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</p:sldMasterIdLst>
  <p:notesMasterIdLst>
    <p:notesMasterId r:id="rId108"/>
  </p:notesMasterIdLst>
  <p:handoutMasterIdLst>
    <p:handoutMasterId r:id="rId109"/>
  </p:handoutMasterIdLst>
  <p:sldIdLst>
    <p:sldId id="437" r:id="rId3"/>
    <p:sldId id="452" r:id="rId4"/>
    <p:sldId id="469" r:id="rId5"/>
    <p:sldId id="313" r:id="rId6"/>
    <p:sldId id="408" r:id="rId7"/>
    <p:sldId id="438" r:id="rId8"/>
    <p:sldId id="324" r:id="rId9"/>
    <p:sldId id="416" r:id="rId10"/>
    <p:sldId id="256" r:id="rId11"/>
    <p:sldId id="285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345" r:id="rId20"/>
    <p:sldId id="426" r:id="rId21"/>
    <p:sldId id="427" r:id="rId22"/>
    <p:sldId id="415" r:id="rId23"/>
    <p:sldId id="414" r:id="rId24"/>
    <p:sldId id="428" r:id="rId25"/>
    <p:sldId id="359" r:id="rId26"/>
    <p:sldId id="360" r:id="rId27"/>
    <p:sldId id="348" r:id="rId28"/>
    <p:sldId id="349" r:id="rId29"/>
    <p:sldId id="351" r:id="rId30"/>
    <p:sldId id="429" r:id="rId31"/>
    <p:sldId id="361" r:id="rId32"/>
    <p:sldId id="347" r:id="rId33"/>
    <p:sldId id="350" r:id="rId34"/>
    <p:sldId id="435" r:id="rId35"/>
    <p:sldId id="430" r:id="rId36"/>
    <p:sldId id="434" r:id="rId37"/>
    <p:sldId id="436" r:id="rId38"/>
    <p:sldId id="407" r:id="rId39"/>
    <p:sldId id="453" r:id="rId40"/>
    <p:sldId id="454" r:id="rId41"/>
    <p:sldId id="455" r:id="rId42"/>
    <p:sldId id="446" r:id="rId43"/>
    <p:sldId id="456" r:id="rId44"/>
    <p:sldId id="457" r:id="rId45"/>
    <p:sldId id="458" r:id="rId46"/>
    <p:sldId id="449" r:id="rId47"/>
    <p:sldId id="459" r:id="rId48"/>
    <p:sldId id="460" r:id="rId49"/>
    <p:sldId id="447" r:id="rId50"/>
    <p:sldId id="461" r:id="rId51"/>
    <p:sldId id="462" r:id="rId52"/>
    <p:sldId id="463" r:id="rId53"/>
    <p:sldId id="383" r:id="rId54"/>
    <p:sldId id="384" r:id="rId55"/>
    <p:sldId id="288" r:id="rId56"/>
    <p:sldId id="464" r:id="rId57"/>
    <p:sldId id="439" r:id="rId58"/>
    <p:sldId id="466" r:id="rId59"/>
    <p:sldId id="448" r:id="rId60"/>
    <p:sldId id="467" r:id="rId61"/>
    <p:sldId id="374" r:id="rId62"/>
    <p:sldId id="390" r:id="rId63"/>
    <p:sldId id="395" r:id="rId64"/>
    <p:sldId id="376" r:id="rId65"/>
    <p:sldId id="440" r:id="rId66"/>
    <p:sldId id="396" r:id="rId67"/>
    <p:sldId id="336" r:id="rId68"/>
    <p:sldId id="443" r:id="rId69"/>
    <p:sldId id="337" r:id="rId70"/>
    <p:sldId id="393" r:id="rId71"/>
    <p:sldId id="394" r:id="rId72"/>
    <p:sldId id="445" r:id="rId73"/>
    <p:sldId id="388" r:id="rId74"/>
    <p:sldId id="389" r:id="rId75"/>
    <p:sldId id="372" r:id="rId76"/>
    <p:sldId id="373" r:id="rId77"/>
    <p:sldId id="378" r:id="rId78"/>
    <p:sldId id="379" r:id="rId79"/>
    <p:sldId id="380" r:id="rId80"/>
    <p:sldId id="364" r:id="rId81"/>
    <p:sldId id="365" r:id="rId82"/>
    <p:sldId id="366" r:id="rId83"/>
    <p:sldId id="367" r:id="rId84"/>
    <p:sldId id="368" r:id="rId85"/>
    <p:sldId id="369" r:id="rId86"/>
    <p:sldId id="363" r:id="rId87"/>
    <p:sldId id="450" r:id="rId88"/>
    <p:sldId id="442" r:id="rId89"/>
    <p:sldId id="370" r:id="rId90"/>
    <p:sldId id="371" r:id="rId91"/>
    <p:sldId id="441" r:id="rId92"/>
    <p:sldId id="468" r:id="rId93"/>
    <p:sldId id="470" r:id="rId94"/>
    <p:sldId id="451" r:id="rId95"/>
    <p:sldId id="397" r:id="rId96"/>
    <p:sldId id="444" r:id="rId97"/>
    <p:sldId id="398" r:id="rId98"/>
    <p:sldId id="399" r:id="rId99"/>
    <p:sldId id="400" r:id="rId100"/>
    <p:sldId id="401" r:id="rId101"/>
    <p:sldId id="402" r:id="rId102"/>
    <p:sldId id="471" r:id="rId103"/>
    <p:sldId id="472" r:id="rId104"/>
    <p:sldId id="473" r:id="rId105"/>
    <p:sldId id="432" r:id="rId106"/>
    <p:sldId id="433" r:id="rId10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CC"/>
    <a:srgbClr val="FFFF00"/>
    <a:srgbClr val="660066"/>
    <a:srgbClr val="008000"/>
    <a:srgbClr val="9900CC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11" autoAdjust="0"/>
  </p:normalViewPr>
  <p:slideViewPr>
    <p:cSldViewPr>
      <p:cViewPr varScale="1">
        <p:scale>
          <a:sx n="78" d="100"/>
          <a:sy n="78" d="100"/>
        </p:scale>
        <p:origin x="24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6F47B-5C9B-4F10-BB1A-4571F2146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356DA4-FD8D-439E-8C4B-73CCDD74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ade_wind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Jet_strea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56DA4-FD8D-439E-8C4B-73CCDD740A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56DA4-FD8D-439E-8C4B-73CCDD740A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5DD0E-0996-4BEB-9676-4EF453BD57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snowfall in northeastern portion of north </a:t>
            </a:r>
            <a:r>
              <a:rPr lang="en-US" dirty="0" err="1"/>
              <a:t>america</a:t>
            </a:r>
            <a:r>
              <a:rPr lang="en-US"/>
              <a:t>… killed crops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A67B2-C38F-4FD5-B4CA-DA385A963D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Showing the amounts of aerosols put out by eruption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72B8F-BD79-4A84-9D2D-30AD9E15D4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Hadley cell</a:t>
            </a:r>
            <a:r>
              <a:rPr lang="en-US" dirty="0"/>
              <a:t> is a circulation pattern that dominates the tropical atmosphere, with rising motion near the equator, poleward flow 10-15 kilometers above the surface, descending motion in the subtropics, and equatorward flow near the surface. This circulation is intimately related to the </a:t>
            </a:r>
            <a:r>
              <a:rPr lang="en-US" dirty="0">
                <a:hlinkClick r:id="rId3" tooltip="Trade wind"/>
              </a:rPr>
              <a:t>trade winds</a:t>
            </a:r>
            <a:r>
              <a:rPr lang="en-US" dirty="0"/>
              <a:t>, tropical </a:t>
            </a:r>
            <a:r>
              <a:rPr lang="en-US" dirty="0" err="1"/>
              <a:t>rainbelts</a:t>
            </a:r>
            <a:r>
              <a:rPr lang="en-US" dirty="0"/>
              <a:t>, subtropical deserts and the </a:t>
            </a:r>
            <a:r>
              <a:rPr lang="en-US" dirty="0">
                <a:hlinkClick r:id="rId4" tooltip="Jet stream"/>
              </a:rPr>
              <a:t>jet streams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EAEB81-8C35-4F40-A547-E36D7485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4917-EB83-4806-BBC6-CD2AB2198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B6B2-C3B6-4EDB-AC7F-17AFFC62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11A-AC61-46A7-858A-96861761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362FBB-10CA-402F-ADF6-F6C4949D4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97F6A-7232-46BD-82E9-BC93CC318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0050E-3945-4A74-805A-50F974744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DDEE-2C48-473E-A8D7-B4A300114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47305-7EAA-41CE-A3F5-502531D7F9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E74EE-37AA-4C24-8042-A3145ECD6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4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AE0E3-2DA0-46BC-9A3B-7CD0A6249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E81C-03D5-4E61-820B-84E7DF26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20F67-083E-4655-8B18-603EDD104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8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02DF-ADE3-4189-8D7A-1BAF7C465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5F6D4-4B6C-472C-A54F-A13473624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8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27D73-6660-4522-90C7-D046F6C9E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52658-1098-4FB0-81B7-A3F98F68D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843E-D196-44CD-A5E1-57B807BB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F22D-B834-47AA-85E2-1BC2236F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809C-7E64-4858-8C17-A8556885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5A24-8308-48A6-BD4E-230D659F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F7C-BD42-4F59-B837-849039AB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520-C4BB-4C86-9463-D2722178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80E0-53E2-4531-9C8F-BDC9DD99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64BA262-C597-4430-95E2-9C2B3CEE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1B995BDF-9D45-480D-912E-6EF4EADFE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eo.ua.edu/intro03/Images/relative%20dating%201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pal.com/watch/cFQ6q6qGeF" TargetMode="Externa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h.si.edu/highlight/paleo_plant/geo_scale4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screenpal.com/watch/cq6VIEu6JC" TargetMode="Externa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pal.com/watch/cFQr2HqRaT" TargetMode="Externa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View Slide Show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Click on “Slide Show” above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Click on “From Current Slide”</a:t>
            </a:r>
            <a:endParaRPr lang="en-US" sz="4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495800"/>
          </a:xfrm>
        </p:spPr>
        <p:txBody>
          <a:bodyPr/>
          <a:lstStyle/>
          <a:p>
            <a:pPr algn="ctr" eaLnBrk="1" hangingPunct="1"/>
            <a:r>
              <a:rPr lang="en-US" altLang="en-US" sz="7200" dirty="0"/>
              <a:t>Geologic Time (“Deep Time”)</a:t>
            </a:r>
            <a:br>
              <a:rPr lang="en-US" altLang="en-US" sz="7200" dirty="0"/>
            </a:br>
            <a:r>
              <a:rPr lang="en-US" altLang="en-US" sz="7200" dirty="0"/>
              <a:t>Analogy</a:t>
            </a:r>
          </a:p>
        </p:txBody>
      </p:sp>
      <p:pic>
        <p:nvPicPr>
          <p:cNvPr id="7171" name="Picture 4" descr="timefl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6" b="39604"/>
          <a:stretch/>
        </p:blipFill>
        <p:spPr>
          <a:xfrm>
            <a:off x="1676400" y="152400"/>
            <a:ext cx="5486400" cy="6446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638800" y="533400"/>
            <a:ext cx="1828800" cy="990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4" name="Picture 4" descr="ground_o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52400"/>
            <a:ext cx="8034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Positives of 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990600"/>
            <a:ext cx="7772400" cy="5867400"/>
          </a:xfrm>
        </p:spPr>
        <p:txBody>
          <a:bodyPr/>
          <a:lstStyle/>
          <a:p>
            <a:r>
              <a:rPr lang="en-US" i="1" dirty="0">
                <a:latin typeface="+mj-lt"/>
              </a:rPr>
              <a:t>It is a common misconception in political circles that greenhouse gases like CO</a:t>
            </a:r>
            <a:r>
              <a:rPr lang="en-US" i="1" baseline="-25000" dirty="0">
                <a:latin typeface="+mj-lt"/>
              </a:rPr>
              <a:t>2</a:t>
            </a:r>
            <a:r>
              <a:rPr lang="en-US" i="1" dirty="0">
                <a:latin typeface="+mj-lt"/>
              </a:rPr>
              <a:t> are breaking down the ozone layer, making the earth warmer. </a:t>
            </a:r>
          </a:p>
          <a:p>
            <a:r>
              <a:rPr lang="en-US" i="1" dirty="0">
                <a:solidFill>
                  <a:srgbClr val="0070C0"/>
                </a:solidFill>
                <a:latin typeface="+mj-lt"/>
              </a:rPr>
              <a:t>The ozone layer in the </a:t>
            </a:r>
            <a:r>
              <a:rPr lang="en-US" i="1" u="sng" dirty="0">
                <a:solidFill>
                  <a:srgbClr val="0070C0"/>
                </a:solidFill>
                <a:latin typeface="+mj-lt"/>
              </a:rPr>
              <a:t>stratosphere</a:t>
            </a:r>
            <a:r>
              <a:rPr lang="en-US" i="1" dirty="0">
                <a:solidFill>
                  <a:srgbClr val="0070C0"/>
                </a:solidFill>
                <a:latin typeface="+mj-lt"/>
              </a:rPr>
              <a:t> filters the harmful ultra violet portion of the solar radiation</a:t>
            </a:r>
            <a:endParaRPr lang="en-US" i="1" dirty="0">
              <a:latin typeface="+mj-lt"/>
            </a:endParaRPr>
          </a:p>
          <a:p>
            <a:r>
              <a:rPr lang="en-US" i="1" dirty="0">
                <a:latin typeface="+mj-lt"/>
              </a:rPr>
              <a:t>Otherwise, the earth would be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HOTTER </a:t>
            </a:r>
            <a:r>
              <a:rPr lang="en-US" i="1" dirty="0">
                <a:latin typeface="+mj-lt"/>
              </a:rPr>
              <a:t>and we will be affected by skin cancer. </a:t>
            </a:r>
          </a:p>
          <a:p>
            <a:r>
              <a:rPr lang="en-US" i="1" dirty="0">
                <a:solidFill>
                  <a:srgbClr val="7030A0"/>
                </a:solidFill>
                <a:latin typeface="+mj-lt"/>
              </a:rPr>
              <a:t>Some vegetation which are sensitive to ultra violet radiation may not survive at 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7F6A-7232-46BD-82E9-BC93CC318D02}" type="slidenum">
              <a:rPr lang="en-US" smtClean="0">
                <a:solidFill>
                  <a:srgbClr val="000000"/>
                </a:solidFill>
              </a:rPr>
              <a:pPr/>
              <a:t>101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139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7772400" cy="685800"/>
          </a:xfrm>
        </p:spPr>
        <p:txBody>
          <a:bodyPr/>
          <a:lstStyle/>
          <a:p>
            <a:r>
              <a:rPr lang="en-US" dirty="0"/>
              <a:t>Before We Stop Using CFC’s: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The advantages of CFCs: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Excellent refrigerants:  </a:t>
            </a:r>
            <a:r>
              <a:rPr lang="en-US" sz="2800" i="1" dirty="0">
                <a:latin typeface="+mj-lt"/>
              </a:rPr>
              <a:t>low boiling point, unreactive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B050"/>
                </a:solidFill>
              </a:rPr>
              <a:t>Very good propellants:  </a:t>
            </a:r>
            <a:r>
              <a:rPr lang="en-US" sz="2800" i="1" dirty="0">
                <a:solidFill>
                  <a:srgbClr val="00B050"/>
                </a:solidFill>
                <a:latin typeface="+mj-lt"/>
              </a:rPr>
              <a:t>low toxicity, no fire risk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Very inexpensive compared to other compounds for similar uses.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70C0"/>
                </a:solidFill>
              </a:rPr>
              <a:t>Very useful in firefighting:  </a:t>
            </a:r>
            <a:r>
              <a:rPr lang="en-US" sz="2800" i="1" dirty="0">
                <a:solidFill>
                  <a:srgbClr val="0070C0"/>
                </a:solidFill>
                <a:latin typeface="+mj-lt"/>
              </a:rPr>
              <a:t>no fire risk, easy to store and use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Useful in precursors for Teflon and other related compound production.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7030A0"/>
                </a:solidFill>
              </a:rPr>
              <a:t>Useful in </a:t>
            </a:r>
            <a:r>
              <a:rPr lang="en-US" sz="2800" dirty="0" err="1">
                <a:solidFill>
                  <a:srgbClr val="7030A0"/>
                </a:solidFill>
              </a:rPr>
              <a:t>drycleaning</a:t>
            </a:r>
            <a:r>
              <a:rPr lang="en-US" sz="2800" dirty="0">
                <a:solidFill>
                  <a:srgbClr val="7030A0"/>
                </a:solidFill>
              </a:rPr>
              <a:t>:  </a:t>
            </a:r>
            <a:r>
              <a:rPr lang="en-US" sz="2800" i="1" dirty="0">
                <a:solidFill>
                  <a:srgbClr val="7030A0"/>
                </a:solidFill>
                <a:latin typeface="+mj-lt"/>
              </a:rPr>
              <a:t>low toxicity to humans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7F6A-7232-46BD-82E9-BC93CC318D02}" type="slidenum">
              <a:rPr lang="en-US" smtClean="0">
                <a:solidFill>
                  <a:srgbClr val="000000"/>
                </a:solidFill>
              </a:rPr>
              <a:pPr/>
              <a:t>102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591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8000999" cy="480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primary </a:t>
            </a:r>
            <a:r>
              <a:rPr lang="en-US" dirty="0">
                <a:solidFill>
                  <a:srgbClr val="0070C0"/>
                </a:solidFill>
              </a:rPr>
              <a:t>greenhouse gases </a:t>
            </a:r>
            <a:r>
              <a:rPr lang="en-US" dirty="0">
                <a:solidFill>
                  <a:srgbClr val="FF0000"/>
                </a:solidFill>
              </a:rPr>
              <a:t>in Earth’s atmosphere are water vapor,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methane, nitrous oxide and </a:t>
            </a:r>
            <a:r>
              <a:rPr lang="en-US" u="sng" dirty="0">
                <a:solidFill>
                  <a:srgbClr val="7030A0"/>
                </a:solidFill>
              </a:rPr>
              <a:t>ozone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What’s wrong with this picture?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Politicians have changed laws (remove CFC’s) in order to decrease the ozone depletion.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If there is less </a:t>
            </a:r>
            <a:r>
              <a:rPr lang="en-US" dirty="0">
                <a:solidFill>
                  <a:srgbClr val="FF0000"/>
                </a:solidFill>
              </a:rPr>
              <a:t>ozone</a:t>
            </a:r>
            <a:r>
              <a:rPr lang="en-US" dirty="0">
                <a:solidFill>
                  <a:srgbClr val="0070C0"/>
                </a:solidFill>
              </a:rPr>
              <a:t> (GHG) … shouldn’t the earth’s temperature cool down?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DDEE-2C48-473E-A8D7-B4A300114973}" type="slidenum">
              <a:rPr lang="en-US" smtClean="0">
                <a:solidFill>
                  <a:srgbClr val="000000"/>
                </a:solidFill>
              </a:rPr>
              <a:pPr/>
              <a:t>103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24800" cy="1143000"/>
          </a:xfrm>
        </p:spPr>
        <p:txBody>
          <a:bodyPr/>
          <a:lstStyle/>
          <a:p>
            <a:r>
              <a:rPr lang="en-US" sz="3600" dirty="0"/>
              <a:t>Is Ozone involved with Global Warming?</a:t>
            </a:r>
          </a:p>
        </p:txBody>
      </p:sp>
      <p:pic>
        <p:nvPicPr>
          <p:cNvPr id="8" name="Picture 7" descr="lesson_question-01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90600"/>
            <a:ext cx="74676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587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5052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Temperature changes in a fluctuating way as the </a:t>
            </a:r>
            <a:r>
              <a:rPr lang="en-US" dirty="0">
                <a:solidFill>
                  <a:srgbClr val="00B0F0"/>
                </a:solidFill>
              </a:rPr>
              <a:t>altitude increases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Notice where Temperature increases. </a:t>
            </a:r>
            <a:r>
              <a:rPr lang="en-US" i="1" dirty="0">
                <a:solidFill>
                  <a:srgbClr val="0070C0"/>
                </a:solidFill>
                <a:latin typeface="+mj-lt"/>
              </a:rPr>
              <a:t>This is a temperature gradient.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DDEE-2C48-473E-A8D7-B4A300114973}" type="slidenum">
              <a:rPr lang="en-US" smtClean="0">
                <a:solidFill>
                  <a:srgbClr val="000000"/>
                </a:solidFill>
              </a:rPr>
              <a:pPr/>
              <a:t>104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4147"/>
            <a:ext cx="4724400" cy="57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9738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Temperature</a:t>
            </a:r>
            <a:r>
              <a:rPr lang="en-US" sz="4000" dirty="0"/>
              <a:t> Versus Altitude</a:t>
            </a:r>
          </a:p>
        </p:txBody>
      </p:sp>
      <p:sp>
        <p:nvSpPr>
          <p:cNvPr id="13" name="Down Arrow 12"/>
          <p:cNvSpPr/>
          <p:nvPr/>
        </p:nvSpPr>
        <p:spPr>
          <a:xfrm rot="13910997">
            <a:off x="6640518" y="3849858"/>
            <a:ext cx="226842" cy="105544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5195750">
            <a:off x="5271091" y="1008163"/>
            <a:ext cx="216522" cy="11133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436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3505200" cy="46783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The “</a:t>
            </a:r>
            <a:r>
              <a:rPr lang="en-US" dirty="0">
                <a:solidFill>
                  <a:srgbClr val="00B050"/>
                </a:solidFill>
              </a:rPr>
              <a:t>Thermosphere</a:t>
            </a:r>
            <a:r>
              <a:rPr lang="en-US" dirty="0">
                <a:solidFill>
                  <a:srgbClr val="FF0000"/>
                </a:solidFill>
              </a:rPr>
              <a:t>” has a temperature increase. [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It gets warmer at that altitude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Temperature increases in the </a:t>
            </a:r>
            <a:r>
              <a:rPr lang="en-US" dirty="0">
                <a:solidFill>
                  <a:srgbClr val="002060"/>
                </a:solidFill>
              </a:rPr>
              <a:t>stratosphere</a:t>
            </a:r>
            <a:r>
              <a:rPr lang="en-US" dirty="0">
                <a:solidFill>
                  <a:srgbClr val="00B050"/>
                </a:solidFill>
              </a:rPr>
              <a:t> above the </a:t>
            </a:r>
            <a:r>
              <a:rPr lang="en-US" sz="3600" dirty="0">
                <a:solidFill>
                  <a:srgbClr val="0070C0"/>
                </a:solidFill>
              </a:rPr>
              <a:t>Ozone layer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DDEE-2C48-473E-A8D7-B4A300114973}" type="slidenum">
              <a:rPr lang="en-US" smtClean="0">
                <a:solidFill>
                  <a:srgbClr val="000000"/>
                </a:solidFill>
              </a:rPr>
              <a:pPr/>
              <a:t>105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4147"/>
            <a:ext cx="4724400" cy="57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9738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Temperature</a:t>
            </a:r>
            <a:r>
              <a:rPr lang="en-US" sz="4000" dirty="0"/>
              <a:t> Versus Altitude</a:t>
            </a:r>
          </a:p>
        </p:txBody>
      </p:sp>
      <p:sp>
        <p:nvSpPr>
          <p:cNvPr id="13" name="Down Arrow 12"/>
          <p:cNvSpPr/>
          <p:nvPr/>
        </p:nvSpPr>
        <p:spPr>
          <a:xfrm rot="13910997">
            <a:off x="6640518" y="3849858"/>
            <a:ext cx="226842" cy="105544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5195750">
            <a:off x="5271091" y="1008163"/>
            <a:ext cx="216522" cy="11133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4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495800"/>
          </a:xfrm>
        </p:spPr>
        <p:txBody>
          <a:bodyPr/>
          <a:lstStyle/>
          <a:p>
            <a:pPr algn="ctr" eaLnBrk="1" hangingPunct="1"/>
            <a:r>
              <a:rPr lang="en-US" altLang="en-US" sz="7200" dirty="0"/>
              <a:t>Geologic Time (“Deep Time”)</a:t>
            </a:r>
            <a:br>
              <a:rPr lang="en-US" altLang="en-US" sz="7200" dirty="0"/>
            </a:br>
            <a:r>
              <a:rPr lang="en-US" altLang="en-US" sz="7200" dirty="0"/>
              <a:t>Analogy</a:t>
            </a:r>
          </a:p>
        </p:txBody>
      </p:sp>
      <p:pic>
        <p:nvPicPr>
          <p:cNvPr id="6" name="Picture 4" descr="timefl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6" b="39778"/>
          <a:stretch/>
        </p:blipFill>
        <p:spPr>
          <a:xfrm>
            <a:off x="1676400" y="195943"/>
            <a:ext cx="6513286" cy="6000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239000" y="76200"/>
            <a:ext cx="1828800" cy="990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495800"/>
          </a:xfrm>
        </p:spPr>
        <p:txBody>
          <a:bodyPr/>
          <a:lstStyle/>
          <a:p>
            <a:pPr algn="ctr" eaLnBrk="1" hangingPunct="1"/>
            <a:r>
              <a:rPr lang="en-US" altLang="en-US" sz="7200" dirty="0"/>
              <a:t>Geologic Time (“Deep Time”)</a:t>
            </a:r>
            <a:br>
              <a:rPr lang="en-US" altLang="en-US" sz="7200" dirty="0"/>
            </a:br>
            <a:r>
              <a:rPr lang="en-US" altLang="en-US" sz="7200" dirty="0"/>
              <a:t>Analogy</a:t>
            </a:r>
          </a:p>
        </p:txBody>
      </p:sp>
      <p:pic>
        <p:nvPicPr>
          <p:cNvPr id="7" name="Picture 4" descr="timef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3" t="17465" r="16283" b="40702"/>
          <a:stretch/>
        </p:blipFill>
        <p:spPr bwMode="auto">
          <a:xfrm>
            <a:off x="2971801" y="1524000"/>
            <a:ext cx="4737686" cy="31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imef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1" r="64391" b="33255"/>
          <a:stretch/>
        </p:blipFill>
        <p:spPr bwMode="auto">
          <a:xfrm>
            <a:off x="740914" y="4680857"/>
            <a:ext cx="287314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614057" y="4666343"/>
            <a:ext cx="0" cy="7438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timef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68384" r="54336" b="25299"/>
          <a:stretch/>
        </p:blipFill>
        <p:spPr bwMode="auto">
          <a:xfrm>
            <a:off x="2039257" y="5671457"/>
            <a:ext cx="3142343" cy="6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timef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4" r="17899" b="81967"/>
          <a:stretch/>
        </p:blipFill>
        <p:spPr bwMode="auto">
          <a:xfrm>
            <a:off x="2590801" y="227220"/>
            <a:ext cx="5029199" cy="12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371600" y="838200"/>
            <a:ext cx="1828800" cy="4953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4" descr="timef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5" t="58938"/>
          <a:stretch/>
        </p:blipFill>
        <p:spPr bwMode="auto">
          <a:xfrm>
            <a:off x="3962400" y="4680858"/>
            <a:ext cx="4434114" cy="19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 bwMode="auto">
          <a:xfrm rot="18598329">
            <a:off x="6227228" y="4606414"/>
            <a:ext cx="914400" cy="190862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4680858"/>
            <a:ext cx="1143000" cy="4953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20568462">
            <a:off x="3874689" y="4793457"/>
            <a:ext cx="381000" cy="4953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05400" y="4700588"/>
            <a:ext cx="406399" cy="22791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181600" y="4680858"/>
            <a:ext cx="0" cy="13089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imefl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5" t="58938"/>
          <a:stretch/>
        </p:blipFill>
        <p:spPr>
          <a:xfrm>
            <a:off x="1066800" y="990600"/>
            <a:ext cx="7789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066800" y="838200"/>
            <a:ext cx="2819400" cy="4953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6800" y="990600"/>
            <a:ext cx="1981200" cy="16764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1181100"/>
            <a:ext cx="571500" cy="4953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2167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Zone</a:t>
            </a:r>
          </a:p>
        </p:txBody>
      </p:sp>
    </p:spTree>
    <p:extLst>
      <p:ext uri="{BB962C8B-B14F-4D97-AF65-F5344CB8AC3E}">
        <p14:creationId xmlns:p14="http://schemas.microsoft.com/office/powerpoint/2010/main" val="266676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495800"/>
          </a:xfrm>
        </p:spPr>
        <p:txBody>
          <a:bodyPr/>
          <a:lstStyle/>
          <a:p>
            <a:pPr algn="ctr" eaLnBrk="1" hangingPunct="1"/>
            <a:r>
              <a:rPr lang="en-US" altLang="en-US" sz="7200" dirty="0"/>
              <a:t>Geologic Time (“Deep Time”)</a:t>
            </a:r>
            <a:br>
              <a:rPr lang="en-US" altLang="en-US" sz="7200" dirty="0"/>
            </a:br>
            <a:r>
              <a:rPr lang="en-US" altLang="en-US" sz="7200" dirty="0"/>
              <a:t>Analogy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533400"/>
            <a:ext cx="1828800" cy="990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timef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3" y="1490353"/>
            <a:ext cx="806857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does the Geologic Time Scale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19400"/>
            <a:ext cx="7772400" cy="16764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Scientists use </a:t>
            </a:r>
            <a:r>
              <a:rPr lang="en-US" b="1" dirty="0">
                <a:solidFill>
                  <a:srgbClr val="7030A0"/>
                </a:solidFill>
              </a:rPr>
              <a:t>radiometric dating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geologic (rock) columns </a:t>
            </a:r>
            <a:r>
              <a:rPr lang="en-US" dirty="0">
                <a:solidFill>
                  <a:srgbClr val="00B050"/>
                </a:solidFill>
              </a:rPr>
              <a:t>to determine relative age.</a:t>
            </a:r>
          </a:p>
        </p:txBody>
      </p:sp>
    </p:spTree>
    <p:extLst>
      <p:ext uri="{BB962C8B-B14F-4D97-AF65-F5344CB8AC3E}">
        <p14:creationId xmlns:p14="http://schemas.microsoft.com/office/powerpoint/2010/main" val="7550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Geologic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0200"/>
            <a:ext cx="7772400" cy="48768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The theoretical classification system for the layers of rocks and fossils that make up the Earth's crust with the oldest rock layers are at the bottom of the column.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>
                <a:solidFill>
                  <a:srgbClr val="FF0000"/>
                </a:solidFill>
              </a:rPr>
              <a:t>Geologists have associated layers of rocks with sequence of events thought to have occurred over hundreds of millions of years. </a:t>
            </a:r>
          </a:p>
        </p:txBody>
      </p:sp>
    </p:spTree>
    <p:extLst>
      <p:ext uri="{BB962C8B-B14F-4D97-AF65-F5344CB8AC3E}">
        <p14:creationId xmlns:p14="http://schemas.microsoft.com/office/powerpoint/2010/main" val="15708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/>
              <a:t>Problems with Geologic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0200"/>
            <a:ext cx="7772400" cy="4876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Fossils do not always line up in layers.</a:t>
            </a:r>
          </a:p>
          <a:p>
            <a:r>
              <a:rPr lang="en-US" dirty="0">
                <a:solidFill>
                  <a:srgbClr val="00B050"/>
                </a:solidFill>
              </a:rPr>
              <a:t>One would expect to find a lesser quality of the fossil record going down the column.</a:t>
            </a:r>
          </a:p>
          <a:p>
            <a:r>
              <a:rPr lang="en-US" dirty="0">
                <a:solidFill>
                  <a:srgbClr val="7030A0"/>
                </a:solidFill>
              </a:rPr>
              <a:t>This is due to the fact that older rocks would be more likely to have been distorted then younger ones. </a:t>
            </a:r>
          </a:p>
          <a:p>
            <a:r>
              <a:rPr lang="en-US" u="sng" dirty="0">
                <a:solidFill>
                  <a:srgbClr val="C00000"/>
                </a:solidFill>
              </a:rPr>
              <a:t>Unconformities</a:t>
            </a:r>
            <a:r>
              <a:rPr lang="en-US" dirty="0">
                <a:solidFill>
                  <a:srgbClr val="C00000"/>
                </a:solidFill>
              </a:rPr>
              <a:t> exist in the expected rock layers.</a:t>
            </a:r>
          </a:p>
        </p:txBody>
      </p:sp>
    </p:spTree>
    <p:extLst>
      <p:ext uri="{BB962C8B-B14F-4D97-AF65-F5344CB8AC3E}">
        <p14:creationId xmlns:p14="http://schemas.microsoft.com/office/powerpoint/2010/main" val="2509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Relative Dating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Relative dating is using rock layers   and their positions to tell how old something is relative to something else.  Relative dating uses: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B050"/>
                </a:solidFill>
              </a:rPr>
              <a:t>Index Fossils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Marker Beds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C00000"/>
                </a:solidFill>
              </a:rPr>
              <a:t>Principle of Fossil Succession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Index Fossils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3810000" cy="495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Fossils that only occur in a specific time period. 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/>
              <a:t>These fossils must :</a:t>
            </a: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have a short time period of existence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be distinguishable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occur over a large area. 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12293" name="Picture 6" descr="xfig2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B375C-40A1-FB7C-8AD2-582C71E421F4}"/>
              </a:ext>
            </a:extLst>
          </p:cNvPr>
          <p:cNvSpPr txBox="1"/>
          <p:nvPr/>
        </p:nvSpPr>
        <p:spPr>
          <a:xfrm>
            <a:off x="903383" y="905232"/>
            <a:ext cx="8229600" cy="504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Objectives: Earth’s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History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Understand and frame Geologic time &amp; the geologic time scale.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Explain how geologic time was derived and potential problems with the time scale.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Define radioactive dating and elements that contribute to it (index fossils, marker beds)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indent="-512763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ea typeface="Times New Roman" panose="02020603050405020304" pitchFamily="18" charset="0"/>
              </a:rPr>
              <a:t>4.	Explain variables involved with relative dating.</a:t>
            </a:r>
          </a:p>
          <a:p>
            <a:pPr marL="514350" indent="-512763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C66FF"/>
                </a:solidFill>
                <a:ea typeface="Times New Roman" panose="02020603050405020304" pitchFamily="18" charset="0"/>
              </a:rPr>
              <a:t>5.	Distinguish relative dating from absolute dating.</a:t>
            </a:r>
            <a:endParaRPr lang="en-US" sz="1800" dirty="0">
              <a:solidFill>
                <a:srgbClr val="CC66FF"/>
              </a:solidFill>
              <a:ea typeface="Times New Roman" panose="02020603050405020304" pitchFamily="18" charset="0"/>
            </a:endParaRPr>
          </a:p>
          <a:p>
            <a:pPr marL="509588" lvl="0" indent="-509588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ea typeface="Times New Roman" panose="02020603050405020304" pitchFamily="18" charset="0"/>
              </a:rPr>
              <a:t>6.	List some radioactive dating “clocks”.</a:t>
            </a:r>
            <a:endParaRPr lang="en-US" sz="1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Marker Beds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19200"/>
            <a:ext cx="7772400" cy="5334000"/>
          </a:xfrm>
        </p:spPr>
        <p:txBody>
          <a:bodyPr/>
          <a:lstStyle/>
          <a:p>
            <a:pPr marL="511175" lvl="1" indent="-452438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B050"/>
                </a:solidFill>
              </a:rPr>
              <a:t>A rock unit with distinctive stratigraphic (rock layer) features which can be traced over a wide area.</a:t>
            </a:r>
          </a:p>
          <a:p>
            <a:pPr marL="511175" lvl="1" indent="-452438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i="1" dirty="0">
                <a:solidFill>
                  <a:srgbClr val="0070C0"/>
                </a:solidFill>
              </a:rPr>
              <a:t>A bed of rock layers that are readily distinguishable by reason of physical characteristics and are traceable over large horizontal distances. </a:t>
            </a:r>
          </a:p>
          <a:p>
            <a:pPr marL="511175" lvl="1" indent="-452438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i="1" dirty="0">
                <a:solidFill>
                  <a:srgbClr val="C00000"/>
                </a:solidFill>
              </a:rPr>
              <a:t>Stratigraphic examples include coal beds and beds of volcanic ash after </a:t>
            </a:r>
            <a:r>
              <a:rPr lang="en-US" dirty="0">
                <a:solidFill>
                  <a:srgbClr val="C00000"/>
                </a:solidFill>
              </a:rPr>
              <a:t>a volcanic eruption.</a:t>
            </a:r>
          </a:p>
          <a:p>
            <a:pPr marL="511175" lvl="1" indent="-452438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i="1" dirty="0">
                <a:solidFill>
                  <a:srgbClr val="7030A0"/>
                </a:solidFill>
              </a:rPr>
              <a:t>The term marker bed is also applied to sedimentary strata  (rock layers) that provide distinctive seismic reflections.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Marker Beds – Relative 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Fossil Succession – Relative 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772400" cy="3505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Principle of Fossil Succession – Rocks that have the same fossils were deposited at the same time.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Fossil organisms originate, coexist, and disappear from the geologic record in a definite sequential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96143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67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Relative Dating Laws: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572000"/>
          </a:xfrm>
        </p:spPr>
        <p:txBody>
          <a:bodyPr/>
          <a:lstStyle/>
          <a:p>
            <a:pPr lvl="1" eaLnBrk="1" hangingPunct="1"/>
            <a:r>
              <a:rPr lang="en-US" altLang="en-US" b="1" dirty="0">
                <a:solidFill>
                  <a:srgbClr val="7030A0"/>
                </a:solidFill>
              </a:rPr>
              <a:t>Superposition </a:t>
            </a:r>
          </a:p>
          <a:p>
            <a:pPr lvl="2" eaLnBrk="1" hangingPunct="1"/>
            <a:r>
              <a:rPr lang="en-US" altLang="en-US" b="1" dirty="0">
                <a:solidFill>
                  <a:srgbClr val="00B050"/>
                </a:solidFill>
              </a:rPr>
              <a:t>The oldest rock layers are on the bottom, youngest on the top.</a:t>
            </a:r>
          </a:p>
          <a:p>
            <a:pPr marL="457200" lvl="1" indent="0" eaLnBrk="1" hangingPunct="1">
              <a:buNone/>
            </a:pPr>
            <a:endParaRPr lang="en-US" altLang="en-US" sz="1200" dirty="0"/>
          </a:p>
          <a:p>
            <a:pPr lvl="1" eaLnBrk="1" hangingPunct="1"/>
            <a:r>
              <a:rPr lang="en-US" altLang="en-US" b="1" dirty="0">
                <a:solidFill>
                  <a:srgbClr val="FF0000"/>
                </a:solidFill>
              </a:rPr>
              <a:t>Original Horizontality </a:t>
            </a:r>
            <a:endParaRPr lang="en-US" altLang="en-US" b="1" dirty="0">
              <a:solidFill>
                <a:srgbClr val="7030A0"/>
              </a:solidFill>
            </a:endParaRPr>
          </a:p>
          <a:p>
            <a:pPr lvl="2" eaLnBrk="1" hangingPunct="1"/>
            <a:r>
              <a:rPr lang="en-US" altLang="en-US" b="1" dirty="0">
                <a:solidFill>
                  <a:srgbClr val="7030A0"/>
                </a:solidFill>
              </a:rPr>
              <a:t>Layers of sediment are deposited horizontally. </a:t>
            </a:r>
          </a:p>
          <a:p>
            <a:pPr marL="457200" lvl="1" indent="0" eaLnBrk="1" hangingPunct="1">
              <a:buNone/>
            </a:pPr>
            <a:endParaRPr lang="en-US" altLang="en-US" sz="1200" dirty="0"/>
          </a:p>
          <a:p>
            <a:pPr lvl="1" eaLnBrk="1" hangingPunct="1"/>
            <a:r>
              <a:rPr lang="en-US" altLang="en-US" b="1" dirty="0">
                <a:solidFill>
                  <a:srgbClr val="00B050"/>
                </a:solidFill>
              </a:rPr>
              <a:t>Crosscutting Relationships 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en-US" altLang="en-US" b="1" dirty="0">
                <a:solidFill>
                  <a:srgbClr val="FF0000"/>
                </a:solidFill>
              </a:rPr>
              <a:t>Any fault, or intrusion is younger than the material it cuts through.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5364" name="Picture 7" descr="geohist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/>
          <a:stretch/>
        </p:blipFill>
        <p:spPr bwMode="auto">
          <a:xfrm>
            <a:off x="1143000" y="566056"/>
            <a:ext cx="7715250" cy="55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06057" y="152400"/>
            <a:ext cx="4056743" cy="2057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H represents an intrusion and is the younger than all layers except 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06057" y="3124200"/>
            <a:ext cx="1676400" cy="25146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en-US" kern="0" dirty="0"/>
              <a:t>A fault caused layers F &amp; B to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16388" name="Picture 5" descr="reldat-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7938" r="26885" b="20945"/>
          <a:stretch/>
        </p:blipFill>
        <p:spPr bwMode="auto">
          <a:xfrm>
            <a:off x="1056263" y="609600"/>
            <a:ext cx="60557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12000" y="1485900"/>
            <a:ext cx="1803400" cy="3657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The rock layer between layers B &amp; S is eroding away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0" y="304800"/>
            <a:ext cx="3352800" cy="3458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Layer R is an intrusion that is younger than layers P, K, M &amp; S, but older than the other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7" descr="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57" y="1066800"/>
            <a:ext cx="7772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Identify the layers/events from oldest to youngest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14478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6070563">
            <a:off x="8178873" y="54483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792514"/>
            <a:ext cx="3352800" cy="1505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The fault caused the middle rock layers to rise up</a:t>
            </a:r>
          </a:p>
        </p:txBody>
      </p:sp>
      <p:sp>
        <p:nvSpPr>
          <p:cNvPr id="3" name="Right Arrow 2"/>
          <p:cNvSpPr/>
          <p:nvPr/>
        </p:nvSpPr>
        <p:spPr bwMode="auto">
          <a:xfrm rot="10980271">
            <a:off x="2751258" y="5670665"/>
            <a:ext cx="2476215" cy="38864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1909674" y="5469018"/>
            <a:ext cx="447858" cy="33022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0674405">
            <a:off x="2560794" y="4712208"/>
            <a:ext cx="3784993" cy="35334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591640">
            <a:off x="2577403" y="4297731"/>
            <a:ext cx="3534599" cy="3470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7789782" y="2904662"/>
            <a:ext cx="447858" cy="33022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1931022" y="3926358"/>
            <a:ext cx="405161" cy="32484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3609407" y="3699741"/>
            <a:ext cx="447858" cy="33022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33890" y="1800814"/>
            <a:ext cx="5638800" cy="149755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  <a:p>
            <a:pPr marL="0" indent="0" eaLnBrk="1" hangingPunct="1">
              <a:buNone/>
            </a:pPr>
            <a:r>
              <a:rPr lang="en-US" altLang="en-US" kern="0" dirty="0"/>
              <a:t>E – B – G – F – C – H – D - A </a:t>
            </a: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7734300" y="4991100"/>
            <a:ext cx="68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91200" y="4972957"/>
            <a:ext cx="3352800" cy="11792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Part of layer H eroded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Identify the layers/events from oldest to youngest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19812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734300" y="4991100"/>
            <a:ext cx="68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68171" y="1981200"/>
            <a:ext cx="3352800" cy="11792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en-US" kern="0" dirty="0"/>
              <a:t>Layers H, F &amp; C represent folding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7800" y="1796143"/>
            <a:ext cx="5638800" cy="149755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kern="0" dirty="0"/>
              <a:t>H – F – C – A – E – D – G - B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13400" y="5181600"/>
            <a:ext cx="3352800" cy="11792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Most of layer C eroded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5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B375C-40A1-FB7C-8AD2-582C71E421F4}"/>
              </a:ext>
            </a:extLst>
          </p:cNvPr>
          <p:cNvSpPr txBox="1"/>
          <p:nvPr/>
        </p:nvSpPr>
        <p:spPr>
          <a:xfrm>
            <a:off x="919348" y="105013"/>
            <a:ext cx="8229600" cy="66479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Objectives: Climate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Understand 5 major factors that influence global climate.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Explain the relationship between Carbon Dioxide levels in the atmosphere, and global temperature.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Describe how ocean currents and global wind patterns are created?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marR="0" lvl="0" indent="-5127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	Explain thermohaline circulation.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lvl="0" indent="-512763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CC"/>
                </a:solidFill>
                <a:ea typeface="Times New Roman" panose="02020603050405020304" pitchFamily="18" charset="0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	Define El Ni</a:t>
            </a:r>
            <a:r>
              <a:rPr lang="en-US" dirty="0">
                <a:solidFill>
                  <a:srgbClr val="FF0000"/>
                </a:solidFill>
              </a:rPr>
              <a:t>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o. How do it affect climate. (optional)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14350" indent="-512763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ea typeface="Times New Roman" panose="02020603050405020304" pitchFamily="18" charset="0"/>
              </a:rPr>
              <a:t>6.	Understand the difference between a maritime and a continental climate.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509588" lvl="0" indent="-509588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66FF"/>
                </a:solidFill>
                <a:ea typeface="Times New Roman" panose="02020603050405020304" pitchFamily="18" charset="0"/>
              </a:rPr>
              <a:t>7.	Define and expound global warming.</a:t>
            </a:r>
          </a:p>
          <a:p>
            <a:pPr marL="465138" lvl="0" indent="-465138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ea typeface="Times New Roman" panose="02020603050405020304" pitchFamily="18" charset="0"/>
              </a:rPr>
              <a:t>8.	List the most significant greenhouse gases.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514350" lvl="0" indent="-512763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66FF"/>
                </a:solidFill>
                <a:ea typeface="Times New Roman" panose="02020603050405020304" pitchFamily="18" charset="0"/>
              </a:rPr>
              <a:t>9.	Distinguish between a “good” &amp; “bad” greenhouse gas.</a:t>
            </a:r>
          </a:p>
          <a:p>
            <a:pPr marL="514350" lvl="0" indent="-512763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10.	Define the major function of ozone. Explain negative issues related to ozone.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Identify the layers/events from oldest to youngest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5" descr="relative%20dating%2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52800" y="5352141"/>
            <a:ext cx="3352800" cy="1505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Fault H caused the rock layers to shift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7300" y="2115456"/>
            <a:ext cx="3771900" cy="1161144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kern="0" dirty="0"/>
              <a:t>E – G – L – C – M – D – J – A – N – K –B – F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98457" y="1202871"/>
            <a:ext cx="3352800" cy="11792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kern="0" dirty="0"/>
              <a:t>Layer F is eroding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Absolute Dating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Uses methods such as radiometric dating or rates of geologic processes to determine a specific age of a rock.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Radiometric dating uses the known </a:t>
            </a:r>
            <a:r>
              <a:rPr lang="en-US" altLang="en-US" u="sng" dirty="0">
                <a:solidFill>
                  <a:srgbClr val="C00000"/>
                </a:solidFill>
              </a:rPr>
              <a:t>half-life</a:t>
            </a:r>
            <a:r>
              <a:rPr lang="en-US" altLang="en-US" dirty="0">
                <a:solidFill>
                  <a:srgbClr val="7030A0"/>
                </a:solidFill>
              </a:rPr>
              <a:t> values of radiometric isotopes found in certain rocks to determine the age of those rocks.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Radiometric dating:  Clocks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dirty="0">
                <a:solidFill>
                  <a:srgbClr val="FF0000"/>
                </a:solidFill>
              </a:rPr>
              <a:t>A technique used to date materials such as rocks.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0070C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dirty="0">
                <a:solidFill>
                  <a:srgbClr val="7030A0"/>
                </a:solidFill>
              </a:rPr>
              <a:t>Usually based on a comparison between the observed abundance of a naturally occurring </a:t>
            </a:r>
            <a:r>
              <a:rPr lang="en-US" dirty="0">
                <a:solidFill>
                  <a:srgbClr val="FF0000"/>
                </a:solidFill>
              </a:rPr>
              <a:t>radioactive isotope </a:t>
            </a:r>
            <a:r>
              <a:rPr lang="en-US" dirty="0">
                <a:solidFill>
                  <a:srgbClr val="7030A0"/>
                </a:solidFill>
              </a:rPr>
              <a:t>and its decay products, using known decay rates.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r>
              <a:rPr lang="en-GB" altLang="en-US" sz="1200" dirty="0">
                <a:solidFill>
                  <a:srgbClr val="C00000"/>
                </a:solidFill>
                <a:ea typeface="ＭＳ Ｐゴシック" pitchFamily="26" charset="-128"/>
              </a:rPr>
              <a:t> </a:t>
            </a: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dirty="0">
                <a:solidFill>
                  <a:srgbClr val="00B050"/>
                </a:solidFill>
              </a:rPr>
              <a:t>Among the best-known techniques are </a:t>
            </a:r>
            <a:r>
              <a:rPr lang="en-US" dirty="0">
                <a:solidFill>
                  <a:srgbClr val="C00000"/>
                </a:solidFill>
              </a:rPr>
              <a:t>radio</a:t>
            </a:r>
            <a:r>
              <a:rPr lang="en-US" u="sng" dirty="0">
                <a:solidFill>
                  <a:srgbClr val="C00000"/>
                </a:solidFill>
              </a:rPr>
              <a:t>carbon</a:t>
            </a:r>
            <a:r>
              <a:rPr lang="en-US" dirty="0">
                <a:solidFill>
                  <a:srgbClr val="00B050"/>
                </a:solidFill>
              </a:rPr>
              <a:t> dating, </a:t>
            </a:r>
            <a:r>
              <a:rPr lang="en-US" dirty="0">
                <a:solidFill>
                  <a:srgbClr val="7030A0"/>
                </a:solidFill>
              </a:rPr>
              <a:t>potassium-argon</a:t>
            </a:r>
            <a:r>
              <a:rPr lang="en-US" dirty="0">
                <a:solidFill>
                  <a:srgbClr val="00B050"/>
                </a:solidFill>
              </a:rPr>
              <a:t> dating, and </a:t>
            </a:r>
            <a:r>
              <a:rPr lang="en-US" dirty="0">
                <a:solidFill>
                  <a:srgbClr val="C00000"/>
                </a:solidFill>
              </a:rPr>
              <a:t>uranium-lead </a:t>
            </a:r>
            <a:r>
              <a:rPr lang="en-US" dirty="0">
                <a:solidFill>
                  <a:srgbClr val="00B050"/>
                </a:solidFill>
              </a:rPr>
              <a:t>dating.</a:t>
            </a:r>
            <a:endParaRPr lang="en-US" altLang="en-US" dirty="0">
              <a:solidFill>
                <a:srgbClr val="00B05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Radiometric dating:  Clocks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00B050"/>
                </a:solidFill>
              </a:rPr>
              <a:t>Radiometric dating is based on the decay of specific atomic nuclei.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00B05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7030A0"/>
                </a:solidFill>
              </a:rPr>
              <a:t>The moment in time at which a particular </a:t>
            </a:r>
            <a:r>
              <a:rPr lang="en-US" sz="3000" dirty="0">
                <a:solidFill>
                  <a:srgbClr val="FF0000"/>
                </a:solidFill>
              </a:rPr>
              <a:t>nucleus decays </a:t>
            </a:r>
            <a:r>
              <a:rPr lang="en-US" sz="3000" dirty="0">
                <a:solidFill>
                  <a:srgbClr val="7030A0"/>
                </a:solidFill>
              </a:rPr>
              <a:t>is unpredictable.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7030A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00B050"/>
                </a:solidFill>
              </a:rPr>
              <a:t>However, a collection of atoms of a radioactive nuclide decays exponentially at a rate described by </a:t>
            </a:r>
            <a:r>
              <a:rPr lang="en-US" sz="3000" dirty="0">
                <a:solidFill>
                  <a:srgbClr val="FF0000"/>
                </a:solidFill>
              </a:rPr>
              <a:t>half-life.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FF000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FF0000"/>
                </a:solidFill>
              </a:rPr>
              <a:t>Half-life is</a:t>
            </a:r>
            <a:r>
              <a:rPr lang="en-US" sz="3000" dirty="0">
                <a:solidFill>
                  <a:srgbClr val="7030A0"/>
                </a:solidFill>
              </a:rPr>
              <a:t> usually given in units of years.</a:t>
            </a:r>
            <a:endParaRPr lang="en-US" altLang="en-US" sz="3000" dirty="0">
              <a:solidFill>
                <a:srgbClr val="7030A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8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Measures the rate of decay of a radioactive isotope.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The time it takes for ½ of an original quantity of a radioactive element to decay into another element.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Radiometric dating:  Clocks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7772400" cy="541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r>
              <a:rPr lang="en-US" dirty="0">
                <a:solidFill>
                  <a:srgbClr val="7030A0"/>
                </a:solidFill>
              </a:rPr>
              <a:t>Different methods of radiometric dating vary in the timescale over which they are accurate and the materials to which they can be applied.</a:t>
            </a:r>
            <a:endParaRPr lang="en-GB" altLang="en-US" dirty="0">
              <a:solidFill>
                <a:srgbClr val="7030A0"/>
              </a:solidFill>
              <a:ea typeface="ＭＳ Ｐゴシック" pitchFamily="26" charset="-128"/>
            </a:endParaRPr>
          </a:p>
          <a:p>
            <a:pPr marL="0" indent="4763">
              <a:spcBef>
                <a:spcPct val="0"/>
              </a:spcBef>
              <a:buClrTx/>
              <a:buSzTx/>
              <a:buFontTx/>
              <a:buNone/>
              <a:tabLst>
                <a:tab pos="4165600" algn="l"/>
              </a:tabLst>
            </a:pPr>
            <a:endParaRPr lang="en-US" altLang="en-US" sz="1400" dirty="0">
              <a:solidFill>
                <a:srgbClr val="00B050"/>
              </a:solidFill>
            </a:endParaRPr>
          </a:p>
          <a:p>
            <a:pPr marL="0" indent="4763">
              <a:spcBef>
                <a:spcPct val="0"/>
              </a:spcBef>
              <a:buClrTx/>
              <a:buSzTx/>
              <a:buFontTx/>
              <a:buNone/>
              <a:tabLst>
                <a:tab pos="4165600" algn="l"/>
              </a:tabLst>
            </a:pPr>
            <a:r>
              <a:rPr lang="en-US" altLang="en-US" dirty="0">
                <a:solidFill>
                  <a:srgbClr val="00B050"/>
                </a:solidFill>
              </a:rPr>
              <a:t>Decay series	Half life</a:t>
            </a:r>
          </a:p>
          <a:p>
            <a:pPr marL="0" indent="4763">
              <a:spcBef>
                <a:spcPct val="0"/>
              </a:spcBef>
              <a:buClrTx/>
              <a:buSzTx/>
              <a:buFontTx/>
              <a:buNone/>
              <a:tabLst>
                <a:tab pos="4165600" algn="l"/>
              </a:tabLst>
            </a:pPr>
            <a:endParaRPr lang="en-US" altLang="en-US" sz="1200" dirty="0"/>
          </a:p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3090863" algn="l"/>
                <a:tab pos="4165600" algn="l"/>
              </a:tabLst>
            </a:pPr>
            <a:r>
              <a:rPr lang="en-GB" altLang="en-US" baseline="30000" dirty="0">
                <a:solidFill>
                  <a:srgbClr val="000000"/>
                </a:solidFill>
                <a:ea typeface="ＭＳ Ｐゴシック" pitchFamily="26" charset="-128"/>
              </a:rPr>
              <a:t>40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</a:rPr>
              <a:t>K to </a:t>
            </a:r>
            <a:r>
              <a:rPr lang="en-GB" altLang="en-US" baseline="30000" dirty="0">
                <a:solidFill>
                  <a:srgbClr val="000000"/>
                </a:solidFill>
                <a:ea typeface="ＭＳ Ｐゴシック" pitchFamily="26" charset="-128"/>
              </a:rPr>
              <a:t>40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</a:rPr>
              <a:t>Ar	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  <a:sym typeface="Wingdings" panose="05000000000000000000" pitchFamily="2" charset="2"/>
              </a:rPr>
              <a:t>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</a:rPr>
              <a:t>	1250 My</a:t>
            </a:r>
          </a:p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3090863" algn="l"/>
                <a:tab pos="4165600" algn="l"/>
              </a:tabLst>
            </a:pPr>
            <a:r>
              <a:rPr lang="en-GB" altLang="en-US" baseline="30000" dirty="0">
                <a:solidFill>
                  <a:srgbClr val="0070C0"/>
                </a:solidFill>
                <a:ea typeface="ＭＳ Ｐゴシック" pitchFamily="26" charset="-128"/>
              </a:rPr>
              <a:t>147</a:t>
            </a:r>
            <a:r>
              <a:rPr lang="en-GB" altLang="en-US" dirty="0">
                <a:solidFill>
                  <a:srgbClr val="0070C0"/>
                </a:solidFill>
                <a:ea typeface="ＭＳ Ｐゴシック" pitchFamily="26" charset="-128"/>
              </a:rPr>
              <a:t>Sm to </a:t>
            </a:r>
            <a:r>
              <a:rPr lang="en-GB" altLang="en-US" baseline="30000" dirty="0">
                <a:solidFill>
                  <a:srgbClr val="0070C0"/>
                </a:solidFill>
                <a:ea typeface="ＭＳ Ｐゴシック" pitchFamily="26" charset="-128"/>
              </a:rPr>
              <a:t>143</a:t>
            </a:r>
            <a:r>
              <a:rPr lang="en-GB" altLang="en-US" dirty="0">
                <a:solidFill>
                  <a:srgbClr val="0070C0"/>
                </a:solidFill>
                <a:ea typeface="ＭＳ Ｐゴシック" pitchFamily="26" charset="-128"/>
              </a:rPr>
              <a:t>Nd	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  <a:sym typeface="Wingdings" panose="05000000000000000000" pitchFamily="2" charset="2"/>
              </a:rPr>
              <a:t> </a:t>
            </a:r>
            <a:r>
              <a:rPr lang="en-GB" altLang="en-US" dirty="0">
                <a:solidFill>
                  <a:srgbClr val="0070C0"/>
                </a:solidFill>
                <a:ea typeface="ＭＳ Ｐゴシック" pitchFamily="26" charset="-128"/>
              </a:rPr>
              <a:t>	1060 My</a:t>
            </a:r>
          </a:p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3090863" algn="l"/>
                <a:tab pos="4165600" algn="l"/>
              </a:tabLst>
            </a:pPr>
            <a:r>
              <a:rPr lang="en-GB" altLang="en-US" baseline="30000" dirty="0">
                <a:solidFill>
                  <a:srgbClr val="000000"/>
                </a:solidFill>
                <a:ea typeface="ＭＳ Ｐゴシック" pitchFamily="26" charset="-128"/>
              </a:rPr>
              <a:t>235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</a:rPr>
              <a:t>U to </a:t>
            </a:r>
            <a:r>
              <a:rPr lang="en-GB" altLang="en-US" baseline="30000" dirty="0">
                <a:solidFill>
                  <a:srgbClr val="000000"/>
                </a:solidFill>
                <a:ea typeface="ＭＳ Ｐゴシック" pitchFamily="26" charset="-128"/>
              </a:rPr>
              <a:t>207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</a:rPr>
              <a:t>Pb	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  <a:sym typeface="Wingdings" panose="05000000000000000000" pitchFamily="2" charset="2"/>
              </a:rPr>
              <a:t> 	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</a:rPr>
              <a:t>704 My</a:t>
            </a:r>
          </a:p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3090863" algn="l"/>
                <a:tab pos="4165600" algn="l"/>
              </a:tabLst>
            </a:pPr>
            <a:r>
              <a:rPr lang="en-GB" altLang="en-US" baseline="30000" dirty="0">
                <a:solidFill>
                  <a:srgbClr val="0070C0"/>
                </a:solidFill>
                <a:ea typeface="ＭＳ Ｐゴシック" pitchFamily="26" charset="-128"/>
              </a:rPr>
              <a:t>238</a:t>
            </a:r>
            <a:r>
              <a:rPr lang="en-GB" altLang="en-US" dirty="0">
                <a:solidFill>
                  <a:srgbClr val="0070C0"/>
                </a:solidFill>
                <a:ea typeface="ＭＳ Ｐゴシック" pitchFamily="26" charset="-128"/>
              </a:rPr>
              <a:t>U to </a:t>
            </a:r>
            <a:r>
              <a:rPr lang="en-GB" altLang="en-US" baseline="30000" dirty="0">
                <a:solidFill>
                  <a:srgbClr val="0070C0"/>
                </a:solidFill>
                <a:ea typeface="ＭＳ Ｐゴシック" pitchFamily="26" charset="-128"/>
              </a:rPr>
              <a:t>206</a:t>
            </a:r>
            <a:r>
              <a:rPr lang="en-GB" altLang="en-US" dirty="0">
                <a:solidFill>
                  <a:srgbClr val="0070C0"/>
                </a:solidFill>
                <a:ea typeface="ＭＳ Ｐゴシック" pitchFamily="26" charset="-128"/>
              </a:rPr>
              <a:t>Pb	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  <a:sym typeface="Wingdings" panose="05000000000000000000" pitchFamily="2" charset="2"/>
              </a:rPr>
              <a:t> 	</a:t>
            </a:r>
            <a:r>
              <a:rPr lang="en-GB" altLang="en-US" dirty="0">
                <a:solidFill>
                  <a:srgbClr val="0070C0"/>
                </a:solidFill>
                <a:ea typeface="ＭＳ Ｐゴシック" pitchFamily="26" charset="-128"/>
              </a:rPr>
              <a:t>4468 My</a:t>
            </a:r>
          </a:p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3090863" algn="l"/>
                <a:tab pos="4165600" algn="l"/>
              </a:tabLst>
            </a:pPr>
            <a:r>
              <a:rPr lang="en-GB" altLang="en-US" baseline="30000" dirty="0">
                <a:solidFill>
                  <a:srgbClr val="FF0000"/>
                </a:solidFill>
                <a:ea typeface="ＭＳ Ｐゴシック" pitchFamily="26" charset="-128"/>
              </a:rPr>
              <a:t>14</a:t>
            </a:r>
            <a:r>
              <a:rPr lang="en-GB" altLang="en-US" dirty="0">
                <a:solidFill>
                  <a:srgbClr val="FF0000"/>
                </a:solidFill>
                <a:ea typeface="ＭＳ Ｐゴシック" pitchFamily="26" charset="-128"/>
              </a:rPr>
              <a:t>C to </a:t>
            </a:r>
            <a:r>
              <a:rPr lang="en-GB" altLang="en-US" baseline="30000" dirty="0">
                <a:solidFill>
                  <a:srgbClr val="FF0000"/>
                </a:solidFill>
                <a:ea typeface="ＭＳ Ｐゴシック" pitchFamily="26" charset="-128"/>
              </a:rPr>
              <a:t>14</a:t>
            </a:r>
            <a:r>
              <a:rPr lang="en-GB" altLang="en-US" dirty="0">
                <a:solidFill>
                  <a:srgbClr val="FF0000"/>
                </a:solidFill>
                <a:ea typeface="ＭＳ Ｐゴシック" pitchFamily="26" charset="-128"/>
              </a:rPr>
              <a:t>N 	</a:t>
            </a:r>
            <a:r>
              <a:rPr lang="en-GB" altLang="en-US" dirty="0">
                <a:solidFill>
                  <a:srgbClr val="000000"/>
                </a:solidFill>
                <a:ea typeface="ＭＳ Ｐゴシック" pitchFamily="26" charset="-128"/>
                <a:sym typeface="Wingdings" panose="05000000000000000000" pitchFamily="2" charset="2"/>
              </a:rPr>
              <a:t> 	</a:t>
            </a:r>
            <a:r>
              <a:rPr lang="en-GB" altLang="en-US" dirty="0">
                <a:solidFill>
                  <a:srgbClr val="FF0000"/>
                </a:solidFill>
                <a:ea typeface="ＭＳ Ｐゴシック" pitchFamily="26" charset="-128"/>
              </a:rPr>
              <a:t>5730 years </a:t>
            </a:r>
            <a:endParaRPr lang="en-US" altLang="en-US" dirty="0">
              <a:solidFill>
                <a:srgbClr val="FF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3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Radiometric dating:  Clocks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7543800" cy="495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61975" indent="-5619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altLang="en-US" sz="4400" dirty="0">
                <a:solidFill>
                  <a:srgbClr val="00B050"/>
                </a:solidFill>
                <a:latin typeface="Times New Roman" pitchFamily="18" charset="0"/>
              </a:rPr>
              <a:t>Different radioactive isotopes have different half-lives.</a:t>
            </a:r>
          </a:p>
          <a:p>
            <a:pPr marL="561975" indent="-5619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altLang="en-US" sz="4400" dirty="0">
                <a:solidFill>
                  <a:srgbClr val="7030A0"/>
                </a:solidFill>
                <a:latin typeface="Times New Roman" pitchFamily="18" charset="0"/>
              </a:rPr>
              <a:t>Isotopes with long half-lives are useful for dating older rocks. </a:t>
            </a:r>
          </a:p>
          <a:p>
            <a:pPr marL="561975" indent="-5619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altLang="en-US" sz="4400" dirty="0">
                <a:latin typeface="Times New Roman" pitchFamily="18" charset="0"/>
              </a:rPr>
              <a:t>It is important to 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use the right tool for the right job.</a:t>
            </a:r>
          </a:p>
          <a:p>
            <a:pPr marL="0" indent="4763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r>
              <a:rPr lang="en-GB" altLang="en-US" dirty="0">
                <a:solidFill>
                  <a:srgbClr val="FF0000"/>
                </a:solidFill>
                <a:ea typeface="ＭＳ Ｐゴシック" pitchFamily="26" charset="-128"/>
              </a:rPr>
              <a:t> </a:t>
            </a:r>
            <a:endParaRPr lang="en-US" altLang="en-US" dirty="0">
              <a:solidFill>
                <a:srgbClr val="FF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905000" y="609600"/>
            <a:ext cx="6019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Part 2:  Factors that Affect Climate</a:t>
            </a:r>
          </a:p>
        </p:txBody>
      </p:sp>
      <p:pic>
        <p:nvPicPr>
          <p:cNvPr id="220166" name="Picture 6" descr="India-USA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85015"/>
            <a:ext cx="8251370" cy="53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Climate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267200"/>
          </a:xfrm>
        </p:spPr>
        <p:txBody>
          <a:bodyPr/>
          <a:lstStyle/>
          <a:p>
            <a:r>
              <a:rPr lang="en-US" sz="3600" dirty="0"/>
              <a:t>The global climate is affected by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Extra-terrestrial factors</a:t>
            </a:r>
          </a:p>
          <a:p>
            <a:pPr lvl="1"/>
            <a:r>
              <a:rPr lang="en-US" sz="4000" dirty="0">
                <a:solidFill>
                  <a:srgbClr val="0070C0"/>
                </a:solidFill>
              </a:rPr>
              <a:t>Atmospheric factors</a:t>
            </a:r>
          </a:p>
          <a:p>
            <a:pPr lvl="1"/>
            <a:r>
              <a:rPr lang="en-US" sz="4000" dirty="0">
                <a:solidFill>
                  <a:srgbClr val="00B050"/>
                </a:solidFill>
              </a:rPr>
              <a:t>Land and Oceanic factors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Tectonic factors</a:t>
            </a:r>
          </a:p>
          <a:p>
            <a:pPr lvl="1"/>
            <a:r>
              <a:rPr lang="en-US" sz="4000" dirty="0">
                <a:solidFill>
                  <a:srgbClr val="7030A0"/>
                </a:solidFill>
              </a:rPr>
              <a:t>Human Activity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Climate </a:t>
            </a:r>
          </a:p>
        </p:txBody>
      </p:sp>
      <p:pic>
        <p:nvPicPr>
          <p:cNvPr id="166918" name="Picture 6" descr="Factors influencing earth's clim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9" y="1524000"/>
            <a:ext cx="8213011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75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b="1" u="sng"/>
              <a:t>Earth History and Climate</a:t>
            </a:r>
            <a:r>
              <a:rPr lang="en-US" altLang="en-US" sz="4000"/>
              <a:t>  </a:t>
            </a:r>
          </a:p>
        </p:txBody>
      </p:sp>
      <p:pic>
        <p:nvPicPr>
          <p:cNvPr id="3075" name="Picture 6" descr="Climate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90185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858000" y="2133600"/>
            <a:ext cx="1371600" cy="685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76600" y="3810000"/>
            <a:ext cx="1600200" cy="685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85800" y="3886200"/>
            <a:ext cx="2362200" cy="11430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Extra-terrestrial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Earth to Sun Orientation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Changes in the shape of Earth’s orbit as well as the tilt and position of Earth’s axis can affect the amount of sunlight reaching Earth’s surface.</a:t>
            </a:r>
          </a:p>
          <a:p>
            <a:pPr marL="736600" lvl="2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030A0"/>
                </a:solidFill>
              </a:rPr>
              <a:t>The relationship between the Earth's </a:t>
            </a:r>
            <a:r>
              <a:rPr lang="en-US" sz="2800" dirty="0">
                <a:solidFill>
                  <a:srgbClr val="00B050"/>
                </a:solidFill>
              </a:rPr>
              <a:t>orbit</a:t>
            </a:r>
            <a:r>
              <a:rPr lang="en-US" sz="2800" dirty="0">
                <a:solidFill>
                  <a:srgbClr val="7030A0"/>
                </a:solidFill>
              </a:rPr>
              <a:t> and the </a:t>
            </a:r>
            <a:r>
              <a:rPr lang="en-US" sz="2800" dirty="0">
                <a:solidFill>
                  <a:srgbClr val="00B050"/>
                </a:solidFill>
              </a:rPr>
              <a:t>orientation</a:t>
            </a:r>
            <a:r>
              <a:rPr lang="en-US" sz="2800" dirty="0">
                <a:solidFill>
                  <a:srgbClr val="7030A0"/>
                </a:solidFill>
              </a:rPr>
              <a:t> (tilt of the planet's axis of rotation) vary systematically over time.</a:t>
            </a:r>
            <a:r>
              <a:rPr lang="en-US" sz="2800" dirty="0">
                <a:solidFill>
                  <a:srgbClr val="FF0000"/>
                </a:solidFill>
              </a:rPr>
              <a:t>  </a:t>
            </a:r>
          </a:p>
          <a:p>
            <a:pPr marL="1193800" lvl="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This causes cyclic shifts of solar energy input that can produce climate modulations.  These variations are termed </a:t>
            </a:r>
            <a:r>
              <a:rPr lang="en-US" sz="2400" dirty="0">
                <a:solidFill>
                  <a:srgbClr val="00B050"/>
                </a:solidFill>
              </a:rPr>
              <a:t>Milankovitch cycles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30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Extra-terrestrial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27432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Earth to Sun Orientation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</a:rPr>
              <a:t>The tilt of Earth's axis results in the seasons. 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</a:rPr>
              <a:t>The earth is closest to the sun on January 3rd (147 million km) … winter in the northern hemisphere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The earth is farthest from the sun on July 4</a:t>
            </a:r>
            <a:r>
              <a:rPr lang="en-US" sz="2000" baseline="30000" dirty="0">
                <a:solidFill>
                  <a:srgbClr val="0070C0"/>
                </a:solidFill>
              </a:rPr>
              <a:t>th</a:t>
            </a:r>
            <a:r>
              <a:rPr lang="en-US" sz="2000" dirty="0">
                <a:solidFill>
                  <a:srgbClr val="0070C0"/>
                </a:solidFill>
              </a:rPr>
              <a:t> (152 million km) … summer in the northern hemisphere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62646" r="5310" b="6032"/>
          <a:stretch/>
        </p:blipFill>
        <p:spPr>
          <a:xfrm>
            <a:off x="1295400" y="3429000"/>
            <a:ext cx="7394144" cy="30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Extra-terrestrial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dirty="0">
                <a:solidFill>
                  <a:srgbClr val="0070C0"/>
                </a:solidFill>
              </a:rPr>
              <a:t>Solar Output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The intensity of the sunlight can cause either </a:t>
            </a:r>
            <a:r>
              <a:rPr lang="en-US" sz="3200" dirty="0">
                <a:solidFill>
                  <a:srgbClr val="FF0000"/>
                </a:solidFill>
              </a:rPr>
              <a:t>warming</a:t>
            </a:r>
            <a:r>
              <a:rPr lang="en-US" sz="3200" dirty="0"/>
              <a:t> (during periods of stronger solar intensity) or </a:t>
            </a:r>
            <a:r>
              <a:rPr lang="en-US" sz="3200" dirty="0">
                <a:solidFill>
                  <a:srgbClr val="00B0F0"/>
                </a:solidFill>
              </a:rPr>
              <a:t>cooling</a:t>
            </a:r>
            <a:r>
              <a:rPr lang="en-US" sz="3200" dirty="0"/>
              <a:t> (during periods of weaker solar intensity). 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B050"/>
                </a:solidFill>
              </a:rPr>
              <a:t>The sun follows a natural 11-year cycle of small ups and downs in intensity, but the effect on Earth’s climate is small.</a:t>
            </a:r>
          </a:p>
        </p:txBody>
      </p:sp>
    </p:spTree>
    <p:extLst>
      <p:ext uri="{BB962C8B-B14F-4D97-AF65-F5344CB8AC3E}">
        <p14:creationId xmlns:p14="http://schemas.microsoft.com/office/powerpoint/2010/main" val="11754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Atmospheric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Atmospheric  Albedo (reflectivity)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When sunlight reaches Earth, the amount that is reflected or absorbed depends on Earth’s surface and atmosphere.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Earth as a whole has an albedo of about 30%, meaning that 70% of the sunlight that reaches the planet is absorbed.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Reflectivity is also affected by aerosols. Aerosols are small particles or liquid droplets in the atmosphere that can absorb or reflect sunlight. </a:t>
            </a:r>
          </a:p>
        </p:txBody>
      </p:sp>
    </p:spTree>
    <p:extLst>
      <p:ext uri="{BB962C8B-B14F-4D97-AF65-F5344CB8AC3E}">
        <p14:creationId xmlns:p14="http://schemas.microsoft.com/office/powerpoint/2010/main" val="32390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Atmospheric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Composition of the Atmosphere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+mj-lt"/>
              </a:rPr>
              <a:t>An important aspect of global air circulation is the movement of water through the atmosphere.</a:t>
            </a:r>
          </a:p>
          <a:p>
            <a:pPr marL="1200150" lvl="3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evaporating from the surface, </a:t>
            </a:r>
          </a:p>
          <a:p>
            <a:pPr marL="1200150" lvl="3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condensing to form clouds blown by the winds</a:t>
            </a:r>
          </a:p>
          <a:p>
            <a:pPr marL="1200150" lvl="3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returning to the Earth as precipitation. 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The evaporation-condensation cycle is an important mechanism for transferring heat energy from the Earth's surface to its atmosphere and in moving heat around the Earth. 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Aerosols absorb or reflect sunlight</a:t>
            </a:r>
          </a:p>
          <a:p>
            <a:pPr marL="1200150" lvl="3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7030A0"/>
                </a:solidFill>
              </a:rPr>
              <a:t>black carbon (soot from burning), have a warming effect</a:t>
            </a:r>
          </a:p>
          <a:p>
            <a:pPr marL="1200150" lvl="3" indent="-3429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Sulfur emissions from burning coal have a cooling effect.</a:t>
            </a:r>
          </a:p>
        </p:txBody>
      </p:sp>
    </p:spTree>
    <p:extLst>
      <p:ext uri="{BB962C8B-B14F-4D97-AF65-F5344CB8AC3E}">
        <p14:creationId xmlns:p14="http://schemas.microsoft.com/office/powerpoint/2010/main" val="23462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Atmospheric factors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57672" r="48683" b="23807"/>
          <a:stretch/>
        </p:blipFill>
        <p:spPr>
          <a:xfrm>
            <a:off x="1024342" y="1676400"/>
            <a:ext cx="4081060" cy="2286000"/>
          </a:xfr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A10F99B-8205-88AB-7BA1-7144DF50F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76192" r="48683" b="4586"/>
          <a:stretch/>
        </p:blipFill>
        <p:spPr bwMode="auto">
          <a:xfrm>
            <a:off x="1024343" y="4038600"/>
            <a:ext cx="4081059" cy="237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B747AA2-8433-609C-F09C-187493FDB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57672" r="6022" b="23807"/>
          <a:stretch/>
        </p:blipFill>
        <p:spPr bwMode="auto">
          <a:xfrm>
            <a:off x="5105402" y="1676400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F3E7F5E-59FD-BC78-55C5-A2500F10D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76192" r="6022" b="4586"/>
          <a:stretch/>
        </p:blipFill>
        <p:spPr bwMode="auto">
          <a:xfrm>
            <a:off x="5105402" y="4038600"/>
            <a:ext cx="4038600" cy="237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78763" cy="1143000"/>
          </a:xfrm>
        </p:spPr>
        <p:txBody>
          <a:bodyPr/>
          <a:lstStyle/>
          <a:p>
            <a:r>
              <a:rPr lang="en-US" sz="4000" dirty="0"/>
              <a:t>Atmospheric Composition &amp; Climate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0668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</a:rPr>
              <a:t>Another factor that influences climate is the chemistry of the atmosphere.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7030A0"/>
                </a:solidFill>
              </a:rPr>
              <a:t>Most of the atmosphere is Nitrogen and Oxygen gases, but a small portion of the atmosphere are heat trapping gasses such as Water Vapor, Carbon Dioxide and Methane.  These gases are called green house gases.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Although they are small by amounts, they play a key role in their ability to trap heat, in particular </a:t>
            </a:r>
            <a:r>
              <a:rPr lang="en-US" sz="2800" dirty="0">
                <a:solidFill>
                  <a:srgbClr val="002060"/>
                </a:solidFill>
              </a:rPr>
              <a:t>Carbon Dioxide </a:t>
            </a:r>
            <a:r>
              <a:rPr lang="en-US" sz="2800" dirty="0">
                <a:solidFill>
                  <a:srgbClr val="C00000"/>
                </a:solidFill>
              </a:rPr>
              <a:t>is the most significant (due to its fluctuations) in climate influence.</a:t>
            </a:r>
          </a:p>
        </p:txBody>
      </p:sp>
    </p:spTree>
    <p:extLst>
      <p:ext uri="{BB962C8B-B14F-4D97-AF65-F5344CB8AC3E}">
        <p14:creationId xmlns:p14="http://schemas.microsoft.com/office/powerpoint/2010/main" val="30540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Land and Oceanic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Surface Albedo (reflectivity)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When sunlight reaches Earth, the amount that is reflected or absorbed depends on Earth’s surface and atmosphere.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Light-colored objects and surfaces, like snow and clouds, tend to reflect most sunlight, while darker objects and surfaces, like the ocean, forests, or soil, tend to absorb more sunlight.</a:t>
            </a:r>
          </a:p>
        </p:txBody>
      </p:sp>
    </p:spTree>
    <p:extLst>
      <p:ext uri="{BB962C8B-B14F-4D97-AF65-F5344CB8AC3E}">
        <p14:creationId xmlns:p14="http://schemas.microsoft.com/office/powerpoint/2010/main" val="8381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Land and Oceanic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9144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Surface Albedo (reflectivity)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t="5714" r="36186" b="68254"/>
          <a:stretch/>
        </p:blipFill>
        <p:spPr>
          <a:xfrm>
            <a:off x="1066800" y="1981200"/>
            <a:ext cx="762495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Land and Oceanic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Surface/Atmosphere exchange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 important aspect of global air circulation is the movement of water through the atmosphere.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Water vapor is constantly cycling through the atmosphere.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Water has a much higher heat capacity than the atmospheric gases and rocks.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</a:rPr>
              <a:t>The oceans cover about 70% of the Earth surface and are the major heat buffer of the planet and serve as temperature buffers for the ocean/atmosphere system. 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bulk of the thermal energy at the Earth surface is stored in the oceans and a key factor in stabilizing Earth's climate. </a:t>
            </a:r>
          </a:p>
        </p:txBody>
      </p:sp>
    </p:spTree>
    <p:extLst>
      <p:ext uri="{BB962C8B-B14F-4D97-AF65-F5344CB8AC3E}">
        <p14:creationId xmlns:p14="http://schemas.microsoft.com/office/powerpoint/2010/main" val="38442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35814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>
                <a:latin typeface="Times New Roman" pitchFamily="18" charset="0"/>
              </a:rPr>
              <a:t>Part 1:  Earth History</a:t>
            </a:r>
          </a:p>
        </p:txBody>
      </p:sp>
      <p:pic>
        <p:nvPicPr>
          <p:cNvPr id="4099" name="Picture 6" descr="I09-02-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5715000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088495" y="5715000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181600" y="4575175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066800" y="4572000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181600" y="3417888"/>
            <a:ext cx="3962400" cy="11541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066800" y="3417888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2263775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2252663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189538" y="1109663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066800" y="1181100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181600" y="55563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750B84-3B93-6E77-0720-434C08743D88}"/>
              </a:ext>
            </a:extLst>
          </p:cNvPr>
          <p:cNvSpPr/>
          <p:nvPr/>
        </p:nvSpPr>
        <p:spPr bwMode="auto">
          <a:xfrm>
            <a:off x="1097845" y="55563"/>
            <a:ext cx="3962400" cy="1143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6E4B87-D226-708B-56C0-5FDC6F0433BA}"/>
              </a:ext>
            </a:extLst>
          </p:cNvPr>
          <p:cNvSpPr/>
          <p:nvPr/>
        </p:nvSpPr>
        <p:spPr bwMode="auto">
          <a:xfrm>
            <a:off x="457200" y="228600"/>
            <a:ext cx="457200" cy="632460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419A1EC4-325E-0E53-4CF2-957BCBF47A07}"/>
              </a:ext>
            </a:extLst>
          </p:cNvPr>
          <p:cNvSpPr/>
          <p:nvPr/>
        </p:nvSpPr>
        <p:spPr bwMode="auto">
          <a:xfrm rot="10800000">
            <a:off x="4897437" y="221721"/>
            <a:ext cx="457200" cy="632460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Tectonic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Continental Drift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About 250 million years ago, all the continents were merged in one large land mass known as Pangaea.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Continents gradually began to drift apart.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The formation of separate continental land masses changed the flow of ocean currents and winds, and isolated Antarctica.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Physical features of the lithosphere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Position of the land masses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Mountains and water bodies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1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marL="342900" lvl="1" indent="-342900" algn="ctr"/>
            <a:r>
              <a:rPr lang="en-US" dirty="0"/>
              <a:t>Tectonic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0070C0"/>
                </a:solidFill>
              </a:rPr>
              <a:t>Volcanic Emissions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Volcanic particles that reach the upper atmosphere can reflect enough sunlight back to space to cool the surface of the planet by a few tenths of a degree for several years.</a:t>
            </a:r>
            <a:endParaRPr lang="en-US" baseline="30000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These particles are an example of cooling aerosols.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Aerosols that reflect sunlight, such as particles from volcanic eruptions or sulfur emissions from burning coal, have a cooling effect.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4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Volcanic Eruptions and Climate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Volcanic eruptions can influence the amount of energy from the sun that reaches the earth’s surface.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>
                <a:solidFill>
                  <a:srgbClr val="FF0000"/>
                </a:solidFill>
              </a:rPr>
              <a:t>Large volcanic eruptions can release tons of ash to block energy from the sun and cause a cooler climate for months to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Volcanic Eruption Example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Mt. Tambora erupted in Indonesia in 1815.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Large amounts of ash were sent into the atmosphere and circulated around most of the planet, blocking energy from the sun.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</a:rPr>
              <a:t>1816 was known world wide as the year without a summer.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3352800"/>
          </a:xfrm>
        </p:spPr>
        <p:txBody>
          <a:bodyPr/>
          <a:lstStyle/>
          <a:p>
            <a:r>
              <a:rPr lang="en-US" sz="4000" dirty="0"/>
              <a:t>Mt. Pinatubo 1991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Red</a:t>
            </a:r>
            <a:r>
              <a:rPr lang="en-US" sz="4000" dirty="0"/>
              <a:t> and </a:t>
            </a:r>
            <a:r>
              <a:rPr lang="en-US" sz="4000" dirty="0">
                <a:ln>
                  <a:solidFill>
                    <a:srgbClr val="008000"/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en-US" sz="4000" dirty="0"/>
              <a:t> is volcanic ash plume that wrapped all the way around the planet)</a:t>
            </a:r>
          </a:p>
        </p:txBody>
      </p:sp>
      <p:pic>
        <p:nvPicPr>
          <p:cNvPr id="68612" name="Picture 4" descr="pinatuboplu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04800"/>
            <a:ext cx="8037534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Global Climate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50247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Lithosphere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267200"/>
          </a:xfrm>
        </p:spPr>
        <p:txBody>
          <a:bodyPr/>
          <a:lstStyle/>
          <a:p>
            <a:r>
              <a:rPr lang="en-US" sz="3600" dirty="0"/>
              <a:t>The global climate is affected by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Extra-terrestrial factors</a:t>
            </a:r>
          </a:p>
          <a:p>
            <a:pPr lvl="1"/>
            <a:r>
              <a:rPr lang="en-US" sz="4000" dirty="0">
                <a:solidFill>
                  <a:srgbClr val="0070C0"/>
                </a:solidFill>
              </a:rPr>
              <a:t>Atmospheric factors</a:t>
            </a:r>
          </a:p>
          <a:p>
            <a:pPr lvl="1"/>
            <a:r>
              <a:rPr lang="en-US" sz="4000" dirty="0">
                <a:solidFill>
                  <a:srgbClr val="00B050"/>
                </a:solidFill>
              </a:rPr>
              <a:t>Land and Oceanic factors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Tectonic factors</a:t>
            </a:r>
          </a:p>
          <a:p>
            <a:pPr lvl="1"/>
            <a:r>
              <a:rPr lang="en-US" sz="4000" dirty="0">
                <a:solidFill>
                  <a:srgbClr val="7030A0"/>
                </a:solidFill>
              </a:rPr>
              <a:t>Human Activity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"/>
            <a:ext cx="7772400" cy="659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B432F-2348-5C6D-CEAF-3237B47C7205}"/>
              </a:ext>
            </a:extLst>
          </p:cNvPr>
          <p:cNvSpPr txBox="1"/>
          <p:nvPr/>
        </p:nvSpPr>
        <p:spPr>
          <a:xfrm>
            <a:off x="1676400" y="64362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1491522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73163" y="1866900"/>
            <a:ext cx="7772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is affected by the interaction of the solar factors, atmospheric factors, land &amp; ocean factors, and tectonic factors.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is most observed in the atmosphere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644"/>
            <a:ext cx="8069263" cy="6623956"/>
          </a:xfrm>
        </p:spPr>
      </p:pic>
      <p:sp>
        <p:nvSpPr>
          <p:cNvPr id="3" name="Oval 2"/>
          <p:cNvSpPr/>
          <p:nvPr/>
        </p:nvSpPr>
        <p:spPr bwMode="auto">
          <a:xfrm>
            <a:off x="4343400" y="1295400"/>
            <a:ext cx="2209800" cy="114300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2000" y="4343400"/>
            <a:ext cx="2438400" cy="17526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09900" y="4724400"/>
            <a:ext cx="2438400" cy="1752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r>
              <a:rPr lang="en-US" dirty="0"/>
              <a:t>Solar Cycle &amp; Climate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772400" cy="51054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sun goes through time periods where it radiates more energy from it’s surface.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>
                <a:solidFill>
                  <a:srgbClr val="7030A0"/>
                </a:solidFill>
              </a:rPr>
              <a:t>This corresponds to the sun spot cycle.</a:t>
            </a:r>
          </a:p>
          <a:p>
            <a:pPr marL="0" indent="0">
              <a:buNone/>
            </a:pPr>
            <a:endParaRPr lang="en-US" sz="12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When a decrease in solar activity occurs </a:t>
            </a:r>
            <a:r>
              <a:rPr lang="en-US" dirty="0">
                <a:solidFill>
                  <a:srgbClr val="00B050"/>
                </a:solidFill>
              </a:rPr>
              <a:t>(coupled with a significant volcanic eruption), </a:t>
            </a:r>
            <a:r>
              <a:rPr lang="en-US" dirty="0">
                <a:solidFill>
                  <a:srgbClr val="C00000"/>
                </a:solidFill>
              </a:rPr>
              <a:t>temperatures have decreased. </a:t>
            </a:r>
          </a:p>
        </p:txBody>
      </p:sp>
    </p:spTree>
    <p:extLst>
      <p:ext uri="{BB962C8B-B14F-4D97-AF65-F5344CB8AC3E}">
        <p14:creationId xmlns:p14="http://schemas.microsoft.com/office/powerpoint/2010/main" val="10434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4056" r="65609" b="55379"/>
          <a:stretch/>
        </p:blipFill>
        <p:spPr>
          <a:xfrm>
            <a:off x="2286000" y="49228"/>
            <a:ext cx="4724399" cy="6779695"/>
          </a:xfrm>
        </p:spPr>
      </p:pic>
    </p:spTree>
    <p:extLst>
      <p:ext uri="{BB962C8B-B14F-4D97-AF65-F5344CB8AC3E}">
        <p14:creationId xmlns:p14="http://schemas.microsoft.com/office/powerpoint/2010/main" val="2093364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78763" cy="1143000"/>
          </a:xfrm>
        </p:spPr>
        <p:txBody>
          <a:bodyPr/>
          <a:lstStyle/>
          <a:p>
            <a:r>
              <a:rPr lang="en-US" sz="4000" dirty="0"/>
              <a:t>Atmospheric Composition &amp; Climate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19200"/>
            <a:ext cx="7772400" cy="5257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Earth is the only planet in the solar system with an atmosphere that can sustain life.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The blanket of gases not only contains the air that we breathe but also protects us from the blasts of heat and radiation emanating from the sun.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It warms the planet by day and cools it at night.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FF0000"/>
                </a:solidFill>
              </a:rPr>
              <a:t>Carbon Dioxide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is the most significant gas that influences climate.</a:t>
            </a:r>
          </a:p>
        </p:txBody>
      </p:sp>
    </p:spTree>
    <p:extLst>
      <p:ext uri="{BB962C8B-B14F-4D97-AF65-F5344CB8AC3E}">
        <p14:creationId xmlns:p14="http://schemas.microsoft.com/office/powerpoint/2010/main" val="15395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I09-02-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0"/>
            <a:ext cx="807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04157D62-6B0E-973F-E7EE-7648473D4CC9}"/>
              </a:ext>
            </a:extLst>
          </p:cNvPr>
          <p:cNvSpPr/>
          <p:nvPr/>
        </p:nvSpPr>
        <p:spPr bwMode="auto">
          <a:xfrm>
            <a:off x="457200" y="228600"/>
            <a:ext cx="457200" cy="632460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98E7D98-7E78-DF51-91EE-4D112B1C151E}"/>
              </a:ext>
            </a:extLst>
          </p:cNvPr>
          <p:cNvSpPr/>
          <p:nvPr/>
        </p:nvSpPr>
        <p:spPr bwMode="auto">
          <a:xfrm rot="10800000">
            <a:off x="4897437" y="221721"/>
            <a:ext cx="457200" cy="632460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552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Carbon Dioxide &amp; Temperature Relationship</a:t>
            </a:r>
          </a:p>
        </p:txBody>
      </p:sp>
      <p:pic>
        <p:nvPicPr>
          <p:cNvPr id="180227" name="Picture 3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96475"/>
            <a:ext cx="7543800" cy="495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US" dirty="0"/>
              <a:t>Climate and Oceans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95400"/>
            <a:ext cx="7772400" cy="4800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The oceans and the atmosphere have a direct relationship which influences the global and regional climate.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>
                <a:solidFill>
                  <a:srgbClr val="7030A0"/>
                </a:solidFill>
              </a:rPr>
              <a:t>Because the earth is unequally heated, the energy from the equator is continually being transported towards the poles.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>
                <a:solidFill>
                  <a:srgbClr val="00B050"/>
                </a:solidFill>
              </a:rPr>
              <a:t>As a result of this process (and our rotating planet), global circulation patterns of wind and ocean currents have developed.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r>
              <a:rPr lang="en-US" dirty="0"/>
              <a:t>The Coriolis Effect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71600"/>
            <a:ext cx="3992563" cy="510540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The circulation of the atmosphere and oceans is affected by the earth’s rotation (clockwise)</a:t>
            </a:r>
          </a:p>
          <a:p>
            <a:pPr marL="0" indent="0">
              <a:buNone/>
            </a:pPr>
            <a:endParaRPr lang="en-US" sz="1200" dirty="0"/>
          </a:p>
          <a:p>
            <a:pPr marL="569913" lvl="1"/>
            <a:r>
              <a:rPr lang="en-US" dirty="0">
                <a:solidFill>
                  <a:srgbClr val="C00000"/>
                </a:solidFill>
              </a:rPr>
              <a:t>Free moving objects appear to curve to the right of their intended path in the northern hemisphere </a:t>
            </a:r>
          </a:p>
          <a:p>
            <a:pPr marL="569913" lvl="1">
              <a:buNone/>
            </a:pPr>
            <a:endParaRPr lang="en-US" sz="1200" dirty="0"/>
          </a:p>
          <a:p>
            <a:pPr marL="569913" lvl="1"/>
            <a:r>
              <a:rPr lang="en-US" dirty="0">
                <a:solidFill>
                  <a:srgbClr val="00B050"/>
                </a:solidFill>
              </a:rPr>
              <a:t>and appear to curve to the left in the southern hemisphere.</a:t>
            </a:r>
          </a:p>
        </p:txBody>
      </p:sp>
      <p:pic>
        <p:nvPicPr>
          <p:cNvPr id="206853" name="Picture 5" descr="coriolis_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7338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Global Circulation Patterns:  Wind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1" t="52064" r="4226" b="5820"/>
          <a:stretch/>
        </p:blipFill>
        <p:spPr>
          <a:xfrm>
            <a:off x="2209800" y="1592942"/>
            <a:ext cx="5007429" cy="5217165"/>
          </a:xfrm>
          <a:prstGeom prst="rect">
            <a:avLst/>
          </a:prstGeom>
        </p:spPr>
      </p:pic>
      <p:pic>
        <p:nvPicPr>
          <p:cNvPr id="182277" name="Picture 5" descr="3d_hadley_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915524"/>
            <a:ext cx="3306763" cy="45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 Pressure changes along bands of latitude (equator, 30°, 60°)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Winds blow from higher to lower pressure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earth rotates (clockwise), winds curve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Oceans and Currents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78763" cy="4495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Winds produce ocean water </a:t>
            </a:r>
            <a:r>
              <a:rPr lang="en-US" b="1" dirty="0">
                <a:solidFill>
                  <a:srgbClr val="C00000"/>
                </a:solidFill>
              </a:rPr>
              <a:t>surface</a:t>
            </a:r>
            <a:r>
              <a:rPr lang="en-US" dirty="0">
                <a:solidFill>
                  <a:srgbClr val="C00000"/>
                </a:solidFill>
              </a:rPr>
              <a:t> currents.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>
                <a:solidFill>
                  <a:srgbClr val="7030A0"/>
                </a:solidFill>
              </a:rPr>
              <a:t>Density differences produce ocean water </a:t>
            </a:r>
            <a:r>
              <a:rPr lang="en-US" b="1" dirty="0">
                <a:solidFill>
                  <a:srgbClr val="FF0000"/>
                </a:solidFill>
              </a:rPr>
              <a:t>deep</a:t>
            </a:r>
            <a:r>
              <a:rPr lang="en-US" dirty="0">
                <a:solidFill>
                  <a:srgbClr val="FF0000"/>
                </a:solidFill>
              </a:rPr>
              <a:t> currents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>
                <a:solidFill>
                  <a:srgbClr val="00B050"/>
                </a:solidFill>
              </a:rPr>
              <a:t>Cooler, denser water at higher latitudes </a:t>
            </a:r>
            <a:r>
              <a:rPr lang="en-US" dirty="0">
                <a:solidFill>
                  <a:srgbClr val="00B0F0"/>
                </a:solidFill>
              </a:rPr>
              <a:t>sinks</a:t>
            </a:r>
            <a:r>
              <a:rPr lang="en-US" dirty="0">
                <a:solidFill>
                  <a:srgbClr val="00B050"/>
                </a:solidFill>
              </a:rPr>
              <a:t> down when the wind brings warmer water from lower latitudes.</a:t>
            </a:r>
          </a:p>
        </p:txBody>
      </p:sp>
    </p:spTree>
    <p:extLst>
      <p:ext uri="{BB962C8B-B14F-4D97-AF65-F5344CB8AC3E}">
        <p14:creationId xmlns:p14="http://schemas.microsoft.com/office/powerpoint/2010/main" val="24189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070819" cy="1143000"/>
          </a:xfrm>
        </p:spPr>
        <p:txBody>
          <a:bodyPr/>
          <a:lstStyle/>
          <a:p>
            <a:r>
              <a:rPr lang="en-US" sz="3800" dirty="0"/>
              <a:t>Global Winds Produce Ocean Currents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7876" name="Picture 4" descr="Surface_cur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8147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54963" cy="1219200"/>
          </a:xfrm>
        </p:spPr>
        <p:txBody>
          <a:bodyPr/>
          <a:lstStyle/>
          <a:p>
            <a:r>
              <a:rPr lang="en-US" sz="3800" dirty="0" err="1"/>
              <a:t>Thermohaline</a:t>
            </a:r>
            <a:r>
              <a:rPr lang="en-US" sz="3800" dirty="0"/>
              <a:t> Circulation and Climate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78763" cy="5410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Ocean currents are the result of differences in density.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created by differences in temperature and salinity </a:t>
            </a:r>
            <a:r>
              <a:rPr lang="en-US" dirty="0">
                <a:solidFill>
                  <a:srgbClr val="C00000"/>
                </a:solidFill>
              </a:rPr>
              <a:t>(salt content – “</a:t>
            </a:r>
            <a:r>
              <a:rPr lang="en-US" dirty="0" err="1">
                <a:solidFill>
                  <a:srgbClr val="C00000"/>
                </a:solidFill>
              </a:rPr>
              <a:t>haline</a:t>
            </a:r>
            <a:r>
              <a:rPr lang="en-US" dirty="0">
                <a:solidFill>
                  <a:srgbClr val="C00000"/>
                </a:solidFill>
              </a:rPr>
              <a:t>”))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>
                <a:solidFill>
                  <a:srgbClr val="00B050"/>
                </a:solidFill>
              </a:rPr>
              <a:t>These ocean currents produce extensive mixing between the ocean basins, making the Earth's oceans a global system.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371600"/>
            <a:ext cx="7772400" cy="47244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Water masses transport both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>
                <a:solidFill>
                  <a:srgbClr val="0070C0"/>
                </a:solidFill>
              </a:rPr>
              <a:t> (in the form of heat) and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matter</a:t>
            </a:r>
            <a:r>
              <a:rPr lang="en-US" dirty="0">
                <a:solidFill>
                  <a:srgbClr val="0070C0"/>
                </a:solidFill>
              </a:rPr>
              <a:t> (solids, dissolved substances and gases) around the globe. </a:t>
            </a:r>
          </a:p>
          <a:p>
            <a:r>
              <a:rPr lang="en-US" dirty="0">
                <a:solidFill>
                  <a:srgbClr val="00B050"/>
                </a:solidFill>
              </a:rPr>
              <a:t>This circulation creates patterns of air movement affecting global and regional climate.</a:t>
            </a:r>
          </a:p>
          <a:p>
            <a:r>
              <a:rPr lang="en-US" dirty="0">
                <a:solidFill>
                  <a:srgbClr val="00B0F0"/>
                </a:solidFill>
              </a:rPr>
              <a:t>Warm water / air move from the equator towards the poles, and vice versa.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2837" y="152400"/>
            <a:ext cx="795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Thermohaline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Circulation and Climate</a:t>
            </a:r>
          </a:p>
        </p:txBody>
      </p:sp>
    </p:spTree>
    <p:extLst>
      <p:ext uri="{BB962C8B-B14F-4D97-AF65-F5344CB8AC3E}">
        <p14:creationId xmlns:p14="http://schemas.microsoft.com/office/powerpoint/2010/main" val="31749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US" dirty="0" err="1"/>
              <a:t>Thermohaline</a:t>
            </a:r>
            <a:r>
              <a:rPr lang="en-US" dirty="0"/>
              <a:t> Circulation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137221" name="Picture 5" descr="convey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8" y="1219200"/>
            <a:ext cx="80619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r>
              <a:rPr lang="en-US" dirty="0" err="1"/>
              <a:t>Thermohaline</a:t>
            </a:r>
            <a:r>
              <a:rPr lang="en-US" dirty="0"/>
              <a:t> Circulation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4" name="Picture 4" descr="ac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1219200"/>
            <a:ext cx="804333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Geologic Time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5334000"/>
          </a:xfrm>
        </p:spPr>
        <p:txBody>
          <a:bodyPr/>
          <a:lstStyle/>
          <a:p>
            <a:pPr marL="401638" indent="-401638" eaLnBrk="1" hangingPunct="1"/>
            <a:r>
              <a:rPr lang="en-US" altLang="en-US" dirty="0">
                <a:solidFill>
                  <a:srgbClr val="FF0000"/>
                </a:solidFill>
              </a:rPr>
              <a:t>Geologic time is very hard to comprehend.  </a:t>
            </a:r>
          </a:p>
          <a:p>
            <a:pPr marL="401638" indent="-401638" eaLnBrk="1" hangingPunct="1"/>
            <a:r>
              <a:rPr lang="en-US" altLang="en-US" dirty="0">
                <a:solidFill>
                  <a:srgbClr val="00B050"/>
                </a:solidFill>
              </a:rPr>
              <a:t>Our 60-80 year life span is minimal compared to the earth’s age of 4.6 billion years.  </a:t>
            </a:r>
          </a:p>
          <a:p>
            <a:pPr marL="401638" indent="-401638" eaLnBrk="1" hangingPunct="1"/>
            <a:r>
              <a:rPr lang="en-US" altLang="en-US" dirty="0">
                <a:solidFill>
                  <a:srgbClr val="C00000"/>
                </a:solidFill>
              </a:rPr>
              <a:t>The geologic time line is divided into Eons, Eras, Periods and Epochs.</a:t>
            </a:r>
          </a:p>
          <a:p>
            <a:pPr marL="401638" indent="-401638" eaLnBrk="1" hangingPunct="1"/>
            <a:r>
              <a:rPr lang="en-US" altLang="en-US" dirty="0">
                <a:solidFill>
                  <a:srgbClr val="7030A0"/>
                </a:solidFill>
              </a:rPr>
              <a:t>We currently live in the part of earth history referred to as the </a:t>
            </a:r>
            <a:r>
              <a:rPr lang="en-US" altLang="en-US" dirty="0">
                <a:solidFill>
                  <a:srgbClr val="FF0000"/>
                </a:solidFill>
              </a:rPr>
              <a:t>Cenozoic Era</a:t>
            </a:r>
            <a:r>
              <a:rPr lang="en-US" altLang="en-US" dirty="0">
                <a:solidFill>
                  <a:srgbClr val="7030A0"/>
                </a:solidFill>
              </a:rPr>
              <a:t>, </a:t>
            </a:r>
            <a:r>
              <a:rPr lang="en-US" altLang="en-US" dirty="0">
                <a:solidFill>
                  <a:srgbClr val="00B050"/>
                </a:solidFill>
              </a:rPr>
              <a:t>Quaternary Period</a:t>
            </a:r>
            <a:r>
              <a:rPr lang="en-US" altLang="en-US" dirty="0">
                <a:solidFill>
                  <a:srgbClr val="7030A0"/>
                </a:solidFill>
              </a:rPr>
              <a:t>, Holocene Epoch.</a:t>
            </a:r>
          </a:p>
          <a:p>
            <a:pPr marL="401638" indent="-401638" eaLnBrk="1" hangingPunct="1"/>
            <a:endParaRPr lang="en-US" alt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the Thermohaline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An increase in global temperature could lead to more fresh water at higher latitudes (due to glacial melting).  This could change the </a:t>
            </a:r>
            <a:r>
              <a:rPr lang="en-US" dirty="0" err="1">
                <a:solidFill>
                  <a:srgbClr val="C00000"/>
                </a:solidFill>
              </a:rPr>
              <a:t>thermohaline</a:t>
            </a:r>
            <a:r>
              <a:rPr lang="en-US" dirty="0">
                <a:solidFill>
                  <a:srgbClr val="C00000"/>
                </a:solidFill>
              </a:rPr>
              <a:t> system.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It is not clear what effects could result in changing the </a:t>
            </a:r>
            <a:r>
              <a:rPr lang="en-US" dirty="0" err="1">
                <a:solidFill>
                  <a:srgbClr val="7030A0"/>
                </a:solidFill>
              </a:rPr>
              <a:t>thermohaline</a:t>
            </a:r>
            <a:r>
              <a:rPr lang="en-US" dirty="0">
                <a:solidFill>
                  <a:srgbClr val="7030A0"/>
                </a:solidFill>
              </a:rPr>
              <a:t>, but climate will be influenced.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5240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Warm ocean water temperatures that periodically develops off the western coast of South America and can cause climatic changes across the Pacific Ocean.</a:t>
            </a:r>
          </a:p>
          <a:p>
            <a:r>
              <a:rPr lang="en-US" dirty="0">
                <a:solidFill>
                  <a:srgbClr val="00B0F0"/>
                </a:solidFill>
              </a:rPr>
              <a:t>The extremes of this climate pattern's oscillations cause extreme weather (such as floods, typhoons, cyclones, and droughts) in many regions of the world.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/>
              <a:t>El Ni</a:t>
            </a:r>
            <a:r>
              <a:rPr lang="el-GR" dirty="0"/>
              <a:t>ῆ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1255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r>
              <a:rPr lang="en-US" dirty="0"/>
              <a:t>El Ni</a:t>
            </a:r>
            <a:r>
              <a:rPr lang="el-GR" dirty="0"/>
              <a:t>ῆ</a:t>
            </a:r>
            <a:r>
              <a:rPr lang="en-US" dirty="0"/>
              <a:t>o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066800"/>
            <a:ext cx="7772400" cy="5638800"/>
          </a:xfrm>
        </p:spPr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El Ni</a:t>
            </a:r>
            <a:r>
              <a:rPr lang="el-GR" sz="3000" dirty="0">
                <a:solidFill>
                  <a:srgbClr val="C00000"/>
                </a:solidFill>
              </a:rPr>
              <a:t>ῆ</a:t>
            </a:r>
            <a:r>
              <a:rPr lang="en-US" sz="3000" dirty="0">
                <a:solidFill>
                  <a:srgbClr val="C00000"/>
                </a:solidFill>
              </a:rPr>
              <a:t>o is a result of the reversing (or weakening) of the </a:t>
            </a:r>
            <a:r>
              <a:rPr lang="en-US" sz="3000" u="sng" dirty="0">
                <a:solidFill>
                  <a:srgbClr val="002060"/>
                </a:solidFill>
              </a:rPr>
              <a:t>Southern Oscillation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C00000"/>
                </a:solidFill>
              </a:rPr>
              <a:t>– A regular flow of ocean water from the East Pacific Ocean to the West Pacific Ocean.</a:t>
            </a: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r>
              <a:rPr lang="en-US" sz="3000" dirty="0">
                <a:solidFill>
                  <a:srgbClr val="7030A0"/>
                </a:solidFill>
              </a:rPr>
              <a:t>During an El Ni</a:t>
            </a:r>
            <a:r>
              <a:rPr lang="el-GR" sz="3000" dirty="0">
                <a:solidFill>
                  <a:srgbClr val="7030A0"/>
                </a:solidFill>
              </a:rPr>
              <a:t>ῆ</a:t>
            </a:r>
            <a:r>
              <a:rPr lang="en-US" sz="3000" dirty="0">
                <a:solidFill>
                  <a:srgbClr val="7030A0"/>
                </a:solidFill>
              </a:rPr>
              <a:t>o, the Southern Oscillation is diminished.  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The trade winds weaken and the pressure decreases off the Pacific coast of  S. America; 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This offsets the paths of the jet streams that affect weather in North America.</a:t>
            </a: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r>
              <a:rPr lang="en-US" sz="3000" dirty="0">
                <a:solidFill>
                  <a:srgbClr val="7030A0"/>
                </a:solidFill>
              </a:rPr>
              <a:t>El Ni</a:t>
            </a:r>
            <a:r>
              <a:rPr lang="el-GR" sz="3000" dirty="0">
                <a:solidFill>
                  <a:srgbClr val="7030A0"/>
                </a:solidFill>
              </a:rPr>
              <a:t>ῆ</a:t>
            </a:r>
            <a:r>
              <a:rPr lang="en-US" sz="3000" dirty="0">
                <a:solidFill>
                  <a:srgbClr val="7030A0"/>
                </a:solidFill>
              </a:rPr>
              <a:t>a, is the cool water phase.</a:t>
            </a:r>
          </a:p>
          <a:p>
            <a:pPr lvl="1"/>
            <a:endParaRPr lang="en-US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60" name="Picture 4" descr="FG16_0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2"/>
          <a:stretch/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 rot="5400000">
            <a:off x="-2381250" y="3067050"/>
            <a:ext cx="6172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El Ni</a:t>
            </a:r>
            <a:r>
              <a:rPr kumimoji="0" lang="el-GR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ῆ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Oceans are Sinks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oceans work to dissolve much of the gases in the atmosphere, and help to regulate the temperature of our planet by doing this.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The oceans are a major absorber of CO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, and they also release CO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9204" name="Picture 4" descr="bioPump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8153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r>
              <a:rPr lang="en-US" sz="4000" dirty="0"/>
              <a:t>Regional Climates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24000"/>
            <a:ext cx="7772400" cy="5029200"/>
          </a:xfrm>
        </p:spPr>
        <p:txBody>
          <a:bodyPr/>
          <a:lstStyle/>
          <a:p>
            <a:r>
              <a:rPr lang="en-US" dirty="0"/>
              <a:t>Regions of our planet have distinct climates due to these factors: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Latitude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Elevation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Ocean currents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Albedo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Position relative to large bodies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CG_Figure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52400"/>
            <a:ext cx="7870371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G_Figure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1"/>
          <a:stretch/>
        </p:blipFill>
        <p:spPr bwMode="auto">
          <a:xfrm>
            <a:off x="1121229" y="152400"/>
            <a:ext cx="7870371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G_Figure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7"/>
          <a:stretch/>
        </p:blipFill>
        <p:spPr bwMode="auto">
          <a:xfrm>
            <a:off x="1121229" y="142876"/>
            <a:ext cx="7870371" cy="18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G_Figure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2"/>
          <a:stretch/>
        </p:blipFill>
        <p:spPr bwMode="auto">
          <a:xfrm>
            <a:off x="1135743" y="152400"/>
            <a:ext cx="7870371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z="4000"/>
              <a:t>Maritime vs. Continental Climates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3" name="Picture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71342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059543"/>
            <a:ext cx="3657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Notice that Maritime climates are moderate compared to continental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r>
              <a:rPr lang="en-US" dirty="0"/>
              <a:t>Green House Effect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3716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The atmosphere (and the gases in the atmosphere) work like the glass of a green house.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The atmosphere allows short wavelength (visible and ultraviolet) radiation to enter the atmosphere, but does not allow most of the long wavelength (infrared) radiation to escape.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</a:rPr>
              <a:t>Green house gases in the atmosphere work to trap heat.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7030A0"/>
                </a:solidFill>
              </a:rPr>
              <a:t>This is similar to the glass of a green 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4971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latin typeface="Technical" pitchFamily="66" charset="0"/>
                <a:cs typeface="Times New Roman" pitchFamily="18" charset="0"/>
              </a:rPr>
              <a:t>Geologic Time Scale</a:t>
            </a:r>
            <a:r>
              <a:rPr lang="en-US" altLang="en-US" dirty="0"/>
              <a:t>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362200" y="1371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371600"/>
            <a:ext cx="7772400" cy="5181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This scale outlines the development of Earth and of life on earth.</a:t>
            </a:r>
          </a:p>
          <a:p>
            <a:r>
              <a:rPr lang="en-US" dirty="0">
                <a:solidFill>
                  <a:srgbClr val="7030A0"/>
                </a:solidFill>
              </a:rPr>
              <a:t>By studying fossils and applying the principle that older rock layers lie below younger rock layers, scientists determined relative ages in sedimentary rock.</a:t>
            </a:r>
          </a:p>
          <a:p>
            <a:r>
              <a:rPr lang="en-US" dirty="0">
                <a:solidFill>
                  <a:srgbClr val="00B050"/>
                </a:solidFill>
              </a:rPr>
              <a:t>Scientists use </a:t>
            </a:r>
            <a:r>
              <a:rPr lang="en-US" b="1" dirty="0">
                <a:solidFill>
                  <a:srgbClr val="7030A0"/>
                </a:solidFill>
              </a:rPr>
              <a:t>radiometric dating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geologic (rock) columns </a:t>
            </a:r>
            <a:r>
              <a:rPr lang="en-US" dirty="0">
                <a:solidFill>
                  <a:srgbClr val="00B050"/>
                </a:solidFill>
              </a:rPr>
              <a:t>to determine relative age.</a:t>
            </a:r>
          </a:p>
        </p:txBody>
      </p:sp>
    </p:spTree>
    <p:extLst>
      <p:ext uri="{BB962C8B-B14F-4D97-AF65-F5344CB8AC3E}">
        <p14:creationId xmlns:p14="http://schemas.microsoft.com/office/powerpoint/2010/main" val="18672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1011" name="Picture 3" descr="greenhouse_eff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173" y="152400"/>
            <a:ext cx="800238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 rot="4380497">
            <a:off x="1566712" y="3802762"/>
            <a:ext cx="2667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7711931">
            <a:off x="5822199" y="4196736"/>
            <a:ext cx="2386789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6373518" y="4396931"/>
            <a:ext cx="2331339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“Good” Green House Effect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371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This trapping of the long wavelength radiation (infrared) results in warmer temperature for us on this planet, this is good.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</a:rPr>
              <a:t>If there is too much heat trapped, then we have a “Run away green house effect”, also known as “global warming”.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House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Green House Gases (</a:t>
            </a:r>
            <a:r>
              <a:rPr lang="en-US" dirty="0">
                <a:solidFill>
                  <a:srgbClr val="7030A0"/>
                </a:solidFill>
              </a:rPr>
              <a:t>Water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Carbon Dioxide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Methane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Nitrous oxide</a:t>
            </a:r>
            <a:r>
              <a:rPr lang="en-US" dirty="0">
                <a:solidFill>
                  <a:srgbClr val="C00000"/>
                </a:solidFill>
              </a:rPr>
              <a:t>) trap heat in our atmosphere.  </a:t>
            </a:r>
            <a:r>
              <a:rPr lang="en-US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(Listed in order of abundance)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Our atmosphere allows the short wavelength Ultraviolet  Radiation from the sun in, but the long Infrared Radiation that the earth re-radiates, is trapped by the Green House Gases.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r>
              <a:rPr lang="en-US" dirty="0"/>
              <a:t>Green House Gases (GHG)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5943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</a:rPr>
              <a:t>Green House Gases are good at trapping long wavelength (infrared) radiation that the earth radiates out.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B050"/>
                </a:solidFill>
              </a:rPr>
              <a:t>This allows heat to be trapped in the lower atmosphere.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Greenhouse Gases Trapping Heat </a:t>
            </a:r>
            <a:r>
              <a:rPr lang="en-US" sz="2400" u="sng" dirty="0">
                <a:hlinkClick r:id="rId2"/>
              </a:rPr>
              <a:t>https://screenpal.com/watch/cFQ6q6qGeF</a:t>
            </a:r>
            <a:r>
              <a:rPr lang="en-US" sz="2400" dirty="0"/>
              <a:t> (0:17)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660066"/>
                </a:solidFill>
              </a:rPr>
              <a:t>Four main GHG’s  are (in order of significance)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Water Vapor (H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O)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Carbon Dioxide (CO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Methane  (CH</a:t>
            </a:r>
            <a:r>
              <a:rPr lang="en-US" sz="2400" baseline="-25000" dirty="0">
                <a:solidFill>
                  <a:srgbClr val="00B050"/>
                </a:solidFill>
              </a:rPr>
              <a:t>4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Nitrous Oxide (N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O)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924800" cy="1143000"/>
          </a:xfrm>
        </p:spPr>
        <p:txBody>
          <a:bodyPr/>
          <a:lstStyle/>
          <a:p>
            <a:r>
              <a:rPr lang="en-US" sz="4000" dirty="0"/>
              <a:t>Why are GHG’s Considered GHG’s?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419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GHG’s are each composed of two different elements, bound loosely enough together, to allow vibration and energy release to occur.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7030A0"/>
                </a:solidFill>
              </a:rPr>
              <a:t>This effect creates an overall heating (Kinetic to Thermal energy transfer) of the atmosphere.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Nitrogen and Oxygen (most abundant atmospheric Gases) are bound too tightly to allow energy to vibrate them.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0800" y="1981200"/>
            <a:ext cx="38147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Carbon Dioxide</a:t>
            </a:r>
          </a:p>
        </p:txBody>
      </p:sp>
      <p:pic>
        <p:nvPicPr>
          <p:cNvPr id="175109" name="Picture 5" descr="carb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438400"/>
            <a:ext cx="355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the Atmosphere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964" name="Picture 4" descr="U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7391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09" y="1447801"/>
            <a:ext cx="5543108" cy="5181598"/>
          </a:xfrm>
        </p:spPr>
      </p:pic>
    </p:spTree>
    <p:extLst>
      <p:ext uri="{BB962C8B-B14F-4D97-AF65-F5344CB8AC3E}">
        <p14:creationId xmlns:p14="http://schemas.microsoft.com/office/powerpoint/2010/main" val="13569756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252" name="Picture 4" descr="tren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826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GHG (Green House Gases)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60"/>
          <a:stretch/>
        </p:blipFill>
        <p:spPr>
          <a:xfrm>
            <a:off x="1033175" y="1676400"/>
            <a:ext cx="8053878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GHG Emissions </a:t>
            </a:r>
          </a:p>
        </p:txBody>
      </p:sp>
      <p:pic>
        <p:nvPicPr>
          <p:cNvPr id="177155" name="Picture 3" descr="New%20Fig%2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33512"/>
            <a:ext cx="7924800" cy="5195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4971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latin typeface="Technical" pitchFamily="66" charset="0"/>
                <a:cs typeface="Times New Roman" pitchFamily="18" charset="0"/>
              </a:rPr>
              <a:t>Geologic Time Scale</a:t>
            </a:r>
            <a:r>
              <a:rPr lang="en-US" alt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hlinkClick r:id="rId3"/>
              </a:rPr>
              <a:t> </a:t>
            </a:r>
            <a:endParaRPr lang="en-US" alt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362200" y="1371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 </a:t>
            </a:r>
          </a:p>
        </p:txBody>
      </p:sp>
      <p:pic>
        <p:nvPicPr>
          <p:cNvPr id="24583" name="Picture 7" descr="geo time scale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b="2933"/>
          <a:stretch/>
        </p:blipFill>
        <p:spPr bwMode="auto">
          <a:xfrm>
            <a:off x="1002500" y="1219200"/>
            <a:ext cx="7989099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858000" y="3429000"/>
            <a:ext cx="19812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Notice that there are more divisions in the geologic time scale the closer we get to present day.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WHY?</a:t>
            </a:r>
            <a:endParaRPr lang="en-US" altLang="en-US" sz="20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38700" y="5591313"/>
            <a:ext cx="198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itchFamily="18" charset="0"/>
              </a:rPr>
              <a:t>(due to a better fossil record).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Activity Affects Climate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Burning fossil fuels (among other substances) produces many green house (and other) gases that enter the atmosphere</a:t>
            </a:r>
          </a:p>
          <a:p>
            <a:r>
              <a:rPr lang="en-US" dirty="0">
                <a:solidFill>
                  <a:srgbClr val="002060"/>
                </a:solidFill>
              </a:rPr>
              <a:t>It is believed that these additional gases have a direct and significant impact on climate</a:t>
            </a:r>
          </a:p>
        </p:txBody>
      </p:sp>
      <p:pic>
        <p:nvPicPr>
          <p:cNvPr id="196613" name="Picture 5" descr="climate-influence-f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8077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2513096"/>
            <a:ext cx="8229600" cy="2321916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Left wing politicians and progressive scientist blame the Earth’s warming trend on </a:t>
            </a:r>
            <a:r>
              <a:rPr lang="en-US" sz="2400" dirty="0">
                <a:solidFill>
                  <a:srgbClr val="002060"/>
                </a:solidFill>
              </a:rPr>
              <a:t>human activity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 particular, burning fossil fuels produces many green house gases that increase the temperature.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These additional gases have a direct and significant impact on climate.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lobal warming, explained - Vox">
            <a:extLst>
              <a:ext uri="{FF2B5EF4-FFF2-40B4-BE49-F238E27FC236}">
                <a16:creationId xmlns:a16="http://schemas.microsoft.com/office/drawing/2014/main" id="{7CB8C5F2-B9BF-1D2D-A1C0-8F08D415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2" y="76200"/>
            <a:ext cx="4168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ploring Climate Change &amp; Global Warming">
            <a:extLst>
              <a:ext uri="{FF2B5EF4-FFF2-40B4-BE49-F238E27FC236}">
                <a16:creationId xmlns:a16="http://schemas.microsoft.com/office/drawing/2014/main" id="{EBDC2FFF-561B-545B-2E87-B79EBA83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" y="116483"/>
            <a:ext cx="3877552" cy="23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Global Warming Works | HowStuffWorks">
            <a:extLst>
              <a:ext uri="{FF2B5EF4-FFF2-40B4-BE49-F238E27FC236}">
                <a16:creationId xmlns:a16="http://schemas.microsoft.com/office/drawing/2014/main" id="{D8AC1FF8-8C63-D92E-1E0F-D0260468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" y="4886325"/>
            <a:ext cx="3505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ffects | Facts – Climate Change: Vital Signs of the Planet">
            <a:extLst>
              <a:ext uri="{FF2B5EF4-FFF2-40B4-BE49-F238E27FC236}">
                <a16:creationId xmlns:a16="http://schemas.microsoft.com/office/drawing/2014/main" id="{23A9CA2A-BB06-156F-8B27-945850DA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03" y="4879198"/>
            <a:ext cx="4098260" cy="20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0386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 Warming Fear Factor </a:t>
            </a:r>
            <a:r>
              <a:rPr lang="en-US" u="sng" dirty="0">
                <a:hlinkClick r:id="rId2"/>
              </a:rPr>
              <a:t>https://screenpal.com/watch/cq6VIEu6JC</a:t>
            </a:r>
            <a:r>
              <a:rPr lang="en-US" dirty="0"/>
              <a:t> (2:24)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F4FDC-E90A-0DAE-E775-98D4EC03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94" y="190946"/>
            <a:ext cx="8229600" cy="3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dirty="0"/>
              <a:t>Global Warming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53340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Deforestation removes trees that absorb CO</a:t>
            </a:r>
            <a:r>
              <a:rPr lang="en-US" sz="2800" baseline="-25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Polar icecaps melt adding freshwater to the oceans (salt water). Because of the density differences, convection currents are created. Water is transported in a way that did not occur previously, changing weather patterns.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Carbon Dioxide Greenhouse Effect Explained </a:t>
            </a:r>
            <a:r>
              <a:rPr lang="en-US" sz="2800" u="sng" dirty="0">
                <a:hlinkClick r:id="rId2"/>
              </a:rPr>
              <a:t>https://screenpal.com/watch/cFQr2HqRaT</a:t>
            </a:r>
            <a:r>
              <a:rPr lang="en-US" sz="2800" dirty="0"/>
              <a:t> (2:04)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r>
              <a:rPr lang="en-US" dirty="0"/>
              <a:t>Ozone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80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Ozone (O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) is three Oxygen molecules that are bonded together.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In the upper atmosphere, Ozone works to filter UV radiation, so that not all of the UV radiation is reaching the surface.</a:t>
            </a:r>
          </a:p>
          <a:p>
            <a:pPr marL="0" indent="0">
              <a:buNone/>
            </a:pPr>
            <a:endParaRPr lang="en-US" sz="8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Some gases work to destroy Ozone, such as CFC’s (</a:t>
            </a:r>
            <a:r>
              <a:rPr lang="en-US" dirty="0">
                <a:solidFill>
                  <a:srgbClr val="00B0F0"/>
                </a:solidFill>
              </a:rPr>
              <a:t>Chlorofluorocarbons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Specifically the Chlorine in CFC’s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9" y="304800"/>
            <a:ext cx="820812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r>
              <a:rPr lang="en-US"/>
              <a:t>Ozone Depletion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8" name="Picture 4" descr="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62000"/>
            <a:ext cx="808588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295400" y="4572000"/>
            <a:ext cx="1066800" cy="533400"/>
          </a:xfrm>
          <a:prstGeom prst="ellipse">
            <a:avLst/>
          </a:prstGeom>
          <a:noFill/>
          <a:ln w="5715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4225471"/>
            <a:ext cx="1066800" cy="533400"/>
          </a:xfrm>
          <a:prstGeom prst="ellipse">
            <a:avLst/>
          </a:prstGeom>
          <a:noFill/>
          <a:ln w="5715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L 0.13333 -0.04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1214E-6 L 5.55112E-17 -0.155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US" dirty="0"/>
              <a:t>What Hole?!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Very cold temperatures will make it easier for Chlorine to destroy ozone.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These conditions exist at the poles, but more so at the South Pole.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The South Pole has cooler temperatures because a land mass (continent of Antarctica) exists there and land has a lower specific heat (this means it can get much colder than an area covered in water)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</a:rPr>
              <a:t>For this reason a “hole”, or more correctly described as a lower concentration, in the ozone develops to significant size near the end of the Antarctic Winter.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r>
              <a:rPr lang="en-US" dirty="0"/>
              <a:t>Ozone “Hole”</a:t>
            </a:r>
          </a:p>
        </p:txBody>
      </p:sp>
      <p:pic>
        <p:nvPicPr>
          <p:cNvPr id="212995" name="Picture 3" descr="ozone_hole_eskes_2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1"/>
            <a:ext cx="6405028" cy="57137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US" dirty="0"/>
              <a:t>Good Ozone / Bad Ozone	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Ozone that is in the stratosphere is good – it helps filter damaging Ultraviolet radiation.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Ozone that is at the ground level is damaging to breath in (burns the lungs).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</a:rPr>
              <a:t>Ground level ozone is created when Nitrogen Oxide combines with Volatile organic compounds and hot weather with direct sun.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34075</TotalTime>
  <Words>4062</Words>
  <Application>Microsoft Office PowerPoint</Application>
  <PresentationFormat>On-screen Show (4:3)</PresentationFormat>
  <Paragraphs>438</Paragraphs>
  <Slides>105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5" baseType="lpstr">
      <vt:lpstr>ＭＳ Ｐゴシック</vt:lpstr>
      <vt:lpstr>Aharoni</vt:lpstr>
      <vt:lpstr>Arial</vt:lpstr>
      <vt:lpstr>Arial Black</vt:lpstr>
      <vt:lpstr>Courier New</vt:lpstr>
      <vt:lpstr>Technical</vt:lpstr>
      <vt:lpstr>Times New Roman</vt:lpstr>
      <vt:lpstr>Wingdings</vt:lpstr>
      <vt:lpstr>Dad`s Tie</vt:lpstr>
      <vt:lpstr>1_Dad`s Tie</vt:lpstr>
      <vt:lpstr>To View Slide Show</vt:lpstr>
      <vt:lpstr>PowerPoint Presentation</vt:lpstr>
      <vt:lpstr>PowerPoint Presentation</vt:lpstr>
      <vt:lpstr>Earth History and Climate  </vt:lpstr>
      <vt:lpstr>PowerPoint Presentation</vt:lpstr>
      <vt:lpstr>PowerPoint Presentation</vt:lpstr>
      <vt:lpstr>Geologic Time</vt:lpstr>
      <vt:lpstr>Geologic Time Scale </vt:lpstr>
      <vt:lpstr>Geologic Time Scale </vt:lpstr>
      <vt:lpstr>Geologic Time (“Deep Time”) Analogy</vt:lpstr>
      <vt:lpstr>Geologic Time (“Deep Time”) Analogy</vt:lpstr>
      <vt:lpstr>Geologic Time (“Deep Time”) Analogy</vt:lpstr>
      <vt:lpstr>PowerPoint Presentation</vt:lpstr>
      <vt:lpstr>Geologic Time (“Deep Time”) Analogy</vt:lpstr>
      <vt:lpstr>Where does the Geologic Time Scale Come From?</vt:lpstr>
      <vt:lpstr>Geologic Columns</vt:lpstr>
      <vt:lpstr>Problems with Geologic Columns</vt:lpstr>
      <vt:lpstr>Relative Dating</vt:lpstr>
      <vt:lpstr>Index Fossils</vt:lpstr>
      <vt:lpstr>Marker Beds</vt:lpstr>
      <vt:lpstr>Marker Beds – Relative Age</vt:lpstr>
      <vt:lpstr>Fossil Succession – Relative Age</vt:lpstr>
      <vt:lpstr>PowerPoint Presentation</vt:lpstr>
      <vt:lpstr>Relative Dating Laws:</vt:lpstr>
      <vt:lpstr>PowerPoint Presentation</vt:lpstr>
      <vt:lpstr>PowerPoint Presentation</vt:lpstr>
      <vt:lpstr>Identify the layers/events from oldest to youngest</vt:lpstr>
      <vt:lpstr>Identify the layers/events from oldest to youngest</vt:lpstr>
      <vt:lpstr>Folding</vt:lpstr>
      <vt:lpstr>Identify the layers/events from oldest to youngest</vt:lpstr>
      <vt:lpstr>Absolute Dating</vt:lpstr>
      <vt:lpstr>Radiometric dating:  Clocks</vt:lpstr>
      <vt:lpstr>Radiometric dating:  Clocks</vt:lpstr>
      <vt:lpstr>Half-Life</vt:lpstr>
      <vt:lpstr>Radiometric dating:  Clocks</vt:lpstr>
      <vt:lpstr>Radiometric dating:  Clocks</vt:lpstr>
      <vt:lpstr>PowerPoint Presentation</vt:lpstr>
      <vt:lpstr>Global Climate</vt:lpstr>
      <vt:lpstr>Global Climate </vt:lpstr>
      <vt:lpstr>Extra-terrestrial factors</vt:lpstr>
      <vt:lpstr>Extra-terrestrial factors</vt:lpstr>
      <vt:lpstr>Extra-terrestrial factors</vt:lpstr>
      <vt:lpstr>Atmospheric factors</vt:lpstr>
      <vt:lpstr>Atmospheric factors</vt:lpstr>
      <vt:lpstr>Atmospheric factors</vt:lpstr>
      <vt:lpstr>Atmospheric Composition &amp; Climate</vt:lpstr>
      <vt:lpstr>Land and Oceanic factors</vt:lpstr>
      <vt:lpstr>Land and Oceanic factors</vt:lpstr>
      <vt:lpstr>Land and Oceanic factors</vt:lpstr>
      <vt:lpstr>Tectonic factors</vt:lpstr>
      <vt:lpstr>Tectonic factors</vt:lpstr>
      <vt:lpstr>Volcanic Eruptions and Climate</vt:lpstr>
      <vt:lpstr>Volcanic Eruption Example</vt:lpstr>
      <vt:lpstr>Mt. Pinatubo 1991  (Red and yellow is volcanic ash plume that wrapped all the way around the planet)</vt:lpstr>
      <vt:lpstr>Factors Affecting Global Climate</vt:lpstr>
      <vt:lpstr>Climate</vt:lpstr>
      <vt:lpstr>Solar Cycle &amp; Climate</vt:lpstr>
      <vt:lpstr>PowerPoint Presentation</vt:lpstr>
      <vt:lpstr>Atmospheric Composition &amp; Climate</vt:lpstr>
      <vt:lpstr>Carbon Dioxide &amp; Temperature Relationship</vt:lpstr>
      <vt:lpstr>Climate and Oceans</vt:lpstr>
      <vt:lpstr>The Coriolis Effect</vt:lpstr>
      <vt:lpstr>Global Circulation Patterns:  Wind</vt:lpstr>
      <vt:lpstr>The Oceans and Currents</vt:lpstr>
      <vt:lpstr>Global Winds Produce Ocean Currents</vt:lpstr>
      <vt:lpstr>Thermohaline Circulation and Climate</vt:lpstr>
      <vt:lpstr>PowerPoint Presentation</vt:lpstr>
      <vt:lpstr>Thermohaline Circulation</vt:lpstr>
      <vt:lpstr>Thermohaline Circulation</vt:lpstr>
      <vt:lpstr>Changes in the Thermohaline</vt:lpstr>
      <vt:lpstr>El Niῆo</vt:lpstr>
      <vt:lpstr>El Niῆo</vt:lpstr>
      <vt:lpstr>PowerPoint Presentation</vt:lpstr>
      <vt:lpstr>The Oceans are Sinks</vt:lpstr>
      <vt:lpstr>PowerPoint Presentation</vt:lpstr>
      <vt:lpstr>Regional Climates</vt:lpstr>
      <vt:lpstr>PowerPoint Presentation</vt:lpstr>
      <vt:lpstr>Maritime vs. Continental Climates</vt:lpstr>
      <vt:lpstr>Green House Effect</vt:lpstr>
      <vt:lpstr>PowerPoint Presentation</vt:lpstr>
      <vt:lpstr>“Good” Green House Effect</vt:lpstr>
      <vt:lpstr>Green House</vt:lpstr>
      <vt:lpstr>Green House Gases (GHG)</vt:lpstr>
      <vt:lpstr>Why are GHG’s Considered GHG’s?</vt:lpstr>
      <vt:lpstr>Composition of the Atmosphere</vt:lpstr>
      <vt:lpstr>Global Warming</vt:lpstr>
      <vt:lpstr>PowerPoint Presentation</vt:lpstr>
      <vt:lpstr>GHG (Green House Gases)</vt:lpstr>
      <vt:lpstr>GHG Emissions </vt:lpstr>
      <vt:lpstr>Human Activity Affects Climate</vt:lpstr>
      <vt:lpstr>PowerPoint Presentation</vt:lpstr>
      <vt:lpstr>PowerPoint Presentation</vt:lpstr>
      <vt:lpstr>Global Warming </vt:lpstr>
      <vt:lpstr>Ozone</vt:lpstr>
      <vt:lpstr>Ozone</vt:lpstr>
      <vt:lpstr>Ozone Depletion</vt:lpstr>
      <vt:lpstr>What Hole?!</vt:lpstr>
      <vt:lpstr>Ozone “Hole”</vt:lpstr>
      <vt:lpstr>Good Ozone / Bad Ozone </vt:lpstr>
      <vt:lpstr>PowerPoint Presentation</vt:lpstr>
      <vt:lpstr>Positives of Ozone</vt:lpstr>
      <vt:lpstr>Before We Stop Using CFC’s:</vt:lpstr>
      <vt:lpstr>Is Ozone involved with Global Warming?</vt:lpstr>
      <vt:lpstr>Temperature Versus Altitude</vt:lpstr>
      <vt:lpstr>Temperature Versus Altitude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 Scale </dc:title>
  <dc:creator>Berkley School District Berkl</dc:creator>
  <cp:lastModifiedBy>Craig Riesen</cp:lastModifiedBy>
  <cp:revision>145</cp:revision>
  <cp:lastPrinted>1601-01-01T00:00:00Z</cp:lastPrinted>
  <dcterms:created xsi:type="dcterms:W3CDTF">2004-04-22T14:03:51Z</dcterms:created>
  <dcterms:modified xsi:type="dcterms:W3CDTF">2024-03-21T21:02:41Z</dcterms:modified>
</cp:coreProperties>
</file>