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745" r:id="rId2"/>
    <p:sldMasterId id="2147484017" r:id="rId3"/>
    <p:sldMasterId id="2147484030" r:id="rId4"/>
    <p:sldMasterId id="2147484043" r:id="rId5"/>
    <p:sldMasterId id="2147484055" r:id="rId6"/>
  </p:sldMasterIdLst>
  <p:notesMasterIdLst>
    <p:notesMasterId r:id="rId68"/>
  </p:notesMasterIdLst>
  <p:sldIdLst>
    <p:sldId id="909" r:id="rId7"/>
    <p:sldId id="256" r:id="rId8"/>
    <p:sldId id="348" r:id="rId9"/>
    <p:sldId id="349" r:id="rId10"/>
    <p:sldId id="280" r:id="rId11"/>
    <p:sldId id="312" r:id="rId12"/>
    <p:sldId id="345" r:id="rId13"/>
    <p:sldId id="347" r:id="rId14"/>
    <p:sldId id="796" r:id="rId15"/>
    <p:sldId id="861" r:id="rId16"/>
    <p:sldId id="898" r:id="rId17"/>
    <p:sldId id="905" r:id="rId18"/>
    <p:sldId id="896" r:id="rId19"/>
    <p:sldId id="899" r:id="rId20"/>
    <p:sldId id="900" r:id="rId21"/>
    <p:sldId id="863" r:id="rId22"/>
    <p:sldId id="864" r:id="rId23"/>
    <p:sldId id="865" r:id="rId24"/>
    <p:sldId id="897" r:id="rId25"/>
    <p:sldId id="906" r:id="rId26"/>
    <p:sldId id="908" r:id="rId27"/>
    <p:sldId id="807" r:id="rId28"/>
    <p:sldId id="866" r:id="rId29"/>
    <p:sldId id="887" r:id="rId30"/>
    <p:sldId id="888" r:id="rId31"/>
    <p:sldId id="889" r:id="rId32"/>
    <p:sldId id="890" r:id="rId33"/>
    <p:sldId id="891" r:id="rId34"/>
    <p:sldId id="310" r:id="rId35"/>
    <p:sldId id="311" r:id="rId36"/>
    <p:sldId id="313" r:id="rId37"/>
    <p:sldId id="314" r:id="rId38"/>
    <p:sldId id="315" r:id="rId39"/>
    <p:sldId id="901" r:id="rId40"/>
    <p:sldId id="904" r:id="rId41"/>
    <p:sldId id="341" r:id="rId42"/>
    <p:sldId id="316" r:id="rId43"/>
    <p:sldId id="350" r:id="rId44"/>
    <p:sldId id="902" r:id="rId45"/>
    <p:sldId id="903" r:id="rId46"/>
    <p:sldId id="342" r:id="rId47"/>
    <p:sldId id="867" r:id="rId48"/>
    <p:sldId id="868" r:id="rId49"/>
    <p:sldId id="869" r:id="rId50"/>
    <p:sldId id="892" r:id="rId51"/>
    <p:sldId id="907" r:id="rId52"/>
    <p:sldId id="893" r:id="rId53"/>
    <p:sldId id="894" r:id="rId54"/>
    <p:sldId id="895" r:id="rId55"/>
    <p:sldId id="871" r:id="rId56"/>
    <p:sldId id="873" r:id="rId57"/>
    <p:sldId id="874" r:id="rId58"/>
    <p:sldId id="875" r:id="rId59"/>
    <p:sldId id="876" r:id="rId60"/>
    <p:sldId id="877" r:id="rId61"/>
    <p:sldId id="881" r:id="rId62"/>
    <p:sldId id="880" r:id="rId63"/>
    <p:sldId id="882" r:id="rId64"/>
    <p:sldId id="883" r:id="rId65"/>
    <p:sldId id="879" r:id="rId66"/>
    <p:sldId id="841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FFFF"/>
    <a:srgbClr val="A30D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0387" autoAdjust="0"/>
  </p:normalViewPr>
  <p:slideViewPr>
    <p:cSldViewPr snapToGrid="0">
      <p:cViewPr varScale="1">
        <p:scale>
          <a:sx n="75" d="100"/>
          <a:sy n="75" d="100"/>
        </p:scale>
        <p:origin x="1176" y="43"/>
      </p:cViewPr>
      <p:guideLst>
        <p:guide orient="horz"/>
        <p:guide pos="1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E7697D-F449-4822-88FD-6FC7A7979B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697D-F449-4822-88FD-6FC7A7979B3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0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97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7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43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64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79D5-AA3D-4F2F-914D-A830C3D00E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45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77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77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9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55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66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688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46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26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74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725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67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4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2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8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4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5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35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0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3F98D3-6F66-49B6-9707-2BF2C3A6B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7A79D5-AA3D-4F2F-914D-A830C3D00ED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345696-1713-4873-84B2-FA046EA1F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1E0BD0-D486-4068-BB30-D7535DF8F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4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69FD2-5354-40A4-B88D-D376D7B05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02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3705-566A-4D38-B8B7-B47C96FB8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45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27CC-B292-4349-827F-4B4DC4C7A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4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00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E77773-C4DA-4129-93B1-698960585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1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DAF739E-A056-4770-A6DC-7CDCF3C63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6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8193935-044F-4C7C-B1CC-100FF050E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48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AE8A47A-581E-4297-A23B-EF25BC811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1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CB1CCF7-9E5D-4BC2-8134-984E233EC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8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66A140-610F-4B08-9150-CA73B3A4E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05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7241A2F-73EF-4C9B-BE05-78E7A48E8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01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B047-2123-42A4-9453-787BF7591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06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35DFFC-8665-4CB2-B687-72D5CC1F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15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F5835D0-2BAE-4AE5-8008-A24912B6D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6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D05E658-42C9-48FD-9948-18A208917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89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239713"/>
            <a:ext cx="1960562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9713"/>
            <a:ext cx="5729288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FC5BA6F-A18D-4E77-A014-06A516E76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447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52F9932-8167-4672-9FEB-B229EC94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1605FF-5E0A-45C6-B0A9-FDA02079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B0D9E79-AF43-417D-9B73-FDC0A06B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773F-D6EE-455E-BAEF-22079A60C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1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4DB472E-6EDB-4EEE-80FA-487F25EC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99C268D-37A2-429C-B49D-40A02D9B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6A6B95-2F01-4149-9EAE-AEC5497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A43C-E667-48C6-9DD1-F0BC0D48F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752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AA7CF-C06C-4D28-83C5-A3D415EC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738C-68CA-4EAD-B2F1-0749A42A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2F825-812C-48D0-BCA6-B6BAE5AB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F6F069-16E8-4A0C-A198-EBBA0A06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064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0217B39-569A-4CE2-8CE5-98D8687D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1CAB898-2FCD-41A4-9178-5B6EF1E4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6A234F6-AC8C-4BC8-8DE2-EFDBEB17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AA84-B185-4DE1-93A9-DE95A6B8D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4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DC530198-2869-4FC9-9682-4690D683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94C7FF6-315F-4A38-BB11-1E16436A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E6F3A70-A3BC-4613-B938-0A3F7454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894B-BB56-41B7-B361-9A9B675BE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8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2909D4D-D3AA-4BCE-9C1C-ED839727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E9D56FD-6B1C-47B6-890D-8866E7D3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DF4A076-31B1-4175-AE57-8A5F7214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F5C1-15DA-4956-9A20-BCF62A94D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C722B-7A9D-48C4-AF01-C8B0AAA12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9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60A726D-772B-470D-A9E2-B98DD2F0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574AD-C256-4063-8C05-75AA8EFE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B15ABC4-B2BA-4E7F-A4DB-B2F99ADA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514-2CB4-41A4-8B99-BEACC94EA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29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8702057-8D06-495D-819D-1729DF5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9D27958-B3A8-4B14-99EC-2E8FE32B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0556577-572B-4532-A867-FA3E6EC5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0329-ED20-4F1A-B2BF-D0EB49AC8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111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BEF4BA1-42F3-494F-8F67-30C996A8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FF014C-E698-4186-AC32-7AC771CD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9992437-89BC-44F6-8350-EC2BA1AA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14BA-FDE5-45C3-B033-2254ED1A0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3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1240E81-6CEE-486F-9A65-229DBED8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61C15B6-678D-4EDA-9B5C-03FE241C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F8BE86D-A70B-48CC-8315-04A1647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51A4-132F-4CD1-A952-1B0B8C7F1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48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6D4875-2B7D-4BD6-89BD-1658D604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CA655D8-5E72-4FF4-B3F5-0101B0E3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A3E24E2-DAC0-4F99-B0F7-E433ED58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13AB-C6E0-4BE6-8DD9-A03B8C040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1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961CEB-DAB2-4387-83CB-64FB6DF548B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3446F-A586-4DBD-BB2B-9279C379C584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E8C83-38B3-4335-873F-FBE0F015599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40D7DB-7621-47CB-B8EC-ED04BC1A78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650CE1F-3843-4D8C-B953-5EFDB00C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515517-EF5C-492F-96F4-FABDD826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162FA8-6370-46B9-8535-0531C3CF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170F-1D33-4617-8091-9B209E1E9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62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A7A74-1165-4588-A080-A178E033DD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2155-0743-4653-82CA-150B0BF47D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1F65-1DAA-4B29-9A95-D1EECC945C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DB89-4878-4F20-B3E9-314D69671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60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52C12-AFB7-4789-8038-45FCC1F68DF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51A59-E2F4-4C17-9952-936847F42C73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31322-3FB6-4589-A8D0-DD93186552A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CC6800-E816-4697-9BAB-FE3622A8F92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11A9BD-BF4D-4446-A80A-2C32F753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B6685C-4091-41CB-8B1D-C5D3DE68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8CAE71-4C39-4AC5-BB39-10AA66C2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751C-0A80-4CE9-AE2F-7BAE067B4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94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3475A0-6DAC-4956-8348-15A3BA4907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6AFBF0-5F7C-47BE-A155-0BC0D30493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07080F-99A2-4929-8416-CBE9F47691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E2B6-EAA5-481A-BE2A-A92588684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357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53EFEA-3D20-4E7B-8D15-D0A02B15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8B1E7A-B86C-40A6-9262-19D336DA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AD5F5B-87F6-4906-92B4-90BB72AD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ABDA-2C9C-4A6E-B259-208D06AB7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7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03CF-6EBD-4FA9-80FD-C7F2DF16B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30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94252D-04CB-4BBA-A045-3435F525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C6A4DF-AB7D-4B1B-9A04-AE684533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3EF052-CB1F-453C-B25D-E170D9CD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1014-248E-4CF1-B669-B7ABBB2ED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87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E67BE6-8F9B-4EB4-80C3-1DF1274E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6F8496-8D03-4D07-923A-240A9DFE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1C6C4C-E408-4F1E-83EF-2A8F6E3F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2DF5-35C6-41E9-B90D-165BF319A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26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46481A-4822-4E72-A58F-3771400F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5D3C60-5AE0-484E-B3CE-1352FBA9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9BFB6B-1A5E-419E-840B-7AB5E4C9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9DA6-2DA1-4CBC-A8A4-0BAD1115E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33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3FE08B-7B5F-4647-86A8-8A8AEF94E682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29B719-D45F-4182-A75A-220C29ED2D11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3B53B-C662-4D78-919C-E87592BD1519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9EC46-551D-44E1-BF33-D011BCC51263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6ABE374-4995-43E7-9CFB-8B422AB3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428DBA3-CF2F-4FAE-919D-0DDD194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DF40462-6C91-430F-8E8A-D3D8DC40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E5E0-3EC2-494C-8C39-F0D63020A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67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D3D2-F1E6-44AC-ADA5-43D6F4AB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16BF-6231-4BED-8D9C-0382B849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89AD-06DB-42A2-B2B0-E38DB0CC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E3C8-273D-44B5-8062-411FC9A68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59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26B04-0258-488D-9BBD-F0765541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514F-026D-49BF-9742-552F22B0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78379-2D7C-4C4B-87D4-B9D1DCB9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F9E6-09AC-4899-A469-3C1C20B17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23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0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414311F-ED90-492D-8A3B-D9D9D42F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5D4ABB-B25E-4BA6-AD03-D7B636E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DBEE60D-BAA4-40E1-B5E3-2A1E6590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3C66-787C-4AF5-B346-65EB693411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04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B2CE909-0E50-478F-8463-9A0DA2EE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B7F8AB-78CF-47EF-8D69-01B344A4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9188194-8776-46E9-8CA4-0B98AE88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72B7-FEAD-4E94-821E-3300FF8764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241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2193-D440-48AC-82A6-2C6B4F38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3DC3-0773-4D36-AB1D-411F03E9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3F33B-FABD-4551-9BB5-560B2B4A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42364-70E1-4090-90CE-6B7D10FC9E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50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59D7-A7F3-4F07-807F-46E6A3F81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200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7897477-5E6F-4026-87F3-845E352F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2A145AB-1B21-4740-B86F-3611530C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CC2D6D2-A3E6-43DD-A9AB-336F94D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0640-7032-4E5E-B5A0-F9F939C005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619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9DC15825-DDFE-4E96-84B9-45653B14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FC3525C-0BB2-42E7-9549-FFE1C43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611C886E-587A-4A19-AB93-29A6F5B3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CEE0-4175-43A1-9E02-5D3371C6A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053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D2CBB41-A0A4-4B53-A3EE-981908AE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0AAA1CF-7149-4248-9C97-FEFDA39C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C3C25C4-A403-4D1E-928B-88ECA528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AF62-083E-49E9-B53A-AE91101D22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522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062CCFE-4073-482F-BA36-C36EB1D9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A0BB7-B54B-457A-A13A-4A7B6727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4A97F86-7797-4AD6-A094-14916754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83EA-72CA-4822-854F-0BF068A423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340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E6B52C5-6721-473A-B27A-8AB20948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035E728-4968-4A30-B6B2-624C0125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C364B95-A3C6-4DFB-8A9A-0AA704BA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F960-6FE2-462C-82CB-33D587026C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87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0FB3FCB-E533-40F7-81D2-0BF073A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F4DA796-A568-4BAC-BBF6-2461495A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90D5B9D-3F0D-4F17-8FA5-D3A5F82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E43D-F1D0-404F-82A3-1667EC9790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907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17FD525-5CFB-447C-A4ED-B341AF1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08F4A8-E910-4675-ADFC-F82B4BA4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2E5E19-8035-4B29-BC7A-E8555DC6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5A74-C2A8-41C8-BEA8-F9A2EDC77E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8206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6AD9EA1-8582-45C2-A812-23A3EF42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611CE68-82E0-4825-88B2-AAD115A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8EB6B5A-5238-44C1-9D25-1A9FAC06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E95A-65F5-4E40-8E25-53A2E8377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898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69FD2-5354-40A4-B88D-D376D7B05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599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B047-2123-42A4-9453-787BF7591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16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9416-752E-4295-9B46-4127E889F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125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C722B-7A9D-48C4-AF01-C8B0AAA12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64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03CF-6EBD-4FA9-80FD-C7F2DF16B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87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59D7-A7F3-4F07-807F-46E6A3F81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9416-752E-4295-9B46-4127E889F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45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77AD-5BD9-4239-9EC2-9C28EC1B1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534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C5185-28B4-4637-95D6-5A9C25369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95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68DB-6D17-4FD2-92B4-99BC1A854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200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3705-566A-4D38-B8B7-B47C96FB8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84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27CC-B292-4349-827F-4B4DC4C7A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6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8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77AD-5BD9-4239-9EC2-9C28EC1B1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28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C5185-28B4-4637-95D6-5A9C25369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68DB-6D17-4FD2-92B4-99BC1A854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4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571C6BE-5629-487E-B33C-589D744C43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400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402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9713"/>
            <a:ext cx="77724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82EF6F0-55BE-4F2C-B8AE-DB9A487A4E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01CF643-DA63-47F7-85C6-636C4CC2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81F9B4A1-6315-4059-B300-AEFEA71D95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D15D91-68D8-4F78-902C-ABC45729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B541C-4C7D-47EF-ABE2-D3ACB73C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EB03F55-7B76-45F0-AE91-8B881637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97A20606-CE98-4CC0-B08A-9029032FA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56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C22545-B1C6-42E3-B57E-F58F9C010E17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E06CD-8511-43B6-9DE0-5ABC67E1428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7BB1F-6471-4E6F-9565-F3185E31CAB6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9E24C5-9FEE-4B31-965B-2C23DB2343FF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4947A-80D0-4178-81CB-504FAD40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29" name="Text Placeholder 2">
            <a:extLst>
              <a:ext uri="{FF2B5EF4-FFF2-40B4-BE49-F238E27FC236}">
                <a16:creationId xmlns:a16="http://schemas.microsoft.com/office/drawing/2014/main" id="{A4F29415-0582-42B8-95F5-696212FE0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AE7A-8DE1-4116-9F3C-D7DAED5F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7C13-EDAD-4303-96AE-252A09504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04CD-5CC3-444C-B8FE-6864C0D9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0C610D6-8AE8-455F-9949-154CF3F6B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73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01CF643-DA63-47F7-85C6-636C4CC2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51E8B2AA-ABEB-4DE0-9327-9E27B96DC9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D15D91-68D8-4F78-902C-ABC45729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B541C-4C7D-47EF-ABE2-D3ACB73C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EB03F55-7B76-45F0-AE91-8B881637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0F91053C-20BF-4C20-9FB2-73D8C0D2D1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10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Module 15B Light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571C6BE-5629-487E-B33C-589D744C4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22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hyperlink" Target="https://www.physicsclassroom.com/Physics-Video-Tutorial/Reflection-and-Mirrors/The-Mirror-Equation/Vide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2.png"/><Relationship Id="rId4" Type="http://schemas.openxmlformats.org/officeDocument/2006/relationships/hyperlink" Target="https://www.physicsclassroom.com/Physics-Video-Tutorial/Reflection-and-Mirrors/The-Mirror-Equation/Vide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0f3oL44Mm" TargetMode="Externa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Ff0FsV5Gl" TargetMode="Externa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icsclassroom.com/Physics-Video-Tutorial/Reflection-and-Mirrors/The-Mirror-Equation/Vide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4314-350F-490B-A497-9D786755B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873760"/>
          </a:xfrm>
        </p:spPr>
        <p:txBody>
          <a:bodyPr/>
          <a:lstStyle/>
          <a:p>
            <a:r>
              <a:rPr lang="en-US" dirty="0"/>
              <a:t>Click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FCDFA-626B-541A-8E07-28FF0B2A2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“From Beginning”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“From Current Slide”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ACA2A-E38E-C49F-35CE-9517FD51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291DC-E6FE-E368-5BD7-C6EBB12F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70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19020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Plane mirrors produce </a:t>
            </a:r>
            <a:r>
              <a:rPr lang="en-US" altLang="en-US" sz="2800" b="1" dirty="0">
                <a:solidFill>
                  <a:srgbClr val="FFFF00"/>
                </a:solidFill>
                <a:ea typeface="Times New Roman" panose="02020603050405020304" pitchFamily="18" charset="0"/>
                <a:cs typeface="StoneSans-Bold" charset="0"/>
              </a:rPr>
              <a:t>VIRTUAL</a:t>
            </a: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 images, meaning they cannot be projected onto a screen.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image appears the same distance behind the mirror as it is in front, and the image is right side up. </a:t>
            </a: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 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Plane (Flat) Mirrors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0953B-DC7E-439E-B465-0931F27B0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3039037"/>
            <a:ext cx="6478470" cy="3703507"/>
          </a:xfrm>
          <a:prstGeom prst="rect">
            <a:avLst/>
          </a:prstGeom>
        </p:spPr>
      </p:pic>
      <p:pic>
        <p:nvPicPr>
          <p:cNvPr id="5" name="Picture 4" descr="HSPS_Ch19s1-p571-Rflctn">
            <a:extLst>
              <a:ext uri="{FF2B5EF4-FFF2-40B4-BE49-F238E27FC236}">
                <a16:creationId xmlns:a16="http://schemas.microsoft.com/office/drawing/2014/main" id="{9C72BC82-50E0-490B-97D9-6AD7B68F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49" y="3039037"/>
            <a:ext cx="2395751" cy="36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2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603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buNone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the rays from the object are reflected by the mirror, the reflected rays appear to come from the image located behind the mirror at a distance equal to the object's distance from the mirror. </a:t>
            </a:r>
          </a:p>
          <a:p>
            <a:pPr marL="0" marR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image is called a 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 image</a:t>
            </a:r>
            <a:r>
              <a:rPr lang="en-US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since the rays do not actually pass through or come from the image; they just appear to come from the image as illustrated below.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Plane (Flat) Mirrors</a:t>
            </a:r>
          </a:p>
        </p:txBody>
      </p:sp>
      <p:pic>
        <p:nvPicPr>
          <p:cNvPr id="5" name="Picture 4" descr="HSPS_Ch19s1-p571-Rflctn">
            <a:extLst>
              <a:ext uri="{FF2B5EF4-FFF2-40B4-BE49-F238E27FC236}">
                <a16:creationId xmlns:a16="http://schemas.microsoft.com/office/drawing/2014/main" id="{9C72BC82-50E0-490B-97D9-6AD7B68F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49" y="3039037"/>
            <a:ext cx="2395751" cy="36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F6482-1A5F-4D34-9DE3-8DCE176E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7" y="3565134"/>
            <a:ext cx="4943475" cy="3081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7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8992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buNone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THREE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Rays to create an IMAGE in a mirror or lens. </a:t>
            </a:r>
          </a:p>
          <a:p>
            <a:pPr marL="339725" marR="0" indent="-339725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From the top of the object parallel to the mirror/lens through the focal point</a:t>
            </a:r>
          </a:p>
          <a:p>
            <a:pPr marL="339725" marR="0" indent="-339725">
              <a:buNone/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From the top of the object through the focal point and parallel to the mirror/lens </a:t>
            </a:r>
          </a:p>
          <a:p>
            <a:pPr marL="339725" marR="0" indent="-339725"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From the top of the object to or through the mirror/lens principle axis (center of the lens/mirror).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Making RAY Diagrams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F564C-81A0-44E9-8118-652F827A6A08}"/>
              </a:ext>
            </a:extLst>
          </p:cNvPr>
          <p:cNvGrpSpPr/>
          <p:nvPr/>
        </p:nvGrpSpPr>
        <p:grpSpPr>
          <a:xfrm>
            <a:off x="4751543" y="3496767"/>
            <a:ext cx="3796458" cy="3338116"/>
            <a:chOff x="2511777" y="3519884"/>
            <a:chExt cx="3796458" cy="33381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E2CE94-8486-490D-8959-DC06F98B4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1777" y="3519884"/>
              <a:ext cx="3796458" cy="333811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15D7A2-EBE6-49D5-AFE0-CBC51703A7B8}"/>
                </a:ext>
              </a:extLst>
            </p:cNvPr>
            <p:cNvCxnSpPr>
              <a:cxnSpLocks/>
            </p:cNvCxnSpPr>
            <p:nvPr/>
          </p:nvCxnSpPr>
          <p:spPr>
            <a:xfrm>
              <a:off x="3082247" y="4270714"/>
              <a:ext cx="2619911" cy="889840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4BDBA8-D3D9-4835-81EF-C9708957F30F}"/>
              </a:ext>
            </a:extLst>
          </p:cNvPr>
          <p:cNvGrpSpPr/>
          <p:nvPr/>
        </p:nvGrpSpPr>
        <p:grpSpPr>
          <a:xfrm>
            <a:off x="6000107" y="3878265"/>
            <a:ext cx="1070227" cy="1107996"/>
            <a:chOff x="6000107" y="3878265"/>
            <a:chExt cx="1070227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CE9C8C-644A-44DB-AC67-759695F6E648}"/>
                </a:ext>
              </a:extLst>
            </p:cNvPr>
            <p:cNvSpPr txBox="1"/>
            <p:nvPr/>
          </p:nvSpPr>
          <p:spPr>
            <a:xfrm>
              <a:off x="6000107" y="3878265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FBA47D-F969-473E-9D67-EB7AA2DE5B25}"/>
                </a:ext>
              </a:extLst>
            </p:cNvPr>
            <p:cNvSpPr txBox="1"/>
            <p:nvPr/>
          </p:nvSpPr>
          <p:spPr>
            <a:xfrm>
              <a:off x="6012193" y="4616929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FC6E60-DBD1-446D-8F33-9C8028FC32BE}"/>
                </a:ext>
              </a:extLst>
            </p:cNvPr>
            <p:cNvSpPr txBox="1"/>
            <p:nvPr/>
          </p:nvSpPr>
          <p:spPr>
            <a:xfrm>
              <a:off x="6844302" y="4478492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D9ED69-1590-429D-9C86-F5FF804ABDDE}"/>
              </a:ext>
            </a:extLst>
          </p:cNvPr>
          <p:cNvCxnSpPr>
            <a:cxnSpLocks/>
          </p:cNvCxnSpPr>
          <p:nvPr/>
        </p:nvCxnSpPr>
        <p:spPr>
          <a:xfrm flipH="1">
            <a:off x="5322013" y="5137437"/>
            <a:ext cx="2619912" cy="924316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45F30C-F698-4A93-9F0B-DFCF1A1646B9}"/>
              </a:ext>
            </a:extLst>
          </p:cNvPr>
          <p:cNvGrpSpPr/>
          <p:nvPr/>
        </p:nvGrpSpPr>
        <p:grpSpPr>
          <a:xfrm>
            <a:off x="66220" y="4037744"/>
            <a:ext cx="4461442" cy="2797139"/>
            <a:chOff x="66220" y="4037744"/>
            <a:chExt cx="4461442" cy="27971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30BFCB-5A02-4943-B970-89EEF556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0" y="4037744"/>
              <a:ext cx="4461442" cy="279713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2B3581-D040-4B6C-B582-F9A1838315FE}"/>
                </a:ext>
              </a:extLst>
            </p:cNvPr>
            <p:cNvSpPr txBox="1"/>
            <p:nvPr/>
          </p:nvSpPr>
          <p:spPr>
            <a:xfrm>
              <a:off x="1105694" y="4432263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9EBEF2-4ECB-4949-83C1-9DB1C0848B73}"/>
                </a:ext>
              </a:extLst>
            </p:cNvPr>
            <p:cNvSpPr txBox="1"/>
            <p:nvPr/>
          </p:nvSpPr>
          <p:spPr>
            <a:xfrm>
              <a:off x="987987" y="5448907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F54C2-B9E2-4091-961D-9F0EE7AED191}"/>
                </a:ext>
              </a:extLst>
            </p:cNvPr>
            <p:cNvSpPr txBox="1"/>
            <p:nvPr/>
          </p:nvSpPr>
          <p:spPr>
            <a:xfrm>
              <a:off x="1255117" y="4768105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64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focal length of a spherical mirror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about one-half the radius of curvature of the mirror.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(Concave)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E3A79-D800-43E6-B2DE-396ECAFDD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" y="2085758"/>
            <a:ext cx="3794535" cy="45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88A65-307E-4095-B6CD-EB7867DF4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774" y="2234133"/>
            <a:ext cx="4065601" cy="3520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C4E1A2-DB03-645D-85F2-5A88BC876AD4}"/>
              </a:ext>
            </a:extLst>
          </p:cNvPr>
          <p:cNvSpPr txBox="1"/>
          <p:nvPr/>
        </p:nvSpPr>
        <p:spPr>
          <a:xfrm>
            <a:off x="1014533" y="1352939"/>
            <a:ext cx="242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373680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 is beyond the focal point of the mirror.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is REAL, Inverted, Reduced.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(Concave)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6F0E8-E30A-4CC4-985D-4E926207F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34283"/>
            <a:ext cx="5143500" cy="4731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1384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 is between the focal point and the mirror.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is VIRTUAL, Erect, Enlarged.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e.g. a makeup mirror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(Concave)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32938-3C04-43DE-AAD0-6B8D2948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" y="2389758"/>
            <a:ext cx="6777979" cy="446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37C6C-DA35-082D-4BDC-254529E48D6D}"/>
              </a:ext>
            </a:extLst>
          </p:cNvPr>
          <p:cNvSpPr txBox="1"/>
          <p:nvPr/>
        </p:nvSpPr>
        <p:spPr>
          <a:xfrm>
            <a:off x="873303" y="4254547"/>
            <a:ext cx="124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20134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305800" cy="3958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When the </a:t>
            </a:r>
            <a:r>
              <a:rPr lang="en-US" altLang="en-US" sz="2800" dirty="0">
                <a:solidFill>
                  <a:srgbClr val="00FFFF"/>
                </a:solidFill>
                <a:ea typeface="Times New Roman" panose="02020603050405020304" pitchFamily="18" charset="0"/>
                <a:cs typeface="Minion-Regular" charset="0"/>
              </a:rPr>
              <a:t>inside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 surface of a </a:t>
            </a:r>
            <a:r>
              <a:rPr lang="en-US" altLang="en-US" sz="2800" dirty="0">
                <a:solidFill>
                  <a:srgbClr val="00FFFF"/>
                </a:solidFill>
                <a:ea typeface="Times New Roman" panose="02020603050405020304" pitchFamily="18" charset="0"/>
                <a:cs typeface="Minion-Regular" charset="0"/>
              </a:rPr>
              <a:t>curved mirror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is the reflecting surface, the mirror is a </a:t>
            </a: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concave mirror.</a:t>
            </a:r>
            <a:endParaRPr lang="ml-IN" altLang="en-US" sz="28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The curvature of the reflecting surface causes the rays to come together.</a:t>
            </a:r>
            <a:endParaRPr lang="ml-IN" alt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point at which the light rays meet is called the </a:t>
            </a:r>
            <a:r>
              <a:rPr lang="en-US" altLang="en-US" sz="2400" b="1" dirty="0">
                <a:solidFill>
                  <a:srgbClr val="FFFF00"/>
                </a:solidFill>
                <a:ea typeface="Times New Roman" panose="02020603050405020304" pitchFamily="18" charset="0"/>
                <a:cs typeface="Minion-Bold" charset="0"/>
              </a:rPr>
              <a:t>focal point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.</a:t>
            </a:r>
            <a:endParaRPr lang="ml-IN" altLang="en-US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Concave mirrors in automobile headlights and flashlights direct the illumination from a light bulb into a beam. 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Concave Mirrors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F2D8A-D20F-4D8C-B863-7A6D2D19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20" y="4394092"/>
            <a:ext cx="3425992" cy="2087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CA4C3-8B59-4865-AC8D-6BD5DF01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25" y="5037195"/>
            <a:ext cx="2827406" cy="14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769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Concave mirrors can form “</a:t>
            </a: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real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or “</a:t>
            </a:r>
            <a:r>
              <a:rPr lang="en-US" altLang="en-US" sz="2800" dirty="0">
                <a:solidFill>
                  <a:srgbClr val="FFFFFF"/>
                </a:solidFill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images.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</a:t>
            </a: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real image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is a copy of an object formed at the point where light rays actually meet. This occurs when the object is farther from the mirror than the focal point as shown.</a:t>
            </a:r>
            <a:endParaRPr lang="ml-IN" altLang="en-US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real image can be viewed on a surface such as a screen.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Concave Mirrors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232629-1AE3-4DA1-B656-48FC2643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154" y="3703399"/>
            <a:ext cx="4795692" cy="31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4216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Concave mirrors can form “</a:t>
            </a: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real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or “</a:t>
            </a:r>
            <a:r>
              <a:rPr lang="en-US" altLang="en-US" sz="2800" dirty="0">
                <a:solidFill>
                  <a:srgbClr val="FFFFFF"/>
                </a:solidFill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images.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virtual image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forms </a:t>
            </a:r>
            <a:r>
              <a:rPr lang="en-US" alt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Minion-Regular" charset="0"/>
              </a:rPr>
              <a:t>w</a:t>
            </a:r>
            <a:r>
              <a:rPr lang="en-US" altLang="en-US" sz="2400" dirty="0">
                <a:solidFill>
                  <a:schemeClr val="bg1"/>
                </a:solidFill>
              </a:rPr>
              <a:t>hen the object is closer to the mirror than the focal point is, the reflected rays spread out and appear to come from behind the mirror to form a virtual image. </a:t>
            </a:r>
          </a:p>
          <a:p>
            <a:pPr marL="585788" lvl="1" indent="0" eaLnBrk="1" hangingPunct="1">
              <a:spcBef>
                <a:spcPts val="1800"/>
              </a:spcBef>
              <a:buNone/>
            </a:pPr>
            <a:endParaRPr lang="en-US" altLang="en-US" sz="24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585788" lvl="1" indent="0" eaLnBrk="1" hangingPunct="1">
              <a:spcBef>
                <a:spcPts val="1800"/>
              </a:spcBef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Torch lights</a:t>
            </a:r>
          </a:p>
          <a:p>
            <a:pPr marL="585788" lvl="1" indent="0" eaLnBrk="1" hangingPunct="1">
              <a:spcBef>
                <a:spcPts val="1800"/>
              </a:spcBef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Automobile headlights </a:t>
            </a:r>
            <a:endParaRPr lang="en-US" altLang="en-US" sz="24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Concave Mirrors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6880A-62FD-498F-99DE-C5F0F264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54" y="2966720"/>
            <a:ext cx="4113006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Virtual, Upright (Erect), and Smaller Image (Reduced)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Magnifying glasses, telescopes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(Convex)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B556F-E991-4894-90D1-7DF89FD2E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42" y="1521314"/>
            <a:ext cx="3444538" cy="492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11ECBD-CDE4-4CF8-A6B8-37E663DE4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9" y="2011945"/>
            <a:ext cx="4962525" cy="4246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7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EB3F3C-668E-49A1-8ECD-6BE533254081}" type="slidenum">
              <a:rPr lang="en-US" altLang="en-US">
                <a:solidFill>
                  <a:srgbClr val="BCBCBC"/>
                </a:solidFill>
              </a:rPr>
              <a:pPr eaLnBrk="1" hangingPunct="1"/>
              <a:t>2</a:t>
            </a:fld>
            <a:endParaRPr lang="en-US" altLang="en-US" dirty="0">
              <a:solidFill>
                <a:srgbClr val="BCBCB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008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dirty="0">
                <a:solidFill>
                  <a:srgbClr val="002060"/>
                </a:solidFill>
              </a:rPr>
              <a:t>Optics</a:t>
            </a:r>
            <a:r>
              <a:rPr lang="en-US" dirty="0">
                <a:solidFill>
                  <a:srgbClr val="002060"/>
                </a:solidFill>
              </a:rPr>
              <a:t>  Mirrors &amp; Lenses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859AAB-5CF5-4C19-8A83-0D19CE66BA1D}"/>
              </a:ext>
            </a:extLst>
          </p:cNvPr>
          <p:cNvGrpSpPr/>
          <p:nvPr/>
        </p:nvGrpSpPr>
        <p:grpSpPr>
          <a:xfrm>
            <a:off x="4417695" y="3429000"/>
            <a:ext cx="4461442" cy="3219412"/>
            <a:chOff x="719455" y="1417638"/>
            <a:chExt cx="4616450" cy="3649662"/>
          </a:xfrm>
        </p:grpSpPr>
        <p:pic>
          <p:nvPicPr>
            <p:cNvPr id="4" name="Picture 7" descr="HSPS_Ch19s1-p573-CnvxB">
              <a:extLst>
                <a:ext uri="{FF2B5EF4-FFF2-40B4-BE49-F238E27FC236}">
                  <a16:creationId xmlns:a16="http://schemas.microsoft.com/office/drawing/2014/main" id="{F11C99C1-08F1-4BBE-90AD-2B6C68456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55" y="1417638"/>
              <a:ext cx="4616450" cy="364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2160992-9B5E-4ADB-8902-95D40E44B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080" y="3543300"/>
              <a:ext cx="838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0070C0"/>
                  </a:solidFill>
                </a:rPr>
                <a:t>Focal point </a:t>
              </a: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281D369A-F13D-441F-8F3D-D8380AC21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680" y="4686300"/>
              <a:ext cx="161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70C0"/>
                  </a:solidFill>
                </a:rPr>
                <a:t>Convex mirror</a:t>
              </a:r>
            </a:p>
          </p:txBody>
        </p:sp>
      </p:grpSp>
      <p:grpSp>
        <p:nvGrpSpPr>
          <p:cNvPr id="16386" name="Group 16385">
            <a:extLst>
              <a:ext uri="{FF2B5EF4-FFF2-40B4-BE49-F238E27FC236}">
                <a16:creationId xmlns:a16="http://schemas.microsoft.com/office/drawing/2014/main" id="{B2395A07-DF3F-42C3-B8EB-EAAC1D5F6FF2}"/>
              </a:ext>
            </a:extLst>
          </p:cNvPr>
          <p:cNvGrpSpPr/>
          <p:nvPr/>
        </p:nvGrpSpPr>
        <p:grpSpPr>
          <a:xfrm>
            <a:off x="0" y="3729112"/>
            <a:ext cx="4461442" cy="3052688"/>
            <a:chOff x="0" y="3525520"/>
            <a:chExt cx="4626408" cy="32562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2BCF472-D080-414D-8A6B-03C6618B2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25520"/>
              <a:ext cx="4626408" cy="3256280"/>
            </a:xfrm>
            <a:prstGeom prst="rect">
              <a:avLst/>
            </a:prstGeom>
          </p:spPr>
        </p:pic>
        <p:sp>
          <p:nvSpPr>
            <p:cNvPr id="16385" name="Rectangle 16384">
              <a:extLst>
                <a:ext uri="{FF2B5EF4-FFF2-40B4-BE49-F238E27FC236}">
                  <a16:creationId xmlns:a16="http://schemas.microsoft.com/office/drawing/2014/main" id="{51BC927E-B527-4CD6-879D-8A47A59F596B}"/>
                </a:ext>
              </a:extLst>
            </p:cNvPr>
            <p:cNvSpPr/>
            <p:nvPr/>
          </p:nvSpPr>
          <p:spPr>
            <a:xfrm>
              <a:off x="142240" y="3647440"/>
              <a:ext cx="680720" cy="5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12AD04-85B7-4726-92CF-AD28421A152F}"/>
              </a:ext>
            </a:extLst>
          </p:cNvPr>
          <p:cNvGrpSpPr/>
          <p:nvPr/>
        </p:nvGrpSpPr>
        <p:grpSpPr>
          <a:xfrm>
            <a:off x="2850060" y="1178008"/>
            <a:ext cx="4353380" cy="2551104"/>
            <a:chOff x="66220" y="4037744"/>
            <a:chExt cx="4461442" cy="27971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5C7C91-1A9B-479B-8561-493BDE02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0" y="4037744"/>
              <a:ext cx="4461442" cy="27971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0386E2-5115-48E7-A006-5934CA8F30A3}"/>
                </a:ext>
              </a:extLst>
            </p:cNvPr>
            <p:cNvSpPr txBox="1"/>
            <p:nvPr/>
          </p:nvSpPr>
          <p:spPr>
            <a:xfrm>
              <a:off x="1105694" y="4432263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6E22CD-0C58-4508-9E57-9A974EA74B9B}"/>
                </a:ext>
              </a:extLst>
            </p:cNvPr>
            <p:cNvSpPr txBox="1"/>
            <p:nvPr/>
          </p:nvSpPr>
          <p:spPr>
            <a:xfrm>
              <a:off x="987987" y="5448907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4D71E5-9709-4267-94B6-EDE1987EA942}"/>
                </a:ext>
              </a:extLst>
            </p:cNvPr>
            <p:cNvSpPr txBox="1"/>
            <p:nvPr/>
          </p:nvSpPr>
          <p:spPr>
            <a:xfrm>
              <a:off x="1255117" y="4768105"/>
              <a:ext cx="226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5560" y="721472"/>
            <a:ext cx="9072880" cy="707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Passenger side mirror on a vehicle; hallway safety mirrors to see around corners; optical instruments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FFFF"/>
                </a:solidFill>
                <a:latin typeface="StoneSans-Bold" charset="0"/>
              </a:rPr>
              <a:t>Spherical Mirrors (Convex)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8E809-E433-481A-ACDB-BAAC0D04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78" y="1381388"/>
            <a:ext cx="7217844" cy="54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6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74760" cy="2400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Convex mirrors ONLY form “</a:t>
            </a:r>
            <a:r>
              <a:rPr lang="en-US" altLang="en-US" sz="2800" dirty="0">
                <a:solidFill>
                  <a:srgbClr val="FFFFFF"/>
                </a:solidFill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” images.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</a:t>
            </a: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virtual</a:t>
            </a:r>
            <a:r>
              <a:rPr lang="en-US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 image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forms </a:t>
            </a:r>
            <a:r>
              <a:rPr lang="en-US" altLang="en-US" sz="3600" b="1" dirty="0">
                <a:solidFill>
                  <a:srgbClr val="00FFFF"/>
                </a:solidFill>
                <a:ea typeface="Times New Roman" panose="02020603050405020304" pitchFamily="18" charset="0"/>
                <a:cs typeface="Minion-Regular" charset="0"/>
              </a:rPr>
              <a:t>BEHIND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 the mirror because the reflected rays off the mirror do NOT converge to a focus (no real image formed).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image is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angal" panose="02040503050203030202" pitchFamily="18" charset="0"/>
              </a:rPr>
              <a:t>REDUCED</a:t>
            </a: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angal" panose="02040503050203030202" pitchFamily="18" charset="0"/>
              </a:rPr>
              <a:t>ERECT</a:t>
            </a:r>
            <a:r>
              <a:rPr lang="en-US" altLang="en-US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ml-IN" altLang="en-US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oneSans-Bold" charset="0"/>
                <a:ea typeface="+mn-ea"/>
                <a:cs typeface="+mn-cs"/>
              </a:rPr>
              <a:t>Convex Mirrors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482FF5-6EBF-AFF3-E919-34F11B842012}"/>
              </a:ext>
            </a:extLst>
          </p:cNvPr>
          <p:cNvGrpSpPr/>
          <p:nvPr/>
        </p:nvGrpSpPr>
        <p:grpSpPr>
          <a:xfrm>
            <a:off x="1510303" y="3272512"/>
            <a:ext cx="5435499" cy="3381476"/>
            <a:chOff x="1510303" y="3272512"/>
            <a:chExt cx="5435499" cy="3381476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300F805-37EA-4350-3A9C-4AEA8E4E1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70" r="58496" b="16621"/>
            <a:stretch/>
          </p:blipFill>
          <p:spPr bwMode="auto">
            <a:xfrm>
              <a:off x="2004807" y="3272512"/>
              <a:ext cx="4940995" cy="3381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DE69F6-B47D-AC89-9309-DBC8E4AF1E9A}"/>
                </a:ext>
              </a:extLst>
            </p:cNvPr>
            <p:cNvSpPr txBox="1"/>
            <p:nvPr/>
          </p:nvSpPr>
          <p:spPr>
            <a:xfrm>
              <a:off x="1510303" y="4409252"/>
              <a:ext cx="832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object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BD74DB-21F6-AC62-4502-9BF138BCC973}"/>
                </a:ext>
              </a:extLst>
            </p:cNvPr>
            <p:cNvSpPr txBox="1"/>
            <p:nvPr/>
          </p:nvSpPr>
          <p:spPr>
            <a:xfrm>
              <a:off x="5423045" y="4985168"/>
              <a:ext cx="832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7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582" y="36871"/>
            <a:ext cx="9094838" cy="6743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A real image formed by a mirror is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right-side up.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smaller than the object.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able to be projected on a screen.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only formed by convex mirrors.</a:t>
            </a: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00FF"/>
                </a:solidFill>
              </a:rPr>
              <a:t>According to the law of reflection, the angle of reflection is (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than, less than, equal to</a:t>
            </a:r>
            <a:r>
              <a:rPr lang="en-US" altLang="en-US" sz="2800" dirty="0">
                <a:solidFill>
                  <a:srgbClr val="FF00FF"/>
                </a:solidFill>
              </a:rPr>
              <a:t>) the angle of incidence. </a:t>
            </a:r>
            <a:br>
              <a:rPr lang="en-US" altLang="en-US" sz="2800" dirty="0"/>
            </a:br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800" dirty="0"/>
              <a:t>An image of an object, formed by a convex mirror, is always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upright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upright and larger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larger than the object.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52400"/>
            <a:ext cx="8967019" cy="6535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A real image formed by a mirror is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right-side up.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always smaller than the object.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able to be projected on a screen.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only formed by convex mirrors.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800" dirty="0"/>
              <a:t>According to the law of reflection, the angle of reflection is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r>
              <a:rPr lang="en-US" altLang="en-US" sz="2800" dirty="0"/>
              <a:t> to the angle of incidence. </a:t>
            </a:r>
            <a:br>
              <a:rPr lang="en-US" altLang="en-US" sz="2800" dirty="0"/>
            </a:br>
            <a:endParaRPr lang="en-US" altLang="en-US" sz="1000" dirty="0"/>
          </a:p>
          <a:p>
            <a:pPr marL="0" indent="0" eaLnBrk="1" hangingPunct="1">
              <a:buNone/>
            </a:pPr>
            <a:r>
              <a:rPr lang="en-US" altLang="en-US" sz="2800" dirty="0"/>
              <a:t>An image of an object, formed by a convex mirror, is always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upright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smaller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upright and larger than the object.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upside down and larger than the object.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2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2405C-FA11-41FA-8165-041EBB33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95" y="3055686"/>
            <a:ext cx="4953725" cy="3229500"/>
          </a:xfrm>
          <a:prstGeom prst="rect">
            <a:avLst/>
          </a:prstGeom>
        </p:spPr>
      </p:pic>
      <p:pic>
        <p:nvPicPr>
          <p:cNvPr id="1029" name="Picture 5">
            <a:hlinkClick r:id="rId4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58" y="1895475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3A1B78-2408-4329-B696-1CAEA2E0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6" y="3683483"/>
            <a:ext cx="374419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3FA7E49-0D1F-434C-B4CC-69DA3BEE4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06" y="56262"/>
            <a:ext cx="8229600" cy="880760"/>
          </a:xfrm>
        </p:spPr>
        <p:txBody>
          <a:bodyPr/>
          <a:lstStyle/>
          <a:p>
            <a:r>
              <a:rPr lang="en-US" dirty="0"/>
              <a:t>Mirror Equation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7" y="1303086"/>
            <a:ext cx="8973993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mirror equation expresses the quantitative relationship between the object distance 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), the image distance 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), an the focal length (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789EC1-16E1-4FA7-A532-9BFC3E37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6B947E4-D600-4AEF-AB7C-7B1CF2A1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2405C-FA11-41FA-8165-041EBB33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95" y="3055686"/>
            <a:ext cx="4953725" cy="3229500"/>
          </a:xfrm>
          <a:prstGeom prst="rect">
            <a:avLst/>
          </a:prstGeom>
        </p:spPr>
      </p:pic>
      <p:pic>
        <p:nvPicPr>
          <p:cNvPr id="1029" name="Picture 5">
            <a:hlinkClick r:id="rId4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3FA7E49-0D1F-434C-B4CC-69DA3BEE4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06" y="56262"/>
            <a:ext cx="8229600" cy="880760"/>
          </a:xfrm>
        </p:spPr>
        <p:txBody>
          <a:bodyPr>
            <a:normAutofit fontScale="90000"/>
          </a:bodyPr>
          <a:lstStyle/>
          <a:p>
            <a:r>
              <a:rPr lang="en-US" dirty="0"/>
              <a:t>Magnification Equation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7" y="1303086"/>
            <a:ext cx="8973993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magnification equation relates the ratio of the image distance to the (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baseline="-25000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object distance (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baseline="-25000" dirty="0">
                <a:solidFill>
                  <a:srgbClr val="FFFF00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 or the image height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to the object height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4A7368-1881-4B4E-AF05-25AC0CD8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6" y="3783724"/>
            <a:ext cx="3199546" cy="12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9152A-DE42-4FA6-BBAD-5F640241311F}"/>
              </a:ext>
            </a:extLst>
          </p:cNvPr>
          <p:cNvSpPr txBox="1"/>
          <p:nvPr/>
        </p:nvSpPr>
        <p:spPr>
          <a:xfrm>
            <a:off x="4174193" y="3802315"/>
            <a:ext cx="43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h</a:t>
            </a:r>
            <a:r>
              <a:rPr lang="en-US" sz="2400" b="1" baseline="-25000" dirty="0">
                <a:solidFill>
                  <a:srgbClr val="FF00FF"/>
                </a:solidFill>
              </a:rPr>
              <a:t>i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A7834-172E-4003-90DA-93372B874A46}"/>
              </a:ext>
            </a:extLst>
          </p:cNvPr>
          <p:cNvSpPr txBox="1"/>
          <p:nvPr/>
        </p:nvSpPr>
        <p:spPr>
          <a:xfrm>
            <a:off x="7933259" y="4051479"/>
            <a:ext cx="53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h</a:t>
            </a:r>
            <a:r>
              <a:rPr lang="en-US" sz="2400" b="1" baseline="-25000" dirty="0">
                <a:solidFill>
                  <a:srgbClr val="FF00FF"/>
                </a:solidFill>
              </a:rPr>
              <a:t>o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C93D-62C9-4CFC-B134-826DC0C8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1627-009B-4E01-99DF-A23DF184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1" y="99245"/>
            <a:ext cx="8099794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4.0-cm tall light bulb is placed a distance of 35.5 cm from a convex mirror having a focal length of -12.2 cm. Determine the image distance and the image size.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is the problem asking for?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/>
                </a:solidFill>
                <a:latin typeface="latoregular"/>
              </a:rPr>
              <a:t>What information (amounts) are given?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equation/formula/method relates?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Solve the problem (p</a:t>
            </a:r>
            <a:r>
              <a:rPr lang="en-US" altLang="en-US" sz="1200" dirty="0">
                <a:solidFill>
                  <a:schemeClr val="bg1"/>
                </a:solidFill>
                <a:latin typeface="latoregular"/>
              </a:rPr>
              <a:t>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1852C79-DA32-41F3-894C-4C695ACB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47F726-6F3D-450C-B50E-3D0FC05A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51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290" y="71527"/>
            <a:ext cx="9119419" cy="67095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4.0-cm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light bulb is placed a distance of 35.5 cm from a convex mirror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having a focal length of -12.2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is the problem asking for?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Image distance (d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latoregular"/>
              </a:rPr>
              <a:t>What information (amounts) is given? 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h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4.0 cm; 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35.5 cm; f = -12.2 cm</a:t>
            </a:r>
          </a:p>
          <a:p>
            <a:pPr>
              <a:spcBef>
                <a:spcPts val="60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equation/formula/method relates?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1/f = 1/d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 + 1/d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lato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Solve the problem (p</a:t>
            </a:r>
            <a:r>
              <a:rPr lang="en-US" altLang="en-US" dirty="0">
                <a:solidFill>
                  <a:schemeClr val="bg1"/>
                </a:solidFill>
                <a:latin typeface="latoregular"/>
              </a:rPr>
              <a:t>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algn="ctr">
              <a:spcBef>
                <a:spcPts val="1200"/>
              </a:spcBef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1/f = 1/d</a:t>
            </a:r>
            <a:r>
              <a:rPr lang="en-US" altLang="en-US" sz="2800" baseline="-25000" dirty="0">
                <a:solidFill>
                  <a:schemeClr val="bg1"/>
                </a:solidFill>
                <a:latin typeface="latoregular"/>
              </a:rPr>
              <a:t>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 + 1/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  <a:sym typeface="Wingdings" panose="05000000000000000000" pitchFamily="2" charset="2"/>
              </a:rPr>
              <a:t> </a:t>
            </a:r>
            <a:r>
              <a:rPr lang="en-US" altLang="en-US" sz="2800" dirty="0">
                <a:solidFill>
                  <a:schemeClr val="bg1"/>
                </a:solidFill>
                <a:latin typeface="latoregular"/>
              </a:rPr>
              <a:t>1/f - 1/d</a:t>
            </a:r>
            <a:r>
              <a:rPr lang="en-US" altLang="en-US" sz="2800" baseline="-25000" dirty="0">
                <a:solidFill>
                  <a:schemeClr val="bg1"/>
                </a:solidFill>
                <a:latin typeface="latoregular"/>
              </a:rPr>
              <a:t>o</a:t>
            </a:r>
            <a:r>
              <a:rPr lang="en-US" altLang="en-US" sz="2800" dirty="0">
                <a:solidFill>
                  <a:schemeClr val="bg1"/>
                </a:solidFill>
                <a:latin typeface="latoregular"/>
              </a:rPr>
              <a:t> = 1/</a:t>
            </a:r>
            <a:r>
              <a:rPr lang="en-US" altLang="en-US" sz="2800" dirty="0">
                <a:solidFill>
                  <a:srgbClr val="FF00FF"/>
                </a:solidFill>
                <a:latin typeface="latoregular"/>
              </a:rPr>
              <a:t>d</a:t>
            </a:r>
            <a:r>
              <a:rPr lang="en-US" altLang="en-US" sz="2800" baseline="-30000" dirty="0">
                <a:solidFill>
                  <a:srgbClr val="FF00FF"/>
                </a:solidFill>
                <a:latin typeface="latoregular"/>
              </a:rPr>
              <a:t>i</a:t>
            </a:r>
            <a:endParaRPr lang="en-US" altLang="en-US" sz="2800" dirty="0">
              <a:solidFill>
                <a:srgbClr val="FF00FF"/>
              </a:solidFill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i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 1/(-12.2 cm) - 1/(35.5 cm)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i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 -0.0820 cm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-1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 - 0.0282 cm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-1 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1/d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i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 -0.110 cm</a:t>
            </a:r>
            <a:r>
              <a:rPr kumimoji="0" lang="en-US" altLang="en-US" sz="2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-1 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d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=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 -1 / 0.110 cm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regular"/>
              </a:rPr>
              <a:t>d</a:t>
            </a:r>
            <a:r>
              <a:rPr lang="en-US" sz="2800" b="1" i="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regular"/>
              </a:rPr>
              <a:t>i </a:t>
            </a: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regular"/>
              </a:rPr>
              <a:t>= -9.1 cm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latin typeface="latoregular"/>
              </a:rPr>
              <a:t>Inside f, virtual image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latoregular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D284A-59AC-4224-AD91-5A44F2F9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89" y="63966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0C206-47F9-4D58-8BF6-22CC90579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440" y="4948718"/>
            <a:ext cx="2609979" cy="17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0" y="-10668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0" y="-115416"/>
            <a:ext cx="9119419" cy="60324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4.0-cm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light bulb is placed a distance of 35.5 cm from a convex mirror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having a focal length of -12.2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is the problem asking for?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latoregular"/>
              </a:rPr>
              <a:t>Image size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latoregular"/>
              </a:rPr>
              <a:t>What information (amounts) is given? 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h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4.0 cm; 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o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35.5 cm; d</a:t>
            </a:r>
            <a:r>
              <a:rPr lang="en-US" alt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lang="en-US" altLang="en-US" dirty="0">
                <a:solidFill>
                  <a:srgbClr val="FF00FF"/>
                </a:solidFill>
                <a:latin typeface="latoregular"/>
              </a:rPr>
              <a:t> = -9.1 cm</a:t>
            </a:r>
          </a:p>
          <a:p>
            <a:pPr>
              <a:spcBef>
                <a:spcPts val="60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What equation/formula/method relates? 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h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i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/h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 = - d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i</a:t>
            </a: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/d</a:t>
            </a:r>
            <a:r>
              <a:rPr lang="en-US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lato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atoregular"/>
              </a:rPr>
              <a:t>Solve the problem (p</a:t>
            </a:r>
            <a:r>
              <a:rPr lang="en-US" altLang="en-US" dirty="0">
                <a:solidFill>
                  <a:schemeClr val="bg1"/>
                </a:solidFill>
                <a:latin typeface="latoregular"/>
              </a:rPr>
              <a:t>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h</a:t>
            </a:r>
            <a:r>
              <a:rPr lang="en-US" sz="3200" b="0" i="0" baseline="-25000" dirty="0"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latoregular"/>
              </a:rPr>
              <a:t> / h</a:t>
            </a:r>
            <a:r>
              <a:rPr lang="en-US" sz="3200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latoregular"/>
              </a:rPr>
              <a:t> = - d</a:t>
            </a:r>
            <a:r>
              <a:rPr lang="en-US" sz="3200" b="0" i="0" baseline="-25000" dirty="0">
                <a:solidFill>
                  <a:srgbClr val="FF0000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latoregular"/>
              </a:rPr>
              <a:t> / d</a:t>
            </a:r>
            <a:r>
              <a:rPr lang="en-US" sz="3200" b="0" i="0" baseline="-25000" dirty="0">
                <a:solidFill>
                  <a:srgbClr val="FF0000"/>
                </a:solidFill>
                <a:effectLst/>
                <a:latin typeface="latoregular"/>
              </a:rPr>
              <a:t>o</a:t>
            </a: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h</a:t>
            </a:r>
            <a:r>
              <a:rPr lang="en-US" sz="3200" b="0" i="0" baseline="-25000" dirty="0"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 = -d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 x h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o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/ d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o</a:t>
            </a:r>
          </a:p>
          <a:p>
            <a:pPr algn="ctr">
              <a:spcBef>
                <a:spcPts val="1200"/>
              </a:spcBef>
            </a:pP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h</a:t>
            </a:r>
            <a:r>
              <a:rPr lang="en-US" sz="3200" b="0" i="0" baseline="-25000" dirty="0">
                <a:solidFill>
                  <a:srgbClr val="FF00FF"/>
                </a:solidFill>
                <a:effectLst/>
                <a:latin typeface="latoregular"/>
              </a:rPr>
              <a:t>i</a:t>
            </a:r>
            <a:r>
              <a:rPr lang="en-US" sz="3200" b="0" i="0" dirty="0">
                <a:solidFill>
                  <a:srgbClr val="FF00FF"/>
                </a:solidFill>
                <a:effectLst/>
                <a:latin typeface="latoregular"/>
              </a:rPr>
              <a:t>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= -(-9.1 cm)(4.0 cm)</a:t>
            </a:r>
            <a:r>
              <a:rPr lang="en-US" sz="3200" b="0" i="0" baseline="-25000" dirty="0">
                <a:solidFill>
                  <a:schemeClr val="bg1"/>
                </a:solidFill>
                <a:effectLst/>
                <a:latin typeface="latoregular"/>
              </a:rPr>
              <a:t>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latoregular"/>
              </a:rPr>
              <a:t>/ 35.5 cm</a:t>
            </a:r>
            <a:endParaRPr lang="en-US" sz="3200" b="0" i="0" baseline="-25000" dirty="0">
              <a:solidFill>
                <a:schemeClr val="bg1"/>
              </a:solidFill>
              <a:effectLst/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0" dirty="0">
                <a:solidFill>
                  <a:srgbClr val="FF0000"/>
                </a:solidFill>
                <a:effectLst/>
                <a:latin typeface="latoregular"/>
              </a:rPr>
              <a:t>h</a:t>
            </a:r>
            <a:r>
              <a:rPr lang="en-US" sz="3200" b="1" i="0" baseline="-25000" dirty="0">
                <a:solidFill>
                  <a:srgbClr val="FF0000"/>
                </a:solidFill>
                <a:effectLst/>
                <a:latin typeface="latoregular"/>
              </a:rPr>
              <a:t>i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latoregular"/>
              </a:rPr>
              <a:t>= 1.0 cm</a:t>
            </a:r>
          </a:p>
          <a:p>
            <a:pPr marL="0" marR="0" lvl="0" indent="0" algn="ctr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altLang="en-US" sz="2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 = 0.25 … reduced, erect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B513-1FF8-4B04-A107-01FBCED4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08" y="641152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5A9CA-141E-48F0-A143-50F99BD81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440" y="4948718"/>
            <a:ext cx="2609979" cy="17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720725"/>
            <a:ext cx="908685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/>
              <a:t>If a piece of glass or other </a:t>
            </a:r>
            <a:r>
              <a:rPr lang="en-US" altLang="en-US" sz="2800" dirty="0">
                <a:solidFill>
                  <a:srgbClr val="FFFFFF"/>
                </a:solidFill>
              </a:rPr>
              <a:t>transparent</a:t>
            </a:r>
            <a:r>
              <a:rPr lang="en-US" altLang="en-US" sz="2800" dirty="0"/>
              <a:t> material takes on the appropriate shape, it will be capable of taking 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rays of incident light</a:t>
            </a:r>
            <a:r>
              <a:rPr lang="en-US" altLang="en-US" sz="2800" dirty="0"/>
              <a:t> and either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converging them to a point </a:t>
            </a:r>
            <a:r>
              <a:rPr lang="en-US" altLang="en-US" sz="2800" dirty="0"/>
              <a:t>or appear to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 them from a point</a:t>
            </a:r>
            <a:r>
              <a:rPr lang="en-US" altLang="en-US" sz="2800" dirty="0"/>
              <a:t>. Such a piece of glass is referred to as a lens.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06AB7D8-7444-4F34-8746-B442BA9A1CE4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Lenses</a:t>
            </a:r>
          </a:p>
        </p:txBody>
      </p:sp>
      <p:pic>
        <p:nvPicPr>
          <p:cNvPr id="20485" name="Picture 2" descr="u14l5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933700"/>
            <a:ext cx="68373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9184D108-AC4A-4BFF-86C8-E4413F26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relationship between frequency and wavelength: c = f λ?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radio waves have lower or higher frequency than visible light? What about X-rays compared to visible light?</a:t>
            </a:r>
            <a:endParaRPr lang="en-US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 the colors of the rainbow from highest to lowest frequency. 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F27B9A96-C8E4-48EA-AEDC-0BD5D0BE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9D33C-CABB-4218-AE55-171532A7A5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85956330-214C-4B17-8919-18C3BB3F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257800"/>
            <a:ext cx="8782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warm_up-01.eps">
            <a:extLst>
              <a:ext uri="{FF2B5EF4-FFF2-40B4-BE49-F238E27FC236}">
                <a16:creationId xmlns:a16="http://schemas.microsoft.com/office/drawing/2014/main" id="{B74F3E82-A964-4078-924B-577E11A32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42863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69293-1019-4E50-A264-3AE6BA3E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07300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720725"/>
            <a:ext cx="90868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800" dirty="0"/>
              <a:t>A </a:t>
            </a:r>
            <a:r>
              <a:rPr lang="en-US" altLang="en-US" sz="2800" b="1" dirty="0"/>
              <a:t>lens</a:t>
            </a:r>
            <a:r>
              <a:rPr lang="en-US" altLang="en-US" sz="2800" dirty="0"/>
              <a:t> is a carefully ground or molded piece of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r>
              <a:rPr lang="en-US" altLang="en-US" sz="2800" dirty="0"/>
              <a:t> material which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refracts</a:t>
            </a:r>
            <a:r>
              <a:rPr lang="en-US" altLang="en-US" sz="2800" dirty="0"/>
              <a:t> light rays in such a way as to form an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  <a:r>
              <a:rPr lang="en-US" altLang="en-US" sz="2800" dirty="0"/>
              <a:t>.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Lenses can be thought of as a series of tiny refracting prisms or lenses, each of which refracts light to produce their own image. </a:t>
            </a:r>
            <a:r>
              <a:rPr lang="en-US" altLang="en-US" sz="2800" dirty="0"/>
              <a:t>When these prisms act together, they produce a bright enough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focused at a point</a:t>
            </a:r>
            <a:r>
              <a:rPr lang="en-US" altLang="en-US" sz="2800" dirty="0"/>
              <a:t>.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96D6407-3A28-46BC-B5EA-52F4889A23DB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Lenses</a:t>
            </a:r>
          </a:p>
        </p:txBody>
      </p:sp>
      <p:pic>
        <p:nvPicPr>
          <p:cNvPr id="21509" name="Picture 2" descr="u14l5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414713"/>
            <a:ext cx="7216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6172200" y="6288088"/>
            <a:ext cx="131445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concave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1766888" y="6299200"/>
            <a:ext cx="131445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convex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1511" grpId="0" animBg="1"/>
      <p:bldP spid="215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0025" y="720725"/>
            <a:ext cx="88868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(converging) are always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thicker in the center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the ends and </a:t>
            </a: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produce an image by focusing light rays on the other side of the lens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image formed is INVERTED (upside down).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lenses produce a REVERSED image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069983C-B39C-4DF8-8834-C9E20CD8E2B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413125"/>
            <a:ext cx="7685088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5624513" y="3998913"/>
            <a:ext cx="131445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Focal point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4486275" y="6259513"/>
            <a:ext cx="208121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Focal distance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CB657-A7BC-4DA1-8A39-96D242E3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3769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4788" y="1035050"/>
            <a:ext cx="88868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produce “</a:t>
            </a:r>
            <a:r>
              <a:rPr lang="en-US" sz="2800" b="1" dirty="0">
                <a:solidFill>
                  <a:srgbClr val="FFFFFF"/>
                </a:solidFill>
              </a:rPr>
              <a:t>REAL</a:t>
            </a:r>
            <a:r>
              <a:rPr lang="en-US" sz="2800" b="1" dirty="0"/>
              <a:t>”</a:t>
            </a:r>
            <a:r>
              <a:rPr lang="en-US" sz="2800" dirty="0"/>
              <a:t> images – </a:t>
            </a:r>
            <a:r>
              <a:rPr lang="en-US" sz="2800" b="1" dirty="0"/>
              <a:t>light rays actually pass through the lens by convergence and can be projected</a:t>
            </a:r>
            <a:r>
              <a:rPr lang="en-US" sz="2800" dirty="0"/>
              <a:t> (e.g. overhead projector or movie projector)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6B659C7-F7E1-42D0-8B87-E10063C8BDA4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928938"/>
            <a:ext cx="8891588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2057400" y="2916238"/>
            <a:ext cx="208121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Incident Rays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4646613" y="5400675"/>
            <a:ext cx="2081212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Refracted Rays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6727825" y="4740275"/>
            <a:ext cx="1039813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image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893763" y="3786188"/>
            <a:ext cx="104140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AAD0A4-8B7E-4EDA-B07D-ABEEF2B6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4788" y="1035050"/>
            <a:ext cx="88868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will always produce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images and can also become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MAGNIFYING glasses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object is placed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focal point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3A0B86-FAC5-4208-8F88-883DBCB5E29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582962"/>
            <a:ext cx="66198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05FE-8D4B-4DDB-BA3A-BFD9997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939" y="634948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4788" y="1035050"/>
            <a:ext cx="8886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A30D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image produced depends on where the object is located.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3A0B86-FAC5-4208-8F88-883DBCB5E29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05FE-8D4B-4DDB-BA3A-BFD9997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3769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589E2-0B62-4109-8E19-B66935C48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" y="1883899"/>
            <a:ext cx="7912411" cy="4868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3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781925" y="2894672"/>
            <a:ext cx="32969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rgbClr val="A30D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image produced depends on where the object is located.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3A0B86-FAC5-4208-8F88-883DBCB5E29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5599415" y="23812"/>
            <a:ext cx="3492197" cy="11679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1F05FE-8D4B-4DDB-BA3A-BFD9997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3769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8F21-2EFF-4F7B-ABF8-1B52571F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6" y="23812"/>
            <a:ext cx="5384419" cy="68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56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7">
            <a:extLst>
              <a:ext uri="{FF2B5EF4-FFF2-40B4-BE49-F238E27FC236}">
                <a16:creationId xmlns:a16="http://schemas.microsoft.com/office/drawing/2014/main" id="{2CBE7DAF-B3E0-411E-9741-334307A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3200"/>
            <a:ext cx="9144000" cy="5270500"/>
          </a:xfrm>
        </p:spPr>
        <p:txBody>
          <a:bodyPr/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Watch video: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http://somup.com/c0f3oL44Mm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(2:08)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E1F3B0DF-CA22-4D2A-8147-E4BB9C8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E653D-316E-41F7-B7D9-7D09E7BC0B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5150E71-F55F-4235-B400-BBCA782C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13890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Converging (convex)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73DC2-BE04-48CD-B019-067EBBDA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2475179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0025" y="720725"/>
            <a:ext cx="8886825" cy="34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lenses (diverging) are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thinner in the center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at the ends and ALWAYS produce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image.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VIRTUAL image is like an “optical illusion” to our brain. It is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ERECT (upright)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in size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on the 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side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lens as the object.</a:t>
            </a:r>
          </a:p>
          <a:p>
            <a:pPr>
              <a:buFontTx/>
              <a:buNone/>
              <a:defRPr/>
            </a:pPr>
            <a:endParaRPr lang="en-US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785938" y="0"/>
            <a:ext cx="5514975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591F0-21A3-4F63-824C-CECE0869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9" y="3945194"/>
            <a:ext cx="5387974" cy="28889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79239B-B7F5-44A1-9A1D-182402C2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87" y="6258560"/>
            <a:ext cx="1814513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Mirrors &amp; Lenses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00025" y="720725"/>
            <a:ext cx="8886825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lenses produce a REVERSED image.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 lenses are used in peep holes in doors, rearview mirrors, and in lens systems for cameras and binoculars.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1785938" y="0"/>
            <a:ext cx="5514975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987677"/>
            <a:ext cx="8863013" cy="314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200025" y="3244056"/>
            <a:ext cx="896937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7C918D2-80D1-4728-BF69-C9767AA1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6" y="3279860"/>
            <a:ext cx="896937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3AE66F6-A58C-412C-B9F5-9F4E7AC4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688" y="3244056"/>
            <a:ext cx="896937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E901C-73A0-43AC-A9AF-CC2566D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1101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57175" y="450847"/>
            <a:ext cx="8886825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Wide angle view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Reduced image size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but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ERECT (right side up)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 in lens systems for cameras and binoculars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Peep holes in doors, rearview mirrors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IMAGE – “optical illusion” to the eye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Concave lenses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always thinner in the center than at the ends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3411020" y="0"/>
            <a:ext cx="3889893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E901C-73A0-43AC-A9AF-CC2566D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630328-B221-445D-B798-32CA610AF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 b="17647"/>
          <a:stretch>
            <a:fillRect/>
          </a:stretch>
        </p:blipFill>
        <p:spPr bwMode="auto">
          <a:xfrm>
            <a:off x="1649644" y="3143892"/>
            <a:ext cx="5372100" cy="372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8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390FCDCE-F57A-4ACE-8990-E2232040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lvl="0" indent="0"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relationship between frequency and wavelength: c = f λ?  </a:t>
            </a:r>
            <a:r>
              <a: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inverse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waves have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frequency than visible light. X-rays have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frequency than visible light.</a:t>
            </a:r>
            <a:endParaRPr lang="en-US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2400"/>
              </a:spcBef>
              <a:buNone/>
              <a:defRPr/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 the colors of the rainbow from highest to lowest frequency.  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6525" indent="0" algn="ctr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(longest to shortest wavelength)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73436280-CC04-4879-BBD9-A001D5B2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314950"/>
            <a:ext cx="8782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96251-6B77-4836-A602-68D888CB6FDE}"/>
              </a:ext>
            </a:extLst>
          </p:cNvPr>
          <p:cNvSpPr txBox="1"/>
          <p:nvPr/>
        </p:nvSpPr>
        <p:spPr>
          <a:xfrm>
            <a:off x="264404" y="5936464"/>
            <a:ext cx="11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77852-5CBF-42A4-B02A-D8259654BADC}"/>
              </a:ext>
            </a:extLst>
          </p:cNvPr>
          <p:cNvSpPr/>
          <p:nvPr/>
        </p:nvSpPr>
        <p:spPr>
          <a:xfrm>
            <a:off x="7783862" y="59221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Highest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B13DD-8626-4C2F-9032-67292DF90C30}"/>
              </a:ext>
            </a:extLst>
          </p:cNvPr>
          <p:cNvSpPr/>
          <p:nvPr/>
        </p:nvSpPr>
        <p:spPr>
          <a:xfrm>
            <a:off x="258894" y="645651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Longest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E07C9-2770-4E3F-AEA9-97E7E590140E}"/>
              </a:ext>
            </a:extLst>
          </p:cNvPr>
          <p:cNvSpPr/>
          <p:nvPr/>
        </p:nvSpPr>
        <p:spPr>
          <a:xfrm>
            <a:off x="7672318" y="649000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Shortest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08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7" descr="warm_up-01.eps">
            <a:extLst>
              <a:ext uri="{FF2B5EF4-FFF2-40B4-BE49-F238E27FC236}">
                <a16:creationId xmlns:a16="http://schemas.microsoft.com/office/drawing/2014/main" id="{294F1ADD-B1EC-48CD-A213-95ABACD9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7" y="42863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3F8FB-AF25-43EB-8C9D-969470C6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862286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28587" y="985103"/>
            <a:ext cx="8886825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9725" indent="-339725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Another characteristic of the images of objects formed by diverging lenses pertains to how a variation in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 distance effects the image distance and size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diagram below shows five different object locations (drawn and labeled in red) and their corresponding image locations (drawn and labeled in blue).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diagram shows that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the object distance is decreased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 </a:t>
            </a:r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distance is decreased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the </a:t>
            </a:r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image size is increased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So as an object approaches the lens, its virtual image on the same side of the lens approaches the lens as well; and at the same time, the image becomes larger.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D96C6A-F3D1-448C-B441-EBBF25334F61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/>
          <p:cNvSpPr>
            <a:spLocks noGrp="1"/>
          </p:cNvSpPr>
          <p:nvPr>
            <p:ph type="title"/>
          </p:nvPr>
        </p:nvSpPr>
        <p:spPr>
          <a:xfrm>
            <a:off x="3411020" y="0"/>
            <a:ext cx="3889893" cy="6143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Diverging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E901C-73A0-43AC-A9AF-CC2566DA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Mirrors &amp; Lenses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D5D74-5F79-4388-A811-2D8C976F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47" y="3886200"/>
            <a:ext cx="4962525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0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7">
            <a:extLst>
              <a:ext uri="{FF2B5EF4-FFF2-40B4-BE49-F238E27FC236}">
                <a16:creationId xmlns:a16="http://schemas.microsoft.com/office/drawing/2014/main" id="{2CBE7DAF-B3E0-411E-9741-334307A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0080"/>
            <a:ext cx="9144000" cy="4833620"/>
          </a:xfrm>
        </p:spPr>
        <p:txBody>
          <a:bodyPr/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Watch video: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pPr marL="450850" indent="-450850" algn="ctr">
              <a:spcBef>
                <a:spcPts val="1800"/>
              </a:spcBef>
              <a:buNone/>
            </a:pP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http://somup.com/cFf0FsV5Gl</a:t>
            </a:r>
            <a:r>
              <a:rPr lang="en-US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/>
              <a:t>(1:37)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E1F3B0DF-CA22-4D2A-8147-E4BB9C8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E653D-316E-41F7-B7D9-7D09E7BC0B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5150E71-F55F-4235-B400-BBCA782C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15795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Diverging (concave) Lenses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56CC1-F5AE-49A1-801D-E0865496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41207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581" y="149640"/>
            <a:ext cx="9094838" cy="6558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Which type(s) of lens can form a real image?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endParaRPr lang="en-US" altLang="en-US" sz="2400" dirty="0">
              <a:solidFill>
                <a:srgbClr val="FF00FF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00FF"/>
                </a:solidFill>
              </a:rPr>
              <a:t>The ___ is the ratio of the speed of light in a vacuum to the speed of light in a material.</a:t>
            </a:r>
            <a:br>
              <a:rPr lang="en-US" altLang="en-US" sz="2800" dirty="0">
                <a:solidFill>
                  <a:srgbClr val="FF00FF"/>
                </a:solidFill>
              </a:rPr>
            </a:br>
            <a:endParaRPr lang="en-US" altLang="en-US" sz="1000" dirty="0">
              <a:solidFill>
                <a:srgbClr val="FF00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/>
              <a:t>A virtual image is formed by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5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581" y="149640"/>
            <a:ext cx="9094838" cy="6626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Which type(s) of lens can form a real image? 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endParaRPr lang="en-US" altLang="en-US" sz="2400" dirty="0">
              <a:solidFill>
                <a:srgbClr val="FF00FF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00FF"/>
                </a:solidFill>
              </a:rPr>
              <a:t>The index of refraction is the ratio of the speed of light in a vacuum to the speed of light in a material.</a:t>
            </a:r>
            <a:br>
              <a:rPr lang="en-US" altLang="en-US" sz="2800" dirty="0">
                <a:solidFill>
                  <a:srgbClr val="FF00FF"/>
                </a:solidFill>
              </a:rPr>
            </a:br>
            <a:endParaRPr lang="en-US" altLang="en-US" sz="1000" dirty="0">
              <a:solidFill>
                <a:srgbClr val="FF00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/>
              <a:t>A virtual image is formed by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concave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convex lens only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concave and convex lenses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neither concave nor convex lenses 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1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974F-3D4E-4779-8BA4-78A8B595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07" y="0"/>
            <a:ext cx="8229600" cy="90817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Terms and Sign Conventions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4705B-6672-4A5A-96C5-00D6849148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5424" y="1034728"/>
            <a:ext cx="8229599" cy="55546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object distance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FF"/>
                </a:solidFill>
              </a:rPr>
              <a:t>positive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image distance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if image is on side of outgoing light, i.e. same side of mirror, opposite side of lens: </a:t>
            </a:r>
            <a:r>
              <a:rPr lang="en-US" sz="1600" dirty="0">
                <a:solidFill>
                  <a:srgbClr val="FF00FF"/>
                </a:solidFill>
              </a:rPr>
              <a:t>REAL</a:t>
            </a:r>
            <a:r>
              <a:rPr lang="en-US" sz="1600" dirty="0">
                <a:solidFill>
                  <a:schemeClr val="tx1"/>
                </a:solidFill>
              </a:rPr>
              <a:t> image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d</a:t>
            </a:r>
            <a:r>
              <a:rPr lang="en-US" sz="1800" baseline="-25000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is </a:t>
            </a: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if image is on same side of lens/behind mirror: </a:t>
            </a:r>
            <a:r>
              <a:rPr lang="en-US" sz="1600" dirty="0">
                <a:solidFill>
                  <a:srgbClr val="00B050"/>
                </a:solidFill>
              </a:rPr>
              <a:t>VIRTUAL</a:t>
            </a:r>
            <a:r>
              <a:rPr lang="en-US" sz="1600" dirty="0">
                <a:solidFill>
                  <a:schemeClr val="tx1"/>
                </a:solidFill>
              </a:rPr>
              <a:t> image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focal length </a:t>
            </a: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for concave mirror and converging lens; </a:t>
            </a:r>
            <a:r>
              <a:rPr lang="en-US" sz="1600" dirty="0">
                <a:solidFill>
                  <a:srgbClr val="FF00FF"/>
                </a:solidFill>
              </a:rPr>
              <a:t>REAL</a:t>
            </a:r>
            <a:r>
              <a:rPr lang="en-US" sz="1600" dirty="0">
                <a:solidFill>
                  <a:schemeClr val="tx1"/>
                </a:solidFill>
              </a:rPr>
              <a:t> images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for convex mirror and diverging lens; </a:t>
            </a:r>
            <a:r>
              <a:rPr lang="en-US" sz="1600" dirty="0">
                <a:solidFill>
                  <a:srgbClr val="00B050"/>
                </a:solidFill>
              </a:rPr>
              <a:t>VIRTUAL</a:t>
            </a:r>
            <a:r>
              <a:rPr lang="en-US" sz="1600" dirty="0">
                <a:solidFill>
                  <a:schemeClr val="tx1"/>
                </a:solidFill>
              </a:rPr>
              <a:t> images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object height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FF00FF"/>
                </a:solidFill>
              </a:rPr>
              <a:t>positive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image height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if the image is upright, erect (</a:t>
            </a:r>
            <a:r>
              <a:rPr lang="en-US" sz="1600" dirty="0">
                <a:solidFill>
                  <a:srgbClr val="00B050"/>
                </a:solidFill>
              </a:rPr>
              <a:t>VIRTUAL</a:t>
            </a:r>
            <a:r>
              <a:rPr lang="en-US" sz="1600" dirty="0">
                <a:solidFill>
                  <a:schemeClr val="tx1"/>
                </a:solidFill>
              </a:rPr>
              <a:t> image)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if image is inverted (</a:t>
            </a:r>
            <a:r>
              <a:rPr lang="en-US" sz="1600" dirty="0">
                <a:solidFill>
                  <a:srgbClr val="FF00FF"/>
                </a:solidFill>
              </a:rPr>
              <a:t>REAL</a:t>
            </a:r>
            <a:r>
              <a:rPr lang="en-US" sz="1600" dirty="0">
                <a:solidFill>
                  <a:schemeClr val="tx1"/>
                </a:solidFill>
              </a:rPr>
              <a:t> image)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magnification </a:t>
            </a:r>
            <a:r>
              <a:rPr lang="en-US" b="1" dirty="0">
                <a:solidFill>
                  <a:srgbClr val="00B050"/>
                </a:solidFill>
              </a:rPr>
              <a:t>m =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>
                <a:solidFill>
                  <a:srgbClr val="FF00FF"/>
                </a:solidFill>
              </a:rPr>
              <a:t>h</a:t>
            </a:r>
            <a:r>
              <a:rPr lang="en-US" baseline="-25000" dirty="0">
                <a:solidFill>
                  <a:srgbClr val="FF00FF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00062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POSITIVE</a:t>
            </a:r>
            <a:r>
              <a:rPr lang="en-US" sz="1600" dirty="0">
                <a:solidFill>
                  <a:schemeClr val="tx1"/>
                </a:solidFill>
              </a:rPr>
              <a:t> if upright, erect </a:t>
            </a:r>
          </a:p>
          <a:p>
            <a:pPr marL="500062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NEGATIVE</a:t>
            </a:r>
            <a:r>
              <a:rPr lang="en-US" sz="1600" dirty="0">
                <a:solidFill>
                  <a:schemeClr val="tx1"/>
                </a:solidFill>
              </a:rPr>
              <a:t> if inverted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16" y="151384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3A1B78-2408-4329-B696-1CAEA2E0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15" y="1770600"/>
            <a:ext cx="374419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03" y="220521"/>
            <a:ext cx="8973993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lens equation </a:t>
            </a:r>
            <a:r>
              <a:rPr lang="en-US" dirty="0">
                <a:solidFill>
                  <a:schemeClr val="bg1"/>
                </a:solidFill>
              </a:rPr>
              <a:t>expresses the quantitative relationship between the object distance (d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), the image distance (d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), an the focal length (f).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A1E3CCD6-B4FF-4AA4-A0DA-0562F7628D74}"/>
              </a:ext>
            </a:extLst>
          </p:cNvPr>
          <p:cNvSpPr txBox="1">
            <a:spLocks/>
          </p:cNvSpPr>
          <p:nvPr/>
        </p:nvSpPr>
        <p:spPr bwMode="auto">
          <a:xfrm>
            <a:off x="0" y="3709956"/>
            <a:ext cx="89739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magnification equation </a:t>
            </a:r>
            <a:r>
              <a:rPr lang="en-US" dirty="0">
                <a:solidFill>
                  <a:schemeClr val="bg1"/>
                </a:solidFill>
              </a:rPr>
              <a:t>relates the ratio of the image distance to the (d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object distance (d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 or the image height (h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 to the object height (h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C7A8FC-0F82-4214-8AEF-82DF1365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14" y="5181600"/>
            <a:ext cx="3744191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FBE1-7D5D-4508-B877-EBDB5D33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4"/>
            <a:ext cx="229791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58812-0685-4AE7-BF52-FB008A8E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2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/>
            <a:extLst>
              <a:ext uri="{FF2B5EF4-FFF2-40B4-BE49-F238E27FC236}">
                <a16:creationId xmlns:a16="http://schemas.microsoft.com/office/drawing/2014/main" id="{F5D269A9-C27B-406F-97E3-033BFFC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16" y="151384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290A6B85-C920-485A-B714-28435719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03" y="220522"/>
            <a:ext cx="8973993" cy="605415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>
                <a:solidFill>
                  <a:schemeClr val="bg1"/>
                </a:solidFill>
              </a:rPr>
              <a:t>+</a:t>
            </a:r>
            <a:r>
              <a:rPr lang="en-US" sz="4800" dirty="0">
                <a:solidFill>
                  <a:srgbClr val="FFFF00"/>
                </a:solidFill>
              </a:rPr>
              <a:t> / </a:t>
            </a:r>
            <a:r>
              <a:rPr lang="en-US" sz="4800" dirty="0">
                <a:solidFill>
                  <a:srgbClr val="FF00FF"/>
                </a:solidFill>
              </a:rPr>
              <a:t>-</a:t>
            </a:r>
            <a:r>
              <a:rPr lang="en-US" sz="4800" dirty="0">
                <a:solidFill>
                  <a:srgbClr val="FFFF00"/>
                </a:solidFill>
              </a:rPr>
              <a:t> Conventions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latoregular"/>
              </a:rPr>
              <a:t>f is + for a concave mirror or convex lens (</a:t>
            </a:r>
            <a:r>
              <a:rPr lang="en-US" b="1" dirty="0">
                <a:solidFill>
                  <a:srgbClr val="FF0000"/>
                </a:solidFill>
                <a:latin typeface="latoregular"/>
              </a:rPr>
              <a:t>real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 image).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FF"/>
                </a:solidFill>
                <a:latin typeface="latoregular"/>
              </a:rPr>
              <a:t>f is – for convex mirrors or concave lenses (</a:t>
            </a:r>
            <a:r>
              <a:rPr lang="en-US" sz="2600" b="1" dirty="0">
                <a:solidFill>
                  <a:srgbClr val="00B050"/>
                </a:solidFill>
                <a:latin typeface="latoregular"/>
              </a:rPr>
              <a:t>virtual</a:t>
            </a:r>
            <a:r>
              <a:rPr lang="en-US" sz="2600" dirty="0">
                <a:solidFill>
                  <a:srgbClr val="FF00FF"/>
                </a:solidFill>
                <a:latin typeface="latoregular"/>
              </a:rPr>
              <a:t> image).</a:t>
            </a:r>
          </a:p>
          <a:p>
            <a:pPr marL="285750" indent="-285750" algn="l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latoregular"/>
              </a:rPr>
              <a:t>d</a:t>
            </a:r>
            <a:r>
              <a:rPr lang="en-US" baseline="-25000" dirty="0">
                <a:solidFill>
                  <a:srgbClr val="444444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 is + if the image is a </a:t>
            </a:r>
            <a:r>
              <a:rPr lang="en-US" b="1" dirty="0">
                <a:solidFill>
                  <a:srgbClr val="FF0000"/>
                </a:solidFill>
                <a:latin typeface="latoregular"/>
              </a:rPr>
              <a:t>real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 image and located on the object's side of the mirror or opposite side of lens.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FF"/>
                </a:solidFill>
                <a:latin typeface="latoregular"/>
              </a:rPr>
              <a:t>d</a:t>
            </a:r>
            <a:r>
              <a:rPr 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 is - if the image is </a:t>
            </a:r>
            <a:r>
              <a:rPr lang="en-US" b="1" dirty="0">
                <a:solidFill>
                  <a:srgbClr val="00B050"/>
                </a:solidFill>
                <a:latin typeface="latoregular"/>
              </a:rPr>
              <a:t>virtual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 and located behind the mirror or the same side of the lens as the object.</a:t>
            </a:r>
          </a:p>
          <a:p>
            <a:pPr marL="285750" indent="-285750" algn="l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latoregular"/>
              </a:rPr>
              <a:t>h</a:t>
            </a:r>
            <a:r>
              <a:rPr lang="en-US" baseline="-25000" dirty="0">
                <a:solidFill>
                  <a:srgbClr val="444444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 is + if the image is upright / erect (</a:t>
            </a:r>
            <a:r>
              <a:rPr lang="en-US" b="1" dirty="0">
                <a:solidFill>
                  <a:srgbClr val="00B050"/>
                </a:solidFill>
                <a:latin typeface="latoregular"/>
              </a:rPr>
              <a:t>virtual</a:t>
            </a:r>
            <a:r>
              <a:rPr lang="en-US" dirty="0">
                <a:solidFill>
                  <a:srgbClr val="444444"/>
                </a:solidFill>
                <a:latin typeface="latoregular"/>
              </a:rPr>
              <a:t>).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FF"/>
                </a:solidFill>
                <a:latin typeface="latoregular"/>
              </a:rPr>
              <a:t>h</a:t>
            </a:r>
            <a:r>
              <a:rPr lang="en-US" baseline="-25000" dirty="0">
                <a:solidFill>
                  <a:srgbClr val="FF00FF"/>
                </a:solidFill>
                <a:latin typeface="latoregular"/>
              </a:rPr>
              <a:t>i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 is - if the image an inverted image (</a:t>
            </a:r>
            <a:r>
              <a:rPr lang="en-US" b="1" dirty="0">
                <a:solidFill>
                  <a:srgbClr val="FF0000"/>
                </a:solidFill>
                <a:latin typeface="latoregular"/>
              </a:rPr>
              <a:t>real</a:t>
            </a:r>
            <a:r>
              <a:rPr lang="en-US" dirty="0">
                <a:solidFill>
                  <a:srgbClr val="FF00FF"/>
                </a:solidFill>
                <a:latin typeface="latoregular"/>
              </a:rPr>
              <a:t>).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9FBE1-7D5D-4508-B877-EBDB5D33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92874"/>
            <a:ext cx="229791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Mirrors &amp; Lenses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58812-0685-4AE7-BF52-FB008A8E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9FD2-5354-40A4-B88D-D376D7B05388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1" y="99245"/>
            <a:ext cx="8099794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4.00 cm tall light bulb is placed a distance of 45.7 cm from a double convex lens having a focal length of 15.2 cm. Determine the image distance and the image size.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is the problem asking for?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information (amounts) are given?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equation/formula/method relates?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Solve the problem (plug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1852C79-DA32-41F3-894C-4C695ACB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47F726-6F3D-450C-B50E-3D0FC05A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69FD2-5354-40A4-B88D-D376D7B053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86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1" y="-2313"/>
            <a:ext cx="9119419" cy="67556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4.00 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light bulb is placed a distance of 45.7 cm from a double convex lens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having a focal length of 15.2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is the problem asking for?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Image distance (d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information (amounts) is given?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4.0 cm; 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45.7 cm; f = 15.2 cm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equation/formula/method relates?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1/f = 1/d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+ 1/d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Solve the problem (plug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latoregular"/>
              </a:rPr>
              <a:t>1/f = 1/d</a:t>
            </a:r>
            <a:r>
              <a:rPr lang="en-US" altLang="en-US" sz="3200" baseline="-25000" dirty="0">
                <a:solidFill>
                  <a:schemeClr val="bg1"/>
                </a:solidFill>
                <a:latin typeface="latoregular"/>
              </a:rPr>
              <a:t>o</a:t>
            </a:r>
            <a:r>
              <a:rPr lang="en-US" altLang="en-US" sz="3200" dirty="0">
                <a:solidFill>
                  <a:schemeClr val="bg1"/>
                </a:solidFill>
                <a:latin typeface="latoregular"/>
              </a:rPr>
              <a:t> + 1/</a:t>
            </a:r>
            <a:r>
              <a:rPr lang="en-US" altLang="en-US" sz="3200" dirty="0">
                <a:solidFill>
                  <a:srgbClr val="FF00FF"/>
                </a:solidFill>
                <a:latin typeface="latoregular"/>
              </a:rPr>
              <a:t>d</a:t>
            </a:r>
            <a:r>
              <a:rPr lang="en-US" altLang="en-US" sz="3200" baseline="-30000" dirty="0">
                <a:solidFill>
                  <a:srgbClr val="FF00FF"/>
                </a:solidFill>
                <a:latin typeface="latoregular"/>
              </a:rPr>
              <a:t>i</a:t>
            </a:r>
            <a:r>
              <a:rPr lang="en-US" altLang="en-US" sz="3200" dirty="0">
                <a:solidFill>
                  <a:srgbClr val="FF00FF"/>
                </a:solidFill>
                <a:latin typeface="latoregular"/>
              </a:rPr>
              <a:t> </a:t>
            </a:r>
            <a:r>
              <a:rPr lang="en-US" altLang="en-US" sz="3200" dirty="0">
                <a:solidFill>
                  <a:srgbClr val="FF00FF"/>
                </a:solidFill>
                <a:latin typeface="latoregular"/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solidFill>
                  <a:schemeClr val="bg1"/>
                </a:solidFill>
                <a:latin typeface="latoregular"/>
              </a:rPr>
              <a:t>1/f - 1/d</a:t>
            </a:r>
            <a:r>
              <a:rPr lang="en-US" altLang="en-US" sz="3200" baseline="-25000" dirty="0">
                <a:solidFill>
                  <a:schemeClr val="bg1"/>
                </a:solidFill>
                <a:latin typeface="latoregular"/>
              </a:rPr>
              <a:t>o</a:t>
            </a:r>
            <a:r>
              <a:rPr lang="en-US" altLang="en-US" sz="3200" dirty="0">
                <a:solidFill>
                  <a:schemeClr val="bg1"/>
                </a:solidFill>
                <a:latin typeface="latoregular"/>
              </a:rPr>
              <a:t> = 1/</a:t>
            </a:r>
            <a:r>
              <a:rPr lang="en-US" altLang="en-US" sz="3200" dirty="0">
                <a:solidFill>
                  <a:srgbClr val="FF00FF"/>
                </a:solidFill>
                <a:latin typeface="latoregular"/>
              </a:rPr>
              <a:t>d</a:t>
            </a:r>
            <a:r>
              <a:rPr lang="en-US" altLang="en-US" sz="3200" baseline="-30000" dirty="0">
                <a:solidFill>
                  <a:srgbClr val="FF00FF"/>
                </a:solidFill>
                <a:latin typeface="latoregular"/>
              </a:rPr>
              <a:t>i</a:t>
            </a:r>
            <a:endParaRPr lang="en-US" altLang="en-US" sz="3200" dirty="0">
              <a:solidFill>
                <a:srgbClr val="FF00FF"/>
              </a:solidFill>
              <a:latin typeface="lato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1/(15.2 cm) - 1/(45.7 cm)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0.0658 cm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-1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- 0.0219 cm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-1 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1/d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0.0439 cm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-1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d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1 / 0.0439 cm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d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22.8 cm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(between f and 2f)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&amp; Real</a:t>
            </a:r>
            <a:endParaRPr kumimoji="0" lang="en-US" altLang="en-US" sz="32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D284A-59AC-4224-AD91-5A44F2F9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81" y="6448121"/>
            <a:ext cx="151654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5126B-AC3B-40B3-A892-3970A06D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69FD2-5354-40A4-B88D-D376D7B053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7C4F8-605A-46E1-9C0E-94E1EC31D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65" y="1986974"/>
            <a:ext cx="2552436" cy="12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CFA528A-D961-4DB1-B717-A6BC51A1E81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80" y="7872"/>
            <a:ext cx="9119419" cy="60324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4.00 cm tall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light bulb is placed a distance of 45.7 cm from a double convex lens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having a focal length of 15.2 cm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Determine the image distance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the image size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is the problem asking for?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Image size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information (amounts) is given?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4.0 cm; 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35.5 cm; d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= 22.8 cm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What equation/formula/method relates?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= -d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Solve the problem (plug in numbers) and does it make sense?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/ 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= -d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/ 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= -d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x 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 d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-(22.8 cm)(4.00 cm)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/ 45.7 cm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regular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h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i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regular"/>
                <a:ea typeface="+mn-ea"/>
                <a:cs typeface="+mn-cs"/>
              </a:rPr>
              <a:t>= -1.99 cm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A30D8E"/>
                </a:solidFill>
                <a:latin typeface="latoregular"/>
              </a:rPr>
              <a:t>Inverted </a:t>
            </a:r>
            <a:r>
              <a:rPr lang="en-US" altLang="en-US" b="1" i="1" dirty="0">
                <a:solidFill>
                  <a:srgbClr val="A30D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(1/2 the size of object) </a:t>
            </a:r>
            <a:r>
              <a:rPr lang="en-US" altLang="en-US" sz="3200" b="1" dirty="0">
                <a:solidFill>
                  <a:srgbClr val="A30D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Real</a:t>
            </a:r>
            <a:endParaRPr kumimoji="0" lang="en-US" altLang="en-US" sz="3200" b="0" u="none" strike="noStrike" kern="1200" cap="none" spc="0" normalizeH="0" baseline="0" noProof="0" dirty="0">
              <a:ln>
                <a:noFill/>
              </a:ln>
              <a:solidFill>
                <a:srgbClr val="A30D8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quick_check-01.eps">
            <a:extLst>
              <a:ext uri="{FF2B5EF4-FFF2-40B4-BE49-F238E27FC236}">
                <a16:creationId xmlns:a16="http://schemas.microsoft.com/office/drawing/2014/main" id="{4C22D2ED-2F67-4D0F-9B20-A9677399B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804126"/>
            <a:ext cx="995044" cy="7822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4B513-1FF8-4B04-A107-01FBCED4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1019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27806-3431-4E89-ACC4-B8D0EFAE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69FD2-5354-40A4-B88D-D376D7B053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983AF-0205-4222-A5B5-104194245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63" y="2367418"/>
            <a:ext cx="2618627" cy="13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7"/>
            <a:ext cx="8072437" cy="842963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and label the following diagram: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00BB17A-A417-42D1-A9F7-AF9C67019185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7" descr="warm_up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14525"/>
            <a:ext cx="6861175" cy="2925763"/>
          </a:xfrm>
          <a:noFill/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1071563" y="2616200"/>
            <a:ext cx="1314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23925" y="4575175"/>
            <a:ext cx="253365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What do you know about angles 5 &amp; 6?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4643438" y="3257550"/>
            <a:ext cx="31432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924300" y="3257550"/>
            <a:ext cx="30480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367338" y="4411663"/>
            <a:ext cx="1890712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319838" y="2949575"/>
            <a:ext cx="1314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3643313" y="1901825"/>
            <a:ext cx="1557337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7D5EA-16AD-42A9-AD02-A4838B49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559227-B197-461E-BB0F-594D3B5D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3" y="510287"/>
            <a:ext cx="8009314" cy="583742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E14E3-7CE2-4952-9BC7-CDE2EDBA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10D9B-0ECA-4211-BBD1-BE8147F0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87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628E7-592B-44C7-B735-8836E659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0" y="514097"/>
            <a:ext cx="7849280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6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EADD2-EC25-49D6-B8C7-93447F68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45" y="895130"/>
            <a:ext cx="7491109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4C08B-ECCA-416C-A596-CFD0029F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3" y="456942"/>
            <a:ext cx="8001693" cy="5944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2E037A-A336-144D-B349-AE111A6D2A68}"/>
              </a:ext>
            </a:extLst>
          </p:cNvPr>
          <p:cNvSpPr txBox="1"/>
          <p:nvPr/>
        </p:nvSpPr>
        <p:spPr>
          <a:xfrm>
            <a:off x="6154222" y="2936377"/>
            <a:ext cx="188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1628605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9CCBA-82B3-4AE5-93B0-80859339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5" y="883699"/>
            <a:ext cx="7727350" cy="5090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751A1-6D16-E1EE-C42B-AADB479232FE}"/>
              </a:ext>
            </a:extLst>
          </p:cNvPr>
          <p:cNvSpPr txBox="1"/>
          <p:nvPr/>
        </p:nvSpPr>
        <p:spPr>
          <a:xfrm>
            <a:off x="3010328" y="2124719"/>
            <a:ext cx="278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2 f</a:t>
            </a:r>
          </a:p>
        </p:txBody>
      </p:sp>
    </p:spTree>
    <p:extLst>
      <p:ext uri="{BB962C8B-B14F-4D97-AF65-F5344CB8AC3E}">
        <p14:creationId xmlns:p14="http://schemas.microsoft.com/office/powerpoint/2010/main" val="1902798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5FC8C-BE7E-4ED5-BAAF-A238060B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27" y="472184"/>
            <a:ext cx="6988146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17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462832-83A3-46E2-990F-CB066EA7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Ray Diagram for Concave Mirror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3B932-BCC0-46F9-BDD2-AF2C7646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6538A-FFDB-4FA4-BC24-90B0FE4A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11053-1C16-4EB4-879A-363C92165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53"/>
          <a:stretch/>
        </p:blipFill>
        <p:spPr>
          <a:xfrm>
            <a:off x="166934" y="1905808"/>
            <a:ext cx="8138865" cy="404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42C27-6B5C-40E2-A3B6-7BB14961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66" y="1884720"/>
            <a:ext cx="462534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8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CD0E2D-1E3B-41E6-AE06-EBEDBFD8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64851-16BB-4717-B4AF-AEC7E458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91E91-5A25-475C-8E8C-0AD6BCDC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1" y="1043443"/>
            <a:ext cx="7811177" cy="5738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AC07A-BF52-4E9C-9C18-7C4A1B7B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8" y="3406140"/>
            <a:ext cx="6475289" cy="337566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F8FD35D-9E3E-4C89-84CF-B335A2208E3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/>
              <a:t>Ray Diagram for Concave Mirror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1D3AA-311D-49BB-8C34-A2B5BE122F7E}"/>
              </a:ext>
            </a:extLst>
          </p:cNvPr>
          <p:cNvSpPr txBox="1"/>
          <p:nvPr/>
        </p:nvSpPr>
        <p:spPr>
          <a:xfrm>
            <a:off x="2609639" y="3016260"/>
            <a:ext cx="222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enter of mirror</a:t>
            </a:r>
          </a:p>
        </p:txBody>
      </p:sp>
    </p:spTree>
    <p:extLst>
      <p:ext uri="{BB962C8B-B14F-4D97-AF65-F5344CB8AC3E}">
        <p14:creationId xmlns:p14="http://schemas.microsoft.com/office/powerpoint/2010/main" val="1365609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83A459-EC7D-4966-BF45-B540331F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3B278-28BB-47FB-9E3A-5D388379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6261C-A153-4263-BFF5-2D247EF28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94"/>
          <a:stretch/>
        </p:blipFill>
        <p:spPr>
          <a:xfrm>
            <a:off x="563532" y="632217"/>
            <a:ext cx="8016935" cy="638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64583-F570-456D-A3AF-8D7E2008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93" y="1606354"/>
            <a:ext cx="5508625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57D45-4DED-495B-8CE2-01AB69DC2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19" r="31288"/>
          <a:stretch/>
        </p:blipFill>
        <p:spPr>
          <a:xfrm>
            <a:off x="1549851" y="5085727"/>
            <a:ext cx="5508626" cy="11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7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3BECD7-875C-4F2D-B0D0-1D0CACC5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8D327-ABB8-4E77-9313-756B9B14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59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E85EC-3C29-49DF-B16E-40423D50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986578"/>
            <a:ext cx="8077900" cy="4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8"/>
            <a:ext cx="8072437" cy="823912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the following diagram: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B045925-98C4-4D18-8B51-097A8FF289E3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7" descr="warm_up-0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14525"/>
            <a:ext cx="6861175" cy="2925763"/>
          </a:xfrm>
          <a:noFill/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923925" y="4575175"/>
            <a:ext cx="2533650" cy="8002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Angles 5 = Angle 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 = 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F3368-8BD0-477B-BF09-C1D5F1CDF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416" y="3090502"/>
            <a:ext cx="702915" cy="573808"/>
          </a:xfrm>
          <a:prstGeom prst="rect">
            <a:avLst/>
          </a:prstGeom>
        </p:spPr>
      </p:pic>
      <p:pic>
        <p:nvPicPr>
          <p:cNvPr id="1026" name="Picture 2" descr="C:\Users\ctrie\AppData\Local\Temp\SNAGHTML51defcf.PNG">
            <a:extLst>
              <a:ext uri="{FF2B5EF4-FFF2-40B4-BE49-F238E27FC236}">
                <a16:creationId xmlns:a16="http://schemas.microsoft.com/office/drawing/2014/main" id="{743ECF27-D5F6-4A15-A185-11882D54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7" y="3090502"/>
            <a:ext cx="661614" cy="5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F7FA0C67-D468-492D-B1A9-3086F64F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819" y="1064927"/>
            <a:ext cx="4377024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Specular Reflection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BEF22F5-D10A-4E53-BF6D-7B7DFC17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97" y="5115964"/>
            <a:ext cx="3123312" cy="9079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= incident angle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 = refracted angle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9FF2615-4E7E-42FA-898C-2BB85638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46" y="3202645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0A45A-CC5F-4C10-BF08-9D44AB98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05" y="2912386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FD984-152C-4819-94F7-05080D6E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C5A7F7-EEFD-40B8-9AD4-F8E6102B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9CE-31CA-4E97-95A5-2739D210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77AD-5BD9-4239-9EC2-9C28EC1B198D}" type="slidenum">
              <a:rPr lang="en-US" altLang="en-US" smtClean="0"/>
              <a:pPr/>
              <a:t>60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26793-A881-4449-B5DB-FE0C40F3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2" y="445511"/>
            <a:ext cx="8032176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318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AFD3C-40C7-4DA4-AA91-EFBE54F8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Mirrors &amp; Lenses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shade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9635DC7-AF26-478D-8DC6-DAA1C62FB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C1CB5-7284-4380-A90B-2B776332A11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655B0E-EE4B-4C62-A28D-0A856E17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420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rgbClr val="002060"/>
                </a:solidFill>
              </a:rPr>
              <a:t>See problem Set</a:t>
            </a:r>
            <a:br>
              <a:rPr lang="en-US" sz="8800" dirty="0">
                <a:solidFill>
                  <a:srgbClr val="002060"/>
                </a:solidFill>
              </a:rPr>
            </a:br>
            <a:r>
              <a:rPr lang="en-US" sz="8800" dirty="0">
                <a:solidFill>
                  <a:srgbClr val="002060"/>
                </a:solidFill>
              </a:rPr>
              <a:t>Mirrors &amp; Lenses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8"/>
            <a:ext cx="8072437" cy="1111482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Air is the top medium and glass is the bottom medium. 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Title and l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 the following diagram: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00BB17A-A417-42D1-A9F7-AF9C67019185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7" descr="warm_up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47576"/>
            <a:ext cx="6861175" cy="2925763"/>
          </a:xfrm>
          <a:noFill/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1071563" y="2616200"/>
            <a:ext cx="1314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692570" y="4869314"/>
            <a:ext cx="253365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What do you know about the two media?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4534087" y="5223945"/>
            <a:ext cx="31432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3924300" y="3257550"/>
            <a:ext cx="30480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491894" y="4501014"/>
            <a:ext cx="1890712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692104" y="1533525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AIR</a:t>
            </a: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3734718" y="1901824"/>
            <a:ext cx="1465932" cy="37710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2696A6-63B1-47D4-A270-A3F60F461E16}"/>
              </a:ext>
            </a:extLst>
          </p:cNvPr>
          <p:cNvCxnSpPr/>
          <p:nvPr/>
        </p:nvCxnSpPr>
        <p:spPr>
          <a:xfrm>
            <a:off x="4421188" y="4354513"/>
            <a:ext cx="665162" cy="1231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ACBD19-F3AF-4CCD-A2D9-6391196B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381" y="5402263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7F538-DF0E-4B04-8FA6-21E7EC59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752" y="2324031"/>
            <a:ext cx="3170919" cy="198538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2001C-D2AF-4902-B154-D0DAD75EF40D}"/>
              </a:ext>
            </a:extLst>
          </p:cNvPr>
          <p:cNvCxnSpPr/>
          <p:nvPr/>
        </p:nvCxnSpPr>
        <p:spPr>
          <a:xfrm>
            <a:off x="4421188" y="4309412"/>
            <a:ext cx="31564" cy="166173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51A96-B1D0-4D2C-B273-35BA4835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29657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2" y="71438"/>
            <a:ext cx="8072437" cy="1111482"/>
          </a:xfrm>
        </p:spPr>
        <p:txBody>
          <a:bodyPr>
            <a:noAutofit/>
          </a:bodyPr>
          <a:lstStyle/>
          <a:p>
            <a:pPr marL="136525" algn="l">
              <a:spcBef>
                <a:spcPts val="1200"/>
              </a:spcBef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Air is the top medium and glass is the bottom medium. 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the following diagram: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00BB17A-A417-42D1-A9F7-AF9C67019185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7" descr="warm_up-0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014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947576"/>
            <a:ext cx="6861175" cy="2925763"/>
          </a:xfrm>
          <a:noFill/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579671" y="4637411"/>
            <a:ext cx="3291385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Glass is more dense than air. So, the refracted ray bends TOWARD the normal.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4534087" y="5223945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5458617" y="4452744"/>
            <a:ext cx="18907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Refractive surface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6692104" y="1533525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AIR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2696A6-63B1-47D4-A270-A3F60F461E16}"/>
              </a:ext>
            </a:extLst>
          </p:cNvPr>
          <p:cNvCxnSpPr/>
          <p:nvPr/>
        </p:nvCxnSpPr>
        <p:spPr>
          <a:xfrm>
            <a:off x="4421188" y="4354513"/>
            <a:ext cx="665162" cy="1231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ACBD19-F3AF-4CCD-A2D9-6391196B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381" y="5402263"/>
            <a:ext cx="1314450" cy="368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7F538-DF0E-4B04-8FA6-21E7EC59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752" y="2324031"/>
            <a:ext cx="3170919" cy="198538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62001C-D2AF-4902-B154-D0DAD75EF40D}"/>
              </a:ext>
            </a:extLst>
          </p:cNvPr>
          <p:cNvCxnSpPr/>
          <p:nvPr/>
        </p:nvCxnSpPr>
        <p:spPr>
          <a:xfrm>
            <a:off x="4421188" y="4309412"/>
            <a:ext cx="31564" cy="166173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76A7689-1A82-4F2B-86D0-CE1C726F6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416" y="3090502"/>
            <a:ext cx="702915" cy="573808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248F0759-3719-4894-9BA2-5BC92957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672" y="1271915"/>
            <a:ext cx="269859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Refraction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2A2783B-5B54-433C-8CA4-E3293C1D3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657" y="2601143"/>
            <a:ext cx="3123312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= incident angle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 = refracted angle</a:t>
            </a: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T = refracted ray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E897593-933C-4374-8B16-1B0BD111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634" y="4660018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828D7A9E-3382-4967-8F7F-E6D1A1BA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21" y="2892839"/>
            <a:ext cx="3143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B586A-218E-4495-B97C-8261EA58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Mirrors &amp; Lenses</a:t>
            </a:r>
          </a:p>
        </p:txBody>
      </p:sp>
    </p:spTree>
    <p:extLst>
      <p:ext uri="{BB962C8B-B14F-4D97-AF65-F5344CB8AC3E}">
        <p14:creationId xmlns:p14="http://schemas.microsoft.com/office/powerpoint/2010/main" val="42915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CA221-52D3-4C36-9BFC-50B10E646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" y="871855"/>
            <a:ext cx="8844280" cy="2557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There are three types of mirrors that all operate according to the law of reflection:</a:t>
            </a:r>
          </a:p>
          <a:p>
            <a:pPr marL="914400" indent="-514350" eaLnBrk="1" hangingPunct="1">
              <a:buFont typeface="+mj-lt"/>
              <a:buAutoNum type="arabicPeriod"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Plane (Flat) Mirrors</a:t>
            </a:r>
          </a:p>
          <a:p>
            <a:pPr marL="914400" indent="-514350" eaLnBrk="1" hangingPunct="1">
              <a:buFont typeface="+mj-lt"/>
              <a:buAutoNum type="arabicPeriod"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Concave Mirrors</a:t>
            </a:r>
          </a:p>
          <a:p>
            <a:pPr marL="914400" indent="-514350" eaLnBrk="1" hangingPunct="1">
              <a:buFont typeface="+mj-lt"/>
              <a:buAutoNum type="arabicPeriod"/>
            </a:pPr>
            <a:r>
              <a:rPr lang="en-US" altLang="en-US" b="1" dirty="0">
                <a:solidFill>
                  <a:srgbClr val="0B4394"/>
                </a:solidFill>
                <a:ea typeface="Times New Roman" panose="02020603050405020304" pitchFamily="18" charset="0"/>
                <a:cs typeface="Minion-Regular" charset="0"/>
              </a:rPr>
              <a:t>Convex Mirrors</a:t>
            </a: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759C2216-23E2-42E5-AEC9-BA4757D6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94" y="0"/>
            <a:ext cx="6932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StoneSans-Bold" charset="0"/>
              </a:rPr>
              <a:t>Mirrors</a:t>
            </a:r>
          </a:p>
        </p:txBody>
      </p:sp>
      <p:pic>
        <p:nvPicPr>
          <p:cNvPr id="2" name="Picture 4" descr="HSPS_Ch19s1-p571-Rflctn">
            <a:extLst>
              <a:ext uri="{FF2B5EF4-FFF2-40B4-BE49-F238E27FC236}">
                <a16:creationId xmlns:a16="http://schemas.microsoft.com/office/drawing/2014/main" id="{E103A9D2-3210-41C9-AE0B-ADFEA75C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04" y="1333275"/>
            <a:ext cx="1942993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6CCEE-361F-4A59-B127-2B5042C40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1" y="4259355"/>
            <a:ext cx="3962743" cy="25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BE6142-5681-47FA-8944-665A3D0B8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91" y="4388906"/>
            <a:ext cx="3475021" cy="246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CC"/>
      </a:hlink>
      <a:folHlink>
        <a:srgbClr val="FF66FF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3499</TotalTime>
  <Words>3173</Words>
  <Application>Microsoft Office PowerPoint</Application>
  <PresentationFormat>On-screen Show (4:3)</PresentationFormat>
  <Paragraphs>423</Paragraphs>
  <Slides>61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82" baseType="lpstr">
      <vt:lpstr>Arial</vt:lpstr>
      <vt:lpstr>Book Antiqua</vt:lpstr>
      <vt:lpstr>Calibri</vt:lpstr>
      <vt:lpstr>Georgia</vt:lpstr>
      <vt:lpstr>Helvetica</vt:lpstr>
      <vt:lpstr>latoregular</vt:lpstr>
      <vt:lpstr>Lucida Sans</vt:lpstr>
      <vt:lpstr>Roboto</vt:lpstr>
      <vt:lpstr>StoneSans-Bold</vt:lpstr>
      <vt:lpstr>Symbol</vt:lpstr>
      <vt:lpstr>Times New Roman</vt:lpstr>
      <vt:lpstr>Trebuchet MS</vt:lpstr>
      <vt:lpstr>Wingdings</vt:lpstr>
      <vt:lpstr>Wingdings 2</vt:lpstr>
      <vt:lpstr>Wingdings 3</vt:lpstr>
      <vt:lpstr>Apex</vt:lpstr>
      <vt:lpstr>Default Design</vt:lpstr>
      <vt:lpstr>1_Apex</vt:lpstr>
      <vt:lpstr>1_Slipstream</vt:lpstr>
      <vt:lpstr>2_Apex</vt:lpstr>
      <vt:lpstr>3_Apex</vt:lpstr>
      <vt:lpstr>Click “Slide Show”</vt:lpstr>
      <vt:lpstr>Optics  Mirrors &amp; Lenses</vt:lpstr>
      <vt:lpstr>PowerPoint Presentation</vt:lpstr>
      <vt:lpstr>PowerPoint Presentation</vt:lpstr>
      <vt:lpstr>Title and label the following diagram:</vt:lpstr>
      <vt:lpstr>Label the following diagram:</vt:lpstr>
      <vt:lpstr>Air is the top medium and glass is the bottom medium.  Title and label the following diagram:</vt:lpstr>
      <vt:lpstr>Air is the top medium and glass is the bottom medium.  Label the following diagram: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Mirror Equation</vt:lpstr>
      <vt:lpstr>Magnification Equation</vt:lpstr>
      <vt:lpstr>PowerPoint Presentation</vt:lpstr>
      <vt:lpstr>PowerPoint Presentation</vt:lpstr>
      <vt:lpstr>PowerPoint Presentation</vt:lpstr>
      <vt:lpstr>Lenses</vt:lpstr>
      <vt:lpstr>Lenses</vt:lpstr>
      <vt:lpstr>Converging Lenses</vt:lpstr>
      <vt:lpstr>Converging Lenses</vt:lpstr>
      <vt:lpstr>Converging Lenses</vt:lpstr>
      <vt:lpstr>Converging Lenses</vt:lpstr>
      <vt:lpstr>Converging Lenses</vt:lpstr>
      <vt:lpstr>Converging (convex) Lenses</vt:lpstr>
      <vt:lpstr>Diverging Lenses</vt:lpstr>
      <vt:lpstr>Diverging Lenses</vt:lpstr>
      <vt:lpstr>Diverging Lenses</vt:lpstr>
      <vt:lpstr>Diverging Lenses</vt:lpstr>
      <vt:lpstr>Diverging (concave) Lenses</vt:lpstr>
      <vt:lpstr>PowerPoint Presentation</vt:lpstr>
      <vt:lpstr>PowerPoint Presentation</vt:lpstr>
      <vt:lpstr>Terms and Sign Conventions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Ray Diagram for Concave Mirror</vt:lpstr>
      <vt:lpstr>PowerPoint Presentation</vt:lpstr>
      <vt:lpstr>PowerPoint Presentation</vt:lpstr>
      <vt:lpstr>PowerPoint Presentation</vt:lpstr>
      <vt:lpstr>PowerPoint Presentation</vt:lpstr>
      <vt:lpstr>See problem Set Mirrors &amp; Lenses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m.pierce</dc:creator>
  <cp:lastModifiedBy>Craig Riesen</cp:lastModifiedBy>
  <cp:revision>277</cp:revision>
  <dcterms:created xsi:type="dcterms:W3CDTF">2006-07-18T19:14:56Z</dcterms:created>
  <dcterms:modified xsi:type="dcterms:W3CDTF">2025-04-09T20:22:07Z</dcterms:modified>
</cp:coreProperties>
</file>