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8" r:id="rId1"/>
    <p:sldMasterId id="2147483779" r:id="rId2"/>
    <p:sldMasterId id="2147483781" r:id="rId3"/>
    <p:sldMasterId id="2147483783" r:id="rId4"/>
    <p:sldMasterId id="2147483789" r:id="rId5"/>
    <p:sldMasterId id="2147483815" r:id="rId6"/>
    <p:sldMasterId id="2147483841" r:id="rId7"/>
    <p:sldMasterId id="2147483869" r:id="rId8"/>
    <p:sldMasterId id="2147483877" r:id="rId9"/>
    <p:sldMasterId id="2147483885" r:id="rId10"/>
    <p:sldMasterId id="2147483904" r:id="rId11"/>
    <p:sldMasterId id="2147483916" r:id="rId12"/>
    <p:sldMasterId id="2147483928" r:id="rId13"/>
  </p:sldMasterIdLst>
  <p:notesMasterIdLst>
    <p:notesMasterId r:id="rId81"/>
  </p:notesMasterIdLst>
  <p:sldIdLst>
    <p:sldId id="631" r:id="rId14"/>
    <p:sldId id="256" r:id="rId15"/>
    <p:sldId id="663" r:id="rId16"/>
    <p:sldId id="331" r:id="rId17"/>
    <p:sldId id="313" r:id="rId18"/>
    <p:sldId id="314" r:id="rId19"/>
    <p:sldId id="315" r:id="rId20"/>
    <p:sldId id="316" r:id="rId21"/>
    <p:sldId id="665" r:id="rId22"/>
    <p:sldId id="293" r:id="rId23"/>
    <p:sldId id="666" r:id="rId24"/>
    <p:sldId id="294" r:id="rId25"/>
    <p:sldId id="295" r:id="rId26"/>
    <p:sldId id="296" r:id="rId27"/>
    <p:sldId id="297" r:id="rId28"/>
    <p:sldId id="299" r:id="rId29"/>
    <p:sldId id="300" r:id="rId30"/>
    <p:sldId id="301" r:id="rId31"/>
    <p:sldId id="303" r:id="rId32"/>
    <p:sldId id="305" r:id="rId33"/>
    <p:sldId id="667" r:id="rId34"/>
    <p:sldId id="675" r:id="rId35"/>
    <p:sldId id="668" r:id="rId36"/>
    <p:sldId id="669" r:id="rId37"/>
    <p:sldId id="308" r:id="rId38"/>
    <p:sldId id="309" r:id="rId39"/>
    <p:sldId id="311" r:id="rId40"/>
    <p:sldId id="670" r:id="rId41"/>
    <p:sldId id="671" r:id="rId42"/>
    <p:sldId id="672" r:id="rId43"/>
    <p:sldId id="330" r:id="rId44"/>
    <p:sldId id="673" r:id="rId45"/>
    <p:sldId id="674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664" r:id="rId60"/>
    <p:sldId id="259" r:id="rId61"/>
    <p:sldId id="260" r:id="rId62"/>
    <p:sldId id="261" r:id="rId63"/>
    <p:sldId id="263" r:id="rId64"/>
    <p:sldId id="264" r:id="rId65"/>
    <p:sldId id="266" r:id="rId66"/>
    <p:sldId id="283" r:id="rId67"/>
    <p:sldId id="284" r:id="rId68"/>
    <p:sldId id="285" r:id="rId69"/>
    <p:sldId id="286" r:id="rId70"/>
    <p:sldId id="287" r:id="rId71"/>
    <p:sldId id="274" r:id="rId72"/>
    <p:sldId id="275" r:id="rId73"/>
    <p:sldId id="282" r:id="rId74"/>
    <p:sldId id="265" r:id="rId75"/>
    <p:sldId id="676" r:id="rId76"/>
    <p:sldId id="677" r:id="rId77"/>
    <p:sldId id="678" r:id="rId78"/>
    <p:sldId id="679" r:id="rId79"/>
    <p:sldId id="680" r:id="rId8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presProps" Target="presProps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3" name="Google Shape;7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F7242-21EE-4F74-A381-30ABD94CB0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0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B5D5A-DAE3-45B4-A7DF-60AD0AD489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 brain helps to relay messages, process information, and analyze information.</a:t>
            </a:r>
            <a:r>
              <a:rPr lang="en-US"/>
              <a:t> The brain consists of the cerebrum, cerebellum, and brain stem.</a:t>
            </a:r>
          </a:p>
        </p:txBody>
      </p:sp>
    </p:spTree>
    <p:extLst>
      <p:ext uri="{BB962C8B-B14F-4D97-AF65-F5344CB8AC3E}">
        <p14:creationId xmlns:p14="http://schemas.microsoft.com/office/powerpoint/2010/main" val="129040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6C01-75EB-4875-91D7-42D1601AD1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4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9A29A-33F9-47E2-B6B3-22041ED677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6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10B72-45F7-4582-9D99-D4CAA1EACE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15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7DE9D-1F2C-4C3C-8028-4ABA7E1305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0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3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2F89-E5A5-4A12-83ED-B022CA0D74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7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0DFBA-C600-4BA1-B377-B9C17DCBA3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30C08-F3C9-4A56-90BA-B10CA6CE0A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5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30C08-F3C9-4A56-90BA-B10CA6CE0A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57200"/>
            <a:ext cx="4398962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</a:t>
            </a:r>
            <a:r>
              <a:rPr lang="en-US" sz="1100" b="1" dirty="0"/>
              <a:t>iming ≈ 0.5 minutes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Living organisms need energy to accomplish the wide variety of tasks they attempt each day.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will begin learning about how energy is captured from the Sun and stored in organic molecules.</a:t>
            </a:r>
            <a:endParaRPr lang="en-US" dirty="0"/>
          </a:p>
          <a:p>
            <a:pPr marL="388931" lvl="1" indent="-171450">
              <a:buFont typeface="Arial" pitchFamily="34" charset="0"/>
              <a:buChar char="•"/>
            </a:pPr>
            <a:r>
              <a:rPr lang="en-US" dirty="0"/>
              <a:t>[read</a:t>
            </a:r>
            <a:r>
              <a:rPr lang="en-US" baseline="0" dirty="0"/>
              <a:t> objectives]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158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C1565-17DE-4851-925A-833CE3E646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28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A4151-E410-4A08-9E4C-62889432F6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69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6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823D-CF8B-4ED0-8F44-BC96C76923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1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37B83-C5BC-44B6-ACBE-B751AED3D6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8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7E2F3-B920-4271-BA59-B71049476D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 peripheral nervous system transmits impulses from sense organs to the central nervous system and back to muscles or glands.</a:t>
            </a:r>
            <a:r>
              <a:rPr lang="en-US"/>
              <a:t> When you step on a tack, sensory receptors stimulate a sensory neuron, which relays the signal to an interneuron within the spinal cord. The signal is then sent to a motor neuron, which in turn stimulates a muscle in your leg to lift your leg.</a:t>
            </a:r>
          </a:p>
        </p:txBody>
      </p:sp>
    </p:spTree>
    <p:extLst>
      <p:ext uri="{BB962C8B-B14F-4D97-AF65-F5344CB8AC3E}">
        <p14:creationId xmlns:p14="http://schemas.microsoft.com/office/powerpoint/2010/main" val="985248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BD83-0FA8-44D2-A702-31A0EA24DD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1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BD83-0FA8-44D2-A702-31A0EA24DD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7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6" name="Google Shape;128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8" name="Google Shape;1288;p5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5" name="Google Shape;129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02" name="Google Shape;130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3" name="Google Shape;130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29.7c The single-lens eye of a vertebrate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5" name="Google Shape;74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7" name="Google Shape;747;p3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9" name="Google Shape;133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6" name="Google Shape;134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53" name="Google Shape;135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4" name="Google Shape;135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29.10b-0 The vision pathway from light source to optic nerve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76" name="Google Shape;137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7" name="Google Shape;137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29.10b-1 The vision pathway from light source to optic nerve (detail)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5" name="Google Shape;1395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2" name="Google Shape;140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3" name="Google Shape;1403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29.4a An overview of the human ear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23" name="Google Shape;142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4" name="Google Shape;142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29.4b The middle ear and the inner ear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1" name="Google Shape;145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2" name="Google Shape;1452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29.4c A cross section through the cochlea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7" name="Google Shape;146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8" name="Google Shape;1468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29.4d The organ of Corti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3" name="Google Shape;148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6" name="Google Shape;120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7" name="Google Shape;1207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33" name="Google Shape;8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4" name="Google Shape;8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23.2c The double circulation and four-chambered heart of a bird or mammal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6" name="Google Shape;7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49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44" name="Google Shape;7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5" name="Google Shape;7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23.1b The closed circulatory system of a fish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50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1" name="Google Shape;7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2" name="Google Shape;7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23.2a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b="1" u="sng">
                <a:latin typeface="Times New Roman"/>
                <a:ea typeface="Times New Roman"/>
                <a:cs typeface="Times New Roman"/>
                <a:sym typeface="Times New Roman"/>
              </a:rPr>
              <a:t>single circulation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b="1" u="sng">
                <a:latin typeface="Times New Roman"/>
                <a:ea typeface="Times New Roman"/>
                <a:cs typeface="Times New Roman"/>
                <a:sym typeface="Times New Roman"/>
              </a:rPr>
              <a:t>two-chambered heart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of a fish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51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96" name="Google Shape;7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7" name="Google Shape;7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23.2b The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double circulation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three-chambered heart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of an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amphibian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" name="Google Shape;8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53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33" name="Google Shape;8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4" name="Google Shape;8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23.2c The double circulation and four-chambered heart of a bird or mammal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3" name="Google Shape;121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4" name="Google Shape;1214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58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63" name="Google Shape;10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4" name="Google Shape;106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23.7c Structural relationships of blood vessels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D2C8B76-7D48-EFDB-550E-930654D66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4AE49-6559-46A1-8AE1-6E4F9DC54B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401B0C5-5536-8833-B27E-2B9F3117A1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1F58703-739E-429E-5CC0-6A78431FF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039714E-1032-4B09-5257-5BB714C71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175A5-2C1B-4C5F-907C-700E3D2406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E083A9D-C4D1-0785-9CC2-D4EC058290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A1DF2F4-EBFC-9BBB-BD6A-D24D78C63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20" name="Google Shape;122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1" name="Google Shape;122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Figure 28.6-1 Neuron communication at a typical chemical synapse (part 1)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0" name="Google Shape;12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1" name="Google Shape;126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Figure 28.6-2 Neuron communication at a typical chemical synapse (part 2)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4A0E2-52B9-49FD-9DB0-9177D0E32B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9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65591-480A-41FE-BD78-C3DAB2D842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4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2" name="Google Shape;182;p28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28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2 Content" type="txAndTwoObj">
  <p:cSld name="Title, Text, and 2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0248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Content" type="txAndObj">
  <p:cSld name="Title, Text,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0297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lip Art and Text" type="clipArtAndTx">
  <p:cSld name="Title, Clip Art and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>
            <a:spLocks noGrp="1"/>
          </p:cNvSpPr>
          <p:nvPr>
            <p:ph type="clipArt" idx="2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4849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2 Content over Text" type="twoObjOverTx">
  <p:cSld name="Title and 2 Content over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2957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over Text" type="objOverTx">
  <p:cSld name="Title and Content over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2479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4 Content" type="fourObj">
  <p:cSld name="Title and 4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8747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and Text" type="objAndTx">
  <p:cSld name="Title, Content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8491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53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11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2" name="Google Shape;232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13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551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98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125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712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811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38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47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41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0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9" name="Google Shape;239;p4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69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736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77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800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4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989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15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67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3461-B5E0-2F42-8746-888D1BBA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D2F2E-13D1-1489-C48D-06D2E22D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ABBF0-73E3-4C01-FCE2-3F12CA35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971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C990-232E-030E-8481-56A9B5CE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EC2A8-3799-65A6-4567-2FB1EB36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5EB97-B175-5178-969D-B181D790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53150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75A91-B54A-D94C-7830-50B1D73C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42EAD-7254-E690-84F2-930C8334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1DB60-7900-DB6E-6AF0-EEC85A4C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93080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24C26-8378-56E1-D031-CC8B8741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82FBC7-4E04-1A05-C356-A1625600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AA10BF-A29C-06AF-BC28-368B1F2A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01927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E14975-1070-A956-60F3-D6934837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6EF9A7-A20B-2280-557C-FF837366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095E7E-4C18-EA2D-C2A7-283F1E3B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39066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651F19-32CE-D5B8-0A03-F6E9D11F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A9A029-A50C-E377-AD60-7D71B840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04BDA4-76D8-BBCA-2E32-1D365D1E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35725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924137-274D-B603-A1CD-2823BD72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008E45-9506-9264-EAA6-6B2E989B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812609-97AD-7188-6AF9-4A82579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01404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DE1DA2-9BAE-FC6F-2A11-9A0807EF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A25949-63F3-A380-D97E-BCAF5D40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8EFDA7-9E21-0FE7-902E-D1CE58C7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45982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3E76DD-C3CC-064D-656C-A49A8E1F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9C5485-91D4-8DA9-E799-E12BB605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9B16A8-E72C-44CF-188E-EDC52D73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59998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C061C-5AB6-628D-272B-8ED3E2B9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DA60F-1D01-6E95-17A0-85503190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A970A-30A7-C10A-0E5F-E66B2D25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66795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DDC10-0778-D078-0685-9692A279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57AC-5988-C9BA-BDFA-CB716782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03363-EC3F-06F2-016C-5743781F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961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9" name="Google Shape;249;p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59" name="Google Shape;259;p4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23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67733" y="4606307"/>
            <a:ext cx="219393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Circulation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6"/>
          <p:cNvSpPr txBox="1">
            <a:spLocks noGrp="1"/>
          </p:cNvSpPr>
          <p:nvPr>
            <p:ph type="title"/>
          </p:nvPr>
        </p:nvSpPr>
        <p:spPr>
          <a:xfrm>
            <a:off x="609600" y="1219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56"/>
          <p:cNvSpPr txBox="1">
            <a:spLocks noGrp="1"/>
          </p:cNvSpPr>
          <p:nvPr>
            <p:ph type="body" idx="1"/>
          </p:nvPr>
        </p:nvSpPr>
        <p:spPr>
          <a:xfrm>
            <a:off x="1143000" y="5715000"/>
            <a:ext cx="7772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>
  <p:cSld name="1_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8"/>
          <p:cNvSpPr txBox="1"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58"/>
          <p:cNvSpPr txBox="1"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62"/>
          <p:cNvSpPr txBox="1">
            <a:spLocks noGrp="1"/>
          </p:cNvSpPr>
          <p:nvPr>
            <p:ph type="body" idx="1"/>
          </p:nvPr>
        </p:nvSpPr>
        <p:spPr>
          <a:xfrm>
            <a:off x="3575050" y="457200"/>
            <a:ext cx="5111750" cy="566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6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6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5"/>
          <p:cNvSpPr txBox="1">
            <a:spLocks noGrp="1"/>
          </p:cNvSpPr>
          <p:nvPr>
            <p:ph type="title"/>
          </p:nvPr>
        </p:nvSpPr>
        <p:spPr>
          <a:xfrm rot="5400000">
            <a:off x="4991100" y="2552700"/>
            <a:ext cx="571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65"/>
          <p:cNvSpPr txBox="1">
            <a:spLocks noGrp="1"/>
          </p:cNvSpPr>
          <p:nvPr>
            <p:ph type="body" idx="1"/>
          </p:nvPr>
        </p:nvSpPr>
        <p:spPr>
          <a:xfrm rot="5400000">
            <a:off x="762000" y="228600"/>
            <a:ext cx="57150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" type="objOnly">
  <p:cSld name="OBJECT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6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2" name="Google Shape;392;p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3" name="Google Shape;393;p8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6" name="Google Shape;396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7" name="Google Shape;397;p8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0" name="Google Shape;400;p8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1" name="Google Shape;401;p8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4" name="Google Shape;404;p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5" name="Google Shape;405;p8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6" name="Google Shape;406;p8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9" name="Google Shape;409;p8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10" name="Google Shape;410;p8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11" name="Google Shape;411;p8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12" name="Google Shape;412;p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13" name="Google Shape;413;p8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16" name="Google Shape;416;p8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21" name="Google Shape;421;p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22" name="Google Shape;422;p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23" name="Google Shape;423;p8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26" name="Google Shape;426;p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8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28" name="Google Shape;428;p8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1" name="Google Shape;431;p8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2" name="Google Shape;432;p8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5" name="Google Shape;435;p9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6" name="Google Shape;436;p9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/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/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9932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7719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838700" y="1676400"/>
            <a:ext cx="37719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949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626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888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604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009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743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3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76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362200" y="228600"/>
            <a:ext cx="4800600" cy="7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178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4600575" y="2466975"/>
            <a:ext cx="60960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676275" y="619125"/>
            <a:ext cx="60960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732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078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158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510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004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454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138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93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144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7" name="Google Shape;117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7023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255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1564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" name="Google Shape;82;p2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2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" name="Google Shape;140;p2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1" name="Google Shape;141;p2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983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870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569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904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3295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18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030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⮚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4037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4082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363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 rot="5400000">
            <a:off x="4733925" y="2173288"/>
            <a:ext cx="5848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2"/>
          <p:cNvSpPr txBox="1">
            <a:spLocks noGrp="1"/>
          </p:cNvSpPr>
          <p:nvPr>
            <p:ph type="body" idx="1"/>
          </p:nvPr>
        </p:nvSpPr>
        <p:spPr>
          <a:xfrm rot="5400000">
            <a:off x="542925" y="192088"/>
            <a:ext cx="5848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5918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926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445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667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5976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67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8490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5082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9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6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6" name="Google Shape;326;p69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69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515977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7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70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0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28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70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0"/>
          <p:cNvSpPr txBox="1"/>
          <p:nvPr/>
        </p:nvSpPr>
        <p:spPr>
          <a:xfrm>
            <a:off x="67733" y="4606307"/>
            <a:ext cx="341365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Nervous Systems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8530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71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2529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7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7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7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5162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7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8" name="Google Shape;348;p7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7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0" name="Google Shape;350;p7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7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2" name="Google Shape;352;p7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139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64050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60156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59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3154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995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6544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1648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9700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8900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3170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8636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7868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59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687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0830-9A68-4A4C-B49C-4374E30AA04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F083-A29A-4D4D-895D-1B692B2A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4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4FC7-F708-45E7-875C-4B22086490C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B1BF-2F9A-44A8-85AF-3086330B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E196F694-ACE6-D1FA-E55A-53F8D5B6B1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D15E4BE5-4050-FC32-F582-32B0D46DD5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14CF-BB66-F528-965D-1898E2A21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B4155-CBC4-D7BB-312A-27519E933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3566-CB97-20AF-F583-22F653C84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243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DRLC0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5080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1366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8094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l" t="t" r="r" b="b"/>
            <a:pathLst>
              <a:path w="179" h="132" extrusionOk="0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80D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" name="Google Shape;12;p1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1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" name="Google Shape;45;p1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3" name="Google Shape;63;p1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" name="Google Shape;70;p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" name="Google Shape;71;p1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1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1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1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914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9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0" name="Google Shape;320;p68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68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7972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16.gif"/><Relationship Id="rId4" Type="http://schemas.openxmlformats.org/officeDocument/2006/relationships/hyperlink" Target="http://www.google.com/url?sa=i&amp;rct=j&amp;q=corpus+callosum&amp;source=images&amp;cd=&amp;cad=rja&amp;docid=GCjs5pYBmDz78M&amp;tbnid=kmeNrkkpvenqCM:&amp;ved=0CAUQjRw&amp;url=http://www.brainbasedbusiness.com/2006/05/researches_discovered_the_mole.html&amp;ei=DQ9CUcfrAcS_yQGTx4DIBA&amp;bvm=bv.43287494,d.aWc&amp;psig=AFQjCNE6aq61j0mAkxuluwjoa9qDkAfGFQ&amp;ust=136337001194326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gray+matter+in+brain&amp;source=images&amp;cd=&amp;cad=rja&amp;docid=UoOu4ahEoEf1YM&amp;tbnid=hpf_c8zh7YtZjM:&amp;ved=0CAUQjRw&amp;url=http://salamanderhours.com/2012/07/18/pain-really-is-all-in-your-head/&amp;ei=G-5BUfijM-XkygG7r4GIBA&amp;bvm=bv.43287494,d.aWc&amp;psig=AFQjCNHgwOM39drh9IHsaybD48tNk6h1Gw&amp;ust=136336164659690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t>Biology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6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Central Nervous System</a:t>
            </a:r>
          </a:p>
        </p:txBody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Cerebrospinal fluid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Made in the ventricles of the brain</a:t>
            </a:r>
          </a:p>
          <a:p>
            <a:pPr lvl="1"/>
            <a:r>
              <a:rPr lang="en-US" dirty="0"/>
              <a:t>Fills space between the meninges and the CNS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acts as a shock absorber that protects the central nervous system</a:t>
            </a:r>
          </a:p>
          <a:p>
            <a:pPr lvl="1"/>
            <a:r>
              <a:rPr lang="en-US" dirty="0"/>
              <a:t>permits exchange of nutrients and waste products between blood and nervous tissue</a:t>
            </a:r>
          </a:p>
        </p:txBody>
      </p:sp>
      <p:pic>
        <p:nvPicPr>
          <p:cNvPr id="2054" name="Picture 6" descr="Meninges-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3" y="1308774"/>
            <a:ext cx="8376507" cy="524442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ectangle 1"/>
          <p:cNvSpPr/>
          <p:nvPr/>
        </p:nvSpPr>
        <p:spPr>
          <a:xfrm>
            <a:off x="457200" y="5906869"/>
            <a:ext cx="4572000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mater and arachnoid mater hold in cerebrospinal fluid.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00400" y="5008801"/>
            <a:ext cx="1143000" cy="8585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1.bp.blogspot.com/_20Op1QawnnA/SVRGLwNfy3I/AAAAAAAAB5s/sElSg9Muofc/s400/brain-ventric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159"/>
            <a:ext cx="6934200" cy="67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7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Brain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The brain is the place to which impulses flow and from which impulses originate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Consists of 3 main areas</a:t>
            </a:r>
          </a:p>
          <a:p>
            <a:pPr marL="457200" lvl="1" indent="0">
              <a:buNone/>
            </a:pPr>
            <a:endParaRPr lang="en-US" sz="800" dirty="0"/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Cerebrum</a:t>
            </a:r>
          </a:p>
          <a:p>
            <a:pPr marL="914400" lvl="2" indent="0">
              <a:buNone/>
            </a:pPr>
            <a:endParaRPr lang="en-US" sz="800" b="1" dirty="0">
              <a:solidFill>
                <a:srgbClr val="0070C0"/>
              </a:solidFill>
            </a:endParaRP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Cerebellum</a:t>
            </a:r>
          </a:p>
          <a:p>
            <a:pPr marL="914400" lvl="2" indent="0">
              <a:buNone/>
            </a:pPr>
            <a:endParaRPr lang="en-US" sz="800" b="1" dirty="0">
              <a:solidFill>
                <a:srgbClr val="00B050"/>
              </a:solidFill>
            </a:endParaRPr>
          </a:p>
          <a:p>
            <a:pPr lvl="2"/>
            <a:r>
              <a:rPr lang="en-US" b="1" dirty="0">
                <a:solidFill>
                  <a:srgbClr val="002060"/>
                </a:solidFill>
              </a:rPr>
              <a:t>Brain Stem</a:t>
            </a:r>
          </a:p>
        </p:txBody>
      </p:sp>
    </p:spTree>
    <p:extLst>
      <p:ext uri="{BB962C8B-B14F-4D97-AF65-F5344CB8AC3E}">
        <p14:creationId xmlns:p14="http://schemas.microsoft.com/office/powerpoint/2010/main" val="13840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Human Brain</a:t>
            </a:r>
          </a:p>
        </p:txBody>
      </p:sp>
      <p:pic>
        <p:nvPicPr>
          <p:cNvPr id="1247237" name="Picture 5" descr="35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778000"/>
            <a:ext cx="7531100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7245" name="Rectangle 13"/>
          <p:cNvSpPr>
            <a:spLocks noChangeArrowheads="1"/>
          </p:cNvSpPr>
          <p:nvPr/>
        </p:nvSpPr>
        <p:spPr bwMode="auto">
          <a:xfrm>
            <a:off x="6908800" y="2452688"/>
            <a:ext cx="754063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38" name="Text Box 6"/>
          <p:cNvSpPr txBox="1">
            <a:spLocks noChangeArrowheads="1"/>
          </p:cNvSpPr>
          <p:nvPr/>
        </p:nvSpPr>
        <p:spPr bwMode="auto">
          <a:xfrm>
            <a:off x="6743700" y="2332038"/>
            <a:ext cx="132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Thalamus </a:t>
            </a:r>
          </a:p>
        </p:txBody>
      </p:sp>
      <p:sp>
        <p:nvSpPr>
          <p:cNvPr id="1247246" name="Rectangle 14"/>
          <p:cNvSpPr>
            <a:spLocks noChangeArrowheads="1"/>
          </p:cNvSpPr>
          <p:nvPr/>
        </p:nvSpPr>
        <p:spPr bwMode="auto">
          <a:xfrm>
            <a:off x="7648575" y="2801938"/>
            <a:ext cx="581025" cy="420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39" name="Text Box 7"/>
          <p:cNvSpPr txBox="1">
            <a:spLocks noChangeArrowheads="1"/>
          </p:cNvSpPr>
          <p:nvPr/>
        </p:nvSpPr>
        <p:spPr bwMode="auto">
          <a:xfrm>
            <a:off x="7548563" y="2738438"/>
            <a:ext cx="1552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Pineal gland</a:t>
            </a:r>
          </a:p>
        </p:txBody>
      </p:sp>
      <p:sp>
        <p:nvSpPr>
          <p:cNvPr id="1247247" name="Rectangle 15"/>
          <p:cNvSpPr>
            <a:spLocks noChangeArrowheads="1"/>
          </p:cNvSpPr>
          <p:nvPr/>
        </p:nvSpPr>
        <p:spPr bwMode="auto">
          <a:xfrm>
            <a:off x="7053263" y="4614863"/>
            <a:ext cx="1031875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40" name="Text Box 8"/>
          <p:cNvSpPr txBox="1">
            <a:spLocks noChangeArrowheads="1"/>
          </p:cNvSpPr>
          <p:nvPr/>
        </p:nvSpPr>
        <p:spPr bwMode="auto">
          <a:xfrm>
            <a:off x="6940550" y="4575175"/>
            <a:ext cx="1887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Cerebellum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47248" name="Rectangle 16"/>
          <p:cNvSpPr>
            <a:spLocks noChangeArrowheads="1"/>
          </p:cNvSpPr>
          <p:nvPr/>
        </p:nvSpPr>
        <p:spPr bwMode="auto">
          <a:xfrm>
            <a:off x="6313488" y="5630863"/>
            <a:ext cx="928687" cy="233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41" name="Text Box 9"/>
          <p:cNvSpPr txBox="1">
            <a:spLocks noChangeArrowheads="1"/>
          </p:cNvSpPr>
          <p:nvPr/>
        </p:nvSpPr>
        <p:spPr bwMode="auto">
          <a:xfrm>
            <a:off x="6191250" y="55626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Spinal cord</a:t>
            </a:r>
          </a:p>
        </p:txBody>
      </p:sp>
      <p:sp>
        <p:nvSpPr>
          <p:cNvPr id="1247249" name="Rectangle 17"/>
          <p:cNvSpPr>
            <a:spLocks noChangeArrowheads="1"/>
          </p:cNvSpPr>
          <p:nvPr/>
        </p:nvSpPr>
        <p:spPr bwMode="auto">
          <a:xfrm>
            <a:off x="914400" y="4325938"/>
            <a:ext cx="1146175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42" name="Text Box 10"/>
          <p:cNvSpPr txBox="1">
            <a:spLocks noChangeArrowheads="1"/>
          </p:cNvSpPr>
          <p:nvPr/>
        </p:nvSpPr>
        <p:spPr bwMode="auto">
          <a:xfrm>
            <a:off x="382588" y="4194175"/>
            <a:ext cx="18002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Hypothalamus </a:t>
            </a:r>
          </a:p>
        </p:txBody>
      </p:sp>
      <p:sp>
        <p:nvSpPr>
          <p:cNvPr id="1247250" name="Rectangle 18"/>
          <p:cNvSpPr>
            <a:spLocks noChangeArrowheads="1"/>
          </p:cNvSpPr>
          <p:nvPr/>
        </p:nvSpPr>
        <p:spPr bwMode="auto">
          <a:xfrm>
            <a:off x="987425" y="4659313"/>
            <a:ext cx="1087438" cy="188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43" name="Text Box 11"/>
          <p:cNvSpPr txBox="1">
            <a:spLocks noChangeArrowheads="1"/>
          </p:cNvSpPr>
          <p:nvPr/>
        </p:nvSpPr>
        <p:spPr bwMode="auto">
          <a:xfrm>
            <a:off x="355600" y="4618038"/>
            <a:ext cx="1814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Pituitary gland</a:t>
            </a:r>
          </a:p>
        </p:txBody>
      </p:sp>
      <p:sp>
        <p:nvSpPr>
          <p:cNvPr id="1247252" name="Rectangle 20"/>
          <p:cNvSpPr>
            <a:spLocks noChangeArrowheads="1"/>
          </p:cNvSpPr>
          <p:nvPr/>
        </p:nvSpPr>
        <p:spPr bwMode="auto">
          <a:xfrm>
            <a:off x="1524000" y="2060575"/>
            <a:ext cx="827088" cy="233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44" name="Text Box 12"/>
          <p:cNvSpPr txBox="1">
            <a:spLocks noChangeArrowheads="1"/>
          </p:cNvSpPr>
          <p:nvPr/>
        </p:nvSpPr>
        <p:spPr bwMode="auto">
          <a:xfrm>
            <a:off x="765175" y="1878013"/>
            <a:ext cx="1704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Cerebrum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47256" name="Rectangle 24"/>
          <p:cNvSpPr>
            <a:spLocks noChangeArrowheads="1"/>
          </p:cNvSpPr>
          <p:nvPr/>
        </p:nvSpPr>
        <p:spPr bwMode="auto">
          <a:xfrm>
            <a:off x="1465263" y="5341938"/>
            <a:ext cx="885825" cy="319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55" name="Text Box 23"/>
          <p:cNvSpPr txBox="1">
            <a:spLocks noChangeArrowheads="1"/>
          </p:cNvSpPr>
          <p:nvPr/>
        </p:nvSpPr>
        <p:spPr bwMode="auto">
          <a:xfrm>
            <a:off x="847725" y="5262563"/>
            <a:ext cx="164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Brain stem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57" name="Rectangle 25"/>
          <p:cNvSpPr>
            <a:spLocks noChangeArrowheads="1"/>
          </p:cNvSpPr>
          <p:nvPr/>
        </p:nvSpPr>
        <p:spPr bwMode="auto">
          <a:xfrm>
            <a:off x="2700338" y="5070475"/>
            <a:ext cx="854075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58" name="Rectangle 26"/>
          <p:cNvSpPr>
            <a:spLocks noChangeArrowheads="1"/>
          </p:cNvSpPr>
          <p:nvPr/>
        </p:nvSpPr>
        <p:spPr bwMode="auto">
          <a:xfrm>
            <a:off x="2700338" y="5675313"/>
            <a:ext cx="1430337" cy="188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7253" name="Text Box 21"/>
          <p:cNvSpPr txBox="1">
            <a:spLocks noChangeArrowheads="1"/>
          </p:cNvSpPr>
          <p:nvPr/>
        </p:nvSpPr>
        <p:spPr bwMode="auto">
          <a:xfrm>
            <a:off x="2822575" y="4995863"/>
            <a:ext cx="92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Pons</a:t>
            </a:r>
          </a:p>
        </p:txBody>
      </p:sp>
      <p:sp>
        <p:nvSpPr>
          <p:cNvPr id="1247254" name="Text Box 22"/>
          <p:cNvSpPr txBox="1">
            <a:spLocks noChangeArrowheads="1"/>
          </p:cNvSpPr>
          <p:nvPr/>
        </p:nvSpPr>
        <p:spPr bwMode="auto">
          <a:xfrm>
            <a:off x="3052762" y="5449094"/>
            <a:ext cx="1411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Medulla oblongata</a:t>
            </a:r>
          </a:p>
        </p:txBody>
      </p:sp>
    </p:spTree>
    <p:extLst>
      <p:ext uri="{BB962C8B-B14F-4D97-AF65-F5344CB8AC3E}">
        <p14:creationId xmlns:p14="http://schemas.microsoft.com/office/powerpoint/2010/main" val="205879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4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8" grpId="0"/>
      <p:bldP spid="1247239" grpId="0"/>
      <p:bldP spid="1247240" grpId="0"/>
      <p:bldP spid="1247241" grpId="0"/>
      <p:bldP spid="1247242" grpId="0" animBg="1"/>
      <p:bldP spid="1247243" grpId="0"/>
      <p:bldP spid="1247244" grpId="0"/>
      <p:bldP spid="1247255" grpId="0"/>
      <p:bldP spid="1247253" grpId="0"/>
      <p:bldP spid="12472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The Brain:  Cerebrum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  <a:noFill/>
        </p:spPr>
        <p:txBody>
          <a:bodyPr>
            <a:normAutofit/>
          </a:bodyPr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largest and most prominent region of the human brain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controls the voluntary (conscious) activities of the body 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site of intelligence, learning, and judgment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Central Fissure</a:t>
            </a:r>
          </a:p>
          <a:p>
            <a:pPr lvl="2"/>
            <a:r>
              <a:rPr lang="en-US" dirty="0"/>
              <a:t>deep groove that divides the cerebrum into hemispheres (halves)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Folds and grooves increase surface area</a:t>
            </a:r>
          </a:p>
          <a:p>
            <a:pPr lvl="2"/>
            <a:r>
              <a:rPr lang="en-US" b="1" dirty="0" err="1">
                <a:solidFill>
                  <a:srgbClr val="00B050"/>
                </a:solidFill>
              </a:rPr>
              <a:t>Gyrus</a:t>
            </a:r>
            <a:r>
              <a:rPr lang="en-US" dirty="0"/>
              <a:t>: fold (like a hill)</a:t>
            </a:r>
          </a:p>
          <a:p>
            <a:pPr lvl="2"/>
            <a:r>
              <a:rPr lang="en-US" b="1" dirty="0">
                <a:solidFill>
                  <a:srgbClr val="002060"/>
                </a:solidFill>
              </a:rPr>
              <a:t>Sulcus</a:t>
            </a:r>
            <a:r>
              <a:rPr lang="en-US" dirty="0"/>
              <a:t>: groove (like a valley)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5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5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5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5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5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17606" y="112059"/>
            <a:ext cx="3491605" cy="1143000"/>
          </a:xfrm>
        </p:spPr>
        <p:txBody>
          <a:bodyPr/>
          <a:lstStyle/>
          <a:p>
            <a:r>
              <a:rPr lang="en-US" dirty="0"/>
              <a:t>Cerebrum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4876800" cy="6416675"/>
          </a:xfrm>
          <a:noFill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Each hemisphere is divided into regions called lobes</a:t>
            </a:r>
          </a:p>
          <a:p>
            <a:r>
              <a:rPr lang="en-US" b="1" dirty="0">
                <a:solidFill>
                  <a:srgbClr val="0070C0"/>
                </a:solidFill>
              </a:rPr>
              <a:t>Frontal lobe</a:t>
            </a:r>
          </a:p>
          <a:p>
            <a:pPr lvl="1"/>
            <a:r>
              <a:rPr lang="en-US" dirty="0"/>
              <a:t>Decision making, problem-solving, planning</a:t>
            </a:r>
          </a:p>
          <a:p>
            <a:r>
              <a:rPr lang="en-US" b="1" dirty="0">
                <a:solidFill>
                  <a:srgbClr val="00B050"/>
                </a:solidFill>
              </a:rPr>
              <a:t>Parietal lobe</a:t>
            </a:r>
          </a:p>
          <a:p>
            <a:pPr lvl="1"/>
            <a:r>
              <a:rPr lang="en-US" dirty="0"/>
              <a:t>Reception and processing of sensory info from the body</a:t>
            </a:r>
          </a:p>
          <a:p>
            <a:r>
              <a:rPr lang="en-US" b="1" dirty="0">
                <a:solidFill>
                  <a:srgbClr val="002060"/>
                </a:solidFill>
              </a:rPr>
              <a:t>Temporal lobe</a:t>
            </a:r>
          </a:p>
          <a:p>
            <a:pPr lvl="1"/>
            <a:r>
              <a:rPr lang="en-US" dirty="0"/>
              <a:t>Memory, emotion, hearing, language</a:t>
            </a:r>
          </a:p>
          <a:p>
            <a:r>
              <a:rPr lang="en-US" b="1" dirty="0">
                <a:solidFill>
                  <a:srgbClr val="C00000"/>
                </a:solidFill>
              </a:rPr>
              <a:t>Occipital lobe </a:t>
            </a:r>
          </a:p>
          <a:p>
            <a:pPr lvl="1"/>
            <a:r>
              <a:rPr lang="en-US" dirty="0"/>
              <a:t>vision</a:t>
            </a:r>
          </a:p>
        </p:txBody>
      </p:sp>
      <p:pic>
        <p:nvPicPr>
          <p:cNvPr id="6" name="Picture 8" descr="35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07" y="1905000"/>
            <a:ext cx="3926393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Brain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6776"/>
            <a:ext cx="5715000" cy="5394699"/>
          </a:xfrm>
          <a:noFill/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Each half of the cerebrum deals with the opposite side of the body</a:t>
            </a:r>
          </a:p>
          <a:p>
            <a:pPr marL="0" indent="0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The </a:t>
            </a:r>
            <a:r>
              <a:rPr lang="en-US" sz="2400" b="1" dirty="0">
                <a:solidFill>
                  <a:srgbClr val="0070C0"/>
                </a:solidFill>
              </a:rPr>
              <a:t>left</a:t>
            </a:r>
            <a:r>
              <a:rPr lang="en-US" sz="2400" dirty="0"/>
              <a:t> half of the cerebrum controls the right side of the body.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400" dirty="0"/>
              <a:t>The </a:t>
            </a:r>
            <a:r>
              <a:rPr lang="en-US" sz="2400" b="1" dirty="0">
                <a:solidFill>
                  <a:srgbClr val="0070C0"/>
                </a:solidFill>
              </a:rPr>
              <a:t>right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half of the cerebrum controls the left side of the body.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b="1" dirty="0">
                <a:solidFill>
                  <a:srgbClr val="7030A0"/>
                </a:solidFill>
              </a:rPr>
              <a:t>Corpus Callosum</a:t>
            </a:r>
          </a:p>
          <a:p>
            <a:pPr lvl="1"/>
            <a:r>
              <a:rPr lang="en-US" sz="2400" dirty="0"/>
              <a:t>band of tissue that connects the hemispheres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4818" name="Picture 2" descr="http://4.bp.blogspot.com/-WSzzr9_ZRIw/UIFzkpMHuXI/AAAAAAAAABg/AGU2sJf-iB8/s320/corpuscallosum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26776"/>
            <a:ext cx="2110740" cy="2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ASEBQUEhQUFBUUEhcXFBgXFBQWFxYVFBAVFBUUFxUXHCYeFxwlGRQUHy8gJCcpLCwsFR4xNTAqNSYrLCkBCQoKDgwOGg8PGC4kHyQpLCksLCwsLyopKSksKiwsLCwqKSksLCkpLCwpLCwsLCwsLCkpLCwsLCwsKSkpLCwpLP/AABEIANQAwQMBIgACEQEDEQH/xAAcAAEAAgIDAQAAAAAAAAAAAAAAAwQCBQEGBwj/xAA7EAACAQIEBAQEBAQGAgMAAAABAgADEQQSITEFBkFREyJhgQcycZEUobHBQlKC0SMzYnLh8BayF2OS/8QAGgEAAgMBAQAAAAAAAAAAAAAAAAMBAgQFBv/EACwRAAICAQMDAgUEAwAAAAAAAAABAhEDBCExEkFREyIFYYHR8EJxkaEVMrH/2gAMAwEAAhEDEQA/APE4iJ1hYiIgAiIgAiItAkRJEw7GW6eFA3k0LlNIpLSJ6TnwG7TZpSJ2BP0F5JTwTsbKjsewVifsBIuJX1JeDVDDNOfwzf8ATN1X4HiUF3oVlHdqVQD7kWmFDgWJqDNTo1WHdabkfcCV9SHkm8jfBpjQbtMCpmxrYZ0OVgVI3DAg/YzD6iWTi+4dTWzRQiXWoKfSRNgz0N/yk0SsiZXiZPSI3ExkFxERABERABERABERABERABESxSo95KVkN0YU6F95bw+HuQqi7E2AAuSTsJtOXOWa+Nq+HRH+5j8qjuT+09k5b5Aw2CamQPEqm/nboQt/KvT9Zl1Orx6dVyxmHTzz78I6VwD4T1XytiW8O+oprYuR6k6L+c7Ph/hPgBVAvVOUXZc4trsLgTuy00phmJ/3Md/+B6SHhOZvEqMLeIwyA75QLAzgz1uact5VfjwdaGlxRjaj/PdkmC4TQoqFp00QAaWUD85zg6qOMwtfXt0M5xjMRkT5m0+g6mZYbhlCkAqoCerHqZnbk5bDkoxjvz2JAwNxoe//ADIsDUUr5QBlYiw0sQZYNugA+krUcLlqO22a2nqBvB2mgVUyLjHAMJiwBiKKuRs2zfcSCnyngVXKuHpAeqKT9yJdx+K8NM24BFx1N9LCRJjGf5EZb9WFrfQdZZ5mn02Vji/UkdY438K8DWF6YNFu6fL7qf2tPLeZuTMRgqgVxmVvlddj/Y+k+hESwA7TLIp+YA/UA/rNeHV5MffYyZtLjyLwz5calKtbCjpvPYPiPyChRsThVAIF6qDYgbso79xPJS1529PnWaNo4+THPBKma4i04lrEJfWVZoaobF2hERIJEREAEREAERAgBLSXrNpwbg9XE1lpUlzMx9gO5Paa2kLn9J7p8KOXloYbxWH+JVOvdVGy+neI1WpWDHfd8DMGF5Z/JG95d5dHD8Jkppna2Z2H8TW1+02FZzUpJUTVlIYDv0ZZf/EAdZQeoKNXslQ//l/+Z5XLJyfVJ8/lnexKlSW6/v5E3j0qqi5FrgkHQ6dCIrcUS+Vbu3ZdT/xJa2EpuNVBv1t+81vLeBSilTKLXqNc9d+8q3LqS89yUoOLfjsW/wASyfPSdb9d/vaDxRTogZ26AA/n2lsV4avLVXEitrvEoLw2o9y9Qq3QKAQPr3mdNcRT3Aqjuuh+xnFbiKh1QEZibn0Ud5Y8ex0J+xlEodmy7lKt1t+xhRxSVPQrqQRqPWRjGVWDNTp5lW4Gtr23tOcdhlqi9yrjZgDt1B7yfCU1RFRTfL+stUm6vbyVuKVpb+Ga3hnjVwalRzSsbZBY216y+cIx3qsR2AAv7zNqNiWHUajubaGU8NVqsuYBbHpcg/eVSUdnuy7bn7lsvoXqtBWQoR5SpUj0IsRPLOdfhOlOia+DzWS+emTm03zL107T0g1qpNsjDXUkiw9fWXlta3pYg9rdZqwZ3B3EyZsCkqkfKrroZRnfOc+DJRxtamo8rG6emYZrTpGIpWM9Pin6kFI4EfbOUHyiKIiXHCIiBAiIgAgCJyDADvfwq5bp4rGXqDMlFc5HQtey3957Ng8AlSrUfUAGwANr5dL2H/dJ578HsL4FGriahstR0proTs1iSeguQJ6RUwdRGLUyCCblfXuDPM/Ep+pmrlRO3oo9GPw2XKeGVdhI8ZhBUyhhoDf36SPC8RzEhtGG4O8sVibEq2U2/aZE4yjtwOanGW/JHi3WlT9Too6kmYYKh4dKzb2Jb36SrwbDFh41QlmJIS/8IvuBNl+E8XckID5rfxf6b9u8rBOfuS/ZFptQuLffdmm4Ziq9R2REzBTbO2iD+rqR2E3qcJUKWrPmy6nXIg/O/wBzMOM8boYOh4lTyoNFVRqxOyqB1/trOt8farjMPQSpdBVY1mRQSQm1JW2B0u2vU7R0McYLf3MTPLLI7XtRexfPvD6BK0gapG4opcX9X0B+5mrq/FepfyYKoR/qqAfoDNpgOVcMiAZKh0/mQfkstf8AjuHbRcyN2bUf9+hi3PO/9Uhijpv1W/mdb/8Al91PnwbgdbVQT9ionaeWebMHxJGamDmpkCojrldCdjpuD0IM0FblGpiAwDJSXMVuRnbyki4GgH3m75M5Go8PV/DLO9Qg1HewvlvlAA0UC5++8dpp5Jp+ohOqhhhXpvc2mJwmSxBup2vuPQ95o6fEadKrUpMwGgdR9d/zm94pjVC5R5je9h36CaimBSUu4u7noLknoqxefaXtZfBbh7+5eptcA2tfv2lajXzVnFjYAC/S9ySJgz12Fgq0wepOYj2HWSU3SnZBqe25Pdj79ZTqtoZ01Z5L8S+B1KOI8YtmWqSym1spW3l+xnn3GKNmuOuv3nrPxexIJoU+oDsfTNZR/wCs8v4kt6an0I+09NoJXjSZ5bVNR1Tr82NFERNg8REQAREQAREQA+ivhiqnhVBSAQVa46G7G95v6zJRGhb0W9x9ADNDyFUppwvDH/6xoNy2Y3t7ze0cO71A7jKFHlU73PU9p5HUS6sjrmz0OFJRV8UVa1Cu7CplVSOgOpHYy9QxHiKwGhAIIO4MmRSKh10KDT1BMgxtAq3ipuPmH8y/3mdQ6ba+o1z6qi/p9ifD0MqKvYS/gqR8Nba6fnc3mtwnEadVbqwN/XWR1qzgEU6pplu2U6+imOhkjHcRPHOTrhlbm3DeNVw+H/mqAuP9O5v/AEq0xSv4uKd/4AbJboq6AfaVU4f4IqO9V6j1AKQZj5s1UEva21qanba4nYeBcPRKdgoG36d5pwY5ZE5cW/8Ahnz5Y42oc0v7fJg1W0i/GOSpCmwP2B3a021alTUeYDU2F+5mtxNZUrGjmQuaebKD5lXNYEjopNxeRkwShvexOLPCe1bmdWtY5V06m3c6ytW4kqmxLMewuZWxuOVaxSoRTdxdQzC5GguOh10tvJsLTVfqdz3meTlwaYxjVs5/Ht/DScn1AEzwuHctnqWzWsoGyjsPX1kniN0AP9VphVeqRqyUx1K6n7nQStb77kt7bUiDEqz4gqrsoVP8TKdMxOi/aMVXoYSkzuco3Zibsx7dyfSaPiHPeAwilVbxGvchPMS3dm2vPMOaebauOq3Plpr8iX0A9e5Pea8GklklbX58jFqdbDFGr+n3HM/Hji8S9XYHRB2UbTR4lb0vo395mzGZLZkZetjPQ4oqFJdjys8jlLrfdnWmnEyqjUzGPOqhERIAREQAREQJPYvgzzCKijCuDmoh6iHoVYgWt3BJ+89OzZGcsbKbEE7CwsR+U+XOE8XrYaqKtFyjjqOx3BB3E905epY6t4TVn1UI7hVuDexykG/Qzh6vRtZOqHDOji1UVCp9jteGdnYuqkC1gWOUEeg669Zq+NYrF56dIUSBVcKDmBW/ZnUm3WdmY+/vM1F7X739x+8U9FBqm2QtbNO0kaejyqhA8Rix7U1FNf3YyxU5fw38mW3UMwP6zYo+9vT26SRFG52FyfoouYyOlxRVKKFS1eaTtyZ1XjnCM9fC0lqMBRqeK43zs+wJ6EAKPpO20Etp2t+k63gznqvWa/zXH1Jsot7zs6dfr+gj1FJUjO5OTtmr5jwFV6RKDPaxKg2JUakL67H2nm/ArriamKWrUxT+GaValXslZFzAjKdja23rPXp0rmzhq08VTrKAPGUq9urJqG+ttPaZNbkljwtxNugxxyZlGRo8Rh2xVMpiKYJVyaDZrtSUn5GJ+cAaXk2C4BXQWTEOvpe4/OXkpMflbL62vOMZifCQAsBYXqP0VRufqe08/wBcpbys9E4RjtE6tzLzDjcIyqtbPcAklRuc3b6TqHFOZMXX/wAyqxHYGw+wljmDi/4iszAELcBQeiqMov8Ar7zV5BPV6HB04k5rc8N8S1jlnkscvb/RXyXmQFhrpJZhUXedA5XVfJHTqhtpKqKt37CVsLh2Xf1k2I1psB0/S8tt1JFpJdVJnXK5ux+swmVUamYxp2VwIiJACIiACIiAEmHcB1J2DAnroD2M+meFYlQWcajKG9iLaa+s+Yp7T8OuaVrUaedwalIZHXrlFwj67+UexmbURbSZKPTaxUDXXvfU/Ye0UA1swXLf+Zib/wBINv1kaYj5CLMGZRfW9iCem+1tZMS+517EXt9Pp6TNZJmhN9VGbYkHS/axkXGMRkw5te9U5QARtfzEH1k6iwA3O5O+pP8Aea/iDZ8StMfLSUD+rcn76e0qySxw3DZFUZfUEkWv3t3m3VbCaynxSn+JXD6+JkLkW0CAWDZvUn8ptZACeffFXjpw7YUKAxzOxBNtAAv7z0C88B+IXMAxWOdlN0T/AA6Z7hSbsPqxMn0Y5l0zWwrJqZ6ep43ubMfElgtloqG7lyR9rTrWN4rWrMTUdmub2v5fYbTXI0lVpbHoMOJ2l/Ji1PxPU5l0ylt8tjGqJzlmVpwZrOZZjlmDLM2M4DQJRi4ilTFtesMZmsktex17iWFKsf8AukoztWMwoqL6jb+06zXolSQY5O1Z1dNm640+SOIiBqEREAEREAEzpVmUgqSpGxBII9xMIgB3Tlz4n4rDjLUvVTTrZlsbgg9TO/8AD/jTg2+fxKZHdWP/AKXnhkRUsMWSfSnAeeMDkqutVDTw6NWYgkAB3GVWuNzUYD1mm4dzthwGqeOnmJN86k31767zzPHD8LwalT2qY+sa79xh8OTTog/7qhqN7DtOpU1uRFRwqTJbpHvHK/NCYniVWtT+VKITMf4mZr/bSeg0OKKZ4PyfjfApE7F2v7KLD952zCc1+sdl06XBi9d3Re+KHO1emww1FgqvSvUIHm8xIyg9Bb9Z5OzS9zBxY4jE1Kh6mw/2roJrgZaGPpRlyScpWyQNM1eRgwTJEtFlakyJlUNJ0eLaoW40D9ICyWcGVK9RDaxmc5MjzWvAtySpNVx+mtget7flJcRxLLNPi8Y1Q67Rqi1uzZpsMlPq7FeIiWOmbnA8AFSirmqqNVd0oJkds7UwhYFl+T/MABsdjew1l+ryaozN+IU06Yrio4pPcVMM1IVEVCfMD49Mhri9zcC00uF45iKdJqSVGVHvmUH+YANbqtwADa1wADe0kxnMmKq38Sq7XRkNyNVdlZ72GpYqpJ3JAuZRqXYk2uL5KyLUK11c0UBqjIwylsMcQigk+a6q4v0K9QQTxiOS2WjVqeKGakFYoqMxytRpVczWN0Fqtg1ivka5XS9bHc6YupVDioUyiyqLZQPBWkbgjzXRbea+mm0q1eZsWyuGrO3ifPcglroqN5rXF1RAbHUKL3kJSAs4TlsPTok1QtSvY0qfhVXun4g0CxamCQcysctjcKdblQd9guQqS1lSqzOrjDupW1NgtXHnDVAy3YA+R7anofSdXwnMmLpIEp1nRVYMoBtlIcPodwM6hrXtcA2mTcz4ssG8VrqFC2ygKEqmqiqALAByWAGlzBqXkDa0+SgWVfxCAhlWtdSPDeph3roqlmC1CQjLuozenmkGJ5PdCQXGhxQ8yOpthMJTxJJVtRmWqAPUX1Gso/8AlGLtTHjPan8g0I/yzT8wt5/ISnmv5dNtJyeacZlqL4z2qZs4uNQ1IUmA08oNMKpAsLKo6CxUvIG5r8jWuv4lWZDUpgeG9vEp4f8AE5QSbBcuYZv5uljmnW8FRJItudB7yynGsSWuar3LMxN92en4bH3Ty/SW+C0fPm6IL+9tI7FB3uKyTpGzqHKAo2UW+0wrYkqu+p0ExvdpRxFbM3oNpoe5g5ZxmmatK5aZK8W0Q4lq85kYMlSIewp7HF5JTkZWZUr3i7KvgtKZhUaYK+u0xY76SgtR3MixmLsLCRVGObbp1kVTEaW09pZIaoWaziQs1pTljGVLm3aV498nXxqooRESC4iIgAiIgAiIgAiJyogBZpLN5gvLS9WN/YaD95pqYufrNvXawAHQWmmC2MeRnFatZfU6SmDOaz3P0mIMtQujlpxeczAyCUWKbyxTaUUaWKdSInEVOJaMzUSJWBkimZqMzQUEE3kVVTrqdTeTMJFUEgmL3IkBJ79JBjjll3CpqZU4vT8pPaMxvcfCV5EjS1KhJuZjES51RERABERABERABERABOV3E4mVPcQBmwwY8wPbX7S09SU6BtJS2k1Q4McuTEnWZCYTIS7RVmcwMyBnBlSEYAzNXkbSKrWsJVuuS6j1F1asnp4maPx27zJcW0U3F8ky09nYlrgzkmaJeIHtJBxP6xTxrszO9LJcG5VrXlDidfyH1lZuKfWU61csdZMYqIzFp2pWyKIiBvEREAEREAEREAEREAEyp7zGIAXUMzLSqtaSB42MqEOLJwZkDIA0zDRykmLaJgYMwBnN5NFKMGMqYhtZaqGUWNzEZH2NGNdziIiKHiIiACIiBAiIgAiIgAiIgAiIgAiIgAiIgAgRECTkOZIleRRJshpMupUkmaa9HtLSPpHRn2YiUKMcQ+krSXEHWRRUnbGwVISY4KpbNkfLa98rWt3va0hnbOY+IqFSkTWBOHo7VbU7FRe9O2ul/eY82acJRjFXZrxYozjKTdUdUtFp3HGcFogNekqotSiKNQMT44d1DA62PludLWk1HhmFepXC0FvSr+EEGdjkDNeoQGBB0AvsO0z/AOQjV9L/ACvuPWhlddS/L+x0k0za9jYmwNtLjcXmM7zw/AI1GmgpCrS/G1lJZiMlO1MF7qbXsN9RpKmG4bhyuHRaSO1VqvnZnF1pVDYAKdSQLW63EiPxBb3F8v8Aj8QPQvapI6mlIm9gTYXNhewHWYzu2K4VSRiVTJmwNViBnQZlfL8pYkeoJ9pV4jw7DinWC0lVqeHoVAwLZsz2zXubWN9paOvUmva9yJaJxT3Wx1OItE6JgEREAEREAEREAEREAEREAEREAElomIgRLgxrHX2mERJfILgTmcRIZZHN4BnEStLwFs5vAMRJ6V4C2M0EziIJLwS2xERJKn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822" name="Picture 6" descr="http://www.brainbasedbusiness.com/uploads/corpus%20callosum-thumb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75682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alamanderhours.com/wp-content/uploads/2012/07/graywhitemat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2298"/>
            <a:ext cx="7924800" cy="63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3253"/>
            <a:ext cx="7696200" cy="5246147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Cerebral cortex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outer layer of the cerebrum</a:t>
            </a:r>
          </a:p>
          <a:p>
            <a:pPr lvl="1"/>
            <a:r>
              <a:rPr lang="en-US" dirty="0"/>
              <a:t> consists of </a:t>
            </a:r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gray matter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Densely packed nerve cell bodies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inner layer of the cerebrum consists of </a:t>
            </a:r>
            <a:r>
              <a:rPr lang="en-US" b="1" u="sng" dirty="0">
                <a:solidFill>
                  <a:srgbClr val="FFFFFF"/>
                </a:solidFill>
              </a:rPr>
              <a:t>white matter</a:t>
            </a:r>
          </a:p>
          <a:p>
            <a:pPr lvl="1"/>
            <a:r>
              <a:rPr lang="en-US" dirty="0"/>
              <a:t>bundles of axons with myelin sheaths</a:t>
            </a:r>
          </a:p>
        </p:txBody>
      </p:sp>
    </p:spTree>
    <p:extLst>
      <p:ext uri="{BB962C8B-B14F-4D97-AF65-F5344CB8AC3E}">
        <p14:creationId xmlns:p14="http://schemas.microsoft.com/office/powerpoint/2010/main" val="24421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7543290" cy="4876800"/>
          </a:xfrm>
          <a:prstGeom prst="rect">
            <a:avLst/>
          </a:prstGeom>
        </p:spPr>
      </p:pic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Brain: Cerebellum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914400" lvl="2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Second largest region of the brain</a:t>
            </a:r>
          </a:p>
          <a:p>
            <a:pPr marL="914400" lvl="2" indent="0">
              <a:buNone/>
            </a:pPr>
            <a:endParaRPr lang="en-US" sz="1200" dirty="0"/>
          </a:p>
          <a:p>
            <a:pPr marL="914400" lvl="2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Coordinates smooth movements (so you are not jerky when you move)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80" y="1676400"/>
            <a:ext cx="6856221" cy="5074683"/>
          </a:xfrm>
          <a:prstGeom prst="rect">
            <a:avLst/>
          </a:prstGeom>
        </p:spPr>
      </p:pic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Brain: Brain Stem / Hind Brain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6096000" cy="4525963"/>
          </a:xfrm>
          <a:noFill/>
        </p:spPr>
        <p:txBody>
          <a:bodyPr>
            <a:normAutofit/>
          </a:bodyPr>
          <a:lstStyle/>
          <a:p>
            <a:pPr marL="457200" lvl="2"/>
            <a:r>
              <a:rPr lang="en-US" sz="2800" b="1" dirty="0">
                <a:solidFill>
                  <a:srgbClr val="0070C0"/>
                </a:solidFill>
              </a:rPr>
              <a:t>Connects the brain and spinal cord</a:t>
            </a:r>
          </a:p>
          <a:p>
            <a:pPr marL="228600" lvl="2" indent="0">
              <a:buNone/>
            </a:pPr>
            <a:endParaRPr lang="en-US" sz="800" dirty="0"/>
          </a:p>
          <a:p>
            <a:pPr marL="457200" lvl="2"/>
            <a:r>
              <a:rPr lang="en-US" sz="2800" b="1" dirty="0">
                <a:solidFill>
                  <a:srgbClr val="C00000"/>
                </a:solidFill>
              </a:rPr>
              <a:t>Consists of the pons and the medulla oblongata</a:t>
            </a:r>
          </a:p>
          <a:p>
            <a:pPr marL="228600" lvl="2" indent="0">
              <a:buNone/>
            </a:pPr>
            <a:endParaRPr lang="en-US" sz="800" dirty="0"/>
          </a:p>
          <a:p>
            <a:pPr marL="457200" lvl="2"/>
            <a:r>
              <a:rPr lang="en-US" sz="2800" b="1" dirty="0">
                <a:solidFill>
                  <a:srgbClr val="002060"/>
                </a:solidFill>
              </a:rPr>
              <a:t>Pons</a:t>
            </a:r>
            <a:r>
              <a:rPr lang="en-US" sz="2800" b="1" dirty="0">
                <a:solidFill>
                  <a:srgbClr val="00B050"/>
                </a:solidFill>
              </a:rPr>
              <a:t>: transfers messages to the brain/spinal cord (e.g. switchboard)</a:t>
            </a:r>
          </a:p>
          <a:p>
            <a:pPr marL="228600" lvl="2" indent="0">
              <a:buNone/>
            </a:pPr>
            <a:endParaRPr lang="en-US" sz="800" dirty="0"/>
          </a:p>
          <a:p>
            <a:pPr marL="457200" lvl="2"/>
            <a:r>
              <a:rPr lang="en-US" sz="2800" b="1" dirty="0">
                <a:solidFill>
                  <a:srgbClr val="002060"/>
                </a:solidFill>
              </a:rPr>
              <a:t>Medulla</a:t>
            </a:r>
            <a:r>
              <a:rPr lang="en-US" sz="2800" b="1" dirty="0">
                <a:solidFill>
                  <a:srgbClr val="0070C0"/>
                </a:solidFill>
              </a:rPr>
              <a:t>: controls involuntary functions (cardiovascular, respiration, consciousness, etc.)</a:t>
            </a:r>
          </a:p>
        </p:txBody>
      </p:sp>
    </p:spTree>
    <p:extLst>
      <p:ext uri="{BB962C8B-B14F-4D97-AF65-F5344CB8AC3E}">
        <p14:creationId xmlns:p14="http://schemas.microsoft.com/office/powerpoint/2010/main" val="20795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6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6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42"/>
          <p:cNvSpPr txBox="1">
            <a:spLocks noGrp="1"/>
          </p:cNvSpPr>
          <p:nvPr>
            <p:ph type="ctrTitle"/>
          </p:nvPr>
        </p:nvSpPr>
        <p:spPr>
          <a:xfrm>
            <a:off x="609600" y="0"/>
            <a:ext cx="7772400" cy="172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Anatomy &amp; Physiology </a:t>
            </a:r>
            <a:r>
              <a:rPr lang="en-US" sz="36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Nerves, Circulation, Respiration </a:t>
            </a:r>
            <a:br>
              <a:rPr lang="en-US" sz="36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Chapter 32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1026" name="Picture 2" descr="What are the similarities and differences between the circulatory and  respiratory systems?">
            <a:extLst>
              <a:ext uri="{FF2B5EF4-FFF2-40B4-BE49-F238E27FC236}">
                <a16:creationId xmlns:a16="http://schemas.microsoft.com/office/drawing/2014/main" id="{2B6E7208-6067-B8E3-7925-891317EE1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722" b="8596"/>
          <a:stretch/>
        </p:blipFill>
        <p:spPr bwMode="auto">
          <a:xfrm>
            <a:off x="5137354" y="3253839"/>
            <a:ext cx="4006646" cy="35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hat are the similarities and differences between the circulatory and  respiratory systems?">
            <a:extLst>
              <a:ext uri="{FF2B5EF4-FFF2-40B4-BE49-F238E27FC236}">
                <a16:creationId xmlns:a16="http://schemas.microsoft.com/office/drawing/2014/main" id="{FB38B02D-6E1D-5A27-D321-E63A5A706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6" r="51924"/>
          <a:stretch/>
        </p:blipFill>
        <p:spPr bwMode="auto">
          <a:xfrm>
            <a:off x="110838" y="3094291"/>
            <a:ext cx="3594264" cy="371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What Is a Neuron? - Definition, Structure, Parts and Function">
            <a:extLst>
              <a:ext uri="{FF2B5EF4-FFF2-40B4-BE49-F238E27FC236}">
                <a16:creationId xmlns:a16="http://schemas.microsoft.com/office/drawing/2014/main" id="{FFB0CA02-E30D-905F-C1BF-77D93A040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6338" r="5616" b="7831"/>
          <a:stretch/>
        </p:blipFill>
        <p:spPr bwMode="auto">
          <a:xfrm>
            <a:off x="2513371" y="1721922"/>
            <a:ext cx="3807543" cy="19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30" y="2714160"/>
            <a:ext cx="6283740" cy="4125911"/>
          </a:xfrm>
          <a:prstGeom prst="rect">
            <a:avLst/>
          </a:prstGeom>
        </p:spPr>
      </p:pic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83109"/>
            <a:ext cx="4724400" cy="1143000"/>
          </a:xfrm>
        </p:spPr>
        <p:txBody>
          <a:bodyPr/>
          <a:lstStyle/>
          <a:p>
            <a:r>
              <a:rPr lang="en-US" dirty="0"/>
              <a:t>The Brain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7718"/>
            <a:ext cx="9220200" cy="2462682"/>
          </a:xfrm>
          <a:noFill/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4400" dirty="0">
                <a:solidFill>
                  <a:srgbClr val="0070C0"/>
                </a:solidFill>
              </a:rPr>
              <a:t>Thalamus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 </a:t>
            </a:r>
          </a:p>
          <a:p>
            <a:pPr lvl="2"/>
            <a:r>
              <a:rPr lang="en-US" sz="2800" b="1" dirty="0"/>
              <a:t>receives messages from all </a:t>
            </a:r>
            <a:r>
              <a:rPr lang="en-US" sz="2800" b="1" dirty="0">
                <a:solidFill>
                  <a:srgbClr val="FF0000"/>
                </a:solidFill>
              </a:rPr>
              <a:t>sensory</a:t>
            </a:r>
            <a:r>
              <a:rPr lang="en-US" sz="2800" b="1" dirty="0"/>
              <a:t> receptors throughout the body and </a:t>
            </a:r>
            <a:r>
              <a:rPr lang="en-US" sz="2800" b="1" dirty="0">
                <a:solidFill>
                  <a:srgbClr val="00B050"/>
                </a:solidFill>
              </a:rPr>
              <a:t>relays</a:t>
            </a:r>
            <a:r>
              <a:rPr lang="en-US" sz="2800" b="1" dirty="0"/>
              <a:t> the information to the proper region of the </a:t>
            </a:r>
            <a:r>
              <a:rPr lang="en-US" sz="2800" b="1" dirty="0">
                <a:solidFill>
                  <a:srgbClr val="0070C0"/>
                </a:solidFill>
              </a:rPr>
              <a:t>cerebrum (cortex)</a:t>
            </a:r>
            <a:r>
              <a:rPr lang="en-US" sz="2800" b="1" dirty="0"/>
              <a:t> for further processing 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92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D80318B-49A0-683C-64E0-807CDF2EEB9F}"/>
              </a:ext>
            </a:extLst>
          </p:cNvPr>
          <p:cNvGrpSpPr/>
          <p:nvPr/>
        </p:nvGrpSpPr>
        <p:grpSpPr>
          <a:xfrm>
            <a:off x="0" y="508001"/>
            <a:ext cx="9144000" cy="5994001"/>
            <a:chOff x="0" y="508001"/>
            <a:chExt cx="9144000" cy="5994001"/>
          </a:xfrm>
        </p:grpSpPr>
        <p:pic>
          <p:nvPicPr>
            <p:cNvPr id="4" name="Picture 2" descr="http://www.biggerplate.com/mapImages/xl/3571664a-51dc-449c-9cef-53ae346d0ed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4000" cy="5816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kin: MedlinePlus Medical Encyclopedia Image">
              <a:extLst>
                <a:ext uri="{FF2B5EF4-FFF2-40B4-BE49-F238E27FC236}">
                  <a16:creationId xmlns:a16="http://schemas.microsoft.com/office/drawing/2014/main" id="{3D90C7F8-ED80-565C-6A28-37DA2E5689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3"/>
            <a:stretch/>
          </p:blipFill>
          <p:spPr bwMode="auto">
            <a:xfrm>
              <a:off x="2015866" y="508001"/>
              <a:ext cx="2251333" cy="184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52400" y="666008"/>
            <a:ext cx="37338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024" y="3962399"/>
            <a:ext cx="3733800" cy="2530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6058" y="3832412"/>
            <a:ext cx="3733800" cy="2660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Triangle 8"/>
          <p:cNvSpPr/>
          <p:nvPr/>
        </p:nvSpPr>
        <p:spPr>
          <a:xfrm flipH="1">
            <a:off x="5446058" y="685800"/>
            <a:ext cx="3697942" cy="313764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685800"/>
            <a:ext cx="5351929" cy="2644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2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16ABBA7-3AED-19AC-4DE7-C04464CD7AFF}"/>
              </a:ext>
            </a:extLst>
          </p:cNvPr>
          <p:cNvGrpSpPr/>
          <p:nvPr/>
        </p:nvGrpSpPr>
        <p:grpSpPr>
          <a:xfrm>
            <a:off x="0" y="508001"/>
            <a:ext cx="9144000" cy="5994001"/>
            <a:chOff x="0" y="508001"/>
            <a:chExt cx="9144000" cy="5994001"/>
          </a:xfrm>
        </p:grpSpPr>
        <p:pic>
          <p:nvPicPr>
            <p:cNvPr id="4" name="Picture 2" descr="http://www.biggerplate.com/mapImages/xl/3571664a-51dc-449c-9cef-53ae346d0ed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4000" cy="5816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kin: MedlinePlus Medical Encyclopedia Image">
              <a:extLst>
                <a:ext uri="{FF2B5EF4-FFF2-40B4-BE49-F238E27FC236}">
                  <a16:creationId xmlns:a16="http://schemas.microsoft.com/office/drawing/2014/main" id="{1842FAF7-7B15-FECF-0861-2121DDD7CD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3"/>
            <a:stretch/>
          </p:blipFill>
          <p:spPr bwMode="auto">
            <a:xfrm>
              <a:off x="2015866" y="508001"/>
              <a:ext cx="2251333" cy="184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483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82" y="92823"/>
            <a:ext cx="6216180" cy="4081551"/>
          </a:xfrm>
          <a:prstGeom prst="rect">
            <a:avLst/>
          </a:prstGeom>
        </p:spPr>
      </p:pic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06002" cy="1143000"/>
          </a:xfrm>
        </p:spPr>
        <p:txBody>
          <a:bodyPr/>
          <a:lstStyle/>
          <a:p>
            <a:r>
              <a:rPr lang="en-US" dirty="0"/>
              <a:t>The Brain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599"/>
            <a:ext cx="9067800" cy="4724401"/>
          </a:xfrm>
          <a:noFill/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Hypothalamus</a:t>
            </a:r>
          </a:p>
          <a:p>
            <a:pPr marL="457200" lvl="1" indent="0">
              <a:buNone/>
            </a:pPr>
            <a:endParaRPr lang="en-US" sz="9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9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9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9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900" dirty="0">
              <a:solidFill>
                <a:srgbClr val="0070C0"/>
              </a:solidFill>
            </a:endParaRPr>
          </a:p>
          <a:p>
            <a:pPr lvl="2"/>
            <a:r>
              <a:rPr lang="en-US" sz="2800" b="1" dirty="0">
                <a:solidFill>
                  <a:srgbClr val="002060"/>
                </a:solidFill>
              </a:rPr>
              <a:t>controls recognition and analysis of hunger, thirst, fatigue, anger, and body temperature</a:t>
            </a:r>
          </a:p>
          <a:p>
            <a:pPr marL="914400" lvl="2" indent="0"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pPr lvl="2"/>
            <a:r>
              <a:rPr lang="en-US" sz="2800" dirty="0"/>
              <a:t>One of the most important functions of the hypothalamus is to link the nervous system to the </a:t>
            </a:r>
            <a:r>
              <a:rPr lang="en-US" sz="2800" b="1" dirty="0">
                <a:solidFill>
                  <a:srgbClr val="FF0000"/>
                </a:solidFill>
              </a:rPr>
              <a:t>endocrine system</a:t>
            </a:r>
            <a:r>
              <a:rPr lang="en-US" sz="2800" dirty="0"/>
              <a:t> via the </a:t>
            </a:r>
            <a:r>
              <a:rPr lang="en-US" sz="2800" b="1" dirty="0">
                <a:solidFill>
                  <a:srgbClr val="00B050"/>
                </a:solidFill>
              </a:rPr>
              <a:t>pituitary gland </a:t>
            </a:r>
            <a:r>
              <a:rPr lang="en-US" sz="2800" dirty="0"/>
              <a:t>(</a:t>
            </a:r>
            <a:r>
              <a:rPr lang="en-US" sz="2800" dirty="0" err="1"/>
              <a:t>hypophysis</a:t>
            </a:r>
            <a:r>
              <a:rPr lang="en-US" sz="2800" dirty="0"/>
              <a:t>). 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9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ook.com/systems_images/Pituitary_gland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36" y="1368424"/>
            <a:ext cx="6922262" cy="51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Pituitary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53462" cy="4800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Endocrine gland</a:t>
            </a:r>
            <a:r>
              <a:rPr lang="en-US" dirty="0"/>
              <a:t> about the size of a pea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Hormones secreted from the pituitary gland help control: </a:t>
            </a:r>
            <a:r>
              <a:rPr lang="en-US" dirty="0">
                <a:solidFill>
                  <a:srgbClr val="00B050"/>
                </a:solidFill>
              </a:rPr>
              <a:t>growth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blood pressure</a:t>
            </a:r>
            <a:r>
              <a:rPr lang="en-US" dirty="0"/>
              <a:t>, certain functions of the </a:t>
            </a:r>
            <a:r>
              <a:rPr lang="en-US" dirty="0">
                <a:solidFill>
                  <a:srgbClr val="002060"/>
                </a:solidFill>
              </a:rPr>
              <a:t>sex organs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thyroid glands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metabolism</a:t>
            </a:r>
            <a:r>
              <a:rPr lang="en-US" dirty="0"/>
              <a:t> as well as some aspects of pregnancy, childbirth, nursing, water/salt concentration and the kidneys, temperature regulation and pain relief.</a:t>
            </a:r>
          </a:p>
        </p:txBody>
      </p:sp>
    </p:spTree>
    <p:extLst>
      <p:ext uri="{BB962C8B-B14F-4D97-AF65-F5344CB8AC3E}">
        <p14:creationId xmlns:p14="http://schemas.microsoft.com/office/powerpoint/2010/main" val="22438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1"/>
            <a:ext cx="8229600" cy="1143000"/>
          </a:xfrm>
        </p:spPr>
        <p:txBody>
          <a:bodyPr/>
          <a:lstStyle/>
          <a:p>
            <a:r>
              <a:rPr lang="en-US" dirty="0"/>
              <a:t>The Spinal Cord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2" y="1200151"/>
            <a:ext cx="8229600" cy="1600200"/>
          </a:xfrm>
          <a:noFill/>
        </p:spPr>
        <p:txBody>
          <a:bodyPr/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The spinal cord is the main communications </a:t>
            </a:r>
            <a:r>
              <a:rPr lang="en-US" b="1" dirty="0">
                <a:solidFill>
                  <a:srgbClr val="002060"/>
                </a:solidFill>
              </a:rPr>
              <a:t>link</a:t>
            </a:r>
            <a:r>
              <a:rPr lang="en-US" b="1" dirty="0">
                <a:solidFill>
                  <a:srgbClr val="FF0000"/>
                </a:solidFill>
              </a:rPr>
              <a:t> between the brain and the rest of the body </a:t>
            </a:r>
          </a:p>
        </p:txBody>
      </p:sp>
      <p:pic>
        <p:nvPicPr>
          <p:cNvPr id="1026" name="Picture 2" descr="http://stevegallik.org/sites/histologyolm.stevegallik.org/images/spinalcor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171701"/>
            <a:ext cx="3581400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Peripheral Nervous System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334000" cy="5105400"/>
          </a:xfrm>
          <a:noFill/>
        </p:spPr>
        <p:txBody>
          <a:bodyPr>
            <a:normAutofit/>
          </a:bodyPr>
          <a:lstStyle/>
          <a:p>
            <a:pPr lvl="1"/>
            <a:r>
              <a:rPr lang="en-US" sz="2400" b="1" dirty="0"/>
              <a:t>The peripheral nervous system is </a:t>
            </a:r>
            <a:r>
              <a:rPr lang="en-US" sz="2400" b="1" dirty="0">
                <a:solidFill>
                  <a:srgbClr val="FF0000"/>
                </a:solidFill>
              </a:rPr>
              <a:t>all of the </a:t>
            </a:r>
            <a:r>
              <a:rPr lang="en-US" sz="2400" b="1" dirty="0">
                <a:solidFill>
                  <a:srgbClr val="002060"/>
                </a:solidFill>
              </a:rPr>
              <a:t>nerves</a:t>
            </a:r>
            <a:r>
              <a:rPr lang="en-US" sz="2400" b="1" dirty="0">
                <a:solidFill>
                  <a:srgbClr val="FF0000"/>
                </a:solidFill>
              </a:rPr>
              <a:t> and associated cells that are not part of the brain and the spinal cord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400" b="1" dirty="0"/>
              <a:t>Includes: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Cranial nerves (12 pairs)</a:t>
            </a:r>
          </a:p>
          <a:p>
            <a:pPr lvl="2"/>
            <a:r>
              <a:rPr lang="en-US" b="1" dirty="0">
                <a:solidFill>
                  <a:srgbClr val="002060"/>
                </a:solidFill>
              </a:rPr>
              <a:t>Spinal nerves (31 pairs)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Ganglia</a:t>
            </a:r>
          </a:p>
          <a:p>
            <a:pPr lvl="3"/>
            <a:r>
              <a:rPr lang="en-US" sz="2400" b="1" dirty="0"/>
              <a:t>collections of nerve cell bodies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582283" cy="41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The Peripheral Nervous System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566738"/>
            <a:ext cx="8523288" cy="6062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The PNS is divided into two parts: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</a:rPr>
              <a:t>Sensory division 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rgbClr val="00B050"/>
                </a:solidFill>
              </a:rPr>
              <a:t>transmits impulses from sense organs to the CNS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Motor division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rgbClr val="7030A0"/>
                </a:solidFill>
              </a:rPr>
              <a:t>transmits impulses from the CNS to the muscles or glands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consists of:</a:t>
            </a:r>
          </a:p>
          <a:p>
            <a:pPr lvl="3">
              <a:lnSpc>
                <a:spcPct val="90000"/>
              </a:lnSpc>
            </a:pPr>
            <a:r>
              <a:rPr lang="en-US" sz="2800" dirty="0">
                <a:solidFill>
                  <a:srgbClr val="00B050"/>
                </a:solidFill>
              </a:rPr>
              <a:t>somatic nervous system</a:t>
            </a:r>
          </a:p>
          <a:p>
            <a:pPr lvl="3">
              <a:lnSpc>
                <a:spcPct val="90000"/>
              </a:lnSpc>
            </a:pPr>
            <a:r>
              <a:rPr lang="en-US" sz="2800" dirty="0">
                <a:solidFill>
                  <a:srgbClr val="002060"/>
                </a:solidFill>
              </a:rPr>
              <a:t>autonomic nervous system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"/>
            <a:ext cx="8229600" cy="1143000"/>
          </a:xfrm>
        </p:spPr>
        <p:txBody>
          <a:bodyPr/>
          <a:lstStyle/>
          <a:p>
            <a:r>
              <a:rPr lang="en-US" dirty="0"/>
              <a:t>PNS: </a:t>
            </a:r>
            <a:r>
              <a:rPr lang="en-US" u="sng" dirty="0">
                <a:solidFill>
                  <a:srgbClr val="00B0F0"/>
                </a:solidFill>
              </a:rPr>
              <a:t>Somatic</a:t>
            </a:r>
            <a:r>
              <a:rPr lang="en-US" dirty="0"/>
              <a:t> Nervous System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86400"/>
          </a:xfrm>
          <a:noFill/>
        </p:spPr>
        <p:txBody>
          <a:bodyPr>
            <a:normAutofit lnSpcReduction="10000"/>
          </a:bodyPr>
          <a:lstStyle/>
          <a:p>
            <a:pPr lvl="2"/>
            <a:r>
              <a:rPr lang="en-US" sz="2800" dirty="0">
                <a:solidFill>
                  <a:srgbClr val="FF0000"/>
                </a:solidFill>
              </a:rPr>
              <a:t>regulates activities that are under conscious control, such as the movement of skeletal muscles</a:t>
            </a:r>
          </a:p>
          <a:p>
            <a:pPr marL="914400" lvl="2" indent="0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lvl="2"/>
            <a:r>
              <a:rPr lang="en-US" sz="2800" dirty="0"/>
              <a:t>some somatic nerves are involved with reflexes</a:t>
            </a:r>
          </a:p>
          <a:p>
            <a:pPr marL="914400" lvl="2" indent="0">
              <a:buNone/>
            </a:pPr>
            <a:endParaRPr lang="en-US" sz="800" dirty="0"/>
          </a:p>
          <a:p>
            <a:pPr lvl="2"/>
            <a:r>
              <a:rPr lang="en-US" sz="2800" dirty="0">
                <a:solidFill>
                  <a:srgbClr val="7030A0"/>
                </a:solidFill>
              </a:rPr>
              <a:t>Reflex: quick, automatic response to a stimulus</a:t>
            </a:r>
          </a:p>
          <a:p>
            <a:pPr marL="914400" lvl="2" indent="0">
              <a:buNone/>
            </a:pPr>
            <a:endParaRPr lang="en-US" sz="800" dirty="0">
              <a:solidFill>
                <a:srgbClr val="7030A0"/>
              </a:solidFill>
            </a:endParaRPr>
          </a:p>
          <a:p>
            <a:pPr lvl="2"/>
            <a:r>
              <a:rPr lang="en-US" sz="2800" dirty="0">
                <a:solidFill>
                  <a:srgbClr val="00B050"/>
                </a:solidFill>
              </a:rPr>
              <a:t>Reflex arc</a:t>
            </a:r>
          </a:p>
          <a:p>
            <a:pPr lvl="3"/>
            <a:r>
              <a:rPr lang="en-US" sz="2800" dirty="0">
                <a:solidFill>
                  <a:srgbClr val="FF0000"/>
                </a:solidFill>
              </a:rPr>
              <a:t>includes a sensory receptor, sensory neuron, motor neuron, and effector that are involved in a quick response to a stimulus</a:t>
            </a:r>
          </a:p>
          <a:p>
            <a:pPr lvl="4"/>
            <a:r>
              <a:rPr lang="en-US" sz="2800" dirty="0">
                <a:solidFill>
                  <a:srgbClr val="7030A0"/>
                </a:solidFill>
              </a:rPr>
              <a:t>Effector</a:t>
            </a:r>
            <a:r>
              <a:rPr lang="en-US" sz="2800" dirty="0"/>
              <a:t>: muscle or organ that responds to commands of the nervous system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197" name="Picture 5" descr="35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47675"/>
            <a:ext cx="4346575" cy="6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8199" name="Rectangle 7"/>
          <p:cNvSpPr>
            <a:spLocks noChangeArrowheads="1"/>
          </p:cNvSpPr>
          <p:nvPr/>
        </p:nvSpPr>
        <p:spPr bwMode="auto">
          <a:xfrm>
            <a:off x="3976688" y="4992688"/>
            <a:ext cx="769937" cy="363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8198" name="Text Box 6"/>
          <p:cNvSpPr txBox="1">
            <a:spLocks noChangeArrowheads="1"/>
          </p:cNvSpPr>
          <p:nvPr/>
        </p:nvSpPr>
        <p:spPr bwMode="auto">
          <a:xfrm>
            <a:off x="3898900" y="4821238"/>
            <a:ext cx="1597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Sensory receptors</a:t>
            </a:r>
          </a:p>
        </p:txBody>
      </p:sp>
      <p:sp>
        <p:nvSpPr>
          <p:cNvPr id="1288201" name="Rectangle 9"/>
          <p:cNvSpPr>
            <a:spLocks noChangeArrowheads="1"/>
          </p:cNvSpPr>
          <p:nvPr/>
        </p:nvSpPr>
        <p:spPr bwMode="auto">
          <a:xfrm>
            <a:off x="5805488" y="3114675"/>
            <a:ext cx="1568450" cy="73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8200" name="Text Box 8"/>
          <p:cNvSpPr txBox="1">
            <a:spLocks noChangeArrowheads="1"/>
          </p:cNvSpPr>
          <p:nvPr/>
        </p:nvSpPr>
        <p:spPr bwMode="auto">
          <a:xfrm>
            <a:off x="5819774" y="3348038"/>
            <a:ext cx="2997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Effector (responding muscle)</a:t>
            </a:r>
          </a:p>
        </p:txBody>
      </p:sp>
      <p:sp>
        <p:nvSpPr>
          <p:cNvPr id="1288203" name="Rectangle 11"/>
          <p:cNvSpPr>
            <a:spLocks noChangeArrowheads="1"/>
          </p:cNvSpPr>
          <p:nvPr/>
        </p:nvSpPr>
        <p:spPr bwMode="auto">
          <a:xfrm>
            <a:off x="5529263" y="2192338"/>
            <a:ext cx="930275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8202" name="Text Box 10"/>
          <p:cNvSpPr txBox="1">
            <a:spLocks noChangeArrowheads="1"/>
          </p:cNvSpPr>
          <p:nvPr/>
        </p:nvSpPr>
        <p:spPr bwMode="auto">
          <a:xfrm>
            <a:off x="5186363" y="213995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Interneuron </a:t>
            </a:r>
          </a:p>
        </p:txBody>
      </p:sp>
      <p:sp>
        <p:nvSpPr>
          <p:cNvPr id="1288205" name="Rectangle 13"/>
          <p:cNvSpPr>
            <a:spLocks noChangeArrowheads="1"/>
          </p:cNvSpPr>
          <p:nvPr/>
        </p:nvSpPr>
        <p:spPr bwMode="auto">
          <a:xfrm>
            <a:off x="6604000" y="2162175"/>
            <a:ext cx="5810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8204" name="Text Box 12"/>
          <p:cNvSpPr txBox="1">
            <a:spLocks noChangeArrowheads="1"/>
          </p:cNvSpPr>
          <p:nvPr/>
        </p:nvSpPr>
        <p:spPr bwMode="auto">
          <a:xfrm>
            <a:off x="6629400" y="2090739"/>
            <a:ext cx="1552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Spinal cord</a:t>
            </a:r>
          </a:p>
        </p:txBody>
      </p:sp>
      <p:sp>
        <p:nvSpPr>
          <p:cNvPr id="1288207" name="Rectangle 15"/>
          <p:cNvSpPr>
            <a:spLocks noChangeArrowheads="1"/>
          </p:cNvSpPr>
          <p:nvPr/>
        </p:nvSpPr>
        <p:spPr bwMode="auto">
          <a:xfrm>
            <a:off x="3062288" y="711200"/>
            <a:ext cx="654050" cy="37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8206" name="Text Box 14"/>
          <p:cNvSpPr txBox="1">
            <a:spLocks noChangeArrowheads="1"/>
          </p:cNvSpPr>
          <p:nvPr/>
        </p:nvSpPr>
        <p:spPr bwMode="auto">
          <a:xfrm>
            <a:off x="1928020" y="673099"/>
            <a:ext cx="2125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Sensory neuron</a:t>
            </a:r>
          </a:p>
        </p:txBody>
      </p:sp>
      <p:sp>
        <p:nvSpPr>
          <p:cNvPr id="1288209" name="Rectangle 17"/>
          <p:cNvSpPr>
            <a:spLocks noChangeArrowheads="1"/>
          </p:cNvSpPr>
          <p:nvPr/>
        </p:nvSpPr>
        <p:spPr bwMode="auto">
          <a:xfrm>
            <a:off x="4559300" y="1509713"/>
            <a:ext cx="534988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8208" name="Text Box 16"/>
          <p:cNvSpPr txBox="1">
            <a:spLocks noChangeArrowheads="1"/>
          </p:cNvSpPr>
          <p:nvPr/>
        </p:nvSpPr>
        <p:spPr bwMode="auto">
          <a:xfrm>
            <a:off x="4514850" y="1471613"/>
            <a:ext cx="1112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Motor neuron</a:t>
            </a:r>
          </a:p>
        </p:txBody>
      </p:sp>
      <p:sp>
        <p:nvSpPr>
          <p:cNvPr id="1288217" name="Freeform 25"/>
          <p:cNvSpPr>
            <a:spLocks/>
          </p:cNvSpPr>
          <p:nvPr/>
        </p:nvSpPr>
        <p:spPr bwMode="auto">
          <a:xfrm>
            <a:off x="4219575" y="2398713"/>
            <a:ext cx="2644775" cy="3687762"/>
          </a:xfrm>
          <a:custGeom>
            <a:avLst/>
            <a:gdLst>
              <a:gd name="T0" fmla="*/ 150 w 1666"/>
              <a:gd name="T1" fmla="*/ 2281 h 2323"/>
              <a:gd name="T2" fmla="*/ 60 w 1666"/>
              <a:gd name="T3" fmla="*/ 2257 h 2323"/>
              <a:gd name="T4" fmla="*/ 0 w 1666"/>
              <a:gd name="T5" fmla="*/ 2209 h 2323"/>
              <a:gd name="T6" fmla="*/ 60 w 1666"/>
              <a:gd name="T7" fmla="*/ 2113 h 2323"/>
              <a:gd name="T8" fmla="*/ 186 w 1666"/>
              <a:gd name="T9" fmla="*/ 2047 h 2323"/>
              <a:gd name="T10" fmla="*/ 324 w 1666"/>
              <a:gd name="T11" fmla="*/ 1957 h 2323"/>
              <a:gd name="T12" fmla="*/ 420 w 1666"/>
              <a:gd name="T13" fmla="*/ 1921 h 2323"/>
              <a:gd name="T14" fmla="*/ 498 w 1666"/>
              <a:gd name="T15" fmla="*/ 1891 h 2323"/>
              <a:gd name="T16" fmla="*/ 498 w 1666"/>
              <a:gd name="T17" fmla="*/ 1819 h 2323"/>
              <a:gd name="T18" fmla="*/ 450 w 1666"/>
              <a:gd name="T19" fmla="*/ 1351 h 2323"/>
              <a:gd name="T20" fmla="*/ 414 w 1666"/>
              <a:gd name="T21" fmla="*/ 1117 h 2323"/>
              <a:gd name="T22" fmla="*/ 348 w 1666"/>
              <a:gd name="T23" fmla="*/ 865 h 2323"/>
              <a:gd name="T24" fmla="*/ 330 w 1666"/>
              <a:gd name="T25" fmla="*/ 751 h 2323"/>
              <a:gd name="T26" fmla="*/ 258 w 1666"/>
              <a:gd name="T27" fmla="*/ 607 h 2323"/>
              <a:gd name="T28" fmla="*/ 216 w 1666"/>
              <a:gd name="T29" fmla="*/ 313 h 2323"/>
              <a:gd name="T30" fmla="*/ 174 w 1666"/>
              <a:gd name="T31" fmla="*/ 169 h 2323"/>
              <a:gd name="T32" fmla="*/ 156 w 1666"/>
              <a:gd name="T33" fmla="*/ 49 h 2323"/>
              <a:gd name="T34" fmla="*/ 204 w 1666"/>
              <a:gd name="T35" fmla="*/ 67 h 2323"/>
              <a:gd name="T36" fmla="*/ 246 w 1666"/>
              <a:gd name="T37" fmla="*/ 1 h 2323"/>
              <a:gd name="T38" fmla="*/ 438 w 1666"/>
              <a:gd name="T39" fmla="*/ 73 h 2323"/>
              <a:gd name="T40" fmla="*/ 438 w 1666"/>
              <a:gd name="T41" fmla="*/ 127 h 2323"/>
              <a:gd name="T42" fmla="*/ 714 w 1666"/>
              <a:gd name="T43" fmla="*/ 265 h 2323"/>
              <a:gd name="T44" fmla="*/ 924 w 1666"/>
              <a:gd name="T45" fmla="*/ 439 h 2323"/>
              <a:gd name="T46" fmla="*/ 996 w 1666"/>
              <a:gd name="T47" fmla="*/ 667 h 2323"/>
              <a:gd name="T48" fmla="*/ 984 w 1666"/>
              <a:gd name="T49" fmla="*/ 775 h 2323"/>
              <a:gd name="T50" fmla="*/ 864 w 1666"/>
              <a:gd name="T51" fmla="*/ 1183 h 2323"/>
              <a:gd name="T52" fmla="*/ 984 w 1666"/>
              <a:gd name="T53" fmla="*/ 1387 h 2323"/>
              <a:gd name="T54" fmla="*/ 1320 w 1666"/>
              <a:gd name="T55" fmla="*/ 1375 h 2323"/>
              <a:gd name="T56" fmla="*/ 1464 w 1666"/>
              <a:gd name="T57" fmla="*/ 1423 h 2323"/>
              <a:gd name="T58" fmla="*/ 1638 w 1666"/>
              <a:gd name="T59" fmla="*/ 1579 h 2323"/>
              <a:gd name="T60" fmla="*/ 1632 w 1666"/>
              <a:gd name="T61" fmla="*/ 1807 h 2323"/>
              <a:gd name="T62" fmla="*/ 1530 w 1666"/>
              <a:gd name="T63" fmla="*/ 1957 h 2323"/>
              <a:gd name="T64" fmla="*/ 1026 w 1666"/>
              <a:gd name="T65" fmla="*/ 2161 h 2323"/>
              <a:gd name="T66" fmla="*/ 336 w 1666"/>
              <a:gd name="T67" fmla="*/ 2305 h 2323"/>
              <a:gd name="T68" fmla="*/ 150 w 1666"/>
              <a:gd name="T69" fmla="*/ 2281 h 2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6" h="2323">
                <a:moveTo>
                  <a:pt x="150" y="2281"/>
                </a:moveTo>
                <a:cubicBezTo>
                  <a:pt x="104" y="2273"/>
                  <a:pt x="85" y="2269"/>
                  <a:pt x="60" y="2257"/>
                </a:cubicBezTo>
                <a:cubicBezTo>
                  <a:pt x="35" y="2245"/>
                  <a:pt x="0" y="2233"/>
                  <a:pt x="0" y="2209"/>
                </a:cubicBezTo>
                <a:cubicBezTo>
                  <a:pt x="0" y="2185"/>
                  <a:pt x="29" y="2140"/>
                  <a:pt x="60" y="2113"/>
                </a:cubicBezTo>
                <a:cubicBezTo>
                  <a:pt x="91" y="2086"/>
                  <a:pt x="142" y="2073"/>
                  <a:pt x="186" y="2047"/>
                </a:cubicBezTo>
                <a:cubicBezTo>
                  <a:pt x="230" y="2021"/>
                  <a:pt x="285" y="1978"/>
                  <a:pt x="324" y="1957"/>
                </a:cubicBezTo>
                <a:cubicBezTo>
                  <a:pt x="363" y="1936"/>
                  <a:pt x="391" y="1932"/>
                  <a:pt x="420" y="1921"/>
                </a:cubicBezTo>
                <a:cubicBezTo>
                  <a:pt x="449" y="1910"/>
                  <a:pt x="485" y="1908"/>
                  <a:pt x="498" y="1891"/>
                </a:cubicBezTo>
                <a:cubicBezTo>
                  <a:pt x="511" y="1874"/>
                  <a:pt x="506" y="1909"/>
                  <a:pt x="498" y="1819"/>
                </a:cubicBezTo>
                <a:cubicBezTo>
                  <a:pt x="490" y="1729"/>
                  <a:pt x="464" y="1468"/>
                  <a:pt x="450" y="1351"/>
                </a:cubicBezTo>
                <a:cubicBezTo>
                  <a:pt x="436" y="1234"/>
                  <a:pt x="431" y="1198"/>
                  <a:pt x="414" y="1117"/>
                </a:cubicBezTo>
                <a:cubicBezTo>
                  <a:pt x="397" y="1036"/>
                  <a:pt x="362" y="926"/>
                  <a:pt x="348" y="865"/>
                </a:cubicBezTo>
                <a:cubicBezTo>
                  <a:pt x="334" y="804"/>
                  <a:pt x="345" y="794"/>
                  <a:pt x="330" y="751"/>
                </a:cubicBezTo>
                <a:cubicBezTo>
                  <a:pt x="315" y="708"/>
                  <a:pt x="277" y="680"/>
                  <a:pt x="258" y="607"/>
                </a:cubicBezTo>
                <a:cubicBezTo>
                  <a:pt x="239" y="534"/>
                  <a:pt x="230" y="386"/>
                  <a:pt x="216" y="313"/>
                </a:cubicBezTo>
                <a:cubicBezTo>
                  <a:pt x="202" y="240"/>
                  <a:pt x="184" y="213"/>
                  <a:pt x="174" y="169"/>
                </a:cubicBezTo>
                <a:cubicBezTo>
                  <a:pt x="164" y="125"/>
                  <a:pt x="151" y="66"/>
                  <a:pt x="156" y="49"/>
                </a:cubicBezTo>
                <a:cubicBezTo>
                  <a:pt x="161" y="32"/>
                  <a:pt x="189" y="75"/>
                  <a:pt x="204" y="67"/>
                </a:cubicBezTo>
                <a:cubicBezTo>
                  <a:pt x="219" y="59"/>
                  <a:pt x="207" y="0"/>
                  <a:pt x="246" y="1"/>
                </a:cubicBezTo>
                <a:cubicBezTo>
                  <a:pt x="285" y="2"/>
                  <a:pt x="406" y="52"/>
                  <a:pt x="438" y="73"/>
                </a:cubicBezTo>
                <a:cubicBezTo>
                  <a:pt x="470" y="94"/>
                  <a:pt x="392" y="95"/>
                  <a:pt x="438" y="127"/>
                </a:cubicBezTo>
                <a:cubicBezTo>
                  <a:pt x="484" y="159"/>
                  <a:pt x="633" y="213"/>
                  <a:pt x="714" y="265"/>
                </a:cubicBezTo>
                <a:cubicBezTo>
                  <a:pt x="795" y="317"/>
                  <a:pt x="877" y="372"/>
                  <a:pt x="924" y="439"/>
                </a:cubicBezTo>
                <a:cubicBezTo>
                  <a:pt x="971" y="506"/>
                  <a:pt x="986" y="611"/>
                  <a:pt x="996" y="667"/>
                </a:cubicBezTo>
                <a:cubicBezTo>
                  <a:pt x="1006" y="723"/>
                  <a:pt x="1006" y="689"/>
                  <a:pt x="984" y="775"/>
                </a:cubicBezTo>
                <a:cubicBezTo>
                  <a:pt x="962" y="861"/>
                  <a:pt x="864" y="1081"/>
                  <a:pt x="864" y="1183"/>
                </a:cubicBezTo>
                <a:cubicBezTo>
                  <a:pt x="864" y="1285"/>
                  <a:pt x="908" y="1355"/>
                  <a:pt x="984" y="1387"/>
                </a:cubicBezTo>
                <a:cubicBezTo>
                  <a:pt x="1060" y="1419"/>
                  <a:pt x="1240" y="1369"/>
                  <a:pt x="1320" y="1375"/>
                </a:cubicBezTo>
                <a:cubicBezTo>
                  <a:pt x="1400" y="1381"/>
                  <a:pt x="1411" y="1389"/>
                  <a:pt x="1464" y="1423"/>
                </a:cubicBezTo>
                <a:cubicBezTo>
                  <a:pt x="1517" y="1457"/>
                  <a:pt x="1610" y="1515"/>
                  <a:pt x="1638" y="1579"/>
                </a:cubicBezTo>
                <a:cubicBezTo>
                  <a:pt x="1666" y="1643"/>
                  <a:pt x="1650" y="1744"/>
                  <a:pt x="1632" y="1807"/>
                </a:cubicBezTo>
                <a:cubicBezTo>
                  <a:pt x="1614" y="1870"/>
                  <a:pt x="1631" y="1898"/>
                  <a:pt x="1530" y="1957"/>
                </a:cubicBezTo>
                <a:cubicBezTo>
                  <a:pt x="1429" y="2016"/>
                  <a:pt x="1225" y="2103"/>
                  <a:pt x="1026" y="2161"/>
                </a:cubicBezTo>
                <a:cubicBezTo>
                  <a:pt x="827" y="2219"/>
                  <a:pt x="485" y="2287"/>
                  <a:pt x="336" y="2305"/>
                </a:cubicBezTo>
                <a:cubicBezTo>
                  <a:pt x="187" y="2323"/>
                  <a:pt x="196" y="2289"/>
                  <a:pt x="150" y="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8219" name="Line 27"/>
          <p:cNvSpPr>
            <a:spLocks noChangeShapeType="1"/>
          </p:cNvSpPr>
          <p:nvPr/>
        </p:nvSpPr>
        <p:spPr bwMode="auto">
          <a:xfrm flipH="1" flipV="1">
            <a:off x="4362450" y="3105150"/>
            <a:ext cx="14573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8221" name="AutoShape 29"/>
          <p:cNvSpPr>
            <a:spLocks noChangeArrowheads="1"/>
          </p:cNvSpPr>
          <p:nvPr/>
        </p:nvSpPr>
        <p:spPr bwMode="auto">
          <a:xfrm>
            <a:off x="3700463" y="5791200"/>
            <a:ext cx="546100" cy="56515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8222" name="AutoShape 30"/>
          <p:cNvSpPr>
            <a:spLocks noChangeArrowheads="1"/>
          </p:cNvSpPr>
          <p:nvPr/>
        </p:nvSpPr>
        <p:spPr bwMode="auto">
          <a:xfrm>
            <a:off x="3621088" y="5618163"/>
            <a:ext cx="938212" cy="947737"/>
          </a:xfrm>
          <a:prstGeom prst="irregularSeal1">
            <a:avLst/>
          </a:prstGeom>
          <a:solidFill>
            <a:srgbClr val="FFFF00">
              <a:alpha val="57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6" y="227013"/>
            <a:ext cx="2570163" cy="4343400"/>
          </a:xfrm>
        </p:spPr>
        <p:txBody>
          <a:bodyPr/>
          <a:lstStyle/>
          <a:p>
            <a:pPr algn="l"/>
            <a:r>
              <a:rPr lang="en-US" dirty="0"/>
              <a:t>PNS: </a:t>
            </a:r>
            <a:r>
              <a:rPr lang="en-US" dirty="0">
                <a:solidFill>
                  <a:srgbClr val="00B050"/>
                </a:solidFill>
              </a:rPr>
              <a:t>Reflex Arc</a:t>
            </a:r>
          </a:p>
        </p:txBody>
      </p:sp>
    </p:spTree>
    <p:extLst>
      <p:ext uri="{BB962C8B-B14F-4D97-AF65-F5344CB8AC3E}">
        <p14:creationId xmlns:p14="http://schemas.microsoft.com/office/powerpoint/2010/main" val="32280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288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1979 -0.02546 -0.03941 -0.05093 -0.04514 -0.07778 C -0.05087 -0.10463 -0.04653 -0.12176 -0.03438 -0.16181 C -0.02222 -0.20185 0.01944 -0.27338 0.02743 -0.31736 C 0.03541 -0.36134 0.0217 -0.39121 0.01319 -0.42523 C 0.00469 -0.45926 -0.01545 -0.49144 -0.02379 -0.52222 C -0.03212 -0.55301 -0.04063 -0.58334 -0.03681 -0.60949 C -0.03299 -0.63565 -0.02153 -0.65371 -0.00104 -0.6794 C 0.01944 -0.70509 0.0585 -0.74445 0.08576 -0.76343 C 0.11302 -0.78241 0.14271 -0.79283 0.16198 -0.79352 C 0.18125 -0.79421 0.19409 -0.78102 0.20121 -0.76829 C 0.20833 -0.75556 0.21094 -0.73033 0.20486 -0.71736 C 0.19878 -0.7044 0.18125 -0.69259 0.16441 -0.69051 C 0.14757 -0.68843 0.12014 -0.70139 0.10364 -0.70463 C 0.08715 -0.70787 0.07847 -0.71343 0.06562 -0.70949 C 0.05278 -0.70556 0.03003 -0.69491 0.02621 -0.68079 C 0.02239 -0.66667 0.03871 -0.64838 0.04288 -0.62523 C 0.04705 -0.60209 0.05104 -0.56574 0.05121 -0.54121 C 0.05139 -0.51667 0.04774 -0.49722 0.04409 -0.47778 " pathEditMode="relative" ptsTypes="aaaaaaaaaaaaaaaaaaA">
                                      <p:cBhvr>
                                        <p:cTn id="39" dur="3000" fill="hold"/>
                                        <p:tgtEl>
                                          <p:spTgt spid="1288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8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198" grpId="0"/>
      <p:bldP spid="1288200" grpId="0"/>
      <p:bldP spid="1288202" grpId="0"/>
      <p:bldP spid="1288204" grpId="0"/>
      <p:bldP spid="1288206" grpId="0"/>
      <p:bldP spid="1288208" grpId="0"/>
      <p:bldP spid="1288217" grpId="0" animBg="1"/>
      <p:bldP spid="1288219" grpId="0" animBg="1"/>
      <p:bldP spid="1288221" grpId="0" animBg="1"/>
      <p:bldP spid="1288221" grpId="1" animBg="1"/>
      <p:bldP spid="1288221" grpId="2" animBg="1"/>
      <p:bldP spid="1288222" grpId="0" animBg="1"/>
      <p:bldP spid="1288222" grpId="1" animBg="1"/>
      <p:bldP spid="12882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90411"/>
            <a:ext cx="9143996" cy="5767589"/>
          </a:xfrm>
        </p:spPr>
        <p:txBody>
          <a:bodyPr vert="horz" wrap="square" lIns="164592" tIns="91440" rIns="171562" bIns="9144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By the end of this lesson, you should be able to: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Recognize, identify, and define the anatomy and function of the human nervous system. </a:t>
            </a:r>
          </a:p>
          <a:p>
            <a:pPr marL="548336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/>
              <a:t>Central vs. Peripheral Nervous System</a:t>
            </a:r>
          </a:p>
          <a:p>
            <a:pPr marL="548336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/>
              <a:t>Neurons, Synapses</a:t>
            </a:r>
          </a:p>
          <a:p>
            <a:pPr marL="548336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/>
              <a:t>Membrane Potential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Recognize, identify, and define the anatomy and function of the human circulatory system. </a:t>
            </a:r>
          </a:p>
          <a:p>
            <a:pPr marL="548336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66FF"/>
                </a:solidFill>
              </a:rPr>
              <a:t>Blood Vessels</a:t>
            </a:r>
          </a:p>
          <a:p>
            <a:pPr marL="548336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66FF"/>
                </a:solidFill>
              </a:rPr>
              <a:t>The Heart</a:t>
            </a:r>
          </a:p>
          <a:p>
            <a:pPr marL="548336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66FF"/>
                </a:solidFill>
              </a:rPr>
              <a:t>Types of Blood</a:t>
            </a:r>
            <a:endParaRPr lang="en-US" sz="1800" dirty="0">
              <a:solidFill>
                <a:srgbClr val="0066FF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Recognize, identify, and define the anatomy and function of the human respiratory system. </a:t>
            </a:r>
          </a:p>
          <a:p>
            <a:pPr marL="548336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/>
              <a:t>Inhalation vs. Exhalation</a:t>
            </a:r>
          </a:p>
          <a:p>
            <a:pPr marL="548336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/>
              <a:t>Transport and exchange of Gases</a:t>
            </a:r>
          </a:p>
          <a:p>
            <a:pPr marL="347663" lvl="1" indent="-347663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tx2"/>
                </a:solidFill>
              </a:rPr>
              <a:t>Science Practice:  </a:t>
            </a:r>
            <a:r>
              <a:rPr lang="en-US" sz="2200" b="1" dirty="0">
                <a:solidFill>
                  <a:srgbClr val="00B050"/>
                </a:solidFill>
              </a:rPr>
              <a:t>Labelling Skin, Muscle, and Bones</a:t>
            </a:r>
            <a:endParaRPr lang="en-US" sz="2800" dirty="0"/>
          </a:p>
          <a:p>
            <a:pPr marL="342900" lvl="1" indent="-342900"/>
            <a:endParaRPr lang="en-US" sz="2800" dirty="0">
              <a:ea typeface="Lucida Grande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0"/>
            <a:ext cx="9143996" cy="1172573"/>
          </a:xfrm>
        </p:spPr>
        <p:txBody>
          <a:bodyPr>
            <a:normAutofit/>
          </a:bodyPr>
          <a:lstStyle/>
          <a:p>
            <a:r>
              <a:rPr lang="en-US" dirty="0"/>
              <a:t>		Lesson Objectives</a:t>
            </a:r>
          </a:p>
        </p:txBody>
      </p:sp>
      <p:pic>
        <p:nvPicPr>
          <p:cNvPr id="6" name="Picture 5" descr="objectives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" y="123360"/>
            <a:ext cx="881636" cy="71484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96836" y="65102"/>
            <a:ext cx="838200" cy="1042368"/>
            <a:chOff x="611981" y="1262063"/>
            <a:chExt cx="902494" cy="959643"/>
          </a:xfrm>
        </p:grpSpPr>
        <p:sp>
          <p:nvSpPr>
            <p:cNvPr id="8" name="Rectangle 7"/>
            <p:cNvSpPr/>
            <p:nvPr/>
          </p:nvSpPr>
          <p:spPr bwMode="auto">
            <a:xfrm>
              <a:off x="611981" y="1262063"/>
              <a:ext cx="902494" cy="9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514685" tIns="85781" rIns="514685" bIns="8578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715597" rtl="0" eaLnBrk="1" fontAlgn="base" latinLnBrk="0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  <a:buSzTx/>
                <a:buFontTx/>
                <a:buNone/>
                <a:tabLst/>
                <a:defRPr/>
              </a:pPr>
              <a:endParaRPr kumimoji="0" lang="en-US" sz="60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roup 6"/>
            <p:cNvGrpSpPr>
              <a:grpSpLocks noChangeAspect="1"/>
            </p:cNvGrpSpPr>
            <p:nvPr/>
          </p:nvGrpSpPr>
          <p:grpSpPr bwMode="auto">
            <a:xfrm>
              <a:off x="633982" y="1282430"/>
              <a:ext cx="858515" cy="918842"/>
              <a:chOff x="1439" y="765"/>
              <a:chExt cx="185" cy="198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439" y="824"/>
                <a:ext cx="185" cy="139"/>
              </a:xfrm>
              <a:custGeom>
                <a:avLst/>
                <a:gdLst>
                  <a:gd name="T0" fmla="*/ 2254 w 3142"/>
                  <a:gd name="T1" fmla="*/ 0 h 2361"/>
                  <a:gd name="T2" fmla="*/ 3100 w 3142"/>
                  <a:gd name="T3" fmla="*/ 1886 h 2361"/>
                  <a:gd name="T4" fmla="*/ 3102 w 3142"/>
                  <a:gd name="T5" fmla="*/ 1892 h 2361"/>
                  <a:gd name="T6" fmla="*/ 3109 w 3142"/>
                  <a:gd name="T7" fmla="*/ 1907 h 2361"/>
                  <a:gd name="T8" fmla="*/ 3118 w 3142"/>
                  <a:gd name="T9" fmla="*/ 1933 h 2361"/>
                  <a:gd name="T10" fmla="*/ 3127 w 3142"/>
                  <a:gd name="T11" fmla="*/ 1964 h 2361"/>
                  <a:gd name="T12" fmla="*/ 3135 w 3142"/>
                  <a:gd name="T13" fmla="*/ 2002 h 2361"/>
                  <a:gd name="T14" fmla="*/ 3141 w 3142"/>
                  <a:gd name="T15" fmla="*/ 2045 h 2361"/>
                  <a:gd name="T16" fmla="*/ 3142 w 3142"/>
                  <a:gd name="T17" fmla="*/ 2089 h 2361"/>
                  <a:gd name="T18" fmla="*/ 3137 w 3142"/>
                  <a:gd name="T19" fmla="*/ 2135 h 2361"/>
                  <a:gd name="T20" fmla="*/ 3125 w 3142"/>
                  <a:gd name="T21" fmla="*/ 2180 h 2361"/>
                  <a:gd name="T22" fmla="*/ 3103 w 3142"/>
                  <a:gd name="T23" fmla="*/ 2224 h 2361"/>
                  <a:gd name="T24" fmla="*/ 3071 w 3142"/>
                  <a:gd name="T25" fmla="*/ 2264 h 2361"/>
                  <a:gd name="T26" fmla="*/ 3026 w 3142"/>
                  <a:gd name="T27" fmla="*/ 2299 h 2361"/>
                  <a:gd name="T28" fmla="*/ 2966 w 3142"/>
                  <a:gd name="T29" fmla="*/ 2328 h 2361"/>
                  <a:gd name="T30" fmla="*/ 2891 w 3142"/>
                  <a:gd name="T31" fmla="*/ 2349 h 2361"/>
                  <a:gd name="T32" fmla="*/ 2798 w 3142"/>
                  <a:gd name="T33" fmla="*/ 2360 h 2361"/>
                  <a:gd name="T34" fmla="*/ 1571 w 3142"/>
                  <a:gd name="T35" fmla="*/ 2361 h 2361"/>
                  <a:gd name="T36" fmla="*/ 1379 w 3142"/>
                  <a:gd name="T37" fmla="*/ 2361 h 2361"/>
                  <a:gd name="T38" fmla="*/ 570 w 3142"/>
                  <a:gd name="T39" fmla="*/ 2361 h 2361"/>
                  <a:gd name="T40" fmla="*/ 398 w 3142"/>
                  <a:gd name="T41" fmla="*/ 2361 h 2361"/>
                  <a:gd name="T42" fmla="*/ 296 w 3142"/>
                  <a:gd name="T43" fmla="*/ 2355 h 2361"/>
                  <a:gd name="T44" fmla="*/ 211 w 3142"/>
                  <a:gd name="T45" fmla="*/ 2340 h 2361"/>
                  <a:gd name="T46" fmla="*/ 144 w 3142"/>
                  <a:gd name="T47" fmla="*/ 2314 h 2361"/>
                  <a:gd name="T48" fmla="*/ 93 w 3142"/>
                  <a:gd name="T49" fmla="*/ 2282 h 2361"/>
                  <a:gd name="T50" fmla="*/ 54 w 3142"/>
                  <a:gd name="T51" fmla="*/ 2245 h 2361"/>
                  <a:gd name="T52" fmla="*/ 27 w 3142"/>
                  <a:gd name="T53" fmla="*/ 2203 h 2361"/>
                  <a:gd name="T54" fmla="*/ 10 w 3142"/>
                  <a:gd name="T55" fmla="*/ 2158 h 2361"/>
                  <a:gd name="T56" fmla="*/ 2 w 3142"/>
                  <a:gd name="T57" fmla="*/ 2112 h 2361"/>
                  <a:gd name="T58" fmla="*/ 0 w 3142"/>
                  <a:gd name="T59" fmla="*/ 2066 h 2361"/>
                  <a:gd name="T60" fmla="*/ 4 w 3142"/>
                  <a:gd name="T61" fmla="*/ 2022 h 2361"/>
                  <a:gd name="T62" fmla="*/ 11 w 3142"/>
                  <a:gd name="T63" fmla="*/ 1983 h 2361"/>
                  <a:gd name="T64" fmla="*/ 20 w 3142"/>
                  <a:gd name="T65" fmla="*/ 1948 h 2361"/>
                  <a:gd name="T66" fmla="*/ 29 w 3142"/>
                  <a:gd name="T67" fmla="*/ 1919 h 2361"/>
                  <a:gd name="T68" fmla="*/ 37 w 3142"/>
                  <a:gd name="T69" fmla="*/ 1898 h 2361"/>
                  <a:gd name="T70" fmla="*/ 41 w 3142"/>
                  <a:gd name="T71" fmla="*/ 1888 h 2361"/>
                  <a:gd name="T72" fmla="*/ 889 w 3142"/>
                  <a:gd name="T73" fmla="*/ 63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2" h="2361"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632"/>
                    </a:lnTo>
                    <a:lnTo>
                      <a:pt x="3100" y="1886"/>
                    </a:lnTo>
                    <a:lnTo>
                      <a:pt x="3101" y="1888"/>
                    </a:lnTo>
                    <a:lnTo>
                      <a:pt x="3102" y="1892"/>
                    </a:lnTo>
                    <a:lnTo>
                      <a:pt x="3105" y="1898"/>
                    </a:lnTo>
                    <a:lnTo>
                      <a:pt x="3109" y="1907"/>
                    </a:lnTo>
                    <a:lnTo>
                      <a:pt x="3114" y="1919"/>
                    </a:lnTo>
                    <a:lnTo>
                      <a:pt x="3118" y="1933"/>
                    </a:lnTo>
                    <a:lnTo>
                      <a:pt x="3123" y="1948"/>
                    </a:lnTo>
                    <a:lnTo>
                      <a:pt x="3127" y="1964"/>
                    </a:lnTo>
                    <a:lnTo>
                      <a:pt x="3131" y="1983"/>
                    </a:lnTo>
                    <a:lnTo>
                      <a:pt x="3135" y="2002"/>
                    </a:lnTo>
                    <a:lnTo>
                      <a:pt x="3138" y="2022"/>
                    </a:lnTo>
                    <a:lnTo>
                      <a:pt x="3141" y="2045"/>
                    </a:lnTo>
                    <a:lnTo>
                      <a:pt x="3142" y="2066"/>
                    </a:lnTo>
                    <a:lnTo>
                      <a:pt x="3142" y="2089"/>
                    </a:lnTo>
                    <a:lnTo>
                      <a:pt x="3140" y="2112"/>
                    </a:lnTo>
                    <a:lnTo>
                      <a:pt x="3137" y="2135"/>
                    </a:lnTo>
                    <a:lnTo>
                      <a:pt x="3132" y="2158"/>
                    </a:lnTo>
                    <a:lnTo>
                      <a:pt x="3125" y="2180"/>
                    </a:lnTo>
                    <a:lnTo>
                      <a:pt x="3116" y="2203"/>
                    </a:lnTo>
                    <a:lnTo>
                      <a:pt x="3103" y="2224"/>
                    </a:lnTo>
                    <a:lnTo>
                      <a:pt x="3089" y="2245"/>
                    </a:lnTo>
                    <a:lnTo>
                      <a:pt x="3071" y="2264"/>
                    </a:lnTo>
                    <a:lnTo>
                      <a:pt x="3050" y="2282"/>
                    </a:lnTo>
                    <a:lnTo>
                      <a:pt x="3026" y="2299"/>
                    </a:lnTo>
                    <a:lnTo>
                      <a:pt x="2998" y="2314"/>
                    </a:lnTo>
                    <a:lnTo>
                      <a:pt x="2966" y="2328"/>
                    </a:lnTo>
                    <a:lnTo>
                      <a:pt x="2931" y="2340"/>
                    </a:lnTo>
                    <a:lnTo>
                      <a:pt x="2891" y="2349"/>
                    </a:lnTo>
                    <a:lnTo>
                      <a:pt x="2847" y="2355"/>
                    </a:lnTo>
                    <a:lnTo>
                      <a:pt x="2798" y="2360"/>
                    </a:lnTo>
                    <a:lnTo>
                      <a:pt x="2745" y="2361"/>
                    </a:lnTo>
                    <a:lnTo>
                      <a:pt x="1571" y="2361"/>
                    </a:lnTo>
                    <a:lnTo>
                      <a:pt x="1451" y="2361"/>
                    </a:lnTo>
                    <a:lnTo>
                      <a:pt x="1379" y="2361"/>
                    </a:lnTo>
                    <a:lnTo>
                      <a:pt x="666" y="2361"/>
                    </a:lnTo>
                    <a:lnTo>
                      <a:pt x="570" y="2361"/>
                    </a:lnTo>
                    <a:lnTo>
                      <a:pt x="480" y="2361"/>
                    </a:lnTo>
                    <a:lnTo>
                      <a:pt x="398" y="2361"/>
                    </a:lnTo>
                    <a:lnTo>
                      <a:pt x="344" y="2360"/>
                    </a:lnTo>
                    <a:lnTo>
                      <a:pt x="296" y="2355"/>
                    </a:lnTo>
                    <a:lnTo>
                      <a:pt x="251" y="2349"/>
                    </a:lnTo>
                    <a:lnTo>
                      <a:pt x="211" y="2340"/>
                    </a:lnTo>
                    <a:lnTo>
                      <a:pt x="176" y="2328"/>
                    </a:lnTo>
                    <a:lnTo>
                      <a:pt x="144" y="2314"/>
                    </a:lnTo>
                    <a:lnTo>
                      <a:pt x="116" y="2299"/>
                    </a:lnTo>
                    <a:lnTo>
                      <a:pt x="93" y="2282"/>
                    </a:lnTo>
                    <a:lnTo>
                      <a:pt x="71" y="2264"/>
                    </a:lnTo>
                    <a:lnTo>
                      <a:pt x="54" y="2245"/>
                    </a:lnTo>
                    <a:lnTo>
                      <a:pt x="39" y="2224"/>
                    </a:lnTo>
                    <a:lnTo>
                      <a:pt x="27" y="2203"/>
                    </a:lnTo>
                    <a:lnTo>
                      <a:pt x="18" y="2180"/>
                    </a:lnTo>
                    <a:lnTo>
                      <a:pt x="10" y="2158"/>
                    </a:lnTo>
                    <a:lnTo>
                      <a:pt x="5" y="2135"/>
                    </a:lnTo>
                    <a:lnTo>
                      <a:pt x="2" y="2112"/>
                    </a:lnTo>
                    <a:lnTo>
                      <a:pt x="0" y="2089"/>
                    </a:lnTo>
                    <a:lnTo>
                      <a:pt x="0" y="2066"/>
                    </a:lnTo>
                    <a:lnTo>
                      <a:pt x="1" y="2045"/>
                    </a:lnTo>
                    <a:lnTo>
                      <a:pt x="4" y="2022"/>
                    </a:lnTo>
                    <a:lnTo>
                      <a:pt x="7" y="2002"/>
                    </a:lnTo>
                    <a:lnTo>
                      <a:pt x="11" y="1983"/>
                    </a:lnTo>
                    <a:lnTo>
                      <a:pt x="15" y="1964"/>
                    </a:lnTo>
                    <a:lnTo>
                      <a:pt x="20" y="1948"/>
                    </a:lnTo>
                    <a:lnTo>
                      <a:pt x="25" y="1933"/>
                    </a:lnTo>
                    <a:lnTo>
                      <a:pt x="29" y="1919"/>
                    </a:lnTo>
                    <a:lnTo>
                      <a:pt x="33" y="1907"/>
                    </a:lnTo>
                    <a:lnTo>
                      <a:pt x="37" y="1898"/>
                    </a:lnTo>
                    <a:lnTo>
                      <a:pt x="40" y="1892"/>
                    </a:lnTo>
                    <a:lnTo>
                      <a:pt x="41" y="1888"/>
                    </a:lnTo>
                    <a:lnTo>
                      <a:pt x="42" y="1886"/>
                    </a:lnTo>
                    <a:lnTo>
                      <a:pt x="889" y="63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1439" y="777"/>
                <a:ext cx="185" cy="186"/>
              </a:xfrm>
              <a:custGeom>
                <a:avLst/>
                <a:gdLst>
                  <a:gd name="T0" fmla="*/ 1025 w 3142"/>
                  <a:gd name="T1" fmla="*/ 1481 h 3169"/>
                  <a:gd name="T2" fmla="*/ 163 w 3142"/>
                  <a:gd name="T3" fmla="*/ 2758 h 3169"/>
                  <a:gd name="T4" fmla="*/ 151 w 3142"/>
                  <a:gd name="T5" fmla="*/ 2790 h 3169"/>
                  <a:gd name="T6" fmla="*/ 141 w 3142"/>
                  <a:gd name="T7" fmla="*/ 2830 h 3169"/>
                  <a:gd name="T8" fmla="*/ 136 w 3142"/>
                  <a:gd name="T9" fmla="*/ 2876 h 3169"/>
                  <a:gd name="T10" fmla="*/ 139 w 3142"/>
                  <a:gd name="T11" fmla="*/ 2921 h 3169"/>
                  <a:gd name="T12" fmla="*/ 155 w 3142"/>
                  <a:gd name="T13" fmla="*/ 2961 h 3169"/>
                  <a:gd name="T14" fmla="*/ 188 w 3142"/>
                  <a:gd name="T15" fmla="*/ 2993 h 3169"/>
                  <a:gd name="T16" fmla="*/ 240 w 3142"/>
                  <a:gd name="T17" fmla="*/ 3015 h 3169"/>
                  <a:gd name="T18" fmla="*/ 311 w 3142"/>
                  <a:gd name="T19" fmla="*/ 3029 h 3169"/>
                  <a:gd name="T20" fmla="*/ 398 w 3142"/>
                  <a:gd name="T21" fmla="*/ 3034 h 3169"/>
                  <a:gd name="T22" fmla="*/ 2790 w 3142"/>
                  <a:gd name="T23" fmla="*/ 3033 h 3169"/>
                  <a:gd name="T24" fmla="*/ 2869 w 3142"/>
                  <a:gd name="T25" fmla="*/ 3023 h 3169"/>
                  <a:gd name="T26" fmla="*/ 2931 w 3142"/>
                  <a:gd name="T27" fmla="*/ 3005 h 3169"/>
                  <a:gd name="T28" fmla="*/ 2974 w 3142"/>
                  <a:gd name="T29" fmla="*/ 2977 h 3169"/>
                  <a:gd name="T30" fmla="*/ 2998 w 3142"/>
                  <a:gd name="T31" fmla="*/ 2942 h 3169"/>
                  <a:gd name="T32" fmla="*/ 3006 w 3142"/>
                  <a:gd name="T33" fmla="*/ 2898 h 3169"/>
                  <a:gd name="T34" fmla="*/ 3004 w 3142"/>
                  <a:gd name="T35" fmla="*/ 2851 h 3169"/>
                  <a:gd name="T36" fmla="*/ 2996 w 3142"/>
                  <a:gd name="T37" fmla="*/ 2807 h 3169"/>
                  <a:gd name="T38" fmla="*/ 2985 w 3142"/>
                  <a:gd name="T39" fmla="*/ 2771 h 3169"/>
                  <a:gd name="T40" fmla="*/ 2141 w 3142"/>
                  <a:gd name="T41" fmla="*/ 1515 h 3169"/>
                  <a:gd name="T42" fmla="*/ 2118 w 3142"/>
                  <a:gd name="T43" fmla="*/ 135 h 3169"/>
                  <a:gd name="T44" fmla="*/ 889 w 3142"/>
                  <a:gd name="T45" fmla="*/ 0 h 3169"/>
                  <a:gd name="T46" fmla="*/ 2254 w 3142"/>
                  <a:gd name="T47" fmla="*/ 1440 h 3169"/>
                  <a:gd name="T48" fmla="*/ 3101 w 3142"/>
                  <a:gd name="T49" fmla="*/ 2696 h 3169"/>
                  <a:gd name="T50" fmla="*/ 3105 w 3142"/>
                  <a:gd name="T51" fmla="*/ 2706 h 3169"/>
                  <a:gd name="T52" fmla="*/ 3114 w 3142"/>
                  <a:gd name="T53" fmla="*/ 2727 h 3169"/>
                  <a:gd name="T54" fmla="*/ 3123 w 3142"/>
                  <a:gd name="T55" fmla="*/ 2756 h 3169"/>
                  <a:gd name="T56" fmla="*/ 3131 w 3142"/>
                  <a:gd name="T57" fmla="*/ 2791 h 3169"/>
                  <a:gd name="T58" fmla="*/ 3138 w 3142"/>
                  <a:gd name="T59" fmla="*/ 2830 h 3169"/>
                  <a:gd name="T60" fmla="*/ 3142 w 3142"/>
                  <a:gd name="T61" fmla="*/ 2874 h 3169"/>
                  <a:gd name="T62" fmla="*/ 3140 w 3142"/>
                  <a:gd name="T63" fmla="*/ 2920 h 3169"/>
                  <a:gd name="T64" fmla="*/ 3132 w 3142"/>
                  <a:gd name="T65" fmla="*/ 2966 h 3169"/>
                  <a:gd name="T66" fmla="*/ 3116 w 3142"/>
                  <a:gd name="T67" fmla="*/ 3011 h 3169"/>
                  <a:gd name="T68" fmla="*/ 3089 w 3142"/>
                  <a:gd name="T69" fmla="*/ 3053 h 3169"/>
                  <a:gd name="T70" fmla="*/ 3050 w 3142"/>
                  <a:gd name="T71" fmla="*/ 3090 h 3169"/>
                  <a:gd name="T72" fmla="*/ 2998 w 3142"/>
                  <a:gd name="T73" fmla="*/ 3122 h 3169"/>
                  <a:gd name="T74" fmla="*/ 2931 w 3142"/>
                  <a:gd name="T75" fmla="*/ 3148 h 3169"/>
                  <a:gd name="T76" fmla="*/ 2847 w 3142"/>
                  <a:gd name="T77" fmla="*/ 3163 h 3169"/>
                  <a:gd name="T78" fmla="*/ 2745 w 3142"/>
                  <a:gd name="T79" fmla="*/ 3169 h 3169"/>
                  <a:gd name="T80" fmla="*/ 1451 w 3142"/>
                  <a:gd name="T81" fmla="*/ 3169 h 3169"/>
                  <a:gd name="T82" fmla="*/ 666 w 3142"/>
                  <a:gd name="T83" fmla="*/ 3169 h 3169"/>
                  <a:gd name="T84" fmla="*/ 480 w 3142"/>
                  <a:gd name="T85" fmla="*/ 3169 h 3169"/>
                  <a:gd name="T86" fmla="*/ 344 w 3142"/>
                  <a:gd name="T87" fmla="*/ 3168 h 3169"/>
                  <a:gd name="T88" fmla="*/ 251 w 3142"/>
                  <a:gd name="T89" fmla="*/ 3157 h 3169"/>
                  <a:gd name="T90" fmla="*/ 176 w 3142"/>
                  <a:gd name="T91" fmla="*/ 3136 h 3169"/>
                  <a:gd name="T92" fmla="*/ 116 w 3142"/>
                  <a:gd name="T93" fmla="*/ 3107 h 3169"/>
                  <a:gd name="T94" fmla="*/ 71 w 3142"/>
                  <a:gd name="T95" fmla="*/ 3072 h 3169"/>
                  <a:gd name="T96" fmla="*/ 39 w 3142"/>
                  <a:gd name="T97" fmla="*/ 3032 h 3169"/>
                  <a:gd name="T98" fmla="*/ 18 w 3142"/>
                  <a:gd name="T99" fmla="*/ 2988 h 3169"/>
                  <a:gd name="T100" fmla="*/ 5 w 3142"/>
                  <a:gd name="T101" fmla="*/ 2943 h 3169"/>
                  <a:gd name="T102" fmla="*/ 0 w 3142"/>
                  <a:gd name="T103" fmla="*/ 2897 h 3169"/>
                  <a:gd name="T104" fmla="*/ 1 w 3142"/>
                  <a:gd name="T105" fmla="*/ 2853 h 3169"/>
                  <a:gd name="T106" fmla="*/ 7 w 3142"/>
                  <a:gd name="T107" fmla="*/ 2810 h 3169"/>
                  <a:gd name="T108" fmla="*/ 15 w 3142"/>
                  <a:gd name="T109" fmla="*/ 2772 h 3169"/>
                  <a:gd name="T110" fmla="*/ 25 w 3142"/>
                  <a:gd name="T111" fmla="*/ 2741 h 3169"/>
                  <a:gd name="T112" fmla="*/ 33 w 3142"/>
                  <a:gd name="T113" fmla="*/ 2715 h 3169"/>
                  <a:gd name="T114" fmla="*/ 40 w 3142"/>
                  <a:gd name="T115" fmla="*/ 2700 h 3169"/>
                  <a:gd name="T116" fmla="*/ 42 w 3142"/>
                  <a:gd name="T117" fmla="*/ 2694 h 3169"/>
                  <a:gd name="T118" fmla="*/ 889 w 3142"/>
                  <a:gd name="T119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2" h="3169">
                    <a:moveTo>
                      <a:pt x="1025" y="135"/>
                    </a:moveTo>
                    <a:lnTo>
                      <a:pt x="1025" y="1481"/>
                    </a:lnTo>
                    <a:lnTo>
                      <a:pt x="1001" y="1515"/>
                    </a:lnTo>
                    <a:lnTo>
                      <a:pt x="163" y="2758"/>
                    </a:lnTo>
                    <a:lnTo>
                      <a:pt x="157" y="2772"/>
                    </a:lnTo>
                    <a:lnTo>
                      <a:pt x="151" y="2790"/>
                    </a:lnTo>
                    <a:lnTo>
                      <a:pt x="146" y="2809"/>
                    </a:lnTo>
                    <a:lnTo>
                      <a:pt x="141" y="2830"/>
                    </a:lnTo>
                    <a:lnTo>
                      <a:pt x="138" y="2854"/>
                    </a:lnTo>
                    <a:lnTo>
                      <a:pt x="136" y="2876"/>
                    </a:lnTo>
                    <a:lnTo>
                      <a:pt x="136" y="2900"/>
                    </a:lnTo>
                    <a:lnTo>
                      <a:pt x="139" y="2921"/>
                    </a:lnTo>
                    <a:lnTo>
                      <a:pt x="145" y="2943"/>
                    </a:lnTo>
                    <a:lnTo>
                      <a:pt x="155" y="2961"/>
                    </a:lnTo>
                    <a:lnTo>
                      <a:pt x="169" y="2977"/>
                    </a:lnTo>
                    <a:lnTo>
                      <a:pt x="188" y="2993"/>
                    </a:lnTo>
                    <a:lnTo>
                      <a:pt x="212" y="3005"/>
                    </a:lnTo>
                    <a:lnTo>
                      <a:pt x="240" y="3015"/>
                    </a:lnTo>
                    <a:lnTo>
                      <a:pt x="273" y="3023"/>
                    </a:lnTo>
                    <a:lnTo>
                      <a:pt x="311" y="3029"/>
                    </a:lnTo>
                    <a:lnTo>
                      <a:pt x="352" y="3033"/>
                    </a:lnTo>
                    <a:lnTo>
                      <a:pt x="398" y="3034"/>
                    </a:lnTo>
                    <a:lnTo>
                      <a:pt x="2745" y="3034"/>
                    </a:lnTo>
                    <a:lnTo>
                      <a:pt x="2790" y="3033"/>
                    </a:lnTo>
                    <a:lnTo>
                      <a:pt x="2832" y="3029"/>
                    </a:lnTo>
                    <a:lnTo>
                      <a:pt x="2869" y="3023"/>
                    </a:lnTo>
                    <a:lnTo>
                      <a:pt x="2902" y="3015"/>
                    </a:lnTo>
                    <a:lnTo>
                      <a:pt x="2931" y="3005"/>
                    </a:lnTo>
                    <a:lnTo>
                      <a:pt x="2955" y="2993"/>
                    </a:lnTo>
                    <a:lnTo>
                      <a:pt x="2974" y="2977"/>
                    </a:lnTo>
                    <a:lnTo>
                      <a:pt x="2988" y="2961"/>
                    </a:lnTo>
                    <a:lnTo>
                      <a:pt x="2998" y="2942"/>
                    </a:lnTo>
                    <a:lnTo>
                      <a:pt x="3003" y="2920"/>
                    </a:lnTo>
                    <a:lnTo>
                      <a:pt x="3006" y="2898"/>
                    </a:lnTo>
                    <a:lnTo>
                      <a:pt x="3006" y="2874"/>
                    </a:lnTo>
                    <a:lnTo>
                      <a:pt x="3004" y="2851"/>
                    </a:lnTo>
                    <a:lnTo>
                      <a:pt x="3000" y="2828"/>
                    </a:lnTo>
                    <a:lnTo>
                      <a:pt x="2996" y="2807"/>
                    </a:lnTo>
                    <a:lnTo>
                      <a:pt x="2990" y="2788"/>
                    </a:lnTo>
                    <a:lnTo>
                      <a:pt x="2985" y="2771"/>
                    </a:lnTo>
                    <a:lnTo>
                      <a:pt x="2981" y="2759"/>
                    </a:lnTo>
                    <a:lnTo>
                      <a:pt x="2141" y="1515"/>
                    </a:lnTo>
                    <a:lnTo>
                      <a:pt x="2118" y="1481"/>
                    </a:lnTo>
                    <a:lnTo>
                      <a:pt x="2118" y="135"/>
                    </a:lnTo>
                    <a:lnTo>
                      <a:pt x="1025" y="135"/>
                    </a:lnTo>
                    <a:close/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1440"/>
                    </a:lnTo>
                    <a:lnTo>
                      <a:pt x="3100" y="2694"/>
                    </a:lnTo>
                    <a:lnTo>
                      <a:pt x="3101" y="2696"/>
                    </a:lnTo>
                    <a:lnTo>
                      <a:pt x="3102" y="2700"/>
                    </a:lnTo>
                    <a:lnTo>
                      <a:pt x="3105" y="2706"/>
                    </a:lnTo>
                    <a:lnTo>
                      <a:pt x="3109" y="2715"/>
                    </a:lnTo>
                    <a:lnTo>
                      <a:pt x="3114" y="2727"/>
                    </a:lnTo>
                    <a:lnTo>
                      <a:pt x="3118" y="2741"/>
                    </a:lnTo>
                    <a:lnTo>
                      <a:pt x="3123" y="2756"/>
                    </a:lnTo>
                    <a:lnTo>
                      <a:pt x="3127" y="2772"/>
                    </a:lnTo>
                    <a:lnTo>
                      <a:pt x="3131" y="2791"/>
                    </a:lnTo>
                    <a:lnTo>
                      <a:pt x="3135" y="2810"/>
                    </a:lnTo>
                    <a:lnTo>
                      <a:pt x="3138" y="2830"/>
                    </a:lnTo>
                    <a:lnTo>
                      <a:pt x="3141" y="2853"/>
                    </a:lnTo>
                    <a:lnTo>
                      <a:pt x="3142" y="2874"/>
                    </a:lnTo>
                    <a:lnTo>
                      <a:pt x="3142" y="2897"/>
                    </a:lnTo>
                    <a:lnTo>
                      <a:pt x="3140" y="2920"/>
                    </a:lnTo>
                    <a:lnTo>
                      <a:pt x="3137" y="2943"/>
                    </a:lnTo>
                    <a:lnTo>
                      <a:pt x="3132" y="2966"/>
                    </a:lnTo>
                    <a:lnTo>
                      <a:pt x="3125" y="2988"/>
                    </a:lnTo>
                    <a:lnTo>
                      <a:pt x="3116" y="3011"/>
                    </a:lnTo>
                    <a:lnTo>
                      <a:pt x="3103" y="3032"/>
                    </a:lnTo>
                    <a:lnTo>
                      <a:pt x="3089" y="3053"/>
                    </a:lnTo>
                    <a:lnTo>
                      <a:pt x="3071" y="3072"/>
                    </a:lnTo>
                    <a:lnTo>
                      <a:pt x="3050" y="3090"/>
                    </a:lnTo>
                    <a:lnTo>
                      <a:pt x="3026" y="3107"/>
                    </a:lnTo>
                    <a:lnTo>
                      <a:pt x="2998" y="3122"/>
                    </a:lnTo>
                    <a:lnTo>
                      <a:pt x="2966" y="3136"/>
                    </a:lnTo>
                    <a:lnTo>
                      <a:pt x="2931" y="3148"/>
                    </a:lnTo>
                    <a:lnTo>
                      <a:pt x="2891" y="3157"/>
                    </a:lnTo>
                    <a:lnTo>
                      <a:pt x="2847" y="3163"/>
                    </a:lnTo>
                    <a:lnTo>
                      <a:pt x="2798" y="3168"/>
                    </a:lnTo>
                    <a:lnTo>
                      <a:pt x="2745" y="3169"/>
                    </a:lnTo>
                    <a:lnTo>
                      <a:pt x="1571" y="3169"/>
                    </a:lnTo>
                    <a:lnTo>
                      <a:pt x="1451" y="3169"/>
                    </a:lnTo>
                    <a:lnTo>
                      <a:pt x="1379" y="3169"/>
                    </a:lnTo>
                    <a:lnTo>
                      <a:pt x="666" y="3169"/>
                    </a:lnTo>
                    <a:lnTo>
                      <a:pt x="570" y="3169"/>
                    </a:lnTo>
                    <a:lnTo>
                      <a:pt x="480" y="3169"/>
                    </a:lnTo>
                    <a:lnTo>
                      <a:pt x="398" y="3169"/>
                    </a:lnTo>
                    <a:lnTo>
                      <a:pt x="344" y="3168"/>
                    </a:lnTo>
                    <a:lnTo>
                      <a:pt x="296" y="3163"/>
                    </a:lnTo>
                    <a:lnTo>
                      <a:pt x="251" y="3157"/>
                    </a:lnTo>
                    <a:lnTo>
                      <a:pt x="211" y="3148"/>
                    </a:lnTo>
                    <a:lnTo>
                      <a:pt x="176" y="3136"/>
                    </a:lnTo>
                    <a:lnTo>
                      <a:pt x="144" y="3122"/>
                    </a:lnTo>
                    <a:lnTo>
                      <a:pt x="116" y="3107"/>
                    </a:lnTo>
                    <a:lnTo>
                      <a:pt x="93" y="3090"/>
                    </a:lnTo>
                    <a:lnTo>
                      <a:pt x="71" y="3072"/>
                    </a:lnTo>
                    <a:lnTo>
                      <a:pt x="54" y="3053"/>
                    </a:lnTo>
                    <a:lnTo>
                      <a:pt x="39" y="3032"/>
                    </a:lnTo>
                    <a:lnTo>
                      <a:pt x="27" y="3011"/>
                    </a:lnTo>
                    <a:lnTo>
                      <a:pt x="18" y="2988"/>
                    </a:lnTo>
                    <a:lnTo>
                      <a:pt x="10" y="2966"/>
                    </a:lnTo>
                    <a:lnTo>
                      <a:pt x="5" y="2943"/>
                    </a:lnTo>
                    <a:lnTo>
                      <a:pt x="2" y="2920"/>
                    </a:lnTo>
                    <a:lnTo>
                      <a:pt x="0" y="2897"/>
                    </a:lnTo>
                    <a:lnTo>
                      <a:pt x="0" y="2874"/>
                    </a:lnTo>
                    <a:lnTo>
                      <a:pt x="1" y="2853"/>
                    </a:lnTo>
                    <a:lnTo>
                      <a:pt x="4" y="2830"/>
                    </a:lnTo>
                    <a:lnTo>
                      <a:pt x="7" y="2810"/>
                    </a:lnTo>
                    <a:lnTo>
                      <a:pt x="11" y="2791"/>
                    </a:lnTo>
                    <a:lnTo>
                      <a:pt x="15" y="2772"/>
                    </a:lnTo>
                    <a:lnTo>
                      <a:pt x="20" y="2756"/>
                    </a:lnTo>
                    <a:lnTo>
                      <a:pt x="25" y="2741"/>
                    </a:lnTo>
                    <a:lnTo>
                      <a:pt x="29" y="2727"/>
                    </a:lnTo>
                    <a:lnTo>
                      <a:pt x="33" y="2715"/>
                    </a:lnTo>
                    <a:lnTo>
                      <a:pt x="37" y="2706"/>
                    </a:lnTo>
                    <a:lnTo>
                      <a:pt x="40" y="2700"/>
                    </a:lnTo>
                    <a:lnTo>
                      <a:pt x="41" y="2696"/>
                    </a:lnTo>
                    <a:lnTo>
                      <a:pt x="42" y="2694"/>
                    </a:lnTo>
                    <a:lnTo>
                      <a:pt x="889" y="1440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480" y="769"/>
                <a:ext cx="104" cy="16"/>
              </a:xfrm>
              <a:custGeom>
                <a:avLst/>
                <a:gdLst>
                  <a:gd name="T0" fmla="*/ 131 w 1768"/>
                  <a:gd name="T1" fmla="*/ 0 h 270"/>
                  <a:gd name="T2" fmla="*/ 1638 w 1768"/>
                  <a:gd name="T3" fmla="*/ 0 h 270"/>
                  <a:gd name="T4" fmla="*/ 1664 w 1768"/>
                  <a:gd name="T5" fmla="*/ 3 h 270"/>
                  <a:gd name="T6" fmla="*/ 1689 w 1768"/>
                  <a:gd name="T7" fmla="*/ 11 h 270"/>
                  <a:gd name="T8" fmla="*/ 1711 w 1768"/>
                  <a:gd name="T9" fmla="*/ 24 h 270"/>
                  <a:gd name="T10" fmla="*/ 1730 w 1768"/>
                  <a:gd name="T11" fmla="*/ 40 h 270"/>
                  <a:gd name="T12" fmla="*/ 1746 w 1768"/>
                  <a:gd name="T13" fmla="*/ 59 h 270"/>
                  <a:gd name="T14" fmla="*/ 1758 w 1768"/>
                  <a:gd name="T15" fmla="*/ 83 h 270"/>
                  <a:gd name="T16" fmla="*/ 1765 w 1768"/>
                  <a:gd name="T17" fmla="*/ 107 h 270"/>
                  <a:gd name="T18" fmla="*/ 1768 w 1768"/>
                  <a:gd name="T19" fmla="*/ 135 h 270"/>
                  <a:gd name="T20" fmla="*/ 1765 w 1768"/>
                  <a:gd name="T21" fmla="*/ 163 h 270"/>
                  <a:gd name="T22" fmla="*/ 1758 w 1768"/>
                  <a:gd name="T23" fmla="*/ 187 h 270"/>
                  <a:gd name="T24" fmla="*/ 1746 w 1768"/>
                  <a:gd name="T25" fmla="*/ 210 h 270"/>
                  <a:gd name="T26" fmla="*/ 1730 w 1768"/>
                  <a:gd name="T27" fmla="*/ 230 h 270"/>
                  <a:gd name="T28" fmla="*/ 1711 w 1768"/>
                  <a:gd name="T29" fmla="*/ 246 h 270"/>
                  <a:gd name="T30" fmla="*/ 1689 w 1768"/>
                  <a:gd name="T31" fmla="*/ 259 h 270"/>
                  <a:gd name="T32" fmla="*/ 1664 w 1768"/>
                  <a:gd name="T33" fmla="*/ 267 h 270"/>
                  <a:gd name="T34" fmla="*/ 1638 w 1768"/>
                  <a:gd name="T35" fmla="*/ 270 h 270"/>
                  <a:gd name="T36" fmla="*/ 131 w 1768"/>
                  <a:gd name="T37" fmla="*/ 270 h 270"/>
                  <a:gd name="T38" fmla="*/ 104 w 1768"/>
                  <a:gd name="T39" fmla="*/ 267 h 270"/>
                  <a:gd name="T40" fmla="*/ 80 w 1768"/>
                  <a:gd name="T41" fmla="*/ 259 h 270"/>
                  <a:gd name="T42" fmla="*/ 58 w 1768"/>
                  <a:gd name="T43" fmla="*/ 246 h 270"/>
                  <a:gd name="T44" fmla="*/ 39 w 1768"/>
                  <a:gd name="T45" fmla="*/ 230 h 270"/>
                  <a:gd name="T46" fmla="*/ 23 w 1768"/>
                  <a:gd name="T47" fmla="*/ 210 h 270"/>
                  <a:gd name="T48" fmla="*/ 11 w 1768"/>
                  <a:gd name="T49" fmla="*/ 187 h 270"/>
                  <a:gd name="T50" fmla="*/ 4 w 1768"/>
                  <a:gd name="T51" fmla="*/ 163 h 270"/>
                  <a:gd name="T52" fmla="*/ 0 w 1768"/>
                  <a:gd name="T53" fmla="*/ 135 h 270"/>
                  <a:gd name="T54" fmla="*/ 4 w 1768"/>
                  <a:gd name="T55" fmla="*/ 107 h 270"/>
                  <a:gd name="T56" fmla="*/ 11 w 1768"/>
                  <a:gd name="T57" fmla="*/ 83 h 270"/>
                  <a:gd name="T58" fmla="*/ 23 w 1768"/>
                  <a:gd name="T59" fmla="*/ 59 h 270"/>
                  <a:gd name="T60" fmla="*/ 39 w 1768"/>
                  <a:gd name="T61" fmla="*/ 40 h 270"/>
                  <a:gd name="T62" fmla="*/ 58 w 1768"/>
                  <a:gd name="T63" fmla="*/ 24 h 270"/>
                  <a:gd name="T64" fmla="*/ 80 w 1768"/>
                  <a:gd name="T65" fmla="*/ 11 h 270"/>
                  <a:gd name="T66" fmla="*/ 104 w 1768"/>
                  <a:gd name="T67" fmla="*/ 3 h 270"/>
                  <a:gd name="T68" fmla="*/ 131 w 1768"/>
                  <a:gd name="T6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8" h="270">
                    <a:moveTo>
                      <a:pt x="131" y="0"/>
                    </a:moveTo>
                    <a:lnTo>
                      <a:pt x="1638" y="0"/>
                    </a:lnTo>
                    <a:lnTo>
                      <a:pt x="1664" y="3"/>
                    </a:lnTo>
                    <a:lnTo>
                      <a:pt x="1689" y="11"/>
                    </a:lnTo>
                    <a:lnTo>
                      <a:pt x="1711" y="24"/>
                    </a:lnTo>
                    <a:lnTo>
                      <a:pt x="1730" y="40"/>
                    </a:lnTo>
                    <a:lnTo>
                      <a:pt x="1746" y="59"/>
                    </a:lnTo>
                    <a:lnTo>
                      <a:pt x="1758" y="83"/>
                    </a:lnTo>
                    <a:lnTo>
                      <a:pt x="1765" y="107"/>
                    </a:lnTo>
                    <a:lnTo>
                      <a:pt x="1768" y="135"/>
                    </a:lnTo>
                    <a:lnTo>
                      <a:pt x="1765" y="163"/>
                    </a:lnTo>
                    <a:lnTo>
                      <a:pt x="1758" y="187"/>
                    </a:lnTo>
                    <a:lnTo>
                      <a:pt x="1746" y="210"/>
                    </a:lnTo>
                    <a:lnTo>
                      <a:pt x="1730" y="230"/>
                    </a:lnTo>
                    <a:lnTo>
                      <a:pt x="1711" y="246"/>
                    </a:lnTo>
                    <a:lnTo>
                      <a:pt x="1689" y="259"/>
                    </a:lnTo>
                    <a:lnTo>
                      <a:pt x="1664" y="267"/>
                    </a:lnTo>
                    <a:lnTo>
                      <a:pt x="1638" y="270"/>
                    </a:lnTo>
                    <a:lnTo>
                      <a:pt x="131" y="270"/>
                    </a:lnTo>
                    <a:lnTo>
                      <a:pt x="104" y="267"/>
                    </a:lnTo>
                    <a:lnTo>
                      <a:pt x="80" y="259"/>
                    </a:lnTo>
                    <a:lnTo>
                      <a:pt x="58" y="246"/>
                    </a:lnTo>
                    <a:lnTo>
                      <a:pt x="39" y="230"/>
                    </a:lnTo>
                    <a:lnTo>
                      <a:pt x="23" y="210"/>
                    </a:lnTo>
                    <a:lnTo>
                      <a:pt x="11" y="187"/>
                    </a:lnTo>
                    <a:lnTo>
                      <a:pt x="4" y="163"/>
                    </a:lnTo>
                    <a:lnTo>
                      <a:pt x="0" y="135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8" y="24"/>
                    </a:lnTo>
                    <a:lnTo>
                      <a:pt x="80" y="11"/>
                    </a:lnTo>
                    <a:lnTo>
                      <a:pt x="104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1476" y="765"/>
                <a:ext cx="112" cy="24"/>
              </a:xfrm>
              <a:custGeom>
                <a:avLst/>
                <a:gdLst>
                  <a:gd name="T0" fmla="*/ 182 w 1904"/>
                  <a:gd name="T1" fmla="*/ 137 h 404"/>
                  <a:gd name="T2" fmla="*/ 155 w 1904"/>
                  <a:gd name="T3" fmla="*/ 154 h 404"/>
                  <a:gd name="T4" fmla="*/ 138 w 1904"/>
                  <a:gd name="T5" fmla="*/ 185 h 404"/>
                  <a:gd name="T6" fmla="*/ 138 w 1904"/>
                  <a:gd name="T7" fmla="*/ 220 h 404"/>
                  <a:gd name="T8" fmla="*/ 155 w 1904"/>
                  <a:gd name="T9" fmla="*/ 250 h 404"/>
                  <a:gd name="T10" fmla="*/ 182 w 1904"/>
                  <a:gd name="T11" fmla="*/ 267 h 404"/>
                  <a:gd name="T12" fmla="*/ 1706 w 1904"/>
                  <a:gd name="T13" fmla="*/ 269 h 404"/>
                  <a:gd name="T14" fmla="*/ 1738 w 1904"/>
                  <a:gd name="T15" fmla="*/ 260 h 404"/>
                  <a:gd name="T16" fmla="*/ 1760 w 1904"/>
                  <a:gd name="T17" fmla="*/ 236 h 404"/>
                  <a:gd name="T18" fmla="*/ 1768 w 1904"/>
                  <a:gd name="T19" fmla="*/ 202 h 404"/>
                  <a:gd name="T20" fmla="*/ 1760 w 1904"/>
                  <a:gd name="T21" fmla="*/ 168 h 404"/>
                  <a:gd name="T22" fmla="*/ 1738 w 1904"/>
                  <a:gd name="T23" fmla="*/ 144 h 404"/>
                  <a:gd name="T24" fmla="*/ 1706 w 1904"/>
                  <a:gd name="T25" fmla="*/ 135 h 404"/>
                  <a:gd name="T26" fmla="*/ 199 w 1904"/>
                  <a:gd name="T27" fmla="*/ 0 h 404"/>
                  <a:gd name="T28" fmla="*/ 1739 w 1904"/>
                  <a:gd name="T29" fmla="*/ 3 h 404"/>
                  <a:gd name="T30" fmla="*/ 1797 w 1904"/>
                  <a:gd name="T31" fmla="*/ 22 h 404"/>
                  <a:gd name="T32" fmla="*/ 1847 w 1904"/>
                  <a:gd name="T33" fmla="*/ 59 h 404"/>
                  <a:gd name="T34" fmla="*/ 1883 w 1904"/>
                  <a:gd name="T35" fmla="*/ 109 h 404"/>
                  <a:gd name="T36" fmla="*/ 1902 w 1904"/>
                  <a:gd name="T37" fmla="*/ 169 h 404"/>
                  <a:gd name="T38" fmla="*/ 1902 w 1904"/>
                  <a:gd name="T39" fmla="*/ 235 h 404"/>
                  <a:gd name="T40" fmla="*/ 1883 w 1904"/>
                  <a:gd name="T41" fmla="*/ 295 h 404"/>
                  <a:gd name="T42" fmla="*/ 1847 w 1904"/>
                  <a:gd name="T43" fmla="*/ 345 h 404"/>
                  <a:gd name="T44" fmla="*/ 1797 w 1904"/>
                  <a:gd name="T45" fmla="*/ 381 h 404"/>
                  <a:gd name="T46" fmla="*/ 1739 w 1904"/>
                  <a:gd name="T47" fmla="*/ 401 h 404"/>
                  <a:gd name="T48" fmla="*/ 199 w 1904"/>
                  <a:gd name="T49" fmla="*/ 404 h 404"/>
                  <a:gd name="T50" fmla="*/ 136 w 1904"/>
                  <a:gd name="T51" fmla="*/ 394 h 404"/>
                  <a:gd name="T52" fmla="*/ 82 w 1904"/>
                  <a:gd name="T53" fmla="*/ 365 h 404"/>
                  <a:gd name="T54" fmla="*/ 39 w 1904"/>
                  <a:gd name="T55" fmla="*/ 321 h 404"/>
                  <a:gd name="T56" fmla="*/ 11 w 1904"/>
                  <a:gd name="T57" fmla="*/ 266 h 404"/>
                  <a:gd name="T58" fmla="*/ 0 w 1904"/>
                  <a:gd name="T59" fmla="*/ 202 h 404"/>
                  <a:gd name="T60" fmla="*/ 11 w 1904"/>
                  <a:gd name="T61" fmla="*/ 138 h 404"/>
                  <a:gd name="T62" fmla="*/ 39 w 1904"/>
                  <a:gd name="T63" fmla="*/ 83 h 404"/>
                  <a:gd name="T64" fmla="*/ 82 w 1904"/>
                  <a:gd name="T65" fmla="*/ 39 h 404"/>
                  <a:gd name="T66" fmla="*/ 136 w 1904"/>
                  <a:gd name="T67" fmla="*/ 10 h 404"/>
                  <a:gd name="T68" fmla="*/ 199 w 1904"/>
                  <a:gd name="T6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4" h="404">
                    <a:moveTo>
                      <a:pt x="199" y="135"/>
                    </a:moveTo>
                    <a:lnTo>
                      <a:pt x="182" y="137"/>
                    </a:lnTo>
                    <a:lnTo>
                      <a:pt x="167" y="144"/>
                    </a:lnTo>
                    <a:lnTo>
                      <a:pt x="155" y="154"/>
                    </a:lnTo>
                    <a:lnTo>
                      <a:pt x="145" y="168"/>
                    </a:lnTo>
                    <a:lnTo>
                      <a:pt x="138" y="185"/>
                    </a:lnTo>
                    <a:lnTo>
                      <a:pt x="136" y="202"/>
                    </a:lnTo>
                    <a:lnTo>
                      <a:pt x="138" y="220"/>
                    </a:lnTo>
                    <a:lnTo>
                      <a:pt x="145" y="236"/>
                    </a:lnTo>
                    <a:lnTo>
                      <a:pt x="155" y="250"/>
                    </a:lnTo>
                    <a:lnTo>
                      <a:pt x="167" y="260"/>
                    </a:lnTo>
                    <a:lnTo>
                      <a:pt x="182" y="267"/>
                    </a:lnTo>
                    <a:lnTo>
                      <a:pt x="199" y="269"/>
                    </a:lnTo>
                    <a:lnTo>
                      <a:pt x="1706" y="269"/>
                    </a:lnTo>
                    <a:lnTo>
                      <a:pt x="1723" y="267"/>
                    </a:lnTo>
                    <a:lnTo>
                      <a:pt x="1738" y="260"/>
                    </a:lnTo>
                    <a:lnTo>
                      <a:pt x="1750" y="250"/>
                    </a:lnTo>
                    <a:lnTo>
                      <a:pt x="1760" y="236"/>
                    </a:lnTo>
                    <a:lnTo>
                      <a:pt x="1766" y="220"/>
                    </a:lnTo>
                    <a:lnTo>
                      <a:pt x="1768" y="202"/>
                    </a:lnTo>
                    <a:lnTo>
                      <a:pt x="1766" y="185"/>
                    </a:lnTo>
                    <a:lnTo>
                      <a:pt x="1760" y="168"/>
                    </a:lnTo>
                    <a:lnTo>
                      <a:pt x="1750" y="154"/>
                    </a:lnTo>
                    <a:lnTo>
                      <a:pt x="1738" y="144"/>
                    </a:lnTo>
                    <a:lnTo>
                      <a:pt x="1723" y="137"/>
                    </a:lnTo>
                    <a:lnTo>
                      <a:pt x="1706" y="135"/>
                    </a:lnTo>
                    <a:lnTo>
                      <a:pt x="199" y="135"/>
                    </a:lnTo>
                    <a:close/>
                    <a:moveTo>
                      <a:pt x="199" y="0"/>
                    </a:moveTo>
                    <a:lnTo>
                      <a:pt x="1706" y="0"/>
                    </a:lnTo>
                    <a:lnTo>
                      <a:pt x="1739" y="3"/>
                    </a:lnTo>
                    <a:lnTo>
                      <a:pt x="1768" y="10"/>
                    </a:lnTo>
                    <a:lnTo>
                      <a:pt x="1797" y="22"/>
                    </a:lnTo>
                    <a:lnTo>
                      <a:pt x="1823" y="39"/>
                    </a:lnTo>
                    <a:lnTo>
                      <a:pt x="1847" y="59"/>
                    </a:lnTo>
                    <a:lnTo>
                      <a:pt x="1866" y="83"/>
                    </a:lnTo>
                    <a:lnTo>
                      <a:pt x="1883" y="109"/>
                    </a:lnTo>
                    <a:lnTo>
                      <a:pt x="1894" y="138"/>
                    </a:lnTo>
                    <a:lnTo>
                      <a:pt x="1902" y="169"/>
                    </a:lnTo>
                    <a:lnTo>
                      <a:pt x="1904" y="202"/>
                    </a:lnTo>
                    <a:lnTo>
                      <a:pt x="1902" y="235"/>
                    </a:lnTo>
                    <a:lnTo>
                      <a:pt x="1894" y="266"/>
                    </a:lnTo>
                    <a:lnTo>
                      <a:pt x="1883" y="295"/>
                    </a:lnTo>
                    <a:lnTo>
                      <a:pt x="1866" y="321"/>
                    </a:lnTo>
                    <a:lnTo>
                      <a:pt x="1847" y="345"/>
                    </a:lnTo>
                    <a:lnTo>
                      <a:pt x="1823" y="365"/>
                    </a:lnTo>
                    <a:lnTo>
                      <a:pt x="1797" y="381"/>
                    </a:lnTo>
                    <a:lnTo>
                      <a:pt x="1768" y="394"/>
                    </a:lnTo>
                    <a:lnTo>
                      <a:pt x="1739" y="401"/>
                    </a:lnTo>
                    <a:lnTo>
                      <a:pt x="1706" y="404"/>
                    </a:lnTo>
                    <a:lnTo>
                      <a:pt x="199" y="404"/>
                    </a:lnTo>
                    <a:lnTo>
                      <a:pt x="166" y="401"/>
                    </a:lnTo>
                    <a:lnTo>
                      <a:pt x="136" y="394"/>
                    </a:lnTo>
                    <a:lnTo>
                      <a:pt x="108" y="381"/>
                    </a:lnTo>
                    <a:lnTo>
                      <a:pt x="82" y="365"/>
                    </a:lnTo>
                    <a:lnTo>
                      <a:pt x="58" y="345"/>
                    </a:lnTo>
                    <a:lnTo>
                      <a:pt x="39" y="321"/>
                    </a:lnTo>
                    <a:lnTo>
                      <a:pt x="23" y="295"/>
                    </a:lnTo>
                    <a:lnTo>
                      <a:pt x="11" y="266"/>
                    </a:lnTo>
                    <a:lnTo>
                      <a:pt x="4" y="235"/>
                    </a:lnTo>
                    <a:lnTo>
                      <a:pt x="0" y="202"/>
                    </a:lnTo>
                    <a:lnTo>
                      <a:pt x="4" y="169"/>
                    </a:lnTo>
                    <a:lnTo>
                      <a:pt x="11" y="138"/>
                    </a:lnTo>
                    <a:lnTo>
                      <a:pt x="23" y="109"/>
                    </a:lnTo>
                    <a:lnTo>
                      <a:pt x="39" y="83"/>
                    </a:lnTo>
                    <a:lnTo>
                      <a:pt x="58" y="59"/>
                    </a:lnTo>
                    <a:lnTo>
                      <a:pt x="82" y="39"/>
                    </a:lnTo>
                    <a:lnTo>
                      <a:pt x="108" y="22"/>
                    </a:lnTo>
                    <a:lnTo>
                      <a:pt x="136" y="10"/>
                    </a:lnTo>
                    <a:lnTo>
                      <a:pt x="166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548" y="921"/>
                <a:ext cx="31" cy="22"/>
              </a:xfrm>
              <a:custGeom>
                <a:avLst/>
                <a:gdLst>
                  <a:gd name="T0" fmla="*/ 255 w 511"/>
                  <a:gd name="T1" fmla="*/ 0 h 506"/>
                  <a:gd name="T2" fmla="*/ 293 w 511"/>
                  <a:gd name="T3" fmla="*/ 2 h 506"/>
                  <a:gd name="T4" fmla="*/ 329 w 511"/>
                  <a:gd name="T5" fmla="*/ 11 h 506"/>
                  <a:gd name="T6" fmla="*/ 363 w 511"/>
                  <a:gd name="T7" fmla="*/ 24 h 506"/>
                  <a:gd name="T8" fmla="*/ 394 w 511"/>
                  <a:gd name="T9" fmla="*/ 41 h 506"/>
                  <a:gd name="T10" fmla="*/ 423 w 511"/>
                  <a:gd name="T11" fmla="*/ 63 h 506"/>
                  <a:gd name="T12" fmla="*/ 448 w 511"/>
                  <a:gd name="T13" fmla="*/ 87 h 506"/>
                  <a:gd name="T14" fmla="*/ 470 w 511"/>
                  <a:gd name="T15" fmla="*/ 116 h 506"/>
                  <a:gd name="T16" fmla="*/ 487 w 511"/>
                  <a:gd name="T17" fmla="*/ 146 h 506"/>
                  <a:gd name="T18" fmla="*/ 500 w 511"/>
                  <a:gd name="T19" fmla="*/ 180 h 506"/>
                  <a:gd name="T20" fmla="*/ 508 w 511"/>
                  <a:gd name="T21" fmla="*/ 216 h 506"/>
                  <a:gd name="T22" fmla="*/ 511 w 511"/>
                  <a:gd name="T23" fmla="*/ 253 h 506"/>
                  <a:gd name="T24" fmla="*/ 508 w 511"/>
                  <a:gd name="T25" fmla="*/ 291 h 506"/>
                  <a:gd name="T26" fmla="*/ 500 w 511"/>
                  <a:gd name="T27" fmla="*/ 327 h 506"/>
                  <a:gd name="T28" fmla="*/ 487 w 511"/>
                  <a:gd name="T29" fmla="*/ 361 h 506"/>
                  <a:gd name="T30" fmla="*/ 470 w 511"/>
                  <a:gd name="T31" fmla="*/ 391 h 506"/>
                  <a:gd name="T32" fmla="*/ 448 w 511"/>
                  <a:gd name="T33" fmla="*/ 420 h 506"/>
                  <a:gd name="T34" fmla="*/ 423 w 511"/>
                  <a:gd name="T35" fmla="*/ 444 h 506"/>
                  <a:gd name="T36" fmla="*/ 394 w 511"/>
                  <a:gd name="T37" fmla="*/ 466 h 506"/>
                  <a:gd name="T38" fmla="*/ 363 w 511"/>
                  <a:gd name="T39" fmla="*/ 483 h 506"/>
                  <a:gd name="T40" fmla="*/ 329 w 511"/>
                  <a:gd name="T41" fmla="*/ 496 h 506"/>
                  <a:gd name="T42" fmla="*/ 293 w 511"/>
                  <a:gd name="T43" fmla="*/ 503 h 506"/>
                  <a:gd name="T44" fmla="*/ 255 w 511"/>
                  <a:gd name="T45" fmla="*/ 506 h 506"/>
                  <a:gd name="T46" fmla="*/ 217 w 511"/>
                  <a:gd name="T47" fmla="*/ 503 h 506"/>
                  <a:gd name="T48" fmla="*/ 181 w 511"/>
                  <a:gd name="T49" fmla="*/ 496 h 506"/>
                  <a:gd name="T50" fmla="*/ 147 w 511"/>
                  <a:gd name="T51" fmla="*/ 483 h 506"/>
                  <a:gd name="T52" fmla="*/ 116 w 511"/>
                  <a:gd name="T53" fmla="*/ 466 h 506"/>
                  <a:gd name="T54" fmla="*/ 87 w 511"/>
                  <a:gd name="T55" fmla="*/ 444 h 506"/>
                  <a:gd name="T56" fmla="*/ 63 w 511"/>
                  <a:gd name="T57" fmla="*/ 420 h 506"/>
                  <a:gd name="T58" fmla="*/ 41 w 511"/>
                  <a:gd name="T59" fmla="*/ 391 h 506"/>
                  <a:gd name="T60" fmla="*/ 23 w 511"/>
                  <a:gd name="T61" fmla="*/ 361 h 506"/>
                  <a:gd name="T62" fmla="*/ 10 w 511"/>
                  <a:gd name="T63" fmla="*/ 327 h 506"/>
                  <a:gd name="T64" fmla="*/ 3 w 511"/>
                  <a:gd name="T65" fmla="*/ 291 h 506"/>
                  <a:gd name="T66" fmla="*/ 0 w 511"/>
                  <a:gd name="T67" fmla="*/ 253 h 506"/>
                  <a:gd name="T68" fmla="*/ 3 w 511"/>
                  <a:gd name="T69" fmla="*/ 216 h 506"/>
                  <a:gd name="T70" fmla="*/ 10 w 511"/>
                  <a:gd name="T71" fmla="*/ 180 h 506"/>
                  <a:gd name="T72" fmla="*/ 23 w 511"/>
                  <a:gd name="T73" fmla="*/ 146 h 506"/>
                  <a:gd name="T74" fmla="*/ 41 w 511"/>
                  <a:gd name="T75" fmla="*/ 116 h 506"/>
                  <a:gd name="T76" fmla="*/ 63 w 511"/>
                  <a:gd name="T77" fmla="*/ 87 h 506"/>
                  <a:gd name="T78" fmla="*/ 87 w 511"/>
                  <a:gd name="T79" fmla="*/ 63 h 506"/>
                  <a:gd name="T80" fmla="*/ 116 w 511"/>
                  <a:gd name="T81" fmla="*/ 41 h 506"/>
                  <a:gd name="T82" fmla="*/ 147 w 511"/>
                  <a:gd name="T83" fmla="*/ 24 h 506"/>
                  <a:gd name="T84" fmla="*/ 181 w 511"/>
                  <a:gd name="T85" fmla="*/ 11 h 506"/>
                  <a:gd name="T86" fmla="*/ 217 w 511"/>
                  <a:gd name="T87" fmla="*/ 2 h 506"/>
                  <a:gd name="T88" fmla="*/ 255 w 511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1" h="506">
                    <a:moveTo>
                      <a:pt x="255" y="0"/>
                    </a:moveTo>
                    <a:lnTo>
                      <a:pt x="293" y="2"/>
                    </a:lnTo>
                    <a:lnTo>
                      <a:pt x="329" y="11"/>
                    </a:lnTo>
                    <a:lnTo>
                      <a:pt x="363" y="24"/>
                    </a:lnTo>
                    <a:lnTo>
                      <a:pt x="394" y="41"/>
                    </a:lnTo>
                    <a:lnTo>
                      <a:pt x="423" y="63"/>
                    </a:lnTo>
                    <a:lnTo>
                      <a:pt x="448" y="87"/>
                    </a:lnTo>
                    <a:lnTo>
                      <a:pt x="470" y="116"/>
                    </a:lnTo>
                    <a:lnTo>
                      <a:pt x="487" y="146"/>
                    </a:lnTo>
                    <a:lnTo>
                      <a:pt x="500" y="180"/>
                    </a:lnTo>
                    <a:lnTo>
                      <a:pt x="508" y="216"/>
                    </a:lnTo>
                    <a:lnTo>
                      <a:pt x="511" y="253"/>
                    </a:lnTo>
                    <a:lnTo>
                      <a:pt x="508" y="291"/>
                    </a:lnTo>
                    <a:lnTo>
                      <a:pt x="500" y="327"/>
                    </a:lnTo>
                    <a:lnTo>
                      <a:pt x="487" y="361"/>
                    </a:lnTo>
                    <a:lnTo>
                      <a:pt x="470" y="391"/>
                    </a:lnTo>
                    <a:lnTo>
                      <a:pt x="448" y="420"/>
                    </a:lnTo>
                    <a:lnTo>
                      <a:pt x="423" y="444"/>
                    </a:lnTo>
                    <a:lnTo>
                      <a:pt x="394" y="466"/>
                    </a:lnTo>
                    <a:lnTo>
                      <a:pt x="363" y="483"/>
                    </a:lnTo>
                    <a:lnTo>
                      <a:pt x="329" y="496"/>
                    </a:lnTo>
                    <a:lnTo>
                      <a:pt x="293" y="503"/>
                    </a:lnTo>
                    <a:lnTo>
                      <a:pt x="255" y="506"/>
                    </a:lnTo>
                    <a:lnTo>
                      <a:pt x="217" y="503"/>
                    </a:lnTo>
                    <a:lnTo>
                      <a:pt x="181" y="496"/>
                    </a:lnTo>
                    <a:lnTo>
                      <a:pt x="147" y="483"/>
                    </a:lnTo>
                    <a:lnTo>
                      <a:pt x="116" y="466"/>
                    </a:lnTo>
                    <a:lnTo>
                      <a:pt x="87" y="444"/>
                    </a:lnTo>
                    <a:lnTo>
                      <a:pt x="63" y="420"/>
                    </a:lnTo>
                    <a:lnTo>
                      <a:pt x="41" y="391"/>
                    </a:lnTo>
                    <a:lnTo>
                      <a:pt x="23" y="361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3" y="146"/>
                    </a:lnTo>
                    <a:lnTo>
                      <a:pt x="41" y="116"/>
                    </a:lnTo>
                    <a:lnTo>
                      <a:pt x="63" y="87"/>
                    </a:lnTo>
                    <a:lnTo>
                      <a:pt x="87" y="63"/>
                    </a:lnTo>
                    <a:lnTo>
                      <a:pt x="116" y="41"/>
                    </a:lnTo>
                    <a:lnTo>
                      <a:pt x="147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503" y="867"/>
                <a:ext cx="32" cy="21"/>
              </a:xfrm>
              <a:custGeom>
                <a:avLst/>
                <a:gdLst>
                  <a:gd name="T0" fmla="*/ 272 w 544"/>
                  <a:gd name="T1" fmla="*/ 0 h 538"/>
                  <a:gd name="T2" fmla="*/ 312 w 544"/>
                  <a:gd name="T3" fmla="*/ 2 h 538"/>
                  <a:gd name="T4" fmla="*/ 351 w 544"/>
                  <a:gd name="T5" fmla="*/ 11 h 538"/>
                  <a:gd name="T6" fmla="*/ 387 w 544"/>
                  <a:gd name="T7" fmla="*/ 25 h 538"/>
                  <a:gd name="T8" fmla="*/ 420 w 544"/>
                  <a:gd name="T9" fmla="*/ 43 h 538"/>
                  <a:gd name="T10" fmla="*/ 451 w 544"/>
                  <a:gd name="T11" fmla="*/ 65 h 538"/>
                  <a:gd name="T12" fmla="*/ 478 w 544"/>
                  <a:gd name="T13" fmla="*/ 92 h 538"/>
                  <a:gd name="T14" fmla="*/ 501 w 544"/>
                  <a:gd name="T15" fmla="*/ 122 h 538"/>
                  <a:gd name="T16" fmla="*/ 519 w 544"/>
                  <a:gd name="T17" fmla="*/ 155 h 538"/>
                  <a:gd name="T18" fmla="*/ 532 w 544"/>
                  <a:gd name="T19" fmla="*/ 191 h 538"/>
                  <a:gd name="T20" fmla="*/ 541 w 544"/>
                  <a:gd name="T21" fmla="*/ 230 h 538"/>
                  <a:gd name="T22" fmla="*/ 544 w 544"/>
                  <a:gd name="T23" fmla="*/ 269 h 538"/>
                  <a:gd name="T24" fmla="*/ 541 w 544"/>
                  <a:gd name="T25" fmla="*/ 309 h 538"/>
                  <a:gd name="T26" fmla="*/ 532 w 544"/>
                  <a:gd name="T27" fmla="*/ 347 h 538"/>
                  <a:gd name="T28" fmla="*/ 519 w 544"/>
                  <a:gd name="T29" fmla="*/ 383 h 538"/>
                  <a:gd name="T30" fmla="*/ 501 w 544"/>
                  <a:gd name="T31" fmla="*/ 415 h 538"/>
                  <a:gd name="T32" fmla="*/ 478 w 544"/>
                  <a:gd name="T33" fmla="*/ 446 h 538"/>
                  <a:gd name="T34" fmla="*/ 451 w 544"/>
                  <a:gd name="T35" fmla="*/ 472 h 538"/>
                  <a:gd name="T36" fmla="*/ 420 w 544"/>
                  <a:gd name="T37" fmla="*/ 495 h 538"/>
                  <a:gd name="T38" fmla="*/ 387 w 544"/>
                  <a:gd name="T39" fmla="*/ 513 h 538"/>
                  <a:gd name="T40" fmla="*/ 351 w 544"/>
                  <a:gd name="T41" fmla="*/ 526 h 538"/>
                  <a:gd name="T42" fmla="*/ 312 w 544"/>
                  <a:gd name="T43" fmla="*/ 536 h 538"/>
                  <a:gd name="T44" fmla="*/ 272 w 544"/>
                  <a:gd name="T45" fmla="*/ 538 h 538"/>
                  <a:gd name="T46" fmla="*/ 232 w 544"/>
                  <a:gd name="T47" fmla="*/ 536 h 538"/>
                  <a:gd name="T48" fmla="*/ 193 w 544"/>
                  <a:gd name="T49" fmla="*/ 526 h 538"/>
                  <a:gd name="T50" fmla="*/ 157 w 544"/>
                  <a:gd name="T51" fmla="*/ 513 h 538"/>
                  <a:gd name="T52" fmla="*/ 124 w 544"/>
                  <a:gd name="T53" fmla="*/ 495 h 538"/>
                  <a:gd name="T54" fmla="*/ 94 w 544"/>
                  <a:gd name="T55" fmla="*/ 472 h 538"/>
                  <a:gd name="T56" fmla="*/ 67 w 544"/>
                  <a:gd name="T57" fmla="*/ 446 h 538"/>
                  <a:gd name="T58" fmla="*/ 44 w 544"/>
                  <a:gd name="T59" fmla="*/ 415 h 538"/>
                  <a:gd name="T60" fmla="*/ 26 w 544"/>
                  <a:gd name="T61" fmla="*/ 383 h 538"/>
                  <a:gd name="T62" fmla="*/ 12 w 544"/>
                  <a:gd name="T63" fmla="*/ 347 h 538"/>
                  <a:gd name="T64" fmla="*/ 3 w 544"/>
                  <a:gd name="T65" fmla="*/ 309 h 538"/>
                  <a:gd name="T66" fmla="*/ 0 w 544"/>
                  <a:gd name="T67" fmla="*/ 269 h 538"/>
                  <a:gd name="T68" fmla="*/ 3 w 544"/>
                  <a:gd name="T69" fmla="*/ 230 h 538"/>
                  <a:gd name="T70" fmla="*/ 12 w 544"/>
                  <a:gd name="T71" fmla="*/ 191 h 538"/>
                  <a:gd name="T72" fmla="*/ 26 w 544"/>
                  <a:gd name="T73" fmla="*/ 155 h 538"/>
                  <a:gd name="T74" fmla="*/ 44 w 544"/>
                  <a:gd name="T75" fmla="*/ 122 h 538"/>
                  <a:gd name="T76" fmla="*/ 67 w 544"/>
                  <a:gd name="T77" fmla="*/ 92 h 538"/>
                  <a:gd name="T78" fmla="*/ 94 w 544"/>
                  <a:gd name="T79" fmla="*/ 65 h 538"/>
                  <a:gd name="T80" fmla="*/ 124 w 544"/>
                  <a:gd name="T81" fmla="*/ 43 h 538"/>
                  <a:gd name="T82" fmla="*/ 157 w 544"/>
                  <a:gd name="T83" fmla="*/ 25 h 538"/>
                  <a:gd name="T84" fmla="*/ 193 w 544"/>
                  <a:gd name="T85" fmla="*/ 11 h 538"/>
                  <a:gd name="T86" fmla="*/ 232 w 544"/>
                  <a:gd name="T87" fmla="*/ 2 h 538"/>
                  <a:gd name="T88" fmla="*/ 272 w 544"/>
                  <a:gd name="T8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4" h="538">
                    <a:moveTo>
                      <a:pt x="272" y="0"/>
                    </a:moveTo>
                    <a:lnTo>
                      <a:pt x="312" y="2"/>
                    </a:lnTo>
                    <a:lnTo>
                      <a:pt x="351" y="11"/>
                    </a:lnTo>
                    <a:lnTo>
                      <a:pt x="387" y="25"/>
                    </a:lnTo>
                    <a:lnTo>
                      <a:pt x="420" y="43"/>
                    </a:lnTo>
                    <a:lnTo>
                      <a:pt x="451" y="65"/>
                    </a:lnTo>
                    <a:lnTo>
                      <a:pt x="478" y="92"/>
                    </a:lnTo>
                    <a:lnTo>
                      <a:pt x="501" y="122"/>
                    </a:lnTo>
                    <a:lnTo>
                      <a:pt x="519" y="155"/>
                    </a:lnTo>
                    <a:lnTo>
                      <a:pt x="532" y="191"/>
                    </a:lnTo>
                    <a:lnTo>
                      <a:pt x="541" y="230"/>
                    </a:lnTo>
                    <a:lnTo>
                      <a:pt x="544" y="269"/>
                    </a:lnTo>
                    <a:lnTo>
                      <a:pt x="541" y="309"/>
                    </a:lnTo>
                    <a:lnTo>
                      <a:pt x="532" y="347"/>
                    </a:lnTo>
                    <a:lnTo>
                      <a:pt x="519" y="383"/>
                    </a:lnTo>
                    <a:lnTo>
                      <a:pt x="501" y="415"/>
                    </a:lnTo>
                    <a:lnTo>
                      <a:pt x="478" y="446"/>
                    </a:lnTo>
                    <a:lnTo>
                      <a:pt x="451" y="472"/>
                    </a:lnTo>
                    <a:lnTo>
                      <a:pt x="420" y="495"/>
                    </a:lnTo>
                    <a:lnTo>
                      <a:pt x="387" y="513"/>
                    </a:lnTo>
                    <a:lnTo>
                      <a:pt x="351" y="526"/>
                    </a:lnTo>
                    <a:lnTo>
                      <a:pt x="312" y="536"/>
                    </a:lnTo>
                    <a:lnTo>
                      <a:pt x="272" y="538"/>
                    </a:lnTo>
                    <a:lnTo>
                      <a:pt x="232" y="536"/>
                    </a:lnTo>
                    <a:lnTo>
                      <a:pt x="193" y="526"/>
                    </a:lnTo>
                    <a:lnTo>
                      <a:pt x="157" y="513"/>
                    </a:lnTo>
                    <a:lnTo>
                      <a:pt x="124" y="495"/>
                    </a:lnTo>
                    <a:lnTo>
                      <a:pt x="94" y="472"/>
                    </a:lnTo>
                    <a:lnTo>
                      <a:pt x="67" y="446"/>
                    </a:lnTo>
                    <a:lnTo>
                      <a:pt x="44" y="415"/>
                    </a:lnTo>
                    <a:lnTo>
                      <a:pt x="26" y="383"/>
                    </a:lnTo>
                    <a:lnTo>
                      <a:pt x="12" y="347"/>
                    </a:lnTo>
                    <a:lnTo>
                      <a:pt x="3" y="309"/>
                    </a:lnTo>
                    <a:lnTo>
                      <a:pt x="0" y="269"/>
                    </a:lnTo>
                    <a:lnTo>
                      <a:pt x="3" y="230"/>
                    </a:lnTo>
                    <a:lnTo>
                      <a:pt x="12" y="191"/>
                    </a:lnTo>
                    <a:lnTo>
                      <a:pt x="26" y="155"/>
                    </a:lnTo>
                    <a:lnTo>
                      <a:pt x="44" y="122"/>
                    </a:lnTo>
                    <a:lnTo>
                      <a:pt x="67" y="92"/>
                    </a:lnTo>
                    <a:lnTo>
                      <a:pt x="94" y="65"/>
                    </a:lnTo>
                    <a:lnTo>
                      <a:pt x="124" y="43"/>
                    </a:lnTo>
                    <a:lnTo>
                      <a:pt x="157" y="25"/>
                    </a:lnTo>
                    <a:lnTo>
                      <a:pt x="193" y="11"/>
                    </a:lnTo>
                    <a:lnTo>
                      <a:pt x="232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532" y="817"/>
                <a:ext cx="23" cy="14"/>
              </a:xfrm>
              <a:custGeom>
                <a:avLst/>
                <a:gdLst>
                  <a:gd name="T0" fmla="*/ 197 w 394"/>
                  <a:gd name="T1" fmla="*/ 0 h 389"/>
                  <a:gd name="T2" fmla="*/ 232 w 394"/>
                  <a:gd name="T3" fmla="*/ 3 h 389"/>
                  <a:gd name="T4" fmla="*/ 266 w 394"/>
                  <a:gd name="T5" fmla="*/ 12 h 389"/>
                  <a:gd name="T6" fmla="*/ 297 w 394"/>
                  <a:gd name="T7" fmla="*/ 26 h 389"/>
                  <a:gd name="T8" fmla="*/ 324 w 394"/>
                  <a:gd name="T9" fmla="*/ 45 h 389"/>
                  <a:gd name="T10" fmla="*/ 348 w 394"/>
                  <a:gd name="T11" fmla="*/ 69 h 389"/>
                  <a:gd name="T12" fmla="*/ 367 w 394"/>
                  <a:gd name="T13" fmla="*/ 96 h 389"/>
                  <a:gd name="T14" fmla="*/ 382 w 394"/>
                  <a:gd name="T15" fmla="*/ 126 h 389"/>
                  <a:gd name="T16" fmla="*/ 391 w 394"/>
                  <a:gd name="T17" fmla="*/ 160 h 389"/>
                  <a:gd name="T18" fmla="*/ 394 w 394"/>
                  <a:gd name="T19" fmla="*/ 194 h 389"/>
                  <a:gd name="T20" fmla="*/ 391 w 394"/>
                  <a:gd name="T21" fmla="*/ 229 h 389"/>
                  <a:gd name="T22" fmla="*/ 382 w 394"/>
                  <a:gd name="T23" fmla="*/ 263 h 389"/>
                  <a:gd name="T24" fmla="*/ 367 w 394"/>
                  <a:gd name="T25" fmla="*/ 292 h 389"/>
                  <a:gd name="T26" fmla="*/ 348 w 394"/>
                  <a:gd name="T27" fmla="*/ 320 h 389"/>
                  <a:gd name="T28" fmla="*/ 324 w 394"/>
                  <a:gd name="T29" fmla="*/ 343 h 389"/>
                  <a:gd name="T30" fmla="*/ 297 w 394"/>
                  <a:gd name="T31" fmla="*/ 363 h 389"/>
                  <a:gd name="T32" fmla="*/ 266 w 394"/>
                  <a:gd name="T33" fmla="*/ 377 h 389"/>
                  <a:gd name="T34" fmla="*/ 232 w 394"/>
                  <a:gd name="T35" fmla="*/ 386 h 389"/>
                  <a:gd name="T36" fmla="*/ 197 w 394"/>
                  <a:gd name="T37" fmla="*/ 389 h 389"/>
                  <a:gd name="T38" fmla="*/ 162 w 394"/>
                  <a:gd name="T39" fmla="*/ 386 h 389"/>
                  <a:gd name="T40" fmla="*/ 128 w 394"/>
                  <a:gd name="T41" fmla="*/ 377 h 389"/>
                  <a:gd name="T42" fmla="*/ 98 w 394"/>
                  <a:gd name="T43" fmla="*/ 363 h 389"/>
                  <a:gd name="T44" fmla="*/ 70 w 394"/>
                  <a:gd name="T45" fmla="*/ 343 h 389"/>
                  <a:gd name="T46" fmla="*/ 47 w 394"/>
                  <a:gd name="T47" fmla="*/ 320 h 389"/>
                  <a:gd name="T48" fmla="*/ 27 w 394"/>
                  <a:gd name="T49" fmla="*/ 292 h 389"/>
                  <a:gd name="T50" fmla="*/ 13 w 394"/>
                  <a:gd name="T51" fmla="*/ 263 h 389"/>
                  <a:gd name="T52" fmla="*/ 4 w 394"/>
                  <a:gd name="T53" fmla="*/ 229 h 389"/>
                  <a:gd name="T54" fmla="*/ 0 w 394"/>
                  <a:gd name="T55" fmla="*/ 194 h 389"/>
                  <a:gd name="T56" fmla="*/ 4 w 394"/>
                  <a:gd name="T57" fmla="*/ 160 h 389"/>
                  <a:gd name="T58" fmla="*/ 13 w 394"/>
                  <a:gd name="T59" fmla="*/ 126 h 389"/>
                  <a:gd name="T60" fmla="*/ 27 w 394"/>
                  <a:gd name="T61" fmla="*/ 96 h 389"/>
                  <a:gd name="T62" fmla="*/ 47 w 394"/>
                  <a:gd name="T63" fmla="*/ 69 h 389"/>
                  <a:gd name="T64" fmla="*/ 70 w 394"/>
                  <a:gd name="T65" fmla="*/ 45 h 389"/>
                  <a:gd name="T66" fmla="*/ 98 w 394"/>
                  <a:gd name="T67" fmla="*/ 26 h 389"/>
                  <a:gd name="T68" fmla="*/ 128 w 394"/>
                  <a:gd name="T69" fmla="*/ 12 h 389"/>
                  <a:gd name="T70" fmla="*/ 162 w 394"/>
                  <a:gd name="T71" fmla="*/ 3 h 389"/>
                  <a:gd name="T72" fmla="*/ 197 w 394"/>
                  <a:gd name="T7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4" h="389">
                    <a:moveTo>
                      <a:pt x="197" y="0"/>
                    </a:moveTo>
                    <a:lnTo>
                      <a:pt x="232" y="3"/>
                    </a:lnTo>
                    <a:lnTo>
                      <a:pt x="266" y="12"/>
                    </a:lnTo>
                    <a:lnTo>
                      <a:pt x="297" y="26"/>
                    </a:lnTo>
                    <a:lnTo>
                      <a:pt x="324" y="45"/>
                    </a:lnTo>
                    <a:lnTo>
                      <a:pt x="348" y="69"/>
                    </a:lnTo>
                    <a:lnTo>
                      <a:pt x="367" y="96"/>
                    </a:lnTo>
                    <a:lnTo>
                      <a:pt x="382" y="126"/>
                    </a:lnTo>
                    <a:lnTo>
                      <a:pt x="391" y="160"/>
                    </a:lnTo>
                    <a:lnTo>
                      <a:pt x="394" y="194"/>
                    </a:lnTo>
                    <a:lnTo>
                      <a:pt x="391" y="229"/>
                    </a:lnTo>
                    <a:lnTo>
                      <a:pt x="382" y="263"/>
                    </a:lnTo>
                    <a:lnTo>
                      <a:pt x="367" y="292"/>
                    </a:lnTo>
                    <a:lnTo>
                      <a:pt x="348" y="320"/>
                    </a:lnTo>
                    <a:lnTo>
                      <a:pt x="324" y="343"/>
                    </a:lnTo>
                    <a:lnTo>
                      <a:pt x="297" y="363"/>
                    </a:lnTo>
                    <a:lnTo>
                      <a:pt x="266" y="377"/>
                    </a:lnTo>
                    <a:lnTo>
                      <a:pt x="232" y="386"/>
                    </a:lnTo>
                    <a:lnTo>
                      <a:pt x="197" y="389"/>
                    </a:lnTo>
                    <a:lnTo>
                      <a:pt x="162" y="386"/>
                    </a:lnTo>
                    <a:lnTo>
                      <a:pt x="128" y="377"/>
                    </a:lnTo>
                    <a:lnTo>
                      <a:pt x="98" y="363"/>
                    </a:lnTo>
                    <a:lnTo>
                      <a:pt x="70" y="343"/>
                    </a:lnTo>
                    <a:lnTo>
                      <a:pt x="47" y="320"/>
                    </a:lnTo>
                    <a:lnTo>
                      <a:pt x="27" y="292"/>
                    </a:lnTo>
                    <a:lnTo>
                      <a:pt x="13" y="263"/>
                    </a:lnTo>
                    <a:lnTo>
                      <a:pt x="4" y="229"/>
                    </a:lnTo>
                    <a:lnTo>
                      <a:pt x="0" y="194"/>
                    </a:lnTo>
                    <a:lnTo>
                      <a:pt x="4" y="160"/>
                    </a:lnTo>
                    <a:lnTo>
                      <a:pt x="13" y="126"/>
                    </a:lnTo>
                    <a:lnTo>
                      <a:pt x="27" y="96"/>
                    </a:lnTo>
                    <a:lnTo>
                      <a:pt x="47" y="69"/>
                    </a:lnTo>
                    <a:lnTo>
                      <a:pt x="70" y="45"/>
                    </a:lnTo>
                    <a:lnTo>
                      <a:pt x="98" y="26"/>
                    </a:lnTo>
                    <a:lnTo>
                      <a:pt x="128" y="12"/>
                    </a:lnTo>
                    <a:lnTo>
                      <a:pt x="162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PNS: </a:t>
            </a:r>
            <a:r>
              <a:rPr lang="en-US" u="sng" dirty="0">
                <a:solidFill>
                  <a:srgbClr val="00B050"/>
                </a:solidFill>
              </a:rPr>
              <a:t>Autonomic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Nervous System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lvl="1"/>
            <a:r>
              <a:rPr lang="en-US" sz="3200" b="1" dirty="0">
                <a:solidFill>
                  <a:srgbClr val="0070C0"/>
                </a:solidFill>
              </a:rPr>
              <a:t>The autonomic nervous system regulates involuntary activities 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lvl="1"/>
            <a:r>
              <a:rPr lang="en-US" sz="3200" dirty="0"/>
              <a:t>Subdivided into two parts:</a:t>
            </a:r>
          </a:p>
          <a:p>
            <a:pPr marL="914400" lvl="2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sympathetic nervous system</a:t>
            </a:r>
          </a:p>
          <a:p>
            <a:pPr lvl="3"/>
            <a:r>
              <a:rPr lang="en-US" sz="3200" dirty="0"/>
              <a:t>Speed up body activity</a:t>
            </a:r>
          </a:p>
          <a:p>
            <a:pPr lvl="3"/>
            <a:r>
              <a:rPr lang="en-US" sz="3200" dirty="0"/>
              <a:t>‘fight or flight’</a:t>
            </a:r>
          </a:p>
        </p:txBody>
      </p:sp>
    </p:spTree>
    <p:extLst>
      <p:ext uri="{BB962C8B-B14F-4D97-AF65-F5344CB8AC3E}">
        <p14:creationId xmlns:p14="http://schemas.microsoft.com/office/powerpoint/2010/main" val="146879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PNS: Autonomic Nervous System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lvl="1"/>
            <a:r>
              <a:rPr lang="en-US" sz="3200" dirty="0"/>
              <a:t>Subdivided into two parts:</a:t>
            </a:r>
          </a:p>
          <a:p>
            <a:pPr marL="914400" lvl="2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parasympathetic nervous system</a:t>
            </a:r>
          </a:p>
          <a:p>
            <a:pPr lvl="3"/>
            <a:r>
              <a:rPr lang="en-US" sz="3200" dirty="0">
                <a:solidFill>
                  <a:srgbClr val="0070C0"/>
                </a:solidFill>
              </a:rPr>
              <a:t>Slows down body activity</a:t>
            </a:r>
          </a:p>
          <a:p>
            <a:pPr marL="1371600" lvl="3" indent="0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sz="3200" dirty="0"/>
              <a:t>Two parts have opposite effects on the same organ system</a:t>
            </a:r>
          </a:p>
          <a:p>
            <a:pPr lvl="2"/>
            <a:r>
              <a:rPr lang="en-US" sz="3200" dirty="0">
                <a:solidFill>
                  <a:srgbClr val="0070C0"/>
                </a:solidFill>
              </a:rPr>
              <a:t>Helps maintain homeostasis</a:t>
            </a:r>
          </a:p>
        </p:txBody>
      </p:sp>
    </p:spTree>
    <p:extLst>
      <p:ext uri="{BB962C8B-B14F-4D97-AF65-F5344CB8AC3E}">
        <p14:creationId xmlns:p14="http://schemas.microsoft.com/office/powerpoint/2010/main" val="14150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4288"/>
            <a:ext cx="8229600" cy="1143000"/>
          </a:xfrm>
        </p:spPr>
        <p:txBody>
          <a:bodyPr/>
          <a:lstStyle/>
          <a:p>
            <a:r>
              <a:rPr lang="en-US" dirty="0"/>
              <a:t>Autonomic Nervous System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85721"/>
            <a:ext cx="5779758" cy="5872279"/>
          </a:xfrm>
        </p:spPr>
      </p:pic>
      <p:sp>
        <p:nvSpPr>
          <p:cNvPr id="3" name="Rectangle 2"/>
          <p:cNvSpPr/>
          <p:nvPr/>
        </p:nvSpPr>
        <p:spPr>
          <a:xfrm>
            <a:off x="5562600" y="3200400"/>
            <a:ext cx="1612925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4999" y="3100010"/>
            <a:ext cx="1371601" cy="938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794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181601" y="3886200"/>
            <a:ext cx="3223051" cy="684509"/>
            <a:chOff x="5029201" y="5028892"/>
            <a:chExt cx="3223051" cy="684509"/>
          </a:xfrm>
        </p:grpSpPr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H="1">
              <a:off x="5029263" y="5333696"/>
              <a:ext cx="3222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7620309" y="5028892"/>
              <a:ext cx="0" cy="304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4839500" y="5523701"/>
              <a:ext cx="3794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8062551" y="5523701"/>
              <a:ext cx="3794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772" name="AutoShape 8"/>
          <p:cNvSpPr>
            <a:spLocks noChangeAspect="1" noChangeArrowheads="1"/>
          </p:cNvSpPr>
          <p:nvPr/>
        </p:nvSpPr>
        <p:spPr bwMode="auto">
          <a:xfrm>
            <a:off x="256327" y="0"/>
            <a:ext cx="8724087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02919" y="1142829"/>
            <a:ext cx="4030903" cy="690444"/>
            <a:chOff x="2602919" y="1142829"/>
            <a:chExt cx="4030903" cy="690444"/>
          </a:xfrm>
        </p:grpSpPr>
        <p:sp>
          <p:nvSpPr>
            <p:cNvPr id="32774" name="Line 10"/>
            <p:cNvSpPr>
              <a:spLocks noChangeShapeType="1"/>
            </p:cNvSpPr>
            <p:nvPr/>
          </p:nvSpPr>
          <p:spPr bwMode="auto">
            <a:xfrm flipH="1">
              <a:off x="2602919" y="1833273"/>
              <a:ext cx="20804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676450" y="1142829"/>
              <a:ext cx="1957372" cy="690444"/>
              <a:chOff x="4676450" y="1142829"/>
              <a:chExt cx="1957372" cy="690444"/>
            </a:xfrm>
          </p:grpSpPr>
          <p:sp>
            <p:nvSpPr>
              <p:cNvPr id="32773" name="Line 9"/>
              <p:cNvSpPr>
                <a:spLocks noChangeShapeType="1"/>
              </p:cNvSpPr>
              <p:nvPr/>
            </p:nvSpPr>
            <p:spPr bwMode="auto">
              <a:xfrm flipH="1">
                <a:off x="4676450" y="1142829"/>
                <a:ext cx="867" cy="6904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75" name="Line 11"/>
              <p:cNvSpPr>
                <a:spLocks noChangeShapeType="1"/>
              </p:cNvSpPr>
              <p:nvPr/>
            </p:nvSpPr>
            <p:spPr bwMode="auto">
              <a:xfrm>
                <a:off x="4683385" y="1833273"/>
                <a:ext cx="1950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776" name="Line 12"/>
          <p:cNvSpPr>
            <a:spLocks noChangeShapeType="1"/>
          </p:cNvSpPr>
          <p:nvPr/>
        </p:nvSpPr>
        <p:spPr bwMode="auto">
          <a:xfrm>
            <a:off x="2602919" y="1833273"/>
            <a:ext cx="0" cy="3433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6633822" y="1833273"/>
            <a:ext cx="0" cy="3433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909073" y="1600405"/>
            <a:ext cx="2075265" cy="12592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6045223" y="1430576"/>
            <a:ext cx="2207028" cy="1252588"/>
          </a:xfrm>
          <a:prstGeom prst="rect">
            <a:avLst/>
          </a:pr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PNS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1" name="Text Box 17"/>
          <p:cNvSpPr txBox="1">
            <a:spLocks noChangeArrowheads="1"/>
          </p:cNvSpPr>
          <p:nvPr/>
        </p:nvSpPr>
        <p:spPr bwMode="auto">
          <a:xfrm>
            <a:off x="386356" y="2456971"/>
            <a:ext cx="1430320" cy="10286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Brain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1946706" y="2456971"/>
            <a:ext cx="1690379" cy="10286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Spinal Cord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4" name="Text Box 20"/>
          <p:cNvSpPr txBox="1">
            <a:spLocks noChangeArrowheads="1"/>
          </p:cNvSpPr>
          <p:nvPr/>
        </p:nvSpPr>
        <p:spPr bwMode="auto">
          <a:xfrm>
            <a:off x="4027171" y="4495667"/>
            <a:ext cx="1691245" cy="53353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Somatic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5" name="Text Box 21"/>
          <p:cNvSpPr txBox="1">
            <a:spLocks noChangeArrowheads="1"/>
          </p:cNvSpPr>
          <p:nvPr/>
        </p:nvSpPr>
        <p:spPr bwMode="auto">
          <a:xfrm>
            <a:off x="7018708" y="4495667"/>
            <a:ext cx="1961706" cy="53353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Autonomic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6" name="Text Box 22"/>
          <p:cNvSpPr txBox="1">
            <a:spLocks noChangeArrowheads="1"/>
          </p:cNvSpPr>
          <p:nvPr/>
        </p:nvSpPr>
        <p:spPr bwMode="auto">
          <a:xfrm>
            <a:off x="3506188" y="5713403"/>
            <a:ext cx="2341391" cy="572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Sympathetic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7" name="Text Box 23"/>
          <p:cNvSpPr txBox="1">
            <a:spLocks noChangeArrowheads="1"/>
          </p:cNvSpPr>
          <p:nvPr/>
        </p:nvSpPr>
        <p:spPr bwMode="auto">
          <a:xfrm>
            <a:off x="6346891" y="5713403"/>
            <a:ext cx="2545970" cy="572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Parasympathetic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2" name="Text Box 28"/>
          <p:cNvSpPr txBox="1">
            <a:spLocks noChangeArrowheads="1"/>
          </p:cNvSpPr>
          <p:nvPr/>
        </p:nvSpPr>
        <p:spPr bwMode="auto">
          <a:xfrm>
            <a:off x="5395078" y="2176640"/>
            <a:ext cx="1301158" cy="8713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pairs of Cranial Nerves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3" name="Text Box 29"/>
          <p:cNvSpPr txBox="1">
            <a:spLocks noChangeArrowheads="1"/>
          </p:cNvSpPr>
          <p:nvPr/>
        </p:nvSpPr>
        <p:spPr bwMode="auto">
          <a:xfrm>
            <a:off x="7148737" y="2171449"/>
            <a:ext cx="1442456" cy="8765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pairs of Spinal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Nerves</a:t>
            </a:r>
          </a:p>
        </p:txBody>
      </p:sp>
      <p:sp>
        <p:nvSpPr>
          <p:cNvPr id="32771" name="Text Box 34"/>
          <p:cNvSpPr txBox="1">
            <a:spLocks noChangeArrowheads="1"/>
          </p:cNvSpPr>
          <p:nvPr/>
        </p:nvSpPr>
        <p:spPr bwMode="auto">
          <a:xfrm>
            <a:off x="1032305" y="533400"/>
            <a:ext cx="71972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Summary of the Human Nervous System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29201" y="5028892"/>
            <a:ext cx="3223051" cy="684509"/>
            <a:chOff x="5029201" y="5028892"/>
            <a:chExt cx="3223051" cy="684509"/>
          </a:xfrm>
        </p:grpSpPr>
        <p:sp>
          <p:nvSpPr>
            <p:cNvPr id="32790" name="Line 26"/>
            <p:cNvSpPr>
              <a:spLocks noChangeShapeType="1"/>
            </p:cNvSpPr>
            <p:nvPr/>
          </p:nvSpPr>
          <p:spPr bwMode="auto">
            <a:xfrm flipH="1">
              <a:off x="5029263" y="5333696"/>
              <a:ext cx="3222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91" name="Line 27"/>
            <p:cNvSpPr>
              <a:spLocks noChangeShapeType="1"/>
            </p:cNvSpPr>
            <p:nvPr/>
          </p:nvSpPr>
          <p:spPr bwMode="auto">
            <a:xfrm>
              <a:off x="7620309" y="5028892"/>
              <a:ext cx="0" cy="304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4839500" y="5523701"/>
              <a:ext cx="3794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8062551" y="5523701"/>
              <a:ext cx="3794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788" name="Line 24"/>
          <p:cNvSpPr>
            <a:spLocks noChangeShapeType="1"/>
          </p:cNvSpPr>
          <p:nvPr/>
        </p:nvSpPr>
        <p:spPr bwMode="auto">
          <a:xfrm flipH="1" flipV="1">
            <a:off x="5353947" y="3199658"/>
            <a:ext cx="2857173" cy="7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9" name="Line 25"/>
          <p:cNvSpPr>
            <a:spLocks noChangeShapeType="1"/>
          </p:cNvSpPr>
          <p:nvPr/>
        </p:nvSpPr>
        <p:spPr bwMode="auto">
          <a:xfrm>
            <a:off x="6977577" y="2683162"/>
            <a:ext cx="0" cy="51723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229600" y="3200401"/>
            <a:ext cx="0" cy="352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334000" y="3200400"/>
            <a:ext cx="0" cy="352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237474" y="3352801"/>
            <a:ext cx="1691245" cy="5334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Sensory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7365497" y="3376754"/>
            <a:ext cx="1691245" cy="50944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3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79" grpId="0" animBg="1"/>
      <p:bldP spid="32781" grpId="0" animBg="1"/>
      <p:bldP spid="32782" grpId="0" animBg="1"/>
      <p:bldP spid="32784" grpId="0" animBg="1"/>
      <p:bldP spid="32785" grpId="0" animBg="1"/>
      <p:bldP spid="32786" grpId="0" animBg="1"/>
      <p:bldP spid="32787" grpId="0" animBg="1"/>
      <p:bldP spid="32792" grpId="0" animBg="1"/>
      <p:bldP spid="32793" grpId="0" animBg="1"/>
      <p:bldP spid="36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27"/>
          <p:cNvSpPr txBox="1">
            <a:spLocks noGrp="1"/>
          </p:cNvSpPr>
          <p:nvPr>
            <p:ph type="title"/>
          </p:nvPr>
        </p:nvSpPr>
        <p:spPr>
          <a:xfrm>
            <a:off x="762000" y="9525"/>
            <a:ext cx="433449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The Senses</a:t>
            </a:r>
            <a:endParaRPr dirty="0"/>
          </a:p>
        </p:txBody>
      </p:sp>
      <p:sp>
        <p:nvSpPr>
          <p:cNvPr id="1291" name="Google Shape;1291;p127"/>
          <p:cNvSpPr txBox="1">
            <a:spLocks noGrp="1"/>
          </p:cNvSpPr>
          <p:nvPr>
            <p:ph type="body" idx="1"/>
          </p:nvPr>
        </p:nvSpPr>
        <p:spPr>
          <a:xfrm>
            <a:off x="199406" y="1199408"/>
            <a:ext cx="4334494" cy="497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Char char="•"/>
            </a:pPr>
            <a:r>
              <a:rPr lang="en-US" b="1" dirty="0">
                <a:solidFill>
                  <a:srgbClr val="002060"/>
                </a:solidFill>
              </a:rPr>
              <a:t>Sense organs </a:t>
            </a:r>
            <a:r>
              <a:rPr lang="en-US" b="1" dirty="0">
                <a:solidFill>
                  <a:srgbClr val="7030A0"/>
                </a:solidFill>
              </a:rPr>
              <a:t>send information about stimuli to the </a:t>
            </a:r>
            <a:r>
              <a:rPr lang="en-US" b="1" dirty="0">
                <a:solidFill>
                  <a:srgbClr val="FF0000"/>
                </a:solidFill>
              </a:rPr>
              <a:t>CNS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Char char="•"/>
            </a:pPr>
            <a:r>
              <a:rPr lang="en-US" b="1" dirty="0">
                <a:solidFill>
                  <a:srgbClr val="002060"/>
                </a:solidFill>
              </a:rPr>
              <a:t>Sense organs respond to stimuli by generating </a:t>
            </a:r>
            <a:r>
              <a:rPr lang="en-US" b="1" dirty="0">
                <a:solidFill>
                  <a:srgbClr val="FF0000"/>
                </a:solidFill>
              </a:rPr>
              <a:t>Action Potentials</a:t>
            </a:r>
            <a:endParaRPr b="1" dirty="0">
              <a:solidFill>
                <a:srgbClr val="002060"/>
              </a:solidFill>
            </a:endParaRPr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Char char="•"/>
            </a:pPr>
            <a:r>
              <a:rPr lang="en-US" b="1" dirty="0">
                <a:solidFill>
                  <a:srgbClr val="002060"/>
                </a:solidFill>
              </a:rPr>
              <a:t>Senses help the body maintain </a:t>
            </a:r>
            <a:r>
              <a:rPr lang="en-US" b="1" dirty="0">
                <a:solidFill>
                  <a:srgbClr val="FF0000"/>
                </a:solidFill>
              </a:rPr>
              <a:t>homeostasis</a:t>
            </a:r>
            <a:endParaRPr dirty="0"/>
          </a:p>
        </p:txBody>
      </p:sp>
      <p:pic>
        <p:nvPicPr>
          <p:cNvPr id="1292" name="Google Shape;1292;p12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371600"/>
            <a:ext cx="3771900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28"/>
          <p:cNvSpPr txBox="1">
            <a:spLocks noGrp="1"/>
          </p:cNvSpPr>
          <p:nvPr>
            <p:ph type="title"/>
          </p:nvPr>
        </p:nvSpPr>
        <p:spPr>
          <a:xfrm>
            <a:off x="723900" y="38595"/>
            <a:ext cx="7696200" cy="638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2060"/>
                </a:solidFill>
              </a:rPr>
              <a:t>Vision</a:t>
            </a:r>
            <a:endParaRPr dirty="0"/>
          </a:p>
        </p:txBody>
      </p:sp>
      <p:sp>
        <p:nvSpPr>
          <p:cNvPr id="1299" name="Google Shape;1299;p128"/>
          <p:cNvSpPr txBox="1">
            <a:spLocks noGrp="1"/>
          </p:cNvSpPr>
          <p:nvPr>
            <p:ph type="body" idx="1"/>
          </p:nvPr>
        </p:nvSpPr>
        <p:spPr>
          <a:xfrm>
            <a:off x="190005" y="1143000"/>
            <a:ext cx="8953995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 sz="2800" b="1" dirty="0">
                <a:solidFill>
                  <a:srgbClr val="002060"/>
                </a:solidFill>
              </a:rPr>
              <a:t>Human Eye has </a:t>
            </a:r>
            <a:r>
              <a:rPr lang="en-US" sz="2800" b="1" dirty="0">
                <a:solidFill>
                  <a:srgbClr val="0000FF"/>
                </a:solidFill>
              </a:rPr>
              <a:t>3 Main Layers:</a:t>
            </a:r>
            <a:endParaRPr dirty="0"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Char char="–"/>
            </a:pPr>
            <a:r>
              <a:rPr lang="en-US" sz="2800" b="1" dirty="0">
                <a:solidFill>
                  <a:srgbClr val="0000FF"/>
                </a:solidFill>
              </a:rPr>
              <a:t>Sclera: </a:t>
            </a:r>
            <a:r>
              <a:rPr lang="en-US" sz="2400" b="1" dirty="0">
                <a:solidFill>
                  <a:srgbClr val="002060"/>
                </a:solidFill>
              </a:rPr>
              <a:t>Outer layer that forms the transparent </a:t>
            </a:r>
            <a:r>
              <a:rPr lang="en-US" sz="2400" b="1" dirty="0">
                <a:solidFill>
                  <a:srgbClr val="FF0000"/>
                </a:solidFill>
              </a:rPr>
              <a:t>Cornea</a:t>
            </a:r>
            <a:r>
              <a:rPr lang="en-US" sz="2400" b="1" dirty="0">
                <a:solidFill>
                  <a:srgbClr val="002060"/>
                </a:solidFill>
              </a:rPr>
              <a:t> in the front of the eyeball.</a:t>
            </a:r>
            <a:endParaRPr dirty="0"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Char char="–"/>
            </a:pPr>
            <a:r>
              <a:rPr lang="en-US" sz="2800" b="1" dirty="0">
                <a:solidFill>
                  <a:srgbClr val="0000FF"/>
                </a:solidFill>
              </a:rPr>
              <a:t>Choroid: </a:t>
            </a:r>
            <a:r>
              <a:rPr lang="en-US" sz="2400" b="1" dirty="0">
                <a:solidFill>
                  <a:srgbClr val="002060"/>
                </a:solidFill>
              </a:rPr>
              <a:t>Mid-layer that supplies nutrients to Retina.</a:t>
            </a:r>
            <a:endParaRPr dirty="0"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At the front of the eye, the choroid holds the muscle that controls the shape of the </a:t>
            </a:r>
            <a:r>
              <a:rPr lang="en-US" sz="2400" b="1" dirty="0">
                <a:solidFill>
                  <a:srgbClr val="FF0000"/>
                </a:solidFill>
              </a:rPr>
              <a:t>Lens</a:t>
            </a:r>
            <a:r>
              <a:rPr lang="en-US" sz="2400" b="1" dirty="0">
                <a:solidFill>
                  <a:srgbClr val="002060"/>
                </a:solidFill>
              </a:rPr>
              <a:t>, which focuses light on the Retina.</a:t>
            </a:r>
            <a:endParaRPr dirty="0"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Iris</a:t>
            </a:r>
            <a:r>
              <a:rPr lang="en-US" sz="2400" b="1" dirty="0">
                <a:solidFill>
                  <a:srgbClr val="002060"/>
                </a:solidFill>
              </a:rPr>
              <a:t> adjusts the amount of light entering the eye by constricting or dilating the </a:t>
            </a:r>
            <a:r>
              <a:rPr lang="en-US" sz="2400" b="1" dirty="0">
                <a:solidFill>
                  <a:srgbClr val="FF0000"/>
                </a:solidFill>
              </a:rPr>
              <a:t>Pupil.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5" name="Google Shape;1305;p129" descr="29_07cSingleLensEye-U.jpg"/>
          <p:cNvPicPr preferRelativeResize="0"/>
          <p:nvPr/>
        </p:nvPicPr>
        <p:blipFill rotWithShape="1">
          <a:blip r:embed="rId3">
            <a:alphaModFix/>
          </a:blip>
          <a:srcRect b="3479"/>
          <a:stretch/>
        </p:blipFill>
        <p:spPr>
          <a:xfrm>
            <a:off x="298704" y="326136"/>
            <a:ext cx="8546592" cy="5989881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29"/>
          <p:cNvSpPr txBox="1"/>
          <p:nvPr/>
        </p:nvSpPr>
        <p:spPr>
          <a:xfrm>
            <a:off x="338425" y="338995"/>
            <a:ext cx="917873" cy="38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Sclera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129"/>
          <p:cNvSpPr/>
          <p:nvPr/>
        </p:nvSpPr>
        <p:spPr>
          <a:xfrm>
            <a:off x="1215331" y="484797"/>
            <a:ext cx="1932240" cy="518938"/>
          </a:xfrm>
          <a:custGeom>
            <a:avLst/>
            <a:gdLst/>
            <a:ahLst/>
            <a:cxnLst/>
            <a:rect l="l" t="t" r="r" b="b"/>
            <a:pathLst>
              <a:path w="1932240" h="518938" extrusionOk="0">
                <a:moveTo>
                  <a:pt x="0" y="0"/>
                </a:moveTo>
                <a:lnTo>
                  <a:pt x="1522578" y="6828"/>
                </a:lnTo>
                <a:lnTo>
                  <a:pt x="1932240" y="518938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08" name="Google Shape;1308;p129"/>
          <p:cNvSpPr/>
          <p:nvPr/>
        </p:nvSpPr>
        <p:spPr>
          <a:xfrm>
            <a:off x="1584027" y="1754829"/>
            <a:ext cx="826152" cy="744265"/>
          </a:xfrm>
          <a:custGeom>
            <a:avLst/>
            <a:gdLst/>
            <a:ahLst/>
            <a:cxnLst/>
            <a:rect l="l" t="t" r="r" b="b"/>
            <a:pathLst>
              <a:path w="826152" h="744265" extrusionOk="0">
                <a:moveTo>
                  <a:pt x="0" y="0"/>
                </a:moveTo>
                <a:lnTo>
                  <a:pt x="191176" y="6828"/>
                </a:lnTo>
                <a:lnTo>
                  <a:pt x="826152" y="744265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09" name="Google Shape;1309;p129"/>
          <p:cNvSpPr/>
          <p:nvPr/>
        </p:nvSpPr>
        <p:spPr>
          <a:xfrm>
            <a:off x="1242642" y="4008111"/>
            <a:ext cx="634976" cy="628187"/>
          </a:xfrm>
          <a:custGeom>
            <a:avLst/>
            <a:gdLst/>
            <a:ahLst/>
            <a:cxnLst/>
            <a:rect l="l" t="t" r="r" b="b"/>
            <a:pathLst>
              <a:path w="634976" h="628187" extrusionOk="0">
                <a:moveTo>
                  <a:pt x="0" y="628187"/>
                </a:moveTo>
                <a:lnTo>
                  <a:pt x="300419" y="628187"/>
                </a:lnTo>
                <a:lnTo>
                  <a:pt x="634976" y="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0" name="Google Shape;1310;p129"/>
          <p:cNvSpPr/>
          <p:nvPr/>
        </p:nvSpPr>
        <p:spPr>
          <a:xfrm>
            <a:off x="1030983" y="3618907"/>
            <a:ext cx="1474784" cy="1604610"/>
          </a:xfrm>
          <a:custGeom>
            <a:avLst/>
            <a:gdLst/>
            <a:ahLst/>
            <a:cxnLst/>
            <a:rect l="l" t="t" r="r" b="b"/>
            <a:pathLst>
              <a:path w="1474784" h="1604610" extrusionOk="0">
                <a:moveTo>
                  <a:pt x="0" y="1604610"/>
                </a:moveTo>
                <a:lnTo>
                  <a:pt x="621321" y="1604610"/>
                </a:lnTo>
                <a:lnTo>
                  <a:pt x="1474784" y="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1" name="Google Shape;1311;p129"/>
          <p:cNvSpPr/>
          <p:nvPr/>
        </p:nvSpPr>
        <p:spPr>
          <a:xfrm>
            <a:off x="1242642" y="4916251"/>
            <a:ext cx="3045155" cy="1201751"/>
          </a:xfrm>
          <a:custGeom>
            <a:avLst/>
            <a:gdLst/>
            <a:ahLst/>
            <a:cxnLst/>
            <a:rect l="l" t="t" r="r" b="b"/>
            <a:pathLst>
              <a:path w="3045155" h="1201751" extrusionOk="0">
                <a:moveTo>
                  <a:pt x="0" y="1201751"/>
                </a:moveTo>
                <a:lnTo>
                  <a:pt x="942223" y="1194923"/>
                </a:lnTo>
                <a:lnTo>
                  <a:pt x="3045155" y="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2" name="Google Shape;1312;p129"/>
          <p:cNvSpPr/>
          <p:nvPr/>
        </p:nvSpPr>
        <p:spPr>
          <a:xfrm>
            <a:off x="5038844" y="498453"/>
            <a:ext cx="2191692" cy="1440735"/>
          </a:xfrm>
          <a:custGeom>
            <a:avLst/>
            <a:gdLst/>
            <a:ahLst/>
            <a:cxnLst/>
            <a:rect l="l" t="t" r="r" b="b"/>
            <a:pathLst>
              <a:path w="2191692" h="1440735" extrusionOk="0">
                <a:moveTo>
                  <a:pt x="2191692" y="0"/>
                </a:moveTo>
                <a:lnTo>
                  <a:pt x="607666" y="6828"/>
                </a:lnTo>
                <a:lnTo>
                  <a:pt x="0" y="1440735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3" name="Google Shape;1313;p129"/>
          <p:cNvSpPr/>
          <p:nvPr/>
        </p:nvSpPr>
        <p:spPr>
          <a:xfrm>
            <a:off x="5175398" y="1242719"/>
            <a:ext cx="2061966" cy="1652407"/>
          </a:xfrm>
          <a:custGeom>
            <a:avLst/>
            <a:gdLst/>
            <a:ahLst/>
            <a:cxnLst/>
            <a:rect l="l" t="t" r="r" b="b"/>
            <a:pathLst>
              <a:path w="2061966" h="1652407" extrusionOk="0">
                <a:moveTo>
                  <a:pt x="2061966" y="0"/>
                </a:moveTo>
                <a:lnTo>
                  <a:pt x="703253" y="6828"/>
                </a:lnTo>
                <a:lnTo>
                  <a:pt x="0" y="1652407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4" name="Google Shape;1314;p129"/>
          <p:cNvSpPr/>
          <p:nvPr/>
        </p:nvSpPr>
        <p:spPr>
          <a:xfrm>
            <a:off x="6383901" y="1884563"/>
            <a:ext cx="853463" cy="1263204"/>
          </a:xfrm>
          <a:custGeom>
            <a:avLst/>
            <a:gdLst/>
            <a:ahLst/>
            <a:cxnLst/>
            <a:rect l="l" t="t" r="r" b="b"/>
            <a:pathLst>
              <a:path w="853463" h="1263204" extrusionOk="0">
                <a:moveTo>
                  <a:pt x="853463" y="0"/>
                </a:moveTo>
                <a:lnTo>
                  <a:pt x="457456" y="6828"/>
                </a:lnTo>
                <a:lnTo>
                  <a:pt x="0" y="1263204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5" name="Google Shape;1315;p129"/>
          <p:cNvSpPr/>
          <p:nvPr/>
        </p:nvSpPr>
        <p:spPr>
          <a:xfrm>
            <a:off x="6943773" y="3195563"/>
            <a:ext cx="641804" cy="764751"/>
          </a:xfrm>
          <a:custGeom>
            <a:avLst/>
            <a:gdLst/>
            <a:ahLst/>
            <a:cxnLst/>
            <a:rect l="l" t="t" r="r" b="b"/>
            <a:pathLst>
              <a:path w="641804" h="764751" extrusionOk="0">
                <a:moveTo>
                  <a:pt x="641804" y="13657"/>
                </a:moveTo>
                <a:lnTo>
                  <a:pt x="402834" y="0"/>
                </a:lnTo>
                <a:lnTo>
                  <a:pt x="0" y="764751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6" name="Google Shape;1316;p129"/>
          <p:cNvSpPr/>
          <p:nvPr/>
        </p:nvSpPr>
        <p:spPr>
          <a:xfrm>
            <a:off x="6629699" y="4076392"/>
            <a:ext cx="614493" cy="1331485"/>
          </a:xfrm>
          <a:custGeom>
            <a:avLst/>
            <a:gdLst/>
            <a:ahLst/>
            <a:cxnLst/>
            <a:rect l="l" t="t" r="r" b="b"/>
            <a:pathLst>
              <a:path w="614493" h="1331485" extrusionOk="0">
                <a:moveTo>
                  <a:pt x="614493" y="1331485"/>
                </a:moveTo>
                <a:lnTo>
                  <a:pt x="320902" y="1331485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7" name="Google Shape;1317;p129"/>
          <p:cNvSpPr/>
          <p:nvPr/>
        </p:nvSpPr>
        <p:spPr>
          <a:xfrm>
            <a:off x="6213209" y="4137845"/>
            <a:ext cx="1024155" cy="2048438"/>
          </a:xfrm>
          <a:custGeom>
            <a:avLst/>
            <a:gdLst/>
            <a:ahLst/>
            <a:cxnLst/>
            <a:rect l="l" t="t" r="r" b="b"/>
            <a:pathLst>
              <a:path w="1024155" h="2048438" extrusionOk="0">
                <a:moveTo>
                  <a:pt x="1024155" y="2034782"/>
                </a:moveTo>
                <a:lnTo>
                  <a:pt x="457456" y="2048438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318" name="Google Shape;1318;p129"/>
          <p:cNvCxnSpPr/>
          <p:nvPr/>
        </p:nvCxnSpPr>
        <p:spPr>
          <a:xfrm>
            <a:off x="6496050" y="4095750"/>
            <a:ext cx="212725" cy="31115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9" name="Google Shape;1319;p129"/>
          <p:cNvCxnSpPr>
            <a:endCxn id="1315" idx="1"/>
          </p:cNvCxnSpPr>
          <p:nvPr/>
        </p:nvCxnSpPr>
        <p:spPr>
          <a:xfrm rot="10800000" flipH="1">
            <a:off x="7124700" y="3195600"/>
            <a:ext cx="222000" cy="13383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0" name="Google Shape;1320;p129"/>
          <p:cNvCxnSpPr/>
          <p:nvPr/>
        </p:nvCxnSpPr>
        <p:spPr>
          <a:xfrm>
            <a:off x="1341967" y="2429933"/>
            <a:ext cx="491066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1" name="Google Shape;1321;p129"/>
          <p:cNvCxnSpPr/>
          <p:nvPr/>
        </p:nvCxnSpPr>
        <p:spPr>
          <a:xfrm>
            <a:off x="795867" y="2916767"/>
            <a:ext cx="1316566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2" name="Google Shape;1322;p129"/>
          <p:cNvSpPr/>
          <p:nvPr/>
        </p:nvSpPr>
        <p:spPr>
          <a:xfrm>
            <a:off x="1769534" y="3124200"/>
            <a:ext cx="224366" cy="554567"/>
          </a:xfrm>
          <a:prstGeom prst="leftBrace">
            <a:avLst>
              <a:gd name="adj1" fmla="val 38404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323" name="Google Shape;1323;p129"/>
          <p:cNvCxnSpPr/>
          <p:nvPr/>
        </p:nvCxnSpPr>
        <p:spPr>
          <a:xfrm>
            <a:off x="1041400" y="3399367"/>
            <a:ext cx="732367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4" name="Google Shape;1324;p129"/>
          <p:cNvSpPr txBox="1"/>
          <p:nvPr/>
        </p:nvSpPr>
        <p:spPr>
          <a:xfrm>
            <a:off x="338425" y="1609026"/>
            <a:ext cx="1286568" cy="38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Ligament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129"/>
          <p:cNvSpPr txBox="1"/>
          <p:nvPr/>
        </p:nvSpPr>
        <p:spPr>
          <a:xfrm>
            <a:off x="338425" y="2278182"/>
            <a:ext cx="1040771" cy="38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Cornea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129"/>
          <p:cNvSpPr txBox="1"/>
          <p:nvPr/>
        </p:nvSpPr>
        <p:spPr>
          <a:xfrm>
            <a:off x="338426" y="2749322"/>
            <a:ext cx="501382" cy="38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Iris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129"/>
          <p:cNvSpPr txBox="1"/>
          <p:nvPr/>
        </p:nvSpPr>
        <p:spPr>
          <a:xfrm>
            <a:off x="338425" y="3261431"/>
            <a:ext cx="788145" cy="38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Pupil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129"/>
          <p:cNvSpPr txBox="1"/>
          <p:nvPr/>
        </p:nvSpPr>
        <p:spPr>
          <a:xfrm>
            <a:off x="338425" y="4190056"/>
            <a:ext cx="1225119" cy="56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Aqueous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humor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129"/>
          <p:cNvSpPr txBox="1"/>
          <p:nvPr/>
        </p:nvSpPr>
        <p:spPr>
          <a:xfrm>
            <a:off x="338425" y="5057227"/>
            <a:ext cx="788145" cy="38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Lens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129"/>
          <p:cNvSpPr txBox="1"/>
          <p:nvPr/>
        </p:nvSpPr>
        <p:spPr>
          <a:xfrm>
            <a:off x="338425" y="5671760"/>
            <a:ext cx="1225119" cy="56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Vitreous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humor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129"/>
          <p:cNvSpPr txBox="1"/>
          <p:nvPr/>
        </p:nvSpPr>
        <p:spPr>
          <a:xfrm>
            <a:off x="7295853" y="352651"/>
            <a:ext cx="1129532" cy="38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Choroid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129"/>
          <p:cNvSpPr txBox="1"/>
          <p:nvPr/>
        </p:nvSpPr>
        <p:spPr>
          <a:xfrm>
            <a:off x="7295853" y="1083261"/>
            <a:ext cx="924700" cy="38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Retina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129"/>
          <p:cNvSpPr txBox="1"/>
          <p:nvPr/>
        </p:nvSpPr>
        <p:spPr>
          <a:xfrm>
            <a:off x="7295852" y="1731932"/>
            <a:ext cx="1586987" cy="94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Fovea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(center of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visual field)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129"/>
          <p:cNvSpPr txBox="1"/>
          <p:nvPr/>
        </p:nvSpPr>
        <p:spPr>
          <a:xfrm>
            <a:off x="7664549" y="3049761"/>
            <a:ext cx="822286" cy="63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nerve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129"/>
          <p:cNvSpPr txBox="1"/>
          <p:nvPr/>
        </p:nvSpPr>
        <p:spPr>
          <a:xfrm>
            <a:off x="7302681" y="5275730"/>
            <a:ext cx="1184153" cy="63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Artery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vein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129"/>
          <p:cNvSpPr txBox="1"/>
          <p:nvPr/>
        </p:nvSpPr>
        <p:spPr>
          <a:xfrm>
            <a:off x="7302681" y="6040480"/>
            <a:ext cx="1423122" cy="40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Blind spot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130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2060"/>
                </a:solidFill>
              </a:rPr>
              <a:t>Vision</a:t>
            </a:r>
            <a:endParaRPr/>
          </a:p>
        </p:txBody>
      </p:sp>
      <p:sp>
        <p:nvSpPr>
          <p:cNvPr id="1343" name="Google Shape;1343;p130"/>
          <p:cNvSpPr txBox="1">
            <a:spLocks noGrp="1"/>
          </p:cNvSpPr>
          <p:nvPr>
            <p:ph type="body" idx="1"/>
          </p:nvPr>
        </p:nvSpPr>
        <p:spPr>
          <a:xfrm>
            <a:off x="190005" y="1371600"/>
            <a:ext cx="8763990" cy="520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sz="4400" b="1" dirty="0">
                <a:solidFill>
                  <a:srgbClr val="0000FF"/>
                </a:solidFill>
              </a:rPr>
              <a:t>RETINA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sz="2800" b="1" dirty="0">
                <a:solidFill>
                  <a:srgbClr val="002060"/>
                </a:solidFill>
              </a:rPr>
              <a:t>Innermost layer that has the </a:t>
            </a:r>
            <a:r>
              <a:rPr lang="en-US" sz="2800" b="1" dirty="0">
                <a:solidFill>
                  <a:srgbClr val="FF0000"/>
                </a:solidFill>
              </a:rPr>
              <a:t>Photoreceptors.</a:t>
            </a:r>
            <a:endParaRPr dirty="0"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Char char="–"/>
            </a:pPr>
            <a:r>
              <a:rPr lang="en-US" sz="2800" b="1" dirty="0">
                <a:solidFill>
                  <a:srgbClr val="002060"/>
                </a:solidFill>
              </a:rPr>
              <a:t>These Photoreceptors contain </a:t>
            </a:r>
            <a:r>
              <a:rPr lang="en-US" sz="2800" b="1" dirty="0">
                <a:solidFill>
                  <a:srgbClr val="FF0000"/>
                </a:solidFill>
              </a:rPr>
              <a:t>light-sensitive pigments </a:t>
            </a:r>
            <a:r>
              <a:rPr lang="en-US" sz="2800" b="1" dirty="0">
                <a:solidFill>
                  <a:srgbClr val="7030A0"/>
                </a:solidFill>
              </a:rPr>
              <a:t>associated with membranes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  <a:endParaRPr dirty="0"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Rod-Cells: </a:t>
            </a:r>
            <a:r>
              <a:rPr lang="en-US" sz="2800" b="1" dirty="0">
                <a:solidFill>
                  <a:srgbClr val="002060"/>
                </a:solidFill>
              </a:rPr>
              <a:t>Provide </a:t>
            </a:r>
            <a:r>
              <a:rPr lang="en-US" sz="2800" b="1" dirty="0">
                <a:solidFill>
                  <a:srgbClr val="7030A0"/>
                </a:solidFill>
              </a:rPr>
              <a:t>Black and White Vision</a:t>
            </a:r>
            <a:r>
              <a:rPr lang="en-US" sz="2800" b="1" dirty="0">
                <a:solidFill>
                  <a:srgbClr val="002060"/>
                </a:solidFill>
              </a:rPr>
              <a:t> in </a:t>
            </a:r>
            <a:r>
              <a:rPr lang="en-US" sz="2800" b="1" dirty="0">
                <a:solidFill>
                  <a:srgbClr val="7030A0"/>
                </a:solidFill>
              </a:rPr>
              <a:t>dim light.</a:t>
            </a:r>
            <a:endParaRPr dirty="0"/>
          </a:p>
          <a:p>
            <a:pPr marL="11430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Cone-Cells: </a:t>
            </a:r>
            <a:r>
              <a:rPr lang="en-US" sz="2800" b="1" dirty="0">
                <a:solidFill>
                  <a:srgbClr val="002060"/>
                </a:solidFill>
              </a:rPr>
              <a:t>Provide </a:t>
            </a:r>
            <a:r>
              <a:rPr lang="en-US" sz="2800" b="1" dirty="0">
                <a:solidFill>
                  <a:srgbClr val="7030A0"/>
                </a:solidFill>
              </a:rPr>
              <a:t>Color Vision </a:t>
            </a:r>
            <a:r>
              <a:rPr lang="en-US" sz="2800" b="1" dirty="0">
                <a:solidFill>
                  <a:srgbClr val="002060"/>
                </a:solidFill>
              </a:rPr>
              <a:t>in </a:t>
            </a:r>
            <a:r>
              <a:rPr lang="en-US" sz="2800" b="1" dirty="0">
                <a:solidFill>
                  <a:srgbClr val="7030A0"/>
                </a:solidFill>
              </a:rPr>
              <a:t>brighter light.</a:t>
            </a:r>
            <a:endParaRPr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31"/>
          <p:cNvSpPr txBox="1">
            <a:spLocks noGrp="1"/>
          </p:cNvSpPr>
          <p:nvPr>
            <p:ph type="title"/>
          </p:nvPr>
        </p:nvSpPr>
        <p:spPr>
          <a:xfrm>
            <a:off x="771400" y="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2060"/>
                </a:solidFill>
              </a:rPr>
              <a:t>Vision</a:t>
            </a:r>
            <a:endParaRPr dirty="0"/>
          </a:p>
        </p:txBody>
      </p:sp>
      <p:sp>
        <p:nvSpPr>
          <p:cNvPr id="1350" name="Google Shape;1350;p131"/>
          <p:cNvSpPr txBox="1">
            <a:spLocks noGrp="1"/>
          </p:cNvSpPr>
          <p:nvPr>
            <p:ph type="body" idx="1"/>
          </p:nvPr>
        </p:nvSpPr>
        <p:spPr>
          <a:xfrm>
            <a:off x="178129" y="1295399"/>
            <a:ext cx="8882743" cy="516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omic Sans MS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Light stimulation </a:t>
            </a:r>
            <a:r>
              <a:rPr lang="en-US" sz="2600" b="1" dirty="0">
                <a:solidFill>
                  <a:srgbClr val="002060"/>
                </a:solidFill>
              </a:rPr>
              <a:t>alters the </a:t>
            </a:r>
            <a:r>
              <a:rPr lang="en-US" sz="2600" b="1" dirty="0">
                <a:solidFill>
                  <a:srgbClr val="FF0000"/>
                </a:solidFill>
              </a:rPr>
              <a:t>pigments</a:t>
            </a:r>
            <a:r>
              <a:rPr lang="en-US" sz="2600" b="1" dirty="0">
                <a:solidFill>
                  <a:srgbClr val="002060"/>
                </a:solidFill>
              </a:rPr>
              <a:t> embedded in the </a:t>
            </a:r>
            <a:r>
              <a:rPr lang="en-US" sz="2600" b="1" dirty="0">
                <a:solidFill>
                  <a:srgbClr val="FF0000"/>
                </a:solidFill>
              </a:rPr>
              <a:t>membranes of Rods and Cones </a:t>
            </a:r>
            <a:r>
              <a:rPr lang="en-US" sz="2600" b="1" dirty="0">
                <a:solidFill>
                  <a:srgbClr val="002060"/>
                </a:solidFill>
              </a:rPr>
              <a:t>(after passing through several layers of cells)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omic Sans MS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The resulting change in the membrane charge may generate an </a:t>
            </a:r>
            <a:r>
              <a:rPr lang="en-US" sz="2600" b="1" dirty="0">
                <a:solidFill>
                  <a:srgbClr val="FF0000"/>
                </a:solidFill>
              </a:rPr>
              <a:t>action potential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omic Sans MS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Photoreceptor cells synapse with multiple layers of </a:t>
            </a:r>
            <a:r>
              <a:rPr lang="en-US" sz="2600" b="1" dirty="0">
                <a:solidFill>
                  <a:srgbClr val="FF0000"/>
                </a:solidFill>
              </a:rPr>
              <a:t>neurons in the Retina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omic Sans MS"/>
              <a:buChar char="•"/>
            </a:pPr>
            <a:r>
              <a:rPr lang="en-US" sz="2600" b="1" dirty="0">
                <a:solidFill>
                  <a:srgbClr val="002060"/>
                </a:solidFill>
              </a:rPr>
              <a:t>Eventually, axons of some of these neurons leave the retina as the </a:t>
            </a:r>
            <a:r>
              <a:rPr lang="en-US" sz="2600" b="1" dirty="0">
                <a:solidFill>
                  <a:srgbClr val="FF0000"/>
                </a:solidFill>
              </a:rPr>
              <a:t>Optic Nerve</a:t>
            </a:r>
            <a:r>
              <a:rPr lang="en-US" sz="2600" b="1" dirty="0">
                <a:solidFill>
                  <a:srgbClr val="002060"/>
                </a:solidFill>
              </a:rPr>
              <a:t>, which carries information to the </a:t>
            </a:r>
            <a:r>
              <a:rPr lang="en-US" sz="2600" b="1" dirty="0">
                <a:solidFill>
                  <a:srgbClr val="FF0000"/>
                </a:solidFill>
              </a:rPr>
              <a:t>Brain</a:t>
            </a:r>
            <a:endParaRPr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oogle Shape;1356;p132" descr="29_10b_0VisionPathway-U.jpg"/>
          <p:cNvPicPr preferRelativeResize="0"/>
          <p:nvPr/>
        </p:nvPicPr>
        <p:blipFill rotWithShape="1">
          <a:blip r:embed="rId3">
            <a:alphaModFix/>
          </a:blip>
          <a:srcRect b="2699"/>
          <a:stretch/>
        </p:blipFill>
        <p:spPr>
          <a:xfrm>
            <a:off x="2164080" y="137160"/>
            <a:ext cx="4815840" cy="6405936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32"/>
          <p:cNvSpPr txBox="1"/>
          <p:nvPr/>
        </p:nvSpPr>
        <p:spPr>
          <a:xfrm>
            <a:off x="2202216" y="3134388"/>
            <a:ext cx="579078" cy="67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nerve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fibers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8" name="Google Shape;1358;p132"/>
          <p:cNvCxnSpPr/>
          <p:nvPr/>
        </p:nvCxnSpPr>
        <p:spPr>
          <a:xfrm>
            <a:off x="2730500" y="3674533"/>
            <a:ext cx="309033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9" name="Google Shape;1359;p132"/>
          <p:cNvCxnSpPr/>
          <p:nvPr/>
        </p:nvCxnSpPr>
        <p:spPr>
          <a:xfrm rot="10800000">
            <a:off x="5344584" y="3026833"/>
            <a:ext cx="0" cy="19261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0" name="Google Shape;1360;p132"/>
          <p:cNvCxnSpPr/>
          <p:nvPr/>
        </p:nvCxnSpPr>
        <p:spPr>
          <a:xfrm rot="10800000">
            <a:off x="5856817" y="3026834"/>
            <a:ext cx="0" cy="78739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1" name="Google Shape;1361;p132"/>
          <p:cNvCxnSpPr/>
          <p:nvPr/>
        </p:nvCxnSpPr>
        <p:spPr>
          <a:xfrm rot="10800000">
            <a:off x="6131984" y="1439334"/>
            <a:ext cx="0" cy="47413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2" name="Google Shape;1362;p132"/>
          <p:cNvCxnSpPr/>
          <p:nvPr/>
        </p:nvCxnSpPr>
        <p:spPr>
          <a:xfrm rot="10800000">
            <a:off x="5242984" y="347135"/>
            <a:ext cx="0" cy="39369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3" name="Google Shape;1363;p132"/>
          <p:cNvSpPr/>
          <p:nvPr/>
        </p:nvSpPr>
        <p:spPr>
          <a:xfrm rot="5400000">
            <a:off x="4713816" y="702736"/>
            <a:ext cx="192618" cy="3520014"/>
          </a:xfrm>
          <a:prstGeom prst="leftBrace">
            <a:avLst>
              <a:gd name="adj1" fmla="val 4112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64" name="Google Shape;1364;p132"/>
          <p:cNvSpPr/>
          <p:nvPr/>
        </p:nvSpPr>
        <p:spPr>
          <a:xfrm rot="5400000">
            <a:off x="3976158" y="1753660"/>
            <a:ext cx="169335" cy="2021415"/>
          </a:xfrm>
          <a:prstGeom prst="leftBrace">
            <a:avLst>
              <a:gd name="adj1" fmla="val 4112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65" name="Google Shape;1365;p132"/>
          <p:cNvSpPr/>
          <p:nvPr/>
        </p:nvSpPr>
        <p:spPr>
          <a:xfrm rot="5400000">
            <a:off x="5593290" y="2189693"/>
            <a:ext cx="169335" cy="1149349"/>
          </a:xfrm>
          <a:prstGeom prst="leftBrace">
            <a:avLst>
              <a:gd name="adj1" fmla="val 4112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66" name="Google Shape;1366;p132"/>
          <p:cNvSpPr txBox="1"/>
          <p:nvPr/>
        </p:nvSpPr>
        <p:spPr>
          <a:xfrm>
            <a:off x="5927547" y="1889791"/>
            <a:ext cx="579078" cy="44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nerve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32"/>
          <p:cNvSpPr txBox="1"/>
          <p:nvPr/>
        </p:nvSpPr>
        <p:spPr>
          <a:xfrm>
            <a:off x="4958114" y="729860"/>
            <a:ext cx="579078" cy="2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Retina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32"/>
          <p:cNvSpPr txBox="1"/>
          <p:nvPr/>
        </p:nvSpPr>
        <p:spPr>
          <a:xfrm>
            <a:off x="4513614" y="2164956"/>
            <a:ext cx="579078" cy="2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Retina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132"/>
          <p:cNvSpPr txBox="1"/>
          <p:nvPr/>
        </p:nvSpPr>
        <p:spPr>
          <a:xfrm>
            <a:off x="3700820" y="2469755"/>
            <a:ext cx="718785" cy="2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Neurons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132"/>
          <p:cNvSpPr txBox="1"/>
          <p:nvPr/>
        </p:nvSpPr>
        <p:spPr>
          <a:xfrm>
            <a:off x="4965701" y="2469755"/>
            <a:ext cx="1337733" cy="2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Photoreceptors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132"/>
          <p:cNvSpPr txBox="1"/>
          <p:nvPr/>
        </p:nvSpPr>
        <p:spPr>
          <a:xfrm>
            <a:off x="5123214" y="2816890"/>
            <a:ext cx="439386" cy="2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Rod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132"/>
          <p:cNvSpPr txBox="1"/>
          <p:nvPr/>
        </p:nvSpPr>
        <p:spPr>
          <a:xfrm>
            <a:off x="5605816" y="2816890"/>
            <a:ext cx="507120" cy="2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Cone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132"/>
          <p:cNvSpPr txBox="1"/>
          <p:nvPr/>
        </p:nvSpPr>
        <p:spPr>
          <a:xfrm>
            <a:off x="2865968" y="6343255"/>
            <a:ext cx="1062565" cy="2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the brain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06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696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</a:rPr>
              <a:t>The Nervous System</a:t>
            </a:r>
            <a:endParaRPr/>
          </a:p>
        </p:txBody>
      </p:sp>
      <p:sp>
        <p:nvSpPr>
          <p:cNvPr id="750" name="Google Shape;750;p106"/>
          <p:cNvSpPr txBox="1">
            <a:spLocks noGrp="1"/>
          </p:cNvSpPr>
          <p:nvPr>
            <p:ph type="body" idx="1"/>
          </p:nvPr>
        </p:nvSpPr>
        <p:spPr>
          <a:xfrm>
            <a:off x="533400" y="2713702"/>
            <a:ext cx="4343400" cy="414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None/>
            </a:pPr>
            <a:r>
              <a:rPr lang="en-US" sz="2100" b="1" dirty="0">
                <a:solidFill>
                  <a:srgbClr val="FF0000"/>
                </a:solidFill>
              </a:rPr>
              <a:t>The following slides are enrichment for HONORS students.</a:t>
            </a:r>
            <a:endParaRPr dirty="0"/>
          </a:p>
        </p:txBody>
      </p:sp>
      <p:pic>
        <p:nvPicPr>
          <p:cNvPr id="751" name="Google Shape;751;p10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447800"/>
            <a:ext cx="3607308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133" descr="29_10b_1VisionPathway-U.jpg"/>
          <p:cNvPicPr preferRelativeResize="0"/>
          <p:nvPr/>
        </p:nvPicPr>
        <p:blipFill rotWithShape="1">
          <a:blip r:embed="rId3">
            <a:alphaModFix/>
          </a:blip>
          <a:srcRect b="3556"/>
          <a:stretch/>
        </p:blipFill>
        <p:spPr>
          <a:xfrm>
            <a:off x="1231392" y="137160"/>
            <a:ext cx="6681216" cy="6349561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33"/>
          <p:cNvSpPr txBox="1"/>
          <p:nvPr/>
        </p:nvSpPr>
        <p:spPr>
          <a:xfrm>
            <a:off x="1266822" y="1577573"/>
            <a:ext cx="863422" cy="98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nerve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fibers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1" name="Google Shape;1381;p133"/>
          <p:cNvCxnSpPr/>
          <p:nvPr/>
        </p:nvCxnSpPr>
        <p:spPr>
          <a:xfrm>
            <a:off x="2027828" y="2370360"/>
            <a:ext cx="458661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2" name="Google Shape;1382;p133"/>
          <p:cNvCxnSpPr/>
          <p:nvPr/>
        </p:nvCxnSpPr>
        <p:spPr>
          <a:xfrm rot="10800000">
            <a:off x="5843006" y="1422224"/>
            <a:ext cx="0" cy="29163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3" name="Google Shape;1383;p133"/>
          <p:cNvCxnSpPr/>
          <p:nvPr/>
        </p:nvCxnSpPr>
        <p:spPr>
          <a:xfrm rot="10800000">
            <a:off x="6587381" y="1413422"/>
            <a:ext cx="0" cy="113760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4" name="Google Shape;1384;p133"/>
          <p:cNvSpPr/>
          <p:nvPr/>
        </p:nvSpPr>
        <p:spPr>
          <a:xfrm rot="5400000">
            <a:off x="4924716" y="-2012187"/>
            <a:ext cx="255570" cy="5107123"/>
          </a:xfrm>
          <a:prstGeom prst="leftBrace">
            <a:avLst>
              <a:gd name="adj1" fmla="val 4112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85" name="Google Shape;1385;p133"/>
          <p:cNvSpPr/>
          <p:nvPr/>
        </p:nvSpPr>
        <p:spPr>
          <a:xfrm rot="5400000">
            <a:off x="3875317" y="-446544"/>
            <a:ext cx="215427" cy="2903638"/>
          </a:xfrm>
          <a:prstGeom prst="leftBrace">
            <a:avLst>
              <a:gd name="adj1" fmla="val 4112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86" name="Google Shape;1386;p133"/>
          <p:cNvSpPr txBox="1"/>
          <p:nvPr/>
        </p:nvSpPr>
        <p:spPr>
          <a:xfrm>
            <a:off x="4629686" y="116519"/>
            <a:ext cx="832477" cy="35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Retina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133"/>
          <p:cNvSpPr txBox="1"/>
          <p:nvPr/>
        </p:nvSpPr>
        <p:spPr>
          <a:xfrm>
            <a:off x="3448197" y="598848"/>
            <a:ext cx="1085399" cy="34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Neurons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133"/>
          <p:cNvSpPr txBox="1"/>
          <p:nvPr/>
        </p:nvSpPr>
        <p:spPr>
          <a:xfrm>
            <a:off x="5334405" y="605676"/>
            <a:ext cx="1991727" cy="31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Photoreceptors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133"/>
          <p:cNvSpPr txBox="1"/>
          <p:nvPr/>
        </p:nvSpPr>
        <p:spPr>
          <a:xfrm>
            <a:off x="5553358" y="1103030"/>
            <a:ext cx="577917" cy="34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Rod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133"/>
          <p:cNvSpPr txBox="1"/>
          <p:nvPr/>
        </p:nvSpPr>
        <p:spPr>
          <a:xfrm>
            <a:off x="6247620" y="1103030"/>
            <a:ext cx="682498" cy="35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133"/>
          <p:cNvSpPr txBox="1"/>
          <p:nvPr/>
        </p:nvSpPr>
        <p:spPr>
          <a:xfrm>
            <a:off x="2230993" y="6261317"/>
            <a:ext cx="1510589" cy="32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the brain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133"/>
          <p:cNvSpPr/>
          <p:nvPr/>
        </p:nvSpPr>
        <p:spPr>
          <a:xfrm rot="5400000">
            <a:off x="6220634" y="171365"/>
            <a:ext cx="215427" cy="1667822"/>
          </a:xfrm>
          <a:prstGeom prst="leftBrace">
            <a:avLst>
              <a:gd name="adj1" fmla="val 4112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34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696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2060"/>
                </a:solidFill>
              </a:rPr>
              <a:t>Hearing</a:t>
            </a:r>
            <a:endParaRPr/>
          </a:p>
        </p:txBody>
      </p:sp>
      <p:sp>
        <p:nvSpPr>
          <p:cNvPr id="1399" name="Google Shape;1399;p134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3838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omic Sans MS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Ear detects </a:t>
            </a:r>
            <a:r>
              <a:rPr lang="en-US" sz="2200" b="1" dirty="0">
                <a:solidFill>
                  <a:srgbClr val="FF0000"/>
                </a:solidFill>
              </a:rPr>
              <a:t>Sound Waves </a:t>
            </a:r>
            <a:r>
              <a:rPr lang="en-US" sz="2200" b="1" dirty="0">
                <a:solidFill>
                  <a:srgbClr val="002060"/>
                </a:solidFill>
              </a:rPr>
              <a:t>traveling through the air.</a:t>
            </a:r>
            <a:endParaRPr dirty="0"/>
          </a:p>
          <a:p>
            <a:pPr marL="223838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omic Sans MS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Sound Waves enter the </a:t>
            </a:r>
            <a:r>
              <a:rPr lang="en-US" sz="2200" b="1" dirty="0">
                <a:solidFill>
                  <a:srgbClr val="FF0000"/>
                </a:solidFill>
              </a:rPr>
              <a:t>Auditory Canal</a:t>
            </a:r>
            <a:r>
              <a:rPr lang="en-US" sz="2200" b="1" dirty="0">
                <a:solidFill>
                  <a:srgbClr val="002060"/>
                </a:solidFill>
              </a:rPr>
              <a:t>, vibrating the </a:t>
            </a:r>
            <a:r>
              <a:rPr lang="en-US" sz="2200" b="1" dirty="0">
                <a:solidFill>
                  <a:srgbClr val="FF0000"/>
                </a:solidFill>
              </a:rPr>
              <a:t>Eardrum.</a:t>
            </a:r>
            <a:endParaRPr dirty="0"/>
          </a:p>
          <a:p>
            <a:pPr marL="223838" lvl="0" indent="-223838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omic Sans MS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3 Bones </a:t>
            </a:r>
            <a:r>
              <a:rPr lang="en-US" sz="2200" b="1" dirty="0">
                <a:solidFill>
                  <a:srgbClr val="002060"/>
                </a:solidFill>
              </a:rPr>
              <a:t>in the </a:t>
            </a:r>
            <a:r>
              <a:rPr lang="en-US" sz="2200" b="1" dirty="0">
                <a:solidFill>
                  <a:srgbClr val="FF0000"/>
                </a:solidFill>
              </a:rPr>
              <a:t>Middle Ear </a:t>
            </a:r>
            <a:r>
              <a:rPr lang="en-US" sz="2200" b="1" dirty="0">
                <a:solidFill>
                  <a:srgbClr val="002060"/>
                </a:solidFill>
              </a:rPr>
              <a:t>amplify these vibrations.</a:t>
            </a:r>
            <a:endParaRPr dirty="0"/>
          </a:p>
          <a:p>
            <a:pPr marL="223838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omic Sans MS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Movement of these bones are transmitted through the </a:t>
            </a:r>
            <a:r>
              <a:rPr lang="en-US" sz="2200" b="1" dirty="0">
                <a:solidFill>
                  <a:srgbClr val="FF0000"/>
                </a:solidFill>
              </a:rPr>
              <a:t>Oval Window</a:t>
            </a:r>
            <a:r>
              <a:rPr lang="en-US" sz="2200" b="1" dirty="0">
                <a:solidFill>
                  <a:srgbClr val="002060"/>
                </a:solidFill>
              </a:rPr>
              <a:t>, changing the pressure in the fluid within the </a:t>
            </a:r>
            <a:r>
              <a:rPr lang="en-US" sz="2200" b="1" dirty="0">
                <a:solidFill>
                  <a:srgbClr val="FF0000"/>
                </a:solidFill>
              </a:rPr>
              <a:t>Cochlea (Inner Ear).</a:t>
            </a:r>
            <a:endParaRPr dirty="0"/>
          </a:p>
          <a:p>
            <a:pPr marL="223838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omic Sans MS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At the base of the Cochlea, vibration bends </a:t>
            </a:r>
            <a:r>
              <a:rPr lang="en-US" sz="2200" b="1" dirty="0">
                <a:solidFill>
                  <a:srgbClr val="FF0000"/>
                </a:solidFill>
              </a:rPr>
              <a:t>Hair Cells </a:t>
            </a:r>
            <a:r>
              <a:rPr lang="en-US" sz="2200" b="1" dirty="0">
                <a:solidFill>
                  <a:srgbClr val="002060"/>
                </a:solidFill>
              </a:rPr>
              <a:t>in the </a:t>
            </a:r>
            <a:r>
              <a:rPr lang="en-US" sz="2200" b="1" dirty="0">
                <a:solidFill>
                  <a:srgbClr val="FF0000"/>
                </a:solidFill>
              </a:rPr>
              <a:t>Organ of </a:t>
            </a:r>
            <a:r>
              <a:rPr lang="en-US" sz="2200" b="1" dirty="0" err="1">
                <a:solidFill>
                  <a:srgbClr val="FF0000"/>
                </a:solidFill>
              </a:rPr>
              <a:t>Corti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producing an </a:t>
            </a:r>
            <a:r>
              <a:rPr lang="en-US" sz="2200" b="1" dirty="0">
                <a:solidFill>
                  <a:srgbClr val="FF0000"/>
                </a:solidFill>
              </a:rPr>
              <a:t>Action Potential.</a:t>
            </a:r>
            <a:endParaRPr dirty="0"/>
          </a:p>
          <a:p>
            <a:pPr marL="223838" lvl="0" indent="-223838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omic Sans MS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Auditory Nerve </a:t>
            </a:r>
            <a:r>
              <a:rPr lang="en-US" sz="2200" b="1" dirty="0">
                <a:solidFill>
                  <a:srgbClr val="002060"/>
                </a:solidFill>
              </a:rPr>
              <a:t>transmits impulses to the </a:t>
            </a:r>
            <a:r>
              <a:rPr lang="en-US" sz="2200" b="1" dirty="0">
                <a:solidFill>
                  <a:srgbClr val="FF0000"/>
                </a:solidFill>
              </a:rPr>
              <a:t>Brain.</a:t>
            </a:r>
            <a:endParaRPr dirty="0"/>
          </a:p>
          <a:p>
            <a:pPr marL="223838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omic Sans MS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Brain perceives the </a:t>
            </a:r>
            <a:r>
              <a:rPr lang="en-US" sz="2200" b="1" dirty="0">
                <a:solidFill>
                  <a:srgbClr val="0000FF"/>
                </a:solidFill>
              </a:rPr>
              <a:t>pitch of the sound </a:t>
            </a:r>
            <a:r>
              <a:rPr lang="en-US" sz="2200" b="1" dirty="0">
                <a:solidFill>
                  <a:srgbClr val="002060"/>
                </a:solidFill>
              </a:rPr>
              <a:t>through the </a:t>
            </a:r>
            <a:r>
              <a:rPr lang="en-US" sz="2200" b="1" dirty="0">
                <a:solidFill>
                  <a:srgbClr val="FF0000"/>
                </a:solidFill>
              </a:rPr>
              <a:t>location of the bending hair cells in the cochlea.</a:t>
            </a:r>
            <a:endParaRPr dirty="0"/>
          </a:p>
          <a:p>
            <a:pPr marL="223838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Comic Sans MS"/>
              <a:buChar char="•"/>
            </a:pPr>
            <a:r>
              <a:rPr lang="en-US" sz="2200" b="1" dirty="0">
                <a:solidFill>
                  <a:srgbClr val="0000FF"/>
                </a:solidFill>
              </a:rPr>
              <a:t>Louder sounds </a:t>
            </a:r>
            <a:r>
              <a:rPr lang="en-US" sz="2200" b="1" dirty="0">
                <a:solidFill>
                  <a:srgbClr val="7030A0"/>
                </a:solidFill>
              </a:rPr>
              <a:t>generate </a:t>
            </a:r>
            <a:r>
              <a:rPr lang="en-US" sz="2200" b="1" dirty="0">
                <a:solidFill>
                  <a:srgbClr val="0000FF"/>
                </a:solidFill>
              </a:rPr>
              <a:t>more action potentials </a:t>
            </a:r>
            <a:r>
              <a:rPr lang="en-US" sz="2200" b="1" dirty="0">
                <a:solidFill>
                  <a:srgbClr val="7030A0"/>
                </a:solidFill>
              </a:rPr>
              <a:t>than softer ones.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endParaRPr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" name="Google Shape;1405;p135" descr="29_04aHumEarOverview-U.jpg"/>
          <p:cNvPicPr preferRelativeResize="0"/>
          <p:nvPr/>
        </p:nvPicPr>
        <p:blipFill rotWithShape="1">
          <a:blip r:embed="rId3">
            <a:alphaModFix/>
          </a:blip>
          <a:srcRect b="3674"/>
          <a:stretch/>
        </p:blipFill>
        <p:spPr>
          <a:xfrm>
            <a:off x="1752600" y="1304544"/>
            <a:ext cx="5638800" cy="4092820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35"/>
          <p:cNvSpPr txBox="1"/>
          <p:nvPr/>
        </p:nvSpPr>
        <p:spPr>
          <a:xfrm>
            <a:off x="3034730" y="1721710"/>
            <a:ext cx="1173202" cy="37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Outer ear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135"/>
          <p:cNvSpPr/>
          <p:nvPr/>
        </p:nvSpPr>
        <p:spPr>
          <a:xfrm rot="5400000">
            <a:off x="3485092" y="483654"/>
            <a:ext cx="196849" cy="3196169"/>
          </a:xfrm>
          <a:prstGeom prst="leftBrace">
            <a:avLst>
              <a:gd name="adj1" fmla="val 48271"/>
              <a:gd name="adj2" fmla="val 48893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8" name="Google Shape;1408;p135"/>
          <p:cNvSpPr/>
          <p:nvPr/>
        </p:nvSpPr>
        <p:spPr>
          <a:xfrm rot="5400000">
            <a:off x="6361641" y="1319738"/>
            <a:ext cx="196849" cy="1524002"/>
          </a:xfrm>
          <a:prstGeom prst="leftBrace">
            <a:avLst>
              <a:gd name="adj1" fmla="val 48271"/>
              <a:gd name="adj2" fmla="val 48893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9" name="Google Shape;1409;p135"/>
          <p:cNvSpPr/>
          <p:nvPr/>
        </p:nvSpPr>
        <p:spPr>
          <a:xfrm rot="3183542">
            <a:off x="5785827" y="3468596"/>
            <a:ext cx="196849" cy="758418"/>
          </a:xfrm>
          <a:prstGeom prst="leftBrace">
            <a:avLst>
              <a:gd name="adj1" fmla="val 48271"/>
              <a:gd name="adj2" fmla="val 48893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410" name="Google Shape;1410;p135"/>
          <p:cNvCxnSpPr>
            <a:endCxn id="1409" idx="1"/>
          </p:cNvCxnSpPr>
          <p:nvPr/>
        </p:nvCxnSpPr>
        <p:spPr>
          <a:xfrm>
            <a:off x="5126509" y="2569493"/>
            <a:ext cx="705300" cy="11946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1" name="Google Shape;1411;p135"/>
          <p:cNvCxnSpPr/>
          <p:nvPr/>
        </p:nvCxnSpPr>
        <p:spPr>
          <a:xfrm rot="10800000" flipH="1">
            <a:off x="2175933" y="3860800"/>
            <a:ext cx="97367" cy="54186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2" name="Google Shape;1412;p135"/>
          <p:cNvCxnSpPr/>
          <p:nvPr/>
        </p:nvCxnSpPr>
        <p:spPr>
          <a:xfrm rot="10800000">
            <a:off x="4241800" y="3911600"/>
            <a:ext cx="0" cy="56303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3" name="Google Shape;1413;p135"/>
          <p:cNvCxnSpPr/>
          <p:nvPr/>
        </p:nvCxnSpPr>
        <p:spPr>
          <a:xfrm rot="10800000" flipH="1">
            <a:off x="5266267" y="3953933"/>
            <a:ext cx="186266" cy="34713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4" name="Google Shape;1414;p135"/>
          <p:cNvCxnSpPr/>
          <p:nvPr/>
        </p:nvCxnSpPr>
        <p:spPr>
          <a:xfrm>
            <a:off x="6305551" y="4777318"/>
            <a:ext cx="366185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5" name="Google Shape;1415;p135"/>
          <p:cNvSpPr txBox="1"/>
          <p:nvPr/>
        </p:nvSpPr>
        <p:spPr>
          <a:xfrm>
            <a:off x="5896463" y="1721710"/>
            <a:ext cx="1173202" cy="37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Inner ear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135"/>
          <p:cNvSpPr txBox="1"/>
          <p:nvPr/>
        </p:nvSpPr>
        <p:spPr>
          <a:xfrm>
            <a:off x="4284137" y="2293210"/>
            <a:ext cx="1333499" cy="37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Middle ear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135"/>
          <p:cNvSpPr txBox="1"/>
          <p:nvPr/>
        </p:nvSpPr>
        <p:spPr>
          <a:xfrm>
            <a:off x="1794937" y="4359077"/>
            <a:ext cx="706963" cy="31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Pinna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135"/>
          <p:cNvSpPr txBox="1"/>
          <p:nvPr/>
        </p:nvSpPr>
        <p:spPr>
          <a:xfrm>
            <a:off x="3848103" y="4477613"/>
            <a:ext cx="982129" cy="547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Auditory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canal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135"/>
          <p:cNvSpPr txBox="1"/>
          <p:nvPr/>
        </p:nvSpPr>
        <p:spPr>
          <a:xfrm>
            <a:off x="5046135" y="4625781"/>
            <a:ext cx="1265764" cy="547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Eustachian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tube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135"/>
          <p:cNvSpPr txBox="1"/>
          <p:nvPr/>
        </p:nvSpPr>
        <p:spPr>
          <a:xfrm>
            <a:off x="4953003" y="4249012"/>
            <a:ext cx="990596" cy="31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Eardrum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6" name="Google Shape;1426;p136" descr="29_04bMiddelInnerEar-U.jpg"/>
          <p:cNvPicPr preferRelativeResize="0"/>
          <p:nvPr/>
        </p:nvPicPr>
        <p:blipFill rotWithShape="1">
          <a:blip r:embed="rId3">
            <a:alphaModFix/>
          </a:blip>
          <a:srcRect b="3092"/>
          <a:stretch/>
        </p:blipFill>
        <p:spPr>
          <a:xfrm>
            <a:off x="1386840" y="234696"/>
            <a:ext cx="6370320" cy="619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136"/>
          <p:cNvSpPr txBox="1"/>
          <p:nvPr/>
        </p:nvSpPr>
        <p:spPr>
          <a:xfrm>
            <a:off x="1993378" y="726459"/>
            <a:ext cx="2178572" cy="59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Oval window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(behind the stirrup)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8" name="Google Shape;1428;p136"/>
          <p:cNvCxnSpPr/>
          <p:nvPr/>
        </p:nvCxnSpPr>
        <p:spPr>
          <a:xfrm>
            <a:off x="7285567" y="1286933"/>
            <a:ext cx="0" cy="232833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9" name="Google Shape;1429;p136"/>
          <p:cNvSpPr/>
          <p:nvPr/>
        </p:nvSpPr>
        <p:spPr>
          <a:xfrm>
            <a:off x="5490633" y="1295400"/>
            <a:ext cx="262467" cy="1117600"/>
          </a:xfrm>
          <a:custGeom>
            <a:avLst/>
            <a:gdLst/>
            <a:ahLst/>
            <a:cxnLst/>
            <a:rect l="l" t="t" r="r" b="b"/>
            <a:pathLst>
              <a:path w="262467" h="1117600" extrusionOk="0">
                <a:moveTo>
                  <a:pt x="262467" y="1117600"/>
                </a:moveTo>
                <a:lnTo>
                  <a:pt x="258234" y="0"/>
                </a:lnTo>
                <a:lnTo>
                  <a:pt x="0" y="6985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30" name="Google Shape;1430;p136"/>
          <p:cNvSpPr/>
          <p:nvPr/>
        </p:nvSpPr>
        <p:spPr>
          <a:xfrm>
            <a:off x="4745567" y="1295400"/>
            <a:ext cx="436033" cy="1176867"/>
          </a:xfrm>
          <a:custGeom>
            <a:avLst/>
            <a:gdLst/>
            <a:ahLst/>
            <a:cxnLst/>
            <a:rect l="l" t="t" r="r" b="b"/>
            <a:pathLst>
              <a:path w="436033" h="1176867" extrusionOk="0">
                <a:moveTo>
                  <a:pt x="8466" y="1176867"/>
                </a:moveTo>
                <a:lnTo>
                  <a:pt x="0" y="0"/>
                </a:lnTo>
                <a:lnTo>
                  <a:pt x="436033" y="6350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431" name="Google Shape;1431;p136"/>
          <p:cNvCxnSpPr/>
          <p:nvPr/>
        </p:nvCxnSpPr>
        <p:spPr>
          <a:xfrm>
            <a:off x="3306234" y="1286933"/>
            <a:ext cx="1536699" cy="207856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2" name="Google Shape;1432;p136"/>
          <p:cNvCxnSpPr/>
          <p:nvPr/>
        </p:nvCxnSpPr>
        <p:spPr>
          <a:xfrm rot="10800000" flipH="1">
            <a:off x="2396067" y="2942167"/>
            <a:ext cx="1325033" cy="6477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3" name="Google Shape;1433;p136"/>
          <p:cNvCxnSpPr/>
          <p:nvPr/>
        </p:nvCxnSpPr>
        <p:spPr>
          <a:xfrm rot="10800000" flipH="1">
            <a:off x="2053167" y="3441700"/>
            <a:ext cx="2188633" cy="61383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4" name="Google Shape;1434;p136"/>
          <p:cNvCxnSpPr/>
          <p:nvPr/>
        </p:nvCxnSpPr>
        <p:spPr>
          <a:xfrm rot="10800000" flipH="1">
            <a:off x="2252134" y="3784600"/>
            <a:ext cx="2400299" cy="6858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5" name="Google Shape;1435;p136"/>
          <p:cNvCxnSpPr/>
          <p:nvPr/>
        </p:nvCxnSpPr>
        <p:spPr>
          <a:xfrm rot="10800000" flipH="1">
            <a:off x="2417234" y="4415367"/>
            <a:ext cx="1181099" cy="37253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6" name="Google Shape;1436;p136"/>
          <p:cNvCxnSpPr/>
          <p:nvPr/>
        </p:nvCxnSpPr>
        <p:spPr>
          <a:xfrm rot="10800000" flipH="1">
            <a:off x="3674534" y="4114800"/>
            <a:ext cx="1439333" cy="154516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7" name="Google Shape;1437;p136"/>
          <p:cNvCxnSpPr/>
          <p:nvPr/>
        </p:nvCxnSpPr>
        <p:spPr>
          <a:xfrm rot="10800000" flipH="1">
            <a:off x="5278967" y="5236633"/>
            <a:ext cx="406400" cy="42333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8" name="Google Shape;1438;p136"/>
          <p:cNvCxnSpPr/>
          <p:nvPr/>
        </p:nvCxnSpPr>
        <p:spPr>
          <a:xfrm>
            <a:off x="6426200" y="4783667"/>
            <a:ext cx="0" cy="8763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9" name="Google Shape;1439;p136"/>
          <p:cNvSpPr txBox="1"/>
          <p:nvPr/>
        </p:nvSpPr>
        <p:spPr>
          <a:xfrm>
            <a:off x="4393678" y="726459"/>
            <a:ext cx="781572" cy="59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Skull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bones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136"/>
          <p:cNvSpPr txBox="1"/>
          <p:nvPr/>
        </p:nvSpPr>
        <p:spPr>
          <a:xfrm>
            <a:off x="5301728" y="275609"/>
            <a:ext cx="1448322" cy="11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Semicircular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canals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(function 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balance)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136"/>
          <p:cNvSpPr txBox="1"/>
          <p:nvPr/>
        </p:nvSpPr>
        <p:spPr>
          <a:xfrm>
            <a:off x="6762228" y="529609"/>
            <a:ext cx="1137172" cy="79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Auditory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nerve, 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brain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136"/>
          <p:cNvSpPr txBox="1"/>
          <p:nvPr/>
        </p:nvSpPr>
        <p:spPr>
          <a:xfrm>
            <a:off x="1440928" y="3444259"/>
            <a:ext cx="972072" cy="32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Hammer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136"/>
          <p:cNvSpPr txBox="1"/>
          <p:nvPr/>
        </p:nvSpPr>
        <p:spPr>
          <a:xfrm>
            <a:off x="1440928" y="3920509"/>
            <a:ext cx="673622" cy="32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Anvil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136"/>
          <p:cNvSpPr txBox="1"/>
          <p:nvPr/>
        </p:nvSpPr>
        <p:spPr>
          <a:xfrm>
            <a:off x="1440928" y="4326909"/>
            <a:ext cx="826022" cy="32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Stirrup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136"/>
          <p:cNvSpPr txBox="1"/>
          <p:nvPr/>
        </p:nvSpPr>
        <p:spPr>
          <a:xfrm>
            <a:off x="1440928" y="4650759"/>
            <a:ext cx="1010172" cy="32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Eardrum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136"/>
          <p:cNvSpPr txBox="1"/>
          <p:nvPr/>
        </p:nvSpPr>
        <p:spPr>
          <a:xfrm>
            <a:off x="3117328" y="5641359"/>
            <a:ext cx="1010172" cy="58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Round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window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36"/>
          <p:cNvSpPr txBox="1"/>
          <p:nvPr/>
        </p:nvSpPr>
        <p:spPr>
          <a:xfrm>
            <a:off x="4165078" y="5641359"/>
            <a:ext cx="1848372" cy="86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Eustachian tube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(connects to the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pharynx)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136"/>
          <p:cNvSpPr txBox="1"/>
          <p:nvPr/>
        </p:nvSpPr>
        <p:spPr>
          <a:xfrm>
            <a:off x="6190728" y="5641359"/>
            <a:ext cx="1022872" cy="32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Cochlea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" name="Google Shape;1454;p137" descr="29_04cCochleaCrossSect-U.jpg"/>
          <p:cNvPicPr preferRelativeResize="0"/>
          <p:nvPr/>
        </p:nvPicPr>
        <p:blipFill rotWithShape="1">
          <a:blip r:embed="rId3">
            <a:alphaModFix/>
          </a:blip>
          <a:srcRect b="4721"/>
          <a:stretch/>
        </p:blipFill>
        <p:spPr>
          <a:xfrm>
            <a:off x="1200912" y="1688592"/>
            <a:ext cx="6742176" cy="33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137"/>
          <p:cNvSpPr txBox="1"/>
          <p:nvPr/>
        </p:nvSpPr>
        <p:spPr>
          <a:xfrm>
            <a:off x="1237498" y="3300889"/>
            <a:ext cx="1120468" cy="59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 of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Corti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6" name="Google Shape;1456;p137"/>
          <p:cNvCxnSpPr/>
          <p:nvPr/>
        </p:nvCxnSpPr>
        <p:spPr>
          <a:xfrm>
            <a:off x="1871133" y="2544233"/>
            <a:ext cx="113030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7" name="Google Shape;1457;p137"/>
          <p:cNvCxnSpPr/>
          <p:nvPr/>
        </p:nvCxnSpPr>
        <p:spPr>
          <a:xfrm>
            <a:off x="2658533" y="3052233"/>
            <a:ext cx="1045634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8" name="Google Shape;1458;p137"/>
          <p:cNvCxnSpPr/>
          <p:nvPr/>
        </p:nvCxnSpPr>
        <p:spPr>
          <a:xfrm>
            <a:off x="2252133" y="3445933"/>
            <a:ext cx="2201334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9" name="Google Shape;1459;p137"/>
          <p:cNvCxnSpPr/>
          <p:nvPr/>
        </p:nvCxnSpPr>
        <p:spPr>
          <a:xfrm flipH="1">
            <a:off x="5579533" y="2849033"/>
            <a:ext cx="656167" cy="52493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0" name="Google Shape;1460;p137"/>
          <p:cNvSpPr txBox="1"/>
          <p:nvPr/>
        </p:nvSpPr>
        <p:spPr>
          <a:xfrm>
            <a:off x="1237497" y="2894491"/>
            <a:ext cx="1437969" cy="33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Middle canal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137"/>
          <p:cNvSpPr txBox="1"/>
          <p:nvPr/>
        </p:nvSpPr>
        <p:spPr>
          <a:xfrm>
            <a:off x="1237497" y="2399192"/>
            <a:ext cx="667503" cy="33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Bone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137"/>
          <p:cNvSpPr txBox="1"/>
          <p:nvPr/>
        </p:nvSpPr>
        <p:spPr>
          <a:xfrm>
            <a:off x="6287865" y="2674361"/>
            <a:ext cx="1666570" cy="33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Auditory nerve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137"/>
          <p:cNvSpPr txBox="1"/>
          <p:nvPr/>
        </p:nvSpPr>
        <p:spPr>
          <a:xfrm>
            <a:off x="4315129" y="2284890"/>
            <a:ext cx="756402" cy="59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Upper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canal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137"/>
          <p:cNvSpPr txBox="1"/>
          <p:nvPr/>
        </p:nvSpPr>
        <p:spPr>
          <a:xfrm>
            <a:off x="4213525" y="3728458"/>
            <a:ext cx="756402" cy="59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Lower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canal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" name="Google Shape;1470;p138" descr="29_04dOrganOfCorti-U.jpg"/>
          <p:cNvPicPr preferRelativeResize="0"/>
          <p:nvPr/>
        </p:nvPicPr>
        <p:blipFill rotWithShape="1">
          <a:blip r:embed="rId3">
            <a:alphaModFix/>
          </a:blip>
          <a:srcRect b="4983"/>
          <a:stretch/>
        </p:blipFill>
        <p:spPr>
          <a:xfrm>
            <a:off x="1450848" y="1633728"/>
            <a:ext cx="6242304" cy="3411634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Google Shape;1471;p138"/>
          <p:cNvSpPr txBox="1"/>
          <p:nvPr/>
        </p:nvSpPr>
        <p:spPr>
          <a:xfrm>
            <a:off x="1485890" y="3393086"/>
            <a:ext cx="1198045" cy="53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Basilar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membrane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2" name="Google Shape;1472;p138"/>
          <p:cNvCxnSpPr/>
          <p:nvPr/>
        </p:nvCxnSpPr>
        <p:spPr>
          <a:xfrm>
            <a:off x="4978400" y="1951567"/>
            <a:ext cx="0" cy="4826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3" name="Google Shape;1473;p138"/>
          <p:cNvCxnSpPr/>
          <p:nvPr/>
        </p:nvCxnSpPr>
        <p:spPr>
          <a:xfrm flipH="1">
            <a:off x="6091767" y="3382433"/>
            <a:ext cx="482600" cy="93133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4" name="Google Shape;1474;p138"/>
          <p:cNvCxnSpPr/>
          <p:nvPr/>
        </p:nvCxnSpPr>
        <p:spPr>
          <a:xfrm>
            <a:off x="2700866" y="3805767"/>
            <a:ext cx="867834" cy="38946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5" name="Google Shape;1475;p138"/>
          <p:cNvSpPr/>
          <p:nvPr/>
        </p:nvSpPr>
        <p:spPr>
          <a:xfrm>
            <a:off x="3475567" y="2192867"/>
            <a:ext cx="766233" cy="563033"/>
          </a:xfrm>
          <a:custGeom>
            <a:avLst/>
            <a:gdLst/>
            <a:ahLst/>
            <a:cxnLst/>
            <a:rect l="l" t="t" r="r" b="b"/>
            <a:pathLst>
              <a:path w="766233" h="563033" extrusionOk="0">
                <a:moveTo>
                  <a:pt x="419100" y="554566"/>
                </a:moveTo>
                <a:lnTo>
                  <a:pt x="0" y="0"/>
                </a:lnTo>
                <a:lnTo>
                  <a:pt x="766233" y="563033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6" name="Google Shape;1476;p138"/>
          <p:cNvSpPr txBox="1"/>
          <p:nvPr/>
        </p:nvSpPr>
        <p:spPr>
          <a:xfrm>
            <a:off x="3043756" y="1665889"/>
            <a:ext cx="571509" cy="53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Hair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cells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138"/>
          <p:cNvSpPr txBox="1"/>
          <p:nvPr/>
        </p:nvSpPr>
        <p:spPr>
          <a:xfrm>
            <a:off x="3708396" y="1665889"/>
            <a:ext cx="2218277" cy="31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Tectorial membrane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38"/>
          <p:cNvSpPr txBox="1"/>
          <p:nvPr/>
        </p:nvSpPr>
        <p:spPr>
          <a:xfrm>
            <a:off x="6155255" y="2813125"/>
            <a:ext cx="965210" cy="53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Sensory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neurons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38"/>
          <p:cNvSpPr txBox="1"/>
          <p:nvPr/>
        </p:nvSpPr>
        <p:spPr>
          <a:xfrm>
            <a:off x="2937930" y="4747757"/>
            <a:ext cx="3767670" cy="31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the brain via the auditory nerve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" name="Google Shape;1485;p139"/>
          <p:cNvGrpSpPr/>
          <p:nvPr/>
        </p:nvGrpSpPr>
        <p:grpSpPr>
          <a:xfrm>
            <a:off x="228600" y="228600"/>
            <a:ext cx="7193478" cy="6516584"/>
            <a:chOff x="1154113" y="227013"/>
            <a:chExt cx="6834187" cy="6231576"/>
          </a:xfrm>
        </p:grpSpPr>
        <p:pic>
          <p:nvPicPr>
            <p:cNvPr id="1486" name="Google Shape;1486;p139"/>
            <p:cNvPicPr preferRelativeResize="0"/>
            <p:nvPr/>
          </p:nvPicPr>
          <p:blipFill rotWithShape="1">
            <a:blip r:embed="rId3">
              <a:alphaModFix/>
            </a:blip>
            <a:srcRect b="2668"/>
            <a:stretch/>
          </p:blipFill>
          <p:spPr>
            <a:xfrm>
              <a:off x="1154113" y="227013"/>
              <a:ext cx="6834187" cy="6231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7" name="Google Shape;1487;p139"/>
            <p:cNvSpPr txBox="1"/>
            <p:nvPr/>
          </p:nvSpPr>
          <p:spPr>
            <a:xfrm flipH="1">
              <a:off x="1930400" y="806450"/>
              <a:ext cx="555625" cy="125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Outer ear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39"/>
            <p:cNvSpPr txBox="1"/>
            <p:nvPr/>
          </p:nvSpPr>
          <p:spPr>
            <a:xfrm flipH="1">
              <a:off x="2914650" y="704850"/>
              <a:ext cx="419100" cy="239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Middle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ear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39"/>
            <p:cNvSpPr txBox="1"/>
            <p:nvPr/>
          </p:nvSpPr>
          <p:spPr>
            <a:xfrm flipH="1">
              <a:off x="3406775" y="831850"/>
              <a:ext cx="504825" cy="125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Inner ear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39"/>
            <p:cNvSpPr txBox="1"/>
            <p:nvPr/>
          </p:nvSpPr>
          <p:spPr>
            <a:xfrm flipH="1">
              <a:off x="1285875" y="2146300"/>
              <a:ext cx="346075" cy="134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Pinna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39"/>
            <p:cNvSpPr txBox="1"/>
            <p:nvPr/>
          </p:nvSpPr>
          <p:spPr>
            <a:xfrm flipH="1">
              <a:off x="2260600" y="2171700"/>
              <a:ext cx="488950" cy="246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Auditory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canal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39"/>
            <p:cNvSpPr txBox="1"/>
            <p:nvPr/>
          </p:nvSpPr>
          <p:spPr>
            <a:xfrm flipH="1">
              <a:off x="2870200" y="2073275"/>
              <a:ext cx="609600" cy="258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Tympanic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membrane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39"/>
            <p:cNvSpPr txBox="1"/>
            <p:nvPr/>
          </p:nvSpPr>
          <p:spPr>
            <a:xfrm flipH="1">
              <a:off x="2825750" y="2343150"/>
              <a:ext cx="609600" cy="258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Eustachian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tube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494" name="Google Shape;1494;p139"/>
            <p:cNvCxnSpPr/>
            <p:nvPr/>
          </p:nvCxnSpPr>
          <p:spPr>
            <a:xfrm rot="10800000" flipH="1">
              <a:off x="1431925" y="1870075"/>
              <a:ext cx="88900" cy="2730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139"/>
            <p:cNvCxnSpPr/>
            <p:nvPr/>
          </p:nvCxnSpPr>
          <p:spPr>
            <a:xfrm rot="10800000">
              <a:off x="2489200" y="1898650"/>
              <a:ext cx="0" cy="2571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139"/>
            <p:cNvCxnSpPr/>
            <p:nvPr/>
          </p:nvCxnSpPr>
          <p:spPr>
            <a:xfrm rot="10800000">
              <a:off x="3067050" y="1895475"/>
              <a:ext cx="0" cy="1809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139"/>
            <p:cNvCxnSpPr/>
            <p:nvPr/>
          </p:nvCxnSpPr>
          <p:spPr>
            <a:xfrm>
              <a:off x="3451225" y="2413000"/>
              <a:ext cx="3683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98" name="Google Shape;1498;p139"/>
            <p:cNvSpPr/>
            <p:nvPr/>
          </p:nvSpPr>
          <p:spPr>
            <a:xfrm rot="-5400000">
              <a:off x="2114550" y="219076"/>
              <a:ext cx="85725" cy="1568450"/>
            </a:xfrm>
            <a:prstGeom prst="rightBrace">
              <a:avLst>
                <a:gd name="adj1" fmla="val 152469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39"/>
            <p:cNvSpPr/>
            <p:nvPr/>
          </p:nvSpPr>
          <p:spPr>
            <a:xfrm rot="-5400000">
              <a:off x="3603626" y="644525"/>
              <a:ext cx="82550" cy="714375"/>
            </a:xfrm>
            <a:prstGeom prst="rightBrace">
              <a:avLst>
                <a:gd name="adj1" fmla="val 72115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39"/>
            <p:cNvSpPr/>
            <p:nvPr/>
          </p:nvSpPr>
          <p:spPr>
            <a:xfrm rot="-5400000">
              <a:off x="3073401" y="850900"/>
              <a:ext cx="88900" cy="295275"/>
            </a:xfrm>
            <a:prstGeom prst="rightBrace">
              <a:avLst>
                <a:gd name="adj1" fmla="val 27679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39"/>
            <p:cNvSpPr txBox="1"/>
            <p:nvPr/>
          </p:nvSpPr>
          <p:spPr>
            <a:xfrm flipH="1">
              <a:off x="4406900" y="1330325"/>
              <a:ext cx="384175" cy="239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Middle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ear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39"/>
            <p:cNvSpPr txBox="1"/>
            <p:nvPr/>
          </p:nvSpPr>
          <p:spPr>
            <a:xfrm flipH="1">
              <a:off x="4965700" y="1184275"/>
              <a:ext cx="371475" cy="138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Stapes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39"/>
            <p:cNvSpPr txBox="1"/>
            <p:nvPr/>
          </p:nvSpPr>
          <p:spPr>
            <a:xfrm flipH="1">
              <a:off x="4959350" y="1365250"/>
              <a:ext cx="371475" cy="138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Incus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39"/>
            <p:cNvSpPr txBox="1"/>
            <p:nvPr/>
          </p:nvSpPr>
          <p:spPr>
            <a:xfrm flipH="1">
              <a:off x="4972050" y="1603375"/>
              <a:ext cx="431800" cy="141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Malleus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39"/>
            <p:cNvSpPr txBox="1"/>
            <p:nvPr/>
          </p:nvSpPr>
          <p:spPr>
            <a:xfrm flipH="1">
              <a:off x="5835650" y="1311275"/>
              <a:ext cx="650875" cy="138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Skull bones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39"/>
            <p:cNvSpPr/>
            <p:nvPr/>
          </p:nvSpPr>
          <p:spPr>
            <a:xfrm>
              <a:off x="4778375" y="1171575"/>
              <a:ext cx="107950" cy="552450"/>
            </a:xfrm>
            <a:prstGeom prst="leftBrace">
              <a:avLst>
                <a:gd name="adj1" fmla="val 42647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39"/>
            <p:cNvSpPr txBox="1"/>
            <p:nvPr/>
          </p:nvSpPr>
          <p:spPr>
            <a:xfrm flipH="1">
              <a:off x="6178550" y="1130300"/>
              <a:ext cx="1117600" cy="141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Semicircular canals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39"/>
            <p:cNvSpPr txBox="1"/>
            <p:nvPr/>
          </p:nvSpPr>
          <p:spPr>
            <a:xfrm flipH="1">
              <a:off x="7035800" y="1539875"/>
              <a:ext cx="866775" cy="252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Auditory nerve,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to brain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509" name="Google Shape;1509;p139"/>
            <p:cNvCxnSpPr/>
            <p:nvPr/>
          </p:nvCxnSpPr>
          <p:spPr>
            <a:xfrm>
              <a:off x="7388225" y="1790700"/>
              <a:ext cx="107950" cy="6254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139"/>
            <p:cNvCxnSpPr/>
            <p:nvPr/>
          </p:nvCxnSpPr>
          <p:spPr>
            <a:xfrm rot="10800000" flipH="1">
              <a:off x="6089650" y="1428750"/>
              <a:ext cx="28575" cy="3778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139"/>
            <p:cNvCxnSpPr/>
            <p:nvPr/>
          </p:nvCxnSpPr>
          <p:spPr>
            <a:xfrm>
              <a:off x="6118225" y="1428750"/>
              <a:ext cx="200025" cy="3238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139"/>
            <p:cNvCxnSpPr/>
            <p:nvPr/>
          </p:nvCxnSpPr>
          <p:spPr>
            <a:xfrm rot="10800000" flipH="1">
              <a:off x="6613525" y="1257300"/>
              <a:ext cx="92075" cy="5429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139"/>
            <p:cNvCxnSpPr/>
            <p:nvPr/>
          </p:nvCxnSpPr>
          <p:spPr>
            <a:xfrm>
              <a:off x="6708775" y="1257300"/>
              <a:ext cx="44450" cy="3651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139"/>
            <p:cNvCxnSpPr/>
            <p:nvPr/>
          </p:nvCxnSpPr>
          <p:spPr>
            <a:xfrm>
              <a:off x="5349875" y="1292225"/>
              <a:ext cx="949325" cy="11017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139"/>
            <p:cNvCxnSpPr/>
            <p:nvPr/>
          </p:nvCxnSpPr>
          <p:spPr>
            <a:xfrm>
              <a:off x="5273675" y="1457325"/>
              <a:ext cx="561975" cy="7207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139"/>
            <p:cNvCxnSpPr/>
            <p:nvPr/>
          </p:nvCxnSpPr>
          <p:spPr>
            <a:xfrm>
              <a:off x="5381625" y="1724025"/>
              <a:ext cx="273050" cy="342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139"/>
            <p:cNvCxnSpPr/>
            <p:nvPr/>
          </p:nvCxnSpPr>
          <p:spPr>
            <a:xfrm rot="10800000" flipH="1">
              <a:off x="5334000" y="2689225"/>
              <a:ext cx="317500" cy="812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139"/>
            <p:cNvCxnSpPr/>
            <p:nvPr/>
          </p:nvCxnSpPr>
          <p:spPr>
            <a:xfrm rot="10800000" flipH="1">
              <a:off x="5873750" y="2336800"/>
              <a:ext cx="495300" cy="9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139"/>
            <p:cNvCxnSpPr/>
            <p:nvPr/>
          </p:nvCxnSpPr>
          <p:spPr>
            <a:xfrm rot="10800000">
              <a:off x="6378575" y="2689225"/>
              <a:ext cx="63500" cy="749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139"/>
            <p:cNvCxnSpPr/>
            <p:nvPr/>
          </p:nvCxnSpPr>
          <p:spPr>
            <a:xfrm>
              <a:off x="7239000" y="3032125"/>
              <a:ext cx="130175" cy="228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139"/>
            <p:cNvCxnSpPr/>
            <p:nvPr/>
          </p:nvCxnSpPr>
          <p:spPr>
            <a:xfrm rot="10800000" flipH="1">
              <a:off x="6616700" y="3689350"/>
              <a:ext cx="428625" cy="165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2" name="Google Shape;1522;p139"/>
            <p:cNvSpPr txBox="1"/>
            <p:nvPr/>
          </p:nvSpPr>
          <p:spPr>
            <a:xfrm flipH="1">
              <a:off x="4981575" y="3492500"/>
              <a:ext cx="669925" cy="255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Tympanic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membrane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39"/>
            <p:cNvSpPr txBox="1"/>
            <p:nvPr/>
          </p:nvSpPr>
          <p:spPr>
            <a:xfrm flipH="1">
              <a:off x="5695950" y="3279775"/>
              <a:ext cx="482600" cy="249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Oval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window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39"/>
            <p:cNvSpPr txBox="1"/>
            <p:nvPr/>
          </p:nvSpPr>
          <p:spPr>
            <a:xfrm flipH="1">
              <a:off x="6315075" y="3435350"/>
              <a:ext cx="482600" cy="249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Round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window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39"/>
            <p:cNvSpPr txBox="1"/>
            <p:nvPr/>
          </p:nvSpPr>
          <p:spPr>
            <a:xfrm flipH="1">
              <a:off x="7251700" y="3248025"/>
              <a:ext cx="488950" cy="125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Cochlea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39"/>
            <p:cNvSpPr txBox="1"/>
            <p:nvPr/>
          </p:nvSpPr>
          <p:spPr>
            <a:xfrm flipH="1">
              <a:off x="5683250" y="3787775"/>
              <a:ext cx="908050" cy="131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Eustachian tube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39"/>
            <p:cNvSpPr txBox="1"/>
            <p:nvPr/>
          </p:nvSpPr>
          <p:spPr>
            <a:xfrm flipH="1">
              <a:off x="6977063" y="4946650"/>
              <a:ext cx="527050" cy="303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Auditory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nerve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39"/>
            <p:cNvSpPr txBox="1"/>
            <p:nvPr/>
          </p:nvSpPr>
          <p:spPr>
            <a:xfrm flipH="1">
              <a:off x="6013450" y="5835650"/>
              <a:ext cx="542925" cy="258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Tympanic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canal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39"/>
            <p:cNvSpPr txBox="1"/>
            <p:nvPr/>
          </p:nvSpPr>
          <p:spPr>
            <a:xfrm flipH="1">
              <a:off x="4859338" y="4786313"/>
              <a:ext cx="746125" cy="141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Cochlea duct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39"/>
            <p:cNvSpPr txBox="1"/>
            <p:nvPr/>
          </p:nvSpPr>
          <p:spPr>
            <a:xfrm flipH="1">
              <a:off x="6999288" y="6102350"/>
              <a:ext cx="803275" cy="138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Organ of Corti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39"/>
            <p:cNvSpPr txBox="1"/>
            <p:nvPr/>
          </p:nvSpPr>
          <p:spPr>
            <a:xfrm flipH="1">
              <a:off x="6070600" y="5124450"/>
              <a:ext cx="542925" cy="258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Vestibular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canal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39"/>
            <p:cNvSpPr txBox="1"/>
            <p:nvPr/>
          </p:nvSpPr>
          <p:spPr>
            <a:xfrm flipH="1">
              <a:off x="6402388" y="4600575"/>
              <a:ext cx="330200" cy="125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Bone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533" name="Google Shape;1533;p139"/>
            <p:cNvCxnSpPr/>
            <p:nvPr/>
          </p:nvCxnSpPr>
          <p:spPr>
            <a:xfrm>
              <a:off x="5638800" y="4879975"/>
              <a:ext cx="333375" cy="6540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139"/>
            <p:cNvCxnSpPr/>
            <p:nvPr/>
          </p:nvCxnSpPr>
          <p:spPr>
            <a:xfrm flipH="1">
              <a:off x="6375400" y="4727575"/>
              <a:ext cx="158750" cy="2222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139"/>
            <p:cNvCxnSpPr/>
            <p:nvPr/>
          </p:nvCxnSpPr>
          <p:spPr>
            <a:xfrm flipH="1">
              <a:off x="6804025" y="5197475"/>
              <a:ext cx="298450" cy="5302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139"/>
            <p:cNvCxnSpPr/>
            <p:nvPr/>
          </p:nvCxnSpPr>
          <p:spPr>
            <a:xfrm>
              <a:off x="6321425" y="5686425"/>
              <a:ext cx="654050" cy="4730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37" name="Google Shape;1537;p139"/>
            <p:cNvSpPr txBox="1"/>
            <p:nvPr/>
          </p:nvSpPr>
          <p:spPr>
            <a:xfrm flipH="1">
              <a:off x="3578225" y="5876925"/>
              <a:ext cx="654050" cy="265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To auditory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nerve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39"/>
            <p:cNvSpPr txBox="1"/>
            <p:nvPr/>
          </p:nvSpPr>
          <p:spPr>
            <a:xfrm flipH="1">
              <a:off x="2590800" y="5867400"/>
              <a:ext cx="977900" cy="258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Axons of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sensory neurons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39"/>
            <p:cNvSpPr txBox="1"/>
            <p:nvPr/>
          </p:nvSpPr>
          <p:spPr>
            <a:xfrm flipH="1">
              <a:off x="1885950" y="5867400"/>
              <a:ext cx="609600" cy="258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Basilar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membrane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39"/>
            <p:cNvSpPr txBox="1"/>
            <p:nvPr/>
          </p:nvSpPr>
          <p:spPr>
            <a:xfrm flipH="1">
              <a:off x="2101850" y="4391025"/>
              <a:ext cx="527050" cy="131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Hair cells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39"/>
            <p:cNvSpPr txBox="1"/>
            <p:nvPr/>
          </p:nvSpPr>
          <p:spPr>
            <a:xfrm flipH="1">
              <a:off x="2682875" y="3978275"/>
              <a:ext cx="609600" cy="242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Tectorial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membrane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542" name="Google Shape;1542;p139"/>
            <p:cNvCxnSpPr/>
            <p:nvPr/>
          </p:nvCxnSpPr>
          <p:spPr>
            <a:xfrm rot="10800000">
              <a:off x="2949575" y="4235450"/>
              <a:ext cx="0" cy="4889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139"/>
            <p:cNvCxnSpPr/>
            <p:nvPr/>
          </p:nvCxnSpPr>
          <p:spPr>
            <a:xfrm rot="10800000" flipH="1">
              <a:off x="2273300" y="4511675"/>
              <a:ext cx="60325" cy="4032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139"/>
            <p:cNvCxnSpPr/>
            <p:nvPr/>
          </p:nvCxnSpPr>
          <p:spPr>
            <a:xfrm>
              <a:off x="2333625" y="4511675"/>
              <a:ext cx="673100" cy="6381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139"/>
            <p:cNvCxnSpPr/>
            <p:nvPr/>
          </p:nvCxnSpPr>
          <p:spPr>
            <a:xfrm>
              <a:off x="2333625" y="4508500"/>
              <a:ext cx="114300" cy="4984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139"/>
            <p:cNvCxnSpPr/>
            <p:nvPr/>
          </p:nvCxnSpPr>
          <p:spPr>
            <a:xfrm rot="10800000">
              <a:off x="1898650" y="5524500"/>
              <a:ext cx="158750" cy="3397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139"/>
            <p:cNvCxnSpPr/>
            <p:nvPr/>
          </p:nvCxnSpPr>
          <p:spPr>
            <a:xfrm rot="10800000" flipH="1">
              <a:off x="2911475" y="5521325"/>
              <a:ext cx="288925" cy="355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48" name="Google Shape;1548;p139"/>
          <p:cNvSpPr txBox="1">
            <a:spLocks noGrp="1"/>
          </p:cNvSpPr>
          <p:nvPr>
            <p:ph type="title"/>
          </p:nvPr>
        </p:nvSpPr>
        <p:spPr>
          <a:xfrm>
            <a:off x="2709863" y="-12724"/>
            <a:ext cx="4985347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Structure of the Ear</a:t>
            </a:r>
            <a:endParaRPr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152" descr="23_02cFourChamberHeart-U.jpg"/>
          <p:cNvPicPr preferRelativeResize="0"/>
          <p:nvPr/>
        </p:nvPicPr>
        <p:blipFill rotWithShape="1">
          <a:blip r:embed="rId3">
            <a:alphaModFix/>
          </a:blip>
          <a:srcRect b="2799"/>
          <a:stretch/>
        </p:blipFill>
        <p:spPr>
          <a:xfrm>
            <a:off x="1737360" y="524256"/>
            <a:ext cx="5669280" cy="56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52"/>
          <p:cNvSpPr txBox="1"/>
          <p:nvPr/>
        </p:nvSpPr>
        <p:spPr>
          <a:xfrm>
            <a:off x="6406260" y="3539409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Atrium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8" name="Google Shape;838;p152"/>
          <p:cNvCxnSpPr>
            <a:cxnSpLocks/>
          </p:cNvCxnSpPr>
          <p:nvPr/>
        </p:nvCxnSpPr>
        <p:spPr>
          <a:xfrm>
            <a:off x="3149117" y="3429000"/>
            <a:ext cx="1207918" cy="27761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9" name="Google Shape;839;p152"/>
          <p:cNvCxnSpPr/>
          <p:nvPr/>
        </p:nvCxnSpPr>
        <p:spPr>
          <a:xfrm>
            <a:off x="3372600" y="4156272"/>
            <a:ext cx="1166737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0" name="Google Shape;840;p152"/>
          <p:cNvCxnSpPr/>
          <p:nvPr/>
        </p:nvCxnSpPr>
        <p:spPr>
          <a:xfrm>
            <a:off x="4873559" y="2084212"/>
            <a:ext cx="1300426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1" name="Google Shape;841;p152"/>
          <p:cNvCxnSpPr/>
          <p:nvPr/>
        </p:nvCxnSpPr>
        <p:spPr>
          <a:xfrm>
            <a:off x="5153090" y="3688387"/>
            <a:ext cx="1203198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2" name="Google Shape;842;p152"/>
          <p:cNvCxnSpPr/>
          <p:nvPr/>
        </p:nvCxnSpPr>
        <p:spPr>
          <a:xfrm>
            <a:off x="4940403" y="4156272"/>
            <a:ext cx="1403731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3" name="Google Shape;843;p152"/>
          <p:cNvCxnSpPr/>
          <p:nvPr/>
        </p:nvCxnSpPr>
        <p:spPr>
          <a:xfrm>
            <a:off x="4855329" y="5681453"/>
            <a:ext cx="1312579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4" name="Google Shape;844;p152"/>
          <p:cNvSpPr txBox="1"/>
          <p:nvPr/>
        </p:nvSpPr>
        <p:spPr>
          <a:xfrm>
            <a:off x="6400185" y="4007295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Ventricle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52"/>
          <p:cNvSpPr txBox="1"/>
          <p:nvPr/>
        </p:nvSpPr>
        <p:spPr>
          <a:xfrm>
            <a:off x="3149117" y="4317188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Right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52"/>
          <p:cNvSpPr txBox="1"/>
          <p:nvPr/>
        </p:nvSpPr>
        <p:spPr>
          <a:xfrm>
            <a:off x="5196986" y="4329341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Left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52"/>
          <p:cNvSpPr txBox="1"/>
          <p:nvPr/>
        </p:nvSpPr>
        <p:spPr>
          <a:xfrm>
            <a:off x="6242190" y="1953460"/>
            <a:ext cx="177913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Lung</a:t>
            </a:r>
            <a:b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capillaries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52"/>
          <p:cNvSpPr txBox="1"/>
          <p:nvPr/>
        </p:nvSpPr>
        <p:spPr>
          <a:xfrm>
            <a:off x="4109248" y="2494258"/>
            <a:ext cx="1402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Pulmonary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circuit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52"/>
          <p:cNvSpPr txBox="1"/>
          <p:nvPr/>
        </p:nvSpPr>
        <p:spPr>
          <a:xfrm>
            <a:off x="4066710" y="4590624"/>
            <a:ext cx="1402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Systemic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circuit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52"/>
          <p:cNvSpPr txBox="1"/>
          <p:nvPr/>
        </p:nvSpPr>
        <p:spPr>
          <a:xfrm>
            <a:off x="6236112" y="5520325"/>
            <a:ext cx="12990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Systemic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capillaries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52"/>
          <p:cNvSpPr txBox="1"/>
          <p:nvPr/>
        </p:nvSpPr>
        <p:spPr>
          <a:xfrm>
            <a:off x="1941314" y="3271888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Atrium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52"/>
          <p:cNvSpPr txBox="1"/>
          <p:nvPr/>
        </p:nvSpPr>
        <p:spPr>
          <a:xfrm>
            <a:off x="2103916" y="3995144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Ventricle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52"/>
          <p:cNvSpPr txBox="1"/>
          <p:nvPr/>
        </p:nvSpPr>
        <p:spPr>
          <a:xfrm>
            <a:off x="248652" y="5043312"/>
            <a:ext cx="2720339" cy="1031011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BIRDS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MAMMALS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Double Circulation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Four-Chambered Heart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33;p144">
            <a:extLst>
              <a:ext uri="{FF2B5EF4-FFF2-40B4-BE49-F238E27FC236}">
                <a16:creationId xmlns:a16="http://schemas.microsoft.com/office/drawing/2014/main" id="{AD3A53C8-C77A-C9C1-D2DD-3C0C7D56F2F2}"/>
              </a:ext>
            </a:extLst>
          </p:cNvPr>
          <p:cNvSpPr txBox="1">
            <a:spLocks/>
          </p:cNvSpPr>
          <p:nvPr/>
        </p:nvSpPr>
        <p:spPr>
          <a:xfrm>
            <a:off x="4066710" y="159007"/>
            <a:ext cx="4914490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Circulatory System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" grpId="0"/>
      <p:bldP spid="844" grpId="0"/>
      <p:bldP spid="845" grpId="0"/>
      <p:bldP spid="846" grpId="0"/>
      <p:bldP spid="847" grpId="0"/>
      <p:bldP spid="848" grpId="0"/>
      <p:bldP spid="849" grpId="0"/>
      <p:bldP spid="850" grpId="0"/>
      <p:bldP spid="851" grpId="0"/>
      <p:bldP spid="852" grpId="0"/>
      <p:bldP spid="85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45"/>
          <p:cNvSpPr txBox="1">
            <a:spLocks noGrp="1"/>
          </p:cNvSpPr>
          <p:nvPr>
            <p:ph type="body" idx="1"/>
          </p:nvPr>
        </p:nvSpPr>
        <p:spPr>
          <a:xfrm>
            <a:off x="0" y="973777"/>
            <a:ext cx="9144000" cy="551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dirty="0"/>
              <a:t>The cardiovascular system of a </a:t>
            </a:r>
            <a:r>
              <a:rPr lang="en-US" sz="2600" b="1" u="sng" dirty="0">
                <a:solidFill>
                  <a:srgbClr val="0000FF"/>
                </a:solidFill>
              </a:rPr>
              <a:t>FISH</a:t>
            </a:r>
            <a:r>
              <a:rPr lang="en-US" sz="2600" dirty="0"/>
              <a:t> includes a </a:t>
            </a:r>
            <a:r>
              <a:rPr lang="en-US" sz="2600" b="1" dirty="0">
                <a:solidFill>
                  <a:srgbClr val="FF0000"/>
                </a:solidFill>
              </a:rPr>
              <a:t>Heart with </a:t>
            </a:r>
            <a:r>
              <a:rPr lang="en-US" sz="2600" b="1" i="1" u="sng" dirty="0">
                <a:solidFill>
                  <a:srgbClr val="FF0000"/>
                </a:solidFill>
              </a:rPr>
              <a:t>Two Chambers</a:t>
            </a:r>
            <a:r>
              <a:rPr lang="en-US" sz="2600" dirty="0"/>
              <a:t>: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Atrium</a:t>
            </a:r>
            <a:r>
              <a:rPr lang="en-US" dirty="0"/>
              <a:t> receives blood </a:t>
            </a:r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b="1" dirty="0">
                <a:solidFill>
                  <a:srgbClr val="0000FF"/>
                </a:solidFill>
              </a:rPr>
              <a:t>Veins</a:t>
            </a:r>
            <a:r>
              <a:rPr lang="en-US" dirty="0"/>
              <a:t>.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Ventricle</a:t>
            </a:r>
            <a:r>
              <a:rPr lang="en-US" dirty="0"/>
              <a:t> pumps blood </a:t>
            </a:r>
            <a:r>
              <a:rPr lang="en-US" b="1" dirty="0">
                <a:solidFill>
                  <a:srgbClr val="00B050"/>
                </a:solidFill>
              </a:rPr>
              <a:t>to Gills </a:t>
            </a:r>
            <a:r>
              <a:rPr lang="en-US" dirty="0"/>
              <a:t>via </a:t>
            </a:r>
            <a:r>
              <a:rPr lang="en-US" dirty="0">
                <a:solidFill>
                  <a:srgbClr val="FF0000"/>
                </a:solidFill>
              </a:rPr>
              <a:t>large </a:t>
            </a:r>
            <a:r>
              <a:rPr lang="en-US" b="1" dirty="0">
                <a:solidFill>
                  <a:srgbClr val="FF0000"/>
                </a:solidFill>
              </a:rPr>
              <a:t>Arteries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These </a:t>
            </a:r>
            <a:r>
              <a:rPr lang="en-US" sz="2600" dirty="0">
                <a:solidFill>
                  <a:srgbClr val="FF0000"/>
                </a:solidFill>
              </a:rPr>
              <a:t>large </a:t>
            </a:r>
            <a:r>
              <a:rPr lang="en-US" sz="2600" b="1" dirty="0">
                <a:solidFill>
                  <a:srgbClr val="FF0000"/>
                </a:solidFill>
              </a:rPr>
              <a:t>Arteries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branch into </a:t>
            </a:r>
            <a:r>
              <a:rPr lang="en-US" sz="2600" b="1" dirty="0">
                <a:solidFill>
                  <a:srgbClr val="FF0000"/>
                </a:solidFill>
              </a:rPr>
              <a:t>Arterioles</a:t>
            </a:r>
            <a:r>
              <a:rPr lang="en-US" sz="2600" dirty="0">
                <a:solidFill>
                  <a:srgbClr val="000000"/>
                </a:solidFill>
              </a:rPr>
              <a:t>, which give rise to </a:t>
            </a:r>
            <a:r>
              <a:rPr lang="en-US" sz="2600" b="1" dirty="0">
                <a:solidFill>
                  <a:srgbClr val="FF0000"/>
                </a:solidFill>
              </a:rPr>
              <a:t>Capillaries</a:t>
            </a:r>
            <a:r>
              <a:rPr lang="en-US" sz="2600" dirty="0">
                <a:solidFill>
                  <a:srgbClr val="000000"/>
                </a:solidFill>
              </a:rPr>
              <a:t>, which branch into networks called </a:t>
            </a:r>
            <a:r>
              <a:rPr lang="en-US" sz="2600" b="1" dirty="0">
                <a:solidFill>
                  <a:srgbClr val="0000FF"/>
                </a:solidFill>
              </a:rPr>
              <a:t>Capillary Beds</a:t>
            </a:r>
            <a:r>
              <a:rPr lang="en-US" sz="2600" dirty="0">
                <a:solidFill>
                  <a:srgbClr val="000000"/>
                </a:solidFill>
              </a:rPr>
              <a:t>, which infiltrate every organ and tissue in the body.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Capillaries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converge into </a:t>
            </a:r>
            <a:r>
              <a:rPr lang="en-US" sz="2600" b="1" dirty="0">
                <a:solidFill>
                  <a:srgbClr val="0000FF"/>
                </a:solidFill>
              </a:rPr>
              <a:t>Venules</a:t>
            </a:r>
            <a:r>
              <a:rPr lang="en-US" sz="2600" dirty="0">
                <a:solidFill>
                  <a:srgbClr val="0000FF"/>
                </a:solidFill>
              </a:rPr>
              <a:t>,</a:t>
            </a:r>
            <a:r>
              <a:rPr lang="en-US" sz="2600" dirty="0">
                <a:solidFill>
                  <a:srgbClr val="000000"/>
                </a:solidFill>
              </a:rPr>
              <a:t> which in turn converge into </a:t>
            </a:r>
            <a:r>
              <a:rPr lang="en-US" sz="2600" dirty="0">
                <a:solidFill>
                  <a:srgbClr val="0000FF"/>
                </a:solidFill>
              </a:rPr>
              <a:t>larger </a:t>
            </a:r>
            <a:r>
              <a:rPr lang="en-US" sz="2600" b="1" dirty="0">
                <a:solidFill>
                  <a:srgbClr val="0000FF"/>
                </a:solidFill>
              </a:rPr>
              <a:t>Veins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that return blood to the </a:t>
            </a:r>
            <a:r>
              <a:rPr lang="en-US" sz="2600" b="1" dirty="0">
                <a:solidFill>
                  <a:srgbClr val="FF0000"/>
                </a:solidFill>
              </a:rPr>
              <a:t>Heart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741" name="Google Shape;741;p145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0000FF"/>
                </a:solidFill>
              </a:rPr>
              <a:t>Circulatory System </a:t>
            </a:r>
            <a:r>
              <a:rPr lang="en-US" sz="2000" dirty="0">
                <a:solidFill>
                  <a:srgbClr val="FF0000"/>
                </a:solidFill>
              </a:rPr>
              <a:t>facilitates exchange with all Body Tissues. </a:t>
            </a:r>
            <a:endParaRPr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46" descr="23_01bClosedCirculatSys-U.jpg"/>
          <p:cNvPicPr preferRelativeResize="0"/>
          <p:nvPr/>
        </p:nvPicPr>
        <p:blipFill rotWithShape="1">
          <a:blip r:embed="rId3">
            <a:alphaModFix/>
          </a:blip>
          <a:srcRect b="4730"/>
          <a:stretch/>
        </p:blipFill>
        <p:spPr>
          <a:xfrm>
            <a:off x="1362456" y="1097280"/>
            <a:ext cx="6419088" cy="4442769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46"/>
          <p:cNvSpPr txBox="1"/>
          <p:nvPr/>
        </p:nvSpPr>
        <p:spPr>
          <a:xfrm>
            <a:off x="2353779" y="1482884"/>
            <a:ext cx="17260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Artery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-rich blood)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9" name="Google Shape;749;p146"/>
          <p:cNvCxnSpPr/>
          <p:nvPr/>
        </p:nvCxnSpPr>
        <p:spPr>
          <a:xfrm>
            <a:off x="3305175" y="2041525"/>
            <a:ext cx="6350" cy="50165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0" name="Google Shape;750;p146"/>
          <p:cNvCxnSpPr/>
          <p:nvPr/>
        </p:nvCxnSpPr>
        <p:spPr>
          <a:xfrm>
            <a:off x="4556125" y="1628775"/>
            <a:ext cx="6350" cy="78105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1" name="Google Shape;751;p146"/>
          <p:cNvSpPr/>
          <p:nvPr/>
        </p:nvSpPr>
        <p:spPr>
          <a:xfrm>
            <a:off x="4803775" y="1384300"/>
            <a:ext cx="755650" cy="1514475"/>
          </a:xfrm>
          <a:custGeom>
            <a:avLst/>
            <a:gdLst/>
            <a:ahLst/>
            <a:cxnLst/>
            <a:rect l="l" t="t" r="r" b="b"/>
            <a:pathLst>
              <a:path w="755650" h="1514475" extrusionOk="0">
                <a:moveTo>
                  <a:pt x="0" y="1514475"/>
                </a:moveTo>
                <a:lnTo>
                  <a:pt x="752475" y="0"/>
                </a:lnTo>
                <a:cubicBezTo>
                  <a:pt x="753533" y="460375"/>
                  <a:pt x="754592" y="920750"/>
                  <a:pt x="755650" y="1381125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52" name="Google Shape;752;p146"/>
          <p:cNvSpPr txBox="1"/>
          <p:nvPr/>
        </p:nvSpPr>
        <p:spPr>
          <a:xfrm>
            <a:off x="4093679" y="1343184"/>
            <a:ext cx="10434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Arteriole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46"/>
          <p:cNvSpPr txBox="1"/>
          <p:nvPr/>
        </p:nvSpPr>
        <p:spPr>
          <a:xfrm>
            <a:off x="5090629" y="1073309"/>
            <a:ext cx="18181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Capillary beds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4" name="Google Shape;754;p146"/>
          <p:cNvCxnSpPr/>
          <p:nvPr/>
        </p:nvCxnSpPr>
        <p:spPr>
          <a:xfrm>
            <a:off x="5714832" y="3352651"/>
            <a:ext cx="656506" cy="11301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5" name="Google Shape;755;p146"/>
          <p:cNvCxnSpPr/>
          <p:nvPr/>
        </p:nvCxnSpPr>
        <p:spPr>
          <a:xfrm>
            <a:off x="5359673" y="3767023"/>
            <a:ext cx="1049333" cy="156062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6" name="Google Shape;756;p146"/>
          <p:cNvCxnSpPr/>
          <p:nvPr/>
        </p:nvCxnSpPr>
        <p:spPr>
          <a:xfrm>
            <a:off x="4412582" y="3820838"/>
            <a:ext cx="990140" cy="108705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7" name="Google Shape;757;p146"/>
          <p:cNvCxnSpPr/>
          <p:nvPr/>
        </p:nvCxnSpPr>
        <p:spPr>
          <a:xfrm>
            <a:off x="4487919" y="4149107"/>
            <a:ext cx="909422" cy="110858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8" name="Google Shape;758;p146"/>
          <p:cNvCxnSpPr/>
          <p:nvPr/>
        </p:nvCxnSpPr>
        <p:spPr>
          <a:xfrm rot="10800000" flipH="1">
            <a:off x="3395536" y="4428943"/>
            <a:ext cx="10762" cy="60810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9" name="Google Shape;759;p146"/>
          <p:cNvCxnSpPr/>
          <p:nvPr/>
        </p:nvCxnSpPr>
        <p:spPr>
          <a:xfrm rot="10800000" flipH="1">
            <a:off x="2174004" y="3901560"/>
            <a:ext cx="1146195" cy="123773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0" name="Google Shape;760;p146"/>
          <p:cNvSpPr txBox="1"/>
          <p:nvPr/>
        </p:nvSpPr>
        <p:spPr>
          <a:xfrm>
            <a:off x="6419785" y="3338905"/>
            <a:ext cx="18181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Venule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46"/>
          <p:cNvSpPr txBox="1"/>
          <p:nvPr/>
        </p:nvSpPr>
        <p:spPr>
          <a:xfrm>
            <a:off x="6435928" y="3742517"/>
            <a:ext cx="18181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46"/>
          <p:cNvSpPr txBox="1"/>
          <p:nvPr/>
        </p:nvSpPr>
        <p:spPr>
          <a:xfrm>
            <a:off x="5440407" y="4743471"/>
            <a:ext cx="882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Atrium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46"/>
          <p:cNvSpPr txBox="1"/>
          <p:nvPr/>
        </p:nvSpPr>
        <p:spPr>
          <a:xfrm>
            <a:off x="5435026" y="5104031"/>
            <a:ext cx="11354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Ventricle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46"/>
          <p:cNvSpPr/>
          <p:nvPr/>
        </p:nvSpPr>
        <p:spPr>
          <a:xfrm>
            <a:off x="6398244" y="4784119"/>
            <a:ext cx="182960" cy="608104"/>
          </a:xfrm>
          <a:prstGeom prst="rightBrace">
            <a:avLst>
              <a:gd name="adj1" fmla="val 25981"/>
              <a:gd name="adj2" fmla="val 49696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5" name="Google Shape;765;p146"/>
          <p:cNvSpPr txBox="1"/>
          <p:nvPr/>
        </p:nvSpPr>
        <p:spPr>
          <a:xfrm>
            <a:off x="3185685" y="5017934"/>
            <a:ext cx="201793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Artery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-poor blood)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46"/>
          <p:cNvSpPr txBox="1"/>
          <p:nvPr/>
        </p:nvSpPr>
        <p:spPr>
          <a:xfrm>
            <a:off x="1754285" y="5017937"/>
            <a:ext cx="124842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Gill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46"/>
          <p:cNvSpPr txBox="1"/>
          <p:nvPr/>
        </p:nvSpPr>
        <p:spPr>
          <a:xfrm>
            <a:off x="6656558" y="4947964"/>
            <a:ext cx="18181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23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54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Neurons communicate at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Synapses</a:t>
            </a:r>
            <a:endParaRPr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0" name="Google Shape;1210;p12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475133" cy="558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Neurotransmitter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molecules are in membrane-enclosed sacs called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Synaptic Vesicles 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sending neuron’s synaptic terminals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Action Potential arrives at the synaptic terminal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Action Potential causes some synaptic vesicles to fuse with the plasma membrane of the sending neuron.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fused vesicles release their neurotransmitters by exocytosis into the synaptic cleft, and the neurotransmitter rapidly diffuses across the cleft.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released neurotransmitter binds to receptors on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Na+ ion channel proteins </a:t>
            </a: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receiving cell’s plasma membrane.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147" descr="23_02aTwoChamberHeart-U.jpg"/>
          <p:cNvPicPr preferRelativeResize="0"/>
          <p:nvPr/>
        </p:nvPicPr>
        <p:blipFill rotWithShape="1">
          <a:blip r:embed="rId3">
            <a:alphaModFix/>
          </a:blip>
          <a:srcRect b="2555"/>
          <a:stretch/>
        </p:blipFill>
        <p:spPr>
          <a:xfrm>
            <a:off x="1972056" y="295656"/>
            <a:ext cx="5199888" cy="6106584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47"/>
          <p:cNvSpPr txBox="1"/>
          <p:nvPr/>
        </p:nvSpPr>
        <p:spPr>
          <a:xfrm>
            <a:off x="2023156" y="3438004"/>
            <a:ext cx="9748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Heart: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47"/>
          <p:cNvSpPr txBox="1"/>
          <p:nvPr/>
        </p:nvSpPr>
        <p:spPr>
          <a:xfrm>
            <a:off x="1998811" y="3829457"/>
            <a:ext cx="9748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Ventricle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7" name="Google Shape;777;p147"/>
          <p:cNvCxnSpPr/>
          <p:nvPr/>
        </p:nvCxnSpPr>
        <p:spPr>
          <a:xfrm>
            <a:off x="3012722" y="4004028"/>
            <a:ext cx="483306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8" name="Google Shape;778;p147"/>
          <p:cNvCxnSpPr/>
          <p:nvPr/>
        </p:nvCxnSpPr>
        <p:spPr>
          <a:xfrm>
            <a:off x="2794000" y="4441472"/>
            <a:ext cx="684389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9" name="Google Shape;779;p147"/>
          <p:cNvSpPr txBox="1"/>
          <p:nvPr/>
        </p:nvSpPr>
        <p:spPr>
          <a:xfrm>
            <a:off x="2016455" y="4284540"/>
            <a:ext cx="9748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Atrium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0" name="Google Shape;780;p147"/>
          <p:cNvCxnSpPr/>
          <p:nvPr/>
        </p:nvCxnSpPr>
        <p:spPr>
          <a:xfrm>
            <a:off x="4645703" y="2352147"/>
            <a:ext cx="1328269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1" name="Google Shape;781;p147"/>
          <p:cNvCxnSpPr/>
          <p:nvPr/>
        </p:nvCxnSpPr>
        <p:spPr>
          <a:xfrm>
            <a:off x="4645703" y="5961365"/>
            <a:ext cx="1308831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2" name="Google Shape;782;p147"/>
          <p:cNvSpPr txBox="1"/>
          <p:nvPr/>
        </p:nvSpPr>
        <p:spPr>
          <a:xfrm>
            <a:off x="6020922" y="2219811"/>
            <a:ext cx="15340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Gill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7"/>
          <p:cNvSpPr txBox="1"/>
          <p:nvPr/>
        </p:nvSpPr>
        <p:spPr>
          <a:xfrm>
            <a:off x="5995005" y="5790149"/>
            <a:ext cx="15340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47"/>
          <p:cNvSpPr txBox="1"/>
          <p:nvPr/>
        </p:nvSpPr>
        <p:spPr>
          <a:xfrm>
            <a:off x="428814" y="457200"/>
            <a:ext cx="2057400" cy="150810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Single Circulation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Two-Chambered Heart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149" descr="23_02bThreeChamberHeart-U.jpg"/>
          <p:cNvPicPr preferRelativeResize="0"/>
          <p:nvPr/>
        </p:nvPicPr>
        <p:blipFill rotWithShape="1">
          <a:blip r:embed="rId3">
            <a:alphaModFix/>
          </a:blip>
          <a:srcRect b="2870"/>
          <a:stretch/>
        </p:blipFill>
        <p:spPr>
          <a:xfrm>
            <a:off x="1780032" y="249936"/>
            <a:ext cx="5583936" cy="6175653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49"/>
          <p:cNvSpPr txBox="1"/>
          <p:nvPr/>
        </p:nvSpPr>
        <p:spPr>
          <a:xfrm>
            <a:off x="1585332" y="3835444"/>
            <a:ext cx="9748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Atrium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1" name="Google Shape;801;p149"/>
          <p:cNvCxnSpPr/>
          <p:nvPr/>
        </p:nvCxnSpPr>
        <p:spPr>
          <a:xfrm>
            <a:off x="2619375" y="4003675"/>
            <a:ext cx="1295400" cy="317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2" name="Google Shape;802;p149"/>
          <p:cNvCxnSpPr/>
          <p:nvPr/>
        </p:nvCxnSpPr>
        <p:spPr>
          <a:xfrm>
            <a:off x="2838450" y="4425950"/>
            <a:ext cx="1438275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3" name="Google Shape;803;p149"/>
          <p:cNvSpPr txBox="1"/>
          <p:nvPr/>
        </p:nvSpPr>
        <p:spPr>
          <a:xfrm>
            <a:off x="1708151" y="4270419"/>
            <a:ext cx="1064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Ventricle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49"/>
          <p:cNvSpPr txBox="1"/>
          <p:nvPr/>
        </p:nvSpPr>
        <p:spPr>
          <a:xfrm>
            <a:off x="3426832" y="2724194"/>
            <a:ext cx="19992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circuit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5" name="Google Shape;805;p149"/>
          <p:cNvCxnSpPr/>
          <p:nvPr/>
        </p:nvCxnSpPr>
        <p:spPr>
          <a:xfrm>
            <a:off x="4622800" y="3978275"/>
            <a:ext cx="1171575" cy="127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6" name="Google Shape;806;p149"/>
          <p:cNvSpPr txBox="1"/>
          <p:nvPr/>
        </p:nvSpPr>
        <p:spPr>
          <a:xfrm>
            <a:off x="5700344" y="2182481"/>
            <a:ext cx="19992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Lung and Skin capillaries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7" name="Google Shape;807;p149"/>
          <p:cNvCxnSpPr/>
          <p:nvPr/>
        </p:nvCxnSpPr>
        <p:spPr>
          <a:xfrm>
            <a:off x="4316119" y="2344464"/>
            <a:ext cx="1305493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8" name="Google Shape;808;p149"/>
          <p:cNvCxnSpPr/>
          <p:nvPr/>
        </p:nvCxnSpPr>
        <p:spPr>
          <a:xfrm>
            <a:off x="4325000" y="5949964"/>
            <a:ext cx="1447587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9" name="Google Shape;809;p149"/>
          <p:cNvSpPr txBox="1"/>
          <p:nvPr/>
        </p:nvSpPr>
        <p:spPr>
          <a:xfrm>
            <a:off x="5833557" y="3816500"/>
            <a:ext cx="19992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Atrium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49"/>
          <p:cNvSpPr txBox="1"/>
          <p:nvPr/>
        </p:nvSpPr>
        <p:spPr>
          <a:xfrm>
            <a:off x="5824676" y="5796859"/>
            <a:ext cx="19992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9"/>
          <p:cNvSpPr txBox="1"/>
          <p:nvPr/>
        </p:nvSpPr>
        <p:spPr>
          <a:xfrm>
            <a:off x="2770842" y="4553583"/>
            <a:ext cx="10744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9"/>
          <p:cNvSpPr txBox="1"/>
          <p:nvPr/>
        </p:nvSpPr>
        <p:spPr>
          <a:xfrm>
            <a:off x="4733522" y="4553582"/>
            <a:ext cx="10744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9"/>
          <p:cNvSpPr txBox="1"/>
          <p:nvPr/>
        </p:nvSpPr>
        <p:spPr>
          <a:xfrm>
            <a:off x="3560046" y="4808852"/>
            <a:ext cx="136885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circuit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9"/>
          <p:cNvSpPr txBox="1"/>
          <p:nvPr/>
        </p:nvSpPr>
        <p:spPr>
          <a:xfrm>
            <a:off x="428814" y="457200"/>
            <a:ext cx="2057400" cy="1785104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AMPHIBIANS: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 Circulation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Three-Chambered Heart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50"/>
          <p:cNvSpPr txBox="1">
            <a:spLocks noGrp="1"/>
          </p:cNvSpPr>
          <p:nvPr>
            <p:ph type="body" idx="1"/>
          </p:nvPr>
        </p:nvSpPr>
        <p:spPr>
          <a:xfrm>
            <a:off x="0" y="1104406"/>
            <a:ext cx="9144000" cy="487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500" b="1" dirty="0">
                <a:solidFill>
                  <a:srgbClr val="0000FF"/>
                </a:solidFill>
              </a:rPr>
              <a:t>Frogs and other amphibians </a:t>
            </a:r>
            <a:r>
              <a:rPr lang="en-US" sz="2500" dirty="0"/>
              <a:t>have </a:t>
            </a:r>
            <a:r>
              <a:rPr lang="en-US" sz="2500" b="1" dirty="0">
                <a:solidFill>
                  <a:srgbClr val="FF0000"/>
                </a:solidFill>
              </a:rPr>
              <a:t>a three-chambered heart: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The </a:t>
            </a:r>
            <a:r>
              <a:rPr lang="en-US" sz="2500" dirty="0">
                <a:solidFill>
                  <a:srgbClr val="FF0000"/>
                </a:solidFill>
              </a:rPr>
              <a:t>right atrium </a:t>
            </a:r>
            <a:r>
              <a:rPr lang="en-US" sz="2500" dirty="0"/>
              <a:t>receives </a:t>
            </a:r>
            <a:r>
              <a:rPr lang="en-US" sz="2500" dirty="0">
                <a:solidFill>
                  <a:srgbClr val="0000FF"/>
                </a:solidFill>
              </a:rPr>
              <a:t>low-oxygen blood </a:t>
            </a:r>
            <a:r>
              <a:rPr lang="en-US" sz="2500" dirty="0"/>
              <a:t>returning from the systemic capillaries in the body’s organs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The </a:t>
            </a:r>
            <a:r>
              <a:rPr lang="en-US" sz="2500" dirty="0">
                <a:solidFill>
                  <a:srgbClr val="FF0000"/>
                </a:solidFill>
              </a:rPr>
              <a:t>single ventricle</a:t>
            </a:r>
            <a:r>
              <a:rPr lang="en-US" sz="2500" dirty="0"/>
              <a:t> pumps this blood to the lungs and skin.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After being oxygenated, </a:t>
            </a:r>
            <a:r>
              <a:rPr lang="en-US" sz="2500" dirty="0">
                <a:solidFill>
                  <a:srgbClr val="FF0000"/>
                </a:solidFill>
              </a:rPr>
              <a:t>blood</a:t>
            </a:r>
            <a:r>
              <a:rPr lang="en-US" sz="2500" dirty="0"/>
              <a:t> returns to the </a:t>
            </a:r>
            <a:r>
              <a:rPr lang="en-US" sz="2500" dirty="0">
                <a:solidFill>
                  <a:srgbClr val="FF0000"/>
                </a:solidFill>
              </a:rPr>
              <a:t>left atrium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Although blood coming from the two atria mixes in the </a:t>
            </a:r>
            <a:r>
              <a:rPr lang="en-US" sz="2500" dirty="0">
                <a:solidFill>
                  <a:srgbClr val="FF0000"/>
                </a:solidFill>
              </a:rPr>
              <a:t>single ventricle</a:t>
            </a:r>
            <a:r>
              <a:rPr lang="en-US" sz="2500" dirty="0">
                <a:solidFill>
                  <a:srgbClr val="000000"/>
                </a:solidFill>
              </a:rPr>
              <a:t>, a ridge diverts most of the </a:t>
            </a:r>
            <a:r>
              <a:rPr lang="en-US" sz="2500" dirty="0">
                <a:solidFill>
                  <a:srgbClr val="0000FF"/>
                </a:solidFill>
              </a:rPr>
              <a:t>low-oxygen blood to the pulmonary circuit</a:t>
            </a:r>
            <a:r>
              <a:rPr lang="en-US" sz="2500" dirty="0">
                <a:solidFill>
                  <a:srgbClr val="000000"/>
                </a:solidFill>
              </a:rPr>
              <a:t> and </a:t>
            </a:r>
            <a:r>
              <a:rPr lang="en-US" sz="2500" dirty="0">
                <a:solidFill>
                  <a:srgbClr val="FF0000"/>
                </a:solidFill>
              </a:rPr>
              <a:t>most of the oxygen-rich blood to the systemic circuit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  <a:endParaRPr sz="2500" dirty="0">
              <a:solidFill>
                <a:srgbClr val="000000"/>
              </a:solidFill>
            </a:endParaRPr>
          </a:p>
        </p:txBody>
      </p:sp>
      <p:sp>
        <p:nvSpPr>
          <p:cNvPr id="822" name="Google Shape;822;p150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0000FF"/>
                </a:solidFill>
              </a:rPr>
              <a:t>Circulatory System </a:t>
            </a:r>
            <a:r>
              <a:rPr lang="en-US" sz="2000" dirty="0">
                <a:solidFill>
                  <a:srgbClr val="FF0000"/>
                </a:solidFill>
              </a:rPr>
              <a:t>facilitates exchange with all Body Tissues. </a:t>
            </a:r>
            <a:endParaRPr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152" descr="23_02cFourChamberHeart-U.jpg"/>
          <p:cNvPicPr preferRelativeResize="0"/>
          <p:nvPr/>
        </p:nvPicPr>
        <p:blipFill rotWithShape="1">
          <a:blip r:embed="rId3">
            <a:alphaModFix/>
          </a:blip>
          <a:srcRect b="2799"/>
          <a:stretch/>
        </p:blipFill>
        <p:spPr>
          <a:xfrm>
            <a:off x="1737360" y="524256"/>
            <a:ext cx="5669280" cy="56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52"/>
          <p:cNvSpPr txBox="1"/>
          <p:nvPr/>
        </p:nvSpPr>
        <p:spPr>
          <a:xfrm>
            <a:off x="6406260" y="3539409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Atrium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8" name="Google Shape;838;p152"/>
          <p:cNvCxnSpPr/>
          <p:nvPr/>
        </p:nvCxnSpPr>
        <p:spPr>
          <a:xfrm>
            <a:off x="3153837" y="3706616"/>
            <a:ext cx="1203198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9" name="Google Shape;839;p152"/>
          <p:cNvCxnSpPr/>
          <p:nvPr/>
        </p:nvCxnSpPr>
        <p:spPr>
          <a:xfrm>
            <a:off x="3372600" y="4156272"/>
            <a:ext cx="1166737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0" name="Google Shape;840;p152"/>
          <p:cNvCxnSpPr/>
          <p:nvPr/>
        </p:nvCxnSpPr>
        <p:spPr>
          <a:xfrm>
            <a:off x="4873559" y="2084212"/>
            <a:ext cx="1300426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1" name="Google Shape;841;p152"/>
          <p:cNvCxnSpPr/>
          <p:nvPr/>
        </p:nvCxnSpPr>
        <p:spPr>
          <a:xfrm>
            <a:off x="5153090" y="3688387"/>
            <a:ext cx="1203198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2" name="Google Shape;842;p152"/>
          <p:cNvCxnSpPr/>
          <p:nvPr/>
        </p:nvCxnSpPr>
        <p:spPr>
          <a:xfrm>
            <a:off x="4940403" y="4156272"/>
            <a:ext cx="1403731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3" name="Google Shape;843;p152"/>
          <p:cNvCxnSpPr/>
          <p:nvPr/>
        </p:nvCxnSpPr>
        <p:spPr>
          <a:xfrm>
            <a:off x="4855329" y="5681453"/>
            <a:ext cx="1312579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4" name="Google Shape;844;p152"/>
          <p:cNvSpPr txBox="1"/>
          <p:nvPr/>
        </p:nvSpPr>
        <p:spPr>
          <a:xfrm>
            <a:off x="6400185" y="4007295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Ventricle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52"/>
          <p:cNvSpPr txBox="1"/>
          <p:nvPr/>
        </p:nvSpPr>
        <p:spPr>
          <a:xfrm>
            <a:off x="3149117" y="4317188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52"/>
          <p:cNvSpPr txBox="1"/>
          <p:nvPr/>
        </p:nvSpPr>
        <p:spPr>
          <a:xfrm>
            <a:off x="5196986" y="4329341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52"/>
          <p:cNvSpPr txBox="1"/>
          <p:nvPr/>
        </p:nvSpPr>
        <p:spPr>
          <a:xfrm>
            <a:off x="6242190" y="1953460"/>
            <a:ext cx="177913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Lung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52"/>
          <p:cNvSpPr txBox="1"/>
          <p:nvPr/>
        </p:nvSpPr>
        <p:spPr>
          <a:xfrm>
            <a:off x="4109248" y="2494258"/>
            <a:ext cx="1402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circuit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52"/>
          <p:cNvSpPr txBox="1"/>
          <p:nvPr/>
        </p:nvSpPr>
        <p:spPr>
          <a:xfrm>
            <a:off x="4066710" y="4590624"/>
            <a:ext cx="1402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circuit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52"/>
          <p:cNvSpPr txBox="1"/>
          <p:nvPr/>
        </p:nvSpPr>
        <p:spPr>
          <a:xfrm>
            <a:off x="6236112" y="5520325"/>
            <a:ext cx="12990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52"/>
          <p:cNvSpPr txBox="1"/>
          <p:nvPr/>
        </p:nvSpPr>
        <p:spPr>
          <a:xfrm>
            <a:off x="1879075" y="3545486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Atrium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52"/>
          <p:cNvSpPr txBox="1"/>
          <p:nvPr/>
        </p:nvSpPr>
        <p:spPr>
          <a:xfrm>
            <a:off x="2103916" y="3995144"/>
            <a:ext cx="12078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Ventricle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52"/>
          <p:cNvSpPr txBox="1"/>
          <p:nvPr/>
        </p:nvSpPr>
        <p:spPr>
          <a:xfrm>
            <a:off x="425576" y="4583800"/>
            <a:ext cx="2057400" cy="181588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BIRDS and MAMMALS: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 Circulation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Four-Chambered Heart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6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Blood Vessels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37" name="Google Shape;1037;p16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Multilayered, </a:t>
            </a:r>
            <a:r>
              <a:rPr lang="en-US" sz="2400" b="1" dirty="0">
                <a:solidFill>
                  <a:srgbClr val="FF0000"/>
                </a:solidFill>
              </a:rPr>
              <a:t>muscular tubes </a:t>
            </a:r>
            <a:r>
              <a:rPr lang="en-US" sz="2400" dirty="0"/>
              <a:t>that carry blood to and from all parts of body.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3 Main Types: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</a:pPr>
            <a:r>
              <a:rPr lang="en-US" sz="2400" b="1" dirty="0">
                <a:solidFill>
                  <a:srgbClr val="0000FF"/>
                </a:solidFill>
              </a:rPr>
              <a:t>Arteries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</a:pPr>
            <a:r>
              <a:rPr lang="en-US" sz="2400" b="1" dirty="0">
                <a:solidFill>
                  <a:srgbClr val="0000FF"/>
                </a:solidFill>
              </a:rPr>
              <a:t>Capillaries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</a:pPr>
            <a:r>
              <a:rPr lang="en-US" sz="2400" b="1" dirty="0">
                <a:solidFill>
                  <a:srgbClr val="0000FF"/>
                </a:solidFill>
              </a:rPr>
              <a:t>Veins</a:t>
            </a:r>
            <a:endParaRPr sz="2400" b="1" dirty="0">
              <a:solidFill>
                <a:srgbClr val="0000FF"/>
              </a:solidFill>
            </a:endParaRPr>
          </a:p>
        </p:txBody>
      </p:sp>
      <p:pic>
        <p:nvPicPr>
          <p:cNvPr id="1038" name="Google Shape;1038;p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4724400"/>
            <a:ext cx="1470279" cy="196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2949656"/>
            <a:ext cx="5493615" cy="314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7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</a:rPr>
              <a:t>ARTERIES</a:t>
            </a:r>
            <a:endParaRPr dirty="0"/>
          </a:p>
        </p:txBody>
      </p:sp>
      <p:sp>
        <p:nvSpPr>
          <p:cNvPr id="1045" name="Google Shape;1045;p170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4267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Blood vessels that carry blood </a:t>
            </a:r>
            <a:r>
              <a:rPr lang="en-US" sz="2400" b="1" dirty="0">
                <a:solidFill>
                  <a:srgbClr val="C00000"/>
                </a:solidFill>
              </a:rPr>
              <a:t>from the heart </a:t>
            </a:r>
            <a:r>
              <a:rPr lang="en-US" sz="2400" dirty="0"/>
              <a:t>throughout the body.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Thick elastic walls </a:t>
            </a:r>
            <a:r>
              <a:rPr lang="en-US" sz="2400" dirty="0"/>
              <a:t>that can withstand the powerful surges of blood produced by the heart.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As they lead farther from the heart, arteries branch into smaller vessels called </a:t>
            </a:r>
            <a:r>
              <a:rPr lang="en-US" sz="2400" b="1" dirty="0">
                <a:solidFill>
                  <a:srgbClr val="C00000"/>
                </a:solidFill>
              </a:rPr>
              <a:t>arterioles.</a:t>
            </a:r>
            <a:endParaRPr dirty="0"/>
          </a:p>
        </p:txBody>
      </p:sp>
      <p:pic>
        <p:nvPicPr>
          <p:cNvPr id="1046" name="Google Shape;1046;p17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43000"/>
            <a:ext cx="44196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71"/>
          <p:cNvSpPr txBox="1">
            <a:spLocks noGrp="1"/>
          </p:cNvSpPr>
          <p:nvPr>
            <p:ph type="title"/>
          </p:nvPr>
        </p:nvSpPr>
        <p:spPr>
          <a:xfrm>
            <a:off x="4495800" y="609600"/>
            <a:ext cx="270429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VEINS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52" name="Google Shape;1052;p171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4267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/>
              <a:t>Vessels that carry blood from the capillaries of the organs and tissues </a:t>
            </a:r>
            <a:r>
              <a:rPr lang="en-US" sz="2100" b="1" dirty="0">
                <a:solidFill>
                  <a:srgbClr val="221668"/>
                </a:solidFill>
              </a:rPr>
              <a:t>toward the heart</a:t>
            </a:r>
            <a:r>
              <a:rPr lang="en-US" sz="2100" dirty="0"/>
              <a:t>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/>
              <a:t>They have </a:t>
            </a:r>
            <a:r>
              <a:rPr lang="en-US" sz="2100" b="1" dirty="0">
                <a:solidFill>
                  <a:srgbClr val="221668"/>
                </a:solidFill>
              </a:rPr>
              <a:t>small valves </a:t>
            </a:r>
            <a:r>
              <a:rPr lang="en-US" sz="2100" dirty="0"/>
              <a:t>that open to let blood through and close to prevent it from flowing backwards.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/>
              <a:t>Many are located close to </a:t>
            </a:r>
            <a:r>
              <a:rPr lang="en-US" sz="2100" b="1" dirty="0">
                <a:solidFill>
                  <a:srgbClr val="002060"/>
                </a:solidFill>
              </a:rPr>
              <a:t>skeletal muscles </a:t>
            </a:r>
            <a:r>
              <a:rPr lang="en-US" sz="2100" dirty="0"/>
              <a:t>so the contractions of these muscles help to push the blood along to the heart.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/>
              <a:t>Walls not as thick or elastic as arteries.</a:t>
            </a:r>
            <a:endParaRPr dirty="0"/>
          </a:p>
        </p:txBody>
      </p:sp>
      <p:pic>
        <p:nvPicPr>
          <p:cNvPr id="1053" name="Google Shape;1053;p17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295400"/>
            <a:ext cx="4419600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72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</a:rPr>
              <a:t>CAPILLARIES</a:t>
            </a:r>
            <a:endParaRPr sz="4000" dirty="0"/>
          </a:p>
        </p:txBody>
      </p:sp>
      <p:sp>
        <p:nvSpPr>
          <p:cNvPr id="1059" name="Google Shape;1059;p172"/>
          <p:cNvSpPr txBox="1">
            <a:spLocks noGrp="1"/>
          </p:cNvSpPr>
          <p:nvPr>
            <p:ph type="body" idx="1"/>
          </p:nvPr>
        </p:nvSpPr>
        <p:spPr>
          <a:xfrm>
            <a:off x="0" y="1460664"/>
            <a:ext cx="4800600" cy="532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rgbClr val="FF0000"/>
                </a:solidFill>
              </a:rPr>
              <a:t>Smallest</a:t>
            </a:r>
            <a:r>
              <a:rPr lang="en-US" sz="2100" dirty="0"/>
              <a:t> of blood vessel types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rgbClr val="00B050"/>
                </a:solidFill>
              </a:rPr>
              <a:t>Exchange of nutrients and wastes</a:t>
            </a:r>
            <a:r>
              <a:rPr lang="en-US" sz="2100" dirty="0">
                <a:solidFill>
                  <a:srgbClr val="00B050"/>
                </a:solidFill>
              </a:rPr>
              <a:t> </a:t>
            </a:r>
            <a:r>
              <a:rPr lang="en-US" sz="2100" dirty="0"/>
              <a:t>takes place here.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/>
              <a:t>Walls only </a:t>
            </a:r>
            <a:r>
              <a:rPr lang="en-US" sz="2100" b="1" dirty="0">
                <a:solidFill>
                  <a:srgbClr val="0000FF"/>
                </a:solidFill>
              </a:rPr>
              <a:t>ONE CELL THICK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/>
              <a:t>As blood flows through capillaries </a:t>
            </a:r>
            <a:r>
              <a:rPr lang="en-US" sz="2100" b="1" dirty="0">
                <a:solidFill>
                  <a:srgbClr val="C00000"/>
                </a:solidFill>
              </a:rPr>
              <a:t>in the lungs</a:t>
            </a:r>
            <a:r>
              <a:rPr lang="en-US" sz="2100" dirty="0"/>
              <a:t>, carbon dioxide (waste) is released and oxygen is absorbed.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As blood flows through capillaries </a:t>
            </a:r>
            <a:r>
              <a:rPr lang="en-US" sz="2100" b="1" dirty="0">
                <a:solidFill>
                  <a:srgbClr val="C00000"/>
                </a:solidFill>
              </a:rPr>
              <a:t>in the tissues</a:t>
            </a:r>
            <a:r>
              <a:rPr lang="en-US" sz="2100" dirty="0">
                <a:solidFill>
                  <a:srgbClr val="000000"/>
                </a:solidFill>
              </a:rPr>
              <a:t>, carbon dioxide (waste) is picked up and oxygen is delivered to the cells.</a:t>
            </a:r>
            <a:endParaRPr sz="2100" dirty="0">
              <a:solidFill>
                <a:srgbClr val="000000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  <p:pic>
        <p:nvPicPr>
          <p:cNvPr id="1060" name="Google Shape;1060;p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464024"/>
            <a:ext cx="4183711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173" descr="23_07cBloodVessels-U.jpg"/>
          <p:cNvPicPr preferRelativeResize="0"/>
          <p:nvPr/>
        </p:nvPicPr>
        <p:blipFill rotWithShape="1">
          <a:blip r:embed="rId3">
            <a:alphaModFix/>
          </a:blip>
          <a:srcRect b="2738"/>
          <a:stretch/>
        </p:blipFill>
        <p:spPr>
          <a:xfrm>
            <a:off x="566928" y="228520"/>
            <a:ext cx="8010144" cy="640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173"/>
          <p:cNvSpPr txBox="1"/>
          <p:nvPr/>
        </p:nvSpPr>
        <p:spPr>
          <a:xfrm>
            <a:off x="3225997" y="656587"/>
            <a:ext cx="13117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Capillary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8" name="Google Shape;1068;p173"/>
          <p:cNvCxnSpPr/>
          <p:nvPr/>
        </p:nvCxnSpPr>
        <p:spPr>
          <a:xfrm>
            <a:off x="1915223" y="1422549"/>
            <a:ext cx="251288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9" name="Google Shape;1069;p173"/>
          <p:cNvCxnSpPr/>
          <p:nvPr/>
        </p:nvCxnSpPr>
        <p:spPr>
          <a:xfrm>
            <a:off x="2193677" y="1979475"/>
            <a:ext cx="312412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0" name="Google Shape;1070;p173"/>
          <p:cNvCxnSpPr/>
          <p:nvPr/>
        </p:nvCxnSpPr>
        <p:spPr>
          <a:xfrm>
            <a:off x="2302342" y="2543193"/>
            <a:ext cx="38712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1" name="Google Shape;1071;p173"/>
          <p:cNvCxnSpPr/>
          <p:nvPr/>
        </p:nvCxnSpPr>
        <p:spPr>
          <a:xfrm rot="10800000">
            <a:off x="2431382" y="4961066"/>
            <a:ext cx="0" cy="33958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2" name="Google Shape;1072;p173"/>
          <p:cNvCxnSpPr/>
          <p:nvPr/>
        </p:nvCxnSpPr>
        <p:spPr>
          <a:xfrm rot="10800000">
            <a:off x="6676113" y="4723354"/>
            <a:ext cx="0" cy="41429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3" name="Google Shape;1073;p173"/>
          <p:cNvCxnSpPr/>
          <p:nvPr/>
        </p:nvCxnSpPr>
        <p:spPr>
          <a:xfrm>
            <a:off x="6574240" y="2597527"/>
            <a:ext cx="190164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4" name="Google Shape;1074;p173"/>
          <p:cNvCxnSpPr/>
          <p:nvPr/>
        </p:nvCxnSpPr>
        <p:spPr>
          <a:xfrm>
            <a:off x="6601406" y="1979475"/>
            <a:ext cx="285246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5" name="Google Shape;1075;p173"/>
          <p:cNvCxnSpPr/>
          <p:nvPr/>
        </p:nvCxnSpPr>
        <p:spPr>
          <a:xfrm flipH="1">
            <a:off x="7667682" y="1028626"/>
            <a:ext cx="258080" cy="42109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6" name="Google Shape;1076;p173"/>
          <p:cNvCxnSpPr/>
          <p:nvPr/>
        </p:nvCxnSpPr>
        <p:spPr>
          <a:xfrm>
            <a:off x="6811945" y="1422549"/>
            <a:ext cx="169789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7" name="Google Shape;1077;p173"/>
          <p:cNvCxnSpPr/>
          <p:nvPr/>
        </p:nvCxnSpPr>
        <p:spPr>
          <a:xfrm flipH="1">
            <a:off x="4523186" y="614327"/>
            <a:ext cx="611241" cy="74709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8" name="Google Shape;1078;p173"/>
          <p:cNvCxnSpPr/>
          <p:nvPr/>
        </p:nvCxnSpPr>
        <p:spPr>
          <a:xfrm flipH="1">
            <a:off x="4726934" y="838456"/>
            <a:ext cx="509367" cy="58409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9" name="Google Shape;1079;p173"/>
          <p:cNvSpPr txBox="1"/>
          <p:nvPr/>
        </p:nvSpPr>
        <p:spPr>
          <a:xfrm>
            <a:off x="5066512" y="326491"/>
            <a:ext cx="13117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Epithelium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173"/>
          <p:cNvSpPr txBox="1"/>
          <p:nvPr/>
        </p:nvSpPr>
        <p:spPr>
          <a:xfrm>
            <a:off x="5270259" y="666080"/>
            <a:ext cx="18540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Basal lamina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73"/>
          <p:cNvSpPr txBox="1"/>
          <p:nvPr/>
        </p:nvSpPr>
        <p:spPr>
          <a:xfrm>
            <a:off x="7803516" y="747582"/>
            <a:ext cx="7742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Valve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173"/>
          <p:cNvSpPr txBox="1"/>
          <p:nvPr/>
        </p:nvSpPr>
        <p:spPr>
          <a:xfrm>
            <a:off x="7531854" y="3240165"/>
            <a:ext cx="7742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73"/>
          <p:cNvSpPr txBox="1"/>
          <p:nvPr/>
        </p:nvSpPr>
        <p:spPr>
          <a:xfrm>
            <a:off x="6309373" y="5101112"/>
            <a:ext cx="9915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Venule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173"/>
          <p:cNvSpPr txBox="1"/>
          <p:nvPr/>
        </p:nvSpPr>
        <p:spPr>
          <a:xfrm>
            <a:off x="2037474" y="5250530"/>
            <a:ext cx="13107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Arteriole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73"/>
          <p:cNvSpPr txBox="1"/>
          <p:nvPr/>
        </p:nvSpPr>
        <p:spPr>
          <a:xfrm>
            <a:off x="1079863" y="3151870"/>
            <a:ext cx="13107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Artery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73"/>
          <p:cNvSpPr txBox="1"/>
          <p:nvPr/>
        </p:nvSpPr>
        <p:spPr>
          <a:xfrm>
            <a:off x="2750590" y="2404774"/>
            <a:ext cx="13107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Connective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73"/>
          <p:cNvSpPr txBox="1"/>
          <p:nvPr/>
        </p:nvSpPr>
        <p:spPr>
          <a:xfrm>
            <a:off x="2567219" y="1827472"/>
            <a:ext cx="13107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Smooth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73"/>
          <p:cNvSpPr txBox="1"/>
          <p:nvPr/>
        </p:nvSpPr>
        <p:spPr>
          <a:xfrm>
            <a:off x="2214057" y="1270546"/>
            <a:ext cx="13107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Epithelium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73"/>
          <p:cNvSpPr txBox="1"/>
          <p:nvPr/>
        </p:nvSpPr>
        <p:spPr>
          <a:xfrm>
            <a:off x="5603053" y="1263756"/>
            <a:ext cx="13311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Epithelium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173"/>
          <p:cNvSpPr txBox="1"/>
          <p:nvPr/>
        </p:nvSpPr>
        <p:spPr>
          <a:xfrm>
            <a:off x="5684553" y="1827474"/>
            <a:ext cx="133114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Smooth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73"/>
          <p:cNvSpPr txBox="1"/>
          <p:nvPr/>
        </p:nvSpPr>
        <p:spPr>
          <a:xfrm>
            <a:off x="5297433" y="2445526"/>
            <a:ext cx="142622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of Heartbeat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1986280"/>
          </a:xfrm>
        </p:spPr>
        <p:txBody>
          <a:bodyPr>
            <a:normAutofit fontScale="70000" lnSpcReduction="20000"/>
          </a:bodyPr>
          <a:lstStyle/>
          <a:p>
            <a:pPr marL="650875" indent="-514350">
              <a:buAutoNum type="arabicPeriod"/>
            </a:pPr>
            <a:r>
              <a:rPr lang="en-US" b="1" dirty="0"/>
              <a:t>SA (</a:t>
            </a:r>
            <a:r>
              <a:rPr lang="en-US" b="1" dirty="0" err="1">
                <a:solidFill>
                  <a:srgbClr val="00B050"/>
                </a:solidFill>
              </a:rPr>
              <a:t>S</a:t>
            </a:r>
            <a:r>
              <a:rPr lang="en-US" b="1" dirty="0" err="1"/>
              <a:t>ino</a:t>
            </a:r>
            <a:r>
              <a:rPr lang="en-US" b="1" dirty="0" err="1">
                <a:solidFill>
                  <a:srgbClr val="00B050"/>
                </a:solidFill>
              </a:rPr>
              <a:t>a</a:t>
            </a:r>
            <a:r>
              <a:rPr lang="en-US" b="1" dirty="0" err="1"/>
              <a:t>trial</a:t>
            </a:r>
            <a:r>
              <a:rPr lang="en-US" b="1" dirty="0"/>
              <a:t>) Node </a:t>
            </a:r>
          </a:p>
          <a:p>
            <a:pPr marL="993775" lvl="1" indent="-457200">
              <a:buFontTx/>
              <a:buChar char="-"/>
            </a:pPr>
            <a:r>
              <a:rPr lang="en-US" dirty="0"/>
              <a:t>“Pacemaker”</a:t>
            </a:r>
          </a:p>
          <a:p>
            <a:pPr marL="993775" lvl="1" indent="-457200">
              <a:buFontTx/>
              <a:buChar char="-"/>
            </a:pPr>
            <a:r>
              <a:rPr lang="en-US" dirty="0"/>
              <a:t>Generates electrical signal</a:t>
            </a:r>
          </a:p>
          <a:p>
            <a:pPr marL="650875" indent="-514350">
              <a:buAutoNum type="arabicPeriod"/>
            </a:pPr>
            <a:r>
              <a:rPr lang="en-US" b="1" dirty="0"/>
              <a:t>AV (</a:t>
            </a:r>
            <a:r>
              <a:rPr lang="en-US" b="1" dirty="0" err="1">
                <a:solidFill>
                  <a:srgbClr val="00B050"/>
                </a:solidFill>
              </a:rPr>
              <a:t>A</a:t>
            </a:r>
            <a:r>
              <a:rPr lang="en-US" b="1" dirty="0" err="1"/>
              <a:t>trio</a:t>
            </a:r>
            <a:r>
              <a:rPr lang="en-US" b="1" dirty="0" err="1">
                <a:solidFill>
                  <a:srgbClr val="00B050"/>
                </a:solidFill>
              </a:rPr>
              <a:t>v</a:t>
            </a:r>
            <a:r>
              <a:rPr lang="en-US" b="1" dirty="0" err="1"/>
              <a:t>entricular</a:t>
            </a:r>
            <a:r>
              <a:rPr lang="en-US" b="1" dirty="0"/>
              <a:t>) Node</a:t>
            </a:r>
          </a:p>
          <a:p>
            <a:pPr marL="993775" lvl="1" indent="-457200">
              <a:buFontTx/>
              <a:buChar char="-"/>
            </a:pPr>
            <a:r>
              <a:rPr lang="en-US" dirty="0"/>
              <a:t>Receives signal from SA Node</a:t>
            </a:r>
          </a:p>
          <a:p>
            <a:pPr marL="993775" lvl="1" indent="-457200">
              <a:buFontTx/>
              <a:buChar char="-"/>
            </a:pPr>
            <a:r>
              <a:rPr lang="en-US" dirty="0"/>
              <a:t>Sends signal to rest of heart</a:t>
            </a:r>
          </a:p>
          <a:p>
            <a:pPr marL="650875" indent="-514350">
              <a:buAutoNum type="arabicPeriod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19120"/>
            <a:ext cx="7848600" cy="366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8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24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54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Neurons communicate at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Synapses</a:t>
            </a:r>
            <a:endParaRPr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7" name="Google Shape;1217;p124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355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5) </a:t>
            </a: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binding of neurotransmitter to receptor opens the Na+ ion channel proteins in the receiving neuron’s membrane. 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Na+ ions start diffusing into the receiving neuron, where they may trigger new action potentials.</a:t>
            </a:r>
            <a:endParaRPr dirty="0"/>
          </a:p>
          <a:p>
            <a:pPr marL="46355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400" b="1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6355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6) The neurotransmitter is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broken down </a:t>
            </a: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specific enzymes</a:t>
            </a: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the Na+ channels close.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5486400" cy="5943600"/>
          </a:xfrm>
        </p:spPr>
        <p:txBody>
          <a:bodyPr>
            <a:normAutofit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sphygmomanometer (blood pressure cuff)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healthy blood pressure  is 120/70 for humans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Systolic pressure is highest </a:t>
            </a:r>
          </a:p>
          <a:p>
            <a:pPr marL="537210" lvl="1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- blood is forced out of heart and into the circulation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iastolic pressure represents the lower number (in 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enominator)</a:t>
            </a:r>
          </a:p>
        </p:txBody>
      </p:sp>
      <p:pic>
        <p:nvPicPr>
          <p:cNvPr id="61444" name="Picture 2" descr="http://medicallegaldoctor.com/Aneroid_Sphygmoman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20968"/>
            <a:ext cx="3657600" cy="31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7528" y="238780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Blood Pressure</a:t>
            </a:r>
          </a:p>
        </p:txBody>
      </p:sp>
    </p:spTree>
    <p:extLst>
      <p:ext uri="{BB962C8B-B14F-4D97-AF65-F5344CB8AC3E}">
        <p14:creationId xmlns:p14="http://schemas.microsoft.com/office/powerpoint/2010/main" val="916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Blood Cells: 45%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038600" cy="5638800"/>
          </a:xfrm>
        </p:spPr>
        <p:txBody>
          <a:bodyPr>
            <a:normAutofit lnSpcReduction="10000"/>
          </a:bodyPr>
          <a:lstStyle/>
          <a:p>
            <a:pPr marL="650875" indent="-514350">
              <a:buFont typeface="+mj-lt"/>
              <a:buAutoNum type="arabicPeriod"/>
            </a:pPr>
            <a:r>
              <a:rPr lang="en-US" dirty="0"/>
              <a:t>RBC </a:t>
            </a:r>
            <a:r>
              <a:rPr lang="en-US" sz="1800" dirty="0"/>
              <a:t>(Erythrocytes)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Live 120 days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 nucleus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 mitochondria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Hemoglobin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Transport O</a:t>
            </a:r>
            <a:r>
              <a:rPr lang="en-US" baseline="-25000" dirty="0"/>
              <a:t>2</a:t>
            </a:r>
            <a:r>
              <a:rPr lang="en-US" dirty="0"/>
              <a:t>/CO</a:t>
            </a:r>
            <a:r>
              <a:rPr lang="en-US" baseline="-25000" dirty="0"/>
              <a:t>2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/>
              <a:t>WBC </a:t>
            </a:r>
            <a:r>
              <a:rPr lang="en-US" sz="1800" dirty="0"/>
              <a:t>(Leukocytes)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Immune Defense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Many different types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/>
              <a:t>Platelets </a:t>
            </a:r>
            <a:r>
              <a:rPr lang="en-US" sz="1800" dirty="0"/>
              <a:t>(</a:t>
            </a:r>
            <a:r>
              <a:rPr lang="en-US" sz="1800" dirty="0" err="1"/>
              <a:t>Thrombocytes</a:t>
            </a:r>
            <a:r>
              <a:rPr lang="en-US" sz="18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Fragments of blood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Help with clotting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42571" r="1"/>
          <a:stretch/>
        </p:blipFill>
        <p:spPr bwMode="auto">
          <a:xfrm>
            <a:off x="4038600" y="24228"/>
            <a:ext cx="5105400" cy="68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62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>
            <a:extLst>
              <a:ext uri="{FF2B5EF4-FFF2-40B4-BE49-F238E27FC236}">
                <a16:creationId xmlns:a16="http://schemas.microsoft.com/office/drawing/2014/main" id="{3F407166-39D1-638A-269B-FB728F508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Respiratory System</a:t>
            </a:r>
          </a:p>
        </p:txBody>
      </p:sp>
      <p:pic>
        <p:nvPicPr>
          <p:cNvPr id="486416" name="Picture 16" descr="sb4083a04">
            <a:extLst>
              <a:ext uri="{FF2B5EF4-FFF2-40B4-BE49-F238E27FC236}">
                <a16:creationId xmlns:a16="http://schemas.microsoft.com/office/drawing/2014/main" id="{F41D60BE-C6B6-2CAB-9288-342A85683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241108"/>
            <a:ext cx="3802062" cy="5281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879FC9D-092B-82E4-A61D-B37F725DB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Breathing Is Controlled</a:t>
            </a:r>
          </a:p>
        </p:txBody>
      </p:sp>
      <p:sp>
        <p:nvSpPr>
          <p:cNvPr id="1270787" name="Rectangle 3">
            <a:extLst>
              <a:ext uri="{FF2B5EF4-FFF2-40B4-BE49-F238E27FC236}">
                <a16:creationId xmlns:a16="http://schemas.microsoft.com/office/drawing/2014/main" id="{294AB8DF-53EC-4E47-AB60-8377D39A72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40213" cy="4525963"/>
          </a:xfrm>
        </p:spPr>
        <p:txBody>
          <a:bodyPr/>
          <a:lstStyle/>
          <a:p>
            <a:pPr lvl="1" eaLnBrk="1" hangingPunct="1"/>
            <a:r>
              <a:rPr lang="en-US" altLang="en-US"/>
              <a:t>Breathing is controlled by a structure in the brain called the </a:t>
            </a:r>
            <a:r>
              <a:rPr lang="en-US" altLang="en-US" b="1"/>
              <a:t>medulla oblongata</a:t>
            </a:r>
            <a:endParaRPr lang="en-US" altLang="en-US"/>
          </a:p>
          <a:p>
            <a:pPr lvl="2" eaLnBrk="1" hangingPunct="1"/>
            <a:r>
              <a:rPr lang="en-US" altLang="en-US"/>
              <a:t>monitors carbon dioxide in the blood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BBC2385B-4F61-8A22-D885-604C2A22D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611313"/>
            <a:ext cx="3381375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4AE9E-E774-82C5-74E7-35DA13C18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425" y="136525"/>
            <a:ext cx="4578350" cy="7388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 </a:t>
            </a:r>
            <a:r>
              <a:rPr lang="en-US" sz="2400" dirty="0"/>
              <a:t>Lungs are sealed in two sacs </a:t>
            </a:r>
            <a:r>
              <a:rPr lang="en-US" sz="2400" b="1" dirty="0"/>
              <a:t>(pleural membranes)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Diaphragm</a:t>
            </a:r>
            <a:r>
              <a:rPr lang="en-US" sz="2400" dirty="0"/>
              <a:t> is a muscular organ that aids breathing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50" b="1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/>
              <a:t>Inhalation (breathing in)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/>
              <a:t>1. Diaphragm contracts (increasing chest volume) 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/>
              <a:t>2. Ribs rise (increasing chest volume)  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/>
              <a:t>3. Air enters lungs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1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/>
              <a:t>Exhalation (breathing out)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/>
              <a:t>1. Diaphragm relaxes (decreasing chest volume) 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/>
              <a:t>2. Ribs lower (decreasing chest volume)  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/>
              <a:t>3. Air exits lungs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63452B60-6A9A-5ADE-5B62-134DCE74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398588"/>
            <a:ext cx="442595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EFC03544-61E3-C3B4-72BB-8A44B0F4D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96863"/>
            <a:ext cx="3325813" cy="609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Mechanics of Breathing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0E59-D5EC-141C-A08C-DFFDC5B8E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04800"/>
            <a:ext cx="3581400" cy="594360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3600" b="1" dirty="0"/>
              <a:t>Gas Exchange</a:t>
            </a:r>
            <a:r>
              <a:rPr lang="en-US" sz="3600" b="1" i="1" dirty="0"/>
              <a:t> </a:t>
            </a:r>
            <a:r>
              <a:rPr lang="en-US" sz="3600" b="1" dirty="0"/>
              <a:t>Volumes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400" b="1" dirty="0"/>
              <a:t>Tidal Volume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/>
              <a:t>- Volume of air  exchanged at rest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400" b="1" dirty="0"/>
              <a:t>Vital Capacity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/>
              <a:t>- Maximum volume  of air inhaled  and exhaled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400" b="1" dirty="0"/>
              <a:t>Residual Volume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/>
              <a:t>- Volume of air left in lungs after completely exhaling</a:t>
            </a:r>
          </a:p>
        </p:txBody>
      </p:sp>
      <p:pic>
        <p:nvPicPr>
          <p:cNvPr id="38915" name="Picture 2" descr="http://www.frca.co.uk/images/lung_vol.gif">
            <a:extLst>
              <a:ext uri="{FF2B5EF4-FFF2-40B4-BE49-F238E27FC236}">
                <a16:creationId xmlns:a16="http://schemas.microsoft.com/office/drawing/2014/main" id="{747C071B-8139-9F41-137D-3B50B646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2451" r="3149" b="3833"/>
          <a:stretch>
            <a:fillRect/>
          </a:stretch>
        </p:blipFill>
        <p:spPr bwMode="auto">
          <a:xfrm>
            <a:off x="3475038" y="457200"/>
            <a:ext cx="55435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339097-DAF5-5789-4C71-824B9686CCAD}"/>
              </a:ext>
            </a:extLst>
          </p:cNvPr>
          <p:cNvCxnSpPr/>
          <p:nvPr/>
        </p:nvCxnSpPr>
        <p:spPr>
          <a:xfrm>
            <a:off x="2171700" y="1817688"/>
            <a:ext cx="6438900" cy="1458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59892F-BA6B-4C41-4137-46A1B966A83F}"/>
              </a:ext>
            </a:extLst>
          </p:cNvPr>
          <p:cNvCxnSpPr/>
          <p:nvPr/>
        </p:nvCxnSpPr>
        <p:spPr>
          <a:xfrm flipV="1">
            <a:off x="2171700" y="2546350"/>
            <a:ext cx="4297363" cy="730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05CCA-F710-1845-1BAD-AEE02030F3D0}"/>
              </a:ext>
            </a:extLst>
          </p:cNvPr>
          <p:cNvCxnSpPr/>
          <p:nvPr/>
        </p:nvCxnSpPr>
        <p:spPr>
          <a:xfrm flipV="1">
            <a:off x="2606675" y="4495800"/>
            <a:ext cx="2833688" cy="33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4C49F08-C744-200A-432C-4A259A9E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/>
              <a:t>How is O</a:t>
            </a:r>
            <a:r>
              <a:rPr lang="en-US" baseline="-25000" dirty="0"/>
              <a:t>2</a:t>
            </a:r>
            <a:r>
              <a:rPr lang="en-US" dirty="0"/>
              <a:t> carried through the body?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/>
              <a:t>Hemoglobin</a:t>
            </a:r>
          </a:p>
        </p:txBody>
      </p:sp>
      <p:pic>
        <p:nvPicPr>
          <p:cNvPr id="26628" name="Picture 2" descr="Hemoglobin">
            <a:extLst>
              <a:ext uri="{FF2B5EF4-FFF2-40B4-BE49-F238E27FC236}">
                <a16:creationId xmlns:a16="http://schemas.microsoft.com/office/drawing/2014/main" id="{7595AF0E-6A2E-7FB2-4A81-4F59A09D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324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4DA3-EA95-94AA-2771-50EFC8540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3925"/>
          </a:xfrm>
        </p:spPr>
        <p:txBody>
          <a:bodyPr rtlCol="0"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/>
              <a:t>How is CO</a:t>
            </a:r>
            <a:r>
              <a:rPr lang="en-US" baseline="-25000" dirty="0"/>
              <a:t>2</a:t>
            </a:r>
            <a:r>
              <a:rPr lang="en-US" dirty="0"/>
              <a:t> carried through the body?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800" dirty="0"/>
              <a:t>1</a:t>
            </a:r>
            <a:r>
              <a:rPr lang="en-US" sz="2400" dirty="0"/>
              <a:t>. </a:t>
            </a:r>
            <a:r>
              <a:rPr lang="en-US" sz="2800" dirty="0"/>
              <a:t>Most (70%) is in the form of bicarbonate (HCO</a:t>
            </a:r>
            <a:r>
              <a:rPr lang="en-US" sz="2800" baseline="-25000" dirty="0"/>
              <a:t>3</a:t>
            </a:r>
            <a:r>
              <a:rPr lang="en-US" sz="2800" dirty="0"/>
              <a:t>)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800" dirty="0"/>
              <a:t>	- helps maintain blood pH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sz="28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800" dirty="0"/>
              <a:t>2. Some is carried by hemoglobin 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sz="28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800" dirty="0"/>
              <a:t>3. Small amount  is dissolved in blood plasma</a:t>
            </a:r>
          </a:p>
        </p:txBody>
      </p:sp>
      <p:pic>
        <p:nvPicPr>
          <p:cNvPr id="1518594" name="Picture 2" descr="http://www.wikidoc.org/images/1/16/Bicarbonate.png">
            <a:extLst>
              <a:ext uri="{FF2B5EF4-FFF2-40B4-BE49-F238E27FC236}">
                <a16:creationId xmlns:a16="http://schemas.microsoft.com/office/drawing/2014/main" id="{01EC8DE0-5855-867B-7B58-8C0B05E0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2413" y="2035175"/>
            <a:ext cx="2017712" cy="196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p125" descr="28_06_1NeuronCommunicat-U.jpg"/>
          <p:cNvPicPr preferRelativeResize="0"/>
          <p:nvPr/>
        </p:nvPicPr>
        <p:blipFill rotWithShape="1">
          <a:blip r:embed="rId3">
            <a:alphaModFix/>
          </a:blip>
          <a:srcRect b="2806"/>
          <a:stretch/>
        </p:blipFill>
        <p:spPr>
          <a:xfrm>
            <a:off x="298704" y="637032"/>
            <a:ext cx="8546592" cy="54272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4" name="Google Shape;1224;p125"/>
          <p:cNvCxnSpPr/>
          <p:nvPr/>
        </p:nvCxnSpPr>
        <p:spPr>
          <a:xfrm>
            <a:off x="3755871" y="2635669"/>
            <a:ext cx="32585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5" name="Google Shape;1225;p125"/>
          <p:cNvSpPr txBox="1"/>
          <p:nvPr/>
        </p:nvSpPr>
        <p:spPr>
          <a:xfrm>
            <a:off x="347301" y="1076709"/>
            <a:ext cx="957735" cy="7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Axon of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sending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neuron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6" name="Google Shape;1226;p125"/>
          <p:cNvGrpSpPr/>
          <p:nvPr/>
        </p:nvGrpSpPr>
        <p:grpSpPr>
          <a:xfrm>
            <a:off x="4032338" y="1665767"/>
            <a:ext cx="775941" cy="691117"/>
            <a:chOff x="4032338" y="1665767"/>
            <a:chExt cx="775941" cy="691117"/>
          </a:xfrm>
        </p:grpSpPr>
        <p:cxnSp>
          <p:nvCxnSpPr>
            <p:cNvPr id="1227" name="Google Shape;1227;p125"/>
            <p:cNvCxnSpPr/>
            <p:nvPr/>
          </p:nvCxnSpPr>
          <p:spPr>
            <a:xfrm rot="10800000" flipH="1">
              <a:off x="4032338" y="1665767"/>
              <a:ext cx="775941" cy="254613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8" name="Google Shape;1228;p125"/>
            <p:cNvCxnSpPr/>
            <p:nvPr/>
          </p:nvCxnSpPr>
          <p:spPr>
            <a:xfrm>
              <a:off x="4036874" y="1918565"/>
              <a:ext cx="505591" cy="438319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229" name="Google Shape;1229;p125"/>
          <p:cNvCxnSpPr/>
          <p:nvPr/>
        </p:nvCxnSpPr>
        <p:spPr>
          <a:xfrm>
            <a:off x="4637011" y="3818558"/>
            <a:ext cx="135826" cy="41674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0" name="Google Shape;1230;p125"/>
          <p:cNvCxnSpPr/>
          <p:nvPr/>
        </p:nvCxnSpPr>
        <p:spPr>
          <a:xfrm>
            <a:off x="1152698" y="3067536"/>
            <a:ext cx="702353" cy="5740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1" name="Google Shape;1231;p125"/>
          <p:cNvCxnSpPr/>
          <p:nvPr/>
        </p:nvCxnSpPr>
        <p:spPr>
          <a:xfrm>
            <a:off x="1132277" y="1718016"/>
            <a:ext cx="377764" cy="12695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2" name="Google Shape;1232;p125"/>
          <p:cNvCxnSpPr/>
          <p:nvPr/>
        </p:nvCxnSpPr>
        <p:spPr>
          <a:xfrm rot="10800000" flipH="1">
            <a:off x="1300036" y="3189643"/>
            <a:ext cx="585778" cy="48529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3" name="Google Shape;1233;p125"/>
          <p:cNvSpPr txBox="1"/>
          <p:nvPr/>
        </p:nvSpPr>
        <p:spPr>
          <a:xfrm>
            <a:off x="355156" y="2197812"/>
            <a:ext cx="1304890" cy="119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Synaptic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terminal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of sending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neuron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125"/>
          <p:cNvSpPr txBox="1"/>
          <p:nvPr/>
        </p:nvSpPr>
        <p:spPr>
          <a:xfrm>
            <a:off x="360009" y="3561865"/>
            <a:ext cx="1455742" cy="7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Dendrite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of receiving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neuron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125"/>
          <p:cNvSpPr txBox="1"/>
          <p:nvPr/>
        </p:nvSpPr>
        <p:spPr>
          <a:xfrm>
            <a:off x="2834725" y="2237434"/>
            <a:ext cx="10883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Synaptic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terminal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125"/>
          <p:cNvSpPr txBox="1"/>
          <p:nvPr/>
        </p:nvSpPr>
        <p:spPr>
          <a:xfrm>
            <a:off x="2588479" y="1137242"/>
            <a:ext cx="1779361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5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Sending neuron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125"/>
          <p:cNvSpPr txBox="1"/>
          <p:nvPr/>
        </p:nvSpPr>
        <p:spPr>
          <a:xfrm>
            <a:off x="3135138" y="1520328"/>
            <a:ext cx="10883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Synaptic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vesicles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125"/>
          <p:cNvSpPr txBox="1"/>
          <p:nvPr/>
        </p:nvSpPr>
        <p:spPr>
          <a:xfrm>
            <a:off x="2613393" y="4482130"/>
            <a:ext cx="907165" cy="49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Synaptic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cleft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9" name="Google Shape;1239;p125"/>
          <p:cNvCxnSpPr/>
          <p:nvPr/>
        </p:nvCxnSpPr>
        <p:spPr>
          <a:xfrm>
            <a:off x="3127181" y="4860504"/>
            <a:ext cx="523331" cy="8954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0" name="Google Shape;1240;p125"/>
          <p:cNvSpPr txBox="1"/>
          <p:nvPr/>
        </p:nvSpPr>
        <p:spPr>
          <a:xfrm>
            <a:off x="3921633" y="3065159"/>
            <a:ext cx="1530506" cy="7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Vesicle fuses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with plasma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membrane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125"/>
          <p:cNvSpPr txBox="1"/>
          <p:nvPr/>
        </p:nvSpPr>
        <p:spPr>
          <a:xfrm>
            <a:off x="6943409" y="1164242"/>
            <a:ext cx="20706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Neurotransmitter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molecules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2" name="Google Shape;1242;p125"/>
          <p:cNvCxnSpPr/>
          <p:nvPr/>
        </p:nvCxnSpPr>
        <p:spPr>
          <a:xfrm>
            <a:off x="6074384" y="3883683"/>
            <a:ext cx="0" cy="50520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3" name="Google Shape;1243;p125"/>
          <p:cNvSpPr txBox="1"/>
          <p:nvPr/>
        </p:nvSpPr>
        <p:spPr>
          <a:xfrm>
            <a:off x="6344684" y="5310914"/>
            <a:ext cx="2018714" cy="49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Neurotransmitter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binds to receptor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4" name="Google Shape;1244;p125"/>
          <p:cNvCxnSpPr/>
          <p:nvPr/>
        </p:nvCxnSpPr>
        <p:spPr>
          <a:xfrm flipH="1">
            <a:off x="6143256" y="1693494"/>
            <a:ext cx="1006725" cy="79334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5" name="Google Shape;1245;p125"/>
          <p:cNvCxnSpPr/>
          <p:nvPr/>
        </p:nvCxnSpPr>
        <p:spPr>
          <a:xfrm flipH="1">
            <a:off x="6054651" y="1703763"/>
            <a:ext cx="1084191" cy="68856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6" name="Google Shape;1246;p125"/>
          <p:cNvSpPr txBox="1"/>
          <p:nvPr/>
        </p:nvSpPr>
        <p:spPr>
          <a:xfrm>
            <a:off x="2683969" y="5328978"/>
            <a:ext cx="1153877" cy="49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Receiving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neuron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25"/>
          <p:cNvSpPr txBox="1"/>
          <p:nvPr/>
        </p:nvSpPr>
        <p:spPr>
          <a:xfrm>
            <a:off x="3460235" y="5516773"/>
            <a:ext cx="1142961" cy="49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channels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125"/>
          <p:cNvSpPr/>
          <p:nvPr/>
        </p:nvSpPr>
        <p:spPr>
          <a:xfrm>
            <a:off x="5908187" y="1024033"/>
            <a:ext cx="252790" cy="252790"/>
          </a:xfrm>
          <a:prstGeom prst="ellipse">
            <a:avLst/>
          </a:prstGeom>
          <a:solidFill>
            <a:srgbClr val="3684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9" name="Google Shape;1249;p125"/>
          <p:cNvSpPr txBox="1"/>
          <p:nvPr/>
        </p:nvSpPr>
        <p:spPr>
          <a:xfrm>
            <a:off x="5990662" y="1034171"/>
            <a:ext cx="940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25"/>
          <p:cNvSpPr txBox="1"/>
          <p:nvPr/>
        </p:nvSpPr>
        <p:spPr>
          <a:xfrm>
            <a:off x="5751086" y="3123094"/>
            <a:ext cx="1945703" cy="7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Neurotransmitter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 released into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synaptic cleft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25"/>
          <p:cNvSpPr/>
          <p:nvPr/>
        </p:nvSpPr>
        <p:spPr>
          <a:xfrm>
            <a:off x="6091303" y="2874925"/>
            <a:ext cx="252790" cy="252790"/>
          </a:xfrm>
          <a:prstGeom prst="ellipse">
            <a:avLst/>
          </a:prstGeom>
          <a:solidFill>
            <a:srgbClr val="3684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2" name="Google Shape;1252;p125"/>
          <p:cNvSpPr txBox="1"/>
          <p:nvPr/>
        </p:nvSpPr>
        <p:spPr>
          <a:xfrm>
            <a:off x="6173778" y="2885063"/>
            <a:ext cx="940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25"/>
          <p:cNvSpPr/>
          <p:nvPr/>
        </p:nvSpPr>
        <p:spPr>
          <a:xfrm>
            <a:off x="4120116" y="2792228"/>
            <a:ext cx="252790" cy="252790"/>
          </a:xfrm>
          <a:prstGeom prst="ellipse">
            <a:avLst/>
          </a:prstGeom>
          <a:solidFill>
            <a:srgbClr val="3684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4" name="Google Shape;1254;p125"/>
          <p:cNvSpPr txBox="1"/>
          <p:nvPr/>
        </p:nvSpPr>
        <p:spPr>
          <a:xfrm>
            <a:off x="4202591" y="2802366"/>
            <a:ext cx="940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25"/>
          <p:cNvSpPr/>
          <p:nvPr/>
        </p:nvSpPr>
        <p:spPr>
          <a:xfrm>
            <a:off x="6019107" y="5316138"/>
            <a:ext cx="252790" cy="252790"/>
          </a:xfrm>
          <a:prstGeom prst="ellipse">
            <a:avLst/>
          </a:prstGeom>
          <a:solidFill>
            <a:srgbClr val="3684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6" name="Google Shape;1256;p125"/>
          <p:cNvSpPr txBox="1"/>
          <p:nvPr/>
        </p:nvSpPr>
        <p:spPr>
          <a:xfrm>
            <a:off x="6096036" y="5326276"/>
            <a:ext cx="940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7" name="Google Shape;1257;p125"/>
          <p:cNvSpPr/>
          <p:nvPr/>
        </p:nvSpPr>
        <p:spPr>
          <a:xfrm>
            <a:off x="4294208" y="5243332"/>
            <a:ext cx="1111169" cy="439838"/>
          </a:xfrm>
          <a:custGeom>
            <a:avLst/>
            <a:gdLst/>
            <a:ahLst/>
            <a:cxnLst/>
            <a:rect l="l" t="t" r="r" b="b"/>
            <a:pathLst>
              <a:path w="1111169" h="439838" extrusionOk="0">
                <a:moveTo>
                  <a:pt x="1111169" y="0"/>
                </a:moveTo>
                <a:lnTo>
                  <a:pt x="0" y="439838"/>
                </a:lnTo>
                <a:lnTo>
                  <a:pt x="104172" y="17362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3" name="Google Shape;1263;p126" descr="28_06_2NeuronCommunicat-U.jpg"/>
          <p:cNvPicPr preferRelativeResize="0"/>
          <p:nvPr/>
        </p:nvPicPr>
        <p:blipFill rotWithShape="1">
          <a:blip r:embed="rId3">
            <a:alphaModFix/>
          </a:blip>
          <a:srcRect b="4946"/>
          <a:stretch/>
        </p:blipFill>
        <p:spPr>
          <a:xfrm>
            <a:off x="298704" y="944880"/>
            <a:ext cx="8546592" cy="47224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4" name="Google Shape;1264;p126"/>
          <p:cNvCxnSpPr/>
          <p:nvPr/>
        </p:nvCxnSpPr>
        <p:spPr>
          <a:xfrm>
            <a:off x="4678205" y="1456256"/>
            <a:ext cx="564738" cy="145755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5" name="Google Shape;1265;p126"/>
          <p:cNvSpPr txBox="1"/>
          <p:nvPr/>
        </p:nvSpPr>
        <p:spPr>
          <a:xfrm>
            <a:off x="4422339" y="934275"/>
            <a:ext cx="2162489" cy="51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2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Neurotransmitter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2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reuptake</a:t>
            </a:r>
            <a:endParaRPr kumimoji="0" sz="174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6" name="Google Shape;1266;p126"/>
          <p:cNvCxnSpPr/>
          <p:nvPr/>
        </p:nvCxnSpPr>
        <p:spPr>
          <a:xfrm flipH="1">
            <a:off x="6340415" y="2281891"/>
            <a:ext cx="612667" cy="76610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7" name="Google Shape;1267;p126"/>
          <p:cNvSpPr txBox="1"/>
          <p:nvPr/>
        </p:nvSpPr>
        <p:spPr>
          <a:xfrm>
            <a:off x="7004003" y="2131853"/>
            <a:ext cx="1919544" cy="7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Neurotransmitter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broken down by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enzyme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126"/>
          <p:cNvGrpSpPr/>
          <p:nvPr/>
        </p:nvGrpSpPr>
        <p:grpSpPr>
          <a:xfrm>
            <a:off x="2204528" y="1148631"/>
            <a:ext cx="584680" cy="638954"/>
            <a:chOff x="2204528" y="1148631"/>
            <a:chExt cx="584680" cy="638954"/>
          </a:xfrm>
        </p:grpSpPr>
        <p:cxnSp>
          <p:nvCxnSpPr>
            <p:cNvPr id="1269" name="Google Shape;1269;p126"/>
            <p:cNvCxnSpPr/>
            <p:nvPr/>
          </p:nvCxnSpPr>
          <p:spPr>
            <a:xfrm>
              <a:off x="2204528" y="1149590"/>
              <a:ext cx="15545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0" name="Google Shape;1270;p126"/>
            <p:cNvCxnSpPr/>
            <p:nvPr/>
          </p:nvCxnSpPr>
          <p:spPr>
            <a:xfrm>
              <a:off x="2354232" y="1148631"/>
              <a:ext cx="434976" cy="638954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71" name="Google Shape;1271;p126"/>
          <p:cNvGrpSpPr/>
          <p:nvPr/>
        </p:nvGrpSpPr>
        <p:grpSpPr>
          <a:xfrm>
            <a:off x="2032000" y="1416050"/>
            <a:ext cx="608642" cy="611158"/>
            <a:chOff x="2032000" y="1416050"/>
            <a:chExt cx="608642" cy="611158"/>
          </a:xfrm>
        </p:grpSpPr>
        <p:cxnSp>
          <p:nvCxnSpPr>
            <p:cNvPr id="1272" name="Google Shape;1272;p126"/>
            <p:cNvCxnSpPr/>
            <p:nvPr/>
          </p:nvCxnSpPr>
          <p:spPr>
            <a:xfrm>
              <a:off x="2032000" y="1417009"/>
              <a:ext cx="2311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3" name="Google Shape;1273;p126"/>
            <p:cNvCxnSpPr/>
            <p:nvPr/>
          </p:nvCxnSpPr>
          <p:spPr>
            <a:xfrm>
              <a:off x="2257424" y="1416050"/>
              <a:ext cx="383218" cy="611158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74" name="Google Shape;1274;p126"/>
          <p:cNvSpPr txBox="1"/>
          <p:nvPr/>
        </p:nvSpPr>
        <p:spPr>
          <a:xfrm>
            <a:off x="347499" y="1099806"/>
            <a:ext cx="1871402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89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Neurotransmitter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5" name="Google Shape;1275;p126"/>
          <p:cNvSpPr txBox="1"/>
          <p:nvPr/>
        </p:nvSpPr>
        <p:spPr>
          <a:xfrm>
            <a:off x="1011252" y="1361469"/>
            <a:ext cx="1102659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89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Receptor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6" name="Google Shape;1276;p126"/>
          <p:cNvSpPr txBox="1"/>
          <p:nvPr/>
        </p:nvSpPr>
        <p:spPr>
          <a:xfrm>
            <a:off x="1235906" y="1728571"/>
            <a:ext cx="1074056" cy="17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89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kumimoji="0" lang="en-US" sz="174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r>
              <a:rPr kumimoji="0" lang="en-US" sz="174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7" name="Google Shape;1277;p126"/>
          <p:cNvSpPr/>
          <p:nvPr/>
        </p:nvSpPr>
        <p:spPr>
          <a:xfrm>
            <a:off x="4418682" y="5458287"/>
            <a:ext cx="261446" cy="261446"/>
          </a:xfrm>
          <a:prstGeom prst="ellipse">
            <a:avLst/>
          </a:prstGeom>
          <a:solidFill>
            <a:srgbClr val="3684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78" name="Google Shape;1278;p126"/>
          <p:cNvSpPr txBox="1"/>
          <p:nvPr/>
        </p:nvSpPr>
        <p:spPr>
          <a:xfrm>
            <a:off x="4493721" y="5459103"/>
            <a:ext cx="9406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126"/>
          <p:cNvSpPr txBox="1"/>
          <p:nvPr/>
        </p:nvSpPr>
        <p:spPr>
          <a:xfrm>
            <a:off x="1507422" y="3853710"/>
            <a:ext cx="2115672" cy="17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89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Ion channel opens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0" name="Google Shape;1280;p126"/>
          <p:cNvSpPr txBox="1"/>
          <p:nvPr/>
        </p:nvSpPr>
        <p:spPr>
          <a:xfrm>
            <a:off x="4760090" y="5441053"/>
            <a:ext cx="2090097" cy="26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4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Ion channel closes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1" name="Google Shape;1281;p126"/>
          <p:cNvSpPr/>
          <p:nvPr/>
        </p:nvSpPr>
        <p:spPr>
          <a:xfrm>
            <a:off x="1168023" y="3778873"/>
            <a:ext cx="261446" cy="261446"/>
          </a:xfrm>
          <a:prstGeom prst="ellipse">
            <a:avLst/>
          </a:prstGeom>
          <a:solidFill>
            <a:srgbClr val="3684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82" name="Google Shape;1282;p126"/>
          <p:cNvSpPr txBox="1"/>
          <p:nvPr/>
        </p:nvSpPr>
        <p:spPr>
          <a:xfrm>
            <a:off x="1243062" y="3779689"/>
            <a:ext cx="9406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Nervous System</a:t>
            </a:r>
          </a:p>
        </p:txBody>
      </p:sp>
      <p:sp>
        <p:nvSpPr>
          <p:cNvPr id="82962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6705600" cy="4708525"/>
          </a:xfrm>
          <a:noFill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Function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relays messages, processes information, and analyzes information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Consists of the brain and spinal cord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Meninges</a:t>
            </a:r>
          </a:p>
          <a:p>
            <a:pPr lvl="2"/>
            <a:r>
              <a:rPr lang="en-US" dirty="0"/>
              <a:t>three layers of connective tissue that surround the brain and spinal cord for protection</a:t>
            </a:r>
          </a:p>
        </p:txBody>
      </p:sp>
      <p:pic>
        <p:nvPicPr>
          <p:cNvPr id="6" name="Picture 2" descr="http://www.riversideonline.com/source/images/image_popup/r7_meninges.jpg"/>
          <p:cNvPicPr>
            <a:picLocks noChangeAspect="1" noChangeArrowheads="1"/>
          </p:cNvPicPr>
          <p:nvPr/>
        </p:nvPicPr>
        <p:blipFill>
          <a:blip r:embed="rId3"/>
          <a:srcRect r="21548" b="34446"/>
          <a:stretch>
            <a:fillRect/>
          </a:stretch>
        </p:blipFill>
        <p:spPr bwMode="auto">
          <a:xfrm>
            <a:off x="838200" y="1182107"/>
            <a:ext cx="6858000" cy="56857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6300" y="3786187"/>
            <a:ext cx="2996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Meninges</a:t>
            </a:r>
          </a:p>
        </p:txBody>
      </p:sp>
    </p:spTree>
    <p:extLst>
      <p:ext uri="{BB962C8B-B14F-4D97-AF65-F5344CB8AC3E}">
        <p14:creationId xmlns:p14="http://schemas.microsoft.com/office/powerpoint/2010/main" val="14205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F_HealthBea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otebook">
  <a:themeElements>
    <a:clrScheme name="Noteboo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2883</Words>
  <Application>Microsoft Office PowerPoint</Application>
  <PresentationFormat>On-screen Show (4:3)</PresentationFormat>
  <Paragraphs>655</Paragraphs>
  <Slides>67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67</vt:i4>
      </vt:variant>
    </vt:vector>
  </HeadingPairs>
  <TitlesOfParts>
    <vt:vector size="90" baseType="lpstr">
      <vt:lpstr>Arial</vt:lpstr>
      <vt:lpstr>Arial Unicode MS</vt:lpstr>
      <vt:lpstr>Calibri</vt:lpstr>
      <vt:lpstr>Comic Sans MS</vt:lpstr>
      <vt:lpstr>Constantia</vt:lpstr>
      <vt:lpstr>Noto Sans Symbols</vt:lpstr>
      <vt:lpstr>Times</vt:lpstr>
      <vt:lpstr>Times New Roman</vt:lpstr>
      <vt:lpstr>Wingdings</vt:lpstr>
      <vt:lpstr>Wingdings 2</vt:lpstr>
      <vt:lpstr>1_Office Theme</vt:lpstr>
      <vt:lpstr>Blank</vt:lpstr>
      <vt:lpstr>AF_HealthBeat</vt:lpstr>
      <vt:lpstr>2_Blank</vt:lpstr>
      <vt:lpstr>Notebook</vt:lpstr>
      <vt:lpstr>4_Blank</vt:lpstr>
      <vt:lpstr>Ripple</vt:lpstr>
      <vt:lpstr>VIDEO TEMPLATES</vt:lpstr>
      <vt:lpstr>8_Office Theme</vt:lpstr>
      <vt:lpstr>3_Default Design</vt:lpstr>
      <vt:lpstr>Office Theme</vt:lpstr>
      <vt:lpstr>2_Office Theme</vt:lpstr>
      <vt:lpstr>3_Office Theme</vt:lpstr>
      <vt:lpstr>Go to the “Slide Show” shade above</vt:lpstr>
      <vt:lpstr>Human Anatomy &amp; Physiology Nerves, Circulation, Respiration  Chapter 32</vt:lpstr>
      <vt:lpstr>  Lesson Objectives</vt:lpstr>
      <vt:lpstr>The Nervous System</vt:lpstr>
      <vt:lpstr>Neurons communicate at Synapses</vt:lpstr>
      <vt:lpstr>Neurons communicate at Synapses</vt:lpstr>
      <vt:lpstr>PowerPoint Presentation</vt:lpstr>
      <vt:lpstr>PowerPoint Presentation</vt:lpstr>
      <vt:lpstr>The Central Nervous System</vt:lpstr>
      <vt:lpstr>The Central Nervous System</vt:lpstr>
      <vt:lpstr>PowerPoint Presentation</vt:lpstr>
      <vt:lpstr>The Brain</vt:lpstr>
      <vt:lpstr>Parts of the Human Brain</vt:lpstr>
      <vt:lpstr>The Brain:  Cerebrum</vt:lpstr>
      <vt:lpstr>Cerebrum</vt:lpstr>
      <vt:lpstr>The Brain</vt:lpstr>
      <vt:lpstr>The Brain</vt:lpstr>
      <vt:lpstr>The Brain: Cerebellum</vt:lpstr>
      <vt:lpstr>The Brain: Brain Stem / Hind Brain</vt:lpstr>
      <vt:lpstr>The Brain</vt:lpstr>
      <vt:lpstr>PowerPoint Presentation</vt:lpstr>
      <vt:lpstr>PowerPoint Presentation</vt:lpstr>
      <vt:lpstr>The Brain</vt:lpstr>
      <vt:lpstr>Pituitary Gland</vt:lpstr>
      <vt:lpstr>The Spinal Cord</vt:lpstr>
      <vt:lpstr>The Peripheral Nervous System</vt:lpstr>
      <vt:lpstr>The Peripheral Nervous System</vt:lpstr>
      <vt:lpstr>PNS: Somatic Nervous System</vt:lpstr>
      <vt:lpstr>PNS: Reflex Arc</vt:lpstr>
      <vt:lpstr>PNS: Autonomic Nervous System</vt:lpstr>
      <vt:lpstr>PNS: Autonomic Nervous System</vt:lpstr>
      <vt:lpstr>Autonomic Nervous System</vt:lpstr>
      <vt:lpstr>PowerPoint Presentation</vt:lpstr>
      <vt:lpstr>The Senses</vt:lpstr>
      <vt:lpstr>Vision</vt:lpstr>
      <vt:lpstr>PowerPoint Presentation</vt:lpstr>
      <vt:lpstr>Vision</vt:lpstr>
      <vt:lpstr>Vision</vt:lpstr>
      <vt:lpstr>PowerPoint Presentation</vt:lpstr>
      <vt:lpstr>PowerPoint Presentation</vt:lpstr>
      <vt:lpstr>Hearing</vt:lpstr>
      <vt:lpstr>PowerPoint Presentation</vt:lpstr>
      <vt:lpstr>PowerPoint Presentation</vt:lpstr>
      <vt:lpstr>PowerPoint Presentation</vt:lpstr>
      <vt:lpstr>PowerPoint Presentation</vt:lpstr>
      <vt:lpstr>Structure of the Ear</vt:lpstr>
      <vt:lpstr>PowerPoint Presentation</vt:lpstr>
      <vt:lpstr>The Circulatory System facilitates exchange with all Body Tissues. </vt:lpstr>
      <vt:lpstr>PowerPoint Presentation</vt:lpstr>
      <vt:lpstr>PowerPoint Presentation</vt:lpstr>
      <vt:lpstr>PowerPoint Presentation</vt:lpstr>
      <vt:lpstr>The Circulatory System facilitates exchange with all Body Tissues. </vt:lpstr>
      <vt:lpstr>PowerPoint Presentation</vt:lpstr>
      <vt:lpstr>Blood Vessels</vt:lpstr>
      <vt:lpstr>ARTERIES</vt:lpstr>
      <vt:lpstr>VEINS</vt:lpstr>
      <vt:lpstr>CAPILLARIES</vt:lpstr>
      <vt:lpstr>PowerPoint Presentation</vt:lpstr>
      <vt:lpstr>Control of Heartbeat</vt:lpstr>
      <vt:lpstr>PowerPoint Presentation</vt:lpstr>
      <vt:lpstr>Blood Cells: 45%</vt:lpstr>
      <vt:lpstr>The Respiratory System</vt:lpstr>
      <vt:lpstr>How Breathing Is Controlled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32:  Human Anatomy and Physiology III</dc:title>
  <dc:creator>Craig Riesen</dc:creator>
  <cp:lastModifiedBy>Craig Riesen</cp:lastModifiedBy>
  <cp:revision>19</cp:revision>
  <dcterms:modified xsi:type="dcterms:W3CDTF">2023-01-04T16:26:25Z</dcterms:modified>
</cp:coreProperties>
</file>