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78"/>
  </p:notesMasterIdLst>
  <p:handoutMasterIdLst>
    <p:handoutMasterId r:id="rId79"/>
  </p:handoutMasterIdLst>
  <p:sldIdLst>
    <p:sldId id="330" r:id="rId4"/>
    <p:sldId id="379" r:id="rId5"/>
    <p:sldId id="376" r:id="rId6"/>
    <p:sldId id="318" r:id="rId7"/>
    <p:sldId id="319" r:id="rId8"/>
    <p:sldId id="331" r:id="rId9"/>
    <p:sldId id="380" r:id="rId10"/>
    <p:sldId id="320" r:id="rId11"/>
    <p:sldId id="461" r:id="rId12"/>
    <p:sldId id="256" r:id="rId13"/>
    <p:sldId id="334" r:id="rId14"/>
    <p:sldId id="293" r:id="rId15"/>
    <p:sldId id="381" r:id="rId16"/>
    <p:sldId id="382" r:id="rId17"/>
    <p:sldId id="480" r:id="rId18"/>
    <p:sldId id="462" r:id="rId19"/>
    <p:sldId id="463" r:id="rId20"/>
    <p:sldId id="335" r:id="rId21"/>
    <p:sldId id="336" r:id="rId22"/>
    <p:sldId id="337" r:id="rId23"/>
    <p:sldId id="272" r:id="rId24"/>
    <p:sldId id="341" r:id="rId25"/>
    <p:sldId id="342" r:id="rId26"/>
    <p:sldId id="323" r:id="rId27"/>
    <p:sldId id="339" r:id="rId28"/>
    <p:sldId id="340" r:id="rId29"/>
    <p:sldId id="345" r:id="rId30"/>
    <p:sldId id="310" r:id="rId31"/>
    <p:sldId id="344" r:id="rId32"/>
    <p:sldId id="257" r:id="rId33"/>
    <p:sldId id="258" r:id="rId34"/>
    <p:sldId id="374" r:id="rId35"/>
    <p:sldId id="259" r:id="rId36"/>
    <p:sldId id="309" r:id="rId37"/>
    <p:sldId id="322" r:id="rId38"/>
    <p:sldId id="346" r:id="rId39"/>
    <p:sldId id="472" r:id="rId40"/>
    <p:sldId id="348" r:id="rId41"/>
    <p:sldId id="353" r:id="rId42"/>
    <p:sldId id="473" r:id="rId43"/>
    <p:sldId id="481" r:id="rId44"/>
    <p:sldId id="433" r:id="rId45"/>
    <p:sldId id="436" r:id="rId46"/>
    <p:sldId id="434" r:id="rId47"/>
    <p:sldId id="435" r:id="rId48"/>
    <p:sldId id="482" r:id="rId49"/>
    <p:sldId id="464" r:id="rId50"/>
    <p:sldId id="465" r:id="rId51"/>
    <p:sldId id="474" r:id="rId52"/>
    <p:sldId id="475" r:id="rId53"/>
    <p:sldId id="355" r:id="rId54"/>
    <p:sldId id="354" r:id="rId55"/>
    <p:sldId id="349" r:id="rId56"/>
    <p:sldId id="352" r:id="rId57"/>
    <p:sldId id="350" r:id="rId58"/>
    <p:sldId id="483" r:id="rId59"/>
    <p:sldId id="279" r:id="rId60"/>
    <p:sldId id="357" r:id="rId61"/>
    <p:sldId id="484" r:id="rId62"/>
    <p:sldId id="446" r:id="rId63"/>
    <p:sldId id="358" r:id="rId64"/>
    <p:sldId id="372" r:id="rId65"/>
    <p:sldId id="359" r:id="rId66"/>
    <p:sldId id="360" r:id="rId67"/>
    <p:sldId id="366" r:id="rId68"/>
    <p:sldId id="487" r:id="rId69"/>
    <p:sldId id="364" r:id="rId70"/>
    <p:sldId id="365" r:id="rId71"/>
    <p:sldId id="369" r:id="rId72"/>
    <p:sldId id="368" r:id="rId73"/>
    <p:sldId id="370" r:id="rId74"/>
    <p:sldId id="371" r:id="rId75"/>
    <p:sldId id="313" r:id="rId76"/>
    <p:sldId id="324" r:id="rId7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3322" autoAdjust="0"/>
  </p:normalViewPr>
  <p:slideViewPr>
    <p:cSldViewPr>
      <p:cViewPr varScale="1">
        <p:scale>
          <a:sx n="77" d="100"/>
          <a:sy n="77" d="100"/>
        </p:scale>
        <p:origin x="9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CD03E3-58E6-4753-BB43-F1EEC3FAF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80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AC401-4537-4B6B-B3BD-81C95698810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CE775-BB08-4A53-8AB8-08B89FD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CE775-BB08-4A53-8AB8-08B89FD0B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42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CE775-BB08-4A53-8AB8-08B89FD0B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4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C70F-AB21-4B47-99AC-C43B1A82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99FA-B1F3-41C0-A6B3-649CDB9DD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1116-854A-4DF4-ACCA-1375AE71E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7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DDD-799F-4029-BD99-1918F399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C70F-AB21-4B47-99AC-C43B1A82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787C-B30A-4873-93E7-AFAFBCA0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A5E4-1339-4763-A551-ED7D346A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BCF-D0D8-4507-8CD3-35B5322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3B9-5630-4DA1-B4B4-5CF1468E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830-218E-4BBB-BE16-6B0BEC7B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1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284-A2C1-4BB1-858F-E4FA5886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3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787C-B30A-4873-93E7-AFAFBCA0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958-4F89-4CF0-9321-DBD48DF82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8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1919-2E93-4A81-9622-CDE6F8FD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0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99FA-B1F3-41C0-A6B3-649CDB9DD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5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1116-854A-4DF4-ACCA-1375AE71E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DDD-799F-4029-BD99-1918F399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7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C70F-AB21-4B47-99AC-C43B1A824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77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787C-B30A-4873-93E7-AFAFBCA0B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31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A5E4-1339-4763-A551-ED7D346A7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35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BCF-D0D8-4507-8CD3-35B532252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2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3B9-5630-4DA1-B4B4-5CF1468E5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A5E4-1339-4763-A551-ED7D346A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9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830-218E-4BBB-BE16-6B0BEC7BD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284-A2C1-4BB1-858F-E4FA5886B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81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958-4F89-4CF0-9321-DBD48DF82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54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1919-2E93-4A81-9622-CDE6F8FD4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2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99FA-B1F3-41C0-A6B3-649CDB9DD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8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1116-854A-4DF4-ACCA-1375AE71E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35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DDD-799F-4029-BD99-1918F399B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7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BCF-D0D8-4507-8CD3-35B5322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3B9-5630-4DA1-B4B4-5CF1468E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830-218E-4BBB-BE16-6B0BEC7B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284-A2C1-4BB1-858F-E4FA5886B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958-4F89-4CF0-9321-DBD48DF82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1919-2E93-4A81-9622-CDE6F8FD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11701D-A99C-4EAA-BF88-74D9808B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Module 7A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11701D-A99C-4EAA-BF88-74D9808B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Module 7B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11701D-A99C-4EAA-BF88-74D9808B1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pal.com/watch/cFQro3qRBf" TargetMode="External"/><Relationship Id="rId2" Type="http://schemas.openxmlformats.org/officeDocument/2006/relationships/hyperlink" Target="http://www.youtube.com/watch?v=Az2xdNu0ZR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Hygromet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pal.com/watch/cFQUFCYim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omup.com/cF6h2LnVW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-portal.com/academy/lesson/factors-that-affect-wind-pressure-gradient-forces-coriolis-effect-friction.html#lesson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screenpal.com/watch/cF6hoOYoxj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View Slide Show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Click on “Slide Show” above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Click on “From Current Slide”</a:t>
            </a:r>
            <a:endParaRPr lang="en-US" sz="4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5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5" descr="usgs_water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Hydrologic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314" y="4495800"/>
            <a:ext cx="8229600" cy="110184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Animation without Labels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http://www.youtube.com/watch?v=Az2xdNu0ZRk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3C09B-401C-8864-D25E-C006C145D32F}"/>
              </a:ext>
            </a:extLst>
          </p:cNvPr>
          <p:cNvSpPr txBox="1"/>
          <p:nvPr/>
        </p:nvSpPr>
        <p:spPr>
          <a:xfrm>
            <a:off x="762000" y="1828800"/>
            <a:ext cx="769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https://screenpal.com/watch/cFQro3qRBf</a:t>
            </a:r>
            <a:r>
              <a:rPr lang="en-US" sz="3200" dirty="0"/>
              <a:t> (0:41)</a:t>
            </a:r>
          </a:p>
        </p:txBody>
      </p:sp>
    </p:spTree>
    <p:extLst>
      <p:ext uri="{BB962C8B-B14F-4D97-AF65-F5344CB8AC3E}">
        <p14:creationId xmlns:p14="http://schemas.microsoft.com/office/powerpoint/2010/main" val="35926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Evaporation / Condensation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2292350" indent="-229235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Evaporation</a:t>
            </a:r>
            <a:r>
              <a:rPr lang="en-US" dirty="0"/>
              <a:t> is when water is changed to water vapor.</a:t>
            </a:r>
          </a:p>
          <a:p>
            <a:pPr lvl="1" eaLnBrk="1" hangingPunct="1"/>
            <a:r>
              <a:rPr lang="en-US" dirty="0">
                <a:solidFill>
                  <a:srgbClr val="00B050"/>
                </a:solidFill>
              </a:rPr>
              <a:t>Energy must be absorbed. </a:t>
            </a:r>
          </a:p>
          <a:p>
            <a:pPr lvl="1" eaLnBrk="1" hangingPunct="1"/>
            <a:r>
              <a:rPr lang="en-US" dirty="0">
                <a:solidFill>
                  <a:srgbClr val="00B0F0"/>
                </a:solidFill>
              </a:rPr>
              <a:t>This process leaves the rest of the liquid a little bit cooler. </a:t>
            </a:r>
          </a:p>
          <a:p>
            <a:pPr marL="0" indent="0" eaLnBrk="1" hangingPunct="1">
              <a:buNone/>
            </a:pPr>
            <a:endParaRPr lang="en-US" sz="2000" dirty="0"/>
          </a:p>
          <a:p>
            <a:pPr marL="2627313" indent="-2627313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Condensation</a:t>
            </a:r>
            <a:r>
              <a:rPr lang="en-US" dirty="0"/>
              <a:t> is when water vapor becomes liquid and releases energy.</a:t>
            </a:r>
          </a:p>
          <a:p>
            <a:pPr marL="1023938" indent="-457200" eaLnBrk="1" hangingPunct="1">
              <a:buFont typeface="Arial" pitchFamily="34" charset="0"/>
              <a:buChar char="−"/>
            </a:pPr>
            <a:r>
              <a:rPr lang="en-US" dirty="0">
                <a:solidFill>
                  <a:srgbClr val="00B050"/>
                </a:solidFill>
              </a:rPr>
              <a:t>This takes place in cloud formation.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Interactions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68826" r="37539" b="7076"/>
          <a:stretch/>
        </p:blipFill>
        <p:spPr>
          <a:xfrm>
            <a:off x="480884" y="1524000"/>
            <a:ext cx="8112608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6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Energy Through the Water Cycle</a:t>
            </a:r>
            <a:br>
              <a:rPr lang="en-US" sz="4000" dirty="0"/>
            </a:br>
            <a:r>
              <a:rPr lang="en-US" sz="2400" dirty="0">
                <a:solidFill>
                  <a:srgbClr val="FF0000"/>
                </a:solidFill>
              </a:rPr>
              <a:t>State if energy released or gained for each phase change.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pic>
        <p:nvPicPr>
          <p:cNvPr id="819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t="50000" r="34904" b="2760"/>
          <a:stretch/>
        </p:blipFill>
        <p:spPr bwMode="auto">
          <a:xfrm>
            <a:off x="3325090" y="4191000"/>
            <a:ext cx="2541319" cy="23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204" r="70084" b="52820"/>
          <a:stretch/>
        </p:blipFill>
        <p:spPr bwMode="auto">
          <a:xfrm>
            <a:off x="399342" y="1524000"/>
            <a:ext cx="2736434" cy="23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4" t="2205" r="1184" b="50000"/>
          <a:stretch/>
        </p:blipFill>
        <p:spPr bwMode="auto">
          <a:xfrm>
            <a:off x="6019799" y="1524000"/>
            <a:ext cx="2824559" cy="24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657600"/>
            <a:ext cx="480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 rot="7659771">
            <a:off x="2742754" y="3506268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p Arrow 9"/>
          <p:cNvSpPr/>
          <p:nvPr/>
        </p:nvSpPr>
        <p:spPr>
          <a:xfrm rot="14053345">
            <a:off x="5664345" y="282107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441467" y="1832263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>
          <a:xfrm rot="5400000">
            <a:off x="4499043" y="1238271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>
          <a:xfrm rot="3214163">
            <a:off x="6102487" y="332220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 rot="18401945">
            <a:off x="3123026" y="3009319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Energy Through the Water Cycle</a:t>
            </a:r>
            <a:br>
              <a:rPr lang="en-US" sz="4000" dirty="0"/>
            </a:br>
            <a:r>
              <a:rPr lang="en-US" sz="3200" dirty="0">
                <a:solidFill>
                  <a:srgbClr val="FF0000"/>
                </a:solidFill>
              </a:rPr>
              <a:t>Names of processes are </a:t>
            </a:r>
            <a:r>
              <a:rPr lang="en-US" sz="3200" u="sng" dirty="0">
                <a:solidFill>
                  <a:srgbClr val="7030A0"/>
                </a:solidFill>
              </a:rPr>
              <a:t>Enrichment</a:t>
            </a:r>
          </a:p>
        </p:txBody>
      </p:sp>
      <p:pic>
        <p:nvPicPr>
          <p:cNvPr id="819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t="50000" r="34904" b="2760"/>
          <a:stretch/>
        </p:blipFill>
        <p:spPr bwMode="auto">
          <a:xfrm>
            <a:off x="3325090" y="4191000"/>
            <a:ext cx="2541319" cy="23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204" r="70084" b="52820"/>
          <a:stretch/>
        </p:blipFill>
        <p:spPr bwMode="auto">
          <a:xfrm>
            <a:off x="399342" y="1524000"/>
            <a:ext cx="2736434" cy="23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ange_state_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4" t="2205" r="1184" b="50000"/>
          <a:stretch/>
        </p:blipFill>
        <p:spPr bwMode="auto">
          <a:xfrm>
            <a:off x="6019799" y="1524000"/>
            <a:ext cx="2824559" cy="24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657600"/>
            <a:ext cx="480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 rot="7659771">
            <a:off x="2742754" y="3506268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p Arrow 9"/>
          <p:cNvSpPr/>
          <p:nvPr/>
        </p:nvSpPr>
        <p:spPr>
          <a:xfrm rot="14053345">
            <a:off x="5664345" y="282107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441467" y="1832263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>
          <a:xfrm rot="5400000">
            <a:off x="4499043" y="1238271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>
          <a:xfrm rot="3214163">
            <a:off x="6102487" y="3322207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 rot="18401945">
            <a:off x="3123026" y="3009319"/>
            <a:ext cx="404128" cy="173758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 rot="19394620">
            <a:off x="5620527" y="388440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Freezing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Releases Energy</a:t>
            </a:r>
          </a:p>
        </p:txBody>
      </p:sp>
      <p:sp>
        <p:nvSpPr>
          <p:cNvPr id="17" name="TextBox 16"/>
          <p:cNvSpPr txBox="1"/>
          <p:nvPr/>
        </p:nvSpPr>
        <p:spPr>
          <a:xfrm rot="19394620">
            <a:off x="5055019" y="344272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Melting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Gains Energy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3637" y="1904082"/>
            <a:ext cx="20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Deposition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Releases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25262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Sublimation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Gains Energy</a:t>
            </a:r>
          </a:p>
        </p:txBody>
      </p:sp>
      <p:sp>
        <p:nvSpPr>
          <p:cNvPr id="20" name="TextBox 19"/>
          <p:cNvSpPr txBox="1"/>
          <p:nvPr/>
        </p:nvSpPr>
        <p:spPr>
          <a:xfrm rot="2240671">
            <a:off x="2441200" y="374203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Boiling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Gains energy</a:t>
            </a:r>
          </a:p>
        </p:txBody>
      </p:sp>
      <p:sp>
        <p:nvSpPr>
          <p:cNvPr id="21" name="TextBox 20"/>
          <p:cNvSpPr txBox="1"/>
          <p:nvPr/>
        </p:nvSpPr>
        <p:spPr>
          <a:xfrm rot="2240671">
            <a:off x="1845075" y="411764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Condensing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Releases Energy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48" y="2795588"/>
            <a:ext cx="50558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quick_check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" y="0"/>
            <a:ext cx="1374140" cy="111442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3352800"/>
            <a:ext cx="3276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each arrow, label whether energy is gained or lost.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0200" y="152400"/>
            <a:ext cx="7391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Distinguish between weather and climate.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87" y="1295401"/>
            <a:ext cx="8982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Factors Affecting Weather &amp; Climate deals </a:t>
            </a: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unequal distribution of heat on the earth)?</a:t>
            </a: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the amount of water vapor in atmosphere?</a:t>
            </a:r>
          </a:p>
        </p:txBody>
      </p:sp>
    </p:spTree>
    <p:extLst>
      <p:ext uri="{BB962C8B-B14F-4D97-AF65-F5344CB8AC3E}">
        <p14:creationId xmlns:p14="http://schemas.microsoft.com/office/powerpoint/2010/main" val="6064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quick_check-01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" y="0"/>
            <a:ext cx="1374140" cy="111442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0200" y="152400"/>
            <a:ext cx="7391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Distinguish between weather and climate.</a:t>
            </a:r>
          </a:p>
          <a:p>
            <a:pPr marL="1489075" marR="0" lvl="0" indent="-14890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Weather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state of the atmosphere at a given time and place.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 prevalent weather conditions for a given region, or location.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" y="2301895"/>
            <a:ext cx="8982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Factors Affecting Weather &amp; Climate deals </a:t>
            </a: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unequal distribution of heat on the earth)?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96913" marR="0" lvl="0" indent="-22542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the amount of water vapor in atmosphere?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humidity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68826" r="37539" b="7076"/>
          <a:stretch/>
        </p:blipFill>
        <p:spPr>
          <a:xfrm>
            <a:off x="1983508" y="3886200"/>
            <a:ext cx="5103092" cy="2971800"/>
          </a:xfrm>
        </p:spPr>
      </p:pic>
      <p:sp>
        <p:nvSpPr>
          <p:cNvPr id="2" name="Rectangle 1"/>
          <p:cNvSpPr/>
          <p:nvPr/>
        </p:nvSpPr>
        <p:spPr>
          <a:xfrm>
            <a:off x="1383327" y="434340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Relative Humidity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9530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Relative Humidity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ratio of </a:t>
            </a:r>
            <a:r>
              <a:rPr lang="en-US" dirty="0">
                <a:solidFill>
                  <a:srgbClr val="FF0000"/>
                </a:solidFill>
              </a:rPr>
              <a:t>moisture (water vapor)</a:t>
            </a:r>
            <a:r>
              <a:rPr lang="en-US" dirty="0"/>
              <a:t> in the air compared to the amount of </a:t>
            </a:r>
            <a:r>
              <a:rPr lang="en-US" dirty="0">
                <a:solidFill>
                  <a:srgbClr val="FF0000"/>
                </a:solidFill>
              </a:rPr>
              <a:t>water vapor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than </a:t>
            </a:r>
            <a:r>
              <a:rPr lang="en-US" u="sng" dirty="0">
                <a:solidFill>
                  <a:srgbClr val="0070C0"/>
                </a:solidFill>
              </a:rPr>
              <a:t>can be held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the air at that temperature.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 </a:t>
            </a:r>
            <a:r>
              <a:rPr lang="en-US" dirty="0">
                <a:hlinkClick r:id="rId2" tooltip="Hygrometer"/>
              </a:rPr>
              <a:t>hygrometer</a:t>
            </a:r>
            <a:r>
              <a:rPr lang="en-US" dirty="0"/>
              <a:t> measures the humidity of air.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59375"/>
            <a:ext cx="3200400" cy="48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Humidity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Notice the same amount of water at different temperatures yields a different Rel. Humid.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1371600"/>
            <a:ext cx="818865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1676400"/>
            <a:ext cx="17526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209124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Cooler air</a:t>
            </a:r>
          </a:p>
          <a:p>
            <a:pPr algn="ctr"/>
            <a:r>
              <a:rPr lang="en-US" dirty="0"/>
              <a:t>Higher R.H.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772334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Warmer air</a:t>
            </a:r>
          </a:p>
          <a:p>
            <a:pPr algn="ctr"/>
            <a:r>
              <a:rPr lang="en-US" dirty="0"/>
              <a:t>Lower R.H.</a:t>
            </a:r>
          </a:p>
        </p:txBody>
      </p:sp>
    </p:spTree>
    <p:extLst>
      <p:ext uri="{BB962C8B-B14F-4D97-AF65-F5344CB8AC3E}">
        <p14:creationId xmlns:p14="http://schemas.microsoft.com/office/powerpoint/2010/main" val="10062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28800" y="163417"/>
            <a:ext cx="54102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WEATHER</a:t>
            </a:r>
          </a:p>
        </p:txBody>
      </p:sp>
      <p:pic>
        <p:nvPicPr>
          <p:cNvPr id="2053" name="Picture 6" descr="GP13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5867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6FADDD-799F-4029-BD99-1918F399BD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343400"/>
            <a:ext cx="85344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The cooler air temperature holds less water. Therefore, the higher relative humidity.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The warmer air temperature holds much more water. Therefore, the lower relative humidity.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" r="4183" b="11006"/>
          <a:stretch/>
        </p:blipFill>
        <p:spPr>
          <a:xfrm>
            <a:off x="588380" y="304800"/>
            <a:ext cx="7848600" cy="3827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2466" y="1895397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Cooler air</a:t>
            </a:r>
          </a:p>
          <a:p>
            <a:pPr algn="ctr"/>
            <a:r>
              <a:rPr lang="en-US" dirty="0"/>
              <a:t>Higher R.H.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218563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Warmer air</a:t>
            </a:r>
          </a:p>
          <a:p>
            <a:pPr algn="ctr"/>
            <a:r>
              <a:rPr lang="en-US" dirty="0"/>
              <a:t>Lower R.H.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895397"/>
            <a:ext cx="152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Cooler air</a:t>
            </a:r>
          </a:p>
          <a:p>
            <a:pPr algn="ctr"/>
            <a:r>
              <a:rPr lang="en-US" dirty="0"/>
              <a:t>Higher R.H.</a:t>
            </a:r>
          </a:p>
        </p:txBody>
      </p:sp>
    </p:spTree>
    <p:extLst>
      <p:ext uri="{BB962C8B-B14F-4D97-AF65-F5344CB8AC3E}">
        <p14:creationId xmlns:p14="http://schemas.microsoft.com/office/powerpoint/2010/main" val="24985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Relative Humidity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50"/>
                </a:solidFill>
              </a:rPr>
              <a:t>Depends on temperature and pressure.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F0"/>
                </a:solidFill>
              </a:rPr>
              <a:t>An increase in air temperature means a decrease in relative humidity.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7030A0"/>
                </a:solidFill>
              </a:rPr>
              <a:t>E.g. Cold air above boiling water will not hold as much water vapor as warm air over a cold water source.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Cooler air holds less water vapor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B0F0"/>
                </a:solidFill>
              </a:rPr>
              <a:t>this means that the water vapor turns to liquid (condenses into a </a:t>
            </a:r>
            <a:r>
              <a:rPr lang="en-US">
                <a:solidFill>
                  <a:srgbClr val="00B0F0"/>
                </a:solidFill>
              </a:rPr>
              <a:t>cloud).</a:t>
            </a:r>
            <a:endParaRPr lang="en-US" dirty="0">
              <a:solidFill>
                <a:srgbClr val="00B0F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7030A0"/>
                </a:solidFill>
              </a:rPr>
              <a:t>Cold humid air can promote the formation of 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213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The figures in the chart show the maximum amount of water vapor one meter of air can hold at a particular temperature.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This is the saturation point at each temp.</a:t>
            </a:r>
          </a:p>
        </p:txBody>
      </p:sp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462987" y="312516"/>
            <a:ext cx="8300013" cy="40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213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Let’s assume that there is 17 grams of water vapor in each situation above … (next slides).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462987" y="312516"/>
            <a:ext cx="8300013" cy="40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" t="35212" r="64198" b="30432"/>
          <a:stretch/>
        </p:blipFill>
        <p:spPr bwMode="auto">
          <a:xfrm>
            <a:off x="1371600" y="2237158"/>
            <a:ext cx="6129358" cy="45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377" y="22860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00B050"/>
                </a:solidFill>
              </a:rPr>
              <a:t>A cubic meter of air </a:t>
            </a:r>
            <a:r>
              <a:rPr lang="en-US" sz="3600" kern="0" dirty="0">
                <a:solidFill>
                  <a:srgbClr val="00B050"/>
                </a:solidFill>
              </a:rPr>
              <a:t>at </a:t>
            </a:r>
            <a:r>
              <a:rPr lang="en-US" sz="2800" kern="0" dirty="0">
                <a:solidFill>
                  <a:srgbClr val="00B050"/>
                </a:solidFill>
              </a:rPr>
              <a:t>20</a:t>
            </a:r>
            <a:r>
              <a:rPr lang="en-US" sz="2800" dirty="0">
                <a:solidFill>
                  <a:srgbClr val="00B050"/>
                </a:solidFill>
              </a:rPr>
              <a:t>º</a:t>
            </a:r>
            <a:r>
              <a:rPr lang="en-US" sz="2800" kern="0" dirty="0">
                <a:solidFill>
                  <a:srgbClr val="00B050"/>
                </a:solidFill>
              </a:rPr>
              <a:t> C can hold</a:t>
            </a:r>
            <a:r>
              <a:rPr lang="en-US" sz="3000" kern="0" dirty="0">
                <a:solidFill>
                  <a:srgbClr val="00B050"/>
                </a:solidFill>
              </a:rPr>
              <a:t> 17 grams of water vapor (</a:t>
            </a:r>
            <a:r>
              <a:rPr lang="en-US" sz="1800" kern="0" dirty="0">
                <a:solidFill>
                  <a:srgbClr val="00B050"/>
                </a:solidFill>
              </a:rPr>
              <a:t>see chart</a:t>
            </a:r>
            <a:r>
              <a:rPr lang="en-US" sz="3000" kern="0" dirty="0">
                <a:solidFill>
                  <a:srgbClr val="00B050"/>
                </a:solidFill>
              </a:rPr>
              <a:t>). </a:t>
            </a:r>
          </a:p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7030A0"/>
                </a:solidFill>
              </a:rPr>
              <a:t>This is called</a:t>
            </a:r>
            <a:r>
              <a:rPr lang="en-US" sz="2800" kern="0" dirty="0">
                <a:solidFill>
                  <a:srgbClr val="7030A0"/>
                </a:solidFill>
              </a:rPr>
              <a:t> saturation </a:t>
            </a:r>
            <a:r>
              <a:rPr lang="en-US" sz="3000" kern="0" dirty="0">
                <a:solidFill>
                  <a:srgbClr val="7030A0"/>
                </a:solidFill>
              </a:rPr>
              <a:t>at </a:t>
            </a:r>
            <a:r>
              <a:rPr lang="en-US" sz="2800" kern="0" dirty="0">
                <a:solidFill>
                  <a:srgbClr val="7030A0"/>
                </a:solidFill>
              </a:rPr>
              <a:t>20</a:t>
            </a:r>
            <a:r>
              <a:rPr lang="en-US" sz="2800" dirty="0">
                <a:solidFill>
                  <a:srgbClr val="7030A0"/>
                </a:solidFill>
              </a:rPr>
              <a:t>º</a:t>
            </a:r>
            <a:r>
              <a:rPr lang="en-US" sz="2800" kern="0" dirty="0">
                <a:solidFill>
                  <a:srgbClr val="7030A0"/>
                </a:solidFill>
              </a:rPr>
              <a:t> C, meaning that the cubic meter of air has 17 grams of water vapor.</a:t>
            </a:r>
          </a:p>
          <a:p>
            <a:pPr marL="0" indent="0" algn="ctr" eaLnBrk="1" hangingPunct="1">
              <a:buFontTx/>
              <a:buNone/>
            </a:pPr>
            <a:r>
              <a:rPr lang="en-US" sz="2800" kern="0" dirty="0">
                <a:solidFill>
                  <a:srgbClr val="00B0F0"/>
                </a:solidFill>
              </a:rPr>
              <a:t>This represents 100% </a:t>
            </a:r>
            <a:r>
              <a:rPr lang="en-US" sz="3000" kern="0" dirty="0">
                <a:solidFill>
                  <a:srgbClr val="00B0F0"/>
                </a:solidFill>
              </a:rPr>
              <a:t>relative humidity.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6377" y="3390900"/>
            <a:ext cx="307502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7030A0"/>
                </a:solidFill>
              </a:rPr>
              <a:t>Any further cooling will cause </a:t>
            </a:r>
            <a:r>
              <a:rPr lang="en-US" sz="3000" b="1" kern="0" dirty="0">
                <a:solidFill>
                  <a:srgbClr val="FF0000"/>
                </a:solidFill>
              </a:rPr>
              <a:t>condensation</a:t>
            </a:r>
            <a:r>
              <a:rPr lang="en-US" sz="3000" kern="0" dirty="0">
                <a:solidFill>
                  <a:srgbClr val="7030A0"/>
                </a:solidFill>
              </a:rPr>
              <a:t> (fog, clouds, dew) to form.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3445" y="3429000"/>
            <a:ext cx="3075023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3000" kern="0" dirty="0">
                <a:solidFill>
                  <a:srgbClr val="00B050"/>
                </a:solidFill>
              </a:rPr>
              <a:t>Thus, </a:t>
            </a:r>
            <a:r>
              <a:rPr lang="en-US" sz="2800" kern="0" dirty="0">
                <a:solidFill>
                  <a:srgbClr val="00B050"/>
                </a:solidFill>
              </a:rPr>
              <a:t>20</a:t>
            </a:r>
            <a:r>
              <a:rPr lang="en-US" sz="2800" dirty="0">
                <a:solidFill>
                  <a:srgbClr val="00B050"/>
                </a:solidFill>
              </a:rPr>
              <a:t>º</a:t>
            </a:r>
            <a:r>
              <a:rPr lang="en-US" sz="2800" kern="0" dirty="0">
                <a:solidFill>
                  <a:srgbClr val="00B050"/>
                </a:solidFill>
              </a:rPr>
              <a:t> C is the </a:t>
            </a:r>
            <a:r>
              <a:rPr lang="en-US" sz="2800" b="1" kern="0" dirty="0">
                <a:solidFill>
                  <a:srgbClr val="FF0000"/>
                </a:solidFill>
              </a:rPr>
              <a:t>dew point </a:t>
            </a:r>
            <a:r>
              <a:rPr lang="en-US" sz="2800" kern="0" dirty="0">
                <a:solidFill>
                  <a:srgbClr val="00B050"/>
                </a:solidFill>
              </a:rPr>
              <a:t>for this situation.</a:t>
            </a:r>
            <a:endParaRPr lang="en-US" sz="3000" kern="0" dirty="0">
              <a:solidFill>
                <a:srgbClr val="00B050"/>
              </a:solidFill>
            </a:endParaRPr>
          </a:p>
        </p:txBody>
      </p:sp>
      <p:pic>
        <p:nvPicPr>
          <p:cNvPr id="8" name="Picture 5" descr="humidity-tempera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6061635" y="5257800"/>
            <a:ext cx="282426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62" t="59640" r="36263" b="2737"/>
          <a:stretch/>
        </p:blipFill>
        <p:spPr bwMode="auto">
          <a:xfrm>
            <a:off x="1295400" y="2452254"/>
            <a:ext cx="5847145" cy="44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0"/>
            <a:ext cx="1828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457200"/>
            <a:ext cx="8229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 dirty="0">
                <a:solidFill>
                  <a:srgbClr val="00B050"/>
                </a:solidFill>
              </a:rPr>
              <a:t>If the temperature is lowered to 10</a:t>
            </a:r>
            <a:r>
              <a:rPr lang="en-US" dirty="0">
                <a:solidFill>
                  <a:srgbClr val="00B050"/>
                </a:solidFill>
              </a:rPr>
              <a:t>º</a:t>
            </a:r>
            <a:r>
              <a:rPr lang="en-US" kern="0" dirty="0">
                <a:solidFill>
                  <a:srgbClr val="00B050"/>
                </a:solidFill>
              </a:rPr>
              <a:t> C, the air can only hold 9 grams of water vapor.</a:t>
            </a:r>
          </a:p>
          <a:p>
            <a:pPr marL="0" indent="0" eaLnBrk="1" hangingPunct="1">
              <a:buFontTx/>
              <a:buNone/>
            </a:pPr>
            <a:r>
              <a:rPr lang="en-US" kern="0" dirty="0">
                <a:solidFill>
                  <a:srgbClr val="00B0F0"/>
                </a:solidFill>
              </a:rPr>
              <a:t>The other 8 grams of water vapor will condense as water droplets forming clouds, fog or dew. </a:t>
            </a: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</a:pPr>
            <a:endParaRPr lang="en-US" kern="0" dirty="0">
              <a:solidFill>
                <a:srgbClr val="00B0F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kern="0" dirty="0">
                <a:solidFill>
                  <a:srgbClr val="7030A0"/>
                </a:solidFill>
              </a:rPr>
              <a:t>The relative humidity is still 100% because the </a:t>
            </a:r>
            <a:r>
              <a:rPr lang="en-US" b="1" kern="0" dirty="0">
                <a:solidFill>
                  <a:srgbClr val="FF0000"/>
                </a:solidFill>
              </a:rPr>
              <a:t>temperature</a:t>
            </a:r>
            <a:r>
              <a:rPr lang="en-US" kern="0" dirty="0">
                <a:solidFill>
                  <a:srgbClr val="7030A0"/>
                </a:solidFill>
              </a:rPr>
              <a:t> is different..</a:t>
            </a:r>
          </a:p>
        </p:txBody>
      </p:sp>
      <p:pic>
        <p:nvPicPr>
          <p:cNvPr id="7" name="Picture 5" descr="humidity-tempera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6467169" y="3370590"/>
            <a:ext cx="2438400" cy="11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5" t="19000" r="6664" b="47651"/>
          <a:stretch/>
        </p:blipFill>
        <p:spPr bwMode="auto">
          <a:xfrm>
            <a:off x="1066800" y="18326"/>
            <a:ext cx="6553200" cy="467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229600" cy="3276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000" dirty="0">
                <a:solidFill>
                  <a:srgbClr val="00B050"/>
                </a:solidFill>
              </a:rPr>
              <a:t>If the same cubic meter of air warms to 30º C, it can hold up to 30 grams of water vapor. 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17 g / 30 g = 56 %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This will produce a relative humidity of 56% and represents the amount of water vapor air can hold at that temperature.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5" descr="humidity-temper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487" r="48692" b="70367"/>
          <a:stretch/>
        </p:blipFill>
        <p:spPr bwMode="auto">
          <a:xfrm>
            <a:off x="5934228" y="228600"/>
            <a:ext cx="298117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36443"/>
            <a:ext cx="8229600" cy="1143000"/>
          </a:xfrm>
        </p:spPr>
        <p:txBody>
          <a:bodyPr/>
          <a:lstStyle/>
          <a:p>
            <a:r>
              <a:rPr lang="en-US" dirty="0"/>
              <a:t>Dew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dew point is a water-to-air saturation temperature.</a:t>
            </a:r>
          </a:p>
          <a:p>
            <a:r>
              <a:rPr lang="en-US" dirty="0">
                <a:solidFill>
                  <a:srgbClr val="7030A0"/>
                </a:solidFill>
              </a:rPr>
              <a:t>The higher the dew point, the more moisture is in the air.</a:t>
            </a:r>
          </a:p>
          <a:p>
            <a:r>
              <a:rPr lang="en-US" dirty="0">
                <a:solidFill>
                  <a:srgbClr val="FF0000"/>
                </a:solidFill>
              </a:rPr>
              <a:t>The dew point is associated with relative humidity.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High relative humidity indicates that the dew point is closer to the current air temperature.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100% Relative humidity indicates the dew point is equal to the current temperature and that the air is maximally saturated with water.</a:t>
            </a:r>
          </a:p>
        </p:txBody>
      </p:sp>
    </p:spTree>
    <p:extLst>
      <p:ext uri="{BB962C8B-B14F-4D97-AF65-F5344CB8AC3E}">
        <p14:creationId xmlns:p14="http://schemas.microsoft.com/office/powerpoint/2010/main" val="31608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3" y="152400"/>
            <a:ext cx="8993187" cy="652145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8"/>
          <a:stretch/>
        </p:blipFill>
        <p:spPr bwMode="auto">
          <a:xfrm>
            <a:off x="76200" y="152400"/>
            <a:ext cx="5964467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6"/>
          <a:stretch/>
        </p:blipFill>
        <p:spPr bwMode="auto">
          <a:xfrm>
            <a:off x="76200" y="152400"/>
            <a:ext cx="2980732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78"/>
          <a:stretch/>
        </p:blipFill>
        <p:spPr bwMode="auto">
          <a:xfrm>
            <a:off x="76200" y="5562600"/>
            <a:ext cx="8993187" cy="106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r>
              <a:rPr lang="en-US" dirty="0"/>
              <a:t>Dew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638"/>
            <a:ext cx="4648200" cy="64309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At temperatures below the dew point, water will leave the air. </a:t>
            </a:r>
          </a:p>
          <a:p>
            <a:pPr>
              <a:spcBef>
                <a:spcPts val="1200"/>
              </a:spcBef>
            </a:pPr>
            <a:r>
              <a:rPr lang="en-US" dirty="0"/>
              <a:t>Water condenses to form fog, dew or clouds.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Condensed water on a solid surface is called </a:t>
            </a:r>
            <a:r>
              <a:rPr lang="en-US" dirty="0"/>
              <a:t>dew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</a:rPr>
              <a:t>When frozen, it is called </a:t>
            </a:r>
            <a:r>
              <a:rPr lang="en-US" dirty="0"/>
              <a:t>frost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0"/>
            <a:ext cx="5257800" cy="762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4681"/>
            <a:ext cx="8915400" cy="5794719"/>
          </a:xfrm>
        </p:spPr>
        <p:txBody>
          <a:bodyPr/>
          <a:lstStyle/>
          <a:p>
            <a:pPr marL="463550" indent="-463550"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Classify the composition of Earth’s atmosphere (gases, layers)?</a:t>
            </a:r>
          </a:p>
          <a:p>
            <a:pPr marL="463550" indent="-463550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Describe the major factors affecting weather?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List the major components of the hydrologic cycle.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Explain the various phases of water related to energy interactions.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Understand relative humidity &amp; dew point related to temperature. </a:t>
            </a:r>
          </a:p>
          <a:p>
            <a:pPr marL="463550" indent="-4635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Define cloud formation and name &amp; define the major types of clouds.</a:t>
            </a:r>
          </a:p>
          <a:p>
            <a:pPr marL="463550" indent="-463550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Explain how wind forms and factors that affect wind.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3" descr="lesson_question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9267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997F6A-7232-46BD-82E9-BC93CC318D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3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State of the Atmosphere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To determine the condition of the atmosphere in a given location, the following factors can be measured: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lvl="1" eaLnBrk="1" hangingPunct="1">
              <a:defRPr/>
            </a:pPr>
            <a:r>
              <a:rPr lang="en-US" dirty="0"/>
              <a:t>Temperature – </a:t>
            </a:r>
            <a:r>
              <a:rPr lang="en-US" dirty="0">
                <a:solidFill>
                  <a:srgbClr val="FF0000"/>
                </a:solidFill>
              </a:rPr>
              <a:t>thermometer</a:t>
            </a:r>
          </a:p>
          <a:p>
            <a:pPr marL="457200" lvl="1" indent="0" eaLnBrk="1" hangingPunct="1">
              <a:buNone/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Humidity – </a:t>
            </a:r>
            <a:r>
              <a:rPr lang="en-US" dirty="0" err="1">
                <a:solidFill>
                  <a:srgbClr val="00B050"/>
                </a:solidFill>
              </a:rPr>
              <a:t>psychrometer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hygrometer</a:t>
            </a:r>
          </a:p>
          <a:p>
            <a:pPr marL="457200" lvl="1" indent="0" eaLnBrk="1" hangingPunct="1">
              <a:buNone/>
              <a:defRPr/>
            </a:pPr>
            <a:endParaRPr lang="en-US" sz="800" dirty="0">
              <a:solidFill>
                <a:srgbClr val="00B05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Wind speed and direction – </a:t>
            </a:r>
            <a:r>
              <a:rPr lang="en-US" dirty="0">
                <a:solidFill>
                  <a:srgbClr val="00B0F0"/>
                </a:solidFill>
              </a:rPr>
              <a:t>anemometer</a:t>
            </a:r>
          </a:p>
          <a:p>
            <a:pPr marL="457200" lvl="1" indent="0" eaLnBrk="1" hangingPunct="1">
              <a:buNone/>
              <a:defRPr/>
            </a:pPr>
            <a:endParaRPr lang="en-US" sz="800" dirty="0">
              <a:solidFill>
                <a:srgbClr val="00B0F0"/>
              </a:solidFill>
            </a:endParaRPr>
          </a:p>
          <a:p>
            <a:pPr lvl="1" eaLnBrk="1" hangingPunct="1">
              <a:defRPr/>
            </a:pPr>
            <a:r>
              <a:rPr lang="en-US" dirty="0"/>
              <a:t>Air pressure – </a:t>
            </a:r>
            <a:r>
              <a:rPr lang="en-US" dirty="0">
                <a:solidFill>
                  <a:srgbClr val="FF0000"/>
                </a:solidFill>
              </a:rPr>
              <a:t>barometer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b="8461"/>
          <a:stretch/>
        </p:blipFill>
        <p:spPr>
          <a:xfrm>
            <a:off x="5715000" y="4930048"/>
            <a:ext cx="3178969" cy="192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/>
          </p:nvPr>
        </p:nvSpPr>
        <p:spPr>
          <a:xfrm>
            <a:off x="3804062" y="6353043"/>
            <a:ext cx="2441777" cy="488134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sz="1600" dirty="0"/>
              <a:t>Atmospheric Tools</a:t>
            </a:r>
          </a:p>
        </p:txBody>
      </p:sp>
      <p:pic>
        <p:nvPicPr>
          <p:cNvPr id="13315" name="Picture 5" descr="zigarren-hygr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200"/>
            <a:ext cx="32734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6093"/>
          <a:stretch/>
        </p:blipFill>
        <p:spPr bwMode="auto">
          <a:xfrm>
            <a:off x="4660490" y="0"/>
            <a:ext cx="4114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bar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1050"/>
            <a:ext cx="3505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133600"/>
            <a:ext cx="2839239" cy="646331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Hygrometer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738" y="5602069"/>
            <a:ext cx="2550699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Barometer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2855" y="1905000"/>
            <a:ext cx="3070071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Anemometer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68443" r="42157" b="20321"/>
          <a:stretch/>
        </p:blipFill>
        <p:spPr>
          <a:xfrm>
            <a:off x="4114799" y="4078464"/>
            <a:ext cx="4775037" cy="21387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91000" y="3962400"/>
            <a:ext cx="3339376" cy="646331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Psychro</a:t>
            </a:r>
            <a:r>
              <a:rPr lang="en-US" sz="36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meter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1" descr="weather_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79" y="176211"/>
            <a:ext cx="6802121" cy="637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819400"/>
            <a:ext cx="3352800" cy="20574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Anemometers measure wind speed and direction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5562600"/>
            <a:ext cx="2993127" cy="646331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anemometer</a:t>
            </a:r>
          </a:p>
        </p:txBody>
      </p:sp>
    </p:spTree>
    <p:extLst>
      <p:ext uri="{BB962C8B-B14F-4D97-AF65-F5344CB8AC3E}">
        <p14:creationId xmlns:p14="http://schemas.microsoft.com/office/powerpoint/2010/main" val="19104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/>
              <a:t>Air Pressure/Temperature/Density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559175" cy="480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As altitude (height) increases, pressure decreases.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Temperature also decreases.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Air that is cooler, holds less water vapor and will condense easier.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41" name="Picture 5" descr="adiab_c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1"/>
          <a:stretch>
            <a:fillRect/>
          </a:stretch>
        </p:blipFill>
        <p:spPr bwMode="auto">
          <a:xfrm>
            <a:off x="3787775" y="1295400"/>
            <a:ext cx="52578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416675" y="5486400"/>
            <a:ext cx="2422525" cy="1066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5486400"/>
            <a:ext cx="1524000" cy="6619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1.36711E-6 L 0.0158 -0.53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6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4.34883E-7 L 0.00834 -0.54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7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Adiabatic Temperature Change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9624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B0F0"/>
                </a:solidFill>
              </a:rPr>
              <a:t>When the temperature of air changes </a:t>
            </a:r>
            <a:r>
              <a:rPr lang="en-US" dirty="0">
                <a:solidFill>
                  <a:srgbClr val="00B050"/>
                </a:solidFill>
              </a:rPr>
              <a:t>due to a change in pressure</a:t>
            </a:r>
            <a:r>
              <a:rPr lang="en-US" dirty="0">
                <a:solidFill>
                  <a:srgbClr val="00B0F0"/>
                </a:solidFill>
              </a:rPr>
              <a:t> it is referred to as an </a:t>
            </a:r>
            <a:r>
              <a:rPr lang="en-US" dirty="0">
                <a:solidFill>
                  <a:srgbClr val="002060"/>
                </a:solidFill>
              </a:rPr>
              <a:t>adiabatic</a:t>
            </a:r>
            <a:r>
              <a:rPr lang="en-US" dirty="0">
                <a:solidFill>
                  <a:srgbClr val="00B0F0"/>
                </a:solidFill>
              </a:rPr>
              <a:t> temperature change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This is what happens to air when it rises in the atmosphere.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19200"/>
            <a:ext cx="4800600" cy="538003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7"/>
          <a:stretch/>
        </p:blipFill>
        <p:spPr bwMode="auto">
          <a:xfrm>
            <a:off x="4191000" y="3425876"/>
            <a:ext cx="48006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8"/>
          <a:stretch/>
        </p:blipFill>
        <p:spPr bwMode="auto">
          <a:xfrm>
            <a:off x="4191000" y="5257800"/>
            <a:ext cx="4800600" cy="130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475370" cy="353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0"/>
            <a:ext cx="4724400" cy="353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7160"/>
            <a:ext cx="5396346" cy="33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9423" y="3175153"/>
            <a:ext cx="6286500" cy="664014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/>
              <a:t>All are forms of condensation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51171" y="1905000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Clouds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5409" y="457200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6706" y="4720915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  <p:bldP spid="3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5961041" cy="5334000"/>
          </a:xfrm>
        </p:spPr>
        <p:txBody>
          <a:bodyPr/>
          <a:lstStyle/>
          <a:p>
            <a:pPr marL="1493838" indent="-1493838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Clouds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/>
              <a:t>are groups of water droplets that form up in the atmosphere – above the ground.</a:t>
            </a:r>
          </a:p>
          <a:p>
            <a:pPr marL="0" indent="0" eaLnBrk="1" hangingPunct="1">
              <a:buNone/>
            </a:pPr>
            <a:endParaRPr lang="en-US" sz="1200" dirty="0"/>
          </a:p>
          <a:p>
            <a:pPr marL="1036638" indent="-1036638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Dew</a:t>
            </a:r>
            <a:r>
              <a:rPr lang="en-US" dirty="0"/>
              <a:t> 	is condensation that occurs on objects on the ground.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1036638" indent="-1036638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Fog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/>
              <a:t>is cloud formation that occurs near the ground.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037"/>
            <a:ext cx="24951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64" y="4572000"/>
            <a:ext cx="234045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41" y="2621756"/>
            <a:ext cx="2649898" cy="16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685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How Do Clouds Form? (Condensation)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6700"/>
            <a:ext cx="9144000" cy="53213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00B050"/>
                </a:solidFill>
              </a:rPr>
              <a:t>Clouds form when </a:t>
            </a:r>
            <a:r>
              <a:rPr lang="en-US" dirty="0">
                <a:solidFill>
                  <a:srgbClr val="002060"/>
                </a:solidFill>
              </a:rPr>
              <a:t>air is cooled </a:t>
            </a:r>
            <a:r>
              <a:rPr lang="en-US" dirty="0">
                <a:solidFill>
                  <a:srgbClr val="00B050"/>
                </a:solidFill>
              </a:rPr>
              <a:t>to it’s dew point (point of saturation) (</a:t>
            </a:r>
            <a:r>
              <a:rPr lang="en-US" dirty="0">
                <a:solidFill>
                  <a:srgbClr val="7030A0"/>
                </a:solidFill>
              </a:rPr>
              <a:t>e.g. lower pressure, higher elevation</a:t>
            </a:r>
            <a:r>
              <a:rPr lang="en-US" dirty="0">
                <a:solidFill>
                  <a:srgbClr val="00B050"/>
                </a:solidFill>
              </a:rPr>
              <a:t>) which </a:t>
            </a:r>
            <a:r>
              <a:rPr lang="en-US" u="sng" dirty="0">
                <a:solidFill>
                  <a:srgbClr val="00B050"/>
                </a:solidFill>
              </a:rPr>
              <a:t>condenses</a:t>
            </a:r>
            <a:r>
              <a:rPr lang="en-US" dirty="0">
                <a:solidFill>
                  <a:srgbClr val="00B050"/>
                </a:solidFill>
              </a:rPr>
              <a:t> the water vapor in the atmosphere.</a:t>
            </a:r>
            <a:endParaRPr lang="en-US" sz="1200" dirty="0"/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Water vapor molecules attach to one another because they move slower in cooler air, and eventually attach to dust or smoke particles (</a:t>
            </a:r>
            <a:r>
              <a:rPr lang="en-US" dirty="0">
                <a:solidFill>
                  <a:srgbClr val="00B050"/>
                </a:solidFill>
              </a:rPr>
              <a:t>condensation nuclei</a:t>
            </a:r>
            <a:r>
              <a:rPr lang="en-US" dirty="0">
                <a:solidFill>
                  <a:srgbClr val="FF0000"/>
                </a:solidFill>
              </a:rPr>
              <a:t>) in the atmosphere.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7030A0"/>
                </a:solidFill>
              </a:rPr>
              <a:t>Once enough water is present – a cloud is formed.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67" y="-1588"/>
            <a:ext cx="1906533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https://screenpal.com/watch/cFQUFCYimD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/>
              <a:t>(0:30)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411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Cloud Formation 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B0F0"/>
                </a:solidFill>
              </a:rPr>
              <a:t>Air needs to be cooled to its </a:t>
            </a:r>
            <a:r>
              <a:rPr lang="en-US" sz="2800" b="1" dirty="0">
                <a:solidFill>
                  <a:srgbClr val="FF0000"/>
                </a:solidFill>
              </a:rPr>
              <a:t>dew point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>
                <a:solidFill>
                  <a:srgbClr val="00B0F0"/>
                </a:solidFill>
              </a:rPr>
              <a:t>(</a:t>
            </a:r>
            <a:r>
              <a:rPr lang="en-US" sz="2800" dirty="0">
                <a:solidFill>
                  <a:srgbClr val="002060"/>
                </a:solidFill>
              </a:rPr>
              <a:t>the point where it turns from gas to liquid</a:t>
            </a:r>
            <a:r>
              <a:rPr lang="en-US" sz="2800" dirty="0">
                <a:solidFill>
                  <a:srgbClr val="00B0F0"/>
                </a:solidFill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B050"/>
                </a:solidFill>
              </a:rPr>
              <a:t>Water vapor needs </a:t>
            </a:r>
            <a:r>
              <a:rPr lang="en-US" sz="2800" b="1" dirty="0">
                <a:solidFill>
                  <a:srgbClr val="FF0000"/>
                </a:solidFill>
              </a:rPr>
              <a:t>condensation nuclei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to condense on. 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2060"/>
                </a:solidFill>
              </a:rPr>
              <a:t>E.g. dust, salt in atmosphere, etc...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7030A0"/>
                </a:solidFill>
              </a:rPr>
              <a:t>Air is most often cooled </a:t>
            </a:r>
            <a:r>
              <a:rPr lang="en-US" sz="2800" b="1" dirty="0">
                <a:solidFill>
                  <a:srgbClr val="FF0000"/>
                </a:solidFill>
              </a:rPr>
              <a:t>adiabatically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in the atmosphere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7030A0"/>
                </a:solidFill>
              </a:rPr>
              <a:t> (</a:t>
            </a:r>
            <a:r>
              <a:rPr lang="en-US" sz="2800" dirty="0">
                <a:solidFill>
                  <a:srgbClr val="00B0F0"/>
                </a:solidFill>
              </a:rPr>
              <a:t>a change in temperature due to a change in pressure</a:t>
            </a:r>
            <a:r>
              <a:rPr lang="en-US" sz="2800" dirty="0">
                <a:solidFill>
                  <a:srgbClr val="7030A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521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/>
              <a:t>Composition of the Atmosphere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 are the major components of the atmosphere?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Which gases make up most of the atmosphere?</a:t>
            </a:r>
          </a:p>
        </p:txBody>
      </p:sp>
      <p:pic>
        <p:nvPicPr>
          <p:cNvPr id="5" name="Picture 5" descr="FIG01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5438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184525"/>
            <a:ext cx="8991600" cy="51784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00B050"/>
                </a:solidFill>
              </a:rPr>
              <a:t>The adiabatic process occurs when air rises or descends. </a:t>
            </a:r>
            <a:r>
              <a:rPr lang="en-US" sz="2800" u="sng" dirty="0">
                <a:solidFill>
                  <a:srgbClr val="FF0000"/>
                </a:solidFill>
              </a:rPr>
              <a:t>No heat</a:t>
            </a:r>
            <a:r>
              <a:rPr lang="en-US" sz="2800" dirty="0">
                <a:solidFill>
                  <a:srgbClr val="FF0000"/>
                </a:solidFill>
              </a:rPr>
              <a:t> is added to or withdrawn from air</a:t>
            </a:r>
            <a:r>
              <a:rPr lang="en-US" sz="2800" dirty="0"/>
              <a:t>. </a:t>
            </a:r>
            <a:endParaRPr lang="en-US" sz="2800" dirty="0">
              <a:solidFill>
                <a:srgbClr val="00B05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/>
              <a:t>Air pressure decreases with elevation (as air rises) and therefore expands.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7030A0"/>
                </a:solidFill>
              </a:rPr>
              <a:t>The expanding air loses kinetic energy as the molecules slow down, decreasing temperature.</a:t>
            </a:r>
          </a:p>
          <a:p>
            <a:pPr marL="0" indent="0" algn="ctr" eaLnBrk="1" hangingPunct="1">
              <a:spcBef>
                <a:spcPts val="1200"/>
              </a:spcBef>
              <a:buNone/>
              <a:defRPr/>
            </a:pPr>
            <a:r>
              <a:rPr lang="en-US" sz="2800" dirty="0">
                <a:solidFill>
                  <a:srgbClr val="7030A0"/>
                </a:solidFill>
                <a:hlinkClick r:id="rId3"/>
              </a:rPr>
              <a:t>http://somup.com/cF6h2LnVWV</a:t>
            </a:r>
            <a:r>
              <a:rPr lang="en-US" sz="2800" dirty="0">
                <a:solidFill>
                  <a:srgbClr val="7030A0"/>
                </a:solidFill>
              </a:rPr>
              <a:t> (1:05)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2172" y="6532378"/>
            <a:ext cx="2133600" cy="249422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02" y="0"/>
            <a:ext cx="7288596" cy="318452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865"/>
            <a:ext cx="3505200" cy="5937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z="2400" dirty="0"/>
              <a:t>Adiabatic Cooling</a:t>
            </a:r>
          </a:p>
        </p:txBody>
      </p:sp>
    </p:spTree>
    <p:extLst>
      <p:ext uri="{BB962C8B-B14F-4D97-AF65-F5344CB8AC3E}">
        <p14:creationId xmlns:p14="http://schemas.microsoft.com/office/powerpoint/2010/main" val="14405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4724400"/>
            <a:ext cx="5519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Types of Clouds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38" y="533400"/>
            <a:ext cx="6801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Cloud cover affects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Earth’s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81"/>
            <a:ext cx="9144000" cy="65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1900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Wispy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16096"/>
            <a:ext cx="7315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4 main types of Clouds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574F5-BFDA-46B6-AADB-5BBF04B80DF4}"/>
              </a:ext>
            </a:extLst>
          </p:cNvPr>
          <p:cNvSpPr txBox="1"/>
          <p:nvPr/>
        </p:nvSpPr>
        <p:spPr>
          <a:xfrm>
            <a:off x="381000" y="1946701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DD2D8-EEF4-4F82-A893-F4158DD1FD4E}"/>
              </a:ext>
            </a:extLst>
          </p:cNvPr>
          <p:cNvSpPr txBox="1"/>
          <p:nvPr/>
        </p:nvSpPr>
        <p:spPr>
          <a:xfrm>
            <a:off x="381000" y="2595517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2EC24-6CF2-40F7-B84A-C516943360DD}"/>
              </a:ext>
            </a:extLst>
          </p:cNvPr>
          <p:cNvSpPr txBox="1"/>
          <p:nvPr/>
        </p:nvSpPr>
        <p:spPr>
          <a:xfrm>
            <a:off x="381000" y="3288268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2161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494622"/>
            <a:ext cx="4752975" cy="33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94623"/>
            <a:ext cx="4814149" cy="33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8"/>
            <a:ext cx="4814149" cy="34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50" y="1"/>
            <a:ext cx="4329850" cy="3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09800" y="2971800"/>
            <a:ext cx="4965290" cy="7921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Lenticular Clouds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EEF3B-C1F2-491A-B7BA-FE51260C1C76}"/>
              </a:ext>
            </a:extLst>
          </p:cNvPr>
          <p:cNvSpPr txBox="1"/>
          <p:nvPr/>
        </p:nvSpPr>
        <p:spPr>
          <a:xfrm>
            <a:off x="2008326" y="3244334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4152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Cloud Formation Summary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81"/>
            <a:ext cx="9144000" cy="67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" y="5875893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modifier for “precipitation”</a:t>
            </a:r>
          </a:p>
        </p:txBody>
      </p:sp>
    </p:spTree>
    <p:extLst>
      <p:ext uri="{BB962C8B-B14F-4D97-AF65-F5344CB8AC3E}">
        <p14:creationId xmlns:p14="http://schemas.microsoft.com/office/powerpoint/2010/main" val="3538860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3173054" cy="6553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As air flows along the surface of the Earth, it encounters obstructions.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These are </a:t>
            </a:r>
            <a:r>
              <a:rPr lang="en-US" sz="2800" dirty="0">
                <a:solidFill>
                  <a:srgbClr val="7030A0"/>
                </a:solidFill>
              </a:rPr>
              <a:t>man-made</a:t>
            </a:r>
            <a:r>
              <a:rPr lang="en-US" sz="2800" dirty="0"/>
              <a:t> objects, such as buildings and bridges, and </a:t>
            </a:r>
            <a:r>
              <a:rPr lang="en-US" sz="2800" dirty="0">
                <a:solidFill>
                  <a:srgbClr val="00B050"/>
                </a:solidFill>
              </a:rPr>
              <a:t>natural</a:t>
            </a:r>
            <a:r>
              <a:rPr lang="en-US" sz="2800" dirty="0"/>
              <a:t> features, like hills, valleys, and </a:t>
            </a:r>
            <a:r>
              <a:rPr lang="en-US" sz="2800" dirty="0">
                <a:solidFill>
                  <a:srgbClr val="FF0000"/>
                </a:solidFill>
              </a:rPr>
              <a:t>mountains</a:t>
            </a:r>
            <a:r>
              <a:rPr lang="en-US" sz="2800" dirty="0"/>
              <a:t>. All of them disrupt the flow of air into eddies (swirls).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54" y="27039"/>
            <a:ext cx="59340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839" y="3398838"/>
            <a:ext cx="4965290" cy="792162"/>
          </a:xfrm>
        </p:spPr>
        <p:txBody>
          <a:bodyPr/>
          <a:lstStyle/>
          <a:p>
            <a:r>
              <a:rPr lang="en-US" dirty="0"/>
              <a:t>Lenticular Clouds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599" y="4800600"/>
            <a:ext cx="5830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Lens shaped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clouds formed in pockets of low pressure. Air expands, cools, and forms a cloud.</a:t>
            </a:r>
          </a:p>
        </p:txBody>
      </p:sp>
    </p:spTree>
    <p:extLst>
      <p:ext uri="{BB962C8B-B14F-4D97-AF65-F5344CB8AC3E}">
        <p14:creationId xmlns:p14="http://schemas.microsoft.com/office/powerpoint/2010/main" val="35137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"/>
            <a:ext cx="8610939" cy="585356"/>
          </a:xfrm>
        </p:spPr>
        <p:txBody>
          <a:bodyPr/>
          <a:lstStyle/>
          <a:p>
            <a:pPr marL="1493838" indent="-1493838" algn="ctr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Clouds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/>
              <a:t>are classified by altitude</a:t>
            </a:r>
          </a:p>
          <a:p>
            <a:pPr marL="0" indent="0" eaLnBrk="1" hangingPunct="1">
              <a:buNone/>
            </a:pP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6" y="661556"/>
            <a:ext cx="8583704" cy="604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2"/>
          <a:stretch/>
        </p:blipFill>
        <p:spPr bwMode="auto">
          <a:xfrm>
            <a:off x="3429000" y="3234448"/>
            <a:ext cx="1410929" cy="118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9852" y="3471446"/>
            <a:ext cx="119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Lenticular</a:t>
            </a:r>
          </a:p>
        </p:txBody>
      </p:sp>
      <p:pic>
        <p:nvPicPr>
          <p:cNvPr id="8" name="Picture 7" descr="strategy-01.ep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" y="0"/>
            <a:ext cx="1200150" cy="9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900385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99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3" r="17470" b="25758"/>
          <a:stretch/>
        </p:blipFill>
        <p:spPr bwMode="auto">
          <a:xfrm>
            <a:off x="5638800" y="2590800"/>
            <a:ext cx="1676400" cy="8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4600" y="3471446"/>
            <a:ext cx="1194548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209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2971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490138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5181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4876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3274" y="3429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197382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5775" y="232287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6042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7A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" y="381000"/>
            <a:ext cx="914493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99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3" r="17470" b="25758"/>
          <a:stretch/>
        </p:blipFill>
        <p:spPr bwMode="auto">
          <a:xfrm>
            <a:off x="5638800" y="2590800"/>
            <a:ext cx="1676400" cy="8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9726" y="3471446"/>
            <a:ext cx="119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Lenticular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E141-A213-4D39-8652-E210B5CD63E7}"/>
              </a:ext>
            </a:extLst>
          </p:cNvPr>
          <p:cNvSpPr txBox="1"/>
          <p:nvPr/>
        </p:nvSpPr>
        <p:spPr>
          <a:xfrm>
            <a:off x="1905000" y="6151422"/>
            <a:ext cx="609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 are NOT responsible for “Alto” cloud formations</a:t>
            </a:r>
          </a:p>
        </p:txBody>
      </p:sp>
    </p:spTree>
    <p:extLst>
      <p:ext uri="{BB962C8B-B14F-4D97-AF65-F5344CB8AC3E}">
        <p14:creationId xmlns:p14="http://schemas.microsoft.com/office/powerpoint/2010/main" val="2962436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E5107-A1EE-4182-8C6D-0DB18858F7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warm_up-01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" cy="990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304800"/>
          <a:ext cx="5867400" cy="6404338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amount of water vapor that is held in the air?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2000" dirty="0">
                          <a:effectLst/>
                          <a:latin typeface="Arial"/>
                        </a:rPr>
                        <a:t>2.  Stratus, cirrus, cumulus and nimbus are types of what?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  What is the name of a scientist who studies weather?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  What is the name of a weather instrument used to measure atmospheric pressure?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15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5.  An anemometer is used to measure what? 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01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 Sounding like a sign of the Zodiac, what happens when falling ice crystals evaporate before they hit the ground? </a:t>
                      </a:r>
                      <a:endParaRPr lang="en-US" sz="2000" b="1" dirty="0">
                        <a:effectLst/>
                        <a:latin typeface="Arial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7.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cloud term means 'sheet' or 'sheet-like' or 'layer'?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8.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line on a weather chart which joins points of equal pressure?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9.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movement of air from a high pressure to a low pressure zone?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10.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type of cloud is normally associated with thunderstorms? </a:t>
                      </a: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8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/>
              <a:t>Layers of the Atmosphere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1" name="Picture 5" descr="atmosphere_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r="20918" b="5994"/>
          <a:stretch>
            <a:fillRect/>
          </a:stretch>
        </p:blipFill>
        <p:spPr bwMode="auto">
          <a:xfrm>
            <a:off x="1588" y="914401"/>
            <a:ext cx="9142412" cy="574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8" y="3124200"/>
            <a:ext cx="9142412" cy="1219200"/>
          </a:xfrm>
          <a:prstGeom prst="rect">
            <a:avLst/>
          </a:prstGeom>
          <a:solidFill>
            <a:srgbClr val="173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24200"/>
            <a:ext cx="9142412" cy="1981200"/>
          </a:xfrm>
          <a:prstGeom prst="rect">
            <a:avLst/>
          </a:prstGeom>
          <a:solidFill>
            <a:srgbClr val="173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8" y="3125611"/>
            <a:ext cx="9142412" cy="1600200"/>
          </a:xfrm>
          <a:prstGeom prst="rect">
            <a:avLst/>
          </a:prstGeom>
          <a:solidFill>
            <a:srgbClr val="173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4F217-75D2-BD4E-AD38-A001E0408BC9}"/>
              </a:ext>
            </a:extLst>
          </p:cNvPr>
          <p:cNvSpPr txBox="1"/>
          <p:nvPr/>
        </p:nvSpPr>
        <p:spPr>
          <a:xfrm>
            <a:off x="457200" y="160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Exosphere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F3E57-D52A-ADD9-F364-87C98BCA85EA}"/>
              </a:ext>
            </a:extLst>
          </p:cNvPr>
          <p:cNvSpPr txBox="1"/>
          <p:nvPr/>
        </p:nvSpPr>
        <p:spPr>
          <a:xfrm>
            <a:off x="397823" y="23140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Ionosphere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E5107-A1EE-4182-8C6D-0DB18858F7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warm_up-01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05" cy="990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318106"/>
          <a:ext cx="6629400" cy="6404338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amount of water vapor that is held in the air?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Humidity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2000" dirty="0">
                          <a:effectLst/>
                          <a:latin typeface="Arial"/>
                        </a:rPr>
                        <a:t>2.  Stratus, cirrus, cumulus and nimbus are types of what?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Clouds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3.  What is the name of a scientist who studies weather?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Meteorologist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52">
                <a:tc>
                  <a:txBody>
                    <a:bodyPr/>
                    <a:lstStyle/>
                    <a:p>
                      <a:pPr marL="339725" marR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  What is the name of a weather instrument used to measure atmospheric pressure?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Barometer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5.  An anemometer is used to measure what?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Wind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012">
                <a:tc>
                  <a:txBody>
                    <a:bodyPr/>
                    <a:lstStyle/>
                    <a:p>
                      <a:pPr marL="339725" indent="-339725" algn="l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 Sounding like a sign of the Zodiac, what happens when falling ice crystals evaporate before they hit the ground? 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Virga</a:t>
                      </a:r>
                      <a:endParaRPr lang="en-US" sz="2000" b="1" dirty="0">
                        <a:effectLst/>
                        <a:latin typeface="Arial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7.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cloud term means 'sheet' or 'sheet-like' or 'layer'?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Stratus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8.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line on a weather chart which joins points of equal pressure?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Isobar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9. 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common term refers to the movement of air from a high pressure to a low pressure zone?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571">
                <a:tc>
                  <a:txBody>
                    <a:bodyPr/>
                    <a:lstStyle/>
                    <a:p>
                      <a:pPr marL="339725" indent="-339725"/>
                      <a:r>
                        <a:rPr lang="en-US" sz="2000" dirty="0">
                          <a:effectLst/>
                          <a:latin typeface="Arial"/>
                        </a:rPr>
                        <a:t>10.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type of cloud is normally associated with thunderstorms? 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Cumulonimbus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53" marR="40053" marT="20026" marB="200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014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" y="152400"/>
            <a:ext cx="892852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228600"/>
            <a:ext cx="6934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828800"/>
            <a:ext cx="556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4038600"/>
            <a:ext cx="4953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7526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27235" y="6096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Cloud Formation 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48307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FF0000"/>
                </a:solidFill>
              </a:rPr>
              <a:t>Air is adiabatically cooled, most often by being lifted in these four ways: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00B050"/>
                </a:solidFill>
              </a:rPr>
              <a:t>Buoyancy</a:t>
            </a:r>
          </a:p>
          <a:p>
            <a:pPr marL="1833563" lvl="1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00B05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00B0F0"/>
                </a:solidFill>
              </a:rPr>
              <a:t>Orographic Lift</a:t>
            </a:r>
          </a:p>
          <a:p>
            <a:pPr marL="1833563" lvl="1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00B0F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002060"/>
                </a:solidFill>
              </a:rPr>
              <a:t>Convergence</a:t>
            </a:r>
          </a:p>
          <a:p>
            <a:pPr marL="1833563" lvl="1" indent="0" eaLnBrk="1" hangingPunct="1">
              <a:lnSpc>
                <a:spcPct val="90000"/>
              </a:lnSpc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marL="1833563" lvl="1" indent="0" eaLnBrk="1" hangingPunct="1">
              <a:lnSpc>
                <a:spcPct val="90000"/>
              </a:lnSpc>
              <a:buNone/>
            </a:pPr>
            <a:r>
              <a:rPr lang="en-US" sz="4000" dirty="0">
                <a:solidFill>
                  <a:srgbClr val="7030A0"/>
                </a:solidFill>
              </a:rPr>
              <a:t>Frontal Wedging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27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017" y="-24847"/>
            <a:ext cx="8229600" cy="1002606"/>
          </a:xfrm>
        </p:spPr>
        <p:txBody>
          <a:bodyPr/>
          <a:lstStyle/>
          <a:p>
            <a:pPr eaLnBrk="1" hangingPunct="1"/>
            <a:r>
              <a:rPr lang="en-US" sz="4200" dirty="0"/>
              <a:t>Primary Ways of Cloud 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399"/>
            <a:ext cx="5486400" cy="24384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Air rises due to it’s own </a:t>
            </a:r>
            <a:r>
              <a:rPr lang="en-US" b="1" dirty="0">
                <a:solidFill>
                  <a:srgbClr val="002060"/>
                </a:solidFill>
              </a:rPr>
              <a:t>buoyancy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heated air is less dense and will rise</a:t>
            </a:r>
            <a:r>
              <a:rPr lang="en-US" dirty="0">
                <a:solidFill>
                  <a:srgbClr val="FF0000"/>
                </a:solidFill>
              </a:rPr>
              <a:t>) this is known also as convection.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B2D5C-9C0F-9859-7BB3-EF2803DE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00950"/>
            <a:ext cx="2862470" cy="2950603"/>
          </a:xfrm>
          <a:prstGeom prst="rect">
            <a:avLst/>
          </a:prstGeom>
        </p:spPr>
      </p:pic>
      <p:pic>
        <p:nvPicPr>
          <p:cNvPr id="2050" name="Picture 2" descr="GEOG 101 - Exam 2 - Orographic Lift Diagram | Quizlet">
            <a:extLst>
              <a:ext uri="{FF2B5EF4-FFF2-40B4-BE49-F238E27FC236}">
                <a16:creationId xmlns:a16="http://schemas.microsoft.com/office/drawing/2014/main" id="{ECA292FD-A8F0-6047-66CF-A1E79978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3" y="4048539"/>
            <a:ext cx="3535363" cy="28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3D3C5A-2B27-B3F7-718E-22B9E5D0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07" y="4705842"/>
            <a:ext cx="5118306" cy="186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 dirty="0">
                <a:solidFill>
                  <a:srgbClr val="00B050"/>
                </a:solidFill>
              </a:rPr>
              <a:t>Air is forced as it travels over mountains; this is called </a:t>
            </a:r>
            <a:r>
              <a:rPr lang="en-US" b="1" kern="0" dirty="0">
                <a:solidFill>
                  <a:srgbClr val="002060"/>
                </a:solidFill>
              </a:rPr>
              <a:t>orographic lifting</a:t>
            </a:r>
            <a:r>
              <a:rPr lang="en-US" b="1" kern="0" dirty="0">
                <a:solidFill>
                  <a:srgbClr val="00B050"/>
                </a:solidFill>
              </a:rPr>
              <a:t>.</a:t>
            </a:r>
            <a:endParaRPr lang="en-US" kern="0" dirty="0">
              <a:solidFill>
                <a:srgbClr val="002060"/>
              </a:solidFill>
            </a:endParaRPr>
          </a:p>
          <a:p>
            <a:pPr eaLnBrk="1" hangingPunct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790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1" y="1075187"/>
            <a:ext cx="4191000" cy="1143000"/>
          </a:xfrm>
        </p:spPr>
        <p:txBody>
          <a:bodyPr/>
          <a:lstStyle/>
          <a:p>
            <a:pPr eaLnBrk="1" hangingPunct="1"/>
            <a:r>
              <a:rPr lang="en-US" dirty="0"/>
              <a:t>Orographic Lifting</a:t>
            </a:r>
          </a:p>
        </p:txBody>
      </p:sp>
      <p:pic>
        <p:nvPicPr>
          <p:cNvPr id="21508" name="Picture 5" descr="orographiclift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" y="3429000"/>
            <a:ext cx="479165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0FAE2-F45F-C188-26D8-76F03E43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067246" cy="329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3CF88-E196-9D0B-299C-37F440196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296800"/>
            <a:ext cx="6705600" cy="35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dirty="0"/>
              <a:t>Primary Ways of Cloud 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04" y="1752600"/>
            <a:ext cx="3859696" cy="2438400"/>
          </a:xfrm>
        </p:spPr>
        <p:txBody>
          <a:bodyPr/>
          <a:lstStyle/>
          <a:p>
            <a:pPr marL="0" indent="4763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Air is forced up due to another air mass, this is called </a:t>
            </a:r>
            <a:r>
              <a:rPr lang="en-US" b="1" dirty="0">
                <a:solidFill>
                  <a:srgbClr val="002060"/>
                </a:solidFill>
              </a:rPr>
              <a:t>frontal wedging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F890E-FF70-646D-A168-5968914F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76400"/>
            <a:ext cx="5059808" cy="2777679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9C66D5B-8284-9D4A-06BF-AF38379F0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8"/>
          <a:stretch/>
        </p:blipFill>
        <p:spPr bwMode="auto">
          <a:xfrm>
            <a:off x="609600" y="4835079"/>
            <a:ext cx="4648200" cy="18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dirty="0"/>
              <a:t>Primary Ways of Cloud 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487" y="2895600"/>
            <a:ext cx="4267200" cy="1828800"/>
          </a:xfrm>
        </p:spPr>
        <p:txBody>
          <a:bodyPr/>
          <a:lstStyle/>
          <a:p>
            <a:pPr marL="0" indent="4763" eaLnBrk="1" hangingPunct="1">
              <a:buFontTx/>
              <a:buNone/>
            </a:pPr>
            <a:r>
              <a:rPr lang="en-US" dirty="0">
                <a:solidFill>
                  <a:srgbClr val="00B050"/>
                </a:solidFill>
              </a:rPr>
              <a:t>Air is forced up due to </a:t>
            </a:r>
            <a:r>
              <a:rPr lang="en-US" b="1" dirty="0">
                <a:solidFill>
                  <a:srgbClr val="002060"/>
                </a:solidFill>
              </a:rPr>
              <a:t>convergence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near low pressure zones.</a:t>
            </a:r>
          </a:p>
          <a:p>
            <a:pPr marL="0" indent="0" eaLnBrk="1" hangingPunct="1">
              <a:buNone/>
            </a:pP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67A235-11B6-9B79-1F19-2E43877C2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4953000" y="1325217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5EC87-1CC8-BD08-5632-3416CAB3B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38" b="50000"/>
          <a:stretch/>
        </p:blipFill>
        <p:spPr>
          <a:xfrm>
            <a:off x="102912" y="12865"/>
            <a:ext cx="4469088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A8DC2-B0BC-D5B7-D319-9CE66BD96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1676" b="1111"/>
          <a:stretch/>
        </p:blipFill>
        <p:spPr>
          <a:xfrm>
            <a:off x="0" y="3416135"/>
            <a:ext cx="449272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4E07B-4FEA-7FAA-2E39-2F0461B33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8" b="50000"/>
          <a:stretch/>
        </p:blipFill>
        <p:spPr>
          <a:xfrm>
            <a:off x="4678376" y="12865"/>
            <a:ext cx="4469088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014BA-242A-952D-1B51-E06B9C303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8" t="50000"/>
          <a:stretch/>
        </p:blipFill>
        <p:spPr>
          <a:xfrm>
            <a:off x="4674912" y="3441865"/>
            <a:ext cx="446908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/>
              <a:t>What Causes Wind?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501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3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Causes Wind?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219381" cy="5562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0070C0"/>
                </a:solidFill>
              </a:rPr>
              <a:t>Unequal Distribution of </a:t>
            </a:r>
            <a:r>
              <a:rPr lang="en-US" sz="2800" dirty="0">
                <a:solidFill>
                  <a:srgbClr val="FF0000"/>
                </a:solidFill>
              </a:rPr>
              <a:t>Thermal Energy (temperature)</a:t>
            </a:r>
          </a:p>
          <a:p>
            <a:pPr marL="636588" indent="-296863" eaLnBrk="1" hangingPunct="1">
              <a:defRPr/>
            </a:pPr>
            <a:r>
              <a:rPr lang="en-US" sz="2400" dirty="0">
                <a:solidFill>
                  <a:srgbClr val="002060"/>
                </a:solidFill>
              </a:rPr>
              <a:t>Warm air rises (less dense), leaving a deficit of air and thereby lowering the air pressure – “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rgbClr val="002060"/>
                </a:solidFill>
              </a:rPr>
              <a:t>”</a:t>
            </a:r>
          </a:p>
          <a:p>
            <a:pPr marL="636588" indent="-296863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Cold air sinks (more dense), creating a buildup of air and thereby raising the air pressure – “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rgbClr val="00B050"/>
                </a:solidFill>
              </a:rPr>
              <a:t>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1BCE7-0D8F-4A40-845C-79C99E66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81" y="1219200"/>
            <a:ext cx="4633071" cy="47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/>
              <a:t>Layers of the Atmosphere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2" name="Picture 9" descr="layat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8557"/>
            <a:ext cx="7391400" cy="58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be 2"/>
          <p:cNvSpPr/>
          <p:nvPr/>
        </p:nvSpPr>
        <p:spPr>
          <a:xfrm rot="16200000">
            <a:off x="4572003" y="-838201"/>
            <a:ext cx="1066799" cy="6096001"/>
          </a:xfrm>
          <a:prstGeom prst="cube">
            <a:avLst>
              <a:gd name="adj" fmla="val 10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 rot="16200000">
            <a:off x="3124198" y="666040"/>
            <a:ext cx="3962403" cy="6096001"/>
          </a:xfrm>
          <a:prstGeom prst="cube">
            <a:avLst>
              <a:gd name="adj" fmla="val 2821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16200000">
            <a:off x="3361270" y="457199"/>
            <a:ext cx="3505204" cy="6096001"/>
          </a:xfrm>
          <a:prstGeom prst="cube">
            <a:avLst>
              <a:gd name="adj" fmla="val 2821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6200000">
            <a:off x="3809997" y="-35788"/>
            <a:ext cx="2590804" cy="6096001"/>
          </a:xfrm>
          <a:prstGeom prst="cube">
            <a:avLst>
              <a:gd name="adj" fmla="val 43518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 Causes Wind?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312420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Unequal Distribution of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  <a:p>
            <a:pPr marL="620713" indent="-285750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Pressure differences create a pressure gradient and causes the wind to blow.</a:t>
            </a:r>
          </a:p>
          <a:p>
            <a:pPr marL="620713" indent="-285750" eaLnBrk="1" hangingPunct="1">
              <a:defRPr/>
            </a:pPr>
            <a:r>
              <a:rPr lang="en-US" sz="2400" dirty="0">
                <a:solidFill>
                  <a:srgbClr val="002060"/>
                </a:solidFill>
              </a:rPr>
              <a:t>The direction of wind motion is always from </a:t>
            </a:r>
            <a:r>
              <a:rPr lang="en-US" sz="2400" dirty="0">
                <a:solidFill>
                  <a:srgbClr val="FF0000"/>
                </a:solidFill>
              </a:rPr>
              <a:t>higher pressure </a:t>
            </a:r>
            <a:r>
              <a:rPr lang="en-US" sz="2400" dirty="0">
                <a:solidFill>
                  <a:srgbClr val="00B050"/>
                </a:solidFill>
              </a:rPr>
              <a:t>towards lower pressure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marL="620713" indent="-285750"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The greater these differences, the greater the wind velocity.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5CDF6-ACD5-4D4D-B678-8E8EA484D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0"/>
          <a:stretch/>
        </p:blipFill>
        <p:spPr>
          <a:xfrm>
            <a:off x="1447800" y="3700892"/>
            <a:ext cx="6629400" cy="25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6229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2217" y="4343400"/>
            <a:ext cx="3060454" cy="123110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Isobars</a:t>
            </a:r>
          </a:p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(The concentric circles)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81000"/>
            <a:ext cx="5410199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r>
              <a:rPr lang="en-US" dirty="0"/>
              <a:t>Isobars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57" y="152400"/>
            <a:ext cx="5597643" cy="37784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3276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Lines of constant or equal pressure on a weather map.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Air pressure is measured in </a:t>
            </a:r>
            <a:r>
              <a:rPr lang="en-US" dirty="0" err="1">
                <a:solidFill>
                  <a:srgbClr val="C00000"/>
                </a:solidFill>
              </a:rPr>
              <a:t>millibars</a:t>
            </a:r>
            <a:r>
              <a:rPr lang="en-US" dirty="0">
                <a:solidFill>
                  <a:srgbClr val="C00000"/>
                </a:solidFill>
              </a:rPr>
              <a:t> or mercury depending on the barometer.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581400" y="4191000"/>
            <a:ext cx="5257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solidFill>
                  <a:srgbClr val="00B0F0"/>
                </a:solidFill>
              </a:rPr>
              <a:t>Standard pressure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7030A0"/>
                </a:solidFill>
              </a:rPr>
              <a:t>1013 </a:t>
            </a:r>
            <a:r>
              <a:rPr lang="en-US" kern="0" dirty="0" err="1">
                <a:solidFill>
                  <a:srgbClr val="7030A0"/>
                </a:solidFill>
              </a:rPr>
              <a:t>millibars</a:t>
            </a:r>
            <a:r>
              <a:rPr lang="en-US" kern="0" dirty="0">
                <a:solidFill>
                  <a:srgbClr val="7030A0"/>
                </a:solidFill>
              </a:rPr>
              <a:t>        </a:t>
            </a:r>
            <a:r>
              <a:rPr lang="en-US" kern="0" dirty="0">
                <a:solidFill>
                  <a:srgbClr val="FF0000"/>
                </a:solidFill>
              </a:rPr>
              <a:t>101.3 </a:t>
            </a:r>
            <a:r>
              <a:rPr lang="en-US" kern="0" dirty="0" err="1">
                <a:solidFill>
                  <a:srgbClr val="FF0000"/>
                </a:solidFill>
              </a:rPr>
              <a:t>kPa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00B050"/>
                </a:solidFill>
              </a:rPr>
              <a:t>760 mm Hg            </a:t>
            </a:r>
            <a:r>
              <a:rPr lang="en-US" kern="0" dirty="0"/>
              <a:t>29.92 in. Hg</a:t>
            </a:r>
          </a:p>
        </p:txBody>
      </p:sp>
    </p:spTree>
    <p:extLst>
      <p:ext uri="{BB962C8B-B14F-4D97-AF65-F5344CB8AC3E}">
        <p14:creationId xmlns:p14="http://schemas.microsoft.com/office/powerpoint/2010/main" val="33732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Affect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http://education-portal.com/academy/lesson/factors-that-affect-wind-pressure-gradient-forces-coriolis-effect-friction.html#lesson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(4:30 minutes without summary or 6:00 with summary)</a:t>
            </a:r>
          </a:p>
        </p:txBody>
      </p:sp>
    </p:spTree>
    <p:extLst>
      <p:ext uri="{BB962C8B-B14F-4D97-AF65-F5344CB8AC3E}">
        <p14:creationId xmlns:p14="http://schemas.microsoft.com/office/powerpoint/2010/main" val="40335497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562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Pressure Gradient Force 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00B050"/>
                </a:solidFill>
              </a:rPr>
              <a:t>Pressure differences create a pressure gradient and causes the wind to blow.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00B0F0"/>
                </a:solidFill>
              </a:rPr>
              <a:t>The greater these differences, the greater the wind velocity.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002060"/>
                </a:solidFill>
              </a:rPr>
              <a:t>The direction of wind motion is always from higher pressure towards lower pressure.</a:t>
            </a:r>
          </a:p>
          <a:p>
            <a:pPr marL="620713" indent="-285750"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The velocity of wind can be estimated from the spacing of isobars on a weather chart.</a:t>
            </a:r>
          </a:p>
          <a:p>
            <a:pPr marL="1020763" lvl="1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The closer the isobars the steeper the pressure gradient, and the stronger the wind.</a:t>
            </a:r>
          </a:p>
        </p:txBody>
      </p:sp>
    </p:spTree>
    <p:extLst>
      <p:ext uri="{BB962C8B-B14F-4D97-AF65-F5344CB8AC3E}">
        <p14:creationId xmlns:p14="http://schemas.microsoft.com/office/powerpoint/2010/main" val="39167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410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Friction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Force</a:t>
            </a:r>
          </a:p>
          <a:p>
            <a:pPr marL="523875" indent="-295275" eaLnBrk="1" hangingPunct="1">
              <a:defRPr/>
            </a:pPr>
            <a:r>
              <a:rPr lang="en-US" sz="2800" dirty="0">
                <a:solidFill>
                  <a:srgbClr val="00B050"/>
                </a:solidFill>
              </a:rPr>
              <a:t>Frictional forces act to slow wind movement and to change the wind direction.</a:t>
            </a:r>
          </a:p>
          <a:p>
            <a:pPr marL="523875" indent="-295275" eaLnBrk="1" hangingPunct="1">
              <a:defRPr/>
            </a:pPr>
            <a:r>
              <a:rPr lang="en-US" sz="2800" dirty="0">
                <a:solidFill>
                  <a:srgbClr val="7030A0"/>
                </a:solidFill>
              </a:rPr>
              <a:t>Winds in the lowest layers of atmosphere (at or near the earth's surface) are greatly influenced by the frictional force.</a:t>
            </a:r>
          </a:p>
          <a:p>
            <a:pPr marL="923925" lvl="1" indent="-295275"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The effect of friction is to reduce the wind speed.</a:t>
            </a:r>
          </a:p>
          <a:p>
            <a:pPr marL="923925" lvl="1" indent="-295275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Friction is relatively low over the ocean surface.  </a:t>
            </a:r>
          </a:p>
          <a:p>
            <a:pPr marL="3175" lvl="1" indent="0" eaLnBrk="1" hangingPunct="1">
              <a:buNone/>
              <a:defRPr/>
            </a:pPr>
            <a:endParaRPr lang="en-US" sz="1200" dirty="0"/>
          </a:p>
          <a:p>
            <a:pPr marL="514350" lvl="1" indent="-346075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Different layers of the atmosphere have different wind velocities and these winds can affect each other as they intersect.</a:t>
            </a:r>
          </a:p>
        </p:txBody>
      </p:sp>
    </p:spTree>
    <p:extLst>
      <p:ext uri="{BB962C8B-B14F-4D97-AF65-F5344CB8AC3E}">
        <p14:creationId xmlns:p14="http://schemas.microsoft.com/office/powerpoint/2010/main" val="18207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50000" b="21231"/>
          <a:stretch/>
        </p:blipFill>
        <p:spPr bwMode="auto">
          <a:xfrm>
            <a:off x="304800" y="1767347"/>
            <a:ext cx="4648200" cy="492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31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  <a:r>
              <a:rPr lang="en-US" sz="1800" dirty="0">
                <a:solidFill>
                  <a:srgbClr val="000000"/>
                </a:solidFill>
              </a:rPr>
              <a:t> (and weather)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70054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Coriolis Force (Effect)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3000" y="1447800"/>
            <a:ext cx="3893502" cy="22712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Winds are curved or deflected to the right in the Northern Hemisphere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 to Earth’s rotation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3000" y="3962399"/>
            <a:ext cx="3893502" cy="272970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 up. Toss an object straight in front of you at some target. Now, spin your body counter-clockwise and toss the object again at the same target as before.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37794"/>
            <a:ext cx="754022" cy="6280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5" descr="08f06">
            <a:extLst>
              <a:ext uri="{FF2B5EF4-FFF2-40B4-BE49-F238E27FC236}">
                <a16:creationId xmlns:a16="http://schemas.microsoft.com/office/drawing/2014/main" id="{203298A1-A11A-D6E0-613D-178418DBD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1" t="8144" b="45947"/>
          <a:stretch/>
        </p:blipFill>
        <p:spPr bwMode="auto">
          <a:xfrm>
            <a:off x="2788921" y="1874027"/>
            <a:ext cx="2011680" cy="30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50000" b="21231"/>
          <a:stretch/>
        </p:blipFill>
        <p:spPr bwMode="auto">
          <a:xfrm>
            <a:off x="304800" y="1767347"/>
            <a:ext cx="4648200" cy="492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70054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dirty="0" err="1">
                <a:solidFill>
                  <a:srgbClr val="FF0000"/>
                </a:solidFill>
              </a:rPr>
              <a:t>Coriolis</a:t>
            </a:r>
            <a:r>
              <a:rPr lang="en-US" sz="3600" dirty="0">
                <a:solidFill>
                  <a:srgbClr val="FF0000"/>
                </a:solidFill>
              </a:rPr>
              <a:t> Force (Effect)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3000" y="2986546"/>
            <a:ext cx="3893502" cy="227125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kern="0" dirty="0"/>
              <a:t>Winds are curved or deflected to the right in the Northern Hemisphere due to Earth’s rotation. </a:t>
            </a:r>
          </a:p>
        </p:txBody>
      </p:sp>
      <p:pic>
        <p:nvPicPr>
          <p:cNvPr id="7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1" t="8144" b="45947"/>
          <a:stretch/>
        </p:blipFill>
        <p:spPr bwMode="auto">
          <a:xfrm>
            <a:off x="2788921" y="1874027"/>
            <a:ext cx="2011680" cy="30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44" b="21231"/>
          <a:stretch/>
        </p:blipFill>
        <p:spPr bwMode="auto">
          <a:xfrm>
            <a:off x="4436806" y="1767347"/>
            <a:ext cx="4470655" cy="47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Factors That Affect Wind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700547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dirty="0" err="1">
                <a:solidFill>
                  <a:srgbClr val="FF0000"/>
                </a:solidFill>
              </a:rPr>
              <a:t>Coriolis</a:t>
            </a:r>
            <a:r>
              <a:rPr lang="en-US" sz="3600" dirty="0">
                <a:solidFill>
                  <a:srgbClr val="FF0000"/>
                </a:solidFill>
              </a:rPr>
              <a:t> Force (Effect)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3076267"/>
            <a:ext cx="3758944" cy="22294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kern="0" dirty="0"/>
              <a:t>Winds are curved or deflected to </a:t>
            </a:r>
            <a:r>
              <a:rPr lang="en-US" sz="2800" kern="0"/>
              <a:t>the left in </a:t>
            </a:r>
            <a:r>
              <a:rPr lang="en-US" sz="2800" kern="0" dirty="0"/>
              <a:t>the Southern Hemisphere due to Earth’s rotation. </a:t>
            </a:r>
          </a:p>
        </p:txBody>
      </p:sp>
      <p:pic>
        <p:nvPicPr>
          <p:cNvPr id="7" name="Picture 5" descr="08f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49021" r="50000" b="21231"/>
          <a:stretch/>
        </p:blipFill>
        <p:spPr bwMode="auto">
          <a:xfrm>
            <a:off x="6873240" y="4478813"/>
            <a:ext cx="2118360" cy="207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Coriolis</a:t>
            </a:r>
            <a:r>
              <a:rPr lang="en-US" dirty="0">
                <a:solidFill>
                  <a:srgbClr val="FF0000"/>
                </a:solidFill>
              </a:rPr>
              <a:t> Effect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81600" y="1981200"/>
            <a:ext cx="358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kern="0" dirty="0">
                <a:solidFill>
                  <a:srgbClr val="0070C0"/>
                </a:solidFill>
              </a:rPr>
              <a:t>When the wind swirls </a:t>
            </a:r>
            <a:r>
              <a:rPr lang="en-US" sz="2800" kern="0" dirty="0">
                <a:solidFill>
                  <a:srgbClr val="C00000"/>
                </a:solidFill>
              </a:rPr>
              <a:t>counter-clockwise</a:t>
            </a:r>
            <a:r>
              <a:rPr lang="en-US" sz="2800" kern="0" dirty="0">
                <a:solidFill>
                  <a:srgbClr val="0070C0"/>
                </a:solidFill>
              </a:rPr>
              <a:t> in the </a:t>
            </a:r>
            <a:r>
              <a:rPr lang="en-US" sz="2800" kern="0" dirty="0">
                <a:solidFill>
                  <a:srgbClr val="00B050"/>
                </a:solidFill>
              </a:rPr>
              <a:t>northern hemisphere </a:t>
            </a:r>
            <a:r>
              <a:rPr lang="en-US" sz="2800" kern="0" dirty="0">
                <a:solidFill>
                  <a:srgbClr val="0070C0"/>
                </a:solidFill>
              </a:rPr>
              <a:t>or clockwise in the southern hemisphere, it is called </a:t>
            </a:r>
            <a:r>
              <a:rPr lang="en-US" sz="2800" b="1" kern="0" dirty="0"/>
              <a:t>cyclonic flow</a:t>
            </a:r>
            <a:r>
              <a:rPr lang="en-US" sz="2800" kern="0" dirty="0"/>
              <a:t>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0" b="47641"/>
          <a:stretch/>
        </p:blipFill>
        <p:spPr bwMode="auto">
          <a:xfrm>
            <a:off x="228600" y="1524000"/>
            <a:ext cx="4838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/>
              <a:t>Layers of the Atmosphere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2" name="Picture 9" descr="layat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8557"/>
            <a:ext cx="7391400" cy="58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4914C-A4CE-2A2F-110A-A26DA45DB2CC}"/>
              </a:ext>
            </a:extLst>
          </p:cNvPr>
          <p:cNvSpPr txBox="1"/>
          <p:nvPr/>
        </p:nvSpPr>
        <p:spPr>
          <a:xfrm>
            <a:off x="22098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Ionosphere</a:t>
            </a:r>
          </a:p>
        </p:txBody>
      </p:sp>
    </p:spTree>
    <p:extLst>
      <p:ext uri="{BB962C8B-B14F-4D97-AF65-F5344CB8AC3E}">
        <p14:creationId xmlns:p14="http://schemas.microsoft.com/office/powerpoint/2010/main" val="20227951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Coriolis</a:t>
            </a:r>
            <a:r>
              <a:rPr lang="en-US" dirty="0">
                <a:solidFill>
                  <a:srgbClr val="FF0000"/>
                </a:solidFill>
              </a:rPr>
              <a:t> Effect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t="45814"/>
          <a:stretch/>
        </p:blipFill>
        <p:spPr>
          <a:xfrm>
            <a:off x="4191000" y="1752600"/>
            <a:ext cx="4561170" cy="3687763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981200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When the wind swirls </a:t>
            </a:r>
            <a:r>
              <a:rPr lang="en-US" sz="2800" dirty="0">
                <a:solidFill>
                  <a:srgbClr val="00B050"/>
                </a:solidFill>
              </a:rPr>
              <a:t>clockwise</a:t>
            </a:r>
            <a:r>
              <a:rPr lang="en-US" sz="2800" dirty="0">
                <a:solidFill>
                  <a:srgbClr val="0070C0"/>
                </a:solidFill>
              </a:rPr>
              <a:t> in the </a:t>
            </a:r>
            <a:r>
              <a:rPr lang="en-US" sz="2800" dirty="0">
                <a:solidFill>
                  <a:srgbClr val="FF0000"/>
                </a:solidFill>
              </a:rPr>
              <a:t>northern hemisphere </a:t>
            </a:r>
            <a:r>
              <a:rPr lang="en-US" sz="2800" dirty="0">
                <a:solidFill>
                  <a:srgbClr val="0070C0"/>
                </a:solidFill>
              </a:rPr>
              <a:t>or counter-clockwise in the southern hemisphere, it is called </a:t>
            </a:r>
            <a:r>
              <a:rPr lang="en-US" sz="2800" b="1" dirty="0" err="1"/>
              <a:t>anticyclonic</a:t>
            </a:r>
            <a:r>
              <a:rPr lang="en-US" sz="2800" b="1" dirty="0"/>
              <a:t> flow</a:t>
            </a:r>
            <a:r>
              <a:rPr lang="en-US" sz="2800" dirty="0"/>
              <a:t>. </a:t>
            </a:r>
            <a:r>
              <a:rPr lang="en-US" sz="28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0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Low Pressure versus High Pressure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5814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Winds blow into </a:t>
            </a:r>
            <a:r>
              <a:rPr lang="en-US" dirty="0">
                <a:solidFill>
                  <a:srgbClr val="FF0000"/>
                </a:solidFill>
              </a:rPr>
              <a:t>low pressure </a:t>
            </a:r>
            <a:r>
              <a:rPr lang="en-US" dirty="0"/>
              <a:t>systems and swirl </a:t>
            </a:r>
            <a:r>
              <a:rPr lang="en-US" dirty="0">
                <a:solidFill>
                  <a:srgbClr val="00B050"/>
                </a:solidFill>
              </a:rPr>
              <a:t>counterclockwise</a:t>
            </a:r>
            <a:r>
              <a:rPr lang="en-US" dirty="0"/>
              <a:t> (in the Northern Hemisphere) around the low pressure center.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360545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853112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Pressure gradient force is represented by blue arrows. </a:t>
            </a:r>
          </a:p>
          <a:p>
            <a:r>
              <a:rPr lang="en-US" sz="1400" dirty="0"/>
              <a:t>The </a:t>
            </a:r>
            <a:r>
              <a:rPr lang="en-US" sz="1400" dirty="0" err="1"/>
              <a:t>Coriolis</a:t>
            </a:r>
            <a:r>
              <a:rPr lang="en-US" sz="1400" dirty="0"/>
              <a:t> force, always perpendicular to the velocity, is indicated by red arrows.</a:t>
            </a:r>
          </a:p>
        </p:txBody>
      </p:sp>
    </p:spTree>
    <p:extLst>
      <p:ext uri="{BB962C8B-B14F-4D97-AF65-F5344CB8AC3E}">
        <p14:creationId xmlns:p14="http://schemas.microsoft.com/office/powerpoint/2010/main" val="25712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Low Pressure versus High Pressure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Winds within </a:t>
            </a:r>
            <a:r>
              <a:rPr lang="en-US" dirty="0">
                <a:solidFill>
                  <a:srgbClr val="FF0000"/>
                </a:solidFill>
              </a:rPr>
              <a:t>high-pressure</a:t>
            </a:r>
            <a:r>
              <a:rPr lang="en-US" dirty="0"/>
              <a:t> areas flow outward and </a:t>
            </a:r>
            <a:r>
              <a:rPr lang="en-US" dirty="0">
                <a:solidFill>
                  <a:srgbClr val="00B050"/>
                </a:solidFill>
              </a:rPr>
              <a:t>clockwise</a:t>
            </a:r>
            <a:r>
              <a:rPr lang="en-US" dirty="0"/>
              <a:t> from the higher pressure areas near their centers towards the lower pressure areas further from their centers.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1676400"/>
            <a:ext cx="4741476" cy="349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5167312"/>
            <a:ext cx="501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An Unusual Anticyclone in Southern Australia. 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In the Northern Hemisphere,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winds blow clockwise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1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31837"/>
            <a:ext cx="8229600" cy="5821363"/>
          </a:xfrm>
        </p:spPr>
      </p:pic>
      <p:sp>
        <p:nvSpPr>
          <p:cNvPr id="2" name="Rectangle 1"/>
          <p:cNvSpPr/>
          <p:nvPr/>
        </p:nvSpPr>
        <p:spPr>
          <a:xfrm>
            <a:off x="152400" y="11566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Coriolis</a:t>
            </a:r>
            <a:r>
              <a:rPr lang="en-US" b="1" dirty="0"/>
              <a:t> force is zero at the equator and maximum at the poles.</a:t>
            </a:r>
            <a:endParaRPr lang="en-US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pPr eaLnBrk="1" hangingPunct="1"/>
            <a:r>
              <a:rPr lang="en-US" dirty="0"/>
              <a:t>Global Wind Belts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5665131"/>
            <a:ext cx="5045075" cy="868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hlinkClick r:id="rId2"/>
              </a:rPr>
              <a:t>https://screenpal.com/watch/cF6hoOYoxj</a:t>
            </a:r>
            <a:r>
              <a:rPr lang="en-US" sz="2000" dirty="0"/>
              <a:t> (2:04)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424782"/>
            <a:ext cx="4343400" cy="4495800"/>
          </a:xfrm>
        </p:spPr>
        <p:txBody>
          <a:bodyPr/>
          <a:lstStyle/>
          <a:p>
            <a:pPr marL="463550" indent="-295275" eaLnBrk="1" hangingPunct="1"/>
            <a:r>
              <a:rPr lang="en-US" dirty="0">
                <a:solidFill>
                  <a:srgbClr val="00B050"/>
                </a:solidFill>
              </a:rPr>
              <a:t>Air moves from higher pressure to lower pressure. </a:t>
            </a:r>
          </a:p>
          <a:p>
            <a:pPr marL="168275" indent="0" eaLnBrk="1" hangingPunct="1">
              <a:buNone/>
            </a:pPr>
            <a:endParaRPr lang="en-US" sz="800" dirty="0"/>
          </a:p>
          <a:p>
            <a:pPr marL="463550" indent="-295275" eaLnBrk="1" hangingPunct="1"/>
            <a:r>
              <a:rPr lang="en-US" dirty="0">
                <a:solidFill>
                  <a:srgbClr val="00B0F0"/>
                </a:solidFill>
              </a:rPr>
              <a:t>Global pressure belts move air in a pattern</a:t>
            </a:r>
          </a:p>
          <a:p>
            <a:pPr marL="168275" indent="0" eaLnBrk="1" hangingPunct="1">
              <a:buNone/>
            </a:pPr>
            <a:endParaRPr lang="en-US" sz="800" dirty="0"/>
          </a:p>
          <a:p>
            <a:pPr marL="463550" indent="-295275" eaLnBrk="1" hangingPunct="1"/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err="1">
                <a:solidFill>
                  <a:srgbClr val="C00000"/>
                </a:solidFill>
              </a:rPr>
              <a:t>Coriolis</a:t>
            </a:r>
            <a:r>
              <a:rPr lang="en-US" dirty="0">
                <a:solidFill>
                  <a:srgbClr val="C00000"/>
                </a:solidFill>
              </a:rPr>
              <a:t> Effect deflects wind, generating the global wind patterns.</a:t>
            </a:r>
          </a:p>
        </p:txBody>
      </p:sp>
      <p:pic>
        <p:nvPicPr>
          <p:cNvPr id="27653" name="Picture 5" descr="global_cir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219200"/>
            <a:ext cx="45291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030A0"/>
                </a:solidFill>
              </a:rPr>
              <a:t>Weather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versus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Climate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60575" indent="-2060575" eaLnBrk="1" hangingPunct="1"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Weather</a:t>
            </a:r>
            <a:r>
              <a:rPr lang="en-US" dirty="0"/>
              <a:t> – 	</a:t>
            </a:r>
            <a:r>
              <a:rPr lang="en-US" dirty="0">
                <a:solidFill>
                  <a:srgbClr val="00B0F0"/>
                </a:solidFill>
              </a:rPr>
              <a:t>the state of the atmosphere at a given time and place.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marL="1944688" indent="-1944688" eaLnBrk="1" hangingPunct="1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Climate</a:t>
            </a:r>
            <a:r>
              <a:rPr lang="en-US" dirty="0"/>
              <a:t> – 	</a:t>
            </a:r>
            <a:r>
              <a:rPr lang="en-US" dirty="0">
                <a:solidFill>
                  <a:srgbClr val="FF0000"/>
                </a:solidFill>
              </a:rPr>
              <a:t>long term prevalent weather conditions for a given region, or location.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Analogy: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Weather</a:t>
            </a:r>
            <a:r>
              <a:rPr lang="en-US" dirty="0"/>
              <a:t> is like a person’s mood on a given day. </a:t>
            </a:r>
            <a:r>
              <a:rPr lang="en-US" dirty="0">
                <a:solidFill>
                  <a:srgbClr val="00B050"/>
                </a:solidFill>
              </a:rPr>
              <a:t>Climate</a:t>
            </a:r>
            <a:r>
              <a:rPr lang="en-US" dirty="0"/>
              <a:t> is like a person’s personality.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Factors Affecting Weather &amp; Climate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029200"/>
          </a:xfrm>
        </p:spPr>
        <p:txBody>
          <a:bodyPr/>
          <a:lstStyle/>
          <a:p>
            <a:pPr marL="2528888" indent="-2528888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Temperature (</a:t>
            </a:r>
            <a:r>
              <a:rPr lang="en-US" sz="2800" dirty="0">
                <a:solidFill>
                  <a:srgbClr val="00B050"/>
                </a:solidFill>
              </a:rPr>
              <a:t>especially unequal distribution of heat on the earth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marL="2292350" indent="-2292350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Earth’s Tilt</a:t>
            </a:r>
          </a:p>
          <a:p>
            <a:pPr marL="2292350" indent="-2292350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Earth’s revolution around the sun 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Humidity (</a:t>
            </a:r>
            <a:r>
              <a:rPr lang="en-US" sz="2800" dirty="0">
                <a:solidFill>
                  <a:srgbClr val="00B050"/>
                </a:solidFill>
              </a:rPr>
              <a:t>amount of water vapor in atmosphere</a:t>
            </a:r>
            <a:r>
              <a:rPr lang="en-US" dirty="0"/>
              <a:t>) 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Latitude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Elevation</a:t>
            </a:r>
          </a:p>
          <a:p>
            <a:pPr marL="2627313" indent="-2627313" eaLnBrk="1" hangingPunct="1">
              <a:spcBef>
                <a:spcPts val="1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Topography and Geography (</a:t>
            </a:r>
            <a:r>
              <a:rPr lang="en-US" sz="2400" dirty="0">
                <a:solidFill>
                  <a:srgbClr val="FF0000"/>
                </a:solidFill>
              </a:rPr>
              <a:t>mountains, ocean, etc.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4787C-B30A-4873-93E7-AFAFBCA0B3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38262</TotalTime>
  <Words>2685</Words>
  <Application>Microsoft Office PowerPoint</Application>
  <PresentationFormat>On-screen Show (4:3)</PresentationFormat>
  <Paragraphs>359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Impact</vt:lpstr>
      <vt:lpstr>Wingdings</vt:lpstr>
      <vt:lpstr>Default Design</vt:lpstr>
      <vt:lpstr>1_Default Design</vt:lpstr>
      <vt:lpstr>2_Default Design</vt:lpstr>
      <vt:lpstr>To View Slide Show</vt:lpstr>
      <vt:lpstr>PowerPoint Presentation</vt:lpstr>
      <vt:lpstr>Focus Questions</vt:lpstr>
      <vt:lpstr>Composition of the Atmosphere</vt:lpstr>
      <vt:lpstr>Layers of the Atmosphere</vt:lpstr>
      <vt:lpstr>Layers of the Atmosphere</vt:lpstr>
      <vt:lpstr>Layers of the Atmosphere</vt:lpstr>
      <vt:lpstr>Weather versus Climate</vt:lpstr>
      <vt:lpstr>Factors Affecting Weather &amp; Climate</vt:lpstr>
      <vt:lpstr>PowerPoint Presentation</vt:lpstr>
      <vt:lpstr>Hydrologic Cycle</vt:lpstr>
      <vt:lpstr>Evaporation / Condensation </vt:lpstr>
      <vt:lpstr>Energy Interactions</vt:lpstr>
      <vt:lpstr>Energy Through the Water Cycle State if energy released or gained for each phase change.</vt:lpstr>
      <vt:lpstr>Energy Through the Water Cycle Names of processes are Enrichment</vt:lpstr>
      <vt:lpstr>PowerPoint Presentation</vt:lpstr>
      <vt:lpstr>PowerPoint Presentation</vt:lpstr>
      <vt:lpstr>Relative Humidity</vt:lpstr>
      <vt:lpstr>Relative Humidity</vt:lpstr>
      <vt:lpstr>PowerPoint Presentation</vt:lpstr>
      <vt:lpstr>Relative Humidity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Dew Point</vt:lpstr>
      <vt:lpstr>PowerPoint Presentation</vt:lpstr>
      <vt:lpstr>Dew Point</vt:lpstr>
      <vt:lpstr>The State of the Atmosphere</vt:lpstr>
      <vt:lpstr>Atmospheric Tools</vt:lpstr>
      <vt:lpstr>PowerPoint Presentation</vt:lpstr>
      <vt:lpstr>Air Pressure/Temperature/Density</vt:lpstr>
      <vt:lpstr>Adiabatic Temperature Change</vt:lpstr>
      <vt:lpstr>PowerPoint Presentation</vt:lpstr>
      <vt:lpstr>PowerPoint Presentation</vt:lpstr>
      <vt:lpstr>How Do Clouds Form? (Condensation)</vt:lpstr>
      <vt:lpstr>Clouds</vt:lpstr>
      <vt:lpstr>Cloud Formation Summary</vt:lpstr>
      <vt:lpstr>Adiabatic Cooling</vt:lpstr>
      <vt:lpstr>PowerPoint Presentation</vt:lpstr>
      <vt:lpstr>Clouds</vt:lpstr>
      <vt:lpstr>Lenticular Clouds</vt:lpstr>
      <vt:lpstr>Cloud Formation Summary</vt:lpstr>
      <vt:lpstr>Lenticular 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Formation Summary</vt:lpstr>
      <vt:lpstr>Primary Ways of Cloud Formation</vt:lpstr>
      <vt:lpstr>Orographic Lifting</vt:lpstr>
      <vt:lpstr>Primary Ways of Cloud Formation</vt:lpstr>
      <vt:lpstr>Primary Ways of Cloud Formation</vt:lpstr>
      <vt:lpstr>PowerPoint Presentation</vt:lpstr>
      <vt:lpstr>What Causes Wind?</vt:lpstr>
      <vt:lpstr>What Causes Wind?</vt:lpstr>
      <vt:lpstr>What Causes Wind?</vt:lpstr>
      <vt:lpstr>PowerPoint Presentation</vt:lpstr>
      <vt:lpstr>Isobars</vt:lpstr>
      <vt:lpstr>Factors That Affect Wind</vt:lpstr>
      <vt:lpstr>Factors That Affect Wind</vt:lpstr>
      <vt:lpstr>Factors That Affect Wind</vt:lpstr>
      <vt:lpstr>Factors That Affect Wind (and weather)</vt:lpstr>
      <vt:lpstr>Factors That Affect Wind</vt:lpstr>
      <vt:lpstr>Factors That Affect Wind</vt:lpstr>
      <vt:lpstr>Coriolis Effect</vt:lpstr>
      <vt:lpstr>Coriolis Effect</vt:lpstr>
      <vt:lpstr>Low Pressure versus High Pressure</vt:lpstr>
      <vt:lpstr>Low Pressure versus High Pressure</vt:lpstr>
      <vt:lpstr>PowerPoint Presentation</vt:lpstr>
      <vt:lpstr>Global Wind Belts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Berkley School District</dc:creator>
  <cp:lastModifiedBy>Craig Riesen</cp:lastModifiedBy>
  <cp:revision>191</cp:revision>
  <dcterms:created xsi:type="dcterms:W3CDTF">2005-05-11T17:52:44Z</dcterms:created>
  <dcterms:modified xsi:type="dcterms:W3CDTF">2025-03-13T19:24:35Z</dcterms:modified>
</cp:coreProperties>
</file>