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907" r:id="rId2"/>
    <p:sldMasterId id="2147484153" r:id="rId3"/>
    <p:sldMasterId id="2147484222" r:id="rId4"/>
  </p:sldMasterIdLst>
  <p:notesMasterIdLst>
    <p:notesMasterId r:id="rId73"/>
  </p:notesMasterIdLst>
  <p:sldIdLst>
    <p:sldId id="615" r:id="rId5"/>
    <p:sldId id="444" r:id="rId6"/>
    <p:sldId id="456" r:id="rId7"/>
    <p:sldId id="454" r:id="rId8"/>
    <p:sldId id="593" r:id="rId9"/>
    <p:sldId id="607" r:id="rId10"/>
    <p:sldId id="364" r:id="rId11"/>
    <p:sldId id="457" r:id="rId12"/>
    <p:sldId id="445" r:id="rId13"/>
    <p:sldId id="379" r:id="rId14"/>
    <p:sldId id="386" r:id="rId15"/>
    <p:sldId id="387" r:id="rId16"/>
    <p:sldId id="388" r:id="rId17"/>
    <p:sldId id="392" r:id="rId18"/>
    <p:sldId id="446" r:id="rId19"/>
    <p:sldId id="458" r:id="rId20"/>
    <p:sldId id="459" r:id="rId21"/>
    <p:sldId id="389" r:id="rId22"/>
    <p:sldId id="451" r:id="rId23"/>
    <p:sldId id="383" r:id="rId24"/>
    <p:sldId id="608" r:id="rId25"/>
    <p:sldId id="384" r:id="rId26"/>
    <p:sldId id="403" r:id="rId27"/>
    <p:sldId id="407" r:id="rId28"/>
    <p:sldId id="408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426" r:id="rId44"/>
    <p:sldId id="447" r:id="rId45"/>
    <p:sldId id="428" r:id="rId46"/>
    <p:sldId id="609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39" r:id="rId55"/>
    <p:sldId id="440" r:id="rId56"/>
    <p:sldId id="441" r:id="rId57"/>
    <p:sldId id="442" r:id="rId58"/>
    <p:sldId id="452" r:id="rId59"/>
    <p:sldId id="453" r:id="rId60"/>
    <p:sldId id="610" r:id="rId61"/>
    <p:sldId id="611" r:id="rId62"/>
    <p:sldId id="612" r:id="rId63"/>
    <p:sldId id="613" r:id="rId64"/>
    <p:sldId id="614" r:id="rId65"/>
    <p:sldId id="357" r:id="rId66"/>
    <p:sldId id="429" r:id="rId67"/>
    <p:sldId id="430" r:id="rId68"/>
    <p:sldId id="431" r:id="rId69"/>
    <p:sldId id="448" r:id="rId70"/>
    <p:sldId id="449" r:id="rId71"/>
    <p:sldId id="450" r:id="rId7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FF6600"/>
    <a:srgbClr val="000000"/>
    <a:srgbClr val="00FF00"/>
    <a:srgbClr val="FFF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>
      <p:cViewPr varScale="1">
        <p:scale>
          <a:sx n="81" d="100"/>
          <a:sy n="81" d="100"/>
        </p:scale>
        <p:origin x="108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6FBE3F-8DCC-4D0C-9104-79BFA3DB4E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3E9CC-FF81-4F36-B473-6EB5438AA9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B33FAE-29D6-4B8D-8F0C-6DFDEE8599EF}" type="datetimeFigureOut">
              <a:rPr lang="en-US"/>
              <a:pPr>
                <a:defRPr/>
              </a:pPr>
              <a:t>3/5/2024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550B85B-979A-41D2-A817-1D6F9C874E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1410736-678E-46A3-B0F3-A44188C0B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4E053-3D96-4304-B2A2-EA7E29858F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CB28A-F1C2-4B0C-BEA0-26C1D238D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69A687-971E-42D6-A3BA-4B258187F7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1F55AEE-8CFF-4F6C-9267-2F88A6EAD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1DA081-BF68-488C-B7C2-EED05198D039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041306F-5535-4B63-8F4E-D1F8468DE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247E669-8D4A-41C6-BA25-5C101ED03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7928DBA-0640-41FC-965E-85454AD77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8B21DF-8F4D-4C10-888F-5AB19CF6BC55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031D288-8D9D-497C-A677-A23FCB7EA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1639857-D538-4DA6-B556-01ECE3FAC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9739EE-2724-4CE6-9E89-B00366EF77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62204F-68F7-4165-888C-0DF10EC2D8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A6954-DDA4-4AED-9EE2-B5311324DC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58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5C5C2D-1D3D-4813-9A0B-AAF8A62720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F658C1-2120-4D36-81D8-2D63679123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8A9AD-59E1-4465-BAFC-4C844A9FBE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590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04478A-8C8C-4FAB-A151-9151ADE6E5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C5C0D7-5B0E-4512-96BB-7AD2DDA34C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FBED-DA1B-4835-A929-8BE1EB7164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28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5560CC-B29F-4142-BAAD-8BF238C595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95ED7D-6BF8-4780-B222-A825FFFAFF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EAF9F-B0ED-4F0D-8100-5FBF6B39A7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3727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B19FD0-B5D6-4822-AE45-54A69CF113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3B8AC-B8DC-4FAB-AC0E-75D41B28DD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8BDB-BDE9-473A-9CB6-11A031C077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6082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B4567-293F-4DC7-B122-CA824CF145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FF62E6-01A6-4E94-9F7F-C95C1DBAF6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C37E-CD7B-46B6-8665-495C52ADC7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3613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8D7A-9B49-496C-ADC4-ACCA3B36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34CFE-5628-4002-9F50-BB087A35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3673D-A8B3-4E7B-B615-3016B1B6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2722-B1D8-455B-BE84-78634893F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0161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54EFB-E27D-4FFA-AD62-2ED2C1A4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7AC95-6E84-4165-A412-6AF58447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F952E-FD52-4B99-93A5-B2F61325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AD169-7BA1-4192-97D4-86D7391A4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3187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AFEAD-D433-407E-920B-A4ED1823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D5ACF-0667-4C05-8952-FD04C830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B513B-3972-40F8-8E74-AB5A9DED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98F5-B28B-47E6-ADB1-C4D818351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5637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398578-9AB1-46D3-9CFB-4A971F99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D3141F-B1CE-4218-9A44-23730A5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5BFD85-30CA-430C-A844-60EC556F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43A1-62DD-4E1D-BD81-F0F4EF8A6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8206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E77E01-A196-48F8-8E84-5A27862C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A8E564-B36C-4AC5-BF4C-D524539E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C3A7C8-1343-41FE-A993-2C129C1F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00CE-C6C2-4C6C-9F29-FC1A8A9DA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378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EF8B2A-EF02-4B10-AA79-81457AABFC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DBC4D5-CE7A-4278-8702-E8041DF7C1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0394-CD44-45ED-9C50-527B044B63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6776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B60A76-CF2A-4CC3-B50A-690796B7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76158F-544C-44C8-855F-D48931C8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3C8049-64F7-4F6D-AD80-67374AF1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AB83-4EA0-4B40-9FB8-6398F488C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4606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E4F1CE-168C-4B9C-9637-5830C3C9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891045-4DBA-49EA-B71D-90542B77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E9C0EE-3893-49D1-AC25-33BB664F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0BD1-4295-4265-B7B5-D96E4DB22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095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92DB87-AF8A-46B0-A001-DCD98333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2A3869-4166-46A9-99B8-7053C990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7C013B-D26E-428D-9FB7-13C47947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515D-134E-4703-976A-A7DAC45A1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1803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70E416-0839-48DE-BAB6-40BCEF78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4575CB-5967-4158-8C34-DC7F2390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A2A68B-D2AC-448F-AEDB-27C422E1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FDBA-952E-4879-A347-00E98C74F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7656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8AE68-5EA1-4DB0-B199-9F8647F8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461C2-D644-4D51-A1DB-C2088853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03CE7-6DD2-4252-8E94-356334ED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3F024-20DB-4CFC-BBB1-F7B8DDA7AC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5915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4BAE7-2AED-48F0-9EAA-FF146693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5A9F0-63E8-4866-91C3-180488DF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5D38E-7E73-4726-B691-2B86B063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0C87-F31D-43AF-BE04-978E968B9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65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0BB754-5AD0-4AE2-8551-DFD61E964E1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396584-ACBE-42D1-9D39-B84AB0218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AC2CC9-CEB4-495D-B2B7-CA5F9C7B4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9DEB-5A20-4067-AE13-971C664D9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81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21473A-C914-4D78-A565-3640F350B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E87823-1E17-4AF4-A5E4-4D2BC65D01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5C66DF-CB7E-44EB-8AB0-8B154741A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7DE8-1C84-464F-8DA1-FC0BACDD8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97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F60ABB-792A-40B1-A9E5-61606357C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80921-6D2B-4E0E-91EA-59BFBF967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0A74BA-2D78-464F-9F35-6862E454A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79E8D-BC16-4FD2-B26A-ADFE09A2D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2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54D40-6786-461E-AC36-0121B2FCF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F8630B-D969-4FF1-B0A1-172718F9F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F6C9D-D7C5-41D8-9E22-EA8940A46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F8FE2-BADF-467D-AB83-875F31A93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246F33-B801-43E6-949C-5EAAABD141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D55840-5184-47C4-9D77-2B61E280C9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E2D49-E363-4AA8-A564-5401DEBAC1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984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6DC745-2131-4ECA-AE63-2D588CBDCD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F227E2-472D-4AD7-B4C6-889E86931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3C0355-8354-45CB-B62A-0A7D85ACF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C66A3-9850-4EF8-981C-72C3B061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38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886F0B-9C39-45A1-9D2C-3FC71A9E9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F4FE30-8151-402B-81E9-4CD7FB591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258174-9068-4C18-A73A-26A0D842C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625-84B8-42C8-9D07-73649720A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24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C74125-1C83-4D37-ABD5-A928B7119C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B95CBE-1201-4C7F-A37D-1DEB13BE8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20FBDA-2812-4666-850F-079C15426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F3D40-D2F1-4B97-9B15-077BD5D1C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97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71C0D-0000-4A3B-BA4D-C07B28649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96EF90-A336-49F1-A1DD-F0C4B345A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4770D-23FB-4540-B03E-1A175F3D4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94FD-4AB4-4C26-903A-1CBAB70A6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1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A0F77-99CD-4D78-971C-83661CC8E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D30BE8-AD87-4A56-B6D4-CA7EAF8B8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BA69C-FEC5-4FBE-9DCE-30E5F59766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5898F-03A3-4911-8889-BA50B1F74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30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04B51D-2431-4E37-8049-2F886D5FA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2FDF37-4B29-4A87-B7A6-1C45DA0C61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5BF6A2-7F47-4A07-B675-679CF76E1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F0D4-13F9-440E-9A04-E2B86E741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68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37A880-0369-46C5-BEA0-6C29AB7CF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C6EFD0-19D8-4C7C-8031-849C05E0E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8D5363-8845-48C1-8865-C55C932AD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A0AF-34F3-471A-ABFA-B85208695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3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3FCD1-F284-4C61-8802-46D3EC77F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30CF7-5E69-473A-B0AF-055D1465F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8476AE-E8FA-43B2-98F8-AE654D09A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EDE3-D26D-425B-A422-D1A79E52D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29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E97C9-3F9A-4E39-8BA6-5AF6EDD9E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B318E-A781-4546-A611-D3D78D8107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FF1D05-5912-49E7-9965-E71FF9BCA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801C9-8840-4D50-9468-940A12D3B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79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2A605-0524-4AD0-ACCA-B8A6C231D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B48D6-7CC9-41EE-A70A-883E7B932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CDC047-F27A-4C73-9AB5-D227CB0A9D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A5242-7CFC-4EA6-87DB-24DD920E6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B7C74-B483-486F-806E-2E97A3B9F1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B61D24-AC5A-4D78-A01D-155C7940D4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50E28-C0F3-48A2-8E15-8A3B29617B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3046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8706B-9EB6-4419-84B4-80B1F7D4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2DBBE-2483-4788-A68B-DF37D39E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FB67A-9FFC-4B42-ABB7-EA777E04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9C5FE-CC70-44A8-AEA2-0527184CC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8409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59A11-8FB0-4670-953E-EC5D44CD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F859B-A4A3-447E-BFAE-1ED109BC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DCE09-D22F-4095-834B-3448099A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90208-E6DB-47BF-85BC-28B5E01996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3819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1151D-64FC-4636-8F21-F6F3037F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9E35D-C3D4-4736-9999-C9AA934B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0B2C0-EAAA-407C-AF42-4A01703A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C0EB-A01B-4178-AEA8-9805CE41E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50834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670C0D-3C4A-4524-9E82-609A5644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95E293-CA94-439D-A051-EE1B98986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3BB7E-0AC9-44F6-90E7-C072757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C937-BF37-45AB-8308-3FB5DE472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9156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FE5C9F-F843-4BE2-92F1-331DCE48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15BDAD-D55A-4010-84A8-F1500E79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FAB256-8986-49D0-B6A7-6DFC1E3F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EDC5-DC66-4648-9435-9C4007D66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1917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933C87-5499-44F7-B09F-5C95898A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435686-04A0-4B1B-A82F-3875E155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2C9273-DDD8-447D-92AA-B19C1C1E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7480-E260-4CBE-ABFA-7C4D1AC1F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56888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6691A6-AC65-4ED0-B716-E07B1EB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E22021-CAF6-4EB6-A858-5ACE010A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8215ED-81FA-486D-B282-B594DC6E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2AC1-F4DD-4B75-A4B5-8CA675D34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8443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88677C-596D-405F-AF96-288FFE92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ED4D51-34F1-4FA4-B3E8-DB847038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BB4138-1674-4FDD-8FFF-B1C71C69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C6FE-E011-41BD-A773-2374EF73C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42892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167465-450C-4F43-867C-18258DF0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D483AA-7D6B-44F6-9410-4C327EA8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D145CB-EB1A-4B2A-BD7A-5E856FBA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4EBD-B104-4C04-8D8C-2809EBE15E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4752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9182-5182-4990-B483-B01723F0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717A5-9C64-431D-A0FC-3C8ED924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3411A-90E3-4043-94B3-50C4CCD2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E9FF-7693-4328-9839-AAA693C65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2762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F3390F-8DBF-4134-9F36-7FDD230EF0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D2AE939-0E56-4819-8BE0-ADAE2ECD1D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B79CA-4EBC-4AF6-A297-4726E402AE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803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293F-03EA-4F76-9FEE-7F4640D9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AAD82-C0BF-4742-83B1-304D5311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11A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5E71D-40AB-4211-A02A-5DE0F256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3E541-5026-4AA5-90CA-AF7091AAC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6896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75FEF-55D5-4613-8AE9-935AAECDA5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5598B-812A-4E59-86CA-C97363FC16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3012D-6BD7-4CA1-B388-7B05231AE0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89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9758B30-89E3-41DF-B1DF-C4539EDE1F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6111290-B745-425E-B5DC-382AC8FD1C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22B35-6A2D-42CF-9DDC-262CEA09BE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72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B1F762-354C-4BB4-BB84-273882C223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C1F7C9-2377-4F17-8D62-54C373C857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7DEC7-F8FD-43D6-8CFF-B63BD772C8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525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249D9C-F685-4399-A07B-E2BC8CA260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406DFD-A3A3-4A11-A815-BA233A2E58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8B89F-BAFF-4C1A-9B78-82FAE025A0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887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104D41B6-7571-4DE1-B3F5-8D18B7423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3234AF4F-6069-476E-8488-6D6AAD99D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24E39CFE-25A1-4E86-A2FD-9F0D00C486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9 / 2008</a:t>
            </a:r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7D5C1320-9A49-4F0F-8689-3DBE1D4297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248400"/>
            <a:ext cx="152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156678" name="Rectangle 6">
            <a:extLst>
              <a:ext uri="{FF2B5EF4-FFF2-40B4-BE49-F238E27FC236}">
                <a16:creationId xmlns:a16="http://schemas.microsoft.com/office/drawing/2014/main" id="{1F70C226-8734-4E22-A85A-91BB77A835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6400" y="6229350"/>
            <a:ext cx="167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C369FA-1AC0-43BB-B38B-DDBCF270B5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56679" name="Rectangle 7">
            <a:extLst>
              <a:ext uri="{FF2B5EF4-FFF2-40B4-BE49-F238E27FC236}">
                <a16:creationId xmlns:a16="http://schemas.microsoft.com/office/drawing/2014/main" id="{8BF13704-CD38-4481-A12A-965D212AF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248400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Heat / Kinetics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89A8980-E75A-40E1-973B-06CD0414CE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30940A8-9A13-4F26-ABFC-22DE6A718A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D8929-9446-47AC-A3DA-5B82CBADB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43FB3-4381-4EBD-951C-70CE4DA44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Module 11A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9557A-4CB1-4C13-A04A-3F7420F08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2F1BD6-7AA4-47FC-999C-F3A669952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570B11D5-FD25-4067-A823-E9353A5B5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3820303E-3411-4F2E-A4C0-4C385C4BB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C7E04643-5F4A-4639-9D46-B07142C375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F172C6CB-F919-4B46-AD83-2A2EC7D79E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248400"/>
            <a:ext cx="152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Module 3B</a:t>
            </a:r>
          </a:p>
        </p:txBody>
      </p:sp>
      <p:sp>
        <p:nvSpPr>
          <p:cNvPr id="156678" name="Rectangle 6">
            <a:extLst>
              <a:ext uri="{FF2B5EF4-FFF2-40B4-BE49-F238E27FC236}">
                <a16:creationId xmlns:a16="http://schemas.microsoft.com/office/drawing/2014/main" id="{9BD8280D-E085-4E9A-93DB-FAA5F6B580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6400" y="6229350"/>
            <a:ext cx="167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249F0EA-E52C-494A-BC14-0B70AD30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79" name="Rectangle 7">
            <a:extLst>
              <a:ext uri="{FF2B5EF4-FFF2-40B4-BE49-F238E27FC236}">
                <a16:creationId xmlns:a16="http://schemas.microsoft.com/office/drawing/2014/main" id="{12D2FFD4-28B4-4990-90B8-EF4218272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248400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Heat / Kinetics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8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90DC36C-EC43-4558-9CF8-FAB95AD26D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68EF29D1-AE88-4B47-AD15-8E25BABD25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B5F21-639D-40B9-9564-80EC16A1A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9B342-B0FC-435E-AEF6-6B3397A6C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Module 11A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4DE4-0E21-4AE6-8C7A-93FC23577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A47F53-A2C1-468E-B17C-00E91955C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omup.com/cFX63NniZ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omup.com/cFX6DGni0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B556-DF00-FD13-C7CD-D0F6F93A70C6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457200" y="533400"/>
            <a:ext cx="7772400" cy="1828800"/>
          </a:xfrm>
        </p:spPr>
        <p:txBody>
          <a:bodyPr/>
          <a:lstStyle/>
          <a:p>
            <a:r>
              <a:rPr lang="en-US" dirty="0"/>
              <a:t>Click “Slide Show”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1DA6E-CDEE-69DD-6951-0531600C2BD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143000" y="2971800"/>
            <a:ext cx="6400800" cy="1752600"/>
          </a:xfrm>
        </p:spPr>
        <p:txBody>
          <a:bodyPr/>
          <a:lstStyle/>
          <a:p>
            <a:r>
              <a:rPr lang="en-US" dirty="0"/>
              <a:t>Click “From Beginning”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“From Current Slide”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6EA2F-AE47-EBB6-2284-344E07F6C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6E934-8CA4-9AD8-FFA8-17E238FB5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A6954-DDA4-4AED-9EE2-B5311324DCB2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258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C67B0C59-FF4A-4D8F-A568-EDAF02B5E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en-US" altLang="en-US" b="1" u="sng">
                <a:solidFill>
                  <a:srgbClr val="FF6600"/>
                </a:solidFill>
                <a:effectLst/>
              </a:rPr>
              <a:t>E</a:t>
            </a:r>
            <a:r>
              <a:rPr lang="en-US" altLang="en-US" u="sng">
                <a:solidFill>
                  <a:srgbClr val="FF6600"/>
                </a:solidFill>
                <a:effectLst/>
              </a:rPr>
              <a:t>nergy</a:t>
            </a:r>
            <a:r>
              <a:rPr lang="en-US" altLang="en-US">
                <a:solidFill>
                  <a:schemeClr val="tx1"/>
                </a:solidFill>
                <a:effectLst/>
              </a:rPr>
              <a:t>  </a:t>
            </a:r>
            <a:br>
              <a:rPr lang="en-US" altLang="en-US">
                <a:solidFill>
                  <a:schemeClr val="tx1"/>
                </a:solidFill>
                <a:effectLst/>
              </a:rPr>
            </a:br>
            <a:r>
              <a:rPr lang="en-US" altLang="en-US" sz="2000" i="1">
                <a:solidFill>
                  <a:schemeClr val="bg1"/>
                </a:solidFill>
                <a:effectLst/>
              </a:rPr>
              <a:t>associated with chemical changes and with physical changes</a:t>
            </a:r>
            <a:endParaRPr lang="en-US" altLang="en-US">
              <a:solidFill>
                <a:schemeClr val="bg1"/>
              </a:solidFill>
              <a:effectLst/>
            </a:endParaRP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64E92BB4-6A91-4BF6-9BAC-19C73DD1A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915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66CC"/>
                </a:solidFill>
              </a:rPr>
              <a:t>Endothermic</a:t>
            </a:r>
            <a:r>
              <a:rPr lang="en-US" sz="3600" dirty="0">
                <a:solidFill>
                  <a:srgbClr val="FF66CC"/>
                </a:solidFill>
                <a:latin typeface="Times New Roman" pitchFamily="18" charset="0"/>
              </a:rPr>
              <a:t> ΔH</a:t>
            </a:r>
            <a:r>
              <a:rPr lang="en-US" sz="3600" dirty="0">
                <a:latin typeface="Times New Roman" pitchFamily="18" charset="0"/>
              </a:rPr>
              <a:t> = +  </a:t>
            </a:r>
          </a:p>
          <a:p>
            <a:pPr lvl="1" eaLnBrk="1" hangingPunct="1">
              <a:defRPr/>
            </a:pPr>
            <a:r>
              <a:rPr lang="en-US" sz="2400" dirty="0"/>
              <a:t>heat flows </a:t>
            </a:r>
            <a:r>
              <a:rPr lang="en-US" sz="2400" b="1" u="sng" dirty="0"/>
              <a:t>into</a:t>
            </a:r>
            <a:r>
              <a:rPr lang="en-US" sz="2400" dirty="0"/>
              <a:t> the system from the surroundings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800" dirty="0">
              <a:effectLst/>
            </a:endParaRPr>
          </a:p>
          <a:p>
            <a:pPr eaLnBrk="1" hangingPunct="1">
              <a:defRPr/>
            </a:pPr>
            <a:r>
              <a:rPr lang="en-US" sz="3600" dirty="0">
                <a:solidFill>
                  <a:srgbClr val="FF66CC"/>
                </a:solidFill>
              </a:rPr>
              <a:t>Exothermic</a:t>
            </a:r>
            <a:r>
              <a:rPr lang="en-US" sz="3600" dirty="0">
                <a:solidFill>
                  <a:srgbClr val="FF66CC"/>
                </a:solidFill>
                <a:latin typeface="Times New Roman" pitchFamily="18" charset="0"/>
              </a:rPr>
              <a:t> ΔH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>
                <a:effectLst/>
                <a:latin typeface="Times New Roman" pitchFamily="18" charset="0"/>
              </a:rPr>
              <a:t>= ─   </a:t>
            </a:r>
          </a:p>
          <a:p>
            <a:pPr lvl="1" eaLnBrk="1" hangingPunct="1">
              <a:defRPr/>
            </a:pPr>
            <a:r>
              <a:rPr lang="en-US" sz="2400" dirty="0">
                <a:effectLst/>
              </a:rPr>
              <a:t>heat flows </a:t>
            </a:r>
            <a:r>
              <a:rPr lang="en-US" sz="2400" b="1" u="sng" dirty="0">
                <a:effectLst/>
              </a:rPr>
              <a:t>from</a:t>
            </a:r>
            <a:r>
              <a:rPr lang="en-US" sz="2400" dirty="0">
                <a:effectLst/>
              </a:rPr>
              <a:t> the system into the surroundings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800" dirty="0">
              <a:effectLst/>
            </a:endParaRPr>
          </a:p>
          <a:p>
            <a:pPr eaLnBrk="1" hangingPunct="1">
              <a:defRPr/>
            </a:pPr>
            <a:r>
              <a:rPr lang="en-US" sz="36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Activation energy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noProof="1">
                <a:effectLst/>
                <a:sym typeface="Wingdings" pitchFamily="2" charset="2"/>
              </a:rPr>
              <a:t></a:t>
            </a:r>
            <a:r>
              <a:rPr lang="en-US" sz="2800" dirty="0">
                <a:effectLst/>
              </a:rPr>
              <a:t> </a:t>
            </a:r>
            <a:r>
              <a:rPr lang="en-US" sz="2400" dirty="0">
                <a:effectLst/>
              </a:rPr>
              <a:t>The energy needed before a chemical reaction can take place (e.g. Powder needs to be airbourne before it can explode.)</a:t>
            </a:r>
          </a:p>
          <a:p>
            <a:pPr marL="457200" lvl="1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>
                <a:effectLst/>
                <a:hlinkClick r:id="rId2"/>
              </a:rPr>
              <a:t>http://somup.com/cFX63NniZY</a:t>
            </a:r>
            <a:r>
              <a:rPr lang="en-US" sz="2400" dirty="0">
                <a:effectLst/>
              </a:rPr>
              <a:t>  </a:t>
            </a:r>
            <a:r>
              <a:rPr lang="en-US" sz="2000" dirty="0">
                <a:effectLst/>
              </a:rPr>
              <a:t>(2:04)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E17BFD0-0340-4F8B-9A3C-1214920672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6961EDA-5BF2-45DF-A0A9-8D59B862CB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CDA6A03A-A747-4E5C-ACCF-28DBC42A075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10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4934F6E-4372-4D9A-91C6-DA19C82B7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  <a:effectLst/>
              </a:rPr>
              <a:t>Energy</a:t>
            </a:r>
            <a:r>
              <a:rPr lang="en-US" altLang="en-US">
                <a:solidFill>
                  <a:schemeClr val="tx1"/>
                </a:solidFill>
                <a:effectLst/>
              </a:rPr>
              <a:t> Units	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EEE8E4D0-6F76-4970-AC4C-03C923697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6600"/>
                </a:solidFill>
                <a:effectLst/>
              </a:rPr>
              <a:t>Joule</a:t>
            </a:r>
            <a:r>
              <a:rPr lang="en-US" dirty="0">
                <a:effectLst/>
              </a:rPr>
              <a:t> (J) </a:t>
            </a:r>
          </a:p>
          <a:p>
            <a:pPr marL="0" indent="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The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joule (J) </a:t>
            </a:r>
            <a:r>
              <a:rPr lang="en-US" altLang="en-US" sz="2400" dirty="0"/>
              <a:t>is the SI unit of energy. One joule of heat raises the temperature of 1 g of pure water 0.2390 </a:t>
            </a:r>
            <a:r>
              <a:rPr lang="en-US" altLang="en-US" sz="2400" dirty="0">
                <a:latin typeface="Calibri"/>
                <a:cs typeface="Arial" panose="020B0604020202020204" pitchFamily="34" charset="0"/>
              </a:rPr>
              <a:t>⁰</a:t>
            </a:r>
            <a:r>
              <a:rPr lang="en-US" altLang="en-US" sz="2400" dirty="0">
                <a:cs typeface="Arial" panose="020B0604020202020204" pitchFamily="34" charset="0"/>
              </a:rPr>
              <a:t>C</a:t>
            </a:r>
            <a:r>
              <a:rPr lang="en-US" altLang="en-US" sz="2400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6600"/>
                </a:solidFill>
                <a:effectLst/>
              </a:rPr>
              <a:t>Calorie</a:t>
            </a:r>
            <a:r>
              <a:rPr lang="en-US" dirty="0">
                <a:effectLst/>
              </a:rPr>
              <a:t>  (C)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amount of energy required to raise 1 gram of water, one degree Celsius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3" eaLnBrk="1" hangingPunct="1">
              <a:defRPr/>
            </a:pP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calorie  =  4.18 joules </a:t>
            </a:r>
            <a:r>
              <a:rPr lang="en-US" sz="1400" b="1" i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[Reference Table  1]</a:t>
            </a:r>
            <a:r>
              <a:rPr lang="en-US" sz="2400" b="1" i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3" eaLnBrk="1" hangingPunct="1">
              <a:defRPr/>
            </a:pPr>
            <a:r>
              <a:rPr lang="en-US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 =  2.39 X 10</a:t>
            </a:r>
            <a:r>
              <a:rPr lang="en-US" sz="2400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 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 </a:t>
            </a:r>
          </a:p>
          <a:p>
            <a:pPr lvl="3" eaLnBrk="1" hangingPunct="1">
              <a:defRPr/>
            </a:pP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1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calories = 1 Calorie (kilocalorie)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A00191D-2DFC-44BE-AE03-4CFED5E72C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EC7F93E-FB9E-4C39-9925-34056BE4FE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A1BA740-7710-4EE7-9E89-38E242D81F7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11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4F7B000-A483-4FEE-8006-5D31F988F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828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effectLst/>
              </a:rPr>
              <a:t>Heat</a:t>
            </a:r>
            <a:r>
              <a:rPr lang="en-US" altLang="en-US" dirty="0">
                <a:solidFill>
                  <a:schemeClr val="tx1"/>
                </a:solidFill>
                <a:effectLst/>
              </a:rPr>
              <a:t> </a:t>
            </a:r>
            <a:br>
              <a:rPr lang="en-US" altLang="en-US" dirty="0">
                <a:solidFill>
                  <a:schemeClr val="tx1"/>
                </a:solidFill>
                <a:effectLst/>
              </a:rPr>
            </a:br>
            <a:r>
              <a:rPr lang="en-US" alt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  <a:effectLst/>
              </a:rPr>
              <a:t>A form of energy that takes into account the </a:t>
            </a:r>
            <a:r>
              <a:rPr lang="en-US" altLang="en-US" sz="2400" dirty="0">
                <a:solidFill>
                  <a:srgbClr val="FFFF00"/>
                </a:solidFill>
                <a:effectLst/>
              </a:rPr>
              <a:t>quantity of matter</a:t>
            </a:r>
            <a:br>
              <a:rPr lang="en-US" altLang="en-US" sz="2000" dirty="0">
                <a:solidFill>
                  <a:schemeClr val="hlink"/>
                </a:solidFill>
                <a:effectLst/>
              </a:rPr>
            </a:br>
            <a:endParaRPr lang="en-US" alt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D30FA745-CD99-4588-961D-27F100F37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3624263"/>
          </a:xfrm>
          <a:solidFill>
            <a:srgbClr val="FFCC99"/>
          </a:solidFill>
        </p:spPr>
        <p:txBody>
          <a:bodyPr/>
          <a:lstStyle/>
          <a:p>
            <a:pPr marL="460375" lvl="2" indent="-350838" eaLnBrk="1" hangingPunct="1">
              <a:spcBef>
                <a:spcPts val="1200"/>
              </a:spcBef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Units:  </a:t>
            </a:r>
            <a:r>
              <a:rPr lang="en-US" altLang="en-US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calories (Kcal)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altLang="en-US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joules (KJ)</a:t>
            </a:r>
            <a:endParaRPr lang="en-US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0375" lvl="2" indent="-350838" eaLnBrk="1" hangingPunct="1">
              <a:spcBef>
                <a:spcPts val="1200"/>
              </a:spcBef>
              <a:defRPr/>
            </a:pPr>
            <a:r>
              <a:rPr lang="en-US" altLang="en-US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Calorimeter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instrument used to measure heat</a:t>
            </a:r>
          </a:p>
          <a:p>
            <a:pPr marL="460375" lvl="2" indent="-350838" eaLnBrk="1" hangingPunct="1">
              <a:spcBef>
                <a:spcPts val="1200"/>
              </a:spcBef>
              <a:defRPr/>
            </a:pPr>
            <a:r>
              <a:rPr lang="en-US" altLang="en-US" sz="28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and chemical changes involve changes in energy:</a:t>
            </a:r>
          </a:p>
          <a:p>
            <a:pPr marL="1371600" lvl="3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Exothermic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releases energy or heat</a:t>
            </a:r>
          </a:p>
          <a:p>
            <a:pPr marL="1371600" lvl="3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Endothermic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gains/absorbs energy or heat</a:t>
            </a:r>
          </a:p>
          <a:p>
            <a:pPr marL="1768475" lvl="3" indent="-342900" eaLnBrk="1" hangingPunct="1">
              <a:spcBef>
                <a:spcPts val="1800"/>
              </a:spcBef>
              <a:buClr>
                <a:srgbClr val="FF66CC"/>
              </a:buClr>
              <a:defRPr/>
            </a:pPr>
            <a:r>
              <a:rPr lang="en-US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Activation energy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C11117A-F874-4BC0-BCE1-EA810F6E47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D7526330-A45A-4085-98AE-2EFC7F27ADE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12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3797" name="Picture 2">
            <a:extLst>
              <a:ext uri="{FF2B5EF4-FFF2-40B4-BE49-F238E27FC236}">
                <a16:creationId xmlns:a16="http://schemas.microsoft.com/office/drawing/2014/main" id="{6E59191C-8886-477C-A14B-1AE6E746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588" y="4995863"/>
            <a:ext cx="4076700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2">
            <a:extLst>
              <a:ext uri="{FF2B5EF4-FFF2-40B4-BE49-F238E27FC236}">
                <a16:creationId xmlns:a16="http://schemas.microsoft.com/office/drawing/2014/main" id="{FBF87C7A-4737-406A-A462-BA9465368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0"/>
          <a:stretch>
            <a:fillRect/>
          </a:stretch>
        </p:blipFill>
        <p:spPr bwMode="auto">
          <a:xfrm>
            <a:off x="4932363" y="4995863"/>
            <a:ext cx="4211637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TextBox 2">
            <a:extLst>
              <a:ext uri="{FF2B5EF4-FFF2-40B4-BE49-F238E27FC236}">
                <a16:creationId xmlns:a16="http://schemas.microsoft.com/office/drawing/2014/main" id="{35710624-0DDD-4F73-888A-F870A5073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05400"/>
            <a:ext cx="550863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(1)</a:t>
            </a:r>
          </a:p>
        </p:txBody>
      </p:sp>
      <p:sp>
        <p:nvSpPr>
          <p:cNvPr id="33800" name="TextBox 11">
            <a:extLst>
              <a:ext uri="{FF2B5EF4-FFF2-40B4-BE49-F238E27FC236}">
                <a16:creationId xmlns:a16="http://schemas.microsoft.com/office/drawing/2014/main" id="{53945B79-2CF7-438D-B629-1F9244BF7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105400"/>
            <a:ext cx="550863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C8432-0DBD-45DF-B46E-A4299D756662}"/>
              </a:ext>
            </a:extLst>
          </p:cNvPr>
          <p:cNvSpPr txBox="1"/>
          <p:nvPr/>
        </p:nvSpPr>
        <p:spPr>
          <a:xfrm>
            <a:off x="7558304" y="571561"/>
            <a:ext cx="100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63ED488D-CC31-430F-8753-86730F81A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848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6600"/>
                </a:solidFill>
                <a:effectLst/>
              </a:rPr>
              <a:t>Temperature</a:t>
            </a:r>
            <a:br>
              <a:rPr lang="en-US" altLang="en-US" dirty="0">
                <a:solidFill>
                  <a:srgbClr val="FF6600"/>
                </a:solidFill>
                <a:effectLst/>
              </a:rPr>
            </a:br>
            <a:r>
              <a:rPr lang="en-US" altLang="en-US" sz="2400" dirty="0">
                <a:solidFill>
                  <a:schemeClr val="hlink"/>
                </a:solidFill>
                <a:effectLst/>
              </a:rPr>
              <a:t>The measure of heat intensity: describes the 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kinetic energy</a:t>
            </a:r>
            <a:r>
              <a:rPr lang="en-US" altLang="en-US" sz="2400" dirty="0">
                <a:solidFill>
                  <a:schemeClr val="hlink"/>
                </a:solidFill>
                <a:effectLst/>
              </a:rPr>
              <a:t> (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altLang="en-US" sz="2400" dirty="0">
                <a:solidFill>
                  <a:schemeClr val="hlink"/>
                </a:solidFill>
                <a:effectLst/>
              </a:rPr>
              <a:t>) of the molecules in a system</a:t>
            </a:r>
            <a:endParaRPr lang="en-US" alt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EECC19EC-DA5E-4E67-A2F5-252593CC2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05800" cy="39624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Units: measured in degrees</a:t>
            </a:r>
          </a:p>
          <a:p>
            <a:pPr marL="1831975" lvl="3" indent="-454025" eaLnBrk="1" hangingPunct="1">
              <a:spcBef>
                <a:spcPts val="1200"/>
              </a:spcBef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Fahrenheit (°F)</a:t>
            </a:r>
          </a:p>
          <a:p>
            <a:pPr marL="1831975" lvl="3" indent="-454025" eaLnBrk="1" hangingPunct="1">
              <a:spcBef>
                <a:spcPts val="1200"/>
              </a:spcBef>
              <a:defRPr/>
            </a:pPr>
            <a:r>
              <a:rPr lang="en-US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Celsius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(°C); also called centigrade</a:t>
            </a:r>
          </a:p>
          <a:p>
            <a:pPr marL="1831975" lvl="3" indent="-454025" eaLnBrk="1" hangingPunct="1">
              <a:spcBef>
                <a:spcPts val="1800"/>
              </a:spcBef>
              <a:defRPr/>
            </a:pPr>
            <a:r>
              <a:rPr lang="en-US" altLang="en-US" sz="4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Kelvin</a:t>
            </a:r>
            <a:r>
              <a:rPr lang="en-U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(K)</a:t>
            </a:r>
          </a:p>
          <a:p>
            <a:pPr lvl="4" eaLnBrk="1" hangingPunct="1"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“Absolute temperature” </a:t>
            </a:r>
          </a:p>
          <a:p>
            <a:pPr lvl="4" eaLnBrk="1" hangingPunct="1">
              <a:defRPr/>
            </a:pPr>
            <a:r>
              <a:rPr lang="en-US" alt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with 0 K (</a:t>
            </a:r>
            <a:r>
              <a:rPr lang="en-US" altLang="en-US" sz="2400" i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</a:t>
            </a:r>
            <a:r>
              <a:rPr lang="en-US" altLang="en-US" sz="2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</a:t>
            </a:r>
            <a:r>
              <a:rPr lang="en-US" alt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4" eaLnBrk="1" hangingPunct="1">
              <a:defRPr/>
            </a:pPr>
            <a:r>
              <a:rPr lang="en-US" altLang="en-US" sz="24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 volume and motion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8EEC531-88D7-4658-B7DD-D1BF39E3FD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846D101-EE40-44C2-AFD1-01B9CC6693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D07FB2C0-7DBD-46B4-BF06-852F3DA65C3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13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2678DEE4-7DC4-490C-9C48-3C27CBE1A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6600"/>
                </a:solidFill>
                <a:effectLst/>
              </a:rPr>
              <a:t>Temperature</a:t>
            </a:r>
            <a:r>
              <a:rPr lang="en-US" altLang="en-US" dirty="0">
                <a:solidFill>
                  <a:schemeClr val="tx1"/>
                </a:solidFill>
                <a:effectLst/>
              </a:rPr>
              <a:t> </a:t>
            </a:r>
            <a:br>
              <a:rPr lang="en-US" altLang="en-US" dirty="0">
                <a:solidFill>
                  <a:schemeClr val="tx1"/>
                </a:solidFill>
                <a:effectLst/>
              </a:rPr>
            </a:br>
            <a:r>
              <a:rPr lang="en-US" altLang="en-US" sz="2000" dirty="0">
                <a:solidFill>
                  <a:schemeClr val="hlink"/>
                </a:solidFill>
                <a:effectLst/>
              </a:rPr>
              <a:t>The measure of heat intensity: describes the </a:t>
            </a:r>
            <a:r>
              <a:rPr lang="en-US" altLang="en-US" sz="2000" dirty="0">
                <a:solidFill>
                  <a:srgbClr val="00FF00"/>
                </a:solidFill>
                <a:effectLst/>
              </a:rPr>
              <a:t>average kinetic energy </a:t>
            </a:r>
            <a:r>
              <a:rPr lang="en-US" altLang="en-US" sz="2000" dirty="0">
                <a:solidFill>
                  <a:schemeClr val="hlink"/>
                </a:solidFill>
                <a:effectLst/>
              </a:rPr>
              <a:t>(</a:t>
            </a:r>
            <a:r>
              <a:rPr lang="en-US" altLang="en-US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altLang="en-US" sz="2000" dirty="0">
                <a:solidFill>
                  <a:schemeClr val="hlink"/>
                </a:solidFill>
                <a:effectLst/>
              </a:rPr>
              <a:t>) of the molecules in a system.</a:t>
            </a:r>
            <a:endParaRPr lang="en-US" alt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15C0F654-A0A6-42B6-A0A4-CF240FA5C3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30375"/>
            <a:ext cx="4419600" cy="4114800"/>
          </a:xfrm>
        </p:spPr>
        <p:txBody>
          <a:bodyPr/>
          <a:lstStyle/>
          <a:p>
            <a:pPr marL="0" lvl="2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Conversions</a:t>
            </a:r>
          </a:p>
          <a:p>
            <a:pPr marL="460375" lvl="3" indent="-338138" eaLnBrk="1" hangingPunct="1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Fahrenheit and Celsius</a:t>
            </a:r>
          </a:p>
          <a:p>
            <a:pPr marL="801688" lvl="4" indent="-338138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 =  9/5 C  +  32 </a:t>
            </a:r>
          </a:p>
          <a:p>
            <a:pPr marL="801688" lvl="4" indent="-338138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 =  5/9 (F - 32)</a:t>
            </a:r>
          </a:p>
          <a:p>
            <a:pPr marL="679450" lvl="2" eaLnBrk="1" hangingPunct="1">
              <a:buFont typeface="Wingdings" panose="05000000000000000000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3550" lvl="3" indent="-341313" eaLnBrk="1" hangingPunct="1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Kelvin vs. Celsius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79450" lvl="4" eaLnBrk="1" hangingPunct="1">
              <a:defRPr/>
            </a:pP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 =  C  +  273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79450" lvl="4" eaLnBrk="1" hangingPunct="1">
              <a:defRPr/>
            </a:pPr>
            <a:r>
              <a:rPr lang="en-US" sz="24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 increment  =  1 C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05073A63-B1FD-4ED2-91C5-D0F64282F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91517" name="Group 29">
            <a:extLst>
              <a:ext uri="{FF2B5EF4-FFF2-40B4-BE49-F238E27FC236}">
                <a16:creationId xmlns:a16="http://schemas.microsoft.com/office/drawing/2014/main" id="{9D341082-42F3-495D-B82E-9A633B4422F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953000" y="2500313"/>
          <a:ext cx="3962400" cy="3381375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---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---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875" name="Text Box 31">
            <a:extLst>
              <a:ext uri="{FF2B5EF4-FFF2-40B4-BE49-F238E27FC236}">
                <a16:creationId xmlns:a16="http://schemas.microsoft.com/office/drawing/2014/main" id="{AB9BB1A6-67B7-4DCB-976A-CFA6220D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9685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Fill In Values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A975A69-C7D5-432C-929B-6C6A75E0A0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E6FF242-DD23-46BF-A97D-A8EAFBADCB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3EE4ABE4-0C7B-41DA-B8B1-06844315813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14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20CA3972-5A4D-48E3-88CC-0844665E1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6600"/>
                </a:solidFill>
                <a:effectLst/>
              </a:rPr>
              <a:t>Temperature</a:t>
            </a:r>
            <a:r>
              <a:rPr lang="en-US" altLang="en-US">
                <a:solidFill>
                  <a:schemeClr val="tx1"/>
                </a:solidFill>
                <a:effectLst/>
              </a:rPr>
              <a:t> </a:t>
            </a:r>
            <a:br>
              <a:rPr lang="en-US" altLang="en-US">
                <a:solidFill>
                  <a:schemeClr val="tx1"/>
                </a:solidFill>
                <a:effectLst/>
              </a:rPr>
            </a:br>
            <a:r>
              <a:rPr lang="en-US" altLang="en-US" sz="2000">
                <a:solidFill>
                  <a:schemeClr val="hlink"/>
                </a:solidFill>
                <a:effectLst/>
              </a:rPr>
              <a:t>The measure of heat intensity: describes the </a:t>
            </a:r>
            <a:r>
              <a:rPr lang="en-US" altLang="en-US" sz="2000">
                <a:solidFill>
                  <a:srgbClr val="00FF00"/>
                </a:solidFill>
                <a:effectLst/>
              </a:rPr>
              <a:t>average kinetic energy </a:t>
            </a:r>
            <a:r>
              <a:rPr lang="en-US" altLang="en-US" sz="2000">
                <a:solidFill>
                  <a:schemeClr val="hlink"/>
                </a:solidFill>
                <a:effectLst/>
              </a:rPr>
              <a:t>(KE) of the molecules in a system.</a:t>
            </a:r>
            <a:endParaRPr lang="en-US" altLang="en-US">
              <a:solidFill>
                <a:schemeClr val="tx1"/>
              </a:solidFill>
              <a:effectLst/>
            </a:endParaRP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610BFFB5-9FB1-431F-9999-D9D252001F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30375"/>
            <a:ext cx="5181600" cy="4114800"/>
          </a:xfrm>
        </p:spPr>
        <p:txBody>
          <a:bodyPr/>
          <a:lstStyle/>
          <a:p>
            <a:pPr marL="0" lvl="2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Conversions</a:t>
            </a:r>
          </a:p>
          <a:p>
            <a:pPr marL="460375" lvl="3" indent="-338138" eaLnBrk="1" hangingPunct="1">
              <a:defRPr/>
            </a:pPr>
            <a:r>
              <a:rPr lang="en-US" sz="2400" dirty="0">
                <a:solidFill>
                  <a:srgbClr val="FFFF00"/>
                </a:solidFill>
                <a:effectLst/>
              </a:rPr>
              <a:t>Fahrenheit and Celsius</a:t>
            </a:r>
          </a:p>
          <a:p>
            <a:pPr marL="801688" lvl="4" indent="-338138" eaLnBrk="1" hangingPunct="1">
              <a:defRPr/>
            </a:pPr>
            <a:r>
              <a:rPr lang="en-US" sz="2400" dirty="0"/>
              <a:t>F  =  9/5 C  +  32 </a:t>
            </a:r>
          </a:p>
          <a:p>
            <a:pPr marL="801688" lvl="4" indent="-338138" eaLnBrk="1" hangingPunct="1">
              <a:defRPr/>
            </a:pPr>
            <a:r>
              <a:rPr lang="en-US" sz="2400" dirty="0"/>
              <a:t>C  =  5/9 (F - 32)</a:t>
            </a:r>
          </a:p>
          <a:p>
            <a:pPr marL="679450" lvl="2" eaLnBrk="1" hangingPunct="1">
              <a:buFont typeface="Wingdings" panose="05000000000000000000" pitchFamily="2" charset="2"/>
              <a:buNone/>
              <a:defRPr/>
            </a:pPr>
            <a:endParaRPr lang="en-US" dirty="0">
              <a:effectLst/>
            </a:endParaRPr>
          </a:p>
          <a:p>
            <a:pPr marL="463550" lvl="3" indent="-341313" eaLnBrk="1" hangingPunct="1">
              <a:defRPr/>
            </a:pPr>
            <a:r>
              <a:rPr lang="en-US" sz="3600" dirty="0">
                <a:solidFill>
                  <a:srgbClr val="FFFF00"/>
                </a:solidFill>
                <a:effectLst/>
              </a:rPr>
              <a:t>Kelvin vs. Celsius</a:t>
            </a:r>
            <a:endParaRPr lang="en-US" sz="3600" dirty="0">
              <a:effectLst/>
            </a:endParaRPr>
          </a:p>
          <a:p>
            <a:pPr marL="679450" lvl="4" eaLnBrk="1" hangingPunct="1">
              <a:defRPr/>
            </a:pPr>
            <a:r>
              <a:rPr lang="en-US" sz="2400" dirty="0">
                <a:solidFill>
                  <a:schemeClr val="hlink"/>
                </a:solidFill>
                <a:effectLst/>
              </a:rPr>
              <a:t>K  =  C  +  273</a:t>
            </a:r>
            <a:endParaRPr lang="en-US" sz="2400" dirty="0">
              <a:effectLst/>
            </a:endParaRPr>
          </a:p>
          <a:p>
            <a:pPr marL="679450" lvl="4" eaLnBrk="1" hangingPunct="1">
              <a:defRPr/>
            </a:pPr>
            <a:r>
              <a:rPr lang="en-US" sz="2400" dirty="0">
                <a:solidFill>
                  <a:srgbClr val="FF66CC"/>
                </a:solidFill>
                <a:effectLst/>
              </a:rPr>
              <a:t>1 K increment  =  1 C</a:t>
            </a:r>
            <a:endParaRPr lang="en-US" sz="2400" dirty="0">
              <a:effectLst/>
            </a:endParaRPr>
          </a:p>
        </p:txBody>
      </p:sp>
      <p:sp>
        <p:nvSpPr>
          <p:cNvPr id="36868" name="Text Box 6">
            <a:extLst>
              <a:ext uri="{FF2B5EF4-FFF2-40B4-BE49-F238E27FC236}">
                <a16:creationId xmlns:a16="http://schemas.microsoft.com/office/drawing/2014/main" id="{FD01B018-6641-46CF-998F-0023D42F4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91517" name="Group 29">
            <a:extLst>
              <a:ext uri="{FF2B5EF4-FFF2-40B4-BE49-F238E27FC236}">
                <a16:creationId xmlns:a16="http://schemas.microsoft.com/office/drawing/2014/main" id="{ED290040-EDCC-4CA3-892C-9D44D0BA2E3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953000" y="2500313"/>
          <a:ext cx="3962400" cy="3381375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---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---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899" name="Text Box 31">
            <a:extLst>
              <a:ext uri="{FF2B5EF4-FFF2-40B4-BE49-F238E27FC236}">
                <a16:creationId xmlns:a16="http://schemas.microsoft.com/office/drawing/2014/main" id="{297FE9A3-ED63-439D-94C3-D180A77E8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9685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Fill In Values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10D3E413-D090-4817-B679-E9586667A5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23898339-1048-46D0-98D0-5CA66D1DE1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0AEB2939-59CD-486E-BFD0-04EF1AEE9EA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15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9E584306-FBCA-47EC-8744-4A6D19142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6600"/>
                </a:solidFill>
              </a:rPr>
              <a:t>Temperature</a:t>
            </a:r>
            <a:r>
              <a:rPr lang="en-US" dirty="0"/>
              <a:t> versus </a:t>
            </a:r>
            <a:r>
              <a:rPr lang="en-US" dirty="0">
                <a:solidFill>
                  <a:schemeClr val="folHlink"/>
                </a:solidFill>
              </a:rPr>
              <a:t>Heat</a:t>
            </a:r>
            <a:endParaRPr lang="en-US" dirty="0"/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E4EEA63F-DAD8-4B49-84AF-F438078C9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77200" cy="4343400"/>
          </a:xfrm>
        </p:spPr>
        <p:txBody>
          <a:bodyPr/>
          <a:lstStyle/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>
                <a:solidFill>
                  <a:srgbClr val="FF6600"/>
                </a:solidFill>
                <a:effectLst/>
              </a:rPr>
              <a:t>Compare the 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r>
              <a:rPr lang="en-US" sz="3600" dirty="0">
                <a:solidFill>
                  <a:srgbClr val="FF6600"/>
                </a:solidFill>
                <a:effectLst/>
              </a:rPr>
              <a:t> and </a:t>
            </a:r>
            <a:r>
              <a:rPr lang="en-US" sz="3600" dirty="0">
                <a:solidFill>
                  <a:srgbClr val="FFFF00"/>
                </a:solidFill>
                <a:effectLst/>
              </a:rPr>
              <a:t>heat</a:t>
            </a:r>
            <a:r>
              <a:rPr lang="en-US" sz="3600" dirty="0">
                <a:solidFill>
                  <a:srgbClr val="FF6600"/>
                </a:solidFill>
                <a:effectLst/>
              </a:rPr>
              <a:t> of a match and a bonfire.</a:t>
            </a:r>
            <a:endParaRPr lang="en-US" sz="3600" dirty="0">
              <a:effectLst/>
            </a:endParaRPr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F51FF0EA-6AAC-4B97-A0EF-51A9B206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59325"/>
            <a:ext cx="16097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>
            <a:extLst>
              <a:ext uri="{FF2B5EF4-FFF2-40B4-BE49-F238E27FC236}">
                <a16:creationId xmlns:a16="http://schemas.microsoft.com/office/drawing/2014/main" id="{08E998EB-43CF-41A1-87EA-26269254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3675"/>
            <a:ext cx="37242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think_about_it-01.eps">
            <a:extLst>
              <a:ext uri="{FF2B5EF4-FFF2-40B4-BE49-F238E27FC236}">
                <a16:creationId xmlns:a16="http://schemas.microsoft.com/office/drawing/2014/main" id="{7A3C1E83-33D7-427A-BB2C-C9A765463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6200"/>
            <a:ext cx="1409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1B4F3-CADC-4529-978D-EC98B629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0400" y="6250379"/>
            <a:ext cx="1676400" cy="476250"/>
          </a:xfrm>
        </p:spPr>
        <p:txBody>
          <a:bodyPr/>
          <a:lstStyle/>
          <a:p>
            <a:pPr eaLnBrk="1" hangingPunct="1">
              <a:defRPr/>
            </a:pPr>
            <a:fld id="{409337C3-2691-4B32-9F8E-2B566C3D9592}" type="slidenum">
              <a:rPr lang="en-US" smtClean="0"/>
              <a:pPr eaLnBrk="1" hangingPunct="1"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>
            <a:extLst>
              <a:ext uri="{FF2B5EF4-FFF2-40B4-BE49-F238E27FC236}">
                <a16:creationId xmlns:a16="http://schemas.microsoft.com/office/drawing/2014/main" id="{697CEF71-3311-438F-B52F-79A59B79B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3675"/>
            <a:ext cx="37242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8" name="Rectangle 2">
            <a:extLst>
              <a:ext uri="{FF2B5EF4-FFF2-40B4-BE49-F238E27FC236}">
                <a16:creationId xmlns:a16="http://schemas.microsoft.com/office/drawing/2014/main" id="{76B20827-EBFB-4611-AA7D-711460A5E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6600"/>
                </a:solidFill>
              </a:rPr>
              <a:t>Temperature</a:t>
            </a:r>
            <a:r>
              <a:rPr lang="en-US" dirty="0"/>
              <a:t> versus </a:t>
            </a:r>
            <a:r>
              <a:rPr lang="en-US" dirty="0">
                <a:solidFill>
                  <a:srgbClr val="FFFF00"/>
                </a:solidFill>
              </a:rPr>
              <a:t>Heat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7D0C0B96-3F52-4F87-8C3B-B67675F0F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029200"/>
          </a:xfrm>
        </p:spPr>
        <p:txBody>
          <a:bodyPr/>
          <a:lstStyle/>
          <a:p>
            <a:pPr marL="228600" lvl="2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involves the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of molecules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</a:t>
            </a:r>
          </a:p>
          <a:p>
            <a:pPr marL="228600" lvl="2" indent="0" eaLnBrk="1" hangingPunct="1">
              <a:buFont typeface="Wingdings" panose="05000000000000000000" pitchFamily="2" charset="2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2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incorporates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(amount)</a:t>
            </a:r>
          </a:p>
          <a:p>
            <a:pPr marL="228600" lvl="2" indent="0"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2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 a match verses a bonfire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2" indent="0" eaLnBrk="1" hangingPunct="1">
              <a:buFont typeface="Wingdings" panose="05000000000000000000" pitchFamily="2" charset="2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3" eaLnBrk="1" hangingPunct="1"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Temperature for both is the same (~400-600 °C)</a:t>
            </a:r>
          </a:p>
          <a:p>
            <a:pPr marL="914400" lvl="3" eaLnBrk="1" hangingPunct="1"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bonfire contains MUCH more heat</a:t>
            </a:r>
          </a:p>
        </p:txBody>
      </p:sp>
      <p:pic>
        <p:nvPicPr>
          <p:cNvPr id="38917" name="Picture 2">
            <a:extLst>
              <a:ext uri="{FF2B5EF4-FFF2-40B4-BE49-F238E27FC236}">
                <a16:creationId xmlns:a16="http://schemas.microsoft.com/office/drawing/2014/main" id="{F36BE3A8-3849-4ADC-9084-8580DFAE3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59325"/>
            <a:ext cx="16097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 descr="think_about_it-01.eps">
            <a:extLst>
              <a:ext uri="{FF2B5EF4-FFF2-40B4-BE49-F238E27FC236}">
                <a16:creationId xmlns:a16="http://schemas.microsoft.com/office/drawing/2014/main" id="{85177FD5-CB49-40CD-90B1-6D547294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2400"/>
            <a:ext cx="116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457BC6-B9B6-4343-8AE9-1042F5D8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6600" y="6302375"/>
            <a:ext cx="1676400" cy="476250"/>
          </a:xfrm>
        </p:spPr>
        <p:txBody>
          <a:bodyPr/>
          <a:lstStyle/>
          <a:p>
            <a:pPr eaLnBrk="1" hangingPunct="1">
              <a:defRPr/>
            </a:pPr>
            <a:fld id="{F13897ED-089D-4EE0-B684-6469E1BAD08B}" type="slidenum">
              <a:rPr lang="en-US" smtClean="0"/>
              <a:pPr eaLnBrk="1" hangingPunct="1"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3BC70E3B-A6C8-4C5E-BA50-9BF5E1601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6600"/>
                </a:solidFill>
              </a:rPr>
              <a:t>Temperature</a:t>
            </a:r>
            <a:r>
              <a:rPr lang="en-US" dirty="0"/>
              <a:t> versus </a:t>
            </a:r>
            <a:r>
              <a:rPr lang="en-US" dirty="0">
                <a:solidFill>
                  <a:schemeClr val="folHlink"/>
                </a:solidFill>
              </a:rPr>
              <a:t>Heat</a:t>
            </a:r>
            <a:endParaRPr lang="en-US" dirty="0"/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75CFAE82-0DFF-47F2-9BAE-A5114A65F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029200"/>
          </a:xfrm>
        </p:spPr>
        <p:txBody>
          <a:bodyPr/>
          <a:lstStyle/>
          <a:p>
            <a:pPr marL="2292350" lvl="2" indent="-2292350" eaLnBrk="1" hangingPunct="1">
              <a:buFont typeface="Wingdings" panose="05000000000000000000" pitchFamily="2" charset="2"/>
              <a:buNone/>
              <a:tabLst>
                <a:tab pos="463550" algn="l"/>
              </a:tabLst>
              <a:defRPr/>
            </a:pPr>
            <a:r>
              <a:rPr lang="en-US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en-US" sz="28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involves the </a:t>
            </a:r>
            <a:r>
              <a:rPr lang="en-US" sz="2800" u="sng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KE of molecules</a:t>
            </a:r>
            <a:r>
              <a:rPr lang="en-US" sz="28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</a:t>
            </a:r>
          </a:p>
          <a:p>
            <a:pPr marL="912813" lvl="2" indent="-912813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incorporates temperature and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</a:p>
          <a:p>
            <a:pPr marL="460375" lvl="2" indent="-338138" eaLnBrk="1" hangingPunct="1">
              <a:defRPr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one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 one match verses five matches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0" lvl="3" indent="-338138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for both is the same (~400-600 °C)</a:t>
            </a:r>
          </a:p>
          <a:p>
            <a:pPr marL="1143000" lvl="4" indent="-338138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of one match  =  ~500 cal </a:t>
            </a:r>
          </a:p>
          <a:p>
            <a:pPr marL="1143000" lvl="4" indent="-338138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of five matches  =  ~2500 cal</a:t>
            </a:r>
          </a:p>
          <a:p>
            <a:pPr marL="460375" lvl="2" indent="-338138" eaLnBrk="1" hangingPunct="1">
              <a:defRPr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two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 a match verses a bonfire or house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6175" lvl="2" indent="-342900"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temperature of a bonfire or burning house is almost the same as a burning match (~400-600 °C)</a:t>
            </a:r>
          </a:p>
          <a:p>
            <a:pPr marL="1146175" lvl="2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heat of a match is ~500 cal while </a:t>
            </a:r>
          </a:p>
          <a:p>
            <a:pPr marL="1146175" lvl="2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heat of a bonfire or house is thousands of times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ACC2454-2DB9-4DF8-B6CC-65261E1D10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2384501-47D2-4D5D-B129-C875E9958C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5280502B-CF30-4A48-9F1D-CB0EC9D8437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18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B7FD3D4-0878-4B32-8844-3D069CF821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08025" y="2819400"/>
            <a:ext cx="77724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Heat flows from </a:t>
            </a:r>
            <a:r>
              <a:rPr lang="en-US" dirty="0">
                <a:solidFill>
                  <a:srgbClr val="FF6600"/>
                </a:solidFill>
              </a:rPr>
              <a:t>warm</a:t>
            </a:r>
            <a:r>
              <a:rPr lang="en-US" dirty="0"/>
              <a:t> to </a:t>
            </a:r>
            <a:r>
              <a:rPr lang="en-US" dirty="0">
                <a:solidFill>
                  <a:srgbClr val="00B0F0"/>
                </a:solidFill>
              </a:rPr>
              <a:t>cold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66CC"/>
                </a:solidFill>
              </a:rPr>
              <a:t>This represents KE</a:t>
            </a:r>
          </a:p>
        </p:txBody>
      </p:sp>
      <p:pic>
        <p:nvPicPr>
          <p:cNvPr id="2053" name="Picture 5" descr="conductioncrosssection">
            <a:extLst>
              <a:ext uri="{FF2B5EF4-FFF2-40B4-BE49-F238E27FC236}">
                <a16:creationId xmlns:a16="http://schemas.microsoft.com/office/drawing/2014/main" id="{1719329B-15A1-4BFC-867F-56AF9272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450"/>
            <a:ext cx="872966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24127F-7CDF-405B-B49E-53194A733A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Thermochemistry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D72D0-2A5C-45BA-A4B0-C8BB1116A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67012841-E60E-4B99-A5E0-39CA949D77DD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19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6">
            <a:extLst>
              <a:ext uri="{FF2B5EF4-FFF2-40B4-BE49-F238E27FC236}">
                <a16:creationId xmlns:a16="http://schemas.microsoft.com/office/drawing/2014/main" id="{0C78EA48-294E-44D8-8C3A-D92D318FA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81200"/>
            <a:ext cx="4022725" cy="36576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18288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B732"/>
                </a:solidFill>
                <a:ea typeface="ヒラギノ角ゴ Pro W3"/>
                <a:cs typeface="ヒラギノ角ゴ Pro W3"/>
              </a:rPr>
              <a:t>Chapter 17A</a:t>
            </a:r>
            <a:endParaRPr lang="en-US" altLang="en-US" sz="2400">
              <a:solidFill>
                <a:schemeClr val="bg1"/>
              </a:solidFill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ea typeface="ヒラギノ角ゴ Pro W3"/>
                <a:cs typeface="ヒラギノ角ゴ Pro W3"/>
              </a:rPr>
              <a:t>Thermochemistry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1"/>
              </a:solidFill>
              <a:ea typeface="ヒラギノ角ゴ Pro W3"/>
              <a:cs typeface="ヒラギノ角ゴ Pro W3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ea typeface="ヒラギノ角ゴ Pro W3"/>
                <a:cs typeface="ヒラギノ角ゴ Pro W3"/>
              </a:rPr>
              <a:t>The Flow of Energy</a:t>
            </a:r>
            <a:endParaRPr lang="en-US" altLang="en-US" sz="2400" b="1">
              <a:solidFill>
                <a:srgbClr val="FFB732"/>
              </a:solidFill>
              <a:ea typeface="ヒラギノ角ゴ Pro W3"/>
              <a:cs typeface="ヒラギノ角ゴ Pro W3"/>
            </a:endParaRP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ea typeface="ヒラギノ角ゴ Pro W3"/>
                <a:cs typeface="ヒラギノ角ゴ Pro W3"/>
              </a:rPr>
              <a:t>Measuring and Expressing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ea typeface="ヒラギノ角ゴ Pro W3"/>
                <a:cs typeface="ヒラギノ角ゴ Pro W3"/>
              </a:rPr>
              <a:t>        Enthalpy Changes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ea typeface="ヒラギノ角ゴ Pro W3"/>
                <a:cs typeface="ヒラギノ角ゴ Pro W3"/>
              </a:rPr>
              <a:t>Heat in Changes of State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ea typeface="ヒラギノ角ゴ Pro W3"/>
                <a:cs typeface="ヒラギノ角ゴ Pro W3"/>
              </a:rPr>
              <a:t>Calculating Heats of Reaction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endParaRPr lang="en-US" altLang="en-US" sz="2000" b="1">
              <a:solidFill>
                <a:srgbClr val="FF0000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21507" name="Picture 15" descr="CHEM12_custmark">
            <a:extLst>
              <a:ext uri="{FF2B5EF4-FFF2-40B4-BE49-F238E27FC236}">
                <a16:creationId xmlns:a16="http://schemas.microsoft.com/office/drawing/2014/main" id="{1F2A7171-E3DD-4E43-BB5F-D04E5A0D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71739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6" descr="CHEM12_thumbnail">
            <a:extLst>
              <a:ext uri="{FF2B5EF4-FFF2-40B4-BE49-F238E27FC236}">
                <a16:creationId xmlns:a16="http://schemas.microsoft.com/office/drawing/2014/main" id="{B0D0B9C6-23F9-4203-B8B5-F05F2687E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795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>
            <a:extLst>
              <a:ext uri="{FF2B5EF4-FFF2-40B4-BE49-F238E27FC236}">
                <a16:creationId xmlns:a16="http://schemas.microsoft.com/office/drawing/2014/main" id="{E201BCED-CD4A-46BB-9684-0C7BFA61B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981200"/>
            <a:ext cx="48196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EF7C69-8DA7-4D7F-97C4-59961D2767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2667000" cy="476250"/>
          </a:xfrm>
        </p:spPr>
        <p:txBody>
          <a:bodyPr/>
          <a:lstStyle/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6BDC33-A1E1-494E-85DA-E6B83EE8A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440613" y="6365875"/>
            <a:ext cx="1676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2A08828D-5029-46BA-A5A6-5D4335B1665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31A2EFD-2848-40E3-A3C9-679EE3C27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3338"/>
            <a:ext cx="7924800" cy="1185862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effectLst/>
              </a:rPr>
              <a:t>Heating and Cooling Curves</a:t>
            </a:r>
            <a:endParaRPr lang="en-US" altLang="en-US" sz="4000">
              <a:effectLst/>
            </a:endParaRP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0A8D9C4D-4D3B-4481-9501-B5C43B875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dirty="0">
                <a:solidFill>
                  <a:srgbClr val="FF6600"/>
                </a:solidFill>
                <a:hlinkClick r:id="rId2"/>
              </a:rPr>
              <a:t>http://somup.com/cFX6DGni0X</a:t>
            </a:r>
            <a:r>
              <a:rPr lang="en-US" altLang="en-US" sz="3600" dirty="0">
                <a:solidFill>
                  <a:srgbClr val="FF6600"/>
                </a:solidFill>
              </a:rPr>
              <a:t> (1:12)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u="sng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u="sng" dirty="0"/>
              <a:t>Inquiry Questions: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400" dirty="0"/>
              <a:t>Why doesn’t the temperature change as ice melts?  As water boils? 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400" dirty="0"/>
              <a:t>What kind of energy relationships are occurring as ice melts and then water boils? 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400" dirty="0"/>
              <a:t>What do we call the stages when ice melts and water boils?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5BBEE4C-3F0A-4691-8E6D-6955A9A636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C2A03B2-10E6-40C4-BF82-7A15D9C021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282EB32B-D87D-4902-B814-51C1DCCDA66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20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F4A1BA7-478B-42D4-9A0E-CB0B13239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3338"/>
            <a:ext cx="7924800" cy="1185862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effectLst/>
              </a:rPr>
              <a:t>Heating and Cooling Curves</a:t>
            </a:r>
            <a:endParaRPr lang="en-US" altLang="en-US" sz="4000">
              <a:effectLst/>
            </a:endParaRP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0A8D9C4D-4D3B-4481-9501-B5C43B875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688" y="1447800"/>
            <a:ext cx="8229600" cy="4038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u="sng" dirty="0"/>
              <a:t>Inquiry Questions: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u="sng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Why doesn’t the temperature change as ice melts?  As water boils? (</a:t>
            </a:r>
            <a:r>
              <a:rPr lang="en-US" sz="2400" i="1" dirty="0">
                <a:solidFill>
                  <a:srgbClr val="FFFF00"/>
                </a:solidFill>
              </a:rPr>
              <a:t>PE vs. KE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What kind of energy relationships are occurring as ice melts and then boils? (</a:t>
            </a:r>
            <a:r>
              <a:rPr lang="en-US" sz="2400" i="1" dirty="0">
                <a:solidFill>
                  <a:srgbClr val="FFFF00"/>
                </a:solidFill>
              </a:rPr>
              <a:t>Endothermic</a:t>
            </a:r>
            <a:r>
              <a:rPr lang="en-US" sz="2400" dirty="0"/>
              <a:t>)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What do we call the stages when ice melts (</a:t>
            </a:r>
            <a:r>
              <a:rPr lang="en-US" sz="2400" i="1" dirty="0">
                <a:solidFill>
                  <a:srgbClr val="FFFF00"/>
                </a:solidFill>
              </a:rPr>
              <a:t>melting point</a:t>
            </a:r>
            <a:r>
              <a:rPr lang="en-US" sz="2400" dirty="0"/>
              <a:t>) and water boils (</a:t>
            </a:r>
            <a:r>
              <a:rPr lang="en-US" sz="2400" i="1" dirty="0">
                <a:solidFill>
                  <a:srgbClr val="FFFF00"/>
                </a:solidFill>
              </a:rPr>
              <a:t>boiling point</a:t>
            </a:r>
            <a:r>
              <a:rPr lang="en-US" sz="2400" dirty="0"/>
              <a:t>)?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5BBEE4C-3F0A-4691-8E6D-6955A9A636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C2A03B2-10E6-40C4-BF82-7A15D9C021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7F29284B-26D7-4166-BA36-BCC77DC2E80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21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3AE699EE-2DC2-4DDE-82A3-BB35EE8B4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solidFill>
                  <a:schemeClr val="folHlink"/>
                </a:solidFill>
                <a:effectLst/>
              </a:rPr>
              <a:t>Phase Change</a:t>
            </a:r>
            <a:r>
              <a:rPr lang="en-US" b="1" dirty="0">
                <a:effectLst/>
              </a:rPr>
              <a:t> Diagrams</a:t>
            </a:r>
            <a:r>
              <a:rPr lang="en-US" sz="4800" dirty="0"/>
              <a:t> 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3F05332E-E2E0-4E02-86B4-1C93C0C87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Endothermic</a:t>
            </a:r>
            <a:r>
              <a:rPr lang="en-US" sz="4400" dirty="0">
                <a:latin typeface="Times New Roman" pitchFamily="18" charset="0"/>
              </a:rPr>
              <a:t>   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</a:rPr>
              <a:t>ΔH = +</a:t>
            </a:r>
            <a:r>
              <a:rPr lang="en-US" sz="4400" dirty="0">
                <a:latin typeface="Times New Roman" pitchFamily="18" charset="0"/>
              </a:rPr>
              <a:t>   </a:t>
            </a:r>
          </a:p>
          <a:p>
            <a:pPr lvl="2" indent="-338138"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rgbClr val="FF6600"/>
                </a:solidFill>
              </a:rPr>
              <a:t>Heating Curve</a:t>
            </a:r>
          </a:p>
          <a:p>
            <a:pPr lvl="2" indent="-338138" eaLnBrk="1" hangingPunct="1">
              <a:lnSpc>
                <a:spcPct val="90000"/>
              </a:lnSpc>
              <a:defRPr/>
            </a:pPr>
            <a:r>
              <a:rPr lang="en-US" sz="3600" dirty="0"/>
              <a:t>Heat flows </a:t>
            </a:r>
            <a:r>
              <a:rPr lang="en-US" sz="3600" b="1" u="sng" dirty="0"/>
              <a:t>into</a:t>
            </a:r>
            <a:r>
              <a:rPr lang="en-US" sz="3600" dirty="0"/>
              <a:t> the system from the surroundings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effectLst/>
              </a:rPr>
              <a:t>Exothermic</a:t>
            </a:r>
            <a:r>
              <a:rPr lang="en-US" sz="1800" dirty="0">
                <a:effectLst/>
                <a:latin typeface="Times New Roman" pitchFamily="18" charset="0"/>
              </a:rPr>
              <a:t>   </a:t>
            </a:r>
            <a:r>
              <a:rPr lang="en-US" sz="1800" dirty="0">
                <a:solidFill>
                  <a:srgbClr val="FFFF00"/>
                </a:solidFill>
                <a:effectLst/>
                <a:latin typeface="Times New Roman" pitchFamily="18" charset="0"/>
              </a:rPr>
              <a:t>ΔH = ─</a:t>
            </a:r>
            <a:r>
              <a:rPr lang="en-US" sz="1800" dirty="0">
                <a:effectLst/>
                <a:latin typeface="Times New Roman" pitchFamily="18" charset="0"/>
              </a:rPr>
              <a:t>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>
                <a:solidFill>
                  <a:srgbClr val="FF6600"/>
                </a:solidFill>
              </a:rPr>
              <a:t>Cooling Curve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>
                <a:effectLst/>
              </a:rPr>
              <a:t>Heat flows </a:t>
            </a:r>
            <a:r>
              <a:rPr lang="en-US" sz="1800" b="1" u="sng" dirty="0">
                <a:effectLst/>
              </a:rPr>
              <a:t>from</a:t>
            </a:r>
            <a:r>
              <a:rPr lang="en-US" sz="1800" dirty="0">
                <a:effectLst/>
              </a:rPr>
              <a:t> the system into the surroundings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ED9E7BC-DDCB-43D5-9615-A82D080E7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/>
              <a:t>Thermochemistry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1549FCA-AD19-48F9-BD17-D1928E32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A7CA76C1-D9FF-40FD-955B-6689AA817604}" type="slidenum">
              <a:rPr lang="en-US" altLang="en-US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22</a:t>
            </a:fld>
            <a:endPara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6F901C52-06A6-4332-AA26-04516DF7A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effectLst/>
              </a:rPr>
              <a:t>Phase Change Diagrams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b="1" dirty="0">
                <a:solidFill>
                  <a:srgbClr val="FFFF00"/>
                </a:solidFill>
              </a:rPr>
              <a:t>Endothermic</a:t>
            </a:r>
            <a:r>
              <a:rPr lang="en-US" sz="3200" b="1" dirty="0"/>
              <a:t>  “Heating Curve”</a:t>
            </a:r>
          </a:p>
        </p:txBody>
      </p:sp>
      <p:pic>
        <p:nvPicPr>
          <p:cNvPr id="203782" name="Picture 6" descr="heating curve line">
            <a:extLst>
              <a:ext uri="{FF2B5EF4-FFF2-40B4-BE49-F238E27FC236}">
                <a16:creationId xmlns:a16="http://schemas.microsoft.com/office/drawing/2014/main" id="{59C04AA7-13D5-42DC-9F88-24D3EB9C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82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7F161300-1339-443F-9D35-7FE2CFB036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B25CC6B-F8AD-4CD1-AC18-B19EC95EF3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6B4B02D0-1433-471A-88E3-DC50B6D2D08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23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heating curve line">
            <a:extLst>
              <a:ext uri="{FF2B5EF4-FFF2-40B4-BE49-F238E27FC236}">
                <a16:creationId xmlns:a16="http://schemas.microsoft.com/office/drawing/2014/main" id="{5D85CEAE-3F03-400A-803C-681EE4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82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WordArt 4">
            <a:extLst>
              <a:ext uri="{FF2B5EF4-FFF2-40B4-BE49-F238E27FC236}">
                <a16:creationId xmlns:a16="http://schemas.microsoft.com/office/drawing/2014/main" id="{2F55068F-6537-4B5C-897C-FB77ADECD4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2362200"/>
            <a:ext cx="5562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Label the phases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801655-9D6F-46E7-A771-9E6EA4C121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E855A2-244A-4B9A-80BB-278561BCC4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342D1786-0411-4CD1-B2E4-5A5377B54BB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24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F80F77F-669B-4A8F-9557-0F12A7201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effectLst/>
              </a:rPr>
              <a:t>Phase Change Diagrams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b="1" dirty="0">
                <a:solidFill>
                  <a:srgbClr val="FFFF00"/>
                </a:solidFill>
              </a:rPr>
              <a:t>Endothermic</a:t>
            </a:r>
            <a:r>
              <a:rPr lang="en-US" sz="3200" b="1" dirty="0"/>
              <a:t>  “Heating Curve”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heating curve line">
            <a:extLst>
              <a:ext uri="{FF2B5EF4-FFF2-40B4-BE49-F238E27FC236}">
                <a16:creationId xmlns:a16="http://schemas.microsoft.com/office/drawing/2014/main" id="{F6B9EABD-D3A5-4632-A5B5-EE2EC67EE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82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 Box 4">
            <a:extLst>
              <a:ext uri="{FF2B5EF4-FFF2-40B4-BE49-F238E27FC236}">
                <a16:creationId xmlns:a16="http://schemas.microsoft.com/office/drawing/2014/main" id="{E630CB7E-07C4-4F27-99FC-61521BED9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958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solid</a:t>
            </a:r>
          </a:p>
        </p:txBody>
      </p:sp>
      <p:sp>
        <p:nvSpPr>
          <p:cNvPr id="208901" name="Text Box 5">
            <a:extLst>
              <a:ext uri="{FF2B5EF4-FFF2-40B4-BE49-F238E27FC236}">
                <a16:creationId xmlns:a16="http://schemas.microsoft.com/office/drawing/2014/main" id="{9CA52ABB-FBD1-4732-82D5-7516723C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004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liquid</a:t>
            </a:r>
          </a:p>
        </p:txBody>
      </p:sp>
      <p:sp>
        <p:nvSpPr>
          <p:cNvPr id="208902" name="Text Box 6">
            <a:extLst>
              <a:ext uri="{FF2B5EF4-FFF2-40B4-BE49-F238E27FC236}">
                <a16:creationId xmlns:a16="http://schemas.microsoft.com/office/drawing/2014/main" id="{8824AE8C-1E9C-4002-BDDC-7EF6E3D67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574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gas</a:t>
            </a:r>
          </a:p>
        </p:txBody>
      </p:sp>
      <p:sp>
        <p:nvSpPr>
          <p:cNvPr id="208904" name="WordArt 8">
            <a:extLst>
              <a:ext uri="{FF2B5EF4-FFF2-40B4-BE49-F238E27FC236}">
                <a16:creationId xmlns:a16="http://schemas.microsoft.com/office/drawing/2014/main" id="{60034AA0-409B-4CD7-A117-2230879A03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3276600"/>
            <a:ext cx="31527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What about lines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BC and DE?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53046058-1718-45C2-B9EC-323E47F8DF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AFC4035-746E-4653-91B7-2D9AF0FEC3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3D21AC7C-1643-4B1A-B96D-A85E0F870DF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25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C4C0422-78A8-41D3-B489-3816A1CFB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effectLst/>
              </a:rPr>
              <a:t>Phase Change Diagrams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b="1" dirty="0">
                <a:solidFill>
                  <a:srgbClr val="FFFF00"/>
                </a:solidFill>
              </a:rPr>
              <a:t>Endothermic</a:t>
            </a:r>
            <a:r>
              <a:rPr lang="en-US" sz="3200" b="1" dirty="0"/>
              <a:t>  “Heating Curve”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nimBg="1"/>
      <p:bldP spid="208901" grpId="0" animBg="1"/>
      <p:bldP spid="2089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heating curve line">
            <a:extLst>
              <a:ext uri="{FF2B5EF4-FFF2-40B4-BE49-F238E27FC236}">
                <a16:creationId xmlns:a16="http://schemas.microsoft.com/office/drawing/2014/main" id="{CF9F8336-B210-4B88-903D-5CEDBA8F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82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4">
            <a:extLst>
              <a:ext uri="{FF2B5EF4-FFF2-40B4-BE49-F238E27FC236}">
                <a16:creationId xmlns:a16="http://schemas.microsoft.com/office/drawing/2014/main" id="{5D289CD9-01D7-46CF-A730-463E1556E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958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solid</a:t>
            </a:r>
          </a:p>
        </p:txBody>
      </p:sp>
      <p:sp>
        <p:nvSpPr>
          <p:cNvPr id="48132" name="Text Box 5">
            <a:extLst>
              <a:ext uri="{FF2B5EF4-FFF2-40B4-BE49-F238E27FC236}">
                <a16:creationId xmlns:a16="http://schemas.microsoft.com/office/drawing/2014/main" id="{79FF5D3F-150B-4B01-BB20-72A4EC4C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194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liquid</a:t>
            </a:r>
          </a:p>
        </p:txBody>
      </p:sp>
      <p:sp>
        <p:nvSpPr>
          <p:cNvPr id="48133" name="Text Box 6">
            <a:extLst>
              <a:ext uri="{FF2B5EF4-FFF2-40B4-BE49-F238E27FC236}">
                <a16:creationId xmlns:a16="http://schemas.microsoft.com/office/drawing/2014/main" id="{A9E1261B-0461-4C37-9C10-E9D58EE15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574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gas</a:t>
            </a:r>
          </a:p>
        </p:txBody>
      </p:sp>
      <p:sp>
        <p:nvSpPr>
          <p:cNvPr id="211976" name="Text Box 8">
            <a:extLst>
              <a:ext uri="{FF2B5EF4-FFF2-40B4-BE49-F238E27FC236}">
                <a16:creationId xmlns:a16="http://schemas.microsoft.com/office/drawing/2014/main" id="{88FF5BEB-2E37-4454-AAA5-ED393A9E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33800"/>
            <a:ext cx="160020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Solid-liquid</a:t>
            </a:r>
          </a:p>
        </p:txBody>
      </p:sp>
      <p:sp>
        <p:nvSpPr>
          <p:cNvPr id="211977" name="Text Box 9">
            <a:extLst>
              <a:ext uri="{FF2B5EF4-FFF2-40B4-BE49-F238E27FC236}">
                <a16:creationId xmlns:a16="http://schemas.microsoft.com/office/drawing/2014/main" id="{F1CB773D-F3F4-4EDD-9236-6FBD466BB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57400"/>
            <a:ext cx="160020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Liquid-gas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13A81A1A-BAA2-49EB-A54E-470B8CD8CA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59639C8-4438-4789-9EEB-2E5DF0BA4C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6E3083E2-7D1B-403C-AA89-D4892F063D2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26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40A938FD-2DE6-4E55-95CD-7C2760B30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effectLst/>
              </a:rPr>
              <a:t>Phase Change Diagrams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b="1" dirty="0">
                <a:solidFill>
                  <a:srgbClr val="FFFF00"/>
                </a:solidFill>
              </a:rPr>
              <a:t>Endothermic</a:t>
            </a:r>
            <a:r>
              <a:rPr lang="en-US" sz="3200" b="1" dirty="0"/>
              <a:t>  “Heating Curve”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6" grpId="0" animBg="1"/>
      <p:bldP spid="2119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heating curve line">
            <a:extLst>
              <a:ext uri="{FF2B5EF4-FFF2-40B4-BE49-F238E27FC236}">
                <a16:creationId xmlns:a16="http://schemas.microsoft.com/office/drawing/2014/main" id="{B90B4CFC-5D03-4035-ABAC-263B2F48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82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4">
            <a:extLst>
              <a:ext uri="{FF2B5EF4-FFF2-40B4-BE49-F238E27FC236}">
                <a16:creationId xmlns:a16="http://schemas.microsoft.com/office/drawing/2014/main" id="{E4C9130B-2BCE-4C96-B8A6-2D5784C39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958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solid</a:t>
            </a:r>
          </a:p>
        </p:txBody>
      </p:sp>
      <p:sp>
        <p:nvSpPr>
          <p:cNvPr id="49156" name="Text Box 5">
            <a:extLst>
              <a:ext uri="{FF2B5EF4-FFF2-40B4-BE49-F238E27FC236}">
                <a16:creationId xmlns:a16="http://schemas.microsoft.com/office/drawing/2014/main" id="{0C510095-F555-4643-A715-A8DCDD53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194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liquid</a:t>
            </a:r>
          </a:p>
        </p:txBody>
      </p:sp>
      <p:sp>
        <p:nvSpPr>
          <p:cNvPr id="49157" name="Text Box 6">
            <a:extLst>
              <a:ext uri="{FF2B5EF4-FFF2-40B4-BE49-F238E27FC236}">
                <a16:creationId xmlns:a16="http://schemas.microsoft.com/office/drawing/2014/main" id="{A08A66AF-79B2-44D7-9C1D-7E262E90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574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gas</a:t>
            </a:r>
          </a:p>
        </p:txBody>
      </p:sp>
      <p:sp>
        <p:nvSpPr>
          <p:cNvPr id="49158" name="Text Box 7">
            <a:extLst>
              <a:ext uri="{FF2B5EF4-FFF2-40B4-BE49-F238E27FC236}">
                <a16:creationId xmlns:a16="http://schemas.microsoft.com/office/drawing/2014/main" id="{76928BC6-2E0A-4914-9291-701A3911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33800"/>
            <a:ext cx="160020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Solid-liquid</a:t>
            </a:r>
          </a:p>
        </p:txBody>
      </p:sp>
      <p:sp>
        <p:nvSpPr>
          <p:cNvPr id="49159" name="Text Box 8">
            <a:extLst>
              <a:ext uri="{FF2B5EF4-FFF2-40B4-BE49-F238E27FC236}">
                <a16:creationId xmlns:a16="http://schemas.microsoft.com/office/drawing/2014/main" id="{8A53488F-7EE7-4259-82A0-A9CE2056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57400"/>
            <a:ext cx="160020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Liquid-gas</a:t>
            </a:r>
          </a:p>
        </p:txBody>
      </p:sp>
      <p:sp>
        <p:nvSpPr>
          <p:cNvPr id="213001" name="WordArt 9">
            <a:extLst>
              <a:ext uri="{FF2B5EF4-FFF2-40B4-BE49-F238E27FC236}">
                <a16:creationId xmlns:a16="http://schemas.microsoft.com/office/drawing/2014/main" id="{BCD40066-DE9B-46ED-95E4-829EA29556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2895600"/>
            <a:ext cx="3200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What energy</a:t>
            </a:r>
          </a:p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changes at each phase?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ED52EAA-7AD7-4833-96CD-EB35DA9BEA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F78BD0D-C4CB-4F51-A59A-A00CDE68DB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BD1DFFC9-4CF2-4CF2-8D83-0A49F75D542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27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FA56E3F-9C87-44BD-90E4-C0D9B85F9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effectLst/>
              </a:rPr>
              <a:t>Phase Change Diagrams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b="1" dirty="0">
                <a:solidFill>
                  <a:srgbClr val="FFFF00"/>
                </a:solidFill>
              </a:rPr>
              <a:t>Endothermic</a:t>
            </a:r>
            <a:r>
              <a:rPr lang="en-US" sz="3200" b="1" dirty="0"/>
              <a:t>  “Heating Curve”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heating curve line">
            <a:extLst>
              <a:ext uri="{FF2B5EF4-FFF2-40B4-BE49-F238E27FC236}">
                <a16:creationId xmlns:a16="http://schemas.microsoft.com/office/drawing/2014/main" id="{88FA3DDC-E382-4145-8C30-5CF6EC78D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82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0" name="Text Box 4">
            <a:extLst>
              <a:ext uri="{FF2B5EF4-FFF2-40B4-BE49-F238E27FC236}">
                <a16:creationId xmlns:a16="http://schemas.microsoft.com/office/drawing/2014/main" id="{1021DD00-86BD-49FF-9A85-95F13D68D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958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214021" name="Text Box 5">
            <a:extLst>
              <a:ext uri="{FF2B5EF4-FFF2-40B4-BE49-F238E27FC236}">
                <a16:creationId xmlns:a16="http://schemas.microsoft.com/office/drawing/2014/main" id="{5209C29B-688B-4C02-BAFF-3E4325A7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259080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Line AB shows an increase in temperature</a:t>
            </a:r>
          </a:p>
        </p:txBody>
      </p:sp>
      <p:sp>
        <p:nvSpPr>
          <p:cNvPr id="214022" name="Text Box 6">
            <a:extLst>
              <a:ext uri="{FF2B5EF4-FFF2-40B4-BE49-F238E27FC236}">
                <a16:creationId xmlns:a16="http://schemas.microsoft.com/office/drawing/2014/main" id="{956C1FE4-B20B-43AB-A90D-C32F5B5F1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590800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… by definition this is kinetic energy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5777448-D6B7-4144-A1BC-5067F6638F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F43FBBC-32E1-4B11-819B-D707BC3257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4DC3F969-5F4A-48E1-9215-87B9920E0AD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28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2D6FEDB-3B8A-432F-953E-8F98A8DEE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effectLst/>
              </a:rPr>
              <a:t>Phase Change Diagrams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b="1" dirty="0">
                <a:solidFill>
                  <a:srgbClr val="FFFF00"/>
                </a:solidFill>
              </a:rPr>
              <a:t>Endothermic</a:t>
            </a:r>
            <a:r>
              <a:rPr lang="en-US" sz="3200" b="1" dirty="0"/>
              <a:t>  “Heating Curve”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animBg="1"/>
      <p:bldP spid="214021" grpId="0" animBg="1"/>
      <p:bldP spid="2140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heating curve line">
            <a:extLst>
              <a:ext uri="{FF2B5EF4-FFF2-40B4-BE49-F238E27FC236}">
                <a16:creationId xmlns:a16="http://schemas.microsoft.com/office/drawing/2014/main" id="{7C086004-3049-4756-A0F7-2932A875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82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4">
            <a:extLst>
              <a:ext uri="{FF2B5EF4-FFF2-40B4-BE49-F238E27FC236}">
                <a16:creationId xmlns:a16="http://schemas.microsoft.com/office/drawing/2014/main" id="{337ECA46-375D-47E9-B6CD-E28D404EC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958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215045" name="Text Box 5">
            <a:extLst>
              <a:ext uri="{FF2B5EF4-FFF2-40B4-BE49-F238E27FC236}">
                <a16:creationId xmlns:a16="http://schemas.microsoft.com/office/drawing/2014/main" id="{3B1C5CA0-AECC-43E9-A761-DFA3DFB50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259080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Line BC shows NO increase in temperature … yet ice will melt</a:t>
            </a:r>
          </a:p>
        </p:txBody>
      </p:sp>
      <p:sp>
        <p:nvSpPr>
          <p:cNvPr id="215046" name="Text Box 6">
            <a:extLst>
              <a:ext uri="{FF2B5EF4-FFF2-40B4-BE49-F238E27FC236}">
                <a16:creationId xmlns:a16="http://schemas.microsoft.com/office/drawing/2014/main" id="{4838EC9D-47B7-45F5-A623-F0C243C2C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429000"/>
            <a:ext cx="2590800" cy="1190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Therefore, energy must be added to melt the ice.  This is potential energy.</a:t>
            </a:r>
          </a:p>
        </p:txBody>
      </p:sp>
      <p:sp>
        <p:nvSpPr>
          <p:cNvPr id="215047" name="Text Box 7">
            <a:extLst>
              <a:ext uri="{FF2B5EF4-FFF2-40B4-BE49-F238E27FC236}">
                <a16:creationId xmlns:a16="http://schemas.microsoft.com/office/drawing/2014/main" id="{20593649-5209-4483-96F6-3B28AC70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9624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D7F2A7B-2677-4CD0-BA37-601B5F11B9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2C3716B-0E54-46AE-8584-906D6C502C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D2886DB8-C7F5-4F48-8747-4686D16C893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29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20091A3-C64C-46EA-AE6A-B28E047F9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effectLst/>
              </a:rPr>
              <a:t>Phase Change Diagrams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b="1" dirty="0">
                <a:solidFill>
                  <a:srgbClr val="FFFF00"/>
                </a:solidFill>
              </a:rPr>
              <a:t>Endothermic</a:t>
            </a:r>
            <a:r>
              <a:rPr lang="en-US" sz="3200" b="1" dirty="0"/>
              <a:t>  “Heating Curve”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nimBg="1"/>
      <p:bldP spid="215046" grpId="0" animBg="1"/>
      <p:bldP spid="2150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5" descr="CHEM12_custmark">
            <a:extLst>
              <a:ext uri="{FF2B5EF4-FFF2-40B4-BE49-F238E27FC236}">
                <a16:creationId xmlns:a16="http://schemas.microsoft.com/office/drawing/2014/main" id="{0F99A4DE-9A22-468A-9DDD-199C46DDD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71739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EF7C69-8DA7-4D7F-97C4-59961D2767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2667000" cy="476250"/>
          </a:xfrm>
        </p:spPr>
        <p:txBody>
          <a:bodyPr/>
          <a:lstStyle/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6BDC33-A1E1-494E-85DA-E6B83EE8A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440613" y="6365875"/>
            <a:ext cx="1676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30BDE1B1-2EB3-4870-88CB-AE4CE1AA56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3557" name="Picture 3">
            <a:extLst>
              <a:ext uri="{FF2B5EF4-FFF2-40B4-BE49-F238E27FC236}">
                <a16:creationId xmlns:a16="http://schemas.microsoft.com/office/drawing/2014/main" id="{878B7E0A-4AEC-4126-966C-1E3F4AF4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295400"/>
            <a:ext cx="8966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6" descr="CHEM12_thumbnail">
            <a:extLst>
              <a:ext uri="{FF2B5EF4-FFF2-40B4-BE49-F238E27FC236}">
                <a16:creationId xmlns:a16="http://schemas.microsoft.com/office/drawing/2014/main" id="{E323C989-785C-4FCC-99D2-118DA74A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795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heating curve line">
            <a:extLst>
              <a:ext uri="{FF2B5EF4-FFF2-40B4-BE49-F238E27FC236}">
                <a16:creationId xmlns:a16="http://schemas.microsoft.com/office/drawing/2014/main" id="{08AB4C6F-28F3-47E8-B0AF-600F5E9B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82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4">
            <a:extLst>
              <a:ext uri="{FF2B5EF4-FFF2-40B4-BE49-F238E27FC236}">
                <a16:creationId xmlns:a16="http://schemas.microsoft.com/office/drawing/2014/main" id="{BC0270B4-2A87-43FA-A16C-1122D355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958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52228" name="Text Box 7">
            <a:extLst>
              <a:ext uri="{FF2B5EF4-FFF2-40B4-BE49-F238E27FC236}">
                <a16:creationId xmlns:a16="http://schemas.microsoft.com/office/drawing/2014/main" id="{DE5D875F-9133-47B5-AB95-969FB6ED3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9624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216073" name="Text Box 9">
            <a:extLst>
              <a:ext uri="{FF2B5EF4-FFF2-40B4-BE49-F238E27FC236}">
                <a16:creationId xmlns:a16="http://schemas.microsoft.com/office/drawing/2014/main" id="{878DB4FF-B5F8-499A-B986-58EB55539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242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216074" name="Text Box 10">
            <a:extLst>
              <a:ext uri="{FF2B5EF4-FFF2-40B4-BE49-F238E27FC236}">
                <a16:creationId xmlns:a16="http://schemas.microsoft.com/office/drawing/2014/main" id="{7E6AA1E3-878E-4661-8AB1-8F4F02345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81200"/>
            <a:ext cx="259080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Line CD shows an increase in temperature</a:t>
            </a:r>
          </a:p>
        </p:txBody>
      </p:sp>
      <p:sp>
        <p:nvSpPr>
          <p:cNvPr id="216075" name="Text Box 11">
            <a:extLst>
              <a:ext uri="{FF2B5EF4-FFF2-40B4-BE49-F238E27FC236}">
                <a16:creationId xmlns:a16="http://schemas.microsoft.com/office/drawing/2014/main" id="{CF8DFB3A-E117-403A-9CBB-62DD5515E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57600"/>
            <a:ext cx="2590800" cy="6413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… by definition this is kinetic energy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AF2315E-E010-4FA9-9691-9C22BDCD69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1CD9042-9106-40DE-8648-882B7CB374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E7E68B02-ACDC-480C-968D-89158795F01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30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DD7CD3F3-065A-4FBD-8841-54D2AD093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effectLst/>
              </a:rPr>
              <a:t>Phase Change Diagrams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b="1" dirty="0">
                <a:solidFill>
                  <a:srgbClr val="FFFF00"/>
                </a:solidFill>
              </a:rPr>
              <a:t>Endothermic</a:t>
            </a:r>
            <a:r>
              <a:rPr lang="en-US" sz="3200" b="1" dirty="0"/>
              <a:t>  “Heating Curve”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3" grpId="0" animBg="1"/>
      <p:bldP spid="216074" grpId="0" animBg="1"/>
      <p:bldP spid="2160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heating curve line">
            <a:extLst>
              <a:ext uri="{FF2B5EF4-FFF2-40B4-BE49-F238E27FC236}">
                <a16:creationId xmlns:a16="http://schemas.microsoft.com/office/drawing/2014/main" id="{F18AF7F5-5432-417B-8F3E-1BBD0A91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82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4">
            <a:extLst>
              <a:ext uri="{FF2B5EF4-FFF2-40B4-BE49-F238E27FC236}">
                <a16:creationId xmlns:a16="http://schemas.microsoft.com/office/drawing/2014/main" id="{3604786E-D0A8-4F89-9A88-F6C3B5BF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958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53252" name="Text Box 5">
            <a:extLst>
              <a:ext uri="{FF2B5EF4-FFF2-40B4-BE49-F238E27FC236}">
                <a16:creationId xmlns:a16="http://schemas.microsoft.com/office/drawing/2014/main" id="{4D8CFE57-6567-4856-88DC-8F8EEDE9D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9624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53253" name="Text Box 7">
            <a:extLst>
              <a:ext uri="{FF2B5EF4-FFF2-40B4-BE49-F238E27FC236}">
                <a16:creationId xmlns:a16="http://schemas.microsoft.com/office/drawing/2014/main" id="{7952A1EF-9B63-4E2A-A8AB-DD75132D4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242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217096" name="Text Box 8">
            <a:extLst>
              <a:ext uri="{FF2B5EF4-FFF2-40B4-BE49-F238E27FC236}">
                <a16:creationId xmlns:a16="http://schemas.microsoft.com/office/drawing/2014/main" id="{88A65D6E-B418-4194-BEC6-CB973AD88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259080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Line DE shows NO increase in temperature … yet water will boil</a:t>
            </a:r>
          </a:p>
        </p:txBody>
      </p:sp>
      <p:sp>
        <p:nvSpPr>
          <p:cNvPr id="217097" name="Text Box 9">
            <a:extLst>
              <a:ext uri="{FF2B5EF4-FFF2-40B4-BE49-F238E27FC236}">
                <a16:creationId xmlns:a16="http://schemas.microsoft.com/office/drawing/2014/main" id="{67517C89-4B7C-48F1-8867-7DE98C0BE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429000"/>
            <a:ext cx="2590800" cy="1190625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Therefore, energy must be added to boil the water.  This is potential energy.</a:t>
            </a:r>
          </a:p>
        </p:txBody>
      </p:sp>
      <p:sp>
        <p:nvSpPr>
          <p:cNvPr id="217098" name="Text Box 10">
            <a:extLst>
              <a:ext uri="{FF2B5EF4-FFF2-40B4-BE49-F238E27FC236}">
                <a16:creationId xmlns:a16="http://schemas.microsoft.com/office/drawing/2014/main" id="{4EFEF08F-ABAF-431D-A952-DC7B2F50E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860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62EBCD8-831F-414E-8453-59BA118987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CAE6F6F-3287-43A5-942A-D07A581EC9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BF4B626D-046F-4DFE-925A-11BFAB6C72E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31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9EC70B8-CF44-41E2-9CE6-8C1A29566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effectLst/>
              </a:rPr>
              <a:t>Phase Change Diagrams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b="1" dirty="0">
                <a:solidFill>
                  <a:srgbClr val="FFFF00"/>
                </a:solidFill>
              </a:rPr>
              <a:t>Endothermic</a:t>
            </a:r>
            <a:r>
              <a:rPr lang="en-US" sz="3200" b="1" dirty="0"/>
              <a:t>  “Heating Curve”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6" grpId="0" animBg="1"/>
      <p:bldP spid="217097" grpId="0" animBg="1"/>
      <p:bldP spid="21709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heating curve line">
            <a:extLst>
              <a:ext uri="{FF2B5EF4-FFF2-40B4-BE49-F238E27FC236}">
                <a16:creationId xmlns:a16="http://schemas.microsoft.com/office/drawing/2014/main" id="{A3BDF4DD-1573-447D-9D05-C7AC4E397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82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4">
            <a:extLst>
              <a:ext uri="{FF2B5EF4-FFF2-40B4-BE49-F238E27FC236}">
                <a16:creationId xmlns:a16="http://schemas.microsoft.com/office/drawing/2014/main" id="{0C07589F-8F0E-4DE7-9051-3D7112B7E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958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54276" name="Text Box 5">
            <a:extLst>
              <a:ext uri="{FF2B5EF4-FFF2-40B4-BE49-F238E27FC236}">
                <a16:creationId xmlns:a16="http://schemas.microsoft.com/office/drawing/2014/main" id="{DEDE67DB-699F-44AF-BB9B-C6E804A17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9624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54277" name="Text Box 6">
            <a:extLst>
              <a:ext uri="{FF2B5EF4-FFF2-40B4-BE49-F238E27FC236}">
                <a16:creationId xmlns:a16="http://schemas.microsoft.com/office/drawing/2014/main" id="{71512482-7FDD-4017-99AB-327254070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242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54278" name="Text Box 9">
            <a:extLst>
              <a:ext uri="{FF2B5EF4-FFF2-40B4-BE49-F238E27FC236}">
                <a16:creationId xmlns:a16="http://schemas.microsoft.com/office/drawing/2014/main" id="{7F4068B8-0D97-4FBA-9E68-D34496D8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860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218123" name="Text Box 11">
            <a:extLst>
              <a:ext uri="{FF2B5EF4-FFF2-40B4-BE49-F238E27FC236}">
                <a16:creationId xmlns:a16="http://schemas.microsoft.com/office/drawing/2014/main" id="{274A9BE4-1F93-4C5E-9F08-BD3422DD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9812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218124" name="Text Box 12">
            <a:extLst>
              <a:ext uri="{FF2B5EF4-FFF2-40B4-BE49-F238E27FC236}">
                <a16:creationId xmlns:a16="http://schemas.microsoft.com/office/drawing/2014/main" id="{4D05E9D1-890D-4568-A6B7-9BD72CA7C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259080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Line AB shows an increase in temperature</a:t>
            </a:r>
          </a:p>
        </p:txBody>
      </p:sp>
      <p:sp>
        <p:nvSpPr>
          <p:cNvPr id="218125" name="Text Box 13">
            <a:extLst>
              <a:ext uri="{FF2B5EF4-FFF2-40B4-BE49-F238E27FC236}">
                <a16:creationId xmlns:a16="http://schemas.microsoft.com/office/drawing/2014/main" id="{4F9DE522-0B7E-49A8-94D2-21AA05850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886200"/>
            <a:ext cx="2590800" cy="64135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… by definition this is kinetic energy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2091B5EC-FF17-4751-AA33-84484F9C3D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D391FBA-7DB2-4137-88D0-44AF4A28FF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57B96FFA-B3E4-4214-8B52-19812560D7B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32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55534F3E-71EF-477C-9DFE-90C8DF323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effectLst/>
              </a:rPr>
              <a:t>Phase Change Diagrams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b="1" dirty="0">
                <a:solidFill>
                  <a:srgbClr val="FFFF00"/>
                </a:solidFill>
              </a:rPr>
              <a:t>Endothermic</a:t>
            </a:r>
            <a:r>
              <a:rPr lang="en-US" sz="3200" b="1" dirty="0"/>
              <a:t>  “Heating Curve”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3" grpId="0" animBg="1"/>
      <p:bldP spid="218124" grpId="0" animBg="1"/>
      <p:bldP spid="2181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Heating Curve">
            <a:extLst>
              <a:ext uri="{FF2B5EF4-FFF2-40B4-BE49-F238E27FC236}">
                <a16:creationId xmlns:a16="http://schemas.microsoft.com/office/drawing/2014/main" id="{E5AEF6B6-5B1F-4C90-B2F9-2008760F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70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7">
            <a:extLst>
              <a:ext uri="{FF2B5EF4-FFF2-40B4-BE49-F238E27FC236}">
                <a16:creationId xmlns:a16="http://schemas.microsoft.com/office/drawing/2014/main" id="{52FE69AB-1529-4396-8E33-E584484E8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8600"/>
            <a:ext cx="609600" cy="457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FC88F4C7-2A5D-4176-A65A-BDA33E6CD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33800"/>
            <a:ext cx="2590800" cy="457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311DC8DD-48A5-4A61-8688-AFFA389F0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05000"/>
            <a:ext cx="609600" cy="457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5066" name="Rectangle 10">
            <a:extLst>
              <a:ext uri="{FF2B5EF4-FFF2-40B4-BE49-F238E27FC236}">
                <a16:creationId xmlns:a16="http://schemas.microsoft.com/office/drawing/2014/main" id="{BDA50AC1-82AF-477B-AF11-FC37A22CA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276600"/>
            <a:ext cx="3048000" cy="457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458ABF1-F008-4B8E-BF0A-7ED42A1FEF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159E51B-A6AF-4EC8-8D06-625913F4BF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E75687A9-811D-4B67-B5FE-EE1F6839001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33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4" grpId="0" animBg="1"/>
      <p:bldP spid="45065" grpId="0" animBg="1"/>
      <p:bldP spid="4506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238" name="Group 78">
            <a:extLst>
              <a:ext uri="{FF2B5EF4-FFF2-40B4-BE49-F238E27FC236}">
                <a16:creationId xmlns:a16="http://schemas.microsoft.com/office/drawing/2014/main" id="{88BF1E0D-4547-4C60-870D-91F763B2A18E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200400"/>
          <a:ext cx="8305800" cy="310834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Graph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Temp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Phase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   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-20      0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   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     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   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0      100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   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     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   F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100      110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0231" name="Picture 71" descr="heating curve line">
            <a:extLst>
              <a:ext uri="{FF2B5EF4-FFF2-40B4-BE49-F238E27FC236}">
                <a16:creationId xmlns:a16="http://schemas.microsoft.com/office/drawing/2014/main" id="{36A532EB-F217-47E8-91CE-61ACC4B85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74" name="Line 72">
            <a:extLst>
              <a:ext uri="{FF2B5EF4-FFF2-40B4-BE49-F238E27FC236}">
                <a16:creationId xmlns:a16="http://schemas.microsoft.com/office/drawing/2014/main" id="{5473FFB8-70B9-4CD9-B770-E4B003D06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5" name="Line 73">
            <a:extLst>
              <a:ext uri="{FF2B5EF4-FFF2-40B4-BE49-F238E27FC236}">
                <a16:creationId xmlns:a16="http://schemas.microsoft.com/office/drawing/2014/main" id="{0D53612A-6471-4AB9-A82B-D03A708C8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6" name="Line 74">
            <a:extLst>
              <a:ext uri="{FF2B5EF4-FFF2-40B4-BE49-F238E27FC236}">
                <a16:creationId xmlns:a16="http://schemas.microsoft.com/office/drawing/2014/main" id="{A52D093D-C85A-470E-B77C-44560E691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029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7" name="Line 75">
            <a:extLst>
              <a:ext uri="{FF2B5EF4-FFF2-40B4-BE49-F238E27FC236}">
                <a16:creationId xmlns:a16="http://schemas.microsoft.com/office/drawing/2014/main" id="{2FB15CEB-3236-4DE6-A07E-7FCF9E880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8" name="Line 76">
            <a:extLst>
              <a:ext uri="{FF2B5EF4-FFF2-40B4-BE49-F238E27FC236}">
                <a16:creationId xmlns:a16="http://schemas.microsoft.com/office/drawing/2014/main" id="{51A9BA31-52BC-4EBD-A70E-3066FFAC01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9" name="Line 79">
            <a:extLst>
              <a:ext uri="{FF2B5EF4-FFF2-40B4-BE49-F238E27FC236}">
                <a16:creationId xmlns:a16="http://schemas.microsoft.com/office/drawing/2014/main" id="{A4903824-D5B4-4E00-A9A8-24EB76D47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0" name="Line 80">
            <a:extLst>
              <a:ext uri="{FF2B5EF4-FFF2-40B4-BE49-F238E27FC236}">
                <a16:creationId xmlns:a16="http://schemas.microsoft.com/office/drawing/2014/main" id="{704E6F1C-BAF7-46B5-8CC0-C8BDA370D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953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1" name="Line 81">
            <a:extLst>
              <a:ext uri="{FF2B5EF4-FFF2-40B4-BE49-F238E27FC236}">
                <a16:creationId xmlns:a16="http://schemas.microsoft.com/office/drawing/2014/main" id="{8E30474D-15E5-489D-B521-5B0B9CF4E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2" name="Line 82">
            <a:extLst>
              <a:ext uri="{FF2B5EF4-FFF2-40B4-BE49-F238E27FC236}">
                <a16:creationId xmlns:a16="http://schemas.microsoft.com/office/drawing/2014/main" id="{CCC971C1-D876-44F6-839C-CAC57D07D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3" name="Line 83">
            <a:extLst>
              <a:ext uri="{FF2B5EF4-FFF2-40B4-BE49-F238E27FC236}">
                <a16:creationId xmlns:a16="http://schemas.microsoft.com/office/drawing/2014/main" id="{CCBB2821-2AEF-4443-9ECA-6FB523ED4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77C2B608-EB6B-4C2C-B87D-A097CA5999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5F933EE-1C7D-41A1-A4FF-FE0E6F05AE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E7714203-E377-4059-80EE-71E639DBA91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34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76" name="Group 68">
            <a:extLst>
              <a:ext uri="{FF2B5EF4-FFF2-40B4-BE49-F238E27FC236}">
                <a16:creationId xmlns:a16="http://schemas.microsoft.com/office/drawing/2014/main" id="{16998F01-C903-4F60-A90E-35DC04881A03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200400"/>
          <a:ext cx="8305800" cy="310834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Graph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Temp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Phase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   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-20      0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   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     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   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0      100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   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     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   F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100      110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7397" name="Picture 53" descr="heating curve line">
            <a:extLst>
              <a:ext uri="{FF2B5EF4-FFF2-40B4-BE49-F238E27FC236}">
                <a16:creationId xmlns:a16="http://schemas.microsoft.com/office/drawing/2014/main" id="{338E3D61-8051-4FA1-9B66-5918E021C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98" name="Line 54">
            <a:extLst>
              <a:ext uri="{FF2B5EF4-FFF2-40B4-BE49-F238E27FC236}">
                <a16:creationId xmlns:a16="http://schemas.microsoft.com/office/drawing/2014/main" id="{FFDF2894-7E61-42BB-8320-E6F0E1228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9" name="Line 55">
            <a:extLst>
              <a:ext uri="{FF2B5EF4-FFF2-40B4-BE49-F238E27FC236}">
                <a16:creationId xmlns:a16="http://schemas.microsoft.com/office/drawing/2014/main" id="{2F285B4C-2926-441D-B877-C62B16459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0" name="Line 56">
            <a:extLst>
              <a:ext uri="{FF2B5EF4-FFF2-40B4-BE49-F238E27FC236}">
                <a16:creationId xmlns:a16="http://schemas.microsoft.com/office/drawing/2014/main" id="{F26BE1FF-F7B6-416D-9356-8E81E05A3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029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1" name="Line 57">
            <a:extLst>
              <a:ext uri="{FF2B5EF4-FFF2-40B4-BE49-F238E27FC236}">
                <a16:creationId xmlns:a16="http://schemas.microsoft.com/office/drawing/2014/main" id="{86E5E24A-A0DF-4ED9-8F01-1C152D37D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2" name="Line 58">
            <a:extLst>
              <a:ext uri="{FF2B5EF4-FFF2-40B4-BE49-F238E27FC236}">
                <a16:creationId xmlns:a16="http://schemas.microsoft.com/office/drawing/2014/main" id="{2ECA2CE2-B45D-4500-929D-7520B3FE9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3" name="Line 59">
            <a:extLst>
              <a:ext uri="{FF2B5EF4-FFF2-40B4-BE49-F238E27FC236}">
                <a16:creationId xmlns:a16="http://schemas.microsoft.com/office/drawing/2014/main" id="{7898D0CC-2FB7-48CA-AEF7-C14130913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4" name="Line 60">
            <a:extLst>
              <a:ext uri="{FF2B5EF4-FFF2-40B4-BE49-F238E27FC236}">
                <a16:creationId xmlns:a16="http://schemas.microsoft.com/office/drawing/2014/main" id="{2E9964AF-D878-43C2-BC46-17158AB2C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953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5" name="Line 61">
            <a:extLst>
              <a:ext uri="{FF2B5EF4-FFF2-40B4-BE49-F238E27FC236}">
                <a16:creationId xmlns:a16="http://schemas.microsoft.com/office/drawing/2014/main" id="{2B57A428-F2A2-4357-AFA9-EF4A1ABB5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6" name="Line 62">
            <a:extLst>
              <a:ext uri="{FF2B5EF4-FFF2-40B4-BE49-F238E27FC236}">
                <a16:creationId xmlns:a16="http://schemas.microsoft.com/office/drawing/2014/main" id="{63545114-D756-4752-A7E8-594579688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7" name="Line 63">
            <a:extLst>
              <a:ext uri="{FF2B5EF4-FFF2-40B4-BE49-F238E27FC236}">
                <a16:creationId xmlns:a16="http://schemas.microsoft.com/office/drawing/2014/main" id="{7D010C33-0495-400C-9FA4-44BE36D2B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72" name="Text Box 64">
            <a:extLst>
              <a:ext uri="{FF2B5EF4-FFF2-40B4-BE49-F238E27FC236}">
                <a16:creationId xmlns:a16="http://schemas.microsoft.com/office/drawing/2014/main" id="{806C2331-C4A8-4A3A-ADAD-46EDD4330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259080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Line AB shows an increase in temperature</a:t>
            </a:r>
          </a:p>
        </p:txBody>
      </p:sp>
      <p:sp>
        <p:nvSpPr>
          <p:cNvPr id="222277" name="Text Box 69">
            <a:extLst>
              <a:ext uri="{FF2B5EF4-FFF2-40B4-BE49-F238E27FC236}">
                <a16:creationId xmlns:a16="http://schemas.microsoft.com/office/drawing/2014/main" id="{5CE590FC-4A4D-40C9-84B2-E76A95C78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222278" name="Text Box 70">
            <a:extLst>
              <a:ext uri="{FF2B5EF4-FFF2-40B4-BE49-F238E27FC236}">
                <a16:creationId xmlns:a16="http://schemas.microsoft.com/office/drawing/2014/main" id="{F6B0E382-F52D-4CEB-9BE0-E4709EBE4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222279" name="Text Box 71">
            <a:extLst>
              <a:ext uri="{FF2B5EF4-FFF2-40B4-BE49-F238E27FC236}">
                <a16:creationId xmlns:a16="http://schemas.microsoft.com/office/drawing/2014/main" id="{0A360E2D-E388-4ECC-A839-806CDB964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2819400" cy="64135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Therefore, Potential Energy does not change</a:t>
            </a:r>
          </a:p>
        </p:txBody>
      </p:sp>
      <p:sp>
        <p:nvSpPr>
          <p:cNvPr id="222280" name="Text Box 72">
            <a:extLst>
              <a:ext uri="{FF2B5EF4-FFF2-40B4-BE49-F238E27FC236}">
                <a16:creationId xmlns:a16="http://schemas.microsoft.com/office/drawing/2014/main" id="{7046ACC6-F1CF-49E8-8694-5E51B7D6E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45D0A16C-1F4D-491C-8C0F-E39512956E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6011F474-D65A-4979-B2AA-9C0AAF29EC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3A2DF17D-30EA-4A78-9DAF-F7263345725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35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72" grpId="0" animBg="1"/>
      <p:bldP spid="222277" grpId="0"/>
      <p:bldP spid="222278" grpId="0"/>
      <p:bldP spid="222279" grpId="0" animBg="1"/>
      <p:bldP spid="22228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Group 2">
            <a:extLst>
              <a:ext uri="{FF2B5EF4-FFF2-40B4-BE49-F238E27FC236}">
                <a16:creationId xmlns:a16="http://schemas.microsoft.com/office/drawing/2014/main" id="{D4972156-70B8-4EFC-A5E9-142C3ED38E14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200400"/>
          <a:ext cx="8305800" cy="310834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Graph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Temp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Phase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   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-20      0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   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     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   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0      100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   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     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   F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100      110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421" name="Picture 53" descr="heating curve line">
            <a:extLst>
              <a:ext uri="{FF2B5EF4-FFF2-40B4-BE49-F238E27FC236}">
                <a16:creationId xmlns:a16="http://schemas.microsoft.com/office/drawing/2014/main" id="{59C29EEF-3D5D-4A50-ADD3-27D3B8CC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22" name="Line 54">
            <a:extLst>
              <a:ext uri="{FF2B5EF4-FFF2-40B4-BE49-F238E27FC236}">
                <a16:creationId xmlns:a16="http://schemas.microsoft.com/office/drawing/2014/main" id="{4A721E34-2160-4D32-ACFE-ACA6DEB74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3" name="Line 55">
            <a:extLst>
              <a:ext uri="{FF2B5EF4-FFF2-40B4-BE49-F238E27FC236}">
                <a16:creationId xmlns:a16="http://schemas.microsoft.com/office/drawing/2014/main" id="{5DF65253-8F78-4C32-8E0E-87C67FC90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4" name="Line 56">
            <a:extLst>
              <a:ext uri="{FF2B5EF4-FFF2-40B4-BE49-F238E27FC236}">
                <a16:creationId xmlns:a16="http://schemas.microsoft.com/office/drawing/2014/main" id="{7A10F4CD-B3A5-46CA-80E1-657A9419E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029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5" name="Line 57">
            <a:extLst>
              <a:ext uri="{FF2B5EF4-FFF2-40B4-BE49-F238E27FC236}">
                <a16:creationId xmlns:a16="http://schemas.microsoft.com/office/drawing/2014/main" id="{7322B3B4-45D9-4AD8-A899-115EC80A3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6" name="Line 58">
            <a:extLst>
              <a:ext uri="{FF2B5EF4-FFF2-40B4-BE49-F238E27FC236}">
                <a16:creationId xmlns:a16="http://schemas.microsoft.com/office/drawing/2014/main" id="{432FBA2A-B954-4325-B9A4-B10A7E041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7" name="Line 59">
            <a:extLst>
              <a:ext uri="{FF2B5EF4-FFF2-40B4-BE49-F238E27FC236}">
                <a16:creationId xmlns:a16="http://schemas.microsoft.com/office/drawing/2014/main" id="{DC14EDEF-5B46-43C2-8813-DA770940D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8" name="Line 60">
            <a:extLst>
              <a:ext uri="{FF2B5EF4-FFF2-40B4-BE49-F238E27FC236}">
                <a16:creationId xmlns:a16="http://schemas.microsoft.com/office/drawing/2014/main" id="{556F0842-301E-4A16-9263-B2832A610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953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9" name="Line 61">
            <a:extLst>
              <a:ext uri="{FF2B5EF4-FFF2-40B4-BE49-F238E27FC236}">
                <a16:creationId xmlns:a16="http://schemas.microsoft.com/office/drawing/2014/main" id="{3C5A9524-0AAC-4776-B917-8849D0972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0" name="Line 62">
            <a:extLst>
              <a:ext uri="{FF2B5EF4-FFF2-40B4-BE49-F238E27FC236}">
                <a16:creationId xmlns:a16="http://schemas.microsoft.com/office/drawing/2014/main" id="{A1F2B107-EF91-47F4-90D3-798F9000D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1" name="Line 63">
            <a:extLst>
              <a:ext uri="{FF2B5EF4-FFF2-40B4-BE49-F238E27FC236}">
                <a16:creationId xmlns:a16="http://schemas.microsoft.com/office/drawing/2014/main" id="{C07343FC-B091-414C-878C-CAAA7D7E8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2" name="Text Box 65">
            <a:extLst>
              <a:ext uri="{FF2B5EF4-FFF2-40B4-BE49-F238E27FC236}">
                <a16:creationId xmlns:a16="http://schemas.microsoft.com/office/drawing/2014/main" id="{A8D3083F-486E-4A46-A4C2-1DF653DD6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58433" name="Text Box 66">
            <a:extLst>
              <a:ext uri="{FF2B5EF4-FFF2-40B4-BE49-F238E27FC236}">
                <a16:creationId xmlns:a16="http://schemas.microsoft.com/office/drawing/2014/main" id="{9CB37D88-5ABF-458C-BAC0-7D9FD6A4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223299" name="Text Box 67">
            <a:extLst>
              <a:ext uri="{FF2B5EF4-FFF2-40B4-BE49-F238E27FC236}">
                <a16:creationId xmlns:a16="http://schemas.microsoft.com/office/drawing/2014/main" id="{D82DFE40-7EB2-4F31-8DE5-9B6A3C8F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2" y="491837"/>
            <a:ext cx="28194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Therefore, Kinetic Energy does not change</a:t>
            </a:r>
          </a:p>
        </p:txBody>
      </p:sp>
      <p:sp>
        <p:nvSpPr>
          <p:cNvPr id="223300" name="Text Box 68">
            <a:extLst>
              <a:ext uri="{FF2B5EF4-FFF2-40B4-BE49-F238E27FC236}">
                <a16:creationId xmlns:a16="http://schemas.microsoft.com/office/drawing/2014/main" id="{3CE38864-461D-41AC-A27C-532EE5FE7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259080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Line BC shows NO increase in temperature </a:t>
            </a:r>
          </a:p>
        </p:txBody>
      </p:sp>
      <p:sp>
        <p:nvSpPr>
          <p:cNvPr id="223301" name="Text Box 69">
            <a:extLst>
              <a:ext uri="{FF2B5EF4-FFF2-40B4-BE49-F238E27FC236}">
                <a16:creationId xmlns:a16="http://schemas.microsoft.com/office/drawing/2014/main" id="{956E8556-36DD-43B0-B036-394ACAFDB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223302" name="Text Box 70">
            <a:extLst>
              <a:ext uri="{FF2B5EF4-FFF2-40B4-BE49-F238E27FC236}">
                <a16:creationId xmlns:a16="http://schemas.microsoft.com/office/drawing/2014/main" id="{DED57EB4-DBBF-414A-9E0F-5A08EECDC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223303" name="Text Box 71">
            <a:extLst>
              <a:ext uri="{FF2B5EF4-FFF2-40B4-BE49-F238E27FC236}">
                <a16:creationId xmlns:a16="http://schemas.microsoft.com/office/drawing/2014/main" id="{9097A4BE-2D99-41A9-820F-7370F4E5B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524000"/>
            <a:ext cx="2819400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Since ice melts, potential energy must increase</a:t>
            </a:r>
          </a:p>
        </p:txBody>
      </p:sp>
      <p:sp>
        <p:nvSpPr>
          <p:cNvPr id="58439" name="Text Box 72">
            <a:extLst>
              <a:ext uri="{FF2B5EF4-FFF2-40B4-BE49-F238E27FC236}">
                <a16:creationId xmlns:a16="http://schemas.microsoft.com/office/drawing/2014/main" id="{0947CDEB-21E9-4104-86FC-A65AFBD97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223305" name="Text Box 73">
            <a:extLst>
              <a:ext uri="{FF2B5EF4-FFF2-40B4-BE49-F238E27FC236}">
                <a16:creationId xmlns:a16="http://schemas.microsoft.com/office/drawing/2014/main" id="{6CCD6FF3-24A5-4204-A5E2-9649F4699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90688"/>
            <a:ext cx="76200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223306" name="Text Box 74">
            <a:extLst>
              <a:ext uri="{FF2B5EF4-FFF2-40B4-BE49-F238E27FC236}">
                <a16:creationId xmlns:a16="http://schemas.microsoft.com/office/drawing/2014/main" id="{86FF75B2-709A-4557-8811-74CF7774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Melting pt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C47DF6DE-6768-41A0-875C-D3AA53AEF4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11A67F15-64F2-44BF-9071-DE532B1148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837D6060-CCBD-4A93-8F10-0A70E6BF31D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36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99" grpId="0" animBg="1"/>
      <p:bldP spid="223300" grpId="0" animBg="1"/>
      <p:bldP spid="223301" grpId="0"/>
      <p:bldP spid="223302" grpId="0"/>
      <p:bldP spid="223303" grpId="0" animBg="1"/>
      <p:bldP spid="223305" grpId="0" animBg="1"/>
      <p:bldP spid="2233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58" name="Group 2">
            <a:extLst>
              <a:ext uri="{FF2B5EF4-FFF2-40B4-BE49-F238E27FC236}">
                <a16:creationId xmlns:a16="http://schemas.microsoft.com/office/drawing/2014/main" id="{593C7B80-4F15-4D33-8AD9-73C08488FB96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200400"/>
          <a:ext cx="8305800" cy="310834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Graph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Temp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Phase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   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-20      0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   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     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   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0      100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   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     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   F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100      110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9445" name="Picture 53" descr="heating curve line">
            <a:extLst>
              <a:ext uri="{FF2B5EF4-FFF2-40B4-BE49-F238E27FC236}">
                <a16:creationId xmlns:a16="http://schemas.microsoft.com/office/drawing/2014/main" id="{ED0249C9-1FDC-4391-ADA0-8C5C0BCC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46" name="Line 54">
            <a:extLst>
              <a:ext uri="{FF2B5EF4-FFF2-40B4-BE49-F238E27FC236}">
                <a16:creationId xmlns:a16="http://schemas.microsoft.com/office/drawing/2014/main" id="{A8816815-220C-4811-B227-402F0F1C6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7" name="Line 55">
            <a:extLst>
              <a:ext uri="{FF2B5EF4-FFF2-40B4-BE49-F238E27FC236}">
                <a16:creationId xmlns:a16="http://schemas.microsoft.com/office/drawing/2014/main" id="{DE9F196D-22E9-4332-B538-DE075CFE5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8" name="Line 56">
            <a:extLst>
              <a:ext uri="{FF2B5EF4-FFF2-40B4-BE49-F238E27FC236}">
                <a16:creationId xmlns:a16="http://schemas.microsoft.com/office/drawing/2014/main" id="{24809DF8-69BD-4236-8B71-2B3D57FF9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029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9" name="Line 57">
            <a:extLst>
              <a:ext uri="{FF2B5EF4-FFF2-40B4-BE49-F238E27FC236}">
                <a16:creationId xmlns:a16="http://schemas.microsoft.com/office/drawing/2014/main" id="{B54F8E64-5094-46C9-A1D5-FFA04682B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0" name="Line 58">
            <a:extLst>
              <a:ext uri="{FF2B5EF4-FFF2-40B4-BE49-F238E27FC236}">
                <a16:creationId xmlns:a16="http://schemas.microsoft.com/office/drawing/2014/main" id="{947ECE5F-70B6-49F1-AB52-AAF6198A7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1" name="Line 59">
            <a:extLst>
              <a:ext uri="{FF2B5EF4-FFF2-40B4-BE49-F238E27FC236}">
                <a16:creationId xmlns:a16="http://schemas.microsoft.com/office/drawing/2014/main" id="{7830EB70-050B-4428-BB2B-7C1C9FA0D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2" name="Line 60">
            <a:extLst>
              <a:ext uri="{FF2B5EF4-FFF2-40B4-BE49-F238E27FC236}">
                <a16:creationId xmlns:a16="http://schemas.microsoft.com/office/drawing/2014/main" id="{D289311C-E2AE-4DA0-9575-239C6E340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953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3" name="Line 61">
            <a:extLst>
              <a:ext uri="{FF2B5EF4-FFF2-40B4-BE49-F238E27FC236}">
                <a16:creationId xmlns:a16="http://schemas.microsoft.com/office/drawing/2014/main" id="{020E24F5-F2EC-4125-85A9-C0CEDCCA8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4" name="Line 62">
            <a:extLst>
              <a:ext uri="{FF2B5EF4-FFF2-40B4-BE49-F238E27FC236}">
                <a16:creationId xmlns:a16="http://schemas.microsoft.com/office/drawing/2014/main" id="{B1CABD68-8578-462B-8C5F-990A63A45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5" name="Line 63">
            <a:extLst>
              <a:ext uri="{FF2B5EF4-FFF2-40B4-BE49-F238E27FC236}">
                <a16:creationId xmlns:a16="http://schemas.microsoft.com/office/drawing/2014/main" id="{00DF3E78-A85A-4CA7-B4C8-C8508958A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6" name="Text Box 64">
            <a:extLst>
              <a:ext uri="{FF2B5EF4-FFF2-40B4-BE49-F238E27FC236}">
                <a16:creationId xmlns:a16="http://schemas.microsoft.com/office/drawing/2014/main" id="{5CD3E09F-B7D4-4297-9048-2D590D23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59457" name="Text Box 65">
            <a:extLst>
              <a:ext uri="{FF2B5EF4-FFF2-40B4-BE49-F238E27FC236}">
                <a16:creationId xmlns:a16="http://schemas.microsoft.com/office/drawing/2014/main" id="{61ED38E2-59EC-47DE-A52A-40AD130DC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59458" name="Text Box 68">
            <a:extLst>
              <a:ext uri="{FF2B5EF4-FFF2-40B4-BE49-F238E27FC236}">
                <a16:creationId xmlns:a16="http://schemas.microsoft.com/office/drawing/2014/main" id="{243EF49D-21A5-4A23-B959-E050C8C85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59459" name="Text Box 69">
            <a:extLst>
              <a:ext uri="{FF2B5EF4-FFF2-40B4-BE49-F238E27FC236}">
                <a16:creationId xmlns:a16="http://schemas.microsoft.com/office/drawing/2014/main" id="{A927E817-1187-4B92-ACC0-84F73D34B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59460" name="Text Box 71">
            <a:extLst>
              <a:ext uri="{FF2B5EF4-FFF2-40B4-BE49-F238E27FC236}">
                <a16:creationId xmlns:a16="http://schemas.microsoft.com/office/drawing/2014/main" id="{3DF576B5-13FB-4855-AB92-760BBF8A1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59461" name="Text Box 72">
            <a:extLst>
              <a:ext uri="{FF2B5EF4-FFF2-40B4-BE49-F238E27FC236}">
                <a16:creationId xmlns:a16="http://schemas.microsoft.com/office/drawing/2014/main" id="{D673E6D8-D534-423A-98E0-209B02A75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90688"/>
            <a:ext cx="76200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59462" name="Text Box 73">
            <a:extLst>
              <a:ext uri="{FF2B5EF4-FFF2-40B4-BE49-F238E27FC236}">
                <a16:creationId xmlns:a16="http://schemas.microsoft.com/office/drawing/2014/main" id="{94D92E9B-19A5-442F-8BCA-A4D863DC2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Melting pt</a:t>
            </a:r>
          </a:p>
        </p:txBody>
      </p:sp>
      <p:sp>
        <p:nvSpPr>
          <p:cNvPr id="224330" name="Text Box 74">
            <a:extLst>
              <a:ext uri="{FF2B5EF4-FFF2-40B4-BE49-F238E27FC236}">
                <a16:creationId xmlns:a16="http://schemas.microsoft.com/office/drawing/2014/main" id="{F470F570-DC83-49CE-8A0D-DDDDE871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259080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Line CD shows an increase in temperature</a:t>
            </a:r>
          </a:p>
        </p:txBody>
      </p:sp>
      <p:sp>
        <p:nvSpPr>
          <p:cNvPr id="224331" name="Text Box 75">
            <a:extLst>
              <a:ext uri="{FF2B5EF4-FFF2-40B4-BE49-F238E27FC236}">
                <a16:creationId xmlns:a16="http://schemas.microsoft.com/office/drawing/2014/main" id="{8E31016A-88EB-4CB3-9859-78B2DF426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2819400" cy="64135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Therefore, Potential Energy does not change</a:t>
            </a:r>
          </a:p>
        </p:txBody>
      </p:sp>
      <p:sp>
        <p:nvSpPr>
          <p:cNvPr id="224332" name="Text Box 76">
            <a:extLst>
              <a:ext uri="{FF2B5EF4-FFF2-40B4-BE49-F238E27FC236}">
                <a16:creationId xmlns:a16="http://schemas.microsoft.com/office/drawing/2014/main" id="{788DBEF3-2DF3-4186-A845-71B696BA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814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224333" name="Text Box 77">
            <a:extLst>
              <a:ext uri="{FF2B5EF4-FFF2-40B4-BE49-F238E27FC236}">
                <a16:creationId xmlns:a16="http://schemas.microsoft.com/office/drawing/2014/main" id="{31C14DFB-5D7D-4AC5-97A4-ACB7878D5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14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224334" name="Text Box 78">
            <a:extLst>
              <a:ext uri="{FF2B5EF4-FFF2-40B4-BE49-F238E27FC236}">
                <a16:creationId xmlns:a16="http://schemas.microsoft.com/office/drawing/2014/main" id="{B7946292-6D77-47EB-9102-BC1CE03F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192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27F5E114-6FF7-4B93-9752-426580ECC4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637D2A6C-4710-4046-BC0D-C1431D3AC7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10A22770-9A3A-4BCC-BDE1-9685863E30A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37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4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4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4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4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4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30" grpId="0" animBg="1"/>
      <p:bldP spid="224331" grpId="0" animBg="1"/>
      <p:bldP spid="224332" grpId="0"/>
      <p:bldP spid="224333" grpId="0"/>
      <p:bldP spid="2243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Group 2">
            <a:extLst>
              <a:ext uri="{FF2B5EF4-FFF2-40B4-BE49-F238E27FC236}">
                <a16:creationId xmlns:a16="http://schemas.microsoft.com/office/drawing/2014/main" id="{9696D653-5626-4AA9-A612-26A48EFBBCA6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200400"/>
          <a:ext cx="8305800" cy="310834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Graph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Temp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Phase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   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-20      0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   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     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   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0      100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   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     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   F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100      110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0469" name="Picture 53" descr="heating curve line">
            <a:extLst>
              <a:ext uri="{FF2B5EF4-FFF2-40B4-BE49-F238E27FC236}">
                <a16:creationId xmlns:a16="http://schemas.microsoft.com/office/drawing/2014/main" id="{6F41AD50-B5C0-457F-9E6D-0164C074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0" name="Line 54">
            <a:extLst>
              <a:ext uri="{FF2B5EF4-FFF2-40B4-BE49-F238E27FC236}">
                <a16:creationId xmlns:a16="http://schemas.microsoft.com/office/drawing/2014/main" id="{E78DD80D-9FB5-4039-8D2C-07E92DB90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1" name="Line 55">
            <a:extLst>
              <a:ext uri="{FF2B5EF4-FFF2-40B4-BE49-F238E27FC236}">
                <a16:creationId xmlns:a16="http://schemas.microsoft.com/office/drawing/2014/main" id="{7172B6ED-3128-4319-89A5-69DAACD05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2" name="Line 56">
            <a:extLst>
              <a:ext uri="{FF2B5EF4-FFF2-40B4-BE49-F238E27FC236}">
                <a16:creationId xmlns:a16="http://schemas.microsoft.com/office/drawing/2014/main" id="{2E6F88A4-65BE-4A5B-9F8E-02316F7F2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029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3" name="Line 57">
            <a:extLst>
              <a:ext uri="{FF2B5EF4-FFF2-40B4-BE49-F238E27FC236}">
                <a16:creationId xmlns:a16="http://schemas.microsoft.com/office/drawing/2014/main" id="{CD1CB49D-8A99-42DC-8D54-6EB2EC53E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4" name="Line 58">
            <a:extLst>
              <a:ext uri="{FF2B5EF4-FFF2-40B4-BE49-F238E27FC236}">
                <a16:creationId xmlns:a16="http://schemas.microsoft.com/office/drawing/2014/main" id="{C8C28ADD-AA10-49DA-8DCB-9FEABB7BC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5" name="Line 59">
            <a:extLst>
              <a:ext uri="{FF2B5EF4-FFF2-40B4-BE49-F238E27FC236}">
                <a16:creationId xmlns:a16="http://schemas.microsoft.com/office/drawing/2014/main" id="{A764F1D8-09C2-4D3B-8C7E-F22CBC5BB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6" name="Line 60">
            <a:extLst>
              <a:ext uri="{FF2B5EF4-FFF2-40B4-BE49-F238E27FC236}">
                <a16:creationId xmlns:a16="http://schemas.microsoft.com/office/drawing/2014/main" id="{9F21ABBB-8C57-4BD4-800A-80ABB27AD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953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7" name="Line 61">
            <a:extLst>
              <a:ext uri="{FF2B5EF4-FFF2-40B4-BE49-F238E27FC236}">
                <a16:creationId xmlns:a16="http://schemas.microsoft.com/office/drawing/2014/main" id="{F9093DDB-07EE-4AB4-A5B8-DD8F2C838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8" name="Line 62">
            <a:extLst>
              <a:ext uri="{FF2B5EF4-FFF2-40B4-BE49-F238E27FC236}">
                <a16:creationId xmlns:a16="http://schemas.microsoft.com/office/drawing/2014/main" id="{336066BA-17FD-4D4B-938E-CA9140380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9" name="Line 63">
            <a:extLst>
              <a:ext uri="{FF2B5EF4-FFF2-40B4-BE49-F238E27FC236}">
                <a16:creationId xmlns:a16="http://schemas.microsoft.com/office/drawing/2014/main" id="{22BD76A9-B416-4FC9-8C04-3819706DF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0" name="Text Box 64">
            <a:extLst>
              <a:ext uri="{FF2B5EF4-FFF2-40B4-BE49-F238E27FC236}">
                <a16:creationId xmlns:a16="http://schemas.microsoft.com/office/drawing/2014/main" id="{9F06A1B8-8CA5-4F45-ACB8-5E649E7D2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60481" name="Text Box 65">
            <a:extLst>
              <a:ext uri="{FF2B5EF4-FFF2-40B4-BE49-F238E27FC236}">
                <a16:creationId xmlns:a16="http://schemas.microsoft.com/office/drawing/2014/main" id="{8F03A3E5-23A6-4FF4-A887-65977F7E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60482" name="Text Box 66">
            <a:extLst>
              <a:ext uri="{FF2B5EF4-FFF2-40B4-BE49-F238E27FC236}">
                <a16:creationId xmlns:a16="http://schemas.microsoft.com/office/drawing/2014/main" id="{0F1661D0-CA20-44BA-A147-01DFF93C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60483" name="Text Box 67">
            <a:extLst>
              <a:ext uri="{FF2B5EF4-FFF2-40B4-BE49-F238E27FC236}">
                <a16:creationId xmlns:a16="http://schemas.microsoft.com/office/drawing/2014/main" id="{E09DD978-E0CF-4F5C-B7C7-D78D79287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60484" name="Text Box 68">
            <a:extLst>
              <a:ext uri="{FF2B5EF4-FFF2-40B4-BE49-F238E27FC236}">
                <a16:creationId xmlns:a16="http://schemas.microsoft.com/office/drawing/2014/main" id="{BE7EF304-947F-4924-A8B5-136E3615B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60485" name="Text Box 69">
            <a:extLst>
              <a:ext uri="{FF2B5EF4-FFF2-40B4-BE49-F238E27FC236}">
                <a16:creationId xmlns:a16="http://schemas.microsoft.com/office/drawing/2014/main" id="{01C0A11B-D5D3-40F2-B2DD-1A040C6E4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90688"/>
            <a:ext cx="76200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60486" name="Text Box 70">
            <a:extLst>
              <a:ext uri="{FF2B5EF4-FFF2-40B4-BE49-F238E27FC236}">
                <a16:creationId xmlns:a16="http://schemas.microsoft.com/office/drawing/2014/main" id="{6673A541-6F50-4473-BE40-9B7472A79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Melting pt</a:t>
            </a:r>
          </a:p>
        </p:txBody>
      </p:sp>
      <p:sp>
        <p:nvSpPr>
          <p:cNvPr id="60487" name="Text Box 73">
            <a:extLst>
              <a:ext uri="{FF2B5EF4-FFF2-40B4-BE49-F238E27FC236}">
                <a16:creationId xmlns:a16="http://schemas.microsoft.com/office/drawing/2014/main" id="{544621EE-6C1F-4030-B24A-597672707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814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60488" name="Text Box 74">
            <a:extLst>
              <a:ext uri="{FF2B5EF4-FFF2-40B4-BE49-F238E27FC236}">
                <a16:creationId xmlns:a16="http://schemas.microsoft.com/office/drawing/2014/main" id="{C9841A9B-2D40-4651-A87C-7E60B742E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14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60489" name="Text Box 75">
            <a:extLst>
              <a:ext uri="{FF2B5EF4-FFF2-40B4-BE49-F238E27FC236}">
                <a16:creationId xmlns:a16="http://schemas.microsoft.com/office/drawing/2014/main" id="{962CB62B-E02E-4EB7-8E58-22241067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192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225356" name="Text Box 76">
            <a:extLst>
              <a:ext uri="{FF2B5EF4-FFF2-40B4-BE49-F238E27FC236}">
                <a16:creationId xmlns:a16="http://schemas.microsoft.com/office/drawing/2014/main" id="{AFECA444-04B2-47DC-9219-AEFB033F1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28194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Therefore, Kinetic Energy does not change</a:t>
            </a:r>
          </a:p>
        </p:txBody>
      </p:sp>
      <p:sp>
        <p:nvSpPr>
          <p:cNvPr id="225357" name="Text Box 77">
            <a:extLst>
              <a:ext uri="{FF2B5EF4-FFF2-40B4-BE49-F238E27FC236}">
                <a16:creationId xmlns:a16="http://schemas.microsoft.com/office/drawing/2014/main" id="{C73D97BF-DFE0-4259-A053-D35B20DCF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259080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Line DE shows NO increase in temperature </a:t>
            </a:r>
          </a:p>
        </p:txBody>
      </p:sp>
      <p:sp>
        <p:nvSpPr>
          <p:cNvPr id="225358" name="Text Box 78">
            <a:extLst>
              <a:ext uri="{FF2B5EF4-FFF2-40B4-BE49-F238E27FC236}">
                <a16:creationId xmlns:a16="http://schemas.microsoft.com/office/drawing/2014/main" id="{645883D2-DED3-45BA-ABD9-FF5CFE23A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133600"/>
            <a:ext cx="2971800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Since water boils, potential energy must increase</a:t>
            </a:r>
          </a:p>
        </p:txBody>
      </p:sp>
      <p:sp>
        <p:nvSpPr>
          <p:cNvPr id="225359" name="Text Box 79">
            <a:extLst>
              <a:ext uri="{FF2B5EF4-FFF2-40B4-BE49-F238E27FC236}">
                <a16:creationId xmlns:a16="http://schemas.microsoft.com/office/drawing/2014/main" id="{32E159CB-48BF-40F7-9AA8-C287CD045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48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225360" name="Text Box 80">
            <a:extLst>
              <a:ext uri="{FF2B5EF4-FFF2-40B4-BE49-F238E27FC236}">
                <a16:creationId xmlns:a16="http://schemas.microsoft.com/office/drawing/2014/main" id="{6A90B7F4-6690-47D7-B0E4-D08B313EF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348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225361" name="Text Box 81">
            <a:extLst>
              <a:ext uri="{FF2B5EF4-FFF2-40B4-BE49-F238E27FC236}">
                <a16:creationId xmlns:a16="http://schemas.microsoft.com/office/drawing/2014/main" id="{CF2D9802-67E0-45EC-98E7-6AC89B832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boiling pt</a:t>
            </a:r>
          </a:p>
        </p:txBody>
      </p:sp>
      <p:sp>
        <p:nvSpPr>
          <p:cNvPr id="225362" name="Text Box 82">
            <a:extLst>
              <a:ext uri="{FF2B5EF4-FFF2-40B4-BE49-F238E27FC236}">
                <a16:creationId xmlns:a16="http://schemas.microsoft.com/office/drawing/2014/main" id="{8E6FDD59-7B4D-4B68-B2E1-080B68C9E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01BD0CE3-9AA6-42FF-8955-A561527AA4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79531AA2-BBC5-4288-862D-4F9A2F70C3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D572E960-82E3-4DCD-AD87-9452C2F096D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38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6" grpId="0" animBg="1"/>
      <p:bldP spid="225357" grpId="0" animBg="1"/>
      <p:bldP spid="225358" grpId="0" animBg="1"/>
      <p:bldP spid="225359" grpId="0"/>
      <p:bldP spid="225360" grpId="0"/>
      <p:bldP spid="225361" grpId="0"/>
      <p:bldP spid="22536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Group 2">
            <a:extLst>
              <a:ext uri="{FF2B5EF4-FFF2-40B4-BE49-F238E27FC236}">
                <a16:creationId xmlns:a16="http://schemas.microsoft.com/office/drawing/2014/main" id="{4ED1DDEA-A9FE-419A-BFC5-339773559E3D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200400"/>
          <a:ext cx="8305800" cy="310834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Graph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Temp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Phase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   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-20      0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   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     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   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0      100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   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     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   F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100      110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93" name="Picture 53" descr="heating curve line">
            <a:extLst>
              <a:ext uri="{FF2B5EF4-FFF2-40B4-BE49-F238E27FC236}">
                <a16:creationId xmlns:a16="http://schemas.microsoft.com/office/drawing/2014/main" id="{473005C6-6491-413D-A669-E59CB351E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4" name="Line 54">
            <a:extLst>
              <a:ext uri="{FF2B5EF4-FFF2-40B4-BE49-F238E27FC236}">
                <a16:creationId xmlns:a16="http://schemas.microsoft.com/office/drawing/2014/main" id="{6333F57E-7737-4634-8DE1-C4B8327F7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5" name="Line 55">
            <a:extLst>
              <a:ext uri="{FF2B5EF4-FFF2-40B4-BE49-F238E27FC236}">
                <a16:creationId xmlns:a16="http://schemas.microsoft.com/office/drawing/2014/main" id="{CA1BFB40-055F-4D8B-842A-7A4CED418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6" name="Line 56">
            <a:extLst>
              <a:ext uri="{FF2B5EF4-FFF2-40B4-BE49-F238E27FC236}">
                <a16:creationId xmlns:a16="http://schemas.microsoft.com/office/drawing/2014/main" id="{BE87E000-1E1F-4899-8A37-9F8AA0754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029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7" name="Line 57">
            <a:extLst>
              <a:ext uri="{FF2B5EF4-FFF2-40B4-BE49-F238E27FC236}">
                <a16:creationId xmlns:a16="http://schemas.microsoft.com/office/drawing/2014/main" id="{069D561C-4145-44C8-BB93-5514203DC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8" name="Line 58">
            <a:extLst>
              <a:ext uri="{FF2B5EF4-FFF2-40B4-BE49-F238E27FC236}">
                <a16:creationId xmlns:a16="http://schemas.microsoft.com/office/drawing/2014/main" id="{F363D6E2-CC3B-48D4-9511-5081393EE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9" name="Line 59">
            <a:extLst>
              <a:ext uri="{FF2B5EF4-FFF2-40B4-BE49-F238E27FC236}">
                <a16:creationId xmlns:a16="http://schemas.microsoft.com/office/drawing/2014/main" id="{ACF13459-F919-4626-9130-926CF3803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0" name="Line 60">
            <a:extLst>
              <a:ext uri="{FF2B5EF4-FFF2-40B4-BE49-F238E27FC236}">
                <a16:creationId xmlns:a16="http://schemas.microsoft.com/office/drawing/2014/main" id="{AD11E9E2-1350-40A8-8EFA-3A750E438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953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1" name="Line 61">
            <a:extLst>
              <a:ext uri="{FF2B5EF4-FFF2-40B4-BE49-F238E27FC236}">
                <a16:creationId xmlns:a16="http://schemas.microsoft.com/office/drawing/2014/main" id="{BEAC7EDC-B7AF-48D4-BD93-E3E34B874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2" name="Line 62">
            <a:extLst>
              <a:ext uri="{FF2B5EF4-FFF2-40B4-BE49-F238E27FC236}">
                <a16:creationId xmlns:a16="http://schemas.microsoft.com/office/drawing/2014/main" id="{C178CFA8-CE41-4EFF-9428-7EE0F78210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3" name="Line 63">
            <a:extLst>
              <a:ext uri="{FF2B5EF4-FFF2-40B4-BE49-F238E27FC236}">
                <a16:creationId xmlns:a16="http://schemas.microsoft.com/office/drawing/2014/main" id="{7EDFC9FB-9381-4FD7-8CEC-7AB7D5D8C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4" name="Text Box 64">
            <a:extLst>
              <a:ext uri="{FF2B5EF4-FFF2-40B4-BE49-F238E27FC236}">
                <a16:creationId xmlns:a16="http://schemas.microsoft.com/office/drawing/2014/main" id="{C795448B-BF1D-4C7F-AC1A-A854E4633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61505" name="Text Box 65">
            <a:extLst>
              <a:ext uri="{FF2B5EF4-FFF2-40B4-BE49-F238E27FC236}">
                <a16:creationId xmlns:a16="http://schemas.microsoft.com/office/drawing/2014/main" id="{F1DBCBDB-7829-4B7A-8D4B-8CAB720F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61506" name="Text Box 66">
            <a:extLst>
              <a:ext uri="{FF2B5EF4-FFF2-40B4-BE49-F238E27FC236}">
                <a16:creationId xmlns:a16="http://schemas.microsoft.com/office/drawing/2014/main" id="{E4C9C6F8-5816-42D0-9FD6-6850482EF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61507" name="Text Box 67">
            <a:extLst>
              <a:ext uri="{FF2B5EF4-FFF2-40B4-BE49-F238E27FC236}">
                <a16:creationId xmlns:a16="http://schemas.microsoft.com/office/drawing/2014/main" id="{75115861-E01A-4C41-9E07-897566706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61508" name="Text Box 68">
            <a:extLst>
              <a:ext uri="{FF2B5EF4-FFF2-40B4-BE49-F238E27FC236}">
                <a16:creationId xmlns:a16="http://schemas.microsoft.com/office/drawing/2014/main" id="{C6B6F9B1-38D0-4072-9B7D-87C4F8029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61509" name="Text Box 69">
            <a:extLst>
              <a:ext uri="{FF2B5EF4-FFF2-40B4-BE49-F238E27FC236}">
                <a16:creationId xmlns:a16="http://schemas.microsoft.com/office/drawing/2014/main" id="{2C60E53B-CB6A-4999-8760-DBFF07945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90688"/>
            <a:ext cx="76200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61510" name="Text Box 70">
            <a:extLst>
              <a:ext uri="{FF2B5EF4-FFF2-40B4-BE49-F238E27FC236}">
                <a16:creationId xmlns:a16="http://schemas.microsoft.com/office/drawing/2014/main" id="{9AAE3AA3-92E3-4442-ADD4-19B45E8C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Melting pt</a:t>
            </a: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C3F99AD8-A697-45F0-BDD6-35A040E65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814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61512" name="Text Box 72">
            <a:extLst>
              <a:ext uri="{FF2B5EF4-FFF2-40B4-BE49-F238E27FC236}">
                <a16:creationId xmlns:a16="http://schemas.microsoft.com/office/drawing/2014/main" id="{5DB3B5DF-C8BA-4B2D-A681-A1A68F62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14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61513" name="Text Box 73">
            <a:extLst>
              <a:ext uri="{FF2B5EF4-FFF2-40B4-BE49-F238E27FC236}">
                <a16:creationId xmlns:a16="http://schemas.microsoft.com/office/drawing/2014/main" id="{E359983C-7ECC-403E-8599-7FC0AAE7F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192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61514" name="Text Box 77">
            <a:extLst>
              <a:ext uri="{FF2B5EF4-FFF2-40B4-BE49-F238E27FC236}">
                <a16:creationId xmlns:a16="http://schemas.microsoft.com/office/drawing/2014/main" id="{3E1CDA77-223A-4DD3-A681-0C4A4F2F0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48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61515" name="Text Box 78">
            <a:extLst>
              <a:ext uri="{FF2B5EF4-FFF2-40B4-BE49-F238E27FC236}">
                <a16:creationId xmlns:a16="http://schemas.microsoft.com/office/drawing/2014/main" id="{5BAABA31-5E84-4303-8488-EC31E56A6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348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61516" name="Text Box 79">
            <a:extLst>
              <a:ext uri="{FF2B5EF4-FFF2-40B4-BE49-F238E27FC236}">
                <a16:creationId xmlns:a16="http://schemas.microsoft.com/office/drawing/2014/main" id="{EC1E2F7E-7367-446B-BDED-4D16DF64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boiling pt</a:t>
            </a:r>
          </a:p>
        </p:txBody>
      </p:sp>
      <p:sp>
        <p:nvSpPr>
          <p:cNvPr id="61517" name="Text Box 80">
            <a:extLst>
              <a:ext uri="{FF2B5EF4-FFF2-40B4-BE49-F238E27FC236}">
                <a16:creationId xmlns:a16="http://schemas.microsoft.com/office/drawing/2014/main" id="{3A867A62-7631-49E9-818C-525F0D8B3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226385" name="Text Box 81">
            <a:extLst>
              <a:ext uri="{FF2B5EF4-FFF2-40B4-BE49-F238E27FC236}">
                <a16:creationId xmlns:a16="http://schemas.microsoft.com/office/drawing/2014/main" id="{E3DC6226-39C0-4FDA-8430-5347A0496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81000"/>
            <a:ext cx="259080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Line EF shows an increase in temperature</a:t>
            </a:r>
          </a:p>
        </p:txBody>
      </p:sp>
      <p:sp>
        <p:nvSpPr>
          <p:cNvPr id="226386" name="Text Box 82">
            <a:extLst>
              <a:ext uri="{FF2B5EF4-FFF2-40B4-BE49-F238E27FC236}">
                <a16:creationId xmlns:a16="http://schemas.microsoft.com/office/drawing/2014/main" id="{5F9DCC1D-CB88-4372-8978-07CDF8EF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371600"/>
            <a:ext cx="2819400" cy="64135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Therefore, Potential Energy does not change</a:t>
            </a:r>
          </a:p>
        </p:txBody>
      </p:sp>
      <p:sp>
        <p:nvSpPr>
          <p:cNvPr id="226387" name="Text Box 83">
            <a:extLst>
              <a:ext uri="{FF2B5EF4-FFF2-40B4-BE49-F238E27FC236}">
                <a16:creationId xmlns:a16="http://schemas.microsoft.com/office/drawing/2014/main" id="{0E421C84-4354-4776-A97E-0CFBCF639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867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increase</a:t>
            </a:r>
          </a:p>
        </p:txBody>
      </p:sp>
      <p:sp>
        <p:nvSpPr>
          <p:cNvPr id="226388" name="Text Box 84">
            <a:extLst>
              <a:ext uri="{FF2B5EF4-FFF2-40B4-BE49-F238E27FC236}">
                <a16:creationId xmlns:a16="http://schemas.microsoft.com/office/drawing/2014/main" id="{3771EDA8-64DF-4512-82D8-969A1F39A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867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226389" name="Text Box 85">
            <a:extLst>
              <a:ext uri="{FF2B5EF4-FFF2-40B4-BE49-F238E27FC236}">
                <a16:creationId xmlns:a16="http://schemas.microsoft.com/office/drawing/2014/main" id="{C1B88E5E-8E94-455E-AFB8-746B3ECB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81000"/>
            <a:ext cx="7620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KE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54C28AA3-2389-425F-A89A-BEAF53EDDA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F779F87E-7A2E-4165-AFD3-FCC27C5BE5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9C8076D5-0309-4BBD-A2EC-7C74FBD335E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39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85" grpId="0" animBg="1"/>
      <p:bldP spid="226386" grpId="0" animBg="1"/>
      <p:bldP spid="226387" grpId="0"/>
      <p:bldP spid="226388" grpId="0"/>
      <p:bldP spid="2263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DE34E2B-EC97-4B62-A7B2-31DCF58B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altLang="en-US"/>
              <a:t>Name types of Energy.</a:t>
            </a:r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id="{6CD76D04-2903-4C23-A77D-8E321DA8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FDF060-CD27-4AC3-A438-5C5A2E5477DB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5605" name="Picture 7" descr="warm_up-01.eps">
            <a:extLst>
              <a:ext uri="{FF2B5EF4-FFF2-40B4-BE49-F238E27FC236}">
                <a16:creationId xmlns:a16="http://schemas.microsoft.com/office/drawing/2014/main" id="{8D25206A-4C94-46C1-A384-A35C95FC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538"/>
            <a:ext cx="990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>
            <a:extLst>
              <a:ext uri="{FF2B5EF4-FFF2-40B4-BE49-F238E27FC236}">
                <a16:creationId xmlns:a16="http://schemas.microsoft.com/office/drawing/2014/main" id="{D1B1B573-E646-482C-8125-B541EEF4B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371600"/>
            <a:ext cx="64262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eating curve">
            <a:extLst>
              <a:ext uri="{FF2B5EF4-FFF2-40B4-BE49-F238E27FC236}">
                <a16:creationId xmlns:a16="http://schemas.microsoft.com/office/drawing/2014/main" id="{73A0EF24-E540-454A-997C-59D2A473F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4D8D1-C9D1-45DD-BE4B-986EC49BAE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49E5E-A190-4D44-B0E0-828E79BED5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1827812-1D10-4A25-A05B-E7F2581B769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40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1ECCEB6-9822-4B2F-8853-37FD35D36FFA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229600" cy="6858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Notice the “equations” for each change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65516-CEDA-4FA2-81E8-657B97270FF1}"/>
              </a:ext>
            </a:extLst>
          </p:cNvPr>
          <p:cNvSpPr txBox="1"/>
          <p:nvPr/>
        </p:nvSpPr>
        <p:spPr>
          <a:xfrm>
            <a:off x="2057400" y="4343400"/>
            <a:ext cx="990600" cy="36988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</a:rPr>
              <a:t>m∆H</a:t>
            </a:r>
            <a:r>
              <a:rPr lang="en-US" baseline="-25000" dirty="0" err="1">
                <a:solidFill>
                  <a:srgbClr val="000000"/>
                </a:solidFill>
              </a:rPr>
              <a:t>fus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365C4-C955-4D46-BC51-E85FA6383759}"/>
              </a:ext>
            </a:extLst>
          </p:cNvPr>
          <p:cNvSpPr txBox="1"/>
          <p:nvPr/>
        </p:nvSpPr>
        <p:spPr>
          <a:xfrm>
            <a:off x="6515100" y="3048000"/>
            <a:ext cx="990600" cy="36988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</a:rPr>
              <a:t>m∆H</a:t>
            </a:r>
            <a:r>
              <a:rPr lang="en-US" baseline="-25000" dirty="0" err="1">
                <a:solidFill>
                  <a:srgbClr val="000000"/>
                </a:solidFill>
              </a:rPr>
              <a:t>vap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E409D-8D09-481E-9B86-1991A8158368}"/>
              </a:ext>
            </a:extLst>
          </p:cNvPr>
          <p:cNvSpPr txBox="1"/>
          <p:nvPr/>
        </p:nvSpPr>
        <p:spPr>
          <a:xfrm>
            <a:off x="6781800" y="2133600"/>
            <a:ext cx="457200" cy="36988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bp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6301E-80F2-45E8-BDAD-CF732AB145B9}"/>
              </a:ext>
            </a:extLst>
          </p:cNvPr>
          <p:cNvSpPr txBox="1"/>
          <p:nvPr/>
        </p:nvSpPr>
        <p:spPr>
          <a:xfrm>
            <a:off x="2324100" y="4884738"/>
            <a:ext cx="571500" cy="3683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</a:rPr>
              <a:t>mp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42D14-C22F-4B30-8773-D5DBC34E112E}"/>
              </a:ext>
            </a:extLst>
          </p:cNvPr>
          <p:cNvSpPr txBox="1"/>
          <p:nvPr/>
        </p:nvSpPr>
        <p:spPr>
          <a:xfrm>
            <a:off x="2098964" y="3664634"/>
            <a:ext cx="972127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Solid </a:t>
            </a:r>
            <a:r>
              <a:rPr lang="en-US" dirty="0">
                <a:sym typeface="Wingdings" panose="05000000000000000000" pitchFamily="2" charset="2"/>
              </a:rPr>
              <a:t> liquid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84A73-3477-4EC1-A112-BDDAF5EFAC03}"/>
              </a:ext>
            </a:extLst>
          </p:cNvPr>
          <p:cNvSpPr txBox="1"/>
          <p:nvPr/>
        </p:nvSpPr>
        <p:spPr>
          <a:xfrm>
            <a:off x="6122555" y="2678668"/>
            <a:ext cx="1649846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 liquid  gas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65B63F2C-D65C-4C6E-8D00-322DC1796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solidFill>
                  <a:schemeClr val="folHlink"/>
                </a:solidFill>
                <a:effectLst/>
              </a:rPr>
              <a:t>Phase Change</a:t>
            </a:r>
            <a:r>
              <a:rPr lang="en-US" b="1" dirty="0">
                <a:effectLst/>
              </a:rPr>
              <a:t> Diagrams</a:t>
            </a:r>
            <a:r>
              <a:rPr lang="en-US" sz="4800" dirty="0"/>
              <a:t> 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7D147DC0-4627-4966-B4D8-29A799273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Endothermic</a:t>
            </a:r>
            <a:r>
              <a:rPr lang="en-US" sz="1800" dirty="0">
                <a:latin typeface="Times New Roman" pitchFamily="18" charset="0"/>
              </a:rPr>
              <a:t>   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</a:rPr>
              <a:t>ΔH = +</a:t>
            </a:r>
            <a:r>
              <a:rPr lang="en-US" sz="1800" dirty="0">
                <a:latin typeface="Times New Roman" pitchFamily="18" charset="0"/>
              </a:rPr>
              <a:t>   </a:t>
            </a:r>
          </a:p>
          <a:p>
            <a:pPr lvl="2" indent="-338138" eaLnBrk="1" hangingPunct="1">
              <a:lnSpc>
                <a:spcPct val="90000"/>
              </a:lnSpc>
              <a:defRPr/>
            </a:pPr>
            <a:r>
              <a:rPr lang="en-US" sz="1800" dirty="0">
                <a:solidFill>
                  <a:srgbClr val="FF6600"/>
                </a:solidFill>
              </a:rPr>
              <a:t>Heating Curve</a:t>
            </a:r>
          </a:p>
          <a:p>
            <a:pPr lvl="2" indent="-338138" eaLnBrk="1" hangingPunct="1">
              <a:lnSpc>
                <a:spcPct val="90000"/>
              </a:lnSpc>
              <a:defRPr/>
            </a:pPr>
            <a:r>
              <a:rPr lang="en-US" sz="1800" dirty="0"/>
              <a:t>heat flows </a:t>
            </a:r>
            <a:r>
              <a:rPr lang="en-US" sz="1800" b="1" u="sng" dirty="0"/>
              <a:t>into</a:t>
            </a:r>
            <a:r>
              <a:rPr lang="en-US" sz="1800" dirty="0"/>
              <a:t> the system from the surroundings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>
                <a:solidFill>
                  <a:srgbClr val="000000"/>
                </a:solidFill>
                <a:effectLst/>
              </a:rPr>
              <a:t>Exothermic</a:t>
            </a:r>
            <a:r>
              <a:rPr lang="en-US" sz="4400" dirty="0">
                <a:effectLst/>
                <a:latin typeface="Times New Roman" pitchFamily="18" charset="0"/>
              </a:rPr>
              <a:t>   </a:t>
            </a:r>
            <a:r>
              <a:rPr lang="en-US" sz="4400" dirty="0">
                <a:solidFill>
                  <a:srgbClr val="FFFF00"/>
                </a:solidFill>
                <a:effectLst/>
                <a:latin typeface="Times New Roman" pitchFamily="18" charset="0"/>
              </a:rPr>
              <a:t>ΔH = ─</a:t>
            </a:r>
            <a:r>
              <a:rPr lang="en-US" sz="4400" dirty="0">
                <a:effectLst/>
                <a:latin typeface="Times New Roman" pitchFamily="18" charset="0"/>
              </a:rPr>
              <a:t>   </a:t>
            </a:r>
          </a:p>
          <a:p>
            <a:pPr lvl="2" indent="-338138"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rgbClr val="FF6600"/>
                </a:solidFill>
              </a:rPr>
              <a:t>Cooling Curve</a:t>
            </a:r>
          </a:p>
          <a:p>
            <a:pPr lvl="2" indent="-338138" eaLnBrk="1" hangingPunct="1">
              <a:lnSpc>
                <a:spcPct val="90000"/>
              </a:lnSpc>
              <a:defRPr/>
            </a:pPr>
            <a:r>
              <a:rPr lang="en-US" sz="3600" dirty="0">
                <a:effectLst/>
              </a:rPr>
              <a:t>Heat flows </a:t>
            </a:r>
            <a:r>
              <a:rPr lang="en-US" sz="3600" b="1" u="sng" dirty="0">
                <a:effectLst/>
              </a:rPr>
              <a:t>from</a:t>
            </a:r>
            <a:r>
              <a:rPr lang="en-US" sz="3600" dirty="0">
                <a:effectLst/>
              </a:rPr>
              <a:t> the system into the surroundings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E6EA639-E0FC-41FA-BA00-3DA61A6BD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Thermochemistry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CE7C1C2-F753-46AD-BED9-306D98E1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B52CBC6E-B8DB-49FB-82B5-CB7876E3A6F2}" type="slidenum"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41</a:t>
            </a:fld>
            <a:endParaRPr lang="en-US" alt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829F613-9DA5-4482-B6F7-29EC4A9C0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938"/>
            <a:ext cx="8229600" cy="1379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Exothermic (Cooling) Curve</a:t>
            </a:r>
            <a:br>
              <a:rPr lang="en-US" altLang="en-US">
                <a:effectLst/>
              </a:rPr>
            </a:br>
            <a:r>
              <a:rPr lang="en-US" altLang="en-US">
                <a:solidFill>
                  <a:srgbClr val="FF66CC"/>
                </a:solidFill>
                <a:effectLst/>
              </a:rPr>
              <a:t>Label the phases &amp; Energies</a:t>
            </a:r>
          </a:p>
        </p:txBody>
      </p:sp>
      <p:grpSp>
        <p:nvGrpSpPr>
          <p:cNvPr id="64515" name="Group 33">
            <a:extLst>
              <a:ext uri="{FF2B5EF4-FFF2-40B4-BE49-F238E27FC236}">
                <a16:creationId xmlns:a16="http://schemas.microsoft.com/office/drawing/2014/main" id="{42D59C42-BA75-4C79-B98A-F32495C1496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371600"/>
            <a:ext cx="7766050" cy="4800600"/>
            <a:chOff x="1296" y="2212"/>
            <a:chExt cx="9504" cy="4464"/>
          </a:xfrm>
        </p:grpSpPr>
        <p:sp>
          <p:nvSpPr>
            <p:cNvPr id="64519" name="Text Box 34">
              <a:extLst>
                <a:ext uri="{FF2B5EF4-FFF2-40B4-BE49-F238E27FC236}">
                  <a16:creationId xmlns:a16="http://schemas.microsoft.com/office/drawing/2014/main" id="{0EF022E6-42F4-4973-97F3-950F452ED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8" y="5380"/>
              <a:ext cx="17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∆H</a:t>
              </a:r>
              <a:r>
                <a:rPr lang="en-US" altLang="en-US" sz="2000" baseline="-25000">
                  <a:latin typeface="Times New Roman" panose="02020603050405020304" pitchFamily="18" charset="0"/>
                </a:rPr>
                <a:t>s </a:t>
              </a:r>
              <a:r>
                <a:rPr lang="en-US" altLang="en-US" sz="2000">
                  <a:latin typeface="Times New Roman" panose="02020603050405020304" pitchFamily="18" charset="0"/>
                </a:rPr>
                <a:t> = -∆H</a:t>
              </a:r>
              <a:r>
                <a:rPr lang="en-US" altLang="en-US" sz="2000" baseline="-25000">
                  <a:latin typeface="Times New Roman" panose="02020603050405020304" pitchFamily="18" charset="0"/>
                </a:rPr>
                <a:t>f</a:t>
              </a:r>
              <a:endParaRPr lang="en-US" altLang="en-US" sz="2000"/>
            </a:p>
          </p:txBody>
        </p:sp>
        <p:grpSp>
          <p:nvGrpSpPr>
            <p:cNvPr id="64520" name="Group 35">
              <a:extLst>
                <a:ext uri="{FF2B5EF4-FFF2-40B4-BE49-F238E27FC236}">
                  <a16:creationId xmlns:a16="http://schemas.microsoft.com/office/drawing/2014/main" id="{13F9D273-F194-4EE3-AFC2-53BCD137B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12"/>
              <a:ext cx="9504" cy="4464"/>
              <a:chOff x="1296" y="2212"/>
              <a:chExt cx="9504" cy="4464"/>
            </a:xfrm>
          </p:grpSpPr>
          <p:sp>
            <p:nvSpPr>
              <p:cNvPr id="64521" name="Line 36">
                <a:extLst>
                  <a:ext uri="{FF2B5EF4-FFF2-40B4-BE49-F238E27FC236}">
                    <a16:creationId xmlns:a16="http://schemas.microsoft.com/office/drawing/2014/main" id="{75A624E8-1C22-4B39-920A-822E16BCA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212"/>
                <a:ext cx="0" cy="40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4522" name="Group 38">
                <a:extLst>
                  <a:ext uri="{FF2B5EF4-FFF2-40B4-BE49-F238E27FC236}">
                    <a16:creationId xmlns:a16="http://schemas.microsoft.com/office/drawing/2014/main" id="{E7492153-037E-4E8C-BFD0-DA4C08AB65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2356"/>
                <a:ext cx="9504" cy="4320"/>
                <a:chOff x="1296" y="2356"/>
                <a:chExt cx="9504" cy="4320"/>
              </a:xfrm>
            </p:grpSpPr>
            <p:sp>
              <p:nvSpPr>
                <p:cNvPr id="64524" name="Text Box 39">
                  <a:extLst>
                    <a:ext uri="{FF2B5EF4-FFF2-40B4-BE49-F238E27FC236}">
                      <a16:creationId xmlns:a16="http://schemas.microsoft.com/office/drawing/2014/main" id="{B3F75835-0295-4B3D-B07B-B7567760CF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04" y="6244"/>
                  <a:ext cx="187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Times New Roman" panose="02020603050405020304" pitchFamily="18" charset="0"/>
                    </a:rPr>
                    <a:t>Heat</a:t>
                  </a:r>
                  <a:endParaRPr lang="en-US" altLang="en-US" sz="1800"/>
                </a:p>
              </p:txBody>
            </p:sp>
            <p:sp>
              <p:nvSpPr>
                <p:cNvPr id="64525" name="Text Box 40">
                  <a:extLst>
                    <a:ext uri="{FF2B5EF4-FFF2-40B4-BE49-F238E27FC236}">
                      <a16:creationId xmlns:a16="http://schemas.microsoft.com/office/drawing/2014/main" id="{9FFEA44C-1D20-4643-B67B-D4895C90F6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6" y="3220"/>
                  <a:ext cx="2145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r>
                    <a:rPr lang="en-US" altLang="en-US" sz="2000">
                      <a:latin typeface="Times New Roman" panose="02020603050405020304" pitchFamily="18" charset="0"/>
                    </a:rPr>
                    <a:t>∆H</a:t>
                  </a:r>
                  <a:r>
                    <a:rPr lang="en-US" altLang="en-US" sz="2000" baseline="-25000">
                      <a:latin typeface="Times New Roman" panose="02020603050405020304" pitchFamily="18" charset="0"/>
                    </a:rPr>
                    <a:t>c</a:t>
                  </a:r>
                  <a:r>
                    <a:rPr lang="en-US" altLang="en-US" sz="2000"/>
                    <a:t>  </a:t>
                  </a:r>
                  <a:r>
                    <a:rPr lang="en-US" altLang="en-US" sz="2000">
                      <a:latin typeface="Times New Roman" panose="02020603050405020304" pitchFamily="18" charset="0"/>
                    </a:rPr>
                    <a:t>= -∆H</a:t>
                  </a:r>
                  <a:r>
                    <a:rPr lang="en-US" altLang="en-US" sz="2000" baseline="-25000">
                      <a:latin typeface="Times New Roman" panose="02020603050405020304" pitchFamily="18" charset="0"/>
                    </a:rPr>
                    <a:t>v</a:t>
                  </a:r>
                  <a:endParaRPr lang="en-US" altLang="en-US" sz="2000"/>
                </a:p>
              </p:txBody>
            </p:sp>
            <p:sp>
              <p:nvSpPr>
                <p:cNvPr id="64526" name="Line 45">
                  <a:extLst>
                    <a:ext uri="{FF2B5EF4-FFF2-40B4-BE49-F238E27FC236}">
                      <a16:creationId xmlns:a16="http://schemas.microsoft.com/office/drawing/2014/main" id="{9099D839-F453-43D3-B905-012C1E003C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6244"/>
                  <a:ext cx="662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27" name="Line 46">
                  <a:extLst>
                    <a:ext uri="{FF2B5EF4-FFF2-40B4-BE49-F238E27FC236}">
                      <a16:creationId xmlns:a16="http://schemas.microsoft.com/office/drawing/2014/main" id="{965D846F-154E-432C-B2BD-56568A452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8" y="3220"/>
                  <a:ext cx="27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28" name="Line 47">
                  <a:extLst>
                    <a:ext uri="{FF2B5EF4-FFF2-40B4-BE49-F238E27FC236}">
                      <a16:creationId xmlns:a16="http://schemas.microsoft.com/office/drawing/2014/main" id="{E74E5567-C3B2-4135-9C2C-09BD4D7E5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44" y="3220"/>
                  <a:ext cx="1584" cy="2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29" name="Line 48">
                  <a:extLst>
                    <a:ext uri="{FF2B5EF4-FFF2-40B4-BE49-F238E27FC236}">
                      <a16:creationId xmlns:a16="http://schemas.microsoft.com/office/drawing/2014/main" id="{BE387A5D-B3F7-4054-ACFA-4235F82CDF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24" y="5380"/>
                  <a:ext cx="576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30" name="Line 49">
                  <a:extLst>
                    <a:ext uri="{FF2B5EF4-FFF2-40B4-BE49-F238E27FC236}">
                      <a16:creationId xmlns:a16="http://schemas.microsoft.com/office/drawing/2014/main" id="{8EA2232F-AED2-4F81-A0FE-6CC13126F0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322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31" name="Line 50">
                  <a:extLst>
                    <a:ext uri="{FF2B5EF4-FFF2-40B4-BE49-F238E27FC236}">
                      <a16:creationId xmlns:a16="http://schemas.microsoft.com/office/drawing/2014/main" id="{69D300BB-D445-4EDC-A50F-7647778050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538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32" name="Text Box 51">
                  <a:extLst>
                    <a:ext uri="{FF2B5EF4-FFF2-40B4-BE49-F238E27FC236}">
                      <a16:creationId xmlns:a16="http://schemas.microsoft.com/office/drawing/2014/main" id="{C548FF3F-F531-4243-9AA0-2854E37DB5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3940"/>
                  <a:ext cx="1872" cy="8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Times New Roman" panose="02020603050405020304" pitchFamily="18" charset="0"/>
                    </a:rPr>
                    <a:t>Temperature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Times New Roman" panose="02020603050405020304" pitchFamily="18" charset="0"/>
                    </a:rPr>
                    <a:t>°C</a:t>
                  </a:r>
                  <a:endParaRPr lang="en-US" altLang="en-US" sz="1800"/>
                </a:p>
              </p:txBody>
            </p:sp>
            <p:sp>
              <p:nvSpPr>
                <p:cNvPr id="61470" name="Text Box 52">
                  <a:extLst>
                    <a:ext uri="{FF2B5EF4-FFF2-40B4-BE49-F238E27FC236}">
                      <a16:creationId xmlns:a16="http://schemas.microsoft.com/office/drawing/2014/main" id="{81A4C3FA-7DBB-4BF4-9941-5F73931A33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3" y="2991"/>
                  <a:ext cx="721" cy="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en-US" altLang="en-US" sz="20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</a:rPr>
                    <a:t>?</a:t>
                  </a:r>
                  <a:endParaRPr lang="en-US" altLang="en-US" sz="2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1471" name="Text Box 53">
                  <a:extLst>
                    <a:ext uri="{FF2B5EF4-FFF2-40B4-BE49-F238E27FC236}">
                      <a16:creationId xmlns:a16="http://schemas.microsoft.com/office/drawing/2014/main" id="{5DADA2E9-27CE-45C8-8036-0C6839C805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3" y="5188"/>
                  <a:ext cx="721" cy="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r>
                    <a:rPr lang="en-US" altLang="en-US" sz="20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</a:rPr>
                    <a:t>?</a:t>
                  </a:r>
                  <a:endParaRPr lang="en-US" altLang="en-US" sz="2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535" name="Line 54">
                  <a:extLst>
                    <a:ext uri="{FF2B5EF4-FFF2-40B4-BE49-F238E27FC236}">
                      <a16:creationId xmlns:a16="http://schemas.microsoft.com/office/drawing/2014/main" id="{8DE92F42-BEC3-41A5-923A-B3BC1BF043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744" y="2356"/>
                  <a:ext cx="864" cy="8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523" name="Line 56">
                <a:extLst>
                  <a:ext uri="{FF2B5EF4-FFF2-40B4-BE49-F238E27FC236}">
                    <a16:creationId xmlns:a16="http://schemas.microsoft.com/office/drawing/2014/main" id="{2DA976DE-CE4D-4325-90EC-7C1B8380A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8" y="5380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" name="Rectangle 5">
            <a:extLst>
              <a:ext uri="{FF2B5EF4-FFF2-40B4-BE49-F238E27FC236}">
                <a16:creationId xmlns:a16="http://schemas.microsoft.com/office/drawing/2014/main" id="{9526C2B1-B122-49F1-BF24-449B52BB50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ECB9B303-DC25-4E34-8C8E-A25898449A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132575A7-1C14-48D2-A799-DF4396FECCF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42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4518" name="Picture 5">
            <a:extLst>
              <a:ext uri="{FF2B5EF4-FFF2-40B4-BE49-F238E27FC236}">
                <a16:creationId xmlns:a16="http://schemas.microsoft.com/office/drawing/2014/main" id="{A7A9F693-98F1-4712-AA45-121CEF974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3338"/>
            <a:ext cx="8382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BF3780E-0E2C-4171-B9C7-3ACD04CF6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Exothermic (Cooling) Curve</a:t>
            </a:r>
          </a:p>
        </p:txBody>
      </p:sp>
      <p:grpSp>
        <p:nvGrpSpPr>
          <p:cNvPr id="65539" name="Group 32">
            <a:extLst>
              <a:ext uri="{FF2B5EF4-FFF2-40B4-BE49-F238E27FC236}">
                <a16:creationId xmlns:a16="http://schemas.microsoft.com/office/drawing/2014/main" id="{45F82155-E4AF-4F25-9262-3D1514850EB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371600"/>
            <a:ext cx="8077200" cy="4800600"/>
            <a:chOff x="1296" y="2212"/>
            <a:chExt cx="9885" cy="4464"/>
          </a:xfrm>
        </p:grpSpPr>
        <p:grpSp>
          <p:nvGrpSpPr>
            <p:cNvPr id="65544" name="Group 33">
              <a:extLst>
                <a:ext uri="{FF2B5EF4-FFF2-40B4-BE49-F238E27FC236}">
                  <a16:creationId xmlns:a16="http://schemas.microsoft.com/office/drawing/2014/main" id="{AD1C1D60-97C2-4B20-904A-792B84F638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12"/>
              <a:ext cx="9885" cy="4464"/>
              <a:chOff x="1296" y="2212"/>
              <a:chExt cx="9885" cy="4464"/>
            </a:xfrm>
          </p:grpSpPr>
          <p:sp>
            <p:nvSpPr>
              <p:cNvPr id="65548" name="Text Box 34">
                <a:extLst>
                  <a:ext uri="{FF2B5EF4-FFF2-40B4-BE49-F238E27FC236}">
                    <a16:creationId xmlns:a16="http://schemas.microsoft.com/office/drawing/2014/main" id="{DF6193E3-1CBD-45E8-A650-557ED41696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8" y="5380"/>
                <a:ext cx="172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∆H</a:t>
                </a:r>
                <a:r>
                  <a:rPr lang="en-US" altLang="en-US" sz="2000" baseline="-25000">
                    <a:latin typeface="Times New Roman" panose="02020603050405020304" pitchFamily="18" charset="0"/>
                  </a:rPr>
                  <a:t>s </a:t>
                </a:r>
                <a:r>
                  <a:rPr lang="en-US" altLang="en-US" sz="2000">
                    <a:latin typeface="Times New Roman" panose="02020603050405020304" pitchFamily="18" charset="0"/>
                  </a:rPr>
                  <a:t> = -∆H</a:t>
                </a:r>
                <a:r>
                  <a:rPr lang="en-US" altLang="en-US" sz="2000" baseline="-25000">
                    <a:latin typeface="Times New Roman" panose="02020603050405020304" pitchFamily="18" charset="0"/>
                  </a:rPr>
                  <a:t>f</a:t>
                </a:r>
                <a:endParaRPr lang="en-US" altLang="en-US" sz="2000"/>
              </a:p>
            </p:txBody>
          </p:sp>
          <p:grpSp>
            <p:nvGrpSpPr>
              <p:cNvPr id="65549" name="Group 35">
                <a:extLst>
                  <a:ext uri="{FF2B5EF4-FFF2-40B4-BE49-F238E27FC236}">
                    <a16:creationId xmlns:a16="http://schemas.microsoft.com/office/drawing/2014/main" id="{7F30AD19-06D1-40B0-9136-95FFEA8224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2212"/>
                <a:ext cx="9885" cy="4464"/>
                <a:chOff x="1296" y="2212"/>
                <a:chExt cx="9885" cy="4464"/>
              </a:xfrm>
            </p:grpSpPr>
            <p:sp>
              <p:nvSpPr>
                <p:cNvPr id="65550" name="Line 36">
                  <a:extLst>
                    <a:ext uri="{FF2B5EF4-FFF2-40B4-BE49-F238E27FC236}">
                      <a16:creationId xmlns:a16="http://schemas.microsoft.com/office/drawing/2014/main" id="{DFDC10C6-FAEC-438C-9C61-B435553782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2212"/>
                  <a:ext cx="0" cy="40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5551" name="Group 37">
                  <a:extLst>
                    <a:ext uri="{FF2B5EF4-FFF2-40B4-BE49-F238E27FC236}">
                      <a16:creationId xmlns:a16="http://schemas.microsoft.com/office/drawing/2014/main" id="{8B60EC93-D195-42B6-B22F-3DC6A0926A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96" y="2356"/>
                  <a:ext cx="9885" cy="4320"/>
                  <a:chOff x="1296" y="2356"/>
                  <a:chExt cx="9885" cy="4320"/>
                </a:xfrm>
              </p:grpSpPr>
              <p:grpSp>
                <p:nvGrpSpPr>
                  <p:cNvPr id="65553" name="Group 38">
                    <a:extLst>
                      <a:ext uri="{FF2B5EF4-FFF2-40B4-BE49-F238E27FC236}">
                        <a16:creationId xmlns:a16="http://schemas.microsoft.com/office/drawing/2014/main" id="{62B2AC88-EC01-45F4-9B69-EFD18A9C6E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96" y="2356"/>
                    <a:ext cx="9885" cy="4320"/>
                    <a:chOff x="1296" y="2356"/>
                    <a:chExt cx="9885" cy="4320"/>
                  </a:xfrm>
                </p:grpSpPr>
                <p:sp>
                  <p:nvSpPr>
                    <p:cNvPr id="65555" name="Text Box 39">
                      <a:extLst>
                        <a:ext uri="{FF2B5EF4-FFF2-40B4-BE49-F238E27FC236}">
                          <a16:creationId xmlns:a16="http://schemas.microsoft.com/office/drawing/2014/main" id="{F508F13B-D42E-4724-B7C5-72483CDCC47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04" y="6244"/>
                      <a:ext cx="1872" cy="4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Heat</a:t>
                      </a:r>
                      <a:endParaRPr lang="en-US" altLang="en-US" sz="1800"/>
                    </a:p>
                  </p:txBody>
                </p:sp>
                <p:sp>
                  <p:nvSpPr>
                    <p:cNvPr id="65556" name="Text Box 40">
                      <a:extLst>
                        <a:ext uri="{FF2B5EF4-FFF2-40B4-BE49-F238E27FC236}">
                          <a16:creationId xmlns:a16="http://schemas.microsoft.com/office/drawing/2014/main" id="{CCBCC111-5BA9-4977-AC4F-2F9F0FB4AC5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26" y="3220"/>
                      <a:ext cx="2145" cy="5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altLang="en-US" sz="2000">
                          <a:latin typeface="Times New Roman" panose="02020603050405020304" pitchFamily="18" charset="0"/>
                        </a:rPr>
                        <a:t>∆H</a:t>
                      </a:r>
                      <a:r>
                        <a:rPr lang="en-US" altLang="en-US" sz="2000" baseline="-25000"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2000"/>
                        <a:t> </a:t>
                      </a:r>
                      <a:r>
                        <a:rPr lang="en-US" altLang="en-US" sz="2000">
                          <a:latin typeface="Times New Roman" panose="02020603050405020304" pitchFamily="18" charset="0"/>
                        </a:rPr>
                        <a:t>= -∆H</a:t>
                      </a:r>
                      <a:r>
                        <a:rPr lang="en-US" altLang="en-US" sz="2000" baseline="-25000">
                          <a:latin typeface="Times New Roman" panose="02020603050405020304" pitchFamily="18" charset="0"/>
                        </a:rPr>
                        <a:t>v</a:t>
                      </a:r>
                      <a:endParaRPr lang="en-US" altLang="en-US" sz="2000"/>
                    </a:p>
                  </p:txBody>
                </p:sp>
                <p:sp>
                  <p:nvSpPr>
                    <p:cNvPr id="65557" name="Text Box 42">
                      <a:extLst>
                        <a:ext uri="{FF2B5EF4-FFF2-40B4-BE49-F238E27FC236}">
                          <a16:creationId xmlns:a16="http://schemas.microsoft.com/office/drawing/2014/main" id="{E087A5C7-3B5B-4FA3-B621-AFB383DE916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72" y="2779"/>
                      <a:ext cx="720" cy="4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000" b="1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</a:rPr>
                        <a:t>PE</a:t>
                      </a:r>
                      <a:endParaRPr lang="en-US" altLang="en-US" sz="2000">
                        <a:solidFill>
                          <a:srgbClr val="00FF00"/>
                        </a:solidFill>
                      </a:endParaRPr>
                    </a:p>
                  </p:txBody>
                </p:sp>
                <p:sp>
                  <p:nvSpPr>
                    <p:cNvPr id="65558" name="Text Box 43">
                      <a:extLst>
                        <a:ext uri="{FF2B5EF4-FFF2-40B4-BE49-F238E27FC236}">
                          <a16:creationId xmlns:a16="http://schemas.microsoft.com/office/drawing/2014/main" id="{63DE71B1-02AD-4942-890B-F47E96EF228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34" y="2701"/>
                      <a:ext cx="720" cy="4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000" b="1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</a:rPr>
                        <a:t>KE</a:t>
                      </a:r>
                      <a:endParaRPr lang="en-US" altLang="en-US" sz="2000">
                        <a:solidFill>
                          <a:srgbClr val="FF6600"/>
                        </a:solidFill>
                      </a:endParaRPr>
                    </a:p>
                  </p:txBody>
                </p:sp>
                <p:sp>
                  <p:nvSpPr>
                    <p:cNvPr id="65559" name="Text Box 44">
                      <a:extLst>
                        <a:ext uri="{FF2B5EF4-FFF2-40B4-BE49-F238E27FC236}">
                          <a16:creationId xmlns:a16="http://schemas.microsoft.com/office/drawing/2014/main" id="{24D97DB8-9ADB-429E-B46C-9CCC45D131A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61" y="5394"/>
                      <a:ext cx="720" cy="4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000" b="1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</a:rPr>
                        <a:t>KE</a:t>
                      </a:r>
                      <a:endParaRPr lang="en-US" altLang="en-US" sz="2000">
                        <a:solidFill>
                          <a:srgbClr val="FF6600"/>
                        </a:solidFill>
                      </a:endParaRPr>
                    </a:p>
                  </p:txBody>
                </p:sp>
                <p:sp>
                  <p:nvSpPr>
                    <p:cNvPr id="65560" name="Line 45">
                      <a:extLst>
                        <a:ext uri="{FF2B5EF4-FFF2-40B4-BE49-F238E27FC236}">
                          <a16:creationId xmlns:a16="http://schemas.microsoft.com/office/drawing/2014/main" id="{74667CA9-ACE6-4372-A7A9-E64A7EC54F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4" y="6244"/>
                      <a:ext cx="66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561" name="Line 46">
                      <a:extLst>
                        <a:ext uri="{FF2B5EF4-FFF2-40B4-BE49-F238E27FC236}">
                          <a16:creationId xmlns:a16="http://schemas.microsoft.com/office/drawing/2014/main" id="{522DD553-21FD-42FA-81B3-09D6C8DD65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3220"/>
                      <a:ext cx="27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562" name="Line 47">
                      <a:extLst>
                        <a:ext uri="{FF2B5EF4-FFF2-40B4-BE49-F238E27FC236}">
                          <a16:creationId xmlns:a16="http://schemas.microsoft.com/office/drawing/2014/main" id="{CC47642E-6798-4B90-B670-613B8F8D54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44" y="3220"/>
                      <a:ext cx="1584" cy="21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563" name="Line 48">
                      <a:extLst>
                        <a:ext uri="{FF2B5EF4-FFF2-40B4-BE49-F238E27FC236}">
                          <a16:creationId xmlns:a16="http://schemas.microsoft.com/office/drawing/2014/main" id="{CF03056B-EF06-423A-82C9-9D5615BAB0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24" y="5380"/>
                      <a:ext cx="576" cy="5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564" name="Line 49">
                      <a:extLst>
                        <a:ext uri="{FF2B5EF4-FFF2-40B4-BE49-F238E27FC236}">
                          <a16:creationId xmlns:a16="http://schemas.microsoft.com/office/drawing/2014/main" id="{D7DFB5F1-DA07-4B83-82BB-B7D857A618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0" y="322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565" name="Line 50">
                      <a:extLst>
                        <a:ext uri="{FF2B5EF4-FFF2-40B4-BE49-F238E27FC236}">
                          <a16:creationId xmlns:a16="http://schemas.microsoft.com/office/drawing/2014/main" id="{527AB0D1-C798-44BC-AA58-EEC0E9AE9C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0" y="538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566" name="Text Box 51">
                      <a:extLst>
                        <a:ext uri="{FF2B5EF4-FFF2-40B4-BE49-F238E27FC236}">
                          <a16:creationId xmlns:a16="http://schemas.microsoft.com/office/drawing/2014/main" id="{697BD9A1-D800-478A-B9C2-60908634790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6" y="3940"/>
                      <a:ext cx="1872" cy="8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Temperature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latin typeface="Times New Roman" panose="02020603050405020304" pitchFamily="18" charset="0"/>
                        </a:rPr>
                        <a:t>°C</a:t>
                      </a:r>
                      <a:endParaRPr lang="en-US" altLang="en-US" sz="1800"/>
                    </a:p>
                  </p:txBody>
                </p:sp>
                <p:sp>
                  <p:nvSpPr>
                    <p:cNvPr id="65567" name="Text Box 52">
                      <a:extLst>
                        <a:ext uri="{FF2B5EF4-FFF2-40B4-BE49-F238E27FC236}">
                          <a16:creationId xmlns:a16="http://schemas.microsoft.com/office/drawing/2014/main" id="{489E6269-A678-48C4-A717-C25FF11EFE8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36" y="2991"/>
                      <a:ext cx="720" cy="4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0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</a:rPr>
                        <a:t>CP</a:t>
                      </a:r>
                      <a:endParaRPr lang="en-US" altLang="en-US" sz="2000">
                        <a:solidFill>
                          <a:srgbClr val="FFFF00"/>
                        </a:solidFill>
                      </a:endParaRPr>
                    </a:p>
                  </p:txBody>
                </p:sp>
                <p:sp>
                  <p:nvSpPr>
                    <p:cNvPr id="65568" name="Text Box 53">
                      <a:extLst>
                        <a:ext uri="{FF2B5EF4-FFF2-40B4-BE49-F238E27FC236}">
                          <a16:creationId xmlns:a16="http://schemas.microsoft.com/office/drawing/2014/main" id="{81969F81-BECA-4926-AABE-C9C4E22F3CB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4" y="5188"/>
                      <a:ext cx="720" cy="4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0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</a:rPr>
                        <a:t>FP</a:t>
                      </a:r>
                      <a:endParaRPr lang="en-US" altLang="en-US" sz="2000">
                        <a:solidFill>
                          <a:srgbClr val="FFFF00"/>
                        </a:solidFill>
                      </a:endParaRPr>
                    </a:p>
                  </p:txBody>
                </p:sp>
                <p:sp>
                  <p:nvSpPr>
                    <p:cNvPr id="65569" name="Line 54">
                      <a:extLst>
                        <a:ext uri="{FF2B5EF4-FFF2-40B4-BE49-F238E27FC236}">
                          <a16:creationId xmlns:a16="http://schemas.microsoft.com/office/drawing/2014/main" id="{CDAA5B95-61C6-42BF-9D92-7936A819E8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44" y="2356"/>
                      <a:ext cx="864" cy="8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5554" name="Text Box 55">
                    <a:extLst>
                      <a:ext uri="{FF2B5EF4-FFF2-40B4-BE49-F238E27FC236}">
                        <a16:creationId xmlns:a16="http://schemas.microsoft.com/office/drawing/2014/main" id="{D8DC3C44-B373-44A5-97A2-E8E1ED0A5D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44" y="4156"/>
                    <a:ext cx="720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65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65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 b="1">
                        <a:solidFill>
                          <a:srgbClr val="FF6600"/>
                        </a:solidFill>
                        <a:latin typeface="Times New Roman" panose="02020603050405020304" pitchFamily="18" charset="0"/>
                      </a:rPr>
                      <a:t>KE</a:t>
                    </a:r>
                    <a:endParaRPr lang="en-US" altLang="en-US" sz="2000">
                      <a:solidFill>
                        <a:srgbClr val="FF6600"/>
                      </a:solidFill>
                    </a:endParaRPr>
                  </a:p>
                </p:txBody>
              </p:sp>
            </p:grpSp>
            <p:sp>
              <p:nvSpPr>
                <p:cNvPr id="65552" name="Line 56">
                  <a:extLst>
                    <a:ext uri="{FF2B5EF4-FFF2-40B4-BE49-F238E27FC236}">
                      <a16:creationId xmlns:a16="http://schemas.microsoft.com/office/drawing/2014/main" id="{E9B10976-F21E-48D0-8915-998357B84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5380"/>
                  <a:ext cx="12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5545" name="Text Box 57">
              <a:extLst>
                <a:ext uri="{FF2B5EF4-FFF2-40B4-BE49-F238E27FC236}">
                  <a16:creationId xmlns:a16="http://schemas.microsoft.com/office/drawing/2014/main" id="{A435E6FC-4E34-4F63-96E7-E10644EBE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448"/>
              <a:ext cx="85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gas</a:t>
              </a:r>
              <a:endParaRPr lang="en-US" altLang="en-US" sz="2000">
                <a:solidFill>
                  <a:srgbClr val="FFFF00"/>
                </a:solidFill>
              </a:endParaRPr>
            </a:p>
          </p:txBody>
        </p:sp>
        <p:sp>
          <p:nvSpPr>
            <p:cNvPr id="65546" name="Text Box 58">
              <a:extLst>
                <a:ext uri="{FF2B5EF4-FFF2-40B4-BE49-F238E27FC236}">
                  <a16:creationId xmlns:a16="http://schemas.microsoft.com/office/drawing/2014/main" id="{F2569E4F-215F-413E-9076-EF251B6EC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5" y="4032"/>
              <a:ext cx="10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liquid</a:t>
              </a:r>
              <a:endParaRPr lang="en-US" altLang="en-US" sz="2000">
                <a:solidFill>
                  <a:srgbClr val="FFFF00"/>
                </a:solidFill>
              </a:endParaRPr>
            </a:p>
          </p:txBody>
        </p:sp>
        <p:sp>
          <p:nvSpPr>
            <p:cNvPr id="65547" name="Text Box 59">
              <a:extLst>
                <a:ext uri="{FF2B5EF4-FFF2-40B4-BE49-F238E27FC236}">
                  <a16:creationId xmlns:a16="http://schemas.microsoft.com/office/drawing/2014/main" id="{762AF352-870B-4464-960B-B7CD46133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271921">
              <a:off x="10198" y="5687"/>
              <a:ext cx="74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solid</a:t>
              </a:r>
              <a:endParaRPr lang="en-US" altLang="en-US" sz="2000">
                <a:solidFill>
                  <a:srgbClr val="FFFF00"/>
                </a:solidFill>
              </a:endParaRPr>
            </a:p>
          </p:txBody>
        </p:sp>
      </p:grpSp>
      <p:sp>
        <p:nvSpPr>
          <p:cNvPr id="34" name="Rectangle 5">
            <a:extLst>
              <a:ext uri="{FF2B5EF4-FFF2-40B4-BE49-F238E27FC236}">
                <a16:creationId xmlns:a16="http://schemas.microsoft.com/office/drawing/2014/main" id="{9526C2B1-B122-49F1-BF24-449B52BB50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ECB9B303-DC25-4E34-8C8E-A25898449A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E05339B-658C-49CB-9061-B7395C89C60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43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5542" name="Text Box 42">
            <a:extLst>
              <a:ext uri="{FF2B5EF4-FFF2-40B4-BE49-F238E27FC236}">
                <a16:creationId xmlns:a16="http://schemas.microsoft.com/office/drawing/2014/main" id="{CDE91C4A-BB2F-4CF4-93D8-C4DC619D2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4335463"/>
            <a:ext cx="5873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FF00"/>
                </a:solidFill>
                <a:latin typeface="Times New Roman" panose="02020603050405020304" pitchFamily="18" charset="0"/>
              </a:rPr>
              <a:t>PE</a:t>
            </a:r>
            <a:endParaRPr lang="en-US" altLang="en-US" sz="2000">
              <a:solidFill>
                <a:srgbClr val="00FF00"/>
              </a:solidFill>
            </a:endParaRPr>
          </a:p>
        </p:txBody>
      </p:sp>
      <p:pic>
        <p:nvPicPr>
          <p:cNvPr id="65543" name="Picture 5">
            <a:extLst>
              <a:ext uri="{FF2B5EF4-FFF2-40B4-BE49-F238E27FC236}">
                <a16:creationId xmlns:a16="http://schemas.microsoft.com/office/drawing/2014/main" id="{5ACB92D5-FEF3-4E5F-95D6-493D52F4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3338"/>
            <a:ext cx="8382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238" name="Group 78">
            <a:extLst>
              <a:ext uri="{FF2B5EF4-FFF2-40B4-BE49-F238E27FC236}">
                <a16:creationId xmlns:a16="http://schemas.microsoft.com/office/drawing/2014/main" id="{6AD4DF30-FFBA-4BF9-BCE8-FA1ACC3C7282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200400"/>
          <a:ext cx="8305800" cy="310834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Graph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Temp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Phase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   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140      100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?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?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   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     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?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?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   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100       0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?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?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   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     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?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?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   F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       -40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?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?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613" name="Line 72">
            <a:extLst>
              <a:ext uri="{FF2B5EF4-FFF2-40B4-BE49-F238E27FC236}">
                <a16:creationId xmlns:a16="http://schemas.microsoft.com/office/drawing/2014/main" id="{CB4F14F9-BC01-4806-865D-5A4CCD7E8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4" name="Line 73">
            <a:extLst>
              <a:ext uri="{FF2B5EF4-FFF2-40B4-BE49-F238E27FC236}">
                <a16:creationId xmlns:a16="http://schemas.microsoft.com/office/drawing/2014/main" id="{161E97C4-7480-45AC-9DD5-EF8FB97DC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5" name="Line 74">
            <a:extLst>
              <a:ext uri="{FF2B5EF4-FFF2-40B4-BE49-F238E27FC236}">
                <a16:creationId xmlns:a16="http://schemas.microsoft.com/office/drawing/2014/main" id="{4E3C5794-84FC-4526-8DEF-F944267D0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029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6" name="Line 75">
            <a:extLst>
              <a:ext uri="{FF2B5EF4-FFF2-40B4-BE49-F238E27FC236}">
                <a16:creationId xmlns:a16="http://schemas.microsoft.com/office/drawing/2014/main" id="{ABD16D44-21AD-4CC3-960E-053B01A6D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7" name="Line 76">
            <a:extLst>
              <a:ext uri="{FF2B5EF4-FFF2-40B4-BE49-F238E27FC236}">
                <a16:creationId xmlns:a16="http://schemas.microsoft.com/office/drawing/2014/main" id="{955DBDA3-D4FB-4814-92FB-4BFCDD299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8" name="Line 79">
            <a:extLst>
              <a:ext uri="{FF2B5EF4-FFF2-40B4-BE49-F238E27FC236}">
                <a16:creationId xmlns:a16="http://schemas.microsoft.com/office/drawing/2014/main" id="{215A9B86-10A5-457D-BD55-5ED0AB3F4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9" name="Line 80">
            <a:extLst>
              <a:ext uri="{FF2B5EF4-FFF2-40B4-BE49-F238E27FC236}">
                <a16:creationId xmlns:a16="http://schemas.microsoft.com/office/drawing/2014/main" id="{0EAB1485-CB36-4A1B-B6A0-E3426696AC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953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0" name="Line 81">
            <a:extLst>
              <a:ext uri="{FF2B5EF4-FFF2-40B4-BE49-F238E27FC236}">
                <a16:creationId xmlns:a16="http://schemas.microsoft.com/office/drawing/2014/main" id="{A7D68D02-4117-45D8-9637-AFEE2C1C6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1" name="Line 82">
            <a:extLst>
              <a:ext uri="{FF2B5EF4-FFF2-40B4-BE49-F238E27FC236}">
                <a16:creationId xmlns:a16="http://schemas.microsoft.com/office/drawing/2014/main" id="{00DB9DCF-ED5E-47A1-9A51-E11BE292E9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2" name="Line 83">
            <a:extLst>
              <a:ext uri="{FF2B5EF4-FFF2-40B4-BE49-F238E27FC236}">
                <a16:creationId xmlns:a16="http://schemas.microsoft.com/office/drawing/2014/main" id="{E316AC31-8C1F-43D7-B994-964730F2B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623" name="Group 26">
            <a:extLst>
              <a:ext uri="{FF2B5EF4-FFF2-40B4-BE49-F238E27FC236}">
                <a16:creationId xmlns:a16="http://schemas.microsoft.com/office/drawing/2014/main" id="{6B0282D0-8C70-4E2C-A470-A1C301EA76A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"/>
            <a:ext cx="4238625" cy="2933463"/>
            <a:chOff x="304800" y="228600"/>
            <a:chExt cx="4238625" cy="2933700"/>
          </a:xfrm>
        </p:grpSpPr>
        <p:pic>
          <p:nvPicPr>
            <p:cNvPr id="66627" name="Picture 3">
              <a:extLst>
                <a:ext uri="{FF2B5EF4-FFF2-40B4-BE49-F238E27FC236}">
                  <a16:creationId xmlns:a16="http://schemas.microsoft.com/office/drawing/2014/main" id="{FCECC8A6-7809-4B3E-A6DA-3FCFE2C97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0"/>
              <a:ext cx="4238625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628" name="Group 25">
              <a:extLst>
                <a:ext uri="{FF2B5EF4-FFF2-40B4-BE49-F238E27FC236}">
                  <a16:creationId xmlns:a16="http://schemas.microsoft.com/office/drawing/2014/main" id="{7DF4B270-3E6E-42DB-9943-E7221928D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81000"/>
              <a:ext cx="3200400" cy="2579132"/>
              <a:chOff x="1143000" y="381000"/>
              <a:chExt cx="3200400" cy="2579132"/>
            </a:xfrm>
          </p:grpSpPr>
          <p:sp>
            <p:nvSpPr>
              <p:cNvPr id="66629" name="TextBox 19">
                <a:extLst>
                  <a:ext uri="{FF2B5EF4-FFF2-40B4-BE49-F238E27FC236}">
                    <a16:creationId xmlns:a16="http://schemas.microsoft.com/office/drawing/2014/main" id="{6174DD85-4125-4DC5-AC26-5B69E15D28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3810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66630" name="TextBox 20">
                <a:extLst>
                  <a:ext uri="{FF2B5EF4-FFF2-40B4-BE49-F238E27FC236}">
                    <a16:creationId xmlns:a16="http://schemas.microsoft.com/office/drawing/2014/main" id="{17D58B20-209A-4240-B9F2-C4A365360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11430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66631" name="TextBox 21">
                <a:extLst>
                  <a:ext uri="{FF2B5EF4-FFF2-40B4-BE49-F238E27FC236}">
                    <a16:creationId xmlns:a16="http://schemas.microsoft.com/office/drawing/2014/main" id="{72BDBB41-BBD9-4723-B0A7-A91F2DAAA1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8400" y="9144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66632" name="TextBox 22">
                <a:extLst>
                  <a:ext uri="{FF2B5EF4-FFF2-40B4-BE49-F238E27FC236}">
                    <a16:creationId xmlns:a16="http://schemas.microsoft.com/office/drawing/2014/main" id="{61765C8C-6343-4812-ACAD-DD3A6E339C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2297668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66633" name="TextBox 23">
                <a:extLst>
                  <a:ext uri="{FF2B5EF4-FFF2-40B4-BE49-F238E27FC236}">
                    <a16:creationId xmlns:a16="http://schemas.microsoft.com/office/drawing/2014/main" id="{E927FA96-49C8-4A57-8DAE-878E1FFF0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0574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66634" name="TextBox 24">
                <a:extLst>
                  <a:ext uri="{FF2B5EF4-FFF2-40B4-BE49-F238E27FC236}">
                    <a16:creationId xmlns:a16="http://schemas.microsoft.com/office/drawing/2014/main" id="{D20DA0FE-73EB-4D48-B1E4-C793CD6CFF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25908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F</a:t>
                </a:r>
              </a:p>
            </p:txBody>
          </p:sp>
        </p:grpSp>
      </p:grpSp>
      <p:sp>
        <p:nvSpPr>
          <p:cNvPr id="26" name="Rectangle 5">
            <a:extLst>
              <a:ext uri="{FF2B5EF4-FFF2-40B4-BE49-F238E27FC236}">
                <a16:creationId xmlns:a16="http://schemas.microsoft.com/office/drawing/2014/main" id="{4BE5B154-9CF8-4AB6-85D6-A145AB36D9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5D50AFAB-5A33-4BCB-BC66-2B0D96617F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54F0032F-0B7E-4B48-B475-E843633DDE2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44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E8CBCC-94B1-4CE7-965B-13ABB8C9C4E4}"/>
              </a:ext>
            </a:extLst>
          </p:cNvPr>
          <p:cNvSpPr txBox="1"/>
          <p:nvPr/>
        </p:nvSpPr>
        <p:spPr>
          <a:xfrm>
            <a:off x="350548" y="2177534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0C3177-33FC-4C22-B35C-3A69E5A828FC}"/>
              </a:ext>
            </a:extLst>
          </p:cNvPr>
          <p:cNvSpPr txBox="1"/>
          <p:nvPr/>
        </p:nvSpPr>
        <p:spPr>
          <a:xfrm>
            <a:off x="290513" y="1001196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76" name="Group 68">
            <a:extLst>
              <a:ext uri="{FF2B5EF4-FFF2-40B4-BE49-F238E27FC236}">
                <a16:creationId xmlns:a16="http://schemas.microsoft.com/office/drawing/2014/main" id="{B7A18151-3E9F-4333-BFBE-B47676C44A26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200400"/>
          <a:ext cx="8305800" cy="310834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Graph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Temp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Phase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   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140      100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   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     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   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100       0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   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     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   F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       -40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7637" name="Line 54">
            <a:extLst>
              <a:ext uri="{FF2B5EF4-FFF2-40B4-BE49-F238E27FC236}">
                <a16:creationId xmlns:a16="http://schemas.microsoft.com/office/drawing/2014/main" id="{9CEF2D35-FF55-40A1-B9E7-013D04777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8" name="Line 55">
            <a:extLst>
              <a:ext uri="{FF2B5EF4-FFF2-40B4-BE49-F238E27FC236}">
                <a16:creationId xmlns:a16="http://schemas.microsoft.com/office/drawing/2014/main" id="{51BE14E4-FD30-4837-8F5D-17B113716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9" name="Line 56">
            <a:extLst>
              <a:ext uri="{FF2B5EF4-FFF2-40B4-BE49-F238E27FC236}">
                <a16:creationId xmlns:a16="http://schemas.microsoft.com/office/drawing/2014/main" id="{13F2EE52-DFC6-411D-AD31-372162D0C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029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0" name="Line 57">
            <a:extLst>
              <a:ext uri="{FF2B5EF4-FFF2-40B4-BE49-F238E27FC236}">
                <a16:creationId xmlns:a16="http://schemas.microsoft.com/office/drawing/2014/main" id="{C87CE178-3140-45AB-8A1A-B52640D91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1" name="Line 58">
            <a:extLst>
              <a:ext uri="{FF2B5EF4-FFF2-40B4-BE49-F238E27FC236}">
                <a16:creationId xmlns:a16="http://schemas.microsoft.com/office/drawing/2014/main" id="{B56250BD-08DE-4975-864A-33877E94E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2" name="Line 59">
            <a:extLst>
              <a:ext uri="{FF2B5EF4-FFF2-40B4-BE49-F238E27FC236}">
                <a16:creationId xmlns:a16="http://schemas.microsoft.com/office/drawing/2014/main" id="{996FF668-276D-4E5E-8C51-565AE41868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3" name="Line 60">
            <a:extLst>
              <a:ext uri="{FF2B5EF4-FFF2-40B4-BE49-F238E27FC236}">
                <a16:creationId xmlns:a16="http://schemas.microsoft.com/office/drawing/2014/main" id="{A3080C2A-F72A-4814-A0D9-9863E64E2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953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4" name="Line 61">
            <a:extLst>
              <a:ext uri="{FF2B5EF4-FFF2-40B4-BE49-F238E27FC236}">
                <a16:creationId xmlns:a16="http://schemas.microsoft.com/office/drawing/2014/main" id="{28B6B3DA-4CE8-4622-A622-CFB55CDB6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5" name="Line 62">
            <a:extLst>
              <a:ext uri="{FF2B5EF4-FFF2-40B4-BE49-F238E27FC236}">
                <a16:creationId xmlns:a16="http://schemas.microsoft.com/office/drawing/2014/main" id="{F76AB240-E82A-454B-BC8C-DA6225F91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6" name="Line 63">
            <a:extLst>
              <a:ext uri="{FF2B5EF4-FFF2-40B4-BE49-F238E27FC236}">
                <a16:creationId xmlns:a16="http://schemas.microsoft.com/office/drawing/2014/main" id="{FC514B34-65EE-4D01-8539-5B611B404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77" name="Text Box 69">
            <a:extLst>
              <a:ext uri="{FF2B5EF4-FFF2-40B4-BE49-F238E27FC236}">
                <a16:creationId xmlns:a16="http://schemas.microsoft.com/office/drawing/2014/main" id="{CF80D2C9-30DE-44B2-81B1-A79DA18CF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222278" name="Text Box 70">
            <a:extLst>
              <a:ext uri="{FF2B5EF4-FFF2-40B4-BE49-F238E27FC236}">
                <a16:creationId xmlns:a16="http://schemas.microsoft.com/office/drawing/2014/main" id="{DAA0266F-4DB8-4002-9A4F-C1180D590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grpSp>
        <p:nvGrpSpPr>
          <p:cNvPr id="67649" name="Group 20">
            <a:extLst>
              <a:ext uri="{FF2B5EF4-FFF2-40B4-BE49-F238E27FC236}">
                <a16:creationId xmlns:a16="http://schemas.microsoft.com/office/drawing/2014/main" id="{96DB4EF5-0882-4B2D-BEB8-46DFCF5B695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2951163"/>
            <a:chOff x="304800" y="228600"/>
            <a:chExt cx="8686800" cy="2951401"/>
          </a:xfrm>
        </p:grpSpPr>
        <p:pic>
          <p:nvPicPr>
            <p:cNvPr id="67653" name="Picture 2">
              <a:extLst>
                <a:ext uri="{FF2B5EF4-FFF2-40B4-BE49-F238E27FC236}">
                  <a16:creationId xmlns:a16="http://schemas.microsoft.com/office/drawing/2014/main" id="{7829AA00-D469-49A0-BDAE-1159E9F2C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28600"/>
              <a:ext cx="4648200" cy="295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4" name="Picture 3">
              <a:extLst>
                <a:ext uri="{FF2B5EF4-FFF2-40B4-BE49-F238E27FC236}">
                  <a16:creationId xmlns:a16="http://schemas.microsoft.com/office/drawing/2014/main" id="{9E53A42F-FCCB-4F31-A3CB-904165148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0"/>
              <a:ext cx="4238625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655" name="Group 25">
              <a:extLst>
                <a:ext uri="{FF2B5EF4-FFF2-40B4-BE49-F238E27FC236}">
                  <a16:creationId xmlns:a16="http://schemas.microsoft.com/office/drawing/2014/main" id="{D8C8EE1D-AD4D-4450-AE60-5D90EA1D5E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81000"/>
              <a:ext cx="3200400" cy="2579132"/>
              <a:chOff x="1143000" y="381000"/>
              <a:chExt cx="3200400" cy="2579132"/>
            </a:xfrm>
          </p:grpSpPr>
          <p:sp>
            <p:nvSpPr>
              <p:cNvPr id="67656" name="TextBox 24">
                <a:extLst>
                  <a:ext uri="{FF2B5EF4-FFF2-40B4-BE49-F238E27FC236}">
                    <a16:creationId xmlns:a16="http://schemas.microsoft.com/office/drawing/2014/main" id="{D0497450-9625-429F-BF01-4B586D4550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3810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67657" name="TextBox 25">
                <a:extLst>
                  <a:ext uri="{FF2B5EF4-FFF2-40B4-BE49-F238E27FC236}">
                    <a16:creationId xmlns:a16="http://schemas.microsoft.com/office/drawing/2014/main" id="{2277481B-86B3-4782-B8E7-6A72B5DB22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11430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67658" name="TextBox 26">
                <a:extLst>
                  <a:ext uri="{FF2B5EF4-FFF2-40B4-BE49-F238E27FC236}">
                    <a16:creationId xmlns:a16="http://schemas.microsoft.com/office/drawing/2014/main" id="{BBECE1B9-D05A-4306-BA29-FB484785DE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8400" y="9144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67659" name="TextBox 27">
                <a:extLst>
                  <a:ext uri="{FF2B5EF4-FFF2-40B4-BE49-F238E27FC236}">
                    <a16:creationId xmlns:a16="http://schemas.microsoft.com/office/drawing/2014/main" id="{7964DF6D-0C2E-4363-B26D-8FDEA20252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2297668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67660" name="TextBox 28">
                <a:extLst>
                  <a:ext uri="{FF2B5EF4-FFF2-40B4-BE49-F238E27FC236}">
                    <a16:creationId xmlns:a16="http://schemas.microsoft.com/office/drawing/2014/main" id="{A57C39ED-E562-47B8-BD57-AF493D1FA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0574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67661" name="TextBox 29">
                <a:extLst>
                  <a:ext uri="{FF2B5EF4-FFF2-40B4-BE49-F238E27FC236}">
                    <a16:creationId xmlns:a16="http://schemas.microsoft.com/office/drawing/2014/main" id="{9F1104E8-4FEB-47C0-AE42-004691431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25908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F</a:t>
                </a:r>
              </a:p>
            </p:txBody>
          </p:sp>
        </p:grp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5B524D04-AF58-4CC3-B762-E330F7196909}"/>
              </a:ext>
            </a:extLst>
          </p:cNvPr>
          <p:cNvSpPr/>
          <p:nvPr/>
        </p:nvSpPr>
        <p:spPr>
          <a:xfrm>
            <a:off x="5334000" y="4572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6B520B99-A97D-40A5-B69C-88BFD5602E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3495A474-C177-4734-98E6-85D648130E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628155F4-2959-46DD-B14E-0FFE3E7D46E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45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16DAD6-5ECE-480E-8015-58B680CA84CB}"/>
              </a:ext>
            </a:extLst>
          </p:cNvPr>
          <p:cNvSpPr txBox="1"/>
          <p:nvPr/>
        </p:nvSpPr>
        <p:spPr>
          <a:xfrm>
            <a:off x="4435908" y="914345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220C8E-BF27-49BE-BEDD-B414F9480E04}"/>
              </a:ext>
            </a:extLst>
          </p:cNvPr>
          <p:cNvSpPr txBox="1"/>
          <p:nvPr/>
        </p:nvSpPr>
        <p:spPr>
          <a:xfrm>
            <a:off x="350548" y="2177534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8D08F5-7809-4DAC-95EB-63187D00ADC2}"/>
              </a:ext>
            </a:extLst>
          </p:cNvPr>
          <p:cNvSpPr txBox="1"/>
          <p:nvPr/>
        </p:nvSpPr>
        <p:spPr>
          <a:xfrm>
            <a:off x="4453371" y="2121822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B20309-58EE-4C50-A242-21859C526755}"/>
              </a:ext>
            </a:extLst>
          </p:cNvPr>
          <p:cNvSpPr txBox="1"/>
          <p:nvPr/>
        </p:nvSpPr>
        <p:spPr>
          <a:xfrm>
            <a:off x="290513" y="1001196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831638-3635-4161-BEAD-2074EDD85D08}"/>
              </a:ext>
            </a:extLst>
          </p:cNvPr>
          <p:cNvSpPr txBox="1"/>
          <p:nvPr/>
        </p:nvSpPr>
        <p:spPr>
          <a:xfrm>
            <a:off x="5957887" y="631864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FA531C-8071-4C75-97BE-756C3373960B}"/>
              </a:ext>
            </a:extLst>
          </p:cNvPr>
          <p:cNvSpPr txBox="1"/>
          <p:nvPr/>
        </p:nvSpPr>
        <p:spPr>
          <a:xfrm>
            <a:off x="7220383" y="1377235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3A3F29-BFDE-4D5D-8D62-48F5E15B9742}"/>
              </a:ext>
            </a:extLst>
          </p:cNvPr>
          <p:cNvSpPr txBox="1"/>
          <p:nvPr/>
        </p:nvSpPr>
        <p:spPr>
          <a:xfrm>
            <a:off x="7510895" y="1928169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5973B7-600E-4699-94EB-5BAD79F621CE}"/>
              </a:ext>
            </a:extLst>
          </p:cNvPr>
          <p:cNvSpPr txBox="1"/>
          <p:nvPr/>
        </p:nvSpPr>
        <p:spPr>
          <a:xfrm>
            <a:off x="7496175" y="2426555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77" grpId="0"/>
      <p:bldP spid="222278" grpId="0"/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Group 2">
            <a:extLst>
              <a:ext uri="{FF2B5EF4-FFF2-40B4-BE49-F238E27FC236}">
                <a16:creationId xmlns:a16="http://schemas.microsoft.com/office/drawing/2014/main" id="{7C0FD176-E214-4BCB-B84E-A2051213020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200400"/>
          <a:ext cx="8305800" cy="310834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Graph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Temp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Phase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   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140      100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   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     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   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100       0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   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     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   F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       -40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8661" name="Line 54">
            <a:extLst>
              <a:ext uri="{FF2B5EF4-FFF2-40B4-BE49-F238E27FC236}">
                <a16:creationId xmlns:a16="http://schemas.microsoft.com/office/drawing/2014/main" id="{D5DF5844-C13A-4453-A93E-BFEFE50427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2" name="Line 55">
            <a:extLst>
              <a:ext uri="{FF2B5EF4-FFF2-40B4-BE49-F238E27FC236}">
                <a16:creationId xmlns:a16="http://schemas.microsoft.com/office/drawing/2014/main" id="{75E258C2-2936-4D9D-A721-B75EA6BC2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3" name="Line 56">
            <a:extLst>
              <a:ext uri="{FF2B5EF4-FFF2-40B4-BE49-F238E27FC236}">
                <a16:creationId xmlns:a16="http://schemas.microsoft.com/office/drawing/2014/main" id="{37756C51-18BA-44AD-B0F8-4225E3B34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029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4" name="Line 57">
            <a:extLst>
              <a:ext uri="{FF2B5EF4-FFF2-40B4-BE49-F238E27FC236}">
                <a16:creationId xmlns:a16="http://schemas.microsoft.com/office/drawing/2014/main" id="{AACDB4DD-09B7-455C-B41F-C5F9A6068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5" name="Line 58">
            <a:extLst>
              <a:ext uri="{FF2B5EF4-FFF2-40B4-BE49-F238E27FC236}">
                <a16:creationId xmlns:a16="http://schemas.microsoft.com/office/drawing/2014/main" id="{FF762DCA-648E-4052-AC4D-C6CD5F856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6" name="Line 59">
            <a:extLst>
              <a:ext uri="{FF2B5EF4-FFF2-40B4-BE49-F238E27FC236}">
                <a16:creationId xmlns:a16="http://schemas.microsoft.com/office/drawing/2014/main" id="{111095B3-B479-439A-8106-5BCD5AB514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7" name="Line 60">
            <a:extLst>
              <a:ext uri="{FF2B5EF4-FFF2-40B4-BE49-F238E27FC236}">
                <a16:creationId xmlns:a16="http://schemas.microsoft.com/office/drawing/2014/main" id="{750F5BF5-5398-4150-8953-83F2107A0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953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8" name="Line 61">
            <a:extLst>
              <a:ext uri="{FF2B5EF4-FFF2-40B4-BE49-F238E27FC236}">
                <a16:creationId xmlns:a16="http://schemas.microsoft.com/office/drawing/2014/main" id="{C9F19F34-0ECF-450C-9A89-D88A17EDC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9" name="Line 62">
            <a:extLst>
              <a:ext uri="{FF2B5EF4-FFF2-40B4-BE49-F238E27FC236}">
                <a16:creationId xmlns:a16="http://schemas.microsoft.com/office/drawing/2014/main" id="{E18E9E6C-668E-4EC3-AB6F-0CA7DADF2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0" name="Line 63">
            <a:extLst>
              <a:ext uri="{FF2B5EF4-FFF2-40B4-BE49-F238E27FC236}">
                <a16:creationId xmlns:a16="http://schemas.microsoft.com/office/drawing/2014/main" id="{7969165A-CBBF-4543-85AA-81CB8A2EA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1" name="Text Box 65">
            <a:extLst>
              <a:ext uri="{FF2B5EF4-FFF2-40B4-BE49-F238E27FC236}">
                <a16:creationId xmlns:a16="http://schemas.microsoft.com/office/drawing/2014/main" id="{88FD0563-D877-4971-A4F6-60060A54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68672" name="Text Box 66">
            <a:extLst>
              <a:ext uri="{FF2B5EF4-FFF2-40B4-BE49-F238E27FC236}">
                <a16:creationId xmlns:a16="http://schemas.microsoft.com/office/drawing/2014/main" id="{44B7467A-AEDE-46D5-8E08-1F282C5C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223301" name="Text Box 69">
            <a:extLst>
              <a:ext uri="{FF2B5EF4-FFF2-40B4-BE49-F238E27FC236}">
                <a16:creationId xmlns:a16="http://schemas.microsoft.com/office/drawing/2014/main" id="{5CB1DF1B-9413-43D9-9E5C-A84E83211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223302" name="Text Box 70">
            <a:extLst>
              <a:ext uri="{FF2B5EF4-FFF2-40B4-BE49-F238E27FC236}">
                <a16:creationId xmlns:a16="http://schemas.microsoft.com/office/drawing/2014/main" id="{35ACC7CC-416C-41C9-8371-1579EF9C3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223306" name="Text Box 74">
            <a:extLst>
              <a:ext uri="{FF2B5EF4-FFF2-40B4-BE49-F238E27FC236}">
                <a16:creationId xmlns:a16="http://schemas.microsoft.com/office/drawing/2014/main" id="{32B0C785-CEB1-4922-8DC4-6E68375F7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Condensation pt</a:t>
            </a:r>
          </a:p>
        </p:txBody>
      </p:sp>
      <p:grpSp>
        <p:nvGrpSpPr>
          <p:cNvPr id="68676" name="Group 25">
            <a:extLst>
              <a:ext uri="{FF2B5EF4-FFF2-40B4-BE49-F238E27FC236}">
                <a16:creationId xmlns:a16="http://schemas.microsoft.com/office/drawing/2014/main" id="{7E0D793E-4B1C-406B-98A1-A343FF4B95D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2951163"/>
            <a:chOff x="304800" y="228600"/>
            <a:chExt cx="8686800" cy="2951401"/>
          </a:xfrm>
        </p:grpSpPr>
        <p:pic>
          <p:nvPicPr>
            <p:cNvPr id="68680" name="Picture 2">
              <a:extLst>
                <a:ext uri="{FF2B5EF4-FFF2-40B4-BE49-F238E27FC236}">
                  <a16:creationId xmlns:a16="http://schemas.microsoft.com/office/drawing/2014/main" id="{A33A3F24-A8F8-41BA-AACE-783C95ECB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28600"/>
              <a:ext cx="4648200" cy="295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81" name="Picture 3">
              <a:extLst>
                <a:ext uri="{FF2B5EF4-FFF2-40B4-BE49-F238E27FC236}">
                  <a16:creationId xmlns:a16="http://schemas.microsoft.com/office/drawing/2014/main" id="{658DA15A-FFCA-4EBE-B579-C7A24F454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0"/>
              <a:ext cx="4238625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8682" name="Group 25">
              <a:extLst>
                <a:ext uri="{FF2B5EF4-FFF2-40B4-BE49-F238E27FC236}">
                  <a16:creationId xmlns:a16="http://schemas.microsoft.com/office/drawing/2014/main" id="{CC11C5EF-0B14-4887-B556-E8276AF9E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81000"/>
              <a:ext cx="3200400" cy="2579132"/>
              <a:chOff x="1143000" y="381000"/>
              <a:chExt cx="3200400" cy="2579132"/>
            </a:xfrm>
          </p:grpSpPr>
          <p:sp>
            <p:nvSpPr>
              <p:cNvPr id="68683" name="TextBox 29">
                <a:extLst>
                  <a:ext uri="{FF2B5EF4-FFF2-40B4-BE49-F238E27FC236}">
                    <a16:creationId xmlns:a16="http://schemas.microsoft.com/office/drawing/2014/main" id="{4905EF49-4967-4EED-AD54-1557E692F5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3810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68684" name="TextBox 30">
                <a:extLst>
                  <a:ext uri="{FF2B5EF4-FFF2-40B4-BE49-F238E27FC236}">
                    <a16:creationId xmlns:a16="http://schemas.microsoft.com/office/drawing/2014/main" id="{E7436C12-85EE-4E1F-9106-F2DB1ECAFB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11430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68685" name="TextBox 31">
                <a:extLst>
                  <a:ext uri="{FF2B5EF4-FFF2-40B4-BE49-F238E27FC236}">
                    <a16:creationId xmlns:a16="http://schemas.microsoft.com/office/drawing/2014/main" id="{F0CA8813-D3B6-478B-9DD7-CB88C43BA1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8400" y="9144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68686" name="TextBox 32">
                <a:extLst>
                  <a:ext uri="{FF2B5EF4-FFF2-40B4-BE49-F238E27FC236}">
                    <a16:creationId xmlns:a16="http://schemas.microsoft.com/office/drawing/2014/main" id="{90A90865-5DFF-4BB0-B5A3-5C47F3F026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2297668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68687" name="TextBox 33">
                <a:extLst>
                  <a:ext uri="{FF2B5EF4-FFF2-40B4-BE49-F238E27FC236}">
                    <a16:creationId xmlns:a16="http://schemas.microsoft.com/office/drawing/2014/main" id="{64D8CF06-C46C-46FB-A965-EBFD65810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0574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68688" name="TextBox 34">
                <a:extLst>
                  <a:ext uri="{FF2B5EF4-FFF2-40B4-BE49-F238E27FC236}">
                    <a16:creationId xmlns:a16="http://schemas.microsoft.com/office/drawing/2014/main" id="{5F1E60DF-92CB-49BF-9CF3-9274308210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25908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F</a:t>
                </a:r>
              </a:p>
            </p:txBody>
          </p:sp>
        </p:grp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3EF9B4E5-CC00-44A6-BBDE-71085CCED020}"/>
              </a:ext>
            </a:extLst>
          </p:cNvPr>
          <p:cNvSpPr/>
          <p:nvPr/>
        </p:nvSpPr>
        <p:spPr>
          <a:xfrm>
            <a:off x="5867400" y="6858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2D0AA253-2112-41A2-BF32-3CDF715E4A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42F122EE-E0AA-4B8D-BE2A-193A767BFF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07B95217-53AB-423A-8907-A9900B2107A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46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E66712-1B8B-42BD-B73D-C7425D781996}"/>
              </a:ext>
            </a:extLst>
          </p:cNvPr>
          <p:cNvSpPr txBox="1"/>
          <p:nvPr/>
        </p:nvSpPr>
        <p:spPr>
          <a:xfrm>
            <a:off x="4439516" y="914345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30E221-19FE-4864-AEF1-6F6192E984C3}"/>
              </a:ext>
            </a:extLst>
          </p:cNvPr>
          <p:cNvSpPr txBox="1"/>
          <p:nvPr/>
        </p:nvSpPr>
        <p:spPr>
          <a:xfrm>
            <a:off x="350548" y="2177534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4DE868-87C2-4C38-B2A2-8CD947F90767}"/>
              </a:ext>
            </a:extLst>
          </p:cNvPr>
          <p:cNvSpPr txBox="1"/>
          <p:nvPr/>
        </p:nvSpPr>
        <p:spPr>
          <a:xfrm>
            <a:off x="4453371" y="2121822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347DC4-BB55-4952-A182-191B46B9BE0B}"/>
              </a:ext>
            </a:extLst>
          </p:cNvPr>
          <p:cNvSpPr txBox="1"/>
          <p:nvPr/>
        </p:nvSpPr>
        <p:spPr>
          <a:xfrm>
            <a:off x="290513" y="1001196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C91079-840D-483B-8B05-360BAC2A49F7}"/>
              </a:ext>
            </a:extLst>
          </p:cNvPr>
          <p:cNvSpPr txBox="1"/>
          <p:nvPr/>
        </p:nvSpPr>
        <p:spPr>
          <a:xfrm>
            <a:off x="7184447" y="1362035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8588C0-3ADC-471D-95F8-C43184CA94D7}"/>
              </a:ext>
            </a:extLst>
          </p:cNvPr>
          <p:cNvSpPr txBox="1"/>
          <p:nvPr/>
        </p:nvSpPr>
        <p:spPr>
          <a:xfrm>
            <a:off x="4435908" y="914345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CP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BE278D-C269-49B3-9C40-F2181779D973}"/>
              </a:ext>
            </a:extLst>
          </p:cNvPr>
          <p:cNvSpPr txBox="1"/>
          <p:nvPr/>
        </p:nvSpPr>
        <p:spPr>
          <a:xfrm>
            <a:off x="7496175" y="1926351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A29B84-73C2-433A-9F4E-9C49F8396D8F}"/>
              </a:ext>
            </a:extLst>
          </p:cNvPr>
          <p:cNvSpPr txBox="1"/>
          <p:nvPr/>
        </p:nvSpPr>
        <p:spPr>
          <a:xfrm>
            <a:off x="7474960" y="2463935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301" grpId="0"/>
      <p:bldP spid="223302" grpId="0"/>
      <p:bldP spid="223306" grpId="0"/>
      <p:bldP spid="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58" name="Group 2">
            <a:extLst>
              <a:ext uri="{FF2B5EF4-FFF2-40B4-BE49-F238E27FC236}">
                <a16:creationId xmlns:a16="http://schemas.microsoft.com/office/drawing/2014/main" id="{E11B036C-7E96-4FA5-A48E-561B87C8CB41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200400"/>
          <a:ext cx="8305800" cy="310834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Graph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Temp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Phase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   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140      100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   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     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   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100       0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   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     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   F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       -40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685" name="Line 54">
            <a:extLst>
              <a:ext uri="{FF2B5EF4-FFF2-40B4-BE49-F238E27FC236}">
                <a16:creationId xmlns:a16="http://schemas.microsoft.com/office/drawing/2014/main" id="{B32CE599-D8EB-48A3-9B1C-022C72623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6" name="Line 55">
            <a:extLst>
              <a:ext uri="{FF2B5EF4-FFF2-40B4-BE49-F238E27FC236}">
                <a16:creationId xmlns:a16="http://schemas.microsoft.com/office/drawing/2014/main" id="{C082B080-8782-4933-A79F-B47F44559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7" name="Line 56">
            <a:extLst>
              <a:ext uri="{FF2B5EF4-FFF2-40B4-BE49-F238E27FC236}">
                <a16:creationId xmlns:a16="http://schemas.microsoft.com/office/drawing/2014/main" id="{A109F2B3-A085-4F5F-9E17-C24CA1C5E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029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8" name="Line 57">
            <a:extLst>
              <a:ext uri="{FF2B5EF4-FFF2-40B4-BE49-F238E27FC236}">
                <a16:creationId xmlns:a16="http://schemas.microsoft.com/office/drawing/2014/main" id="{ACAB8565-2E69-4E23-8392-AAFD9DC8D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9" name="Line 58">
            <a:extLst>
              <a:ext uri="{FF2B5EF4-FFF2-40B4-BE49-F238E27FC236}">
                <a16:creationId xmlns:a16="http://schemas.microsoft.com/office/drawing/2014/main" id="{72FC3AEA-21E0-466A-8C29-ECAFDC709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0" name="Line 59">
            <a:extLst>
              <a:ext uri="{FF2B5EF4-FFF2-40B4-BE49-F238E27FC236}">
                <a16:creationId xmlns:a16="http://schemas.microsoft.com/office/drawing/2014/main" id="{42096822-54F0-4843-9062-2A007E6C2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1" name="Line 60">
            <a:extLst>
              <a:ext uri="{FF2B5EF4-FFF2-40B4-BE49-F238E27FC236}">
                <a16:creationId xmlns:a16="http://schemas.microsoft.com/office/drawing/2014/main" id="{F8752613-D85E-4F63-B271-086538F9A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953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2" name="Line 61">
            <a:extLst>
              <a:ext uri="{FF2B5EF4-FFF2-40B4-BE49-F238E27FC236}">
                <a16:creationId xmlns:a16="http://schemas.microsoft.com/office/drawing/2014/main" id="{99A699E8-AB46-4E82-8BD1-9D586C438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3" name="Line 62">
            <a:extLst>
              <a:ext uri="{FF2B5EF4-FFF2-40B4-BE49-F238E27FC236}">
                <a16:creationId xmlns:a16="http://schemas.microsoft.com/office/drawing/2014/main" id="{44C9BD15-4FD7-4469-90C7-F79F47119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4" name="Line 63">
            <a:extLst>
              <a:ext uri="{FF2B5EF4-FFF2-40B4-BE49-F238E27FC236}">
                <a16:creationId xmlns:a16="http://schemas.microsoft.com/office/drawing/2014/main" id="{42D0BE00-BED9-4A43-80C9-8DDBB7B12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5" name="Text Box 64">
            <a:extLst>
              <a:ext uri="{FF2B5EF4-FFF2-40B4-BE49-F238E27FC236}">
                <a16:creationId xmlns:a16="http://schemas.microsoft.com/office/drawing/2014/main" id="{22DA06A6-DF0E-4D61-9A92-1D600D29F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69696" name="Text Box 65">
            <a:extLst>
              <a:ext uri="{FF2B5EF4-FFF2-40B4-BE49-F238E27FC236}">
                <a16:creationId xmlns:a16="http://schemas.microsoft.com/office/drawing/2014/main" id="{6DE94237-AD0E-41AA-B661-15F53821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69697" name="Text Box 68">
            <a:extLst>
              <a:ext uri="{FF2B5EF4-FFF2-40B4-BE49-F238E27FC236}">
                <a16:creationId xmlns:a16="http://schemas.microsoft.com/office/drawing/2014/main" id="{6FCBBCDA-9A55-4AD8-A4DD-49968A4D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69698" name="Text Box 69">
            <a:extLst>
              <a:ext uri="{FF2B5EF4-FFF2-40B4-BE49-F238E27FC236}">
                <a16:creationId xmlns:a16="http://schemas.microsoft.com/office/drawing/2014/main" id="{FC1F7D17-8C50-4589-93CA-52F71AEE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224332" name="Text Box 76">
            <a:extLst>
              <a:ext uri="{FF2B5EF4-FFF2-40B4-BE49-F238E27FC236}">
                <a16:creationId xmlns:a16="http://schemas.microsoft.com/office/drawing/2014/main" id="{4981D535-60C6-4E5B-B156-1F84A9662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814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224333" name="Text Box 77">
            <a:extLst>
              <a:ext uri="{FF2B5EF4-FFF2-40B4-BE49-F238E27FC236}">
                <a16:creationId xmlns:a16="http://schemas.microsoft.com/office/drawing/2014/main" id="{F45D39A9-A440-46C8-99BD-9414104B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14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grpSp>
        <p:nvGrpSpPr>
          <p:cNvPr id="69701" name="Group 27">
            <a:extLst>
              <a:ext uri="{FF2B5EF4-FFF2-40B4-BE49-F238E27FC236}">
                <a16:creationId xmlns:a16="http://schemas.microsoft.com/office/drawing/2014/main" id="{1F621337-C0E0-4CEE-B43D-F67C5A0BABD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2951163"/>
            <a:chOff x="304800" y="228600"/>
            <a:chExt cx="8686800" cy="2951401"/>
          </a:xfrm>
        </p:grpSpPr>
        <p:pic>
          <p:nvPicPr>
            <p:cNvPr id="69706" name="Picture 2">
              <a:extLst>
                <a:ext uri="{FF2B5EF4-FFF2-40B4-BE49-F238E27FC236}">
                  <a16:creationId xmlns:a16="http://schemas.microsoft.com/office/drawing/2014/main" id="{4CCFEEB1-0685-4FD4-BC08-6CB3B4C6D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28600"/>
              <a:ext cx="4648200" cy="295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707" name="Picture 3">
              <a:extLst>
                <a:ext uri="{FF2B5EF4-FFF2-40B4-BE49-F238E27FC236}">
                  <a16:creationId xmlns:a16="http://schemas.microsoft.com/office/drawing/2014/main" id="{2CF0E1D8-6E93-4BBE-8874-7E6EF3C7B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0"/>
              <a:ext cx="4238625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9708" name="Group 25">
              <a:extLst>
                <a:ext uri="{FF2B5EF4-FFF2-40B4-BE49-F238E27FC236}">
                  <a16:creationId xmlns:a16="http://schemas.microsoft.com/office/drawing/2014/main" id="{B85D9A2A-E22C-4A76-AE0B-F10F5FDEA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81000"/>
              <a:ext cx="3200400" cy="2579132"/>
              <a:chOff x="1143000" y="381000"/>
              <a:chExt cx="3200400" cy="2579132"/>
            </a:xfrm>
          </p:grpSpPr>
          <p:sp>
            <p:nvSpPr>
              <p:cNvPr id="69709" name="TextBox 31">
                <a:extLst>
                  <a:ext uri="{FF2B5EF4-FFF2-40B4-BE49-F238E27FC236}">
                    <a16:creationId xmlns:a16="http://schemas.microsoft.com/office/drawing/2014/main" id="{92549ED2-2D36-46AF-A27E-5DE06549D0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3810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69710" name="TextBox 32">
                <a:extLst>
                  <a:ext uri="{FF2B5EF4-FFF2-40B4-BE49-F238E27FC236}">
                    <a16:creationId xmlns:a16="http://schemas.microsoft.com/office/drawing/2014/main" id="{D9D8F874-1E49-49DA-89E9-01A95906D2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11430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69711" name="TextBox 33">
                <a:extLst>
                  <a:ext uri="{FF2B5EF4-FFF2-40B4-BE49-F238E27FC236}">
                    <a16:creationId xmlns:a16="http://schemas.microsoft.com/office/drawing/2014/main" id="{AB769A39-410C-43F4-BB39-63AF3EB964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8400" y="9144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69712" name="TextBox 34">
                <a:extLst>
                  <a:ext uri="{FF2B5EF4-FFF2-40B4-BE49-F238E27FC236}">
                    <a16:creationId xmlns:a16="http://schemas.microsoft.com/office/drawing/2014/main" id="{4A62E7C9-6DF7-49CC-B00C-74ECC66DC4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2297668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69713" name="TextBox 35">
                <a:extLst>
                  <a:ext uri="{FF2B5EF4-FFF2-40B4-BE49-F238E27FC236}">
                    <a16:creationId xmlns:a16="http://schemas.microsoft.com/office/drawing/2014/main" id="{D3C148CF-F80D-4038-831C-75987B9910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0574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69714" name="TextBox 36">
                <a:extLst>
                  <a:ext uri="{FF2B5EF4-FFF2-40B4-BE49-F238E27FC236}">
                    <a16:creationId xmlns:a16="http://schemas.microsoft.com/office/drawing/2014/main" id="{15E171DC-18C5-4EF1-8C37-4A1C2CC42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25908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F</a:t>
                </a:r>
              </a:p>
            </p:txBody>
          </p:sp>
        </p:grpSp>
      </p:grpSp>
      <p:sp>
        <p:nvSpPr>
          <p:cNvPr id="69702" name="Text Box 74">
            <a:extLst>
              <a:ext uri="{FF2B5EF4-FFF2-40B4-BE49-F238E27FC236}">
                <a16:creationId xmlns:a16="http://schemas.microsoft.com/office/drawing/2014/main" id="{5B5C87BA-30C5-48F5-B72C-B30DF9439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Condensation pt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BC80EB-874F-4EAF-970D-B30DABCE5754}"/>
              </a:ext>
            </a:extLst>
          </p:cNvPr>
          <p:cNvSpPr/>
          <p:nvPr/>
        </p:nvSpPr>
        <p:spPr>
          <a:xfrm>
            <a:off x="7086600" y="13716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87A1C0CF-6DF4-4AEB-B293-E92F095600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1B807AD6-FB5F-48C2-93C0-9C69926303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20298A29-E384-4BB4-85A7-B15246CEFF7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47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0BE765-A797-42B1-BA00-8ED8F84162AD}"/>
              </a:ext>
            </a:extLst>
          </p:cNvPr>
          <p:cNvSpPr txBox="1"/>
          <p:nvPr/>
        </p:nvSpPr>
        <p:spPr>
          <a:xfrm>
            <a:off x="4439516" y="914345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0D5BCD-8CB2-4061-846E-228E6A9E7C37}"/>
              </a:ext>
            </a:extLst>
          </p:cNvPr>
          <p:cNvSpPr txBox="1"/>
          <p:nvPr/>
        </p:nvSpPr>
        <p:spPr>
          <a:xfrm>
            <a:off x="350548" y="2177534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3CD0C3-9B4E-4587-8182-4834FE550489}"/>
              </a:ext>
            </a:extLst>
          </p:cNvPr>
          <p:cNvSpPr txBox="1"/>
          <p:nvPr/>
        </p:nvSpPr>
        <p:spPr>
          <a:xfrm>
            <a:off x="4453371" y="2121822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B10274-E721-4A58-9DC8-3A9550ED6C26}"/>
              </a:ext>
            </a:extLst>
          </p:cNvPr>
          <p:cNvSpPr txBox="1"/>
          <p:nvPr/>
        </p:nvSpPr>
        <p:spPr>
          <a:xfrm>
            <a:off x="290513" y="1001196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BB09B5-CBFA-4091-9047-2D298337D8C1}"/>
              </a:ext>
            </a:extLst>
          </p:cNvPr>
          <p:cNvSpPr txBox="1"/>
          <p:nvPr/>
        </p:nvSpPr>
        <p:spPr>
          <a:xfrm>
            <a:off x="4435908" y="914345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CP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18A0FF-7FC3-49EF-98EF-8FAF899E2F73}"/>
              </a:ext>
            </a:extLst>
          </p:cNvPr>
          <p:cNvSpPr txBox="1"/>
          <p:nvPr/>
        </p:nvSpPr>
        <p:spPr>
          <a:xfrm>
            <a:off x="7563283" y="1911561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E5EC14-7592-489F-819E-F686ECC771BC}"/>
              </a:ext>
            </a:extLst>
          </p:cNvPr>
          <p:cNvSpPr txBox="1"/>
          <p:nvPr/>
        </p:nvSpPr>
        <p:spPr>
          <a:xfrm>
            <a:off x="7492568" y="2451522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4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32" grpId="0"/>
      <p:bldP spid="224333" grpId="0"/>
      <p:bldP spid="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Group 2">
            <a:extLst>
              <a:ext uri="{FF2B5EF4-FFF2-40B4-BE49-F238E27FC236}">
                <a16:creationId xmlns:a16="http://schemas.microsoft.com/office/drawing/2014/main" id="{5DBDC00A-ADB1-4F07-85C7-1E4D04CAB02E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200400"/>
          <a:ext cx="8305800" cy="310834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Graph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Temp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Phase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   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140      100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   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     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   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100       0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   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     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   F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       -40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709" name="Line 54">
            <a:extLst>
              <a:ext uri="{FF2B5EF4-FFF2-40B4-BE49-F238E27FC236}">
                <a16:creationId xmlns:a16="http://schemas.microsoft.com/office/drawing/2014/main" id="{185C1DD4-4279-4D8D-ABD3-57A4B7B39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0" name="Line 55">
            <a:extLst>
              <a:ext uri="{FF2B5EF4-FFF2-40B4-BE49-F238E27FC236}">
                <a16:creationId xmlns:a16="http://schemas.microsoft.com/office/drawing/2014/main" id="{7AEBEF88-50C8-4D64-8EC6-C420AB49A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1" name="Line 56">
            <a:extLst>
              <a:ext uri="{FF2B5EF4-FFF2-40B4-BE49-F238E27FC236}">
                <a16:creationId xmlns:a16="http://schemas.microsoft.com/office/drawing/2014/main" id="{14556C79-E2D3-45F0-BAF5-C6C92820C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029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2" name="Line 57">
            <a:extLst>
              <a:ext uri="{FF2B5EF4-FFF2-40B4-BE49-F238E27FC236}">
                <a16:creationId xmlns:a16="http://schemas.microsoft.com/office/drawing/2014/main" id="{18E6FED5-4195-439C-BF0A-C2B39340F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3" name="Line 58">
            <a:extLst>
              <a:ext uri="{FF2B5EF4-FFF2-40B4-BE49-F238E27FC236}">
                <a16:creationId xmlns:a16="http://schemas.microsoft.com/office/drawing/2014/main" id="{961684A2-EBC5-4CE6-B403-E63F52D2C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4" name="Line 59">
            <a:extLst>
              <a:ext uri="{FF2B5EF4-FFF2-40B4-BE49-F238E27FC236}">
                <a16:creationId xmlns:a16="http://schemas.microsoft.com/office/drawing/2014/main" id="{7362B238-C2A6-4514-BF4E-D75217EA6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5" name="Line 60">
            <a:extLst>
              <a:ext uri="{FF2B5EF4-FFF2-40B4-BE49-F238E27FC236}">
                <a16:creationId xmlns:a16="http://schemas.microsoft.com/office/drawing/2014/main" id="{E0B823F3-307B-4405-BC93-7A8C440A3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953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6" name="Line 61">
            <a:extLst>
              <a:ext uri="{FF2B5EF4-FFF2-40B4-BE49-F238E27FC236}">
                <a16:creationId xmlns:a16="http://schemas.microsoft.com/office/drawing/2014/main" id="{7EE30388-4CCC-405F-8025-6B0F45589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7" name="Line 62">
            <a:extLst>
              <a:ext uri="{FF2B5EF4-FFF2-40B4-BE49-F238E27FC236}">
                <a16:creationId xmlns:a16="http://schemas.microsoft.com/office/drawing/2014/main" id="{FC484968-26A2-4D0D-A6A9-E22A4DF0F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8" name="Line 63">
            <a:extLst>
              <a:ext uri="{FF2B5EF4-FFF2-40B4-BE49-F238E27FC236}">
                <a16:creationId xmlns:a16="http://schemas.microsoft.com/office/drawing/2014/main" id="{F0A92DCB-49AD-4CBB-B8DF-6D0882C45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9" name="Text Box 64">
            <a:extLst>
              <a:ext uri="{FF2B5EF4-FFF2-40B4-BE49-F238E27FC236}">
                <a16:creationId xmlns:a16="http://schemas.microsoft.com/office/drawing/2014/main" id="{208FB913-8EB0-40CE-8DE0-CA85AB1B4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70720" name="Text Box 65">
            <a:extLst>
              <a:ext uri="{FF2B5EF4-FFF2-40B4-BE49-F238E27FC236}">
                <a16:creationId xmlns:a16="http://schemas.microsoft.com/office/drawing/2014/main" id="{D3266DC8-1069-494E-966E-54F724373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70721" name="Text Box 66">
            <a:extLst>
              <a:ext uri="{FF2B5EF4-FFF2-40B4-BE49-F238E27FC236}">
                <a16:creationId xmlns:a16="http://schemas.microsoft.com/office/drawing/2014/main" id="{00BC57D2-488D-475D-9656-4DDFBC044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70722" name="Text Box 67">
            <a:extLst>
              <a:ext uri="{FF2B5EF4-FFF2-40B4-BE49-F238E27FC236}">
                <a16:creationId xmlns:a16="http://schemas.microsoft.com/office/drawing/2014/main" id="{698F0344-6509-4610-8BAD-796165563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70723" name="Text Box 73">
            <a:extLst>
              <a:ext uri="{FF2B5EF4-FFF2-40B4-BE49-F238E27FC236}">
                <a16:creationId xmlns:a16="http://schemas.microsoft.com/office/drawing/2014/main" id="{A32D51B0-B220-48EA-8EFE-4D33064BD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814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70724" name="Text Box 74">
            <a:extLst>
              <a:ext uri="{FF2B5EF4-FFF2-40B4-BE49-F238E27FC236}">
                <a16:creationId xmlns:a16="http://schemas.microsoft.com/office/drawing/2014/main" id="{05A7E705-E97F-43E0-A882-90B5E500A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14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225359" name="Text Box 79">
            <a:extLst>
              <a:ext uri="{FF2B5EF4-FFF2-40B4-BE49-F238E27FC236}">
                <a16:creationId xmlns:a16="http://schemas.microsoft.com/office/drawing/2014/main" id="{86477532-0320-4857-BCE3-7B0EB66BF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48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225360" name="Text Box 80">
            <a:extLst>
              <a:ext uri="{FF2B5EF4-FFF2-40B4-BE49-F238E27FC236}">
                <a16:creationId xmlns:a16="http://schemas.microsoft.com/office/drawing/2014/main" id="{FEE66231-84FF-41C0-AD8D-4432A42F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348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225361" name="Text Box 81">
            <a:extLst>
              <a:ext uri="{FF2B5EF4-FFF2-40B4-BE49-F238E27FC236}">
                <a16:creationId xmlns:a16="http://schemas.microsoft.com/office/drawing/2014/main" id="{1AE340F1-47F3-44BE-8AA9-4910C6C4C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Freezing pt</a:t>
            </a:r>
          </a:p>
        </p:txBody>
      </p:sp>
      <p:grpSp>
        <p:nvGrpSpPr>
          <p:cNvPr id="70728" name="Group 32">
            <a:extLst>
              <a:ext uri="{FF2B5EF4-FFF2-40B4-BE49-F238E27FC236}">
                <a16:creationId xmlns:a16="http://schemas.microsoft.com/office/drawing/2014/main" id="{C8273BE8-0425-4E43-ABA4-268F4A2C055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2951163"/>
            <a:chOff x="304800" y="228600"/>
            <a:chExt cx="8686800" cy="2951401"/>
          </a:xfrm>
        </p:grpSpPr>
        <p:pic>
          <p:nvPicPr>
            <p:cNvPr id="70733" name="Picture 2">
              <a:extLst>
                <a:ext uri="{FF2B5EF4-FFF2-40B4-BE49-F238E27FC236}">
                  <a16:creationId xmlns:a16="http://schemas.microsoft.com/office/drawing/2014/main" id="{E37DA2C0-ADBD-44AB-B1EF-1057D51CC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28600"/>
              <a:ext cx="4648200" cy="295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34" name="Picture 3">
              <a:extLst>
                <a:ext uri="{FF2B5EF4-FFF2-40B4-BE49-F238E27FC236}">
                  <a16:creationId xmlns:a16="http://schemas.microsoft.com/office/drawing/2014/main" id="{5921FC97-50E0-49B0-AC7A-8FB68D82A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0"/>
              <a:ext cx="4238625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735" name="Group 25">
              <a:extLst>
                <a:ext uri="{FF2B5EF4-FFF2-40B4-BE49-F238E27FC236}">
                  <a16:creationId xmlns:a16="http://schemas.microsoft.com/office/drawing/2014/main" id="{01E920B6-2F38-4510-AE04-C6D448A784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81000"/>
              <a:ext cx="3200400" cy="2579132"/>
              <a:chOff x="1143000" y="381000"/>
              <a:chExt cx="3200400" cy="2579132"/>
            </a:xfrm>
          </p:grpSpPr>
          <p:sp>
            <p:nvSpPr>
              <p:cNvPr id="70736" name="TextBox 36">
                <a:extLst>
                  <a:ext uri="{FF2B5EF4-FFF2-40B4-BE49-F238E27FC236}">
                    <a16:creationId xmlns:a16="http://schemas.microsoft.com/office/drawing/2014/main" id="{AA033309-F6FB-4F97-A681-1DE973849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3810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70737" name="TextBox 37">
                <a:extLst>
                  <a:ext uri="{FF2B5EF4-FFF2-40B4-BE49-F238E27FC236}">
                    <a16:creationId xmlns:a16="http://schemas.microsoft.com/office/drawing/2014/main" id="{39777E45-D766-47D3-9295-85FDB633EC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11430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70738" name="TextBox 38">
                <a:extLst>
                  <a:ext uri="{FF2B5EF4-FFF2-40B4-BE49-F238E27FC236}">
                    <a16:creationId xmlns:a16="http://schemas.microsoft.com/office/drawing/2014/main" id="{6B3D5332-D145-4A30-A3E9-5366938E11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8400" y="9144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70739" name="TextBox 39">
                <a:extLst>
                  <a:ext uri="{FF2B5EF4-FFF2-40B4-BE49-F238E27FC236}">
                    <a16:creationId xmlns:a16="http://schemas.microsoft.com/office/drawing/2014/main" id="{2EF5C2D9-175B-4E40-A164-3F8CC0A7A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2297668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70740" name="TextBox 40">
                <a:extLst>
                  <a:ext uri="{FF2B5EF4-FFF2-40B4-BE49-F238E27FC236}">
                    <a16:creationId xmlns:a16="http://schemas.microsoft.com/office/drawing/2014/main" id="{EDE7CE77-5A94-46EF-9B44-9F4B88BE0F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0574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70741" name="TextBox 41">
                <a:extLst>
                  <a:ext uri="{FF2B5EF4-FFF2-40B4-BE49-F238E27FC236}">
                    <a16:creationId xmlns:a16="http://schemas.microsoft.com/office/drawing/2014/main" id="{CE9D5DBD-0A13-43EB-ADC2-915240E9A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25908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F</a:t>
                </a:r>
              </a:p>
            </p:txBody>
          </p:sp>
        </p:grpSp>
      </p:grpSp>
      <p:sp>
        <p:nvSpPr>
          <p:cNvPr id="70729" name="Text Box 74">
            <a:extLst>
              <a:ext uri="{FF2B5EF4-FFF2-40B4-BE49-F238E27FC236}">
                <a16:creationId xmlns:a16="http://schemas.microsoft.com/office/drawing/2014/main" id="{0C75C89E-A3E4-44B3-A693-FA9E0B288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Condensation pt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119A0E-1D02-4C01-823D-7ADAF75BC122}"/>
              </a:ext>
            </a:extLst>
          </p:cNvPr>
          <p:cNvSpPr/>
          <p:nvPr/>
        </p:nvSpPr>
        <p:spPr>
          <a:xfrm>
            <a:off x="7467600" y="19812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5B5F98D1-DF37-4596-ADFE-95D642906C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F58E78A2-F4B6-4A70-8A76-316FBE65D0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FF153A9-ACD0-463A-BE2D-87643D4ED76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48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76DE1E-7149-4A0D-B55A-CD8B2FCC31F2}"/>
              </a:ext>
            </a:extLst>
          </p:cNvPr>
          <p:cNvSpPr txBox="1"/>
          <p:nvPr/>
        </p:nvSpPr>
        <p:spPr>
          <a:xfrm>
            <a:off x="4439516" y="914345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B83EDE-6323-4189-85E9-A38988B7A134}"/>
              </a:ext>
            </a:extLst>
          </p:cNvPr>
          <p:cNvSpPr txBox="1"/>
          <p:nvPr/>
        </p:nvSpPr>
        <p:spPr>
          <a:xfrm>
            <a:off x="350548" y="2177534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4581D3-51D9-44FA-9DE5-B8CF0D109AAC}"/>
              </a:ext>
            </a:extLst>
          </p:cNvPr>
          <p:cNvSpPr txBox="1"/>
          <p:nvPr/>
        </p:nvSpPr>
        <p:spPr>
          <a:xfrm>
            <a:off x="4453371" y="2121822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F589E9-1E58-49CA-9CCB-B738379A3906}"/>
              </a:ext>
            </a:extLst>
          </p:cNvPr>
          <p:cNvSpPr txBox="1"/>
          <p:nvPr/>
        </p:nvSpPr>
        <p:spPr>
          <a:xfrm>
            <a:off x="290513" y="1001196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AB71B5-5B2D-41F7-A50A-970AA7080526}"/>
              </a:ext>
            </a:extLst>
          </p:cNvPr>
          <p:cNvSpPr txBox="1"/>
          <p:nvPr/>
        </p:nvSpPr>
        <p:spPr>
          <a:xfrm>
            <a:off x="4357687" y="857605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CP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7F656E-ADE3-4971-977D-D9690EF5670E}"/>
              </a:ext>
            </a:extLst>
          </p:cNvPr>
          <p:cNvSpPr txBox="1"/>
          <p:nvPr/>
        </p:nvSpPr>
        <p:spPr>
          <a:xfrm>
            <a:off x="7617834" y="2465239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9" grpId="0"/>
      <p:bldP spid="225360" grpId="0"/>
      <p:bldP spid="225361" grpId="0"/>
      <p:bldP spid="4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Group 2">
            <a:extLst>
              <a:ext uri="{FF2B5EF4-FFF2-40B4-BE49-F238E27FC236}">
                <a16:creationId xmlns:a16="http://schemas.microsoft.com/office/drawing/2014/main" id="{DF5CC72F-31B0-41F0-9757-896935212AE2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200400"/>
          <a:ext cx="8305800" cy="310834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Graph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Temp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Phase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A   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140      100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   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     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   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100       0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   E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l     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E   F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       -40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733" name="Line 54">
            <a:extLst>
              <a:ext uri="{FF2B5EF4-FFF2-40B4-BE49-F238E27FC236}">
                <a16:creationId xmlns:a16="http://schemas.microsoft.com/office/drawing/2014/main" id="{5533BF79-4E5A-4280-A216-D5F72D74C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4" name="Line 55">
            <a:extLst>
              <a:ext uri="{FF2B5EF4-FFF2-40B4-BE49-F238E27FC236}">
                <a16:creationId xmlns:a16="http://schemas.microsoft.com/office/drawing/2014/main" id="{30641D6F-94C5-4AC8-821E-A1F329F85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5" name="Line 56">
            <a:extLst>
              <a:ext uri="{FF2B5EF4-FFF2-40B4-BE49-F238E27FC236}">
                <a16:creationId xmlns:a16="http://schemas.microsoft.com/office/drawing/2014/main" id="{8EF25D0B-6651-4684-9FB6-C8CAD4025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029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6" name="Line 57">
            <a:extLst>
              <a:ext uri="{FF2B5EF4-FFF2-40B4-BE49-F238E27FC236}">
                <a16:creationId xmlns:a16="http://schemas.microsoft.com/office/drawing/2014/main" id="{53F8B7B7-2B21-4DF7-8D93-720EC7EA1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7" name="Line 58">
            <a:extLst>
              <a:ext uri="{FF2B5EF4-FFF2-40B4-BE49-F238E27FC236}">
                <a16:creationId xmlns:a16="http://schemas.microsoft.com/office/drawing/2014/main" id="{4301D9BB-279A-4CF2-9F04-F42E86E2E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8" name="Line 59">
            <a:extLst>
              <a:ext uri="{FF2B5EF4-FFF2-40B4-BE49-F238E27FC236}">
                <a16:creationId xmlns:a16="http://schemas.microsoft.com/office/drawing/2014/main" id="{5630BB2B-F497-476F-806D-7BAE5E94B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962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9" name="Line 60">
            <a:extLst>
              <a:ext uri="{FF2B5EF4-FFF2-40B4-BE49-F238E27FC236}">
                <a16:creationId xmlns:a16="http://schemas.microsoft.com/office/drawing/2014/main" id="{C2695E70-7CC4-4FFA-85BE-1CD6C87E3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953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0" name="Line 61">
            <a:extLst>
              <a:ext uri="{FF2B5EF4-FFF2-40B4-BE49-F238E27FC236}">
                <a16:creationId xmlns:a16="http://schemas.microsoft.com/office/drawing/2014/main" id="{F943E66D-94F4-4BCD-8323-D54F9F20B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6019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1" name="Line 62">
            <a:extLst>
              <a:ext uri="{FF2B5EF4-FFF2-40B4-BE49-F238E27FC236}">
                <a16:creationId xmlns:a16="http://schemas.microsoft.com/office/drawing/2014/main" id="{C344FA1E-7483-4727-9CB0-26BFEC71A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2" name="Line 63">
            <a:extLst>
              <a:ext uri="{FF2B5EF4-FFF2-40B4-BE49-F238E27FC236}">
                <a16:creationId xmlns:a16="http://schemas.microsoft.com/office/drawing/2014/main" id="{20AFF731-2802-4129-AE74-9C46BEC31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562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3" name="Text Box 64">
            <a:extLst>
              <a:ext uri="{FF2B5EF4-FFF2-40B4-BE49-F238E27FC236}">
                <a16:creationId xmlns:a16="http://schemas.microsoft.com/office/drawing/2014/main" id="{55565A34-5420-48EF-895A-4C99F4A9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71744" name="Text Box 65">
            <a:extLst>
              <a:ext uri="{FF2B5EF4-FFF2-40B4-BE49-F238E27FC236}">
                <a16:creationId xmlns:a16="http://schemas.microsoft.com/office/drawing/2014/main" id="{AA71BFF9-F0E1-49A9-A098-2793CBDBF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810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71745" name="Text Box 66">
            <a:extLst>
              <a:ext uri="{FF2B5EF4-FFF2-40B4-BE49-F238E27FC236}">
                <a16:creationId xmlns:a16="http://schemas.microsoft.com/office/drawing/2014/main" id="{12109094-8366-4DF3-AFC5-86026C4A2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71746" name="Text Box 67">
            <a:extLst>
              <a:ext uri="{FF2B5EF4-FFF2-40B4-BE49-F238E27FC236}">
                <a16:creationId xmlns:a16="http://schemas.microsoft.com/office/drawing/2014/main" id="{CA1C19C1-EC20-493F-A49C-794C28CE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71747" name="Text Box 71">
            <a:extLst>
              <a:ext uri="{FF2B5EF4-FFF2-40B4-BE49-F238E27FC236}">
                <a16:creationId xmlns:a16="http://schemas.microsoft.com/office/drawing/2014/main" id="{1F487D8F-67A4-4EF8-9BC1-3D2C06A9A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814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71748" name="Text Box 72">
            <a:extLst>
              <a:ext uri="{FF2B5EF4-FFF2-40B4-BE49-F238E27FC236}">
                <a16:creationId xmlns:a16="http://schemas.microsoft.com/office/drawing/2014/main" id="{EBD59088-D509-4041-9516-533EEBE55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14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71749" name="Text Box 77">
            <a:extLst>
              <a:ext uri="{FF2B5EF4-FFF2-40B4-BE49-F238E27FC236}">
                <a16:creationId xmlns:a16="http://schemas.microsoft.com/office/drawing/2014/main" id="{1C6558B6-06D4-4B45-BBCF-805CA728A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48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71750" name="Text Box 78">
            <a:extLst>
              <a:ext uri="{FF2B5EF4-FFF2-40B4-BE49-F238E27FC236}">
                <a16:creationId xmlns:a16="http://schemas.microsoft.com/office/drawing/2014/main" id="{FF064D5A-4D19-49E8-8E80-D9DAA2AD1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348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226387" name="Text Box 83">
            <a:extLst>
              <a:ext uri="{FF2B5EF4-FFF2-40B4-BE49-F238E27FC236}">
                <a16:creationId xmlns:a16="http://schemas.microsoft.com/office/drawing/2014/main" id="{9FA9DAF3-EBDD-4471-A3C0-D2757061F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8816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decrease</a:t>
            </a:r>
          </a:p>
        </p:txBody>
      </p:sp>
      <p:sp>
        <p:nvSpPr>
          <p:cNvPr id="226388" name="Text Box 84">
            <a:extLst>
              <a:ext uri="{FF2B5EF4-FFF2-40B4-BE49-F238E27FC236}">
                <a16:creationId xmlns:a16="http://schemas.microsoft.com/office/drawing/2014/main" id="{4EAF2786-305B-4FF2-BA37-EA3F04455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8816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constant</a:t>
            </a:r>
          </a:p>
        </p:txBody>
      </p:sp>
      <p:grpSp>
        <p:nvGrpSpPr>
          <p:cNvPr id="71753" name="Group 34">
            <a:extLst>
              <a:ext uri="{FF2B5EF4-FFF2-40B4-BE49-F238E27FC236}">
                <a16:creationId xmlns:a16="http://schemas.microsoft.com/office/drawing/2014/main" id="{7BDA580C-A79C-44C3-B480-826319C12EA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2951163"/>
            <a:chOff x="304800" y="228600"/>
            <a:chExt cx="8686800" cy="2951401"/>
          </a:xfrm>
        </p:grpSpPr>
        <p:pic>
          <p:nvPicPr>
            <p:cNvPr id="71759" name="Picture 2">
              <a:extLst>
                <a:ext uri="{FF2B5EF4-FFF2-40B4-BE49-F238E27FC236}">
                  <a16:creationId xmlns:a16="http://schemas.microsoft.com/office/drawing/2014/main" id="{4766611F-4799-429B-A814-3C912A72D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28600"/>
              <a:ext cx="4648200" cy="295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0" name="Picture 3">
              <a:extLst>
                <a:ext uri="{FF2B5EF4-FFF2-40B4-BE49-F238E27FC236}">
                  <a16:creationId xmlns:a16="http://schemas.microsoft.com/office/drawing/2014/main" id="{5C8EC32D-4FA2-462F-846C-1C5FB3E66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0"/>
              <a:ext cx="4238625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61" name="Group 25">
              <a:extLst>
                <a:ext uri="{FF2B5EF4-FFF2-40B4-BE49-F238E27FC236}">
                  <a16:creationId xmlns:a16="http://schemas.microsoft.com/office/drawing/2014/main" id="{FA5BE208-10E4-4F1D-8DC9-295FA80D9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81000"/>
              <a:ext cx="3200400" cy="2579132"/>
              <a:chOff x="1143000" y="381000"/>
              <a:chExt cx="3200400" cy="2579132"/>
            </a:xfrm>
          </p:grpSpPr>
          <p:sp>
            <p:nvSpPr>
              <p:cNvPr id="71762" name="TextBox 38">
                <a:extLst>
                  <a:ext uri="{FF2B5EF4-FFF2-40B4-BE49-F238E27FC236}">
                    <a16:creationId xmlns:a16="http://schemas.microsoft.com/office/drawing/2014/main" id="{14C6AFAB-7EBF-4272-AE7A-EFC7CA769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3810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71763" name="TextBox 39">
                <a:extLst>
                  <a:ext uri="{FF2B5EF4-FFF2-40B4-BE49-F238E27FC236}">
                    <a16:creationId xmlns:a16="http://schemas.microsoft.com/office/drawing/2014/main" id="{69F297E7-7D26-4344-A7F6-57D05E41D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11430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71764" name="TextBox 40">
                <a:extLst>
                  <a:ext uri="{FF2B5EF4-FFF2-40B4-BE49-F238E27FC236}">
                    <a16:creationId xmlns:a16="http://schemas.microsoft.com/office/drawing/2014/main" id="{9842338A-52F1-4C09-BEB3-C603C586A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8400" y="9144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71765" name="TextBox 41">
                <a:extLst>
                  <a:ext uri="{FF2B5EF4-FFF2-40B4-BE49-F238E27FC236}">
                    <a16:creationId xmlns:a16="http://schemas.microsoft.com/office/drawing/2014/main" id="{0E1B188E-6FBE-407B-8491-047A7CC8CD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2297668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71766" name="TextBox 42">
                <a:extLst>
                  <a:ext uri="{FF2B5EF4-FFF2-40B4-BE49-F238E27FC236}">
                    <a16:creationId xmlns:a16="http://schemas.microsoft.com/office/drawing/2014/main" id="{EB1FCB11-3153-46E6-9FF2-EEE90F3335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0574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71767" name="TextBox 43">
                <a:extLst>
                  <a:ext uri="{FF2B5EF4-FFF2-40B4-BE49-F238E27FC236}">
                    <a16:creationId xmlns:a16="http://schemas.microsoft.com/office/drawing/2014/main" id="{6B3E9165-3C03-4DE0-BC70-D6ED1248B6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2590800"/>
                <a:ext cx="381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F</a:t>
                </a:r>
              </a:p>
            </p:txBody>
          </p:sp>
        </p:grpSp>
      </p:grpSp>
      <p:sp>
        <p:nvSpPr>
          <p:cNvPr id="71754" name="Text Box 81">
            <a:extLst>
              <a:ext uri="{FF2B5EF4-FFF2-40B4-BE49-F238E27FC236}">
                <a16:creationId xmlns:a16="http://schemas.microsoft.com/office/drawing/2014/main" id="{0819AF3B-D09F-4555-8D25-AB3BC8FBE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Freezing pt</a:t>
            </a:r>
          </a:p>
        </p:txBody>
      </p:sp>
      <p:sp>
        <p:nvSpPr>
          <p:cNvPr id="71755" name="Text Box 74">
            <a:extLst>
              <a:ext uri="{FF2B5EF4-FFF2-40B4-BE49-F238E27FC236}">
                <a16:creationId xmlns:a16="http://schemas.microsoft.com/office/drawing/2014/main" id="{0F97E12F-7679-4A10-BB83-16712283E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Condensation pt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32D12A8-C080-4BD9-8E66-E6BD845CA535}"/>
              </a:ext>
            </a:extLst>
          </p:cNvPr>
          <p:cNvSpPr/>
          <p:nvPr/>
        </p:nvSpPr>
        <p:spPr>
          <a:xfrm>
            <a:off x="7696200" y="23622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9E886682-D4BA-464F-94FE-4A2A0F7A1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27FB8893-F4A1-421B-A6A4-CBB2A1CDB8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F80E3A30-2D5D-4DC8-AE95-D07FC62F2FC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49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C01F09-9F2C-4439-8B8E-BD3FAC5C55E5}"/>
              </a:ext>
            </a:extLst>
          </p:cNvPr>
          <p:cNvSpPr txBox="1"/>
          <p:nvPr/>
        </p:nvSpPr>
        <p:spPr>
          <a:xfrm>
            <a:off x="4439516" y="914345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012BBC-E6E8-4BEE-BFCB-4524BEC1E0FA}"/>
              </a:ext>
            </a:extLst>
          </p:cNvPr>
          <p:cNvSpPr txBox="1"/>
          <p:nvPr/>
        </p:nvSpPr>
        <p:spPr>
          <a:xfrm>
            <a:off x="350548" y="2177534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4FE513-D05D-4625-994B-BE3739021C03}"/>
              </a:ext>
            </a:extLst>
          </p:cNvPr>
          <p:cNvSpPr txBox="1"/>
          <p:nvPr/>
        </p:nvSpPr>
        <p:spPr>
          <a:xfrm>
            <a:off x="4453371" y="2121822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217015-2947-46A8-B079-09FBB8F5DBF5}"/>
              </a:ext>
            </a:extLst>
          </p:cNvPr>
          <p:cNvSpPr txBox="1"/>
          <p:nvPr/>
        </p:nvSpPr>
        <p:spPr>
          <a:xfrm>
            <a:off x="290513" y="1001196"/>
            <a:ext cx="5810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87" grpId="0"/>
      <p:bldP spid="226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06EB224-2DF7-464E-AA8C-5B36F65A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altLang="en-US"/>
              <a:t>Name types of Energy.</a:t>
            </a:r>
          </a:p>
        </p:txBody>
      </p:sp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id="{1439C79C-D4D4-4A3F-BA02-67FD0E172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A560389-B318-4FB9-A908-B775D0FB74C8}" type="slidenum">
              <a:rPr lang="en-US" altLang="en-US" smtClean="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E03C45-124F-4003-A6ED-2269745E5FFD}"/>
              </a:ext>
            </a:extLst>
          </p:cNvPr>
          <p:cNvSpPr/>
          <p:nvPr/>
        </p:nvSpPr>
        <p:spPr>
          <a:xfrm>
            <a:off x="6248400" y="914400"/>
            <a:ext cx="28194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475" algn="ctr" eaLnBrk="1" hangingPunct="1">
              <a:defRPr/>
            </a:pP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Kinetic &amp;</a:t>
            </a:r>
          </a:p>
          <a:p>
            <a:pPr marL="117475" algn="ctr" eaLnBrk="1" hangingPunct="1">
              <a:defRPr/>
            </a:pP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Potential</a:t>
            </a:r>
          </a:p>
          <a:p>
            <a:pPr marL="117475" algn="ctr" eaLnBrk="1" hangingPunct="1">
              <a:defRPr/>
            </a:pPr>
            <a:endParaRPr lang="en-US" sz="3200" dirty="0">
              <a:solidFill>
                <a:srgbClr val="7030A0"/>
              </a:solidFill>
              <a:latin typeface="Arial" charset="0"/>
            </a:endParaRPr>
          </a:p>
          <a:p>
            <a:pPr marL="117475" algn="ctr" eaLnBrk="1" hangingPunct="1"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</a:rPr>
              <a:t>Light</a:t>
            </a:r>
          </a:p>
          <a:p>
            <a:pPr marL="117475" algn="ctr" eaLnBrk="1" hangingPunct="1"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</a:rPr>
              <a:t>Nuclear</a:t>
            </a:r>
          </a:p>
          <a:p>
            <a:pPr marL="117475" algn="ctr" eaLnBrk="1" hangingPunct="1"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</a:rPr>
              <a:t>Mechanical</a:t>
            </a:r>
          </a:p>
          <a:p>
            <a:pPr marL="117475" algn="ctr" eaLnBrk="1" hangingPunct="1"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</a:rPr>
              <a:t>Heat</a:t>
            </a:r>
          </a:p>
          <a:p>
            <a:pPr marL="117475" algn="ctr" eaLnBrk="1" hangingPunct="1"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</a:rPr>
              <a:t>Chemical</a:t>
            </a:r>
          </a:p>
          <a:p>
            <a:pPr marL="117475" algn="ctr" eaLnBrk="1" hangingPunct="1"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</a:rPr>
              <a:t>Electrical</a:t>
            </a:r>
          </a:p>
          <a:p>
            <a:pPr marL="117475" algn="ctr" eaLnBrk="1" hangingPunct="1"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</a:rPr>
              <a:t>Magnetic</a:t>
            </a:r>
          </a:p>
          <a:p>
            <a:pPr marL="117475" algn="ctr" eaLnBrk="1" hangingPunct="1"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</a:rPr>
              <a:t>Sound</a:t>
            </a:r>
          </a:p>
        </p:txBody>
      </p:sp>
      <p:pic>
        <p:nvPicPr>
          <p:cNvPr id="26630" name="Picture 7" descr="warm_up-01.eps">
            <a:extLst>
              <a:ext uri="{FF2B5EF4-FFF2-40B4-BE49-F238E27FC236}">
                <a16:creationId xmlns:a16="http://schemas.microsoft.com/office/drawing/2014/main" id="{C4CFCE65-B5B6-4B40-B579-8E2143147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538"/>
            <a:ext cx="990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>
            <a:extLst>
              <a:ext uri="{FF2B5EF4-FFF2-40B4-BE49-F238E27FC236}">
                <a16:creationId xmlns:a16="http://schemas.microsoft.com/office/drawing/2014/main" id="{CC41575F-5F17-4D30-B50A-3657E1593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371600"/>
            <a:ext cx="64262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0E3A8E8C-DFD8-4F73-8E58-8ADA7C29F9D5}"/>
              </a:ext>
            </a:extLst>
          </p:cNvPr>
          <p:cNvSpPr/>
          <p:nvPr/>
        </p:nvSpPr>
        <p:spPr>
          <a:xfrm>
            <a:off x="7620000" y="19050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DA8968E-3F1E-4866-BBF1-07854AAB6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effectLst/>
              </a:rPr>
              <a:t>General Heating Curve</a:t>
            </a:r>
            <a:r>
              <a:rPr lang="en-US" altLang="en-US">
                <a:effectLst/>
              </a:rPr>
              <a:t> 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C204D331-2E52-4E13-9096-39FFDA69A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en-US" altLang="en-US" dirty="0">
                <a:effectLst/>
              </a:rPr>
              <a:t>Fixed points (based on </a:t>
            </a:r>
            <a:r>
              <a:rPr lang="en-US" altLang="en-US" sz="4800" dirty="0">
                <a:solidFill>
                  <a:srgbClr val="00FF00"/>
                </a:solidFill>
                <a:effectLst/>
              </a:rPr>
              <a:t>PE</a:t>
            </a:r>
            <a:r>
              <a:rPr lang="en-US" altLang="en-US" dirty="0">
                <a:effectLst/>
              </a:rPr>
              <a:t>)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US" altLang="en-US" sz="28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 is “fixed”</a:t>
            </a:r>
          </a:p>
          <a:p>
            <a:pPr marL="377825" indent="-377825">
              <a:spcBef>
                <a:spcPts val="3000"/>
              </a:spcBef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Melting point  	   Freezing point 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↔ l)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825" indent="-377825">
              <a:spcBef>
                <a:spcPts val="3000"/>
              </a:spcBef>
              <a:defRPr/>
            </a:pPr>
            <a:r>
              <a:rPr lang="en-US" alt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Boiling point  	 Condensation pt 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 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↔ g)</a:t>
            </a:r>
            <a:endParaRPr lang="en-US" alt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825" indent="-377825">
              <a:spcBef>
                <a:spcPts val="3000"/>
              </a:spcBef>
              <a:defRPr/>
            </a:pPr>
            <a:r>
              <a:rPr lang="en-US" altLang="en-US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Sublimation	        Deposition </a:t>
            </a:r>
            <a:r>
              <a:rPr lang="en-US" altLang="en-US" sz="24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 </a:t>
            </a:r>
            <a:r>
              <a:rPr lang="en-US" altLang="en-US" sz="24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↔ g)</a:t>
            </a:r>
            <a:r>
              <a:rPr lang="en-US" altLang="en-US" sz="24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2708" name="Line 4">
            <a:extLst>
              <a:ext uri="{FF2B5EF4-FFF2-40B4-BE49-F238E27FC236}">
                <a16:creationId xmlns:a16="http://schemas.microsoft.com/office/drawing/2014/main" id="{EBC49573-9C70-4B7F-AEC9-641BF6EBF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2743200"/>
            <a:ext cx="7620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Line 5">
            <a:extLst>
              <a:ext uri="{FF2B5EF4-FFF2-40B4-BE49-F238E27FC236}">
                <a16:creationId xmlns:a16="http://schemas.microsoft.com/office/drawing/2014/main" id="{F661AFF1-2E9E-47D2-804A-DCACFA3A0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3657600"/>
            <a:ext cx="762000" cy="0"/>
          </a:xfrm>
          <a:prstGeom prst="line">
            <a:avLst/>
          </a:prstGeom>
          <a:noFill/>
          <a:ln w="34925">
            <a:solidFill>
              <a:srgbClr val="FFC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id="{DBC76B6E-8943-4F14-B24C-F174E8E65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4572000"/>
            <a:ext cx="7620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D0918A7-D8AE-4B81-8916-BEB09B87EA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9C59C03-1D3F-410D-8704-D42AB73E63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FFE160F4-8562-42A1-913C-BA7CE499A35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50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844F94D-9307-4B14-B62E-BB2FEC55E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Fixed points for water 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FB486A3-0C4A-4C8E-AA4C-7F007BD70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>
                <a:effectLst/>
              </a:rPr>
              <a:t>Melting point  	      Freezing point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00FF00"/>
                </a:solidFill>
                <a:effectLst/>
              </a:rPr>
              <a:t>0° C</a:t>
            </a:r>
          </a:p>
          <a:p>
            <a:pPr>
              <a:defRPr/>
            </a:pPr>
            <a:endParaRPr lang="en-US" altLang="en-US" dirty="0">
              <a:effectLst/>
            </a:endParaRPr>
          </a:p>
          <a:p>
            <a:pPr>
              <a:defRPr/>
            </a:pPr>
            <a:r>
              <a:rPr lang="en-US" altLang="en-US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Boiling point  	    Condensation point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00FF00"/>
                </a:solidFill>
                <a:effectLst/>
              </a:rPr>
              <a:t>100° C</a:t>
            </a:r>
          </a:p>
        </p:txBody>
      </p:sp>
      <p:sp>
        <p:nvSpPr>
          <p:cNvPr id="73732" name="Line 5">
            <a:extLst>
              <a:ext uri="{FF2B5EF4-FFF2-40B4-BE49-F238E27FC236}">
                <a16:creationId xmlns:a16="http://schemas.microsoft.com/office/drawing/2014/main" id="{331B6E2A-11B9-420E-A0E4-9A0048AF4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286000"/>
            <a:ext cx="7620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Line 6">
            <a:extLst>
              <a:ext uri="{FF2B5EF4-FFF2-40B4-BE49-F238E27FC236}">
                <a16:creationId xmlns:a16="http://schemas.microsoft.com/office/drawing/2014/main" id="{DD95ADB1-C0BF-4A7D-B9A3-979353C5E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038600"/>
            <a:ext cx="7620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72C0EB-5890-4C1B-ABE0-65CDD35FA3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05CF4E-0561-42AE-B237-B6776973BC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5F0CC7F5-6C40-4D89-939C-AD536EC7BEE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51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B216BDE-8635-461B-B8E3-2E1F40DA2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b="1">
                <a:solidFill>
                  <a:srgbClr val="FF6600"/>
                </a:solidFill>
                <a:effectLst/>
              </a:rPr>
              <a:t>Quantitative Heat Measurements</a:t>
            </a:r>
            <a:r>
              <a:rPr lang="en-US" altLang="en-US" sz="4000">
                <a:solidFill>
                  <a:srgbClr val="FF6600"/>
                </a:solidFill>
                <a:effectLst/>
              </a:rPr>
              <a:t> 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C8933FA-3F77-431A-AD1B-4CB73AEE6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105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dirty="0">
                <a:effectLst/>
              </a:rPr>
              <a:t>Heat Equation:  </a:t>
            </a:r>
            <a:r>
              <a:rPr lang="en-US" altLang="en-US" sz="3600" b="1" dirty="0">
                <a:solidFill>
                  <a:srgbClr val="92D050"/>
                </a:solidFill>
                <a:effectLst/>
              </a:rPr>
              <a:t>q</a:t>
            </a:r>
            <a:r>
              <a:rPr lang="en-US" altLang="en-US" sz="3600" b="1" dirty="0">
                <a:effectLst/>
              </a:rPr>
              <a:t>  =  </a:t>
            </a:r>
            <a:r>
              <a:rPr lang="en-US" altLang="en-US" sz="3600" b="1" dirty="0">
                <a:solidFill>
                  <a:srgbClr val="FF0000"/>
                </a:solidFill>
                <a:effectLst/>
              </a:rPr>
              <a:t>m</a:t>
            </a:r>
            <a:r>
              <a:rPr lang="en-US" altLang="en-US" sz="3600" b="1" dirty="0">
                <a:effectLst/>
              </a:rPr>
              <a:t> </a:t>
            </a: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</a:rPr>
              <a:t>c</a:t>
            </a:r>
            <a:r>
              <a:rPr lang="en-US" altLang="en-US" sz="3600" b="1" dirty="0">
                <a:effectLst/>
              </a:rPr>
              <a:t> </a:t>
            </a:r>
            <a:r>
              <a:rPr lang="en-US" altLang="en-US" sz="3600" b="1" dirty="0">
                <a:solidFill>
                  <a:srgbClr val="FFC000"/>
                </a:solidFill>
                <a:effectLst/>
              </a:rPr>
              <a:t>∆T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effectLst/>
              </a:rPr>
              <a:t>KE</a:t>
            </a:r>
          </a:p>
          <a:p>
            <a:pPr marL="990600" lvl="1" indent="-5334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rgbClr val="00FF00"/>
                </a:solidFill>
                <a:effectLst/>
              </a:rPr>
              <a:t>q</a:t>
            </a:r>
            <a:r>
              <a:rPr lang="en-US" altLang="en-US" sz="2400" b="1" dirty="0">
                <a:effectLst/>
              </a:rPr>
              <a:t>:  </a:t>
            </a:r>
            <a:r>
              <a:rPr lang="en-US" altLang="en-US" sz="2400" b="1" dirty="0">
                <a:solidFill>
                  <a:srgbClr val="00FF00"/>
                </a:solidFill>
                <a:effectLst/>
              </a:rPr>
              <a:t>change in heat energy for system or surroundings</a:t>
            </a:r>
          </a:p>
          <a:p>
            <a:pPr marL="990600" lvl="1" indent="-5334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rgbClr val="FF6600"/>
                </a:solidFill>
                <a:effectLst/>
              </a:rPr>
              <a:t>m</a:t>
            </a:r>
            <a:r>
              <a:rPr lang="en-US" altLang="en-US" sz="2400" b="1" dirty="0">
                <a:effectLst/>
              </a:rPr>
              <a:t>:  </a:t>
            </a:r>
            <a:r>
              <a:rPr lang="en-US" altLang="en-US" sz="2400" b="1" dirty="0">
                <a:solidFill>
                  <a:srgbClr val="FF0000"/>
                </a:solidFill>
                <a:effectLst/>
              </a:rPr>
              <a:t>mass of substance</a:t>
            </a:r>
          </a:p>
          <a:p>
            <a:pPr marL="990600" lvl="1" indent="-5334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effectLst/>
              </a:rPr>
              <a:t>c</a:t>
            </a:r>
            <a:r>
              <a:rPr lang="en-US" altLang="en-US" sz="2400" b="1" baseline="-25000" dirty="0">
                <a:solidFill>
                  <a:srgbClr val="000000"/>
                </a:solidFill>
                <a:effectLst/>
              </a:rPr>
              <a:t>p</a:t>
            </a:r>
            <a:r>
              <a:rPr lang="en-US" altLang="en-US" sz="2400" b="1" dirty="0">
                <a:effectLst/>
              </a:rPr>
              <a:t>:  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effectLst/>
              </a:rPr>
              <a:t>specific heat of substance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200" b="1" dirty="0">
              <a:effectLst/>
            </a:endParaRPr>
          </a:p>
          <a:p>
            <a:pPr marL="914400" indent="17463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rgbClr val="00FF00"/>
                </a:solidFill>
                <a:effectLst/>
              </a:rPr>
              <a:t>c</a:t>
            </a:r>
            <a:r>
              <a:rPr lang="en-US" altLang="en-US" sz="2400" b="1" baseline="-25000" dirty="0">
                <a:solidFill>
                  <a:srgbClr val="00FF00"/>
                </a:solidFill>
                <a:effectLst/>
              </a:rPr>
              <a:t>p</a:t>
            </a:r>
            <a:r>
              <a:rPr lang="en-US" altLang="en-US" sz="2400" b="1" dirty="0">
                <a:solidFill>
                  <a:srgbClr val="00FF00"/>
                </a:solidFill>
                <a:effectLst/>
              </a:rPr>
              <a:t> (H20):  1.0 </a:t>
            </a:r>
            <a:r>
              <a:rPr lang="en-US" altLang="en-US" sz="2400" b="1" dirty="0" err="1">
                <a:solidFill>
                  <a:srgbClr val="00FF00"/>
                </a:solidFill>
                <a:effectLst/>
              </a:rPr>
              <a:t>cal</a:t>
            </a:r>
            <a:r>
              <a:rPr lang="en-US" altLang="en-US" sz="2400" b="1" dirty="0">
                <a:solidFill>
                  <a:srgbClr val="00FF00"/>
                </a:solidFill>
                <a:effectLst/>
              </a:rPr>
              <a:t>/</a:t>
            </a:r>
            <a:r>
              <a:rPr lang="en-US" alt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r>
              <a:rPr lang="el-GR" alt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∙</a:t>
            </a:r>
            <a:r>
              <a:rPr lang="en-US" alt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⁰C</a:t>
            </a:r>
            <a:r>
              <a:rPr lang="en-US" altLang="en-US" sz="2400" b="1" dirty="0">
                <a:solidFill>
                  <a:srgbClr val="00FF00"/>
                </a:solidFill>
                <a:effectLst/>
              </a:rPr>
              <a:t>  =  4.18 </a:t>
            </a:r>
            <a:r>
              <a:rPr lang="en-US" alt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j/</a:t>
            </a:r>
            <a:r>
              <a:rPr lang="en-US" alt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r>
              <a:rPr lang="el-GR" alt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∙</a:t>
            </a:r>
            <a:r>
              <a:rPr lang="en-US" alt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⁰C</a:t>
            </a:r>
            <a:endParaRPr lang="en-US" altLang="en-US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17463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effectLst/>
              </a:rPr>
              <a:t>c (ice):  0.5cal/</a:t>
            </a:r>
            <a:r>
              <a:rPr lang="en-US" altLang="en-US" sz="2400" b="1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r>
              <a:rPr lang="el-GR" altLang="en-US" sz="2400" b="1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∙</a:t>
            </a:r>
            <a:r>
              <a:rPr lang="en-US" altLang="en-US" sz="2400" b="1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⁰C </a:t>
            </a:r>
            <a:r>
              <a:rPr lang="en-US" altLang="en-US" sz="2400" b="1" dirty="0">
                <a:effectLst/>
              </a:rPr>
              <a:t>	=  2.09 j/</a:t>
            </a:r>
            <a:r>
              <a:rPr lang="en-US" altLang="en-US" sz="2400" b="1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r>
              <a:rPr lang="el-GR" altLang="en-US" sz="2400" b="1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∙</a:t>
            </a:r>
            <a:r>
              <a:rPr lang="en-US" altLang="en-US" sz="2400" b="1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⁰C</a:t>
            </a:r>
            <a:endParaRPr lang="en-US" altLang="en-US" sz="2400" b="1" dirty="0">
              <a:effectLst/>
            </a:endParaRPr>
          </a:p>
          <a:p>
            <a:pPr marL="914400" indent="17463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effectLst/>
              </a:rPr>
              <a:t>c (steam): 0.5cal/</a:t>
            </a:r>
            <a:r>
              <a:rPr lang="en-US" altLang="en-US" sz="2400" b="1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r>
              <a:rPr lang="el-GR" altLang="en-US" sz="2400" b="1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∙</a:t>
            </a:r>
            <a:r>
              <a:rPr lang="en-US" altLang="en-US" sz="2400" b="1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⁰C </a:t>
            </a:r>
            <a:r>
              <a:rPr lang="en-US" altLang="en-US" sz="2400" b="1" dirty="0">
                <a:effectLst/>
              </a:rPr>
              <a:t>	=  2.09 j/</a:t>
            </a:r>
            <a:r>
              <a:rPr lang="en-US" altLang="en-US" sz="2400" b="1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r>
              <a:rPr lang="el-GR" altLang="en-US" sz="2400" b="1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∙</a:t>
            </a:r>
            <a:r>
              <a:rPr lang="en-US" altLang="en-US" sz="2400" b="1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⁰C</a:t>
            </a:r>
            <a:endParaRPr lang="en-US" altLang="en-US" sz="2400" b="1" dirty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b="1" dirty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chemeClr val="folHlink"/>
                </a:solidFill>
                <a:effectLst/>
              </a:rPr>
              <a:t>∆ T</a:t>
            </a:r>
            <a:r>
              <a:rPr lang="en-US" altLang="en-US" sz="2400" b="1" dirty="0">
                <a:effectLst/>
              </a:rPr>
              <a:t>:  </a:t>
            </a:r>
            <a:r>
              <a:rPr lang="en-US" altLang="en-US" sz="2400" b="1" dirty="0">
                <a:solidFill>
                  <a:srgbClr val="FFC000"/>
                </a:solidFill>
                <a:effectLst/>
              </a:rPr>
              <a:t>change in temperature</a:t>
            </a:r>
            <a:r>
              <a:rPr lang="en-US" altLang="en-US" sz="2400" b="1" dirty="0">
                <a:effectLst/>
              </a:rPr>
              <a:t> (closed system)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effectLst/>
              </a:rPr>
              <a:t>         </a:t>
            </a:r>
            <a:r>
              <a:rPr lang="en-US" altLang="en-US" sz="2400" b="1" dirty="0">
                <a:solidFill>
                  <a:srgbClr val="00FF00"/>
                </a:solidFill>
                <a:effectLst/>
              </a:rPr>
              <a:t>∆ T = final Temp – initial Temp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effectLst/>
              </a:rPr>
              <a:t>         ∆ T = Tf – Ti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01F14-3361-4730-97E2-7E2F1A9C12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AA010-8E41-41C8-8D6D-E2BCCC1396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98EB3E63-944F-4F6B-9845-27FAE7B20AD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52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74758" name="Picture 2">
            <a:extLst>
              <a:ext uri="{FF2B5EF4-FFF2-40B4-BE49-F238E27FC236}">
                <a16:creationId xmlns:a16="http://schemas.microsoft.com/office/drawing/2014/main" id="{27A87F2E-169E-4ED6-B59A-6CB9FACEB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3597275"/>
            <a:ext cx="17938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D3D128E-38CF-4125-99BC-B46B1C561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effectLst/>
              </a:rPr>
              <a:t>Heat of Fusion</a:t>
            </a:r>
            <a:r>
              <a:rPr lang="en-US" altLang="en-US">
                <a:effectLst/>
              </a:rPr>
              <a:t> / </a:t>
            </a:r>
            <a:r>
              <a:rPr lang="en-US" altLang="en-US">
                <a:solidFill>
                  <a:srgbClr val="00FF00"/>
                </a:solidFill>
                <a:effectLst/>
              </a:rPr>
              <a:t>Solidification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D0187ED-FBE4-4703-AAB2-6D7330C8D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2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/>
              </a:rPr>
              <a:t>The amount of energy gained or released when a substance melts (s </a:t>
            </a:r>
            <a:r>
              <a:rPr lang="en-US" altLang="en-US" sz="2800" dirty="0">
                <a:effectLst/>
                <a:sym typeface="Wingdings" pitchFamily="2" charset="2"/>
              </a:rPr>
              <a:t></a:t>
            </a:r>
            <a:r>
              <a:rPr lang="en-US" altLang="en-US" sz="2800" dirty="0">
                <a:effectLst/>
              </a:rPr>
              <a:t> l) or freezes (l </a:t>
            </a:r>
            <a:r>
              <a:rPr lang="en-US" altLang="en-US" sz="2800" dirty="0">
                <a:effectLst/>
                <a:sym typeface="Wingdings" pitchFamily="2" charset="2"/>
              </a:rPr>
              <a:t></a:t>
            </a:r>
            <a:r>
              <a:rPr lang="en-US" altLang="en-US" sz="2800" dirty="0">
                <a:effectLst/>
              </a:rPr>
              <a:t> s)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solidFill>
                  <a:srgbClr val="FFFF00"/>
                </a:solidFill>
                <a:effectLst/>
              </a:rPr>
              <a:t>PE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sz="1000" dirty="0">
              <a:effectLst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>
                <a:effectLst/>
              </a:rPr>
              <a:t>Melting (s </a:t>
            </a:r>
            <a:r>
              <a:rPr lang="en-US" altLang="en-US" dirty="0">
                <a:effectLst/>
                <a:sym typeface="Wingdings" pitchFamily="2" charset="2"/>
              </a:rPr>
              <a:t></a:t>
            </a:r>
            <a:r>
              <a:rPr lang="en-US" altLang="en-US" dirty="0">
                <a:effectLst/>
              </a:rPr>
              <a:t> l):  endothermic  ∆Hf = +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00FF00"/>
                </a:solidFill>
                <a:effectLst/>
              </a:rPr>
              <a:t>Freezing (l </a:t>
            </a:r>
            <a:r>
              <a:rPr lang="en-US" altLang="en-US" dirty="0">
                <a:solidFill>
                  <a:srgbClr val="00FF00"/>
                </a:solidFill>
                <a:effectLst/>
                <a:sym typeface="Wingdings" pitchFamily="2" charset="2"/>
              </a:rPr>
              <a:t></a:t>
            </a:r>
            <a:r>
              <a:rPr lang="en-US" altLang="en-US" dirty="0">
                <a:solidFill>
                  <a:srgbClr val="00FF00"/>
                </a:solidFill>
                <a:effectLst/>
              </a:rPr>
              <a:t> s):  exothermic  ∆Hf = -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en-US" i="1" dirty="0">
                <a:solidFill>
                  <a:srgbClr val="FF66CC"/>
                </a:solidFill>
                <a:effectLst/>
              </a:rPr>
              <a:t>∆H</a:t>
            </a:r>
            <a:r>
              <a:rPr lang="en-US" altLang="en-US" i="1" baseline="-25000" dirty="0">
                <a:solidFill>
                  <a:srgbClr val="FF66CC"/>
                </a:solidFill>
                <a:effectLst/>
              </a:rPr>
              <a:t>s</a:t>
            </a:r>
            <a:r>
              <a:rPr lang="en-US" altLang="en-US" i="1" dirty="0">
                <a:solidFill>
                  <a:srgbClr val="FF66CC"/>
                </a:solidFill>
                <a:effectLst/>
              </a:rPr>
              <a:t> solidification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>
                <a:effectLst/>
              </a:rPr>
              <a:t>For water: ∆H</a:t>
            </a:r>
            <a:r>
              <a:rPr lang="en-US" altLang="en-US" baseline="-25000" dirty="0">
                <a:effectLst/>
              </a:rPr>
              <a:t>f</a:t>
            </a:r>
            <a:r>
              <a:rPr lang="en-US" altLang="en-US" dirty="0">
                <a:effectLst/>
              </a:rPr>
              <a:t> = +</a:t>
            </a:r>
            <a:r>
              <a:rPr lang="en-US" altLang="en-US" u="sng" dirty="0">
                <a:effectLst/>
              </a:rPr>
              <a:t>80.0 cal/g</a:t>
            </a:r>
            <a:r>
              <a:rPr lang="en-US" altLang="en-US" dirty="0">
                <a:effectLst/>
              </a:rPr>
              <a:t>	= -∆H</a:t>
            </a:r>
            <a:r>
              <a:rPr lang="en-US" altLang="en-US" baseline="-25000" dirty="0">
                <a:effectLst/>
              </a:rPr>
              <a:t>s</a:t>
            </a:r>
            <a:r>
              <a:rPr lang="en-US" altLang="en-US" dirty="0">
                <a:effectLst/>
              </a:rPr>
              <a:t> </a:t>
            </a:r>
            <a:endParaRPr lang="en-US" altLang="en-US" i="1" dirty="0">
              <a:effectLst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i="1" dirty="0">
                <a:solidFill>
                  <a:schemeClr val="folHlink"/>
                </a:solidFill>
                <a:effectLst/>
              </a:rPr>
              <a:t>80.0 cal/g  x  4.18 j/cal</a:t>
            </a:r>
            <a:r>
              <a:rPr lang="en-US" altLang="en-US" dirty="0">
                <a:solidFill>
                  <a:schemeClr val="folHlink"/>
                </a:solidFill>
                <a:effectLst/>
              </a:rPr>
              <a:t>  =  </a:t>
            </a:r>
            <a:r>
              <a:rPr lang="en-US" altLang="en-US" u="sng" dirty="0">
                <a:solidFill>
                  <a:schemeClr val="folHlink"/>
                </a:solidFill>
                <a:effectLst/>
              </a:rPr>
              <a:t>334.4 j/g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12551-42A1-4204-9208-C7BDCAE587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54B71-F03E-4FAF-9EC3-AAF38B42B3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D80FF8DC-B0C7-4390-A7FD-FFC11E1C9BE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53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4F7ED40-B9D0-4E28-9A5E-C7AB074EE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b="1">
                <a:effectLst/>
              </a:rPr>
              <a:t>Heat of Vaporization / </a:t>
            </a:r>
            <a:r>
              <a:rPr lang="en-US" altLang="en-US" sz="3600" b="1">
                <a:solidFill>
                  <a:srgbClr val="00FF00"/>
                </a:solidFill>
                <a:effectLst/>
              </a:rPr>
              <a:t>Condensation</a:t>
            </a:r>
            <a:r>
              <a:rPr lang="en-US" altLang="en-US" sz="3600">
                <a:solidFill>
                  <a:srgbClr val="00FF00"/>
                </a:solidFill>
                <a:effectLst/>
              </a:rPr>
              <a:t> 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4EE2521-3F8A-4DFF-9A5D-718B0D933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9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amount of energy gained or released when a substance vaporizes (l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g) or condenses (g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solidFill>
                  <a:srgbClr val="FFFF00"/>
                </a:solidFill>
                <a:effectLst/>
              </a:rPr>
              <a:t>PE</a:t>
            </a: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endParaRPr lang="en-US" altLang="en-US" sz="1200" dirty="0">
              <a:effectLst/>
            </a:endParaRP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effectLst/>
              </a:rPr>
              <a:t>vaporizing (l </a:t>
            </a:r>
            <a:r>
              <a:rPr lang="en-US" altLang="en-US" sz="2800" dirty="0">
                <a:effectLst/>
                <a:sym typeface="Wingdings" pitchFamily="2" charset="2"/>
              </a:rPr>
              <a:t></a:t>
            </a:r>
            <a:r>
              <a:rPr lang="en-US" altLang="en-US" sz="2800" dirty="0">
                <a:effectLst/>
              </a:rPr>
              <a:t> g):  endothermic ∆Hv = +</a:t>
            </a: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00"/>
                </a:solidFill>
                <a:effectLst/>
              </a:rPr>
              <a:t>condensing (g </a:t>
            </a:r>
            <a:r>
              <a:rPr lang="en-US" altLang="en-US" sz="2800" dirty="0">
                <a:solidFill>
                  <a:srgbClr val="00FF00"/>
                </a:solidFill>
                <a:effectLst/>
                <a:sym typeface="Wingdings" pitchFamily="2" charset="2"/>
              </a:rPr>
              <a:t></a:t>
            </a:r>
            <a:r>
              <a:rPr lang="en-US" altLang="en-US" sz="2800" dirty="0">
                <a:solidFill>
                  <a:srgbClr val="00FF00"/>
                </a:solidFill>
                <a:effectLst/>
              </a:rPr>
              <a:t> l):  exothermic ∆Hv =  -</a:t>
            </a:r>
          </a:p>
          <a:p>
            <a:pPr marL="609600" indent="-609600" algn="ctr">
              <a:buFont typeface="Wingdings" panose="05000000000000000000" pitchFamily="2" charset="2"/>
              <a:buNone/>
              <a:defRPr/>
            </a:pPr>
            <a:r>
              <a:rPr lang="en-US" altLang="en-US" sz="2800" i="1" dirty="0">
                <a:solidFill>
                  <a:srgbClr val="FF66CC"/>
                </a:solidFill>
                <a:effectLst/>
              </a:rPr>
              <a:t>∆H</a:t>
            </a:r>
            <a:r>
              <a:rPr lang="en-US" altLang="en-US" sz="2800" i="1" baseline="-25000" dirty="0">
                <a:solidFill>
                  <a:srgbClr val="FF66CC"/>
                </a:solidFill>
                <a:effectLst/>
              </a:rPr>
              <a:t>c</a:t>
            </a:r>
            <a:r>
              <a:rPr lang="en-US" altLang="en-US" sz="2800" i="1" dirty="0">
                <a:solidFill>
                  <a:srgbClr val="FF66CC"/>
                </a:solidFill>
                <a:effectLst/>
              </a:rPr>
              <a:t> = condensation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effectLst/>
              </a:rPr>
              <a:t>For water: ∆H</a:t>
            </a:r>
            <a:r>
              <a:rPr lang="en-US" altLang="en-US" sz="2800" baseline="-25000" dirty="0">
                <a:effectLst/>
              </a:rPr>
              <a:t>v</a:t>
            </a:r>
            <a:r>
              <a:rPr lang="en-US" altLang="en-US" sz="2800" dirty="0">
                <a:effectLst/>
              </a:rPr>
              <a:t> = +</a:t>
            </a:r>
            <a:r>
              <a:rPr lang="en-US" altLang="en-US" sz="2800" u="sng" dirty="0">
                <a:effectLst/>
              </a:rPr>
              <a:t>540. cal/g </a:t>
            </a:r>
            <a:r>
              <a:rPr lang="en-US" altLang="en-US" sz="2800" dirty="0">
                <a:effectLst/>
              </a:rPr>
              <a:t>=  </a:t>
            </a:r>
            <a:r>
              <a:rPr lang="en-US" altLang="en-US" sz="2800" dirty="0">
                <a:solidFill>
                  <a:srgbClr val="00FF00"/>
                </a:solidFill>
                <a:effectLst/>
              </a:rPr>
              <a:t>-∆H</a:t>
            </a:r>
            <a:r>
              <a:rPr lang="en-US" altLang="en-US" sz="2800" baseline="-25000" dirty="0">
                <a:solidFill>
                  <a:srgbClr val="00FF00"/>
                </a:solidFill>
                <a:effectLst/>
              </a:rPr>
              <a:t>c</a:t>
            </a:r>
            <a:r>
              <a:rPr lang="en-US" altLang="en-US" sz="2800" dirty="0">
                <a:solidFill>
                  <a:srgbClr val="00FF00"/>
                </a:solidFill>
                <a:effectLst/>
              </a:rPr>
              <a:t> </a:t>
            </a:r>
            <a:endParaRPr lang="en-US" altLang="en-US" sz="2800" dirty="0">
              <a:effectLst/>
            </a:endParaRPr>
          </a:p>
          <a:p>
            <a:pPr marL="609600" indent="-609600" algn="ctr">
              <a:buFont typeface="Wingdings" panose="05000000000000000000" pitchFamily="2" charset="2"/>
              <a:buNone/>
              <a:defRPr/>
            </a:pPr>
            <a:endParaRPr lang="en-US" altLang="en-US" sz="1000" i="1" dirty="0">
              <a:effectLst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2800" i="1" dirty="0">
                <a:solidFill>
                  <a:schemeClr val="folHlink"/>
                </a:solidFill>
                <a:effectLst/>
              </a:rPr>
              <a:t>540. cal/g  x  4.18 j/cal</a:t>
            </a:r>
            <a:r>
              <a:rPr lang="en-US" altLang="en-US" sz="2800" dirty="0">
                <a:solidFill>
                  <a:schemeClr val="folHlink"/>
                </a:solidFill>
                <a:effectLst/>
              </a:rPr>
              <a:t>  =  </a:t>
            </a:r>
            <a:r>
              <a:rPr lang="en-US" altLang="en-US" sz="2800" u="sng" dirty="0">
                <a:solidFill>
                  <a:schemeClr val="folHlink"/>
                </a:solidFill>
                <a:effectLst/>
              </a:rPr>
              <a:t>2.26 kJ/g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A129D-A810-41F2-80BA-1534D52730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DE6AB-DDD7-4361-88EF-C1C3919CAE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92224818-CD45-460E-A86B-AFB6B49852C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54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heating curve">
            <a:extLst>
              <a:ext uri="{FF2B5EF4-FFF2-40B4-BE49-F238E27FC236}">
                <a16:creationId xmlns:a16="http://schemas.microsoft.com/office/drawing/2014/main" id="{7076769B-8877-463F-BAB6-229C558DE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85B60-F02E-43F1-9ECD-D0454810C1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Thermochemistry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742EA-CD12-469C-9BBA-AA02958151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75A909BE-3D06-40BC-9027-55549D1D5629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55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B68831-1FE9-401A-8D69-5C906537D372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229600" cy="6858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Notice the “equations” for each change</a:t>
            </a:r>
          </a:p>
        </p:txBody>
      </p:sp>
      <p:sp>
        <p:nvSpPr>
          <p:cNvPr id="73734" name="TextBox 1">
            <a:extLst>
              <a:ext uri="{FF2B5EF4-FFF2-40B4-BE49-F238E27FC236}">
                <a16:creationId xmlns:a16="http://schemas.microsoft.com/office/drawing/2014/main" id="{F8B3F61F-06B8-44D5-B0D1-B22D71B07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768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m(+∆H</a:t>
            </a:r>
            <a:r>
              <a:rPr lang="en-US" altLang="en-US" sz="20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3735" name="TextBox 1">
            <a:extLst>
              <a:ext uri="{FF2B5EF4-FFF2-40B4-BE49-F238E27FC236}">
                <a16:creationId xmlns:a16="http://schemas.microsoft.com/office/drawing/2014/main" id="{6B60A7CD-FB40-42B6-BFA7-3E5122204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3429000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m(+∆</a:t>
            </a:r>
            <a:r>
              <a:rPr lang="en-US" alt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20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7832" name="TextBox 1">
            <a:extLst>
              <a:ext uri="{FF2B5EF4-FFF2-40B4-BE49-F238E27FC236}">
                <a16:creationId xmlns:a16="http://schemas.microsoft.com/office/drawing/2014/main" id="{E81B1120-9553-4E62-9E8C-BAD4C07B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482600"/>
            <a:ext cx="2663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q = 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6408F-F8F3-4887-8CB7-B4EBC59B0506}"/>
              </a:ext>
            </a:extLst>
          </p:cNvPr>
          <p:cNvSpPr txBox="1"/>
          <p:nvPr/>
        </p:nvSpPr>
        <p:spPr>
          <a:xfrm>
            <a:off x="1143000" y="762000"/>
            <a:ext cx="2098675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Endothermic</a:t>
            </a:r>
            <a:endParaRPr lang="en-US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0DFEE0-95C8-4787-A372-30CDBE44CD12}"/>
              </a:ext>
            </a:extLst>
          </p:cNvPr>
          <p:cNvSpPr txBox="1"/>
          <p:nvPr/>
        </p:nvSpPr>
        <p:spPr>
          <a:xfrm>
            <a:off x="5910263" y="762000"/>
            <a:ext cx="2776537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 Curve</a:t>
            </a:r>
            <a:endParaRPr lang="en-US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A16BD-43D9-4509-BC2C-91CD5DD50A52}"/>
              </a:ext>
            </a:extLst>
          </p:cNvPr>
          <p:cNvSpPr txBox="1"/>
          <p:nvPr/>
        </p:nvSpPr>
        <p:spPr>
          <a:xfrm>
            <a:off x="2098964" y="3664634"/>
            <a:ext cx="972127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Solid </a:t>
            </a:r>
            <a:r>
              <a:rPr lang="en-US" dirty="0">
                <a:sym typeface="Wingdings" panose="05000000000000000000" pitchFamily="2" charset="2"/>
              </a:rPr>
              <a:t> liquid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72775-697C-4071-BAC5-2DE0979E7ADE}"/>
              </a:ext>
            </a:extLst>
          </p:cNvPr>
          <p:cNvSpPr txBox="1"/>
          <p:nvPr/>
        </p:nvSpPr>
        <p:spPr>
          <a:xfrm>
            <a:off x="6096000" y="2667000"/>
            <a:ext cx="1649846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 liquid  gas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>
            <a:extLst>
              <a:ext uri="{FF2B5EF4-FFF2-40B4-BE49-F238E27FC236}">
                <a16:creationId xmlns:a16="http://schemas.microsoft.com/office/drawing/2014/main" id="{BA969890-E23B-433E-91F4-E54B9F301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143000"/>
            <a:ext cx="897255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176B9-9CD5-4C34-BFEC-0B9BF9CE6E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Thermochemistry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66EE0-BE01-4C71-B7A9-1554C87BE4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07B049D1-4189-4FF5-85A5-7B93ADB6823A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56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D1F64CB-7F4E-43F8-A953-7D93C6F6BB3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229600" cy="6858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Notice the “equations” for each change</a:t>
            </a:r>
          </a:p>
        </p:txBody>
      </p:sp>
      <p:sp>
        <p:nvSpPr>
          <p:cNvPr id="78854" name="TextBox 1">
            <a:extLst>
              <a:ext uri="{FF2B5EF4-FFF2-40B4-BE49-F238E27FC236}">
                <a16:creationId xmlns:a16="http://schemas.microsoft.com/office/drawing/2014/main" id="{6D27182B-AC16-4F6E-9F24-A110B225D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105400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q = ?</a:t>
            </a:r>
          </a:p>
        </p:txBody>
      </p:sp>
      <p:sp>
        <p:nvSpPr>
          <p:cNvPr id="78855" name="TextBox 1">
            <a:extLst>
              <a:ext uri="{FF2B5EF4-FFF2-40B4-BE49-F238E27FC236}">
                <a16:creationId xmlns:a16="http://schemas.microsoft.com/office/drawing/2014/main" id="{AE70E33A-619B-4B68-85A3-721E6AA66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3200400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q = ?</a:t>
            </a:r>
          </a:p>
        </p:txBody>
      </p:sp>
      <p:sp>
        <p:nvSpPr>
          <p:cNvPr id="78856" name="TextBox 1">
            <a:extLst>
              <a:ext uri="{FF2B5EF4-FFF2-40B4-BE49-F238E27FC236}">
                <a16:creationId xmlns:a16="http://schemas.microsoft.com/office/drawing/2014/main" id="{1E108A39-8522-4771-A3A2-71C66805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2057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q = ?</a:t>
            </a:r>
          </a:p>
        </p:txBody>
      </p:sp>
      <p:sp>
        <p:nvSpPr>
          <p:cNvPr id="78857" name="TextBox 1">
            <a:extLst>
              <a:ext uri="{FF2B5EF4-FFF2-40B4-BE49-F238E27FC236}">
                <a16:creationId xmlns:a16="http://schemas.microsoft.com/office/drawing/2014/main" id="{E91E08FD-5486-49CB-9F79-FC246737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581400"/>
            <a:ext cx="2209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q = ?</a:t>
            </a:r>
          </a:p>
        </p:txBody>
      </p:sp>
      <p:sp>
        <p:nvSpPr>
          <p:cNvPr id="78858" name="TextBox 1">
            <a:extLst>
              <a:ext uri="{FF2B5EF4-FFF2-40B4-BE49-F238E27FC236}">
                <a16:creationId xmlns:a16="http://schemas.microsoft.com/office/drawing/2014/main" id="{B7838F58-3630-49AE-B5B9-27F6BB1E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65788"/>
            <a:ext cx="18970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q = ?</a:t>
            </a:r>
          </a:p>
        </p:txBody>
      </p:sp>
      <p:sp>
        <p:nvSpPr>
          <p:cNvPr id="78859" name="TextBox 1">
            <a:extLst>
              <a:ext uri="{FF2B5EF4-FFF2-40B4-BE49-F238E27FC236}">
                <a16:creationId xmlns:a16="http://schemas.microsoft.com/office/drawing/2014/main" id="{A472E635-1321-4DD2-A19E-55DCB9D7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1627188"/>
            <a:ext cx="26622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q = ?</a:t>
            </a:r>
          </a:p>
        </p:txBody>
      </p:sp>
      <p:sp>
        <p:nvSpPr>
          <p:cNvPr id="78860" name="TextBox 1">
            <a:extLst>
              <a:ext uri="{FF2B5EF4-FFF2-40B4-BE49-F238E27FC236}">
                <a16:creationId xmlns:a16="http://schemas.microsoft.com/office/drawing/2014/main" id="{53CD1F46-97BF-4921-8407-16D8E4137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71800"/>
            <a:ext cx="2003425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Condensation point-</a:t>
            </a:r>
          </a:p>
        </p:txBody>
      </p:sp>
      <p:sp>
        <p:nvSpPr>
          <p:cNvPr id="78861" name="TextBox 12">
            <a:extLst>
              <a:ext uri="{FF2B5EF4-FFF2-40B4-BE49-F238E27FC236}">
                <a16:creationId xmlns:a16="http://schemas.microsoft.com/office/drawing/2014/main" id="{569C77BA-2F20-4F75-9506-488F6223A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4876800"/>
            <a:ext cx="1258887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Freezing</a:t>
            </a:r>
          </a:p>
        </p:txBody>
      </p:sp>
      <p:sp>
        <p:nvSpPr>
          <p:cNvPr id="78862" name="TextBox 1">
            <a:extLst>
              <a:ext uri="{FF2B5EF4-FFF2-40B4-BE49-F238E27FC236}">
                <a16:creationId xmlns:a16="http://schemas.microsoft.com/office/drawing/2014/main" id="{D3F1CB9C-4DA3-4B4B-9BD0-E618936B3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538" y="1143000"/>
            <a:ext cx="3370262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Heating/Cooling Curve?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 Endo/Exothermic?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>
            <a:extLst>
              <a:ext uri="{FF2B5EF4-FFF2-40B4-BE49-F238E27FC236}">
                <a16:creationId xmlns:a16="http://schemas.microsoft.com/office/drawing/2014/main" id="{33B00566-FFC9-4548-ACA4-1E7908835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57275"/>
            <a:ext cx="897255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176B9-9CD5-4C34-BFEC-0B9BF9CE6E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Thermochemistry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66EE0-BE01-4C71-B7A9-1554C87BE4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63804BCE-386E-4FC0-B360-D827415495F4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57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D1F64CB-7F4E-43F8-A953-7D93C6F6BB3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229600" cy="6858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Notice the “equations” for each change</a:t>
            </a:r>
          </a:p>
        </p:txBody>
      </p:sp>
      <p:sp>
        <p:nvSpPr>
          <p:cNvPr id="79878" name="TextBox 1">
            <a:extLst>
              <a:ext uri="{FF2B5EF4-FFF2-40B4-BE49-F238E27FC236}">
                <a16:creationId xmlns:a16="http://schemas.microsoft.com/office/drawing/2014/main" id="{E9AC4EAC-B05B-45D5-903D-A461D531E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105400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m(-∆H</a:t>
            </a:r>
            <a:r>
              <a:rPr lang="en-US" altLang="en-US" sz="2200" baseline="-25000">
                <a:solidFill>
                  <a:srgbClr val="FF0000"/>
                </a:solidFill>
              </a:rPr>
              <a:t>f</a:t>
            </a:r>
            <a:r>
              <a:rPr lang="en-US" altLang="en-US" sz="22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9879" name="TextBox 1">
            <a:extLst>
              <a:ext uri="{FF2B5EF4-FFF2-40B4-BE49-F238E27FC236}">
                <a16:creationId xmlns:a16="http://schemas.microsoft.com/office/drawing/2014/main" id="{CE305C18-057D-4421-B6FF-2AB9B1E04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3200400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m(-∆H</a:t>
            </a:r>
            <a:r>
              <a:rPr lang="en-US" altLang="en-US" sz="2200" baseline="-25000">
                <a:solidFill>
                  <a:srgbClr val="FF0000"/>
                </a:solidFill>
              </a:rPr>
              <a:t>v</a:t>
            </a:r>
            <a:r>
              <a:rPr lang="en-US" altLang="en-US" sz="22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9880" name="TextBox 1">
            <a:extLst>
              <a:ext uri="{FF2B5EF4-FFF2-40B4-BE49-F238E27FC236}">
                <a16:creationId xmlns:a16="http://schemas.microsoft.com/office/drawing/2014/main" id="{7FB44091-B1B0-4DD1-B875-FED53A8C7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2057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q = </a:t>
            </a:r>
            <a:r>
              <a:rPr lang="en-US" altLang="en-US" sz="2200" dirty="0" err="1">
                <a:solidFill>
                  <a:srgbClr val="FF0000"/>
                </a:solidFill>
              </a:rPr>
              <a:t>mc∆T</a:t>
            </a:r>
            <a:r>
              <a:rPr lang="en-US" altLang="en-US" sz="2200" dirty="0">
                <a:solidFill>
                  <a:srgbClr val="FF0000"/>
                </a:solidFill>
              </a:rPr>
              <a:t> = -</a:t>
            </a:r>
          </a:p>
        </p:txBody>
      </p:sp>
      <p:sp>
        <p:nvSpPr>
          <p:cNvPr id="79881" name="TextBox 1">
            <a:extLst>
              <a:ext uri="{FF2B5EF4-FFF2-40B4-BE49-F238E27FC236}">
                <a16:creationId xmlns:a16="http://schemas.microsoft.com/office/drawing/2014/main" id="{479E847F-2F12-49D3-A7DC-D8AC27EF5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581400"/>
            <a:ext cx="2209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q = mc∆T = -</a:t>
            </a:r>
          </a:p>
        </p:txBody>
      </p:sp>
      <p:sp>
        <p:nvSpPr>
          <p:cNvPr id="79882" name="TextBox 1">
            <a:extLst>
              <a:ext uri="{FF2B5EF4-FFF2-40B4-BE49-F238E27FC236}">
                <a16:creationId xmlns:a16="http://schemas.microsoft.com/office/drawing/2014/main" id="{B84A1DF3-E0A3-4E1B-B360-8678DAC54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65788"/>
            <a:ext cx="18970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q = mc∆T = -</a:t>
            </a:r>
          </a:p>
        </p:txBody>
      </p:sp>
      <p:sp>
        <p:nvSpPr>
          <p:cNvPr id="79883" name="TextBox 1">
            <a:extLst>
              <a:ext uri="{FF2B5EF4-FFF2-40B4-BE49-F238E27FC236}">
                <a16:creationId xmlns:a16="http://schemas.microsoft.com/office/drawing/2014/main" id="{5ED13113-12BC-4FAE-916D-7E84E75EE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1627188"/>
            <a:ext cx="26622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q = -</a:t>
            </a:r>
          </a:p>
        </p:txBody>
      </p:sp>
      <p:sp>
        <p:nvSpPr>
          <p:cNvPr id="79884" name="TextBox 1">
            <a:extLst>
              <a:ext uri="{FF2B5EF4-FFF2-40B4-BE49-F238E27FC236}">
                <a16:creationId xmlns:a16="http://schemas.microsoft.com/office/drawing/2014/main" id="{BFDBD362-4440-4D73-B1C0-D33D7CAD3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1851025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Condensation point</a:t>
            </a:r>
          </a:p>
        </p:txBody>
      </p:sp>
      <p:sp>
        <p:nvSpPr>
          <p:cNvPr id="79885" name="TextBox 12">
            <a:extLst>
              <a:ext uri="{FF2B5EF4-FFF2-40B4-BE49-F238E27FC236}">
                <a16:creationId xmlns:a16="http://schemas.microsoft.com/office/drawing/2014/main" id="{ADD7F04A-E88F-4E60-BBAF-072D45D7A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57750"/>
            <a:ext cx="11430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C89719-5DF2-4367-A6E4-C29DF208DDE2}"/>
              </a:ext>
            </a:extLst>
          </p:cNvPr>
          <p:cNvSpPr txBox="1"/>
          <p:nvPr/>
        </p:nvSpPr>
        <p:spPr>
          <a:xfrm>
            <a:off x="6400800" y="1138238"/>
            <a:ext cx="2293938" cy="4619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Exothermic</a:t>
            </a:r>
            <a:endParaRPr lang="en-US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b="1">
                <a:solidFill>
                  <a:srgbClr val="FF6600"/>
                </a:solidFill>
                <a:effectLst/>
              </a:rPr>
              <a:t>Quantitative Heat Measurements</a:t>
            </a:r>
            <a:r>
              <a:rPr lang="en-US" altLang="en-US" sz="4000">
                <a:solidFill>
                  <a:srgbClr val="FF6600"/>
                </a:solidFill>
                <a:effectLst/>
              </a:rPr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6" y="1066800"/>
            <a:ext cx="8954424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15875">
              <a:lnSpc>
                <a:spcPct val="80000"/>
              </a:lnSpc>
              <a:buNone/>
            </a:pPr>
            <a:r>
              <a:rPr lang="en-US" altLang="en-US" sz="2700" b="1" dirty="0">
                <a:solidFill>
                  <a:srgbClr val="FFFF00"/>
                </a:solidFill>
                <a:effectLst/>
              </a:rPr>
              <a:t>How much heat flows when 20.0 g of water at 10.0 °C  is heated to 40.0 °C? (Endo/Exothermic?)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6E3E1F-561A-41F7-9959-B840CB6D7FF2}" type="slidenum">
              <a:rPr lang="en-US" altLang="en-US"/>
              <a:pPr>
                <a:defRPr/>
              </a:pPr>
              <a:t>58</a:t>
            </a:fld>
            <a:endParaRPr lang="en-US" altLang="en-US"/>
          </a:p>
        </p:txBody>
      </p:sp>
      <p:pic>
        <p:nvPicPr>
          <p:cNvPr id="59397" name="Picture 4" descr="quick_check-0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999163"/>
            <a:ext cx="11430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FF8E86-3B56-4126-B20C-0A6549FE3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140904"/>
            <a:ext cx="3337849" cy="365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b="1">
                <a:solidFill>
                  <a:srgbClr val="FF6600"/>
                </a:solidFill>
                <a:effectLst/>
              </a:rPr>
              <a:t>Quantitative Heat Measurements</a:t>
            </a:r>
            <a:r>
              <a:rPr lang="en-US" altLang="en-US" sz="4000">
                <a:solidFill>
                  <a:srgbClr val="FF6600"/>
                </a:solidFill>
                <a:effectLst/>
              </a:rPr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" y="838200"/>
            <a:ext cx="8969375" cy="598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15875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700" b="1" dirty="0">
                <a:solidFill>
                  <a:srgbClr val="FFFF00"/>
                </a:solidFill>
                <a:effectLst/>
              </a:rPr>
              <a:t>How much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effectLst/>
              </a:rPr>
              <a:t>heat flows</a:t>
            </a:r>
            <a:r>
              <a:rPr lang="en-US" altLang="en-US" sz="2700" b="1" dirty="0">
                <a:solidFill>
                  <a:srgbClr val="FFFF00"/>
                </a:solidFill>
                <a:effectLst/>
              </a:rPr>
              <a:t> when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effectLst/>
              </a:rPr>
              <a:t>20.0 g</a:t>
            </a:r>
            <a:r>
              <a:rPr lang="en-US" altLang="en-US" sz="2700" b="1" dirty="0">
                <a:solidFill>
                  <a:srgbClr val="FFFF00"/>
                </a:solidFill>
                <a:effectLst/>
              </a:rPr>
              <a:t> of water at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effectLst/>
              </a:rPr>
              <a:t>10.0 °C  </a:t>
            </a:r>
            <a:r>
              <a:rPr lang="en-US" altLang="en-US" sz="2700" b="1" dirty="0">
                <a:solidFill>
                  <a:srgbClr val="FFFF00"/>
                </a:solidFill>
                <a:effectLst/>
              </a:rPr>
              <a:t>is heated to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effectLst/>
              </a:rPr>
              <a:t>40.0 °C</a:t>
            </a:r>
            <a:r>
              <a:rPr lang="en-US" altLang="en-US" sz="2700" b="1" dirty="0">
                <a:solidFill>
                  <a:srgbClr val="FFFF00"/>
                </a:solidFill>
                <a:effectLst/>
              </a:rPr>
              <a:t>? (Endo/Exothermic?)</a:t>
            </a:r>
            <a:endParaRPr lang="en-US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5875" algn="ctr">
              <a:spcBef>
                <a:spcPts val="120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 water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q 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liquid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= m c ∆T  </a:t>
            </a:r>
          </a:p>
          <a:p>
            <a:pPr marL="0" indent="15875">
              <a:spcBef>
                <a:spcPts val="120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q</a:t>
            </a:r>
            <a:r>
              <a:rPr lang="en-US" altLang="en-US" b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water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(20.0 g)(1.00 </a:t>
            </a:r>
            <a:r>
              <a:rPr lang="en-US" alt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cal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/g·°C)(40.0° C – 10.0°C)</a:t>
            </a:r>
          </a:p>
          <a:p>
            <a:pPr marL="0" indent="15875" algn="ctr">
              <a:spcBef>
                <a:spcPts val="1200"/>
              </a:spcBef>
              <a:buNone/>
            </a:pPr>
            <a:r>
              <a:rPr lang="en-US" altLang="en-US" sz="2400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q</a:t>
            </a:r>
            <a:r>
              <a:rPr lang="en-US" altLang="en-US" sz="2400" b="1" baseline="-25000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water</a:t>
            </a:r>
            <a:r>
              <a:rPr lang="en-US" altLang="en-US" sz="24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= (20.0 g)(1.00 </a:t>
            </a:r>
            <a:r>
              <a:rPr lang="en-US" altLang="en-US" sz="2400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cal</a:t>
            </a:r>
            <a:r>
              <a:rPr lang="en-US" altLang="en-US" sz="24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/g·°C)(30.0°C)</a:t>
            </a:r>
          </a:p>
          <a:p>
            <a:pPr marL="0" indent="15875">
              <a:spcBef>
                <a:spcPts val="120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q</a:t>
            </a:r>
            <a:r>
              <a:rPr lang="en-US" altLang="en-US" b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water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= </a:t>
            </a:r>
            <a:r>
              <a:rPr lang="en-US" altLang="en-US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+600. </a:t>
            </a:r>
            <a:r>
              <a:rPr lang="en-US" altLang="en-US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cal</a:t>
            </a:r>
            <a:r>
              <a:rPr lang="en-US" altLang="en-US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</a:t>
            </a:r>
            <a:r>
              <a:rPr lang="en-US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 4.18 J/</a:t>
            </a:r>
            <a:r>
              <a:rPr lang="en-US" altLang="en-US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cal</a:t>
            </a:r>
            <a:r>
              <a:rPr lang="en-US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+2.51 kJ</a:t>
            </a:r>
          </a:p>
          <a:p>
            <a:pPr marL="0" indent="15875" algn="ctr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Endothermic (heat is added or absorbed)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B446B5-F32A-4341-AACE-A50BF4C2854B}" type="slidenum">
              <a:rPr lang="en-US" altLang="en-US"/>
              <a:pPr>
                <a:defRPr/>
              </a:pPr>
              <a:t>59</a:t>
            </a:fld>
            <a:endParaRPr lang="en-US" altLang="en-US"/>
          </a:p>
        </p:txBody>
      </p:sp>
      <p:pic>
        <p:nvPicPr>
          <p:cNvPr id="60421" name="Picture 4" descr="quick_check-0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999163"/>
            <a:ext cx="11430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2" name="Group 10"/>
          <p:cNvGrpSpPr>
            <a:grpSpLocks/>
          </p:cNvGrpSpPr>
          <p:nvPr/>
        </p:nvGrpSpPr>
        <p:grpSpPr bwMode="auto">
          <a:xfrm>
            <a:off x="3429000" y="4800600"/>
            <a:ext cx="2133600" cy="1524000"/>
            <a:chOff x="6781800" y="2895600"/>
            <a:chExt cx="1371600" cy="990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781800" y="2895600"/>
              <a:ext cx="0" cy="990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6781800" y="38862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 flipV="1">
              <a:off x="6781800" y="3105150"/>
              <a:ext cx="609600" cy="53340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DF56699-1A67-4EE0-9190-E3D4AC838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609" y="4639023"/>
            <a:ext cx="2027592" cy="221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5DF21-4C1E-44EF-8395-CBBD748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63613"/>
            <a:ext cx="8991600" cy="58943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600" dirty="0"/>
              <a:t>All the “forms” of energy … </a:t>
            </a:r>
            <a:r>
              <a:rPr lang="en-US" sz="3600" dirty="0">
                <a:solidFill>
                  <a:srgbClr val="00B050"/>
                </a:solidFill>
              </a:rPr>
              <a:t>Light, Nuclear, Mechanical, Heat, Chemical, Electrical, Magnetic, and Sound</a:t>
            </a:r>
            <a:r>
              <a:rPr lang="en-US" sz="3600" dirty="0"/>
              <a:t> involve the interaction of  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</a:t>
            </a:r>
            <a:r>
              <a:rPr lang="en-US" sz="3600" dirty="0"/>
              <a:t>&amp;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3600" dirty="0"/>
              <a:t>.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CE8A407F-7049-4F18-BE9D-F56E6DE61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BD3507A-BF6A-4421-891D-F8F1ED707BBD}" type="slidenum">
              <a:rPr lang="en-US" altLang="en-US" smtClean="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583030D8-5CBD-4573-9226-EF736203C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0"/>
            <a:ext cx="5334000" cy="8382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Energy &amp; 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AFFE6-A30C-4CE9-B380-717DC818AA11}"/>
              </a:ext>
            </a:extLst>
          </p:cNvPr>
          <p:cNvSpPr/>
          <p:nvPr/>
        </p:nvSpPr>
        <p:spPr>
          <a:xfrm>
            <a:off x="0" y="3733800"/>
            <a:ext cx="241776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475" eaLnBrk="1" hangingPunct="1"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Potential Energy (PE) </a:t>
            </a:r>
            <a:r>
              <a:rPr lang="en-US" dirty="0">
                <a:solidFill>
                  <a:prstClr val="black"/>
                </a:solidFill>
                <a:latin typeface="Arial" charset="0"/>
                <a:sym typeface="Wingdings" panose="05000000000000000000" pitchFamily="2" charset="2"/>
              </a:rPr>
              <a:t> stored or inherent (built in)</a:t>
            </a:r>
          </a:p>
          <a:p>
            <a:pPr marL="457200" eaLnBrk="1" hangingPunct="1"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17475" eaLnBrk="1" hangingPunct="1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Kinetic Energy (KE)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(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energy of motion).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0AE14-931D-4B00-8670-CA6E66C70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927" y="2873383"/>
            <a:ext cx="6035563" cy="34750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b="1">
                <a:solidFill>
                  <a:srgbClr val="FF6600"/>
                </a:solidFill>
                <a:effectLst/>
              </a:rPr>
              <a:t>Quantitative Heat Measurements</a:t>
            </a:r>
            <a:r>
              <a:rPr lang="en-US" altLang="en-US" sz="4000">
                <a:solidFill>
                  <a:srgbClr val="FF6600"/>
                </a:solidFill>
                <a:effectLst/>
              </a:rPr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" y="1066800"/>
            <a:ext cx="9045575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15875">
              <a:lnSpc>
                <a:spcPct val="80000"/>
              </a:lnSpc>
              <a:buNone/>
            </a:pPr>
            <a:r>
              <a:rPr lang="en-US" altLang="en-US" sz="2700" b="1" dirty="0">
                <a:solidFill>
                  <a:srgbClr val="FFFF00"/>
                </a:solidFill>
                <a:effectLst/>
              </a:rPr>
              <a:t>How much heat flows when 20.0 g of water freezes at 0.0 °C? (Endo/Exothermic?)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6E3E1F-561A-41F7-9959-B840CB6D7FF2}" type="slidenum">
              <a:rPr lang="en-US" altLang="en-US"/>
              <a:pPr>
                <a:defRPr/>
              </a:pPr>
              <a:t>60</a:t>
            </a:fld>
            <a:endParaRPr lang="en-US" altLang="en-US"/>
          </a:p>
        </p:txBody>
      </p:sp>
      <p:pic>
        <p:nvPicPr>
          <p:cNvPr id="59397" name="Picture 4" descr="quick_check-0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999163"/>
            <a:ext cx="11430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31741D-2394-4346-8FCC-EE8528802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897" y="2434504"/>
            <a:ext cx="3741788" cy="305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b="1">
                <a:solidFill>
                  <a:srgbClr val="FF6600"/>
                </a:solidFill>
                <a:effectLst/>
              </a:rPr>
              <a:t>Quantitative Heat Measurements</a:t>
            </a:r>
            <a:r>
              <a:rPr lang="en-US" altLang="en-US" sz="4000">
                <a:solidFill>
                  <a:srgbClr val="FF6600"/>
                </a:solidFill>
                <a:effectLst/>
              </a:rPr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" y="838200"/>
            <a:ext cx="9045575" cy="598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15875">
              <a:lnSpc>
                <a:spcPct val="80000"/>
              </a:lnSpc>
              <a:buNone/>
            </a:pPr>
            <a:r>
              <a:rPr lang="en-US" altLang="en-US" sz="2700" b="1" dirty="0">
                <a:solidFill>
                  <a:srgbClr val="FFFF00"/>
                </a:solidFill>
                <a:effectLst/>
              </a:rPr>
              <a:t>How much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effectLst/>
              </a:rPr>
              <a:t>heat flows </a:t>
            </a:r>
            <a:r>
              <a:rPr lang="en-US" altLang="en-US" sz="2700" b="1" dirty="0">
                <a:solidFill>
                  <a:srgbClr val="FFFF00"/>
                </a:solidFill>
                <a:effectLst/>
              </a:rPr>
              <a:t>when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effectLst/>
              </a:rPr>
              <a:t>20.0 g</a:t>
            </a:r>
            <a:r>
              <a:rPr lang="en-US" altLang="en-US" sz="2700" b="1" dirty="0">
                <a:solidFill>
                  <a:srgbClr val="FFFF00"/>
                </a:solidFill>
                <a:effectLst/>
              </a:rPr>
              <a:t> of water freezes at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effectLst/>
              </a:rPr>
              <a:t>0.0 °C</a:t>
            </a:r>
            <a:r>
              <a:rPr lang="en-US" altLang="en-US" sz="2700" b="1" dirty="0">
                <a:solidFill>
                  <a:srgbClr val="FFFF00"/>
                </a:solidFill>
                <a:effectLst/>
              </a:rPr>
              <a:t>? (Endo/Exothermic?)</a:t>
            </a:r>
          </a:p>
          <a:p>
            <a:pPr marL="0" indent="15875" algn="ctr">
              <a:spcBef>
                <a:spcPts val="120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 water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q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l 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= m ∆H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</a:t>
            </a:r>
          </a:p>
          <a:p>
            <a:pPr marL="0" indent="15875" algn="ctr">
              <a:spcBef>
                <a:spcPts val="120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q</a:t>
            </a:r>
            <a:r>
              <a:rPr lang="en-US" altLang="en-US" b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ice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(20.0 g)(80.0 </a:t>
            </a:r>
            <a:r>
              <a:rPr lang="en-US" alt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cal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/g)</a:t>
            </a:r>
          </a:p>
          <a:p>
            <a:pPr marL="0" indent="15875">
              <a:spcBef>
                <a:spcPts val="120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q</a:t>
            </a:r>
            <a:r>
              <a:rPr lang="en-US" altLang="en-US" b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ice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= </a:t>
            </a:r>
            <a:r>
              <a:rPr lang="en-US" altLang="en-US" b="1" u="sng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-1.6 x 10</a:t>
            </a:r>
            <a:r>
              <a:rPr lang="en-US" altLang="en-US" b="1" u="sng" baseline="300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3</a:t>
            </a:r>
            <a:r>
              <a:rPr lang="en-US" altLang="en-US" b="1" u="sng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en-US" b="1" u="sng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cal</a:t>
            </a:r>
            <a:r>
              <a:rPr lang="en-US" altLang="en-US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 4.18 J/</a:t>
            </a:r>
            <a:r>
              <a:rPr lang="en-US" alt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cal</a:t>
            </a:r>
            <a:r>
              <a:rPr lang="en-US" altLang="en-US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-12.8 kJ</a:t>
            </a:r>
          </a:p>
          <a:p>
            <a:pPr marL="0" indent="15875" algn="ctr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Exothermic (heat is “lost” or released)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B446B5-F32A-4341-AACE-A50BF4C2854B}" type="slidenum">
              <a:rPr lang="en-US" altLang="en-US"/>
              <a:pPr>
                <a:defRPr/>
              </a:pPr>
              <a:t>61</a:t>
            </a:fld>
            <a:endParaRPr lang="en-US" altLang="en-US"/>
          </a:p>
        </p:txBody>
      </p:sp>
      <p:pic>
        <p:nvPicPr>
          <p:cNvPr id="60421" name="Picture 4" descr="quick_check-0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999163"/>
            <a:ext cx="11430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2" name="Group 10"/>
          <p:cNvGrpSpPr>
            <a:grpSpLocks/>
          </p:cNvGrpSpPr>
          <p:nvPr/>
        </p:nvGrpSpPr>
        <p:grpSpPr bwMode="auto">
          <a:xfrm>
            <a:off x="2514600" y="4419600"/>
            <a:ext cx="2819400" cy="1828800"/>
            <a:chOff x="6781800" y="2895600"/>
            <a:chExt cx="1371600" cy="990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781800" y="2895600"/>
              <a:ext cx="0" cy="990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6781800" y="38862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 flipV="1">
              <a:off x="6781800" y="3638550"/>
              <a:ext cx="832757" cy="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D4D6753-894D-46F1-A9F9-EEB250AFF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057" y="4276537"/>
            <a:ext cx="2697885" cy="22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6A9B8484-72C4-499E-8A29-5A67DCCFD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95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Specific Heat of Water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A4C2CB8E-454A-436A-B9F7-5054B18E07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31242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66CC"/>
                </a:solidFill>
              </a:rPr>
              <a:t>Water has the second highest specific heat of all liquids.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B050"/>
                </a:solidFill>
              </a:rPr>
              <a:t>Metals generally have low specific heats.</a:t>
            </a:r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3F8791-CF4F-486C-A526-8BEB17CBB1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C87DAB-F4CC-4623-962C-99679EC0F9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03C3CA9-9331-4D16-A4D6-4F0A1511E5F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62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1" name="Group 302">
            <a:extLst>
              <a:ext uri="{FF2B5EF4-FFF2-40B4-BE49-F238E27FC236}">
                <a16:creationId xmlns:a16="http://schemas.microsoft.com/office/drawing/2014/main" id="{04AAA160-67EA-49E1-BD92-8FEE88B5A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034792"/>
              </p:ext>
            </p:extLst>
          </p:nvPr>
        </p:nvGraphicFramePr>
        <p:xfrm>
          <a:off x="3124200" y="2362200"/>
          <a:ext cx="5715000" cy="41148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188705984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16473198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361190466"/>
                    </a:ext>
                  </a:extLst>
                </a:gridCol>
              </a:tblGrid>
              <a:tr h="457200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Specific Heats of Some Common Substances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608033"/>
                  </a:ext>
                </a:extLst>
              </a:tr>
              <a:tr h="320675">
                <a:tc rowSpan="2"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Substance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Specific heat (c</a:t>
                      </a:r>
                      <a:r>
                        <a:rPr kumimoji="0" lang="en-US" alt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14176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J/(g</a:t>
                      </a:r>
                      <a:r>
                        <a:rPr kumimoji="0" lang="el-G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·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⁰C)</a:t>
                      </a:r>
                      <a:endParaRPr kumimoji="0" lang="en-US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cal/(g</a:t>
                      </a:r>
                      <a:r>
                        <a:rPr kumimoji="0" lang="el-G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·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⁰C)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168233"/>
                  </a:ext>
                </a:extLst>
              </a:tr>
              <a:tr h="304800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Liquid water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4.18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591008"/>
                  </a:ext>
                </a:extLst>
              </a:tr>
              <a:tr h="304800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Ethanol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          2.4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0.58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667157"/>
                  </a:ext>
                </a:extLst>
              </a:tr>
              <a:tr h="304800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Ice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          2.1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0.50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72343"/>
                  </a:ext>
                </a:extLst>
              </a:tr>
              <a:tr h="304800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Steam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          1.9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0.45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63381"/>
                  </a:ext>
                </a:extLst>
              </a:tr>
              <a:tr h="304800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Chloroform                                                                                                                                                                        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0.96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0.23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461780"/>
                  </a:ext>
                </a:extLst>
              </a:tr>
              <a:tr h="304800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Aluminum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0.90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0.21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507577"/>
                  </a:ext>
                </a:extLst>
              </a:tr>
              <a:tr h="304800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Iron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0.46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0.11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813673"/>
                  </a:ext>
                </a:extLst>
              </a:tr>
              <a:tr h="304800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Silver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0.24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          0.057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5C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359936"/>
                  </a:ext>
                </a:extLst>
              </a:tr>
            </a:tbl>
          </a:graphicData>
        </a:graphic>
      </p:graphicFrame>
      <p:sp>
        <p:nvSpPr>
          <p:cNvPr id="13" name="Text Box 285">
            <a:extLst>
              <a:ext uri="{FF2B5EF4-FFF2-40B4-BE49-F238E27FC236}">
                <a16:creationId xmlns:a16="http://schemas.microsoft.com/office/drawing/2014/main" id="{30A3BFCF-833C-4514-8202-0A148DE68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89185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/>
              <a:t>The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specific heat capacity</a:t>
            </a:r>
            <a:r>
              <a:rPr lang="en-US" altLang="en-US" sz="2400" dirty="0"/>
              <a:t>, or simply the 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heat (C)</a:t>
            </a:r>
            <a:r>
              <a:rPr lang="en-US" altLang="en-US" sz="2400" dirty="0"/>
              <a:t> of a substance, is the amount of heat it takes to raise the temperature of 1 g of the substance 1</a:t>
            </a:r>
            <a:r>
              <a:rPr lang="en-US" altLang="en-US" sz="2400" dirty="0">
                <a:latin typeface="Calibri"/>
                <a:cs typeface="Arial" panose="020B0604020202020204" pitchFamily="34" charset="0"/>
              </a:rPr>
              <a:t>⁰ </a:t>
            </a:r>
            <a:r>
              <a:rPr lang="en-US" altLang="en-US" sz="2400" dirty="0"/>
              <a:t>C.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4B0F49BA-99A5-419B-8A30-BE44E134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86106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Specific Heat (C)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Arial Rounded MT Bold" panose="020F0704030504030204" pitchFamily="34" charset="0"/>
              </a:rPr>
              <a:t>     Some things </a:t>
            </a:r>
            <a:r>
              <a:rPr lang="en-US" alt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heat up</a:t>
            </a:r>
            <a:r>
              <a:rPr lang="en-US" altLang="en-US" sz="3600" dirty="0">
                <a:latin typeface="Arial Rounded MT Bold" panose="020F0704030504030204" pitchFamily="34" charset="0"/>
              </a:rPr>
              <a:t> or </a:t>
            </a:r>
            <a:r>
              <a:rPr lang="en-US" altLang="en-US" sz="36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cool down</a:t>
            </a:r>
            <a:r>
              <a:rPr lang="en-US" altLang="en-US" sz="3600" dirty="0">
                <a:latin typeface="Arial Rounded MT Bold" panose="020F0704030504030204" pitchFamily="34" charset="0"/>
              </a:rPr>
              <a:t> faster than others.</a:t>
            </a:r>
          </a:p>
        </p:txBody>
      </p:sp>
      <p:pic>
        <p:nvPicPr>
          <p:cNvPr id="76803" name="Picture 3" descr="beach">
            <a:extLst>
              <a:ext uri="{FF2B5EF4-FFF2-40B4-BE49-F238E27FC236}">
                <a16:creationId xmlns:a16="http://schemas.microsoft.com/office/drawing/2014/main" id="{553981B3-A4CA-40AD-98C8-D4230FF2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447088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4">
            <a:extLst>
              <a:ext uri="{FF2B5EF4-FFF2-40B4-BE49-F238E27FC236}">
                <a16:creationId xmlns:a16="http://schemas.microsoft.com/office/drawing/2014/main" id="{893398BB-3794-4C16-B2D7-D3E48A55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84582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FFFF00"/>
                </a:solidFill>
                <a:latin typeface="Arial Rounded MT Bold" pitchFamily="34" charset="0"/>
              </a:rPr>
              <a:t>Land heats up and cools down faster than water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2800" dirty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2800" dirty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2800" dirty="0"/>
          </a:p>
          <a:p>
            <a:pPr algn="ctr" eaLnBrk="1" hangingPunct="1">
              <a:spcBef>
                <a:spcPct val="50000"/>
              </a:spcBef>
              <a:defRPr/>
            </a:pPr>
            <a:endParaRPr lang="en-US" sz="280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/>
              <a:t>e.g. Michigan stays warmer in the winter due to the heat from the lakes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hot vegetables stay hot a long time because of their high water content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D44DC9F-6C74-4DFE-946D-2B0930CF30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C312B60-DBE8-4CE6-810C-EC2BA348BA7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63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 autoUpdateAnimBg="0"/>
      <p:bldP spid="7680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AD94BA75-2E6F-43B2-8C39-0C86B33E0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10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Arial Rounded MT Bold" panose="020F0704030504030204" pitchFamily="34" charset="0"/>
              </a:rPr>
              <a:t>Specific heat is ability of a substance to “hold” heat.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Arial Rounded MT Bold" panose="020F0704030504030204" pitchFamily="34" charset="0"/>
              </a:rPr>
              <a:t>          c </a:t>
            </a:r>
            <a:r>
              <a:rPr lang="en-US" altLang="en-US" sz="2400" dirty="0">
                <a:latin typeface="Arial Rounded MT Bold" panose="020F0704030504030204" pitchFamily="34" charset="0"/>
              </a:rPr>
              <a:t>water</a:t>
            </a:r>
            <a:r>
              <a:rPr lang="en-US" altLang="en-US" sz="3600" dirty="0">
                <a:latin typeface="Arial Rounded MT Bold" panose="020F0704030504030204" pitchFamily="34" charset="0"/>
              </a:rPr>
              <a:t> = 4.184 J / </a:t>
            </a:r>
            <a:r>
              <a:rPr lang="en-US" altLang="en-US" sz="3600" dirty="0" err="1">
                <a:latin typeface="Arial Rounded MT Bold" panose="020F0704030504030204" pitchFamily="34" charset="0"/>
              </a:rPr>
              <a:t>g°C</a:t>
            </a:r>
            <a:endParaRPr lang="en-US" altLang="en-US" sz="3600" dirty="0"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Arial Rounded MT Bold" panose="020F0704030504030204" pitchFamily="34" charset="0"/>
              </a:rPr>
              <a:t>          c </a:t>
            </a:r>
            <a:r>
              <a:rPr lang="en-US" altLang="en-US" sz="2400" dirty="0">
                <a:latin typeface="Arial Rounded MT Bold" panose="020F0704030504030204" pitchFamily="34" charset="0"/>
              </a:rPr>
              <a:t>sand</a:t>
            </a:r>
            <a:r>
              <a:rPr lang="en-US" altLang="en-US" sz="3600" dirty="0">
                <a:latin typeface="Arial Rounded MT Bold" panose="020F0704030504030204" pitchFamily="34" charset="0"/>
              </a:rPr>
              <a:t> = </a:t>
            </a:r>
            <a:r>
              <a:rPr lang="en-US" altLang="en-US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0.664 J / </a:t>
            </a:r>
            <a:r>
              <a:rPr lang="en-US" altLang="en-US" sz="36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g°C</a:t>
            </a:r>
            <a:endParaRPr lang="en-US" altLang="en-US" sz="36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A616E595-9F92-4A66-A5F3-41860485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886200"/>
            <a:ext cx="8382000" cy="17494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  <a:latin typeface="Comic Sans MS" panose="030F0702030302020204" pitchFamily="66" charset="0"/>
              </a:rPr>
              <a:t>This is why land heats up quickly during the day and cools quickly at night and why water takes longer.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594BB-93A1-40ED-84A2-D04BC09C95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96E97-21DC-4803-A9BA-17E57F9273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BA5F791B-FF21-46F4-8360-4DFF6D6537C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64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 autoUpdateAnimBg="0"/>
      <p:bldP spid="77827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alorimeter">
            <a:extLst>
              <a:ext uri="{FF2B5EF4-FFF2-40B4-BE49-F238E27FC236}">
                <a16:creationId xmlns:a16="http://schemas.microsoft.com/office/drawing/2014/main" id="{50DD2252-0C85-4935-A201-1C85EF340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41100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>
            <a:extLst>
              <a:ext uri="{FF2B5EF4-FFF2-40B4-BE49-F238E27FC236}">
                <a16:creationId xmlns:a16="http://schemas.microsoft.com/office/drawing/2014/main" id="{B311FF24-9432-4F1F-A450-BB21576FE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4249738" cy="3694113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Arial Rounded MT Bold" panose="020F0704030504030204" pitchFamily="34" charset="0"/>
              </a:rPr>
              <a:t>A </a:t>
            </a:r>
            <a:r>
              <a:rPr lang="en-US" altLang="en-US" sz="5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calorimeter</a:t>
            </a:r>
            <a:r>
              <a:rPr lang="en-US" altLang="en-US" sz="3600" dirty="0">
                <a:latin typeface="Arial Rounded MT Bold" panose="020F0704030504030204" pitchFamily="34" charset="0"/>
              </a:rPr>
              <a:t> is used to measure the specific heat of a substance.</a:t>
            </a:r>
          </a:p>
        </p:txBody>
      </p:sp>
      <p:pic>
        <p:nvPicPr>
          <p:cNvPr id="83972" name="Picture 15">
            <a:extLst>
              <a:ext uri="{FF2B5EF4-FFF2-40B4-BE49-F238E27FC236}">
                <a16:creationId xmlns:a16="http://schemas.microsoft.com/office/drawing/2014/main" id="{CA37B191-6538-48FF-AC96-B59A589B0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5105400"/>
            <a:ext cx="91773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DE00414-9AD5-422D-8DD2-9550CE95F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98988"/>
            <a:ext cx="4953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Rearrange q = </a:t>
            </a:r>
            <a:r>
              <a:rPr lang="en-US" altLang="en-US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mc∆T</a:t>
            </a:r>
            <a:r>
              <a:rPr lang="en-US" alt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solve for 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>
            <a:extLst>
              <a:ext uri="{FF2B5EF4-FFF2-40B4-BE49-F238E27FC236}">
                <a16:creationId xmlns:a16="http://schemas.microsoft.com/office/drawing/2014/main" id="{4C52F8CA-099C-42FD-BC2E-A9BAE57E5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390900"/>
            <a:ext cx="41148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What happens to the water?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D81C95B4-158E-4947-B989-83B821D26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3248025" cy="1477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Place a hot metal (~ 75 °C) in water (~25 °C)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0CADEE22-AAF7-4348-A64E-E88187CE5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3397250"/>
            <a:ext cx="3886200" cy="12017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latin typeface="Comic Sans MS" pitchFamily="66" charset="0"/>
              </a:rPr>
              <a:t>What happens to the metal?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9903795-A1C4-4F6A-9581-307F4DD32F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9F9176F9-69DD-4F73-91F2-4325F54048C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66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84998" name="Picture 2">
            <a:extLst>
              <a:ext uri="{FF2B5EF4-FFF2-40B4-BE49-F238E27FC236}">
                <a16:creationId xmlns:a16="http://schemas.microsoft.com/office/drawing/2014/main" id="{8B622668-DBF3-4A52-B92C-D2318E5A0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500"/>
            <a:ext cx="29718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Rectangle 1">
            <a:extLst>
              <a:ext uri="{FF2B5EF4-FFF2-40B4-BE49-F238E27FC236}">
                <a16:creationId xmlns:a16="http://schemas.microsoft.com/office/drawing/2014/main" id="{BA92C7D0-05A3-4627-A8D0-D4E8673DB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438400"/>
            <a:ext cx="817563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latin typeface="Comic Sans MS" panose="030F0702030302020204" pitchFamily="66" charset="0"/>
              </a:rPr>
              <a:t>Metal</a:t>
            </a:r>
            <a:endParaRPr lang="en-US" altLang="en-US" sz="180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683697-8AB3-4827-9EAE-6C2EA1EEF2E2}"/>
              </a:ext>
            </a:extLst>
          </p:cNvPr>
          <p:cNvSpPr/>
          <p:nvPr/>
        </p:nvSpPr>
        <p:spPr>
          <a:xfrm>
            <a:off x="1219200" y="5257800"/>
            <a:ext cx="6810375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How does the heat compare?</a:t>
            </a:r>
            <a:endParaRPr lang="en-US" altLang="en-US" sz="40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6477F808-EB89-4086-AF1A-2B8037759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220663"/>
            <a:ext cx="2257425" cy="120015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Closed system</a:t>
            </a:r>
          </a:p>
        </p:txBody>
      </p:sp>
      <p:pic>
        <p:nvPicPr>
          <p:cNvPr id="85002" name="Picture 5" descr="think_about_it-01.eps">
            <a:extLst>
              <a:ext uri="{FF2B5EF4-FFF2-40B4-BE49-F238E27FC236}">
                <a16:creationId xmlns:a16="http://schemas.microsoft.com/office/drawing/2014/main" id="{E7AC0C5E-3300-41EE-B089-819EEFAD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097588"/>
            <a:ext cx="9398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 autoUpdateAnimBg="0"/>
      <p:bldP spid="78854" grpId="0" animBg="1" autoUpdateAnimBg="0"/>
      <p:bldP spid="78857" grpId="0" build="p" autoUpdateAnimBg="0"/>
      <p:bldP spid="18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>
            <a:extLst>
              <a:ext uri="{FF2B5EF4-FFF2-40B4-BE49-F238E27FC236}">
                <a16:creationId xmlns:a16="http://schemas.microsoft.com/office/drawing/2014/main" id="{2D7A4005-9EAE-4B1E-AD0A-39EDC32A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00400"/>
            <a:ext cx="4114800" cy="1754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water gains heat from the metal; q = +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6F907609-A4F7-494E-94E9-A27FBEC10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3200400"/>
            <a:ext cx="3886200" cy="1755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latin typeface="Comic Sans MS" pitchFamily="66" charset="0"/>
              </a:rPr>
              <a:t>The metal cools off (loses heat); q = -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B8A610EA-F41A-4BE7-93B1-34CC104901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0B8F98C8-F5B9-4075-996B-2755FF5DF55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67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86021" name="Picture 2">
            <a:extLst>
              <a:ext uri="{FF2B5EF4-FFF2-40B4-BE49-F238E27FC236}">
                <a16:creationId xmlns:a16="http://schemas.microsoft.com/office/drawing/2014/main" id="{5ECC3F37-A3EE-4AA8-B44F-8137EC40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500"/>
            <a:ext cx="29718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1">
            <a:extLst>
              <a:ext uri="{FF2B5EF4-FFF2-40B4-BE49-F238E27FC236}">
                <a16:creationId xmlns:a16="http://schemas.microsoft.com/office/drawing/2014/main" id="{C09A5231-0809-4C05-B088-E87A95F2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438400"/>
            <a:ext cx="817563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latin typeface="Comic Sans MS" panose="030F0702030302020204" pitchFamily="66" charset="0"/>
              </a:rPr>
              <a:t>Metal</a:t>
            </a:r>
            <a:endParaRPr lang="en-US" altLang="en-US" sz="180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6A8B77-D2DA-4D6C-83C1-61C139889CB1}"/>
              </a:ext>
            </a:extLst>
          </p:cNvPr>
          <p:cNvSpPr/>
          <p:nvPr/>
        </p:nvSpPr>
        <p:spPr>
          <a:xfrm>
            <a:off x="2286000" y="5029200"/>
            <a:ext cx="4497388" cy="1508125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dirty="0"/>
              <a:t>- q</a:t>
            </a:r>
            <a:r>
              <a:rPr lang="en-US" altLang="en-US" sz="4000" baseline="-25000" dirty="0"/>
              <a:t>metal 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altLang="en-US" sz="4000" dirty="0">
                <a:solidFill>
                  <a:srgbClr val="FF0000"/>
                </a:solidFill>
              </a:rPr>
              <a:t>q</a:t>
            </a:r>
            <a:r>
              <a:rPr lang="en-US" altLang="en-US" sz="4000" baseline="-25000" dirty="0">
                <a:solidFill>
                  <a:srgbClr val="FF0000"/>
                </a:solidFill>
              </a:rPr>
              <a:t>water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aseline="-25000" dirty="0"/>
              <a:t>Exothermic</a:t>
            </a:r>
            <a:r>
              <a:rPr lang="en-US" altLang="en-US" sz="4000" baseline="-25000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n-US" altLang="en-US" sz="4000" baseline="-25000" dirty="0">
                <a:solidFill>
                  <a:srgbClr val="FF0000"/>
                </a:solidFill>
              </a:rPr>
              <a:t>Endothermic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B5EE109C-A02D-4E1A-9045-ABD76C2D5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220663"/>
            <a:ext cx="2257425" cy="120015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Closed system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25CA821-B0A2-4D93-B8DA-998B334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33400"/>
            <a:ext cx="3471863" cy="1477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Place a hot metal (~ 75 C) in water (~25° C)</a:t>
            </a:r>
          </a:p>
        </p:txBody>
      </p:sp>
      <p:pic>
        <p:nvPicPr>
          <p:cNvPr id="86026" name="Picture 5" descr="think_about_it-01.eps">
            <a:extLst>
              <a:ext uri="{FF2B5EF4-FFF2-40B4-BE49-F238E27FC236}">
                <a16:creationId xmlns:a16="http://schemas.microsoft.com/office/drawing/2014/main" id="{7D122FAB-15F8-478A-8FFF-076483EB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40450"/>
            <a:ext cx="939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 autoUpdateAnimBg="0"/>
      <p:bldP spid="78857" grpId="0" build="p" autoUpdateAnimBg="0"/>
      <p:bldP spid="3" grpId="0" animBg="1"/>
      <p:bldP spid="12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DBE9DD-BF3A-4BEB-872B-77F1628E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Assignments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D4ADC2-5657-4648-AC6A-B655AB4C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  <a:defRPr/>
            </a:pPr>
            <a:r>
              <a:rPr lang="en-US" dirty="0">
                <a:solidFill>
                  <a:srgbClr val="00B050"/>
                </a:solidFill>
              </a:rPr>
              <a:t>Thermochemistry Worksheet (or Text Questions &amp; Problems)</a:t>
            </a:r>
          </a:p>
          <a:p>
            <a:pPr>
              <a:spcBef>
                <a:spcPts val="3000"/>
              </a:spcBef>
              <a:defRPr/>
            </a:pPr>
            <a:r>
              <a:rPr lang="en-US" dirty="0">
                <a:solidFill>
                  <a:srgbClr val="7030A0"/>
                </a:solidFill>
              </a:rPr>
              <a:t>Heating &amp; Cooling Curve Worksheet (or Text Questions &amp; Problems)</a:t>
            </a:r>
          </a:p>
          <a:p>
            <a:pPr>
              <a:spcBef>
                <a:spcPts val="3000"/>
              </a:spcBef>
              <a:defRPr/>
            </a:pPr>
            <a:r>
              <a:rPr lang="en-US" dirty="0">
                <a:solidFill>
                  <a:srgbClr val="FFFF00"/>
                </a:solidFill>
              </a:rPr>
              <a:t>LAB</a:t>
            </a:r>
            <a:r>
              <a:rPr lang="en-US" dirty="0"/>
              <a:t> Heating &amp; Cooling Curves of Water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2AC534-EE17-4F13-BE09-E99EE58442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Thermochemistry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A3F6B-96C7-481E-9218-2CD85B4E8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5529918D-ADB9-4698-BFAA-D8393150061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68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>
            <a:extLst>
              <a:ext uri="{FF2B5EF4-FFF2-40B4-BE49-F238E27FC236}">
                <a16:creationId xmlns:a16="http://schemas.microsoft.com/office/drawing/2014/main" id="{583F3A34-198B-42E1-815E-1C0C5A202EA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52400"/>
            <a:ext cx="8991600" cy="2362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463550" algn="l"/>
              </a:tabLst>
              <a:defRPr/>
            </a:pPr>
            <a:r>
              <a:rPr lang="en-US" sz="4400" dirty="0">
                <a:solidFill>
                  <a:srgbClr val="FF6600"/>
                </a:solidFill>
              </a:rPr>
              <a:t>Energy</a:t>
            </a:r>
            <a:r>
              <a:rPr lang="en-US" sz="2800" dirty="0"/>
              <a:t>  </a:t>
            </a:r>
          </a:p>
          <a:p>
            <a:pPr eaLnBrk="1" hangingPunct="1">
              <a:spcBef>
                <a:spcPts val="1200"/>
              </a:spcBef>
              <a:tabLst>
                <a:tab pos="463550" algn="l"/>
              </a:tabLst>
              <a:defRPr/>
            </a:pPr>
            <a:r>
              <a:rPr lang="en-US" altLang="en-US" sz="2800" dirty="0"/>
              <a:t>The </a:t>
            </a:r>
            <a:r>
              <a:rPr lang="en-US" sz="2800" dirty="0"/>
              <a:t>capacity to do work (“joules” </a:t>
            </a:r>
            <a:r>
              <a:rPr lang="en-US" sz="2800" noProof="1">
                <a:sym typeface="Wingdings" pitchFamily="2" charset="2"/>
              </a:rPr>
              <a:t></a:t>
            </a:r>
            <a:r>
              <a:rPr lang="en-US" sz="2800" dirty="0"/>
              <a:t> KJ)</a:t>
            </a:r>
          </a:p>
          <a:p>
            <a:pPr eaLnBrk="1" hangingPunct="1">
              <a:spcBef>
                <a:spcPts val="1200"/>
              </a:spcBef>
              <a:tabLst>
                <a:tab pos="463550" algn="l"/>
              </a:tabLst>
              <a:defRPr/>
            </a:pPr>
            <a:r>
              <a:rPr lang="en-US" altLang="en-US" sz="2800" dirty="0"/>
              <a:t>Unlike matter, energy has </a:t>
            </a:r>
            <a:r>
              <a:rPr lang="en-US" altLang="en-US" sz="2800" dirty="0">
                <a:solidFill>
                  <a:srgbClr val="FFFF00"/>
                </a:solidFill>
              </a:rPr>
              <a:t>neither</a:t>
            </a:r>
            <a:r>
              <a:rPr lang="en-US" altLang="en-US" sz="2800" dirty="0"/>
              <a:t> mass nor volume. Energy is detected only by its effects.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463550" algn="l"/>
              </a:tabLst>
              <a:defRPr/>
            </a:pPr>
            <a:endParaRPr lang="en-US" sz="28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090CD70-370F-4083-A621-23B8EFDCCC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FA9DD2-18A2-433C-A736-A9DCAAE342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373C9F25-520D-4DB9-9C20-EB1E447160E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9FB5A49F-F2B9-4949-B302-3DFDC625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514600"/>
            <a:ext cx="86074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>
            <a:extLst>
              <a:ext uri="{FF2B5EF4-FFF2-40B4-BE49-F238E27FC236}">
                <a16:creationId xmlns:a16="http://schemas.microsoft.com/office/drawing/2014/main" id="{583F3A34-198B-42E1-815E-1C0C5A202EA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6172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463550" algn="l"/>
              </a:tabLst>
              <a:defRPr/>
            </a:pPr>
            <a:r>
              <a:rPr lang="en-US" sz="4400" dirty="0">
                <a:solidFill>
                  <a:srgbClr val="FF6600"/>
                </a:solidFill>
              </a:rPr>
              <a:t>Energy</a:t>
            </a:r>
            <a:r>
              <a:rPr lang="en-US" sz="2800" dirty="0"/>
              <a:t>  </a:t>
            </a:r>
          </a:p>
          <a:p>
            <a:pPr marL="0" indent="0" algn="ctr" eaLnBrk="1" hangingPunct="1">
              <a:spcBef>
                <a:spcPts val="1200"/>
              </a:spcBef>
              <a:buFont typeface="Wingdings" panose="05000000000000000000" pitchFamily="2" charset="2"/>
              <a:buNone/>
              <a:tabLst>
                <a:tab pos="463550" algn="l"/>
              </a:tabLst>
              <a:defRPr/>
            </a:pPr>
            <a:r>
              <a:rPr lang="en-US" altLang="en-US" sz="1600" dirty="0"/>
              <a:t>The </a:t>
            </a:r>
            <a:r>
              <a:rPr lang="en-US" sz="1600" dirty="0"/>
              <a:t>capacity to do work (“joules” </a:t>
            </a:r>
            <a:r>
              <a:rPr lang="en-US" sz="1600" noProof="1">
                <a:sym typeface="Wingdings" pitchFamily="2" charset="2"/>
              </a:rPr>
              <a:t></a:t>
            </a:r>
            <a:r>
              <a:rPr lang="en-US" sz="1600" dirty="0"/>
              <a:t> KJ)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800" dirty="0">
                <a:solidFill>
                  <a:srgbClr val="FF66CC"/>
                </a:solidFill>
                <a:effectLst/>
              </a:rPr>
              <a:t>Potential Energy</a:t>
            </a:r>
            <a:r>
              <a:rPr lang="en-US" sz="4800" dirty="0">
                <a:effectLst/>
              </a:rPr>
              <a:t> </a:t>
            </a:r>
            <a:r>
              <a:rPr lang="en-US" sz="2800" dirty="0">
                <a:effectLst/>
              </a:rPr>
              <a:t>(</a:t>
            </a:r>
            <a:r>
              <a:rPr lang="en-US" sz="2800" dirty="0">
                <a:solidFill>
                  <a:srgbClr val="FFFF00"/>
                </a:solidFill>
                <a:effectLst/>
              </a:rPr>
              <a:t>PE</a:t>
            </a:r>
            <a:r>
              <a:rPr lang="en-US" sz="2800" dirty="0">
                <a:effectLst/>
              </a:rPr>
              <a:t>) </a:t>
            </a:r>
            <a:r>
              <a:rPr lang="en-US" sz="2800" noProof="1">
                <a:solidFill>
                  <a:srgbClr val="FFFF00"/>
                </a:solidFill>
                <a:effectLst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FF00"/>
                </a:solidFill>
                <a:effectLst/>
              </a:rPr>
              <a:t> stored energy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800" dirty="0"/>
              <a:t>Every chemical substance contains a certain amount of energy, called </a:t>
            </a:r>
            <a:r>
              <a:rPr lang="en-US" altLang="en-US" sz="2800" dirty="0">
                <a:solidFill>
                  <a:srgbClr val="FF66CC"/>
                </a:solidFill>
              </a:rPr>
              <a:t>chemical potential energy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800" dirty="0"/>
              <a:t>which is </a:t>
            </a:r>
            <a:r>
              <a:rPr lang="en-US" altLang="en-US" sz="2800" u="sng" dirty="0"/>
              <a:t>stored in the chemical bonds</a:t>
            </a:r>
            <a:r>
              <a:rPr lang="en-US" altLang="en-US" sz="2800" dirty="0"/>
              <a:t> of its atoms. </a:t>
            </a:r>
          </a:p>
          <a:p>
            <a:pPr>
              <a:spcBef>
                <a:spcPts val="0"/>
              </a:spcBef>
              <a:defRPr/>
            </a:pPr>
            <a:endParaRPr lang="en-US" altLang="en-US" sz="1000" dirty="0"/>
          </a:p>
          <a:p>
            <a:pPr>
              <a:spcBef>
                <a:spcPts val="0"/>
              </a:spcBef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The kinds of atoms and their arrangement in a substance, determine the amount of potential energy stored in that substance.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FA9DD2-18A2-433C-A736-A9DCAAE342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C3E1B893-4415-47B3-A34A-78ABE4D7B77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5D4D7917-59F3-4155-A3F8-A684515D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16463"/>
            <a:ext cx="72374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>
            <a:extLst>
              <a:ext uri="{FF2B5EF4-FFF2-40B4-BE49-F238E27FC236}">
                <a16:creationId xmlns:a16="http://schemas.microsoft.com/office/drawing/2014/main" id="{B6C93110-EBDD-4533-AD9A-C36290DEB18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00" y="0"/>
            <a:ext cx="9131300" cy="6324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463550" algn="l"/>
              </a:tabLst>
              <a:defRPr/>
            </a:pPr>
            <a:r>
              <a:rPr lang="en-US" sz="4400" dirty="0">
                <a:solidFill>
                  <a:srgbClr val="FF6600"/>
                </a:solidFill>
              </a:rPr>
              <a:t>Energy</a:t>
            </a:r>
            <a:r>
              <a:rPr lang="en-US" sz="2800" dirty="0"/>
              <a:t>  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1600" dirty="0"/>
              <a:t>the capacity to do work (“joules” </a:t>
            </a:r>
            <a:r>
              <a:rPr lang="en-US" sz="1600" noProof="1">
                <a:sym typeface="Wingdings" pitchFamily="2" charset="2"/>
              </a:rPr>
              <a:t></a:t>
            </a:r>
            <a:r>
              <a:rPr lang="en-US" sz="1600" dirty="0"/>
              <a:t> KJ)</a:t>
            </a:r>
            <a:br>
              <a:rPr lang="en-US" sz="1600" dirty="0"/>
            </a:br>
            <a:endParaRPr lang="en-US" sz="1600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800" dirty="0">
                <a:solidFill>
                  <a:srgbClr val="FFFF00"/>
                </a:solidFill>
                <a:effectLst/>
              </a:rPr>
              <a:t>Kinetic Energy</a:t>
            </a:r>
            <a:r>
              <a:rPr lang="en-US" sz="4800" dirty="0">
                <a:effectLst/>
              </a:rPr>
              <a:t> </a:t>
            </a:r>
            <a:r>
              <a:rPr lang="en-US" sz="2800" dirty="0">
                <a:effectLst/>
              </a:rPr>
              <a:t>(</a:t>
            </a:r>
            <a:r>
              <a:rPr lang="en-US" sz="2800" dirty="0">
                <a:solidFill>
                  <a:srgbClr val="FF66CC"/>
                </a:solidFill>
                <a:effectLst/>
              </a:rPr>
              <a:t>KE</a:t>
            </a:r>
            <a:r>
              <a:rPr lang="en-US" sz="2800" dirty="0">
                <a:effectLst/>
              </a:rPr>
              <a:t>) </a:t>
            </a:r>
            <a:r>
              <a:rPr lang="en-US" sz="2800" noProof="1">
                <a:effectLst/>
                <a:sym typeface="Wingdings" pitchFamily="2" charset="2"/>
              </a:rPr>
              <a:t></a:t>
            </a:r>
            <a:r>
              <a:rPr lang="en-US" sz="2800" dirty="0">
                <a:effectLst/>
              </a:rPr>
              <a:t> </a:t>
            </a:r>
            <a:r>
              <a:rPr lang="en-US" sz="2800" dirty="0">
                <a:solidFill>
                  <a:srgbClr val="FF66CC"/>
                </a:solidFill>
                <a:effectLst/>
              </a:rPr>
              <a:t>energy of motion</a:t>
            </a:r>
            <a:r>
              <a:rPr lang="en-US" sz="2800" dirty="0">
                <a:solidFill>
                  <a:srgbClr val="FFFF00"/>
                </a:solidFill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200" dirty="0">
              <a:solidFill>
                <a:srgbClr val="FFFF00"/>
              </a:solidFill>
            </a:endParaRPr>
          </a:p>
          <a:p>
            <a:pPr marL="341313" lvl="1" indent="-341313">
              <a:defRPr/>
            </a:pPr>
            <a:r>
              <a:rPr lang="en-US" altLang="en-US" b="1" dirty="0">
                <a:solidFill>
                  <a:srgbClr val="00B050"/>
                </a:solidFill>
              </a:rPr>
              <a:t>Temperature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/>
              <a:t>is a measure of the </a:t>
            </a:r>
            <a:r>
              <a:rPr lang="en-US" altLang="en-US" dirty="0">
                <a:solidFill>
                  <a:srgbClr val="FFFF00"/>
                </a:solidFill>
              </a:rPr>
              <a:t>average kinetic energy</a:t>
            </a:r>
            <a:r>
              <a:rPr lang="en-US" altLang="en-US" dirty="0"/>
              <a:t> of the particles in a sample of matter. The greater the </a:t>
            </a:r>
            <a:r>
              <a:rPr lang="en-US" altLang="en-US" dirty="0">
                <a:solidFill>
                  <a:srgbClr val="FFFF00"/>
                </a:solidFill>
              </a:rPr>
              <a:t>KE</a:t>
            </a:r>
            <a:r>
              <a:rPr lang="en-US" altLang="en-US" dirty="0"/>
              <a:t> of the particles in a sample, the hotter it feels.</a:t>
            </a:r>
          </a:p>
          <a:p>
            <a:pPr marL="341313" indent="-341313">
              <a:defRPr/>
            </a:pPr>
            <a:r>
              <a:rPr lang="en-US" altLang="en-US" sz="2800" dirty="0">
                <a:solidFill>
                  <a:srgbClr val="00B050"/>
                </a:solidFill>
              </a:rPr>
              <a:t>Celsius and Kelvin temperatures are related by the following equation: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K = 273.15 + 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⁰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C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			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9025A-0FCF-4556-93C1-AF27A9A4EB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Thermochemistry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9776F6-1D8C-4FAF-ADBC-DB4882BDBC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02180523-5289-4E65-A9BD-5B0AAD29CB0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9FF2FA10-EFCF-41F5-95AC-615DE22F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00600"/>
            <a:ext cx="47879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uiExpand="1" build="p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10266</TotalTime>
  <Words>3232</Words>
  <Application>Microsoft Office PowerPoint</Application>
  <PresentationFormat>On-screen Show (4:3)</PresentationFormat>
  <Paragraphs>965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Arial</vt:lpstr>
      <vt:lpstr>Arial Black</vt:lpstr>
      <vt:lpstr>Arial Rounded MT Bold</vt:lpstr>
      <vt:lpstr>Calibri</vt:lpstr>
      <vt:lpstr>Comic Sans MS</vt:lpstr>
      <vt:lpstr>Impact</vt:lpstr>
      <vt:lpstr>Tahoma</vt:lpstr>
      <vt:lpstr>Times New Roman</vt:lpstr>
      <vt:lpstr>Wingdings</vt:lpstr>
      <vt:lpstr>ヒラギノ角ゴ Pro W3</vt:lpstr>
      <vt:lpstr>Textured</vt:lpstr>
      <vt:lpstr>Office Theme</vt:lpstr>
      <vt:lpstr>1_Textured</vt:lpstr>
      <vt:lpstr>1_Office Theme</vt:lpstr>
      <vt:lpstr>Click “Slide Show”</vt:lpstr>
      <vt:lpstr>PowerPoint Presentation</vt:lpstr>
      <vt:lpstr>PowerPoint Presentation</vt:lpstr>
      <vt:lpstr>Name types of Energy.</vt:lpstr>
      <vt:lpstr>Name types of Energy.</vt:lpstr>
      <vt:lpstr>PowerPoint Presentation</vt:lpstr>
      <vt:lpstr>PowerPoint Presentation</vt:lpstr>
      <vt:lpstr>PowerPoint Presentation</vt:lpstr>
      <vt:lpstr>PowerPoint Presentation</vt:lpstr>
      <vt:lpstr>Energy   associated with chemical changes and with physical changes</vt:lpstr>
      <vt:lpstr>Energy Units </vt:lpstr>
      <vt:lpstr>Heat   A form of energy that takes into account the quantity of matter </vt:lpstr>
      <vt:lpstr>Temperature The measure of heat intensity: describes the average kinetic energy (KE) of the molecules in a system</vt:lpstr>
      <vt:lpstr>Temperature  The measure of heat intensity: describes the average kinetic energy (KE) of the molecules in a system.</vt:lpstr>
      <vt:lpstr>Temperature  The measure of heat intensity: describes the average kinetic energy (KE) of the molecules in a system.</vt:lpstr>
      <vt:lpstr>Temperature versus Heat</vt:lpstr>
      <vt:lpstr>Temperature versus Heat</vt:lpstr>
      <vt:lpstr>Temperature versus Heat</vt:lpstr>
      <vt:lpstr>Heat flows from warm to cold  This represents KE</vt:lpstr>
      <vt:lpstr>Heating and Cooling Curves</vt:lpstr>
      <vt:lpstr>Heating and Cooling Curves</vt:lpstr>
      <vt:lpstr>Phase Change Diagrams </vt:lpstr>
      <vt:lpstr>Phase Change Diagrams  Endothermic  “Heating Curve”</vt:lpstr>
      <vt:lpstr>Phase Change Diagrams  Endothermic  “Heating Curve”</vt:lpstr>
      <vt:lpstr>Phase Change Diagrams  Endothermic  “Heating Curve”</vt:lpstr>
      <vt:lpstr>Phase Change Diagrams  Endothermic  “Heating Curve”</vt:lpstr>
      <vt:lpstr>Phase Change Diagrams  Endothermic  “Heating Curve”</vt:lpstr>
      <vt:lpstr>Phase Change Diagrams  Endothermic  “Heating Curve”</vt:lpstr>
      <vt:lpstr>Phase Change Diagrams  Endothermic  “Heating Curve”</vt:lpstr>
      <vt:lpstr>Phase Change Diagrams  Endothermic  “Heating Curve”</vt:lpstr>
      <vt:lpstr>Phase Change Diagrams  Endothermic  “Heating Curve”</vt:lpstr>
      <vt:lpstr>Phase Change Diagrams  Endothermic  “Heating Curve”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Change Diagrams </vt:lpstr>
      <vt:lpstr>Exothermic (Cooling) Curve Label the phases &amp; Energies</vt:lpstr>
      <vt:lpstr>Exothermic (Cooling)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Heating Curve </vt:lpstr>
      <vt:lpstr>Fixed points for water </vt:lpstr>
      <vt:lpstr>Quantitative Heat Measurements </vt:lpstr>
      <vt:lpstr>Heat of Fusion / Solidification</vt:lpstr>
      <vt:lpstr>Heat of Vaporization / Condensation </vt:lpstr>
      <vt:lpstr>PowerPoint Presentation</vt:lpstr>
      <vt:lpstr>PowerPoint Presentation</vt:lpstr>
      <vt:lpstr>PowerPoint Presentation</vt:lpstr>
      <vt:lpstr>Quantitative Heat Measurements </vt:lpstr>
      <vt:lpstr>Quantitative Heat Measurements </vt:lpstr>
      <vt:lpstr>Quantitative Heat Measurements </vt:lpstr>
      <vt:lpstr>Quantitative Heat Measurements </vt:lpstr>
      <vt:lpstr>Specific Heat of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Assignments</vt:lpstr>
    </vt:vector>
  </TitlesOfParts>
  <Company>WJCC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</dc:title>
  <dc:creator>Vicki Lewis</dc:creator>
  <cp:lastModifiedBy>Craig Riesen</cp:lastModifiedBy>
  <cp:revision>212</cp:revision>
  <dcterms:created xsi:type="dcterms:W3CDTF">2003-11-04T15:24:57Z</dcterms:created>
  <dcterms:modified xsi:type="dcterms:W3CDTF">2024-03-05T15:56:10Z</dcterms:modified>
</cp:coreProperties>
</file>