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90" r:id="rId3"/>
    <p:sldMasterId id="2147483703" r:id="rId4"/>
  </p:sldMasterIdLst>
  <p:notesMasterIdLst>
    <p:notesMasterId r:id="rId106"/>
  </p:notesMasterIdLst>
  <p:sldIdLst>
    <p:sldId id="355" r:id="rId5"/>
    <p:sldId id="422" r:id="rId6"/>
    <p:sldId id="448" r:id="rId7"/>
    <p:sldId id="449" r:id="rId8"/>
    <p:sldId id="421" r:id="rId9"/>
    <p:sldId id="452" r:id="rId10"/>
    <p:sldId id="423" r:id="rId11"/>
    <p:sldId id="424" r:id="rId12"/>
    <p:sldId id="447" r:id="rId13"/>
    <p:sldId id="426" r:id="rId14"/>
    <p:sldId id="427" r:id="rId15"/>
    <p:sldId id="428" r:id="rId16"/>
    <p:sldId id="450" r:id="rId17"/>
    <p:sldId id="429" r:id="rId18"/>
    <p:sldId id="430" r:id="rId19"/>
    <p:sldId id="455" r:id="rId20"/>
    <p:sldId id="432" r:id="rId21"/>
    <p:sldId id="451" r:id="rId22"/>
    <p:sldId id="433" r:id="rId23"/>
    <p:sldId id="485" r:id="rId24"/>
    <p:sldId id="453" r:id="rId25"/>
    <p:sldId id="434" r:id="rId26"/>
    <p:sldId id="457" r:id="rId27"/>
    <p:sldId id="435" r:id="rId28"/>
    <p:sldId id="456" r:id="rId29"/>
    <p:sldId id="436" r:id="rId30"/>
    <p:sldId id="454" r:id="rId31"/>
    <p:sldId id="437" r:id="rId32"/>
    <p:sldId id="458" r:id="rId33"/>
    <p:sldId id="459" r:id="rId34"/>
    <p:sldId id="460" r:id="rId35"/>
    <p:sldId id="461" r:id="rId36"/>
    <p:sldId id="468" r:id="rId37"/>
    <p:sldId id="462" r:id="rId38"/>
    <p:sldId id="463" r:id="rId39"/>
    <p:sldId id="464" r:id="rId40"/>
    <p:sldId id="467" r:id="rId41"/>
    <p:sldId id="465" r:id="rId42"/>
    <p:sldId id="466" r:id="rId43"/>
    <p:sldId id="483" r:id="rId44"/>
    <p:sldId id="481" r:id="rId45"/>
    <p:sldId id="480" r:id="rId46"/>
    <p:sldId id="446" r:id="rId47"/>
    <p:sldId id="280" r:id="rId48"/>
    <p:sldId id="396" r:id="rId49"/>
    <p:sldId id="301" r:id="rId50"/>
    <p:sldId id="302" r:id="rId51"/>
    <p:sldId id="321" r:id="rId52"/>
    <p:sldId id="322" r:id="rId53"/>
    <p:sldId id="392" r:id="rId54"/>
    <p:sldId id="286" r:id="rId55"/>
    <p:sldId id="287" r:id="rId56"/>
    <p:sldId id="469" r:id="rId57"/>
    <p:sldId id="325" r:id="rId58"/>
    <p:sldId id="288" r:id="rId59"/>
    <p:sldId id="395" r:id="rId60"/>
    <p:sldId id="470" r:id="rId61"/>
    <p:sldId id="289" r:id="rId62"/>
    <p:sldId id="303" r:id="rId63"/>
    <p:sldId id="300" r:id="rId64"/>
    <p:sldId id="371" r:id="rId65"/>
    <p:sldId id="298" r:id="rId66"/>
    <p:sldId id="299" r:id="rId67"/>
    <p:sldId id="478" r:id="rId68"/>
    <p:sldId id="479" r:id="rId69"/>
    <p:sldId id="482" r:id="rId70"/>
    <p:sldId id="472" r:id="rId71"/>
    <p:sldId id="473" r:id="rId72"/>
    <p:sldId id="477" r:id="rId73"/>
    <p:sldId id="474" r:id="rId74"/>
    <p:sldId id="475" r:id="rId75"/>
    <p:sldId id="476" r:id="rId76"/>
    <p:sldId id="306" r:id="rId77"/>
    <p:sldId id="399" r:id="rId78"/>
    <p:sldId id="400" r:id="rId79"/>
    <p:sldId id="402" r:id="rId80"/>
    <p:sldId id="486" r:id="rId81"/>
    <p:sldId id="398" r:id="rId82"/>
    <p:sldId id="401" r:id="rId83"/>
    <p:sldId id="346" r:id="rId84"/>
    <p:sldId id="489" r:id="rId85"/>
    <p:sldId id="488" r:id="rId86"/>
    <p:sldId id="409" r:id="rId87"/>
    <p:sldId id="487" r:id="rId88"/>
    <p:sldId id="349" r:id="rId89"/>
    <p:sldId id="347" r:id="rId90"/>
    <p:sldId id="348" r:id="rId91"/>
    <p:sldId id="345" r:id="rId92"/>
    <p:sldId id="350" r:id="rId93"/>
    <p:sldId id="352" r:id="rId94"/>
    <p:sldId id="354" r:id="rId95"/>
    <p:sldId id="416" r:id="rId96"/>
    <p:sldId id="484" r:id="rId97"/>
    <p:sldId id="277" r:id="rId98"/>
    <p:sldId id="410" r:id="rId99"/>
    <p:sldId id="414" r:id="rId100"/>
    <p:sldId id="411" r:id="rId101"/>
    <p:sldId id="412" r:id="rId102"/>
    <p:sldId id="413" r:id="rId103"/>
    <p:sldId id="415" r:id="rId104"/>
    <p:sldId id="471" r:id="rId10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883474-A1BA-4689-97F6-79F0B94DC88E}">
          <p14:sldIdLst>
            <p14:sldId id="355"/>
            <p14:sldId id="422"/>
            <p14:sldId id="448"/>
            <p14:sldId id="449"/>
            <p14:sldId id="421"/>
            <p14:sldId id="452"/>
            <p14:sldId id="423"/>
            <p14:sldId id="424"/>
            <p14:sldId id="447"/>
            <p14:sldId id="426"/>
            <p14:sldId id="427"/>
            <p14:sldId id="428"/>
            <p14:sldId id="450"/>
            <p14:sldId id="429"/>
            <p14:sldId id="430"/>
            <p14:sldId id="455"/>
            <p14:sldId id="432"/>
            <p14:sldId id="451"/>
            <p14:sldId id="433"/>
            <p14:sldId id="485"/>
            <p14:sldId id="453"/>
            <p14:sldId id="434"/>
            <p14:sldId id="457"/>
            <p14:sldId id="435"/>
            <p14:sldId id="456"/>
            <p14:sldId id="436"/>
            <p14:sldId id="454"/>
            <p14:sldId id="437"/>
            <p14:sldId id="458"/>
            <p14:sldId id="459"/>
            <p14:sldId id="460"/>
            <p14:sldId id="461"/>
            <p14:sldId id="468"/>
            <p14:sldId id="462"/>
            <p14:sldId id="463"/>
            <p14:sldId id="464"/>
            <p14:sldId id="467"/>
            <p14:sldId id="465"/>
            <p14:sldId id="466"/>
            <p14:sldId id="483"/>
            <p14:sldId id="481"/>
            <p14:sldId id="480"/>
            <p14:sldId id="446"/>
            <p14:sldId id="280"/>
            <p14:sldId id="396"/>
            <p14:sldId id="301"/>
            <p14:sldId id="302"/>
            <p14:sldId id="321"/>
            <p14:sldId id="322"/>
            <p14:sldId id="392"/>
            <p14:sldId id="286"/>
            <p14:sldId id="287"/>
            <p14:sldId id="469"/>
            <p14:sldId id="325"/>
            <p14:sldId id="288"/>
            <p14:sldId id="395"/>
            <p14:sldId id="470"/>
            <p14:sldId id="289"/>
            <p14:sldId id="303"/>
            <p14:sldId id="300"/>
            <p14:sldId id="371"/>
            <p14:sldId id="298"/>
            <p14:sldId id="299"/>
            <p14:sldId id="478"/>
            <p14:sldId id="479"/>
            <p14:sldId id="482"/>
            <p14:sldId id="472"/>
            <p14:sldId id="473"/>
            <p14:sldId id="477"/>
            <p14:sldId id="474"/>
            <p14:sldId id="475"/>
            <p14:sldId id="476"/>
            <p14:sldId id="306"/>
            <p14:sldId id="399"/>
            <p14:sldId id="400"/>
            <p14:sldId id="402"/>
            <p14:sldId id="486"/>
            <p14:sldId id="398"/>
            <p14:sldId id="401"/>
            <p14:sldId id="346"/>
            <p14:sldId id="489"/>
            <p14:sldId id="488"/>
            <p14:sldId id="409"/>
            <p14:sldId id="487"/>
            <p14:sldId id="349"/>
            <p14:sldId id="347"/>
            <p14:sldId id="348"/>
            <p14:sldId id="345"/>
            <p14:sldId id="350"/>
            <p14:sldId id="352"/>
            <p14:sldId id="354"/>
            <p14:sldId id="416"/>
            <p14:sldId id="484"/>
            <p14:sldId id="277"/>
            <p14:sldId id="410"/>
            <p14:sldId id="414"/>
            <p14:sldId id="411"/>
          </p14:sldIdLst>
        </p14:section>
        <p14:section name="Untitled Section" id="{AF59291E-D1BA-47FC-B8D0-0F63C9C06C7E}">
          <p14:sldIdLst>
            <p14:sldId id="412"/>
            <p14:sldId id="413"/>
            <p14:sldId id="415"/>
            <p14:sldId id="4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FDF2-E539-4AEC-AD78-77719A74C0DE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D2D5C-6025-475B-89ED-1548743A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C8726-685C-4CFB-A790-693F4F8A5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190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BC749-8298-4CBE-B5B5-9B6C389AE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674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BD7C1-FA90-48B3-B976-87AD1B89E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1922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08071-8ECF-47FB-B830-B6CDB65A1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242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974FD-62D3-4A63-83D1-59B7D6C77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206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FD15-E70F-48C7-B56F-69C0596297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4864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5107-A1EE-4182-8C6D-0DB18858F7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3954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8779-E8B4-48DB-8EDF-71E6076E28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716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7871-C33C-4B7B-B7AC-44760C769C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0451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AB799-25CD-484A-8C7F-FEFDD023C6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4767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4C2B-7E10-472F-9F5E-DD005968C7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8866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D4020-49E0-43B5-B477-29D21BD64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221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EC55-8C7B-4986-9534-AB175DFD73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4326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B7D36-D4FA-4741-AAA0-4BD5B19FB6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1749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92E9-DC52-405C-AEA8-901734425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425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0E20A-C322-4376-B4C0-D1251EEB49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1375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B4DA-3836-40BE-AADB-52639B4581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5004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BE35-6F1E-45C7-BD5D-C5DBC44EFF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7656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FD15-E70F-48C7-B56F-69C0596297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2357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5107-A1EE-4182-8C6D-0DB18858F7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5139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8779-E8B4-48DB-8EDF-71E6076E28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1020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7871-C33C-4B7B-B7AC-44760C769C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427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6A7D-BA08-4693-8154-41628F453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812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AB799-25CD-484A-8C7F-FEFDD023C6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3898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4C2B-7E10-472F-9F5E-DD005968C7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1312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EC55-8C7B-4986-9534-AB175DFD73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4832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B7D36-D4FA-4741-AAA0-4BD5B19FB6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751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92E9-DC52-405C-AEA8-901734425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3701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0E20A-C322-4376-B4C0-D1251EEB49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670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B4DA-3836-40BE-AADB-52639B4581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6471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BE35-6F1E-45C7-BD5D-C5DBC44EFF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2504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857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26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0DC2-239A-496B-8DF9-FA561BFC4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2071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061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235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241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785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717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94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226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385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7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426A7-DEE2-4866-A651-658FC09BA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087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EF16C-0EC5-40C4-A7DA-2E67FFC72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123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52491-9AFA-4E9C-86D4-C44A03780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05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F2020-EA9D-408C-98CB-0D57B742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91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5566-00CD-4A8A-B67E-E194E4C28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486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F9B473-D6BC-4E92-83E5-B46F33CA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33D81C-8502-4AD1-8CA7-F3A93EEFFE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6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 spd="med">
    <p:fade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33D81C-8502-4AD1-8CA7-F3A93EEFFE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4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med">
    <p:fade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Earth &amp; Lithosphere</a:t>
            </a:r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568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FQrrlVW9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cano" TargetMode="External"/><Relationship Id="rId2" Type="http://schemas.openxmlformats.org/officeDocument/2006/relationships/hyperlink" Target="http://en.wikipedia.org/wiki/Mantle_(geology)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arth's_crust" TargetMode="External"/><Relationship Id="rId2" Type="http://schemas.openxmlformats.org/officeDocument/2006/relationships/hyperlink" Target="https://en.wikipedia.org/wiki/Fold_(geology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FQ3XJVWWO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mup.com/cFQ3XmVWW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omup.com/cFQ3XdVWWt" TargetMode="Externa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coria" TargetMode="External"/><Relationship Id="rId7" Type="http://schemas.openxmlformats.org/officeDocument/2006/relationships/image" Target="../media/image73.png"/><Relationship Id="rId2" Type="http://schemas.openxmlformats.org/officeDocument/2006/relationships/hyperlink" Target="http://en.wikipedia.org/wiki/Cin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yroclastic" TargetMode="External"/><Relationship Id="rId5" Type="http://schemas.openxmlformats.org/officeDocument/2006/relationships/hyperlink" Target="http://en.wikipedia.org/wiki/Magma" TargetMode="External"/><Relationship Id="rId4" Type="http://schemas.openxmlformats.org/officeDocument/2006/relationships/hyperlink" Target="http://en.wikipedia.org/wiki/Glas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ormant_volcano" TargetMode="External"/><Relationship Id="rId3" Type="http://schemas.openxmlformats.org/officeDocument/2006/relationships/hyperlink" Target="http://en.wikipedia.org/wiki/Volcanic" TargetMode="External"/><Relationship Id="rId7" Type="http://schemas.openxmlformats.org/officeDocument/2006/relationships/hyperlink" Target="http://en.wikipedia.org/wiki/Volcanic_belt" TargetMode="External"/><Relationship Id="rId2" Type="http://schemas.openxmlformats.org/officeDocument/2006/relationships/hyperlink" Target="http://en.wikipedia.org/wiki/Earthquak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Volcanic_arc" TargetMode="External"/><Relationship Id="rId5" Type="http://schemas.openxmlformats.org/officeDocument/2006/relationships/hyperlink" Target="http://en.wikipedia.org/wiki/Oceanic_trench" TargetMode="External"/><Relationship Id="rId4" Type="http://schemas.openxmlformats.org/officeDocument/2006/relationships/hyperlink" Target="http://en.wikipedia.org/wiki/Pacific_Ocean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ZiDoQERRB" TargetMode="Externa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Earth &amp; Lithosphere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dirty="0"/>
              <a:t>Tectonic Plates </a:t>
            </a:r>
            <a:r>
              <a:rPr lang="en-US" altLang="en-US" dirty="0">
                <a:solidFill>
                  <a:srgbClr val="FFFF00"/>
                </a:solidFill>
              </a:rPr>
              <a:t>have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482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7030A0"/>
                </a:solidFill>
              </a:rPr>
              <a:t>Where plates meet, their relative motion determines the type of boundary</a:t>
            </a:r>
          </a:p>
          <a:p>
            <a:pPr marL="0" indent="0">
              <a:buFont typeface="Arial" charset="0"/>
              <a:buNone/>
              <a:defRPr/>
            </a:pPr>
            <a:endParaRPr lang="en-US" sz="1200" b="1" dirty="0"/>
          </a:p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Earthquakes, volcanic activity, mountain building, and oceanic ridge &amp; trench formation occur along these plate boundaries.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98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925"/>
            <a:ext cx="89916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5"/>
          <p:cNvSpPr>
            <a:spLocks noGrp="1" noChangeArrowheads="1"/>
          </p:cNvSpPr>
          <p:nvPr>
            <p:ph type="title"/>
          </p:nvPr>
        </p:nvSpPr>
        <p:spPr>
          <a:xfrm>
            <a:off x="4114800" y="228600"/>
            <a:ext cx="43434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Capulin, NM 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 sz="1200"/>
              <a:t>Cinder Cone volcano</a:t>
            </a:r>
            <a:r>
              <a:rPr lang="en-US" altLang="en-US" sz="1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tecto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463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07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Types of Plate Boundaries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names in red are not required</a:t>
            </a:r>
            <a:r>
              <a:rPr lang="en-US" alt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534400" cy="5334000"/>
          </a:xfrm>
        </p:spPr>
        <p:txBody>
          <a:bodyPr/>
          <a:lstStyle/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4800" b="1" dirty="0">
                <a:solidFill>
                  <a:srgbClr val="7030A0"/>
                </a:solidFill>
              </a:rPr>
              <a:t>Plate Separation</a:t>
            </a:r>
            <a:r>
              <a:rPr lang="en-US" altLang="en-US" b="1" dirty="0"/>
              <a:t>– where two plates are moving away from each other. “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Divergent</a:t>
            </a:r>
            <a:r>
              <a:rPr lang="en-US" altLang="en-US" b="1" dirty="0"/>
              <a:t>”</a:t>
            </a:r>
          </a:p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1600" b="1" dirty="0"/>
          </a:p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4800" b="1" dirty="0">
                <a:solidFill>
                  <a:srgbClr val="7030A0"/>
                </a:solidFill>
              </a:rPr>
              <a:t>Plate Sliding </a:t>
            </a:r>
            <a:r>
              <a:rPr lang="en-US" altLang="en-US" b="1" dirty="0"/>
              <a:t>– where two plates are moving (sliding) past each other. “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</a:t>
            </a:r>
            <a:r>
              <a:rPr lang="en-US" altLang="en-US" b="1" dirty="0"/>
              <a:t>”</a:t>
            </a:r>
          </a:p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1600" b="1" dirty="0"/>
          </a:p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4800" b="1" dirty="0">
                <a:solidFill>
                  <a:srgbClr val="7030A0"/>
                </a:solidFill>
              </a:rPr>
              <a:t>Plate Collisions</a:t>
            </a:r>
            <a:r>
              <a:rPr lang="en-US" altLang="en-US" b="1" dirty="0"/>
              <a:t>– where two plates are moving into each other. “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Convergent</a:t>
            </a:r>
            <a:r>
              <a:rPr lang="en-US" altLang="en-US" b="1" dirty="0"/>
              <a:t>”</a:t>
            </a:r>
          </a:p>
          <a:p>
            <a:pPr marL="114300" indent="0" eaLnBrk="1" hangingPunct="1">
              <a:lnSpc>
                <a:spcPct val="90000"/>
              </a:lnSpc>
              <a:buFont typeface="Arial" charset="0"/>
              <a:buNone/>
            </a:pPr>
            <a:endParaRPr lang="en-US" altLang="en-US" b="1" dirty="0"/>
          </a:p>
        </p:txBody>
      </p:sp>
      <p:sp>
        <p:nvSpPr>
          <p:cNvPr id="4" name="Right Arrow 3"/>
          <p:cNvSpPr/>
          <p:nvPr/>
        </p:nvSpPr>
        <p:spPr>
          <a:xfrm>
            <a:off x="4579374" y="24384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flipH="1">
            <a:off x="3768213" y="2469126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588774" y="6293874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4579374" y="6324600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659800">
            <a:off x="7191946" y="4280489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9700456" flipH="1">
            <a:off x="7009273" y="4006852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92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Click on the Link below: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hlinkClick r:id="rId2"/>
              </a:rPr>
              <a:t>http://somup.com/cFQrrlVW9R</a:t>
            </a:r>
            <a:r>
              <a:rPr lang="en-US" dirty="0"/>
              <a:t> (1:22)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Animation of Types of Plate Boundaries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Types of Plate Boundaries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249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4572000" y="2895600"/>
            <a:ext cx="1371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2971800" y="2895600"/>
            <a:ext cx="1295400" cy="319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0"/>
          <a:stretch>
            <a:fillRect/>
          </a:stretch>
        </p:blipFill>
        <p:spPr bwMode="auto">
          <a:xfrm>
            <a:off x="2524125" y="1295400"/>
            <a:ext cx="40957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245225"/>
            <a:ext cx="2514601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1524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C000"/>
                </a:solidFill>
              </a:rPr>
              <a:t>Plate Separation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</a:rPr>
              <a:t>“Divergent”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34265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5105400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</a:rPr>
              <a:t>Also called “constructive” plate boundary because new crust is created.</a:t>
            </a:r>
          </a:p>
          <a:p>
            <a:pPr marL="0" indent="0">
              <a:buFont typeface="Arial" charset="0"/>
              <a:buNone/>
              <a:defRPr/>
            </a:pPr>
            <a:endParaRPr lang="en-US" sz="1400" b="1" dirty="0"/>
          </a:p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Typified in the oceanic lithosphere by the rifts of the oceanic ridge system, including the Mid-Atlantic Ridge  </a:t>
            </a:r>
          </a:p>
        </p:txBody>
      </p:sp>
      <p:sp>
        <p:nvSpPr>
          <p:cNvPr id="61443" name="Title 1"/>
          <p:cNvSpPr txBox="1">
            <a:spLocks/>
          </p:cNvSpPr>
          <p:nvPr/>
        </p:nvSpPr>
        <p:spPr bwMode="auto">
          <a:xfrm>
            <a:off x="457200" y="1524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C000"/>
                </a:solidFill>
              </a:rPr>
              <a:t>Plate Separation </a:t>
            </a:r>
            <a:r>
              <a:rPr lang="en-US" altLang="en-US" sz="2800" b="1" dirty="0">
                <a:solidFill>
                  <a:srgbClr val="7030A0"/>
                </a:solidFill>
              </a:rPr>
              <a:t>“</a:t>
            </a:r>
            <a:r>
              <a:rPr lang="en-US" altLang="en-US" sz="2800" b="1" dirty="0">
                <a:solidFill>
                  <a:srgbClr val="92D050"/>
                </a:solidFill>
              </a:rPr>
              <a:t>Divergent</a:t>
            </a:r>
            <a:r>
              <a:rPr lang="en-US" altLang="en-US" sz="2800" b="1" dirty="0">
                <a:solidFill>
                  <a:srgbClr val="7030A0"/>
                </a:solidFill>
              </a:rPr>
              <a:t>”</a:t>
            </a:r>
            <a:endParaRPr lang="en-US" altLang="en-US" sz="2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7030A0"/>
                </a:solidFill>
              </a:rPr>
              <a:t>Boundaries</a:t>
            </a:r>
            <a:endParaRPr lang="en-US" altLang="en-US" sz="4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76999"/>
            <a:ext cx="2895600" cy="314325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11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192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Rift valley, the boundary of the Eurasian and North American continental tectonic plates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2468" name="Title 1"/>
          <p:cNvSpPr txBox="1">
            <a:spLocks/>
          </p:cNvSpPr>
          <p:nvPr/>
        </p:nvSpPr>
        <p:spPr bwMode="auto">
          <a:xfrm>
            <a:off x="457200" y="3048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C000"/>
                </a:solidFill>
              </a:rPr>
              <a:t>Plate Separation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</a:rPr>
              <a:t>“Divergent”</a:t>
            </a:r>
            <a:endParaRPr lang="en-US" altLang="en-US" sz="2800" dirty="0"/>
          </a:p>
        </p:txBody>
      </p:sp>
      <p:sp>
        <p:nvSpPr>
          <p:cNvPr id="2" name="Right Arrow 1"/>
          <p:cNvSpPr/>
          <p:nvPr/>
        </p:nvSpPr>
        <p:spPr>
          <a:xfrm>
            <a:off x="4572000" y="2895600"/>
            <a:ext cx="1371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2971800" y="2895600"/>
            <a:ext cx="1295400" cy="319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0"/>
          <a:stretch>
            <a:fillRect/>
          </a:stretch>
        </p:blipFill>
        <p:spPr bwMode="auto">
          <a:xfrm>
            <a:off x="7467600" y="152400"/>
            <a:ext cx="1475057" cy="191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altLang="en-US" dirty="0"/>
              <a:t>Virunga Mountains</a:t>
            </a:r>
            <a:br>
              <a:rPr lang="en-US" altLang="en-US" dirty="0"/>
            </a:br>
            <a:r>
              <a:rPr lang="en-US" altLang="en-US" dirty="0">
                <a:solidFill>
                  <a:srgbClr val="FFC000"/>
                </a:solidFill>
              </a:rPr>
              <a:t>Plate Separation</a:t>
            </a:r>
          </a:p>
        </p:txBody>
      </p:sp>
      <p:pic>
        <p:nvPicPr>
          <p:cNvPr id="716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524000"/>
            <a:ext cx="7086600" cy="531495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611868"/>
            <a:ext cx="1905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Africa</a:t>
            </a:r>
          </a:p>
        </p:txBody>
      </p:sp>
    </p:spTree>
    <p:extLst>
      <p:ext uri="{BB962C8B-B14F-4D97-AF65-F5344CB8AC3E}">
        <p14:creationId xmlns:p14="http://schemas.microsoft.com/office/powerpoint/2010/main" val="39880485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600200"/>
            <a:ext cx="3709218" cy="4572000"/>
          </a:xfrm>
        </p:spPr>
        <p:txBody>
          <a:bodyPr/>
          <a:lstStyle/>
          <a:p>
            <a:pPr>
              <a:defRPr/>
            </a:pPr>
            <a:endParaRPr lang="en-US" sz="1600" dirty="0"/>
          </a:p>
          <a:p>
            <a:pPr marL="0" indent="0">
              <a:buNone/>
              <a:defRPr/>
            </a:pPr>
            <a:r>
              <a:rPr lang="en-US" altLang="en-US" sz="2800" b="1" dirty="0">
                <a:solidFill>
                  <a:srgbClr val="0070C0"/>
                </a:solidFill>
              </a:rPr>
              <a:t>“</a:t>
            </a:r>
            <a:r>
              <a:rPr lang="en-US" altLang="en-US" sz="2800" b="1" dirty="0">
                <a:solidFill>
                  <a:srgbClr val="FFFF00"/>
                </a:solidFill>
              </a:rPr>
              <a:t>Transform</a:t>
            </a:r>
            <a:r>
              <a:rPr lang="en-US" altLang="en-US" sz="2800" b="1" dirty="0">
                <a:solidFill>
                  <a:srgbClr val="0070C0"/>
                </a:solidFill>
              </a:rPr>
              <a:t>” </a:t>
            </a:r>
            <a:r>
              <a:rPr lang="en-US" altLang="en-US" sz="4400" b="1" dirty="0">
                <a:solidFill>
                  <a:srgbClr val="0070C0"/>
                </a:solidFill>
              </a:rPr>
              <a:t>plates – where two plates are moving past each other.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3491" name="Title 1"/>
          <p:cNvSpPr txBox="1">
            <a:spLocks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7030A0"/>
                </a:solidFill>
              </a:rPr>
              <a:t>Sliding Boundaries</a:t>
            </a:r>
            <a:endParaRPr lang="en-US" alt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3861619" y="1676400"/>
            <a:ext cx="48006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66019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65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209800"/>
            <a:ext cx="3581400" cy="3916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San Andreas Fault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9857" y="63055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80" y="3048000"/>
            <a:ext cx="471792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38275"/>
            <a:ext cx="43387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7030A0"/>
                </a:solidFill>
              </a:rPr>
              <a:t>Sliding Boundaries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8922292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400" b="1" dirty="0"/>
              <a:t>“</a:t>
            </a:r>
            <a:r>
              <a:rPr lang="en-US" sz="2400" b="1" dirty="0">
                <a:solidFill>
                  <a:srgbClr val="FFFF00"/>
                </a:solidFill>
              </a:rPr>
              <a:t>Convergent</a:t>
            </a:r>
            <a:r>
              <a:rPr lang="en-US" sz="2400" b="1" dirty="0"/>
              <a:t>” </a:t>
            </a:r>
            <a:r>
              <a:rPr lang="en-US" b="1" dirty="0"/>
              <a:t>(coming together) - also called “Destructive” plate boundary </a:t>
            </a:r>
            <a:endParaRPr lang="en-US" sz="1200" b="1" dirty="0"/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two plates are moving into each other.</a:t>
            </a:r>
            <a:endParaRPr lang="en-US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result of pressure, friction, and plate material melting in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 tooltip="Mantle (geology)"/>
              </a:rPr>
              <a:t>mantle</a:t>
            </a:r>
            <a:r>
              <a:rPr lang="en-US" b="1" dirty="0"/>
              <a:t>. </a:t>
            </a:r>
          </a:p>
          <a:p>
            <a:pPr>
              <a:spcBef>
                <a:spcPts val="1800"/>
              </a:spcBef>
              <a:defRPr/>
            </a:pPr>
            <a:r>
              <a:rPr lang="en-US" b="1" dirty="0"/>
              <a:t>Earthquakes and </a:t>
            </a:r>
            <a:r>
              <a:rPr lang="en-US" b="1" dirty="0">
                <a:hlinkClick r:id="rId3" action="ppaction://hlinkfile" tooltip="Volcano"/>
              </a:rPr>
              <a:t>volcanoes</a:t>
            </a:r>
            <a:r>
              <a:rPr lang="en-US" b="1" dirty="0"/>
              <a:t> are common near convergent boundaries.</a:t>
            </a:r>
            <a:endParaRPr lang="en-US" dirty="0"/>
          </a:p>
        </p:txBody>
      </p:sp>
      <p:sp>
        <p:nvSpPr>
          <p:cNvPr id="64515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7030A0"/>
                </a:solidFill>
              </a:rPr>
              <a:t>Plate Collision</a:t>
            </a:r>
            <a:endParaRPr lang="en-US" altLang="en-US" sz="6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221293" y="32004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4211893" y="3231126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78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Tectonic%20plate%20boundaries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0"/>
            <a:ext cx="3962400" cy="33004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60912" y="0"/>
            <a:ext cx="512068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dirty="0">
                <a:latin typeface="Arial" charset="0"/>
              </a:rPr>
              <a:t>Mountains Earthquakes Volcanoes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7800" y="635634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8FD15-E70F-48C7-B56F-69C0596297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5D999-C947-F291-421E-D130EB28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3" y="3700936"/>
            <a:ext cx="3773288" cy="231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CBF5E-8E12-A950-3A99-8F62AEF07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" y="2781300"/>
            <a:ext cx="531479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3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66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dirty="0"/>
              <a:t>Plate Tectonics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832"/>
            <a:ext cx="903922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886200" y="4114800"/>
            <a:ext cx="2133600" cy="1752600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228671"/>
            <a:ext cx="47244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When plates collide, one plate is forced under another. This is called subduction.</a:t>
            </a:r>
          </a:p>
        </p:txBody>
      </p:sp>
    </p:spTree>
    <p:extLst>
      <p:ext uri="{BB962C8B-B14F-4D97-AF65-F5344CB8AC3E}">
        <p14:creationId xmlns:p14="http://schemas.microsoft.com/office/powerpoint/2010/main" val="393770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Plate Tectonics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3962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4800" b="1" u="sng" dirty="0">
                <a:solidFill>
                  <a:srgbClr val="0070C0"/>
                </a:solidFill>
              </a:rPr>
              <a:t>Subduction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dirty="0">
                <a:solidFill>
                  <a:srgbClr val="00B050"/>
                </a:solidFill>
              </a:rPr>
              <a:t>– When one plate is forced under another.  The plate that is forced down is partially melted and results in the formation of a volcano.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39D31-4DBE-6669-519A-977F2AB5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58049"/>
            <a:ext cx="7216363" cy="33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4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400799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7030A0"/>
                </a:solidFill>
              </a:rPr>
              <a:t>Plate Collision</a:t>
            </a:r>
            <a:endParaRPr lang="en-US" altLang="en-US" sz="6000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562100" y="3279775"/>
            <a:ext cx="6019800" cy="2936875"/>
            <a:chOff x="304800" y="1447800"/>
            <a:chExt cx="4213281" cy="2635433"/>
          </a:xfrm>
        </p:grpSpPr>
        <p:pic>
          <p:nvPicPr>
            <p:cNvPr id="6554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47800"/>
              <a:ext cx="4213281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TextBox 7"/>
            <p:cNvSpPr txBox="1">
              <a:spLocks noChangeArrowheads="1"/>
            </p:cNvSpPr>
            <p:nvPr/>
          </p:nvSpPr>
          <p:spPr bwMode="auto">
            <a:xfrm>
              <a:off x="762000" y="3807023"/>
              <a:ext cx="3200400" cy="27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Ocean – Continental convergence</a:t>
              </a: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1676400"/>
            <a:ext cx="8534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Oceanic – Continental Subduction  </a:t>
            </a:r>
            <a:r>
              <a:rPr lang="en-US" altLang="en-US" sz="3600" b="1" dirty="0">
                <a:latin typeface="Arial" charset="0"/>
              </a:rPr>
              <a:t>Ocean plate dives and forms trench and </a:t>
            </a:r>
            <a:r>
              <a:rPr lang="en-US" altLang="en-US" sz="3600" b="1" dirty="0">
                <a:solidFill>
                  <a:srgbClr val="FFFF00"/>
                </a:solidFill>
                <a:latin typeface="Arial" charset="0"/>
              </a:rPr>
              <a:t>volcanic mountains</a:t>
            </a:r>
            <a:r>
              <a:rPr lang="en-US" altLang="en-US" sz="3600" b="1" dirty="0">
                <a:latin typeface="Arial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9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Arial" charset="0"/>
              </a:rPr>
              <a:t>Oceanic – Continental Subduction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4" y="1423635"/>
            <a:ext cx="7773846" cy="534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6600" y="1423635"/>
            <a:ext cx="51054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Andes mountain range of western South America</a:t>
            </a:r>
          </a:p>
        </p:txBody>
      </p:sp>
    </p:spTree>
    <p:extLst>
      <p:ext uri="{BB962C8B-B14F-4D97-AF65-F5344CB8AC3E}">
        <p14:creationId xmlns:p14="http://schemas.microsoft.com/office/powerpoint/2010/main" val="25974407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400799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7030A0"/>
                </a:solidFill>
              </a:rPr>
              <a:t>Plate Collision</a:t>
            </a:r>
            <a:endParaRPr lang="en-US" alt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3319463"/>
            <a:ext cx="59563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676400"/>
            <a:ext cx="8305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charset="0"/>
              </a:rPr>
              <a:t>Oceanic – Oceanic Subduction </a:t>
            </a:r>
            <a:r>
              <a:rPr lang="en-US" altLang="en-US" sz="1800" b="1" dirty="0">
                <a:latin typeface="Arial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charset="0"/>
              </a:rPr>
              <a:t>A more dense plate will dive and form </a:t>
            </a:r>
            <a:r>
              <a:rPr lang="en-US" altLang="en-US" sz="3600" b="1" dirty="0">
                <a:solidFill>
                  <a:srgbClr val="FFFF00"/>
                </a:solidFill>
                <a:latin typeface="Arial" charset="0"/>
              </a:rPr>
              <a:t>trench</a:t>
            </a:r>
            <a:r>
              <a:rPr lang="en-US" altLang="en-US" sz="3600" b="1" dirty="0">
                <a:latin typeface="Arial" charset="0"/>
              </a:rPr>
              <a:t> and </a:t>
            </a:r>
            <a:r>
              <a:rPr lang="en-US" altLang="en-US" sz="3600" b="1" dirty="0">
                <a:solidFill>
                  <a:srgbClr val="FFFF00"/>
                </a:solidFill>
                <a:latin typeface="Arial" charset="0"/>
              </a:rPr>
              <a:t>volcanic island arc</a:t>
            </a:r>
            <a:r>
              <a:rPr lang="en-US" altLang="en-US" sz="3600" b="1" dirty="0">
                <a:latin typeface="Arial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20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Aleutians Island </a:t>
            </a:r>
            <a:r>
              <a:rPr lang="en-US" altLang="en-US" sz="3600" dirty="0"/>
              <a:t>(Cape </a:t>
            </a:r>
            <a:r>
              <a:rPr lang="en-US" altLang="en-US" sz="3600" dirty="0" err="1"/>
              <a:t>Lutkes</a:t>
            </a:r>
            <a:r>
              <a:rPr lang="en-US" altLang="en-US" sz="3600" dirty="0"/>
              <a:t>)</a:t>
            </a:r>
            <a:br>
              <a:rPr lang="en-US" altLang="en-US" sz="3600" dirty="0"/>
            </a:b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rgbClr val="FFFF00"/>
                </a:solidFill>
              </a:rPr>
              <a:t>Volcanic Island </a:t>
            </a:r>
            <a:r>
              <a:rPr lang="en-US" altLang="en-US" sz="3600" dirty="0"/>
              <a:t>– ocean – ocean collision)</a:t>
            </a:r>
          </a:p>
        </p:txBody>
      </p:sp>
      <p:pic>
        <p:nvPicPr>
          <p:cNvPr id="7577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/>
          <a:stretch>
            <a:fillRect/>
          </a:stretch>
        </p:blipFill>
        <p:spPr>
          <a:xfrm>
            <a:off x="685800" y="1752600"/>
            <a:ext cx="7807325" cy="491013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729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799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7030A0"/>
                </a:solidFill>
              </a:rPr>
              <a:t>Plate Collision</a:t>
            </a:r>
            <a:endParaRPr lang="en-US" alt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3500285"/>
            <a:ext cx="55911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8763000" cy="2286000"/>
          </a:xfrm>
        </p:spPr>
        <p:txBody>
          <a:bodyPr/>
          <a:lstStyle/>
          <a:p>
            <a:pPr marL="11430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4400" b="1" dirty="0">
                <a:solidFill>
                  <a:srgbClr val="00B050"/>
                </a:solidFill>
              </a:rPr>
              <a:t>Continent – Continent</a:t>
            </a:r>
          </a:p>
          <a:p>
            <a:pPr marL="11430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3600" b="1" dirty="0"/>
              <a:t>Continental crust is buoyant (“floats”; does not subduct) so collision builds huge </a:t>
            </a:r>
            <a:r>
              <a:rPr lang="en-US" altLang="en-US" sz="3600" b="1" dirty="0">
                <a:solidFill>
                  <a:srgbClr val="FFFF00"/>
                </a:solidFill>
              </a:rPr>
              <a:t>folded mountains</a:t>
            </a:r>
            <a:r>
              <a:rPr lang="en-US" altLang="en-US" sz="3600" b="1" dirty="0"/>
              <a:t>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6200" y="6327775"/>
            <a:ext cx="1295400" cy="476250"/>
          </a:xfrm>
        </p:spPr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97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Mt. Everest </a:t>
            </a:r>
            <a:br>
              <a:rPr lang="en-US" altLang="en-US" sz="4000" dirty="0"/>
            </a:br>
            <a:r>
              <a:rPr lang="en-US" altLang="en-US" sz="4000" dirty="0"/>
              <a:t>Himalayan Range (</a:t>
            </a:r>
            <a:r>
              <a:rPr lang="en-US" altLang="en-US" sz="4000" dirty="0">
                <a:solidFill>
                  <a:srgbClr val="FFFF00"/>
                </a:solidFill>
              </a:rPr>
              <a:t>folded mountains </a:t>
            </a:r>
            <a:r>
              <a:rPr lang="en-US" altLang="en-US" sz="4000" dirty="0"/>
              <a:t>based on continents colliding)</a:t>
            </a:r>
          </a:p>
        </p:txBody>
      </p:sp>
      <p:pic>
        <p:nvPicPr>
          <p:cNvPr id="73731" name="Picture 4" descr="pm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" y="2438400"/>
            <a:ext cx="8477250" cy="28479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8254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8611" name="Picture 4" descr="onotes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2" y="381000"/>
            <a:ext cx="86105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Ridge based on Continental Plate Collision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13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Types of Mountains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6096000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Block</a:t>
            </a:r>
          </a:p>
          <a:p>
            <a:pPr>
              <a:spcBef>
                <a:spcPts val="2400"/>
              </a:spcBef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Folded</a:t>
            </a:r>
          </a:p>
          <a:p>
            <a:pPr>
              <a:spcBef>
                <a:spcPts val="2400"/>
              </a:spcBef>
            </a:pPr>
            <a:r>
              <a:rPr lang="en-US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</a:t>
            </a:r>
          </a:p>
          <a:p>
            <a:pPr>
              <a:spcBef>
                <a:spcPts val="2400"/>
              </a:spcBef>
            </a:pP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61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Earth’s Cross-Section</a:t>
            </a:r>
          </a:p>
        </p:txBody>
      </p:sp>
      <p:pic>
        <p:nvPicPr>
          <p:cNvPr id="11267" name="Picture 4" descr="FigS1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7620000" cy="502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282183">
            <a:off x="5975350" y="1574800"/>
            <a:ext cx="2308225" cy="4878388"/>
          </a:xfrm>
          <a:prstGeom prst="rect">
            <a:avLst/>
          </a:prstGeom>
          <a:solidFill>
            <a:srgbClr val="DFB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88025" y="3436938"/>
            <a:ext cx="2670175" cy="2032000"/>
            <a:chOff x="5787647" y="3436183"/>
            <a:chExt cx="2670553" cy="2032617"/>
          </a:xfrm>
        </p:grpSpPr>
        <p:sp>
          <p:nvSpPr>
            <p:cNvPr id="2" name="Right Brace 1"/>
            <p:cNvSpPr/>
            <p:nvPr/>
          </p:nvSpPr>
          <p:spPr>
            <a:xfrm rot="1331645">
              <a:off x="5787647" y="3436183"/>
              <a:ext cx="974863" cy="2032617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301" name="TextBox 3"/>
            <p:cNvSpPr txBox="1">
              <a:spLocks noChangeArrowheads="1"/>
            </p:cNvSpPr>
            <p:nvPr/>
          </p:nvSpPr>
          <p:spPr bwMode="auto">
            <a:xfrm>
              <a:off x="6781800" y="4583668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Core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46838" y="1952625"/>
            <a:ext cx="2608262" cy="1581150"/>
            <a:chOff x="6447238" y="1951858"/>
            <a:chExt cx="2608485" cy="1582684"/>
          </a:xfrm>
        </p:grpSpPr>
        <p:sp>
          <p:nvSpPr>
            <p:cNvPr id="7" name="Right Brace 6"/>
            <p:cNvSpPr/>
            <p:nvPr/>
          </p:nvSpPr>
          <p:spPr>
            <a:xfrm rot="1331645">
              <a:off x="6447238" y="1951858"/>
              <a:ext cx="962107" cy="158268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299" name="TextBox 7"/>
            <p:cNvSpPr txBox="1">
              <a:spLocks noChangeArrowheads="1"/>
            </p:cNvSpPr>
            <p:nvPr/>
          </p:nvSpPr>
          <p:spPr bwMode="auto">
            <a:xfrm>
              <a:off x="7379323" y="2819400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Mantle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688138" y="944563"/>
            <a:ext cx="2095500" cy="457200"/>
            <a:chOff x="6687400" y="944447"/>
            <a:chExt cx="2096605" cy="456570"/>
          </a:xfrm>
        </p:grpSpPr>
        <p:sp>
          <p:nvSpPr>
            <p:cNvPr id="9" name="Left Arrow 8"/>
            <p:cNvSpPr/>
            <p:nvPr/>
          </p:nvSpPr>
          <p:spPr>
            <a:xfrm rot="19713832">
              <a:off x="6687400" y="944447"/>
              <a:ext cx="2017188" cy="20609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97" name="TextBox 11"/>
            <p:cNvSpPr txBox="1">
              <a:spLocks noChangeArrowheads="1"/>
            </p:cNvSpPr>
            <p:nvPr/>
          </p:nvSpPr>
          <p:spPr bwMode="auto">
            <a:xfrm rot="-1900350">
              <a:off x="7107605" y="1031685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Lithosphere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2133600"/>
            <a:ext cx="1889292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 rot="19693337">
            <a:off x="7045318" y="1055082"/>
            <a:ext cx="1889292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6754" y="3003812"/>
            <a:ext cx="792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6754" y="4176036"/>
            <a:ext cx="117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4584075"/>
            <a:ext cx="1060602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2786216"/>
            <a:ext cx="1096565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6754" y="4751479"/>
            <a:ext cx="13256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65891" y="3795036"/>
            <a:ext cx="11094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7 State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6764" y="4724400"/>
            <a:ext cx="12330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8 State 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00" y="1799350"/>
            <a:ext cx="1889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1.  0 – 100 km Thick?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636754" y="1814097"/>
            <a:ext cx="396123" cy="3084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Picture 26" descr="warm_up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" y="4486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0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Fault Block Mountains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8392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Faults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cracks in the earth's crust</a:t>
            </a:r>
            <a:r>
              <a:rPr lang="en-US" dirty="0"/>
              <a:t>) force some materials or blocks of rock up and others down.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0"/>
            <a:ext cx="3429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2438400"/>
            <a:ext cx="56388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Instead of the earth folding over, the earth's crust fractures (pulls apart). It breaks up into blocks or chunks.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7030A0"/>
                </a:solidFill>
              </a:rPr>
              <a:t>Sometimes these blocks of rock move up and down, as they move apart and blocks of rock end up being stacked on one another.</a:t>
            </a:r>
          </a:p>
        </p:txBody>
      </p:sp>
    </p:spTree>
    <p:extLst>
      <p:ext uri="{BB962C8B-B14F-4D97-AF65-F5344CB8AC3E}">
        <p14:creationId xmlns:p14="http://schemas.microsoft.com/office/powerpoint/2010/main" val="2082551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1"/>
            <a:ext cx="9144000" cy="688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5219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Folded Mountains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90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Form mainly by the </a:t>
            </a:r>
            <a:r>
              <a:rPr lang="en-US" dirty="0">
                <a:hlinkClick r:id="rId2" tooltip="Fold (geology)"/>
              </a:rPr>
              <a:t>folding</a:t>
            </a:r>
            <a:r>
              <a:rPr lang="en-US" dirty="0"/>
              <a:t> of rock layers within the upper part of the </a:t>
            </a:r>
            <a:r>
              <a:rPr lang="en-US" dirty="0">
                <a:hlinkClick r:id="rId3" tooltip="Earth's crust"/>
              </a:rPr>
              <a:t>Earth's crust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When plates and the continents riding on them collide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the accumulated layers of rock may crumple </a:t>
            </a:r>
            <a:r>
              <a:rPr lang="en-US" dirty="0"/>
              <a:t>and fold like a tablecloth that is pushed across a table.</a:t>
            </a: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82291"/>
            <a:ext cx="5638800" cy="307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8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b="1" dirty="0"/>
              <a:t>Machapuchare</a:t>
            </a:r>
            <a:r>
              <a:rPr lang="en-US" altLang="en-US" sz="4000" dirty="0"/>
              <a:t>  (Nepal) </a:t>
            </a:r>
            <a:br>
              <a:rPr lang="en-US" altLang="en-US" sz="4000" dirty="0"/>
            </a:br>
            <a:r>
              <a:rPr lang="en-US" altLang="en-US" sz="3100" dirty="0"/>
              <a:t>Himalayan Range (</a:t>
            </a:r>
            <a:r>
              <a:rPr lang="en-US" altLang="en-US" sz="3100" dirty="0">
                <a:solidFill>
                  <a:srgbClr val="FFFF00"/>
                </a:solidFill>
              </a:rPr>
              <a:t>folded mountains</a:t>
            </a:r>
            <a:r>
              <a:rPr lang="en-US" altLang="en-US" sz="3100" dirty="0">
                <a:solidFill>
                  <a:schemeClr val="tx1"/>
                </a:solidFill>
              </a:rPr>
              <a:t>)</a:t>
            </a:r>
            <a:r>
              <a:rPr lang="en-US" altLang="en-US" sz="3100" dirty="0">
                <a:solidFill>
                  <a:srgbClr val="FFFF00"/>
                </a:solidFill>
              </a:rPr>
              <a:t> </a:t>
            </a:r>
            <a:r>
              <a:rPr lang="en-US" altLang="en-US" sz="3100" dirty="0"/>
              <a:t>based on </a:t>
            </a:r>
            <a:r>
              <a:rPr lang="en-US" altLang="en-US" sz="3100" u="sng" dirty="0"/>
              <a:t>continents colliding</a:t>
            </a:r>
            <a:r>
              <a:rPr lang="en-US" altLang="en-US" sz="3100" dirty="0"/>
              <a:t>)</a:t>
            </a:r>
          </a:p>
        </p:txBody>
      </p:sp>
      <p:pic>
        <p:nvPicPr>
          <p:cNvPr id="72707" name="Picture 4" descr="ps0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99250" cy="50815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5543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58A03-6932-4EF1-A43D-7EE9EDAC2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04507"/>
            <a:ext cx="3657600" cy="11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9167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Volcanic Mountains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8392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Formed when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molten rock (magma) </a:t>
            </a:r>
            <a:r>
              <a:rPr lang="en-US" dirty="0"/>
              <a:t>deep within the earth, erupts, and piles upon the surface.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81600" y="619559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2438400"/>
            <a:ext cx="4572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Magma is called lava when it breaks through the earth's crust.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solidFill>
                  <a:srgbClr val="7030A0"/>
                </a:solidFill>
              </a:rPr>
              <a:t>When the ash and lava cools, it builds a cone of rock. </a:t>
            </a:r>
            <a:r>
              <a:rPr lang="en-US" sz="3200" dirty="0"/>
              <a:t>Rock and lava pile up, layer on top of layer.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430124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8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" y="1219201"/>
            <a:ext cx="9058184" cy="56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Mount St. Helens (WA)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6600" y="1432047"/>
            <a:ext cx="20574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Mountain</a:t>
            </a:r>
          </a:p>
        </p:txBody>
      </p:sp>
    </p:spTree>
    <p:extLst>
      <p:ext uri="{BB962C8B-B14F-4D97-AF65-F5344CB8AC3E}">
        <p14:creationId xmlns:p14="http://schemas.microsoft.com/office/powerpoint/2010/main" val="101139167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4" descr="Bake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1992" b="11292"/>
          <a:stretch/>
        </p:blipFill>
        <p:spPr>
          <a:xfrm>
            <a:off x="1666568" y="2347452"/>
            <a:ext cx="7477432" cy="451054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" y="76200"/>
            <a:ext cx="539326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429000" cy="4068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70C0"/>
                </a:solidFill>
              </a:rPr>
              <a:t>Mt. Baker – Cascade Range </a:t>
            </a:r>
            <a:r>
              <a:rPr lang="en-US" altLang="en-US" sz="2000" dirty="0">
                <a:solidFill>
                  <a:srgbClr val="0070C0"/>
                </a:solidFill>
              </a:rPr>
              <a:t>[Pacific Coast]</a:t>
            </a:r>
            <a:br>
              <a:rPr lang="en-US" altLang="en-US" sz="2000" dirty="0">
                <a:solidFill>
                  <a:srgbClr val="0070C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(volcanic mountain)</a:t>
            </a:r>
          </a:p>
        </p:txBody>
      </p:sp>
    </p:spTree>
    <p:extLst>
      <p:ext uri="{BB962C8B-B14F-4D97-AF65-F5344CB8AC3E}">
        <p14:creationId xmlns:p14="http://schemas.microsoft.com/office/powerpoint/2010/main" val="41719585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Dome Mountains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144779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Result of a great amount of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melted rock (magma) </a:t>
            </a:r>
            <a:r>
              <a:rPr lang="en-US" sz="3000" dirty="0"/>
              <a:t>pushing its way up under the earth’s crust.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58265" y="2441215"/>
            <a:ext cx="5105400" cy="335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7030A0"/>
                </a:solidFill>
              </a:rPr>
              <a:t>Without actually erupting onto the surface, the magma pushes up overlaying rock layers.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FFFF00"/>
                </a:solidFill>
              </a:rPr>
              <a:t>At some point, the magma cools and forms hardened rock.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" y="2590800"/>
            <a:ext cx="3829665" cy="297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8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Sierra Nevada Mountains (CA)</a:t>
            </a:r>
            <a:br>
              <a:rPr lang="en-US" dirty="0"/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 Dome – Yosemite Nat’l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788"/>
            <a:ext cx="9144000" cy="551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86600" y="1432047"/>
            <a:ext cx="20574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 Mountain</a:t>
            </a:r>
          </a:p>
        </p:txBody>
      </p:sp>
    </p:spTree>
    <p:extLst>
      <p:ext uri="{BB962C8B-B14F-4D97-AF65-F5344CB8AC3E}">
        <p14:creationId xmlns:p14="http://schemas.microsoft.com/office/powerpoint/2010/main" val="10113916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Earth’s Cross-Section</a:t>
            </a:r>
          </a:p>
        </p:txBody>
      </p:sp>
      <p:pic>
        <p:nvPicPr>
          <p:cNvPr id="11267" name="Picture 4" descr="FigS1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7620000" cy="502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282183">
            <a:off x="5975350" y="1574800"/>
            <a:ext cx="2308225" cy="4878388"/>
          </a:xfrm>
          <a:prstGeom prst="rect">
            <a:avLst/>
          </a:prstGeom>
          <a:solidFill>
            <a:srgbClr val="DFB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88025" y="3436938"/>
            <a:ext cx="2670175" cy="2032000"/>
            <a:chOff x="5787647" y="3436183"/>
            <a:chExt cx="2670553" cy="2032617"/>
          </a:xfrm>
        </p:grpSpPr>
        <p:sp>
          <p:nvSpPr>
            <p:cNvPr id="2" name="Right Brace 1"/>
            <p:cNvSpPr/>
            <p:nvPr/>
          </p:nvSpPr>
          <p:spPr>
            <a:xfrm rot="1331645">
              <a:off x="5787647" y="3436183"/>
              <a:ext cx="974863" cy="2032617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301" name="TextBox 3"/>
            <p:cNvSpPr txBox="1">
              <a:spLocks noChangeArrowheads="1"/>
            </p:cNvSpPr>
            <p:nvPr/>
          </p:nvSpPr>
          <p:spPr bwMode="auto">
            <a:xfrm>
              <a:off x="6781800" y="4583668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Core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46838" y="1952625"/>
            <a:ext cx="2608262" cy="1581150"/>
            <a:chOff x="6447238" y="1951858"/>
            <a:chExt cx="2608485" cy="1582684"/>
          </a:xfrm>
        </p:grpSpPr>
        <p:sp>
          <p:nvSpPr>
            <p:cNvPr id="7" name="Right Brace 6"/>
            <p:cNvSpPr/>
            <p:nvPr/>
          </p:nvSpPr>
          <p:spPr>
            <a:xfrm rot="1331645">
              <a:off x="6447238" y="1951858"/>
              <a:ext cx="962107" cy="158268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299" name="TextBox 7"/>
            <p:cNvSpPr txBox="1">
              <a:spLocks noChangeArrowheads="1"/>
            </p:cNvSpPr>
            <p:nvPr/>
          </p:nvSpPr>
          <p:spPr bwMode="auto">
            <a:xfrm>
              <a:off x="7379323" y="2819400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Mantle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688138" y="944563"/>
            <a:ext cx="2095500" cy="457200"/>
            <a:chOff x="6687400" y="944447"/>
            <a:chExt cx="2096605" cy="456570"/>
          </a:xfrm>
        </p:grpSpPr>
        <p:sp>
          <p:nvSpPr>
            <p:cNvPr id="9" name="Left Arrow 8"/>
            <p:cNvSpPr/>
            <p:nvPr/>
          </p:nvSpPr>
          <p:spPr>
            <a:xfrm rot="19713832">
              <a:off x="6687400" y="944447"/>
              <a:ext cx="2017188" cy="20609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97" name="TextBox 11"/>
            <p:cNvSpPr txBox="1">
              <a:spLocks noChangeArrowheads="1"/>
            </p:cNvSpPr>
            <p:nvPr/>
          </p:nvSpPr>
          <p:spPr bwMode="auto">
            <a:xfrm rot="-1900350">
              <a:off x="7107605" y="1031685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Arial" charset="0"/>
                </a:rPr>
                <a:t>Lithosphere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Mountains &amp; Earthquakes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 descr="warm_up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" y="4486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38510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0"/>
            <a:ext cx="9144000" cy="685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34286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0"/>
            <a:ext cx="9126794" cy="6705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Which mountains form as the result of rock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masses pushing against each other?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result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magma pushing up from the mantle?</a:t>
            </a:r>
          </a:p>
          <a:p>
            <a:pPr marL="0" indent="0" eaLnBrk="1" hangingPunct="1">
              <a:buNone/>
              <a:defRPr/>
            </a:pP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Name three types of plate boundary movements? 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Which plate boundary movements destroy crust?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 crust together?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What comprises lithosphere making up a tectonic plate?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What process occurs when plates collide &amp; one gets pushed under another?  </a:t>
            </a:r>
            <a:r>
              <a:rPr lang="en-US" sz="2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81750"/>
            <a:ext cx="2133600" cy="476250"/>
          </a:xfrm>
        </p:spPr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432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0"/>
            <a:ext cx="9126794" cy="6781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Which mountains form as the result of rock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masses pushing against each other? </a:t>
            </a:r>
            <a:r>
              <a:rPr lang="en-US" sz="2800" dirty="0">
                <a:solidFill>
                  <a:srgbClr val="FF0000"/>
                </a:solidFill>
              </a:rPr>
              <a:t>As the result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of magma pushing up from the mantle?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folded &amp; fault block  //  volcanic &amp; dome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Name three types of plate boundary movements? 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plate separation, sliding, plate collision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Which plate boundary movements destroy crust? </a:t>
            </a:r>
            <a:r>
              <a:rPr lang="en-US" sz="2800" dirty="0">
                <a:solidFill>
                  <a:srgbClr val="FF0000"/>
                </a:solidFill>
              </a:rPr>
              <a:t>Push crust together?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plate collision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What comprises lithosphere making up a tectonic plate?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Continental &amp; Oceanic crust and upper solid part of mantle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What process occurs when plates collide &amp; one gets pushed under another?  </a:t>
            </a:r>
            <a:r>
              <a:rPr lang="en-US" sz="2400" dirty="0"/>
              <a:t> subduction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81750"/>
            <a:ext cx="2133600" cy="476250"/>
          </a:xfrm>
        </p:spPr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496" y="457200"/>
            <a:ext cx="4542503" cy="1524000"/>
          </a:xfrm>
        </p:spPr>
        <p:txBody>
          <a:bodyPr/>
          <a:lstStyle/>
          <a:p>
            <a:pPr eaLnBrk="1" hangingPunct="1"/>
            <a:r>
              <a:rPr lang="en-US" altLang="en-US" dirty="0"/>
              <a:t> EARTHQUAKES </a:t>
            </a:r>
          </a:p>
        </p:txBody>
      </p:sp>
      <p:pic>
        <p:nvPicPr>
          <p:cNvPr id="2051" name="Picture 5" descr="earthqu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2" y="2984440"/>
            <a:ext cx="4740882" cy="363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seis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4196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953000" y="614362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29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Earthquakes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7030A0"/>
                </a:solidFill>
              </a:rPr>
              <a:t>An earthquake is the  sudden movement of the earth's crust caused by the release of stress. 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built up along where two plates are moving past, away, or into one another.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rgbClr val="0070C0"/>
                </a:solidFill>
              </a:rPr>
              <a:t>Earthquakes can also occur within a plate along cracks called </a:t>
            </a:r>
            <a:r>
              <a:rPr lang="en-US" altLang="en-US" dirty="0">
                <a:solidFill>
                  <a:srgbClr val="FFFF00"/>
                </a:solidFill>
              </a:rPr>
              <a:t>faults</a:t>
            </a:r>
            <a:r>
              <a:rPr lang="en-US" altLang="en-US" dirty="0">
                <a:solidFill>
                  <a:srgbClr val="0070C0"/>
                </a:solidFill>
              </a:rPr>
              <a:t>, but most earthquakes occur along plate boundaries.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 b="16370"/>
          <a:stretch>
            <a:fillRect/>
          </a:stretch>
        </p:blipFill>
        <p:spPr>
          <a:xfrm>
            <a:off x="152400" y="96838"/>
            <a:ext cx="8839200" cy="6684962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Elastic Rebound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0070C0"/>
                </a:solidFill>
              </a:rPr>
              <a:t>Any place where movement occurs along a crack in the earth’s crust, this is called a </a:t>
            </a:r>
            <a:r>
              <a:rPr lang="en-US" altLang="en-US" dirty="0">
                <a:solidFill>
                  <a:srgbClr val="FFFF00"/>
                </a:solidFill>
              </a:rPr>
              <a:t>fault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1200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Faults can build up energy (stress), until the energy stored is greater than the strength of the rock itself, and the rock “snaps” to a rest position.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1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002060"/>
                </a:solidFill>
              </a:rPr>
              <a:t>This is known as </a:t>
            </a:r>
            <a:r>
              <a:rPr lang="en-US" altLang="en-US" dirty="0">
                <a:solidFill>
                  <a:srgbClr val="FFFF00"/>
                </a:solidFill>
              </a:rPr>
              <a:t>elastic rebound</a:t>
            </a:r>
            <a:r>
              <a:rPr lang="en-US" altLang="en-US" dirty="0">
                <a:solidFill>
                  <a:srgbClr val="002060"/>
                </a:solidFill>
              </a:rPr>
              <a:t>, and this is how earthquakes occur.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171" name="Picture 4" descr="FG06_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1936" r="18739" b="71004"/>
          <a:stretch>
            <a:fillRect/>
          </a:stretch>
        </p:blipFill>
        <p:spPr>
          <a:xfrm>
            <a:off x="1524000" y="76200"/>
            <a:ext cx="6253163" cy="1855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FG06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28494" r="18739" b="48495"/>
          <a:stretch>
            <a:fillRect/>
          </a:stretch>
        </p:blipFill>
        <p:spPr bwMode="auto">
          <a:xfrm>
            <a:off x="1524000" y="1927225"/>
            <a:ext cx="6253163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FG06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51865" r="18739" b="24820"/>
          <a:stretch>
            <a:fillRect/>
          </a:stretch>
        </p:blipFill>
        <p:spPr bwMode="auto">
          <a:xfrm>
            <a:off x="1524000" y="3505200"/>
            <a:ext cx="6253163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FG06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74870" r="18678" b="2298"/>
          <a:stretch>
            <a:fillRect/>
          </a:stretch>
        </p:blipFill>
        <p:spPr bwMode="auto">
          <a:xfrm>
            <a:off x="1524000" y="5105400"/>
            <a:ext cx="6253163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Earthquakes Occur Along Faults</a:t>
            </a:r>
          </a:p>
        </p:txBody>
      </p:sp>
      <p:pic>
        <p:nvPicPr>
          <p:cNvPr id="6147" name="Picture 4" descr="slide0005_image0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2884488" cy="178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6" descr="slide0005_image0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6188" y="1447800"/>
            <a:ext cx="2905125" cy="217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8" descr="slide0005_image0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3505200"/>
            <a:ext cx="3190875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974FD-62D3-4A63-83D1-59B7D6C77B0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0" y="76200"/>
            <a:ext cx="2209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Faults</a:t>
            </a:r>
          </a:p>
        </p:txBody>
      </p:sp>
      <p:pic>
        <p:nvPicPr>
          <p:cNvPr id="7171" name="Picture 4" descr="slide0006_image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1677" y="2009775"/>
            <a:ext cx="5665446" cy="301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5094982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http://somup.com/cFQ3XJVWWO</a:t>
            </a:r>
            <a:r>
              <a:rPr lang="en-US" sz="3200" dirty="0"/>
              <a:t> </a:t>
            </a:r>
          </a:p>
          <a:p>
            <a:r>
              <a:rPr lang="en-US" sz="3200" dirty="0"/>
              <a:t>Reverse Fault (converging, compression)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28600"/>
            <a:ext cx="693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4"/>
              </a:rPr>
              <a:t>http://somup.com/cFQ3XmVWWZ</a:t>
            </a:r>
            <a:r>
              <a:rPr lang="en-US" sz="3200" dirty="0"/>
              <a:t> Normal Fault (diverging, tension)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5257800" cy="4572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Focus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674380"/>
            <a:ext cx="9067800" cy="5951846"/>
          </a:xfrm>
        </p:spPr>
        <p:txBody>
          <a:bodyPr/>
          <a:lstStyle/>
          <a:p>
            <a:pPr marL="693738" indent="-693738">
              <a:spcBef>
                <a:spcPts val="1800"/>
              </a:spcBef>
              <a:buAutoNum type="arabicPeriod"/>
            </a:pPr>
            <a:r>
              <a:rPr lang="en-US" sz="2400" b="1" dirty="0">
                <a:solidFill>
                  <a:srgbClr val="FFC000"/>
                </a:solidFill>
              </a:rPr>
              <a:t>Explain the theory of plate tectonics. </a:t>
            </a:r>
          </a:p>
          <a:p>
            <a:pPr marL="693738" indent="-693738">
              <a:spcBef>
                <a:spcPts val="1800"/>
              </a:spcBef>
              <a:buAutoNum type="arabicPeriod"/>
            </a:pPr>
            <a:r>
              <a:rPr lang="en-US" sz="2400" b="1" dirty="0">
                <a:solidFill>
                  <a:srgbClr val="7030A0"/>
                </a:solidFill>
              </a:rPr>
              <a:t>List and describe the type of motion at the different tectonic plate boundaries.</a:t>
            </a:r>
          </a:p>
          <a:p>
            <a:pPr marL="693738" indent="-693738">
              <a:spcBef>
                <a:spcPts val="1800"/>
              </a:spcBef>
              <a:buNone/>
            </a:pPr>
            <a:r>
              <a:rPr lang="en-US" sz="2400" b="1" dirty="0"/>
              <a:t>3.	List the type of fault and type of stress associated with the 3 boundary types.</a:t>
            </a:r>
          </a:p>
          <a:p>
            <a:pPr marL="693738" indent="-693738">
              <a:spcBef>
                <a:spcPts val="18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4.	List and define the types of mountains that form at the earth’s plates.</a:t>
            </a:r>
          </a:p>
          <a:p>
            <a:pPr marL="693738" indent="-693738">
              <a:spcBef>
                <a:spcPts val="1800"/>
              </a:spcBef>
              <a:buNone/>
            </a:pPr>
            <a:r>
              <a:rPr lang="en-US" sz="2400" b="1" dirty="0">
                <a:solidFill>
                  <a:srgbClr val="FFC000"/>
                </a:solidFill>
              </a:rPr>
              <a:t>5.	Explain various aspects of earthquakes (</a:t>
            </a:r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faults, elastic rebound, focus &amp; epicenter, measurement</a:t>
            </a:r>
            <a:r>
              <a:rPr lang="en-US" sz="2400" b="1" dirty="0">
                <a:solidFill>
                  <a:srgbClr val="FFC000"/>
                </a:solidFill>
              </a:rPr>
              <a:t>).</a:t>
            </a:r>
          </a:p>
          <a:p>
            <a:pPr marL="693738" indent="-693738">
              <a:spcBef>
                <a:spcPts val="1800"/>
              </a:spcBef>
              <a:buNone/>
            </a:pPr>
            <a:r>
              <a:rPr lang="en-US" sz="2400" b="1" dirty="0">
                <a:solidFill>
                  <a:srgbClr val="7030A0"/>
                </a:solidFill>
              </a:rPr>
              <a:t>6.	Explain how scientists determine the location of an earthquake.</a:t>
            </a:r>
          </a:p>
          <a:p>
            <a:pPr marL="693738" indent="-693738">
              <a:spcBef>
                <a:spcPts val="1800"/>
              </a:spcBef>
              <a:buNone/>
            </a:pPr>
            <a:r>
              <a:rPr lang="en-US" sz="2400" b="1" dirty="0"/>
              <a:t>7.	List and define the 3 types of volcanoes.	</a:t>
            </a:r>
          </a:p>
        </p:txBody>
      </p:sp>
      <p:pic>
        <p:nvPicPr>
          <p:cNvPr id="4" name="Picture 3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1"/>
            <a:ext cx="1127760" cy="914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7F6A-7232-46BD-82E9-BC93CC318D0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09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76400" y="634655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67" y="2750576"/>
            <a:ext cx="377373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3"/>
            <a:ext cx="430549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49" y="0"/>
            <a:ext cx="43001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5814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hlinkClick r:id="rId5"/>
              </a:rPr>
              <a:t>http://somup.com/cFQ3XdVWWt</a:t>
            </a:r>
            <a:r>
              <a:rPr lang="en-US" sz="3200" dirty="0"/>
              <a:t> </a:t>
            </a:r>
          </a:p>
          <a:p>
            <a:r>
              <a:rPr lang="en-US" sz="3200" dirty="0"/>
              <a:t>(Strike Slip Fault</a:t>
            </a:r>
          </a:p>
          <a:p>
            <a:r>
              <a:rPr lang="en-US" sz="3200" dirty="0"/>
              <a:t>Transform, shearing)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5965657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Descriptive Terms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4000" dirty="0">
                <a:solidFill>
                  <a:srgbClr val="FFFF00"/>
                </a:solidFill>
              </a:rPr>
              <a:t>Epicenter</a:t>
            </a:r>
            <a:r>
              <a:rPr lang="en-US" altLang="en-US" sz="4000" dirty="0"/>
              <a:t> -  the place on the surface of the earth directly above where the earthquake occurred.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None/>
              <a:defRPr/>
            </a:pPr>
            <a:r>
              <a:rPr lang="en-US" altLang="en-US" sz="4000" dirty="0">
                <a:solidFill>
                  <a:srgbClr val="FFFF00"/>
                </a:solidFill>
              </a:rPr>
              <a:t>Focus</a:t>
            </a:r>
            <a:r>
              <a:rPr lang="en-US" altLang="en-US" sz="4000" dirty="0"/>
              <a:t> – the place where the greatest amount of slippage occurred.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57" y="0"/>
            <a:ext cx="2721143" cy="17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Epicenter and Focus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039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8" y="1334131"/>
            <a:ext cx="7560512" cy="47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Earthquake Epicenters</a:t>
            </a:r>
          </a:p>
        </p:txBody>
      </p:sp>
      <p:pic>
        <p:nvPicPr>
          <p:cNvPr id="78851" name="Picture 4" descr="plate_boundaries-sm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696200" cy="53244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219825"/>
            <a:ext cx="2133600" cy="476250"/>
          </a:xfrm>
        </p:spPr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2057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3810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3124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Africa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206969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422111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022987"/>
            <a:ext cx="9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Russia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343821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Pacific Ocean</a:t>
            </a:r>
          </a:p>
        </p:txBody>
      </p:sp>
    </p:spTree>
    <p:extLst>
      <p:ext uri="{BB962C8B-B14F-4D97-AF65-F5344CB8AC3E}">
        <p14:creationId xmlns:p14="http://schemas.microsoft.com/office/powerpoint/2010/main" val="176003635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US" altLang="en-US" sz="4000" dirty="0"/>
              <a:t>Seismic Waves &amp; Earth’s Interior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46238"/>
            <a:ext cx="8458200" cy="4678362"/>
          </a:xfrm>
        </p:spPr>
        <p:txBody>
          <a:bodyPr/>
          <a:lstStyle/>
          <a:p>
            <a:pPr marL="457200" indent="0" eaLnBrk="1" hangingPunct="1">
              <a:buNone/>
              <a:defRPr/>
            </a:pPr>
            <a:r>
              <a:rPr lang="en-US" altLang="en-US" sz="4000" u="sng" dirty="0">
                <a:solidFill>
                  <a:srgbClr val="FFFF00"/>
                </a:solidFill>
              </a:rPr>
              <a:t>Refraction</a:t>
            </a:r>
            <a:r>
              <a:rPr lang="en-US" altLang="en-US" sz="4000" dirty="0">
                <a:solidFill>
                  <a:srgbClr val="7030A0"/>
                </a:solidFill>
              </a:rPr>
              <a:t> -  the changing of speed and direction of a wave due to change in medium.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/>
          </a:p>
          <a:p>
            <a:pPr marL="0" indent="0" eaLnBrk="1" hangingPunct="1">
              <a:buNone/>
              <a:defRPr/>
            </a:pPr>
            <a:r>
              <a:rPr lang="en-US" altLang="en-US" dirty="0">
                <a:solidFill>
                  <a:srgbClr val="C00000"/>
                </a:solidFill>
              </a:rPr>
              <a:t>The arrival of seismic waves </a:t>
            </a:r>
          </a:p>
          <a:p>
            <a:pPr marL="0" indent="0" eaLnBrk="1" hangingPunct="1">
              <a:buNone/>
              <a:defRPr/>
            </a:pPr>
            <a:r>
              <a:rPr lang="en-US" altLang="en-US" dirty="0">
                <a:solidFill>
                  <a:srgbClr val="C00000"/>
                </a:solidFill>
              </a:rPr>
              <a:t>around the earth at different times </a:t>
            </a:r>
          </a:p>
          <a:p>
            <a:pPr marL="0" indent="0" eaLnBrk="1" hangingPunct="1">
              <a:buNone/>
              <a:defRPr/>
            </a:pPr>
            <a:r>
              <a:rPr lang="en-US" altLang="en-US" dirty="0">
                <a:solidFill>
                  <a:srgbClr val="C00000"/>
                </a:solidFill>
              </a:rPr>
              <a:t>indicate there are different layers </a:t>
            </a:r>
          </a:p>
          <a:p>
            <a:pPr marL="0" indent="0" eaLnBrk="1" hangingPunct="1">
              <a:buNone/>
              <a:defRPr/>
            </a:pPr>
            <a:r>
              <a:rPr lang="en-US" altLang="en-US" dirty="0">
                <a:solidFill>
                  <a:srgbClr val="C00000"/>
                </a:solidFill>
              </a:rPr>
              <a:t>in our planet.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53" y="2971800"/>
            <a:ext cx="240314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dirty="0"/>
              <a:t>Locating An Earthquake</a:t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002060"/>
                </a:solidFill>
              </a:rPr>
              <a:t>Information from </a:t>
            </a:r>
            <a:r>
              <a:rPr lang="en-US" altLang="en-US" dirty="0">
                <a:solidFill>
                  <a:srgbClr val="FFFF00"/>
                </a:solidFill>
              </a:rPr>
              <a:t>three</a:t>
            </a:r>
            <a:r>
              <a:rPr lang="en-US" altLang="en-US" dirty="0">
                <a:solidFill>
                  <a:srgbClr val="002060"/>
                </a:solidFill>
              </a:rPr>
              <a:t> seismic stations are necessary to pin point the location of an earthquake.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/>
          </a:p>
          <a:p>
            <a:pPr eaLnBrk="1" hangingPunct="1">
              <a:defRPr/>
            </a:pPr>
            <a:r>
              <a:rPr lang="en-US" altLang="en-US" dirty="0">
                <a:solidFill>
                  <a:srgbClr val="C00000"/>
                </a:solidFill>
              </a:rPr>
              <a:t>Using the difference in </a:t>
            </a:r>
            <a:r>
              <a:rPr lang="en-US" altLang="en-US" dirty="0">
                <a:solidFill>
                  <a:srgbClr val="FFFF00"/>
                </a:solidFill>
              </a:rPr>
              <a:t>lag time </a:t>
            </a:r>
            <a:r>
              <a:rPr lang="en-US" altLang="en-US" dirty="0">
                <a:solidFill>
                  <a:srgbClr val="C00000"/>
                </a:solidFill>
              </a:rPr>
              <a:t>between the p and s wave arrival, a distance can be determined for each station.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/>
          </a:p>
          <a:p>
            <a:pPr eaLnBrk="1" hangingPunct="1">
              <a:defRPr/>
            </a:pPr>
            <a:r>
              <a:rPr lang="en-US" altLang="en-US" dirty="0">
                <a:solidFill>
                  <a:srgbClr val="7030A0"/>
                </a:solidFill>
              </a:rPr>
              <a:t>Once the three stations distances are plotted on a map, their intersection is the </a:t>
            </a:r>
            <a:r>
              <a:rPr lang="en-US" altLang="en-US" dirty="0">
                <a:solidFill>
                  <a:srgbClr val="FFFF00"/>
                </a:solidFill>
              </a:rPr>
              <a:t>epicenter</a:t>
            </a:r>
            <a:r>
              <a:rPr lang="en-US" altLang="en-US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Seismograph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Seismograph</a:t>
            </a:r>
            <a:r>
              <a:rPr lang="en-US" altLang="en-US" sz="4000" dirty="0"/>
              <a:t> - The Ball Resists a Change in Motion</a:t>
            </a:r>
          </a:p>
        </p:txBody>
      </p:sp>
      <p:pic>
        <p:nvPicPr>
          <p:cNvPr id="28675" name="Picture 4" descr="seismograp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08113"/>
            <a:ext cx="7315200" cy="5449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83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0723" name="Picture 4" descr="img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6"/>
          <a:stretch>
            <a:fillRect/>
          </a:stretch>
        </p:blipFill>
        <p:spPr>
          <a:xfrm>
            <a:off x="0" y="334962"/>
            <a:ext cx="9144000" cy="233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6"/>
          <a:stretch>
            <a:fillRect/>
          </a:stretch>
        </p:blipFill>
        <p:spPr bwMode="auto">
          <a:xfrm>
            <a:off x="0" y="2667000"/>
            <a:ext cx="9144000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039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3 stations one epicenter</a:t>
            </a:r>
          </a:p>
        </p:txBody>
      </p:sp>
      <p:pic>
        <p:nvPicPr>
          <p:cNvPr id="24579" name="Picture 4" descr="FG06_0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7467600" cy="560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819400" y="1981200"/>
            <a:ext cx="2286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057400" y="4114800"/>
            <a:ext cx="2286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57400" y="4114800"/>
            <a:ext cx="228600" cy="152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3429000"/>
            <a:ext cx="1752600" cy="15240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0592E-6 L -0.00451 0.04372 L 0.00156 0.09344 L 0.02535 0.15496 L 0.07465 0.2285 L 0.14323 0.28817 L 0.23143 0.33396 L 0.31042 0.34598 L 0.37309 0.33188 L 0.4224 0.29025 L 0.44323 0.2285 " pathEditMode="relative" ptsTypes="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2849E-6 L 0.01493 0.03191 L 0.04479 0.06961 L 0.1059 0.08765 L 0.17014 0.07354 L 0.23125 0.03793 L 0.2776 0.00208 L 0.33732 -0.06753 L 0.37916 -0.13113 L 0.41198 -0.20074 L 0.42534 -0.26249 L 0.42378 -0.32794 L 0.40451 -0.37165 " pathEditMode="relative" ptsTypes="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55 -0.04972 L 0.03594 -0.09135 L 0.07014 -0.11725 L 0.14184 -0.12118 L 0.18073 -0.09944 L 0.22535 -0.0636 L 0.25834 -0.02382 L 0.28507 0.01781 L 0.31789 0.09945 L 0.33594 0.179 L 0.3448 0.25856 L 0.32535 0.32609 L 0.2941 0.36587 L 0.26875 0.37188 " pathEditMode="relative" ptsTypes="AAAAAAA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Tectonic%20plate%20bounda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543800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762000"/>
            <a:ext cx="75438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Plate Tectonics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B0242-4862-4486-B871-C119A19A9E2C}"/>
              </a:ext>
            </a:extLst>
          </p:cNvPr>
          <p:cNvSpPr txBox="1"/>
          <p:nvPr/>
        </p:nvSpPr>
        <p:spPr>
          <a:xfrm>
            <a:off x="1295400" y="6195235"/>
            <a:ext cx="114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Divergent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68496-45BD-4AFA-892F-BBDE86765750}"/>
              </a:ext>
            </a:extLst>
          </p:cNvPr>
          <p:cNvSpPr txBox="1"/>
          <p:nvPr/>
        </p:nvSpPr>
        <p:spPr>
          <a:xfrm>
            <a:off x="3311013" y="6180010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Convergent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15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Measuring an Earthquake	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5238"/>
            <a:ext cx="8839200" cy="51355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3000" dirty="0">
                <a:solidFill>
                  <a:srgbClr val="7030A0"/>
                </a:solidFill>
              </a:rPr>
              <a:t>The </a:t>
            </a:r>
            <a:r>
              <a:rPr lang="en-US" altLang="en-US" sz="3000" u="sng" dirty="0">
                <a:solidFill>
                  <a:srgbClr val="FFFF00"/>
                </a:solidFill>
              </a:rPr>
              <a:t>Richter Scale</a:t>
            </a:r>
            <a:r>
              <a:rPr lang="en-US" altLang="en-US" sz="3000" dirty="0">
                <a:solidFill>
                  <a:srgbClr val="FFFF00"/>
                </a:solidFill>
              </a:rPr>
              <a:t> </a:t>
            </a:r>
            <a:r>
              <a:rPr lang="en-US" altLang="en-US" sz="3000" dirty="0">
                <a:solidFill>
                  <a:srgbClr val="7030A0"/>
                </a:solidFill>
              </a:rPr>
              <a:t>is the most common way that earthquakes are reported, 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 majority of seismologists use the </a:t>
            </a:r>
            <a:r>
              <a:rPr lang="en-US" altLang="en-US" sz="3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 magnitude</a:t>
            </a:r>
            <a:r>
              <a:rPr lang="en-US" altLang="en-US" sz="3000" dirty="0">
                <a:solidFill>
                  <a:srgbClr val="7030A0"/>
                </a:solidFill>
              </a:rPr>
              <a:t>. 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altLang="en-US" sz="3000" dirty="0">
                <a:solidFill>
                  <a:srgbClr val="C00000"/>
                </a:solidFill>
              </a:rPr>
              <a:t>The Richter Scale rates the magnitude of earthquakes from 0 to 10 using the wave amplitude of the largest wave, and a logarithmic equation.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altLang="en-US" sz="3000" dirty="0">
                <a:solidFill>
                  <a:srgbClr val="0070C0"/>
                </a:solidFill>
              </a:rPr>
              <a:t>Each Richter number is approximately </a:t>
            </a:r>
            <a:r>
              <a:rPr lang="en-US" altLang="en-US" sz="3000" dirty="0">
                <a:solidFill>
                  <a:srgbClr val="00B050"/>
                </a:solidFill>
              </a:rPr>
              <a:t>32 TIMES </a:t>
            </a:r>
            <a:r>
              <a:rPr lang="en-US" altLang="en-US" sz="3000" dirty="0">
                <a:solidFill>
                  <a:srgbClr val="0070C0"/>
                </a:solidFill>
              </a:rPr>
              <a:t>greater. E.g. “2” is 32 times more energy; “3” is 32 x 32 or 1024 times more energy; “4” is 32 x 32 x 32 or 32,768 times more energy, etc.</a:t>
            </a:r>
          </a:p>
        </p:txBody>
      </p:sp>
      <p:sp>
        <p:nvSpPr>
          <p:cNvPr id="32772" name="Picture 4"/>
          <p:cNvSpPr>
            <a:spLocks noChangeAspect="1" noChangeArrowheads="1"/>
          </p:cNvSpPr>
          <p:nvPr/>
        </p:nvSpPr>
        <p:spPr bwMode="auto">
          <a:xfrm>
            <a:off x="3962400" y="4648200"/>
            <a:ext cx="47339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6400799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Measuring Earthquakes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334000"/>
          </a:xfrm>
          <a:solidFill>
            <a:srgbClr val="FFC000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u="sng" dirty="0">
                <a:solidFill>
                  <a:srgbClr val="C00000"/>
                </a:solidFill>
              </a:rPr>
              <a:t>Moment Magnitude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>
                <a:solidFill>
                  <a:srgbClr val="FFFF00"/>
                </a:solidFill>
              </a:rPr>
              <a:t>measures earthquake strength based on three factors:</a:t>
            </a:r>
          </a:p>
          <a:p>
            <a:pPr marL="952500" lvl="1" indent="-495300" eaLnBrk="1" hangingPunct="1">
              <a:buFont typeface="Wingdings" pitchFamily="2" charset="2"/>
              <a:buAutoNum type="arabicPeriod"/>
            </a:pPr>
            <a:r>
              <a:rPr lang="en-US" altLang="en-US" sz="3600" dirty="0"/>
              <a:t>Size of the area of the fault that moved.</a:t>
            </a:r>
          </a:p>
          <a:p>
            <a:pPr marL="952500" lvl="1" indent="-495300" eaLnBrk="1" hangingPunct="1">
              <a:buFont typeface="Wingdings" pitchFamily="2" charset="2"/>
              <a:buAutoNum type="arabicPeriod"/>
            </a:pPr>
            <a:r>
              <a:rPr lang="en-US" altLang="en-US" sz="3600" dirty="0">
                <a:solidFill>
                  <a:srgbClr val="00B0F0"/>
                </a:solidFill>
              </a:rPr>
              <a:t>Average distance that the fault blocks move.</a:t>
            </a:r>
          </a:p>
          <a:p>
            <a:pPr marL="952500" lvl="1" indent="-495300" eaLnBrk="1" hangingPunct="1">
              <a:buFont typeface="Wingdings" pitchFamily="2" charset="2"/>
              <a:buAutoNum type="arabicPeriod"/>
            </a:pPr>
            <a:r>
              <a:rPr lang="en-US" altLang="en-US" sz="3600" dirty="0">
                <a:solidFill>
                  <a:srgbClr val="7030A0"/>
                </a:solidFill>
              </a:rPr>
              <a:t>Rigidity of the rocks in the fault zone.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7999" y="381000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ENRICHMENT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Tsunami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315200" cy="190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C00000"/>
                </a:solidFill>
              </a:rPr>
              <a:t>A </a:t>
            </a:r>
            <a:r>
              <a:rPr lang="en-US" altLang="en-US" dirty="0">
                <a:solidFill>
                  <a:srgbClr val="FFFF00"/>
                </a:solidFill>
              </a:rPr>
              <a:t>Tsunami</a:t>
            </a:r>
            <a:r>
              <a:rPr lang="en-US" altLang="en-US" dirty="0">
                <a:solidFill>
                  <a:srgbClr val="C00000"/>
                </a:solidFill>
              </a:rPr>
              <a:t> is a wave generated by an off shore earthquake, </a:t>
            </a:r>
            <a:r>
              <a:rPr lang="en-US" alt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when large amounts of material fall into the ocean</a:t>
            </a:r>
            <a:r>
              <a:rPr lang="en-US" altLang="en-US" dirty="0">
                <a:solidFill>
                  <a:srgbClr val="C00000"/>
                </a:solidFill>
              </a:rPr>
              <a:t>.  </a:t>
            </a:r>
          </a:p>
        </p:txBody>
      </p:sp>
      <p:pic>
        <p:nvPicPr>
          <p:cNvPr id="36868" name="Picture 4" descr="tsunami-form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54350"/>
            <a:ext cx="8001000" cy="365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08071-8ECF-47FB-B830-B6CDB65A1A4D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G06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6"/>
          <a:stretch>
            <a:fillRect/>
          </a:stretch>
        </p:blipFill>
        <p:spPr bwMode="auto">
          <a:xfrm>
            <a:off x="3963988" y="0"/>
            <a:ext cx="5180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FG06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r="56769"/>
          <a:stretch>
            <a:fillRect/>
          </a:stretch>
        </p:blipFill>
        <p:spPr bwMode="auto">
          <a:xfrm>
            <a:off x="2384425" y="0"/>
            <a:ext cx="1568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4" descr="FG06_0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77"/>
          <a:stretch>
            <a:fillRect/>
          </a:stretch>
        </p:blipFill>
        <p:spPr>
          <a:xfrm>
            <a:off x="0" y="0"/>
            <a:ext cx="24622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914400" y="533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/>
              <a:t>How a Tsunami Wave is Created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1143000" y="5105400"/>
            <a:ext cx="381000" cy="1447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152400"/>
            <a:ext cx="9126794" cy="5943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Describe the principle of refraction, and how it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applies to our understanding of the earth’s interior. </a:t>
            </a:r>
          </a:p>
          <a:p>
            <a:pPr marL="0" indent="0" eaLnBrk="1" hangingPunct="1">
              <a:buNone/>
              <a:defRPr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Explain why earthquakes occur. Include plates &amp; energy in your answer. 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Where do earthquakes occur?</a:t>
            </a:r>
            <a:endParaRPr lang="en-US" sz="2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869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152400"/>
            <a:ext cx="9126794" cy="5943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Describe the principle of refraction, and how it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applies to our understanding of the earth’s interior. 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Refraction is the changing of wave speed (and therefore, direction) as it goes from one material to the next. </a:t>
            </a:r>
            <a:r>
              <a:rPr lang="en-US" altLang="en-US" sz="2400" dirty="0">
                <a:solidFill>
                  <a:srgbClr val="C00000"/>
                </a:solidFill>
              </a:rPr>
              <a:t>The arrival of seismic waves around the earth at different times indicate there are different layers in our planet.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Explain why earthquakes occur. Include plates &amp; energy in your answer. 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Earthquakes occur as plates </a:t>
            </a:r>
            <a:r>
              <a:rPr lang="en-US" sz="2400" i="1" dirty="0"/>
              <a:t>move into </a:t>
            </a:r>
            <a:r>
              <a:rPr lang="en-US" sz="2400" dirty="0"/>
              <a:t>/ </a:t>
            </a:r>
            <a:r>
              <a:rPr lang="en-US" sz="2400" i="1" dirty="0"/>
              <a:t>move away from </a:t>
            </a:r>
            <a:r>
              <a:rPr lang="en-US" sz="2400" dirty="0"/>
              <a:t>/ </a:t>
            </a:r>
            <a:r>
              <a:rPr lang="en-US" sz="2400" i="1" dirty="0"/>
              <a:t>slide past</a:t>
            </a:r>
            <a:r>
              <a:rPr lang="en-US" sz="2400" dirty="0"/>
              <a:t> one another.  As these plates move, a huge amount of energy is released (in the form of an earthquake).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FFC000"/>
                </a:solidFill>
              </a:rPr>
              <a:t>Where do most earthquakes occur?</a:t>
            </a:r>
            <a:endParaRPr lang="en-US" sz="2800" dirty="0"/>
          </a:p>
          <a:p>
            <a:pPr marL="0" indent="0">
              <a:buNone/>
            </a:pPr>
            <a:r>
              <a:rPr lang="en-US" sz="2000" dirty="0"/>
              <a:t>Faults &amp; along tectonic plate boundaries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6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Enrichment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Slides 67 – 72 are enrichment … optional. None of this material will be on your test.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864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altLang="en-US" dirty="0"/>
              <a:t>Where is it Safe to Live?</a:t>
            </a:r>
          </a:p>
        </p:txBody>
      </p:sp>
      <p:pic>
        <p:nvPicPr>
          <p:cNvPr id="30723" name="Picture 4" descr="gshap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25" y="914400"/>
            <a:ext cx="8156575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060078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ENRICHMENT</a:t>
            </a:r>
          </a:p>
        </p:txBody>
      </p:sp>
    </p:spTree>
    <p:extLst>
      <p:ext uri="{BB962C8B-B14F-4D97-AF65-F5344CB8AC3E}">
        <p14:creationId xmlns:p14="http://schemas.microsoft.com/office/powerpoint/2010/main" val="1815244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Earthquakes in the U.S.A</a:t>
            </a:r>
          </a:p>
        </p:txBody>
      </p:sp>
      <p:pic>
        <p:nvPicPr>
          <p:cNvPr id="31747" name="Picture 4" descr="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95250"/>
            <a:ext cx="8915400" cy="668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019800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ENRICHMENT</a:t>
            </a:r>
          </a:p>
        </p:txBody>
      </p:sp>
    </p:spTree>
    <p:extLst>
      <p:ext uri="{BB962C8B-B14F-4D97-AF65-F5344CB8AC3E}">
        <p14:creationId xmlns:p14="http://schemas.microsoft.com/office/powerpoint/2010/main" val="144765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5843" name="Picture 5" descr="topten_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b="13297"/>
          <a:stretch>
            <a:fillRect/>
          </a:stretch>
        </p:blipFill>
        <p:spPr bwMode="auto">
          <a:xfrm>
            <a:off x="325438" y="228600"/>
            <a:ext cx="836136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833735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ENRICHMENT</a:t>
            </a:r>
          </a:p>
        </p:txBody>
      </p:sp>
    </p:spTree>
    <p:extLst>
      <p:ext uri="{BB962C8B-B14F-4D97-AF65-F5344CB8AC3E}">
        <p14:creationId xmlns:p14="http://schemas.microsoft.com/office/powerpoint/2010/main" val="8534908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/>
              <a:t>Tectonic plates are composed of </a:t>
            </a:r>
            <a:r>
              <a:rPr lang="en-US" altLang="en-US" sz="3600" dirty="0">
                <a:solidFill>
                  <a:srgbClr val="FFFF00"/>
                </a:solidFill>
              </a:rPr>
              <a:t>oceanic lithosphere</a:t>
            </a:r>
            <a:r>
              <a:rPr lang="en-US" altLang="en-US" sz="3600" dirty="0">
                <a:solidFill>
                  <a:srgbClr val="92D050"/>
                </a:solidFill>
              </a:rPr>
              <a:t> </a:t>
            </a:r>
            <a:r>
              <a:rPr lang="en-US" altLang="en-US" sz="3600" dirty="0"/>
              <a:t>and thicker </a:t>
            </a:r>
            <a:r>
              <a:rPr lang="en-US" altLang="en-US" sz="3600" dirty="0">
                <a:solidFill>
                  <a:srgbClr val="FF0000"/>
                </a:solidFill>
              </a:rPr>
              <a:t>continental lithosphere</a:t>
            </a:r>
          </a:p>
          <a:p>
            <a:pPr marL="0" indent="0">
              <a:buNone/>
            </a:pPr>
            <a:endParaRPr lang="en-US" altLang="en-US" sz="1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4800" b="1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4800" b="1" dirty="0"/>
              <a:t>Types of Crust</a:t>
            </a:r>
          </a:p>
          <a:p>
            <a:pPr marL="700088" lvl="2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Oceanic – thin, dense, basaltic</a:t>
            </a:r>
          </a:p>
          <a:p>
            <a:pPr marL="700088" lvl="2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– thick, lighter, granitic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76200"/>
            <a:ext cx="75438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Plate Tectonics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4114800" cy="245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665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dirty="0"/>
              <a:t>Historical Earthquakes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2133600"/>
            <a:ext cx="8856663" cy="2276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FF00"/>
                </a:solidFill>
              </a:rPr>
              <a:t>January 23, 1556</a:t>
            </a:r>
            <a:r>
              <a:rPr lang="en-US" altLang="en-US" dirty="0"/>
              <a:t>  Shensi, China 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830,000 fatalities magnitude ~8.0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FF00"/>
                </a:solidFill>
              </a:rPr>
              <a:t>February 28, 1780</a:t>
            </a:r>
            <a:r>
              <a:rPr lang="en-US" altLang="en-US" dirty="0"/>
              <a:t>  Iran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200,000 fatalities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066800"/>
            <a:ext cx="8613775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30DC2-239A-496B-8DF9-FA561BFC41C7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08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dirty="0"/>
              <a:t>Historical Earthquakes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8991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FF00"/>
                </a:solidFill>
              </a:rPr>
              <a:t>April 18, 1906</a:t>
            </a:r>
            <a:r>
              <a:rPr lang="en-US" altLang="en-US" dirty="0"/>
              <a:t> 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San Francisco, CA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(San Andreas fault from Cape Mendocino to San Juan Bautista)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3,000 fatalities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magnitude 7.8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FF00"/>
                </a:solidFill>
              </a:rPr>
              <a:t>March 28, 1964 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Prince William Sound, AK 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125 fatalities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/>
              <a:t>magnitude  9.2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4237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30DC2-239A-496B-8DF9-FA561BFC41C7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6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Structural Damage</a:t>
            </a:r>
          </a:p>
        </p:txBody>
      </p:sp>
      <p:pic>
        <p:nvPicPr>
          <p:cNvPr id="36867" name="Picture 4" descr="FG06_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467600" cy="560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7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                                                 </a:t>
            </a:r>
            <a:r>
              <a:rPr lang="en-US" altLang="en-US" sz="8400" dirty="0"/>
              <a:t>VOLCANOES</a:t>
            </a:r>
          </a:p>
        </p:txBody>
      </p:sp>
      <p:pic>
        <p:nvPicPr>
          <p:cNvPr id="50180" name="Picture 4" descr="Arenal Volc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45014"/>
            <a:ext cx="6858000" cy="47129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13F04-5771-645A-6205-1D5000ACE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74" y="3428999"/>
            <a:ext cx="2203626" cy="22883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Shield Volcanoes	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763000" cy="48307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Large, gentle slope.  Relatively quiet eruptions.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7030A0"/>
                </a:solidFill>
              </a:rPr>
              <a:t>Low viscosity magma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</a:rPr>
              <a:t>[i.e. </a:t>
            </a:r>
            <a:r>
              <a:rPr lang="en-US" altLang="en-US" u="sng" dirty="0">
                <a:solidFill>
                  <a:srgbClr val="C00000"/>
                </a:solidFill>
              </a:rPr>
              <a:t>Mauna Loa</a:t>
            </a:r>
            <a:r>
              <a:rPr lang="en-US" altLang="en-US" dirty="0">
                <a:solidFill>
                  <a:srgbClr val="C00000"/>
                </a:solidFill>
              </a:rPr>
              <a:t>,  Olympus Mons (Mars)]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200400"/>
            <a:ext cx="894238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319338"/>
            <a:ext cx="897255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Shield Volcano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2895600" cy="609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/>
              <a:t>Mauna Kea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863" y="1122363"/>
            <a:ext cx="9058275" cy="1385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</a:rPr>
              <a:t>Usually built almost entirely of fluid lava flows.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B050"/>
                </a:solidFill>
              </a:rPr>
              <a:t>They are named for their large size and low profile, resembling a warrior’s shield lying on the ground.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52400"/>
            <a:ext cx="90106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48000" cy="254476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Composite Cone Volcanoes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1628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Composite Cone Volcano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1026" name="Picture 2" descr="snow covered volcanic peak">
            <a:extLst>
              <a:ext uri="{FF2B5EF4-FFF2-40B4-BE49-F238E27FC236}">
                <a16:creationId xmlns:a16="http://schemas.microsoft.com/office/drawing/2014/main" id="{9F195376-38EB-F0AF-3132-457BF9244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/>
          <a:stretch/>
        </p:blipFill>
        <p:spPr bwMode="auto">
          <a:xfrm>
            <a:off x="0" y="837176"/>
            <a:ext cx="9144000" cy="56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C4116-2F83-ED98-C249-A0ED9DFDA1E6}"/>
              </a:ext>
            </a:extLst>
          </p:cNvPr>
          <p:cNvSpPr txBox="1"/>
          <p:nvPr/>
        </p:nvSpPr>
        <p:spPr>
          <a:xfrm>
            <a:off x="4191000" y="990600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12529"/>
                </a:solidFill>
                <a:highlight>
                  <a:srgbClr val="FFFFFF"/>
                </a:highlight>
                <a:latin typeface="Helvetica Neue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Helvetica Neue"/>
              </a:rPr>
              <a:t>liamna Volcano in Lake Clark National Park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5D7FC-EA48-318F-E34E-712B91BA8E54}"/>
              </a:ext>
            </a:extLst>
          </p:cNvPr>
          <p:cNvSpPr txBox="1"/>
          <p:nvPr/>
        </p:nvSpPr>
        <p:spPr>
          <a:xfrm>
            <a:off x="76200" y="4949785"/>
            <a:ext cx="86106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Conical with a concave shape that is steeper near the top.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Large volcanoes (many thousands of feet or meters tall) generally composed of lava flows, pyroclastic deposits, and mudflow (lahar) deposits, as well as lava domes.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18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Cinder Cone Volcano	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7030A0"/>
                </a:solidFill>
              </a:rPr>
              <a:t>Small, steep sided, composed mostly of ash.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FFC000"/>
                </a:solidFill>
              </a:rPr>
              <a:t>Medium to High Viscosity.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</a:rPr>
              <a:t>[i.e. </a:t>
            </a:r>
            <a:r>
              <a:rPr lang="en-US" altLang="en-US" u="sng" dirty="0">
                <a:solidFill>
                  <a:srgbClr val="C00000"/>
                </a:solidFill>
              </a:rPr>
              <a:t>Paracutin</a:t>
            </a:r>
            <a:r>
              <a:rPr lang="en-US" altLang="en-US" dirty="0">
                <a:solidFill>
                  <a:srgbClr val="C00000"/>
                </a:solidFill>
              </a:rPr>
              <a:t> (Mexico),  Sunset Crater (Az)]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819400"/>
            <a:ext cx="87836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rock fragments, often called </a:t>
            </a:r>
            <a:r>
              <a:rPr lang="en-US" altLang="en-US" dirty="0">
                <a:hlinkClick r:id="rId2" action="ppaction://hlinkfile" tooltip="Cinder"/>
              </a:rPr>
              <a:t>cinders</a:t>
            </a:r>
            <a:r>
              <a:rPr lang="en-US" altLang="en-US" dirty="0"/>
              <a:t> or </a:t>
            </a:r>
            <a:r>
              <a:rPr lang="en-US" altLang="en-US" dirty="0">
                <a:hlinkClick r:id="rId3" action="ppaction://hlinkfile" tooltip="Scoria"/>
              </a:rPr>
              <a:t>scoria</a:t>
            </a:r>
            <a:r>
              <a:rPr lang="en-US" altLang="en-US" dirty="0"/>
              <a:t>, are </a:t>
            </a:r>
            <a:r>
              <a:rPr lang="en-US" altLang="en-US" dirty="0">
                <a:hlinkClick r:id="rId4" action="ppaction://hlinkfile" tooltip="Glass"/>
              </a:rPr>
              <a:t>glassy</a:t>
            </a:r>
            <a:r>
              <a:rPr lang="en-US" altLang="en-US" dirty="0"/>
              <a:t> and contain numerous gas bubbles "frozen" into place as </a:t>
            </a:r>
            <a:r>
              <a:rPr lang="en-US" altLang="en-US" dirty="0">
                <a:hlinkClick r:id="rId5" action="ppaction://hlinkfile" tooltip="Magma"/>
              </a:rPr>
              <a:t>magma</a:t>
            </a:r>
            <a:r>
              <a:rPr lang="en-US" altLang="en-US" dirty="0"/>
              <a:t> exploded into the air and then cooled quickly.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Cinder cones are made of </a:t>
            </a:r>
            <a:r>
              <a:rPr lang="en-US" altLang="en-US" dirty="0">
                <a:solidFill>
                  <a:srgbClr val="C00000"/>
                </a:solidFill>
                <a:hlinkClick r:id="rId6" action="ppaction://hlinkfile" tooltip="Pyroclastic"/>
              </a:rPr>
              <a:t>pyroclastic</a:t>
            </a:r>
            <a:r>
              <a:rPr lang="en-US" altLang="en-US" dirty="0">
                <a:solidFill>
                  <a:srgbClr val="C00000"/>
                </a:solidFill>
              </a:rPr>
              <a:t> material.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9017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" y="152400"/>
            <a:ext cx="6386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srgbClr val="FFFF00"/>
                </a:solidFill>
              </a:rPr>
              <a:t>Cinder Cone Volcano</a:t>
            </a:r>
            <a:br>
              <a:rPr lang="en-US" altLang="en-US" kern="0" dirty="0">
                <a:solidFill>
                  <a:srgbClr val="FF0000"/>
                </a:solidFill>
              </a:rPr>
            </a:br>
            <a:r>
              <a:rPr lang="en-US" altLang="en-US" sz="1200" kern="0" dirty="0"/>
              <a:t>Sunset Crater, AZ</a:t>
            </a:r>
            <a:endParaRPr lang="en-US" altLang="en-US" sz="1200" kern="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Plate Tectonics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3000"/>
              </a:spcBef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The Earth’s crust is divided into plates</a:t>
            </a:r>
          </a:p>
          <a:p>
            <a:pPr marL="0" indent="0" eaLnBrk="1" hangingPunct="1">
              <a:lnSpc>
                <a:spcPct val="90000"/>
              </a:lnSpc>
              <a:spcBef>
                <a:spcPts val="3000"/>
              </a:spcBef>
              <a:buNone/>
            </a:pPr>
            <a:r>
              <a:rPr lang="en-US" altLang="en-US" sz="4000" b="1" dirty="0">
                <a:solidFill>
                  <a:srgbClr val="0070C0"/>
                </a:solidFill>
              </a:rPr>
              <a:t>Tectonic Plate </a:t>
            </a:r>
            <a:r>
              <a:rPr lang="en-US" alt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the crust and the upper rigid (solid) part of the mantle [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Lithosphere</a:t>
            </a:r>
            <a:r>
              <a:rPr lang="en-US" alt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</a:p>
          <a:p>
            <a:pPr marL="0" indent="0" eaLnBrk="1" hangingPunct="1">
              <a:lnSpc>
                <a:spcPct val="90000"/>
              </a:lnSpc>
              <a:spcBef>
                <a:spcPts val="3000"/>
              </a:spcBef>
              <a:buNone/>
            </a:pPr>
            <a:r>
              <a:rPr lang="en-US" altLang="en-US" sz="4000" b="1" dirty="0">
                <a:solidFill>
                  <a:srgbClr val="7030A0"/>
                </a:solidFill>
              </a:rPr>
              <a:t>Plates move, because of </a:t>
            </a:r>
            <a:r>
              <a:rPr lang="en-US" altLang="en-US" sz="4000" b="1" dirty="0">
                <a:solidFill>
                  <a:srgbClr val="FFC000"/>
                </a:solidFill>
              </a:rPr>
              <a:t>convection</a:t>
            </a:r>
            <a:r>
              <a:rPr lang="en-US" altLang="en-US" sz="4000" b="1" dirty="0">
                <a:solidFill>
                  <a:srgbClr val="7030A0"/>
                </a:solidFill>
              </a:rPr>
              <a:t> in the asthenosphere and slab pull.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0" y="6323013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E5107-A1EE-4182-8C6D-0DB18858F72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48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olcanic Eruptions - Volcanoes, Craters &amp; Lava Flows (U.S. National Park  Service)">
            <a:extLst>
              <a:ext uri="{FF2B5EF4-FFF2-40B4-BE49-F238E27FC236}">
                <a16:creationId xmlns:a16="http://schemas.microsoft.com/office/drawing/2014/main" id="{4D8DD0A2-840D-4E9B-A331-91012E26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" y="29688"/>
            <a:ext cx="7748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924800" y="533399"/>
            <a:ext cx="990600" cy="5711825"/>
          </a:xfrm>
        </p:spPr>
        <p:txBody>
          <a:bodyPr vert="wordArtVert"/>
          <a:lstStyle/>
          <a:p>
            <a:pPr eaLnBrk="1" hangingPunct="1"/>
            <a:r>
              <a:rPr lang="en-US" altLang="en-US" sz="3600" dirty="0"/>
              <a:t>Volcanic Eruptions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lcanic Ash Particles Hold Clues to Their History and ...">
            <a:extLst>
              <a:ext uri="{FF2B5EF4-FFF2-40B4-BE49-F238E27FC236}">
                <a16:creationId xmlns:a16="http://schemas.microsoft.com/office/drawing/2014/main" id="{A682F7B4-0A8A-C166-1320-748BF259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12415"/>
            <a:ext cx="78105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811"/>
            <a:ext cx="8229600" cy="737777"/>
          </a:xfrm>
        </p:spPr>
        <p:txBody>
          <a:bodyPr/>
          <a:lstStyle/>
          <a:p>
            <a:pPr eaLnBrk="1" hangingPunct="1"/>
            <a:r>
              <a:rPr lang="en-US" altLang="en-US" dirty="0"/>
              <a:t>Volcanic Ash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68950"/>
            <a:ext cx="3657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0" i="0" dirty="0">
                <a:solidFill>
                  <a:srgbClr val="040C28"/>
                </a:solidFill>
                <a:effectLst/>
                <a:latin typeface="Google Sans"/>
              </a:rPr>
              <a:t>A mixture of rock, mineral, and glass particles expelled from a volcano during a volcanic eruption.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2400" b="0" i="0" dirty="0">
                <a:solidFill>
                  <a:srgbClr val="FF0000"/>
                </a:solidFill>
                <a:effectLst/>
                <a:latin typeface="Google Sans"/>
              </a:rPr>
              <a:t>The particles are very small – less than 2 millimeters in diameter.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2400" dirty="0">
                <a:solidFill>
                  <a:srgbClr val="040C28"/>
                </a:solidFill>
                <a:latin typeface="Google Sans"/>
              </a:rPr>
              <a:t>They tend to be pitted and full of holes, which gives them a low density.</a:t>
            </a:r>
            <a:endParaRPr lang="en-US" alt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23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811"/>
            <a:ext cx="8229600" cy="737777"/>
          </a:xfrm>
        </p:spPr>
        <p:txBody>
          <a:bodyPr/>
          <a:lstStyle/>
          <a:p>
            <a:pPr eaLnBrk="1" hangingPunct="1"/>
            <a:r>
              <a:rPr lang="en-US" altLang="en-US" dirty="0"/>
              <a:t>Volcanic Bombs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68950"/>
            <a:ext cx="3657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0" i="0" dirty="0">
                <a:solidFill>
                  <a:srgbClr val="040C28"/>
                </a:solidFill>
                <a:effectLst/>
                <a:latin typeface="Google Sans"/>
              </a:rPr>
              <a:t>Also known as lava bombs.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altLang="en-US" sz="2400" dirty="0">
                <a:solidFill>
                  <a:srgbClr val="FF0000"/>
                </a:solidFill>
                <a:latin typeface="Google Sans"/>
              </a:rPr>
              <a:t>Pieces of partially </a:t>
            </a:r>
            <a:r>
              <a:rPr lang="en-US" altLang="en-US" sz="2400" dirty="0">
                <a:solidFill>
                  <a:srgbClr val="FFFF00"/>
                </a:solidFill>
                <a:latin typeface="Google Sans"/>
              </a:rPr>
              <a:t>MOLTEN</a:t>
            </a:r>
            <a:r>
              <a:rPr lang="en-US" altLang="en-US" sz="2400" dirty="0">
                <a:solidFill>
                  <a:srgbClr val="FF0000"/>
                </a:solidFill>
                <a:latin typeface="Google Sans"/>
              </a:rPr>
              <a:t> lave that are ejected from a volcano.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altLang="en-US" sz="2400" dirty="0">
                <a:solidFill>
                  <a:srgbClr val="040C28"/>
                </a:solidFill>
                <a:latin typeface="Google Sans"/>
              </a:rPr>
              <a:t>Range in size from a few centimeters to several meters in diameter, but larger than 64 centimeters.</a:t>
            </a:r>
            <a:endParaRPr lang="en-US" alt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2050" name="Picture 2" descr="Volcanic bomb - Wikipedia">
            <a:extLst>
              <a:ext uri="{FF2B5EF4-FFF2-40B4-BE49-F238E27FC236}">
                <a16:creationId xmlns:a16="http://schemas.microsoft.com/office/drawing/2014/main" id="{98E208FD-0326-369E-F0AC-3055EA8D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80883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canic Bomb | Properties, Formation, Composition » Geology ...">
            <a:extLst>
              <a:ext uri="{FF2B5EF4-FFF2-40B4-BE49-F238E27FC236}">
                <a16:creationId xmlns:a16="http://schemas.microsoft.com/office/drawing/2014/main" id="{2E4D184A-05D6-3434-4CED-F7B8D7C2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93508"/>
            <a:ext cx="3657599" cy="24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6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Volcanic Block</a:t>
            </a:r>
          </a:p>
        </p:txBody>
      </p:sp>
      <p:pic>
        <p:nvPicPr>
          <p:cNvPr id="73732" name="Picture 5" descr="Volcanic block ejected by explosion where lava entered the sea, Kilauea Volcano, Hawai`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417638"/>
            <a:ext cx="49530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DD9C27C-BFC5-C386-86B4-EE4C01D3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19262"/>
            <a:ext cx="3657600" cy="3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2800" kern="0" dirty="0">
                <a:solidFill>
                  <a:srgbClr val="040C28"/>
                </a:solidFill>
                <a:latin typeface="Google Sans"/>
              </a:rPr>
              <a:t>A fragment of rock, that measures more than 64 centimeters in diameter and is erupted in a </a:t>
            </a:r>
            <a:r>
              <a:rPr lang="en-US" sz="2800" kern="0" dirty="0">
                <a:solidFill>
                  <a:srgbClr val="FFFF00"/>
                </a:solidFill>
                <a:latin typeface="Google Sans"/>
              </a:rPr>
              <a:t>SOLID</a:t>
            </a:r>
            <a:r>
              <a:rPr lang="en-US" sz="2800" kern="0" dirty="0">
                <a:solidFill>
                  <a:srgbClr val="040C28"/>
                </a:solidFill>
                <a:latin typeface="Google Sans"/>
              </a:rPr>
              <a:t> condition.</a:t>
            </a: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en-US" sz="2800" kern="0" dirty="0">
                <a:solidFill>
                  <a:srgbClr val="FF0000"/>
                </a:solidFill>
                <a:latin typeface="Google Sans"/>
              </a:rPr>
              <a:t>Mostly accidental in nature.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Pahoehoe (lava)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1444" name="Picture 5" descr="pohoehoe_alex_stick_cropped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387475"/>
            <a:ext cx="88201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85513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Pahoehoe (lava)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2468" name="Picture 5" descr="DSCN0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71600"/>
            <a:ext cx="8636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Aa (lava)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3492" name="Picture 5" descr="aa_flow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106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Aa (lava)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4516" name="Picture 5" descr="aa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423988"/>
            <a:ext cx="8855075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Pillow Lava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5540" name="Picture 8" descr="300px-Nur05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387475"/>
            <a:ext cx="8675687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Pillow Lava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6564" name="Picture 5" descr="pi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19225"/>
            <a:ext cx="875188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93"/>
            <a:ext cx="6805250" cy="46486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4653" y="504072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Plate Tectonics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934200" y="27432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flipH="1">
            <a:off x="7924800" y="26670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9659800">
            <a:off x="6965373" y="577791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7924800" y="42672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700456" flipH="1">
            <a:off x="6782700" y="5504273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flipH="1">
            <a:off x="7121013" y="4297926"/>
            <a:ext cx="685800" cy="197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5472892" y="457200"/>
            <a:ext cx="3672347" cy="5257800"/>
          </a:xfrm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Plates either:</a:t>
            </a:r>
          </a:p>
          <a:p>
            <a:pPr marL="0" indent="0" algn="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</a:rPr>
              <a:t>Move towards each other</a:t>
            </a:r>
          </a:p>
          <a:p>
            <a:pPr marL="0" indent="0" algn="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away from each other</a:t>
            </a:r>
          </a:p>
          <a:p>
            <a:pPr marL="0" indent="0" algn="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en-US" alt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past each other</a:t>
            </a:r>
          </a:p>
        </p:txBody>
      </p:sp>
    </p:spTree>
    <p:extLst>
      <p:ext uri="{BB962C8B-B14F-4D97-AF65-F5344CB8AC3E}">
        <p14:creationId xmlns:p14="http://schemas.microsoft.com/office/powerpoint/2010/main" val="122503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52400"/>
            <a:ext cx="90884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5334000"/>
            <a:ext cx="4800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C000"/>
                </a:solidFill>
              </a:rPr>
              <a:t>Volcanic Ash</a:t>
            </a: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1000" y="6207227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Volcanic Bomb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3492" name="Picture 5" descr="Volcanic bombs erupted by Mauna Kea Volcano, Hawai`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371600"/>
            <a:ext cx="90281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28600"/>
            <a:ext cx="9028112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Ring of Fire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8305800" cy="56388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A large number of </a:t>
            </a:r>
            <a:r>
              <a:rPr lang="en-US" altLang="en-US" dirty="0">
                <a:solidFill>
                  <a:srgbClr val="00B050"/>
                </a:solidFill>
                <a:hlinkClick r:id="rId2" action="ppaction://hlinkfile" tooltip="Earthquake"/>
              </a:rPr>
              <a:t>earthquakes</a:t>
            </a:r>
            <a:r>
              <a:rPr lang="en-US" altLang="en-US" dirty="0">
                <a:solidFill>
                  <a:srgbClr val="00B050"/>
                </a:solidFill>
              </a:rPr>
              <a:t> and </a:t>
            </a:r>
            <a:r>
              <a:rPr lang="en-US" altLang="en-US" dirty="0">
                <a:solidFill>
                  <a:srgbClr val="00B050"/>
                </a:solidFill>
                <a:hlinkClick r:id="rId3" action="ppaction://hlinkfile" tooltip="Volcanic"/>
              </a:rPr>
              <a:t>volcanic</a:t>
            </a:r>
            <a:r>
              <a:rPr lang="en-US" altLang="en-US" dirty="0">
                <a:solidFill>
                  <a:srgbClr val="00B050"/>
                </a:solidFill>
              </a:rPr>
              <a:t> eruptions occur in the basin of the </a:t>
            </a:r>
            <a:r>
              <a:rPr lang="en-US" altLang="en-US" dirty="0">
                <a:solidFill>
                  <a:srgbClr val="00B050"/>
                </a:solidFill>
                <a:hlinkClick r:id="rId4" action="ppaction://hlinkfile" tooltip="Pacific Ocean"/>
              </a:rPr>
              <a:t>Pacific Ocean</a:t>
            </a:r>
            <a:r>
              <a:rPr lang="en-US" altLang="en-US" dirty="0">
                <a:solidFill>
                  <a:srgbClr val="00B050"/>
                </a:solidFill>
              </a:rPr>
              <a:t>. 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In a 40,000 km (25,000 mi) horseshoe shape, it is associated with a nearly continuous series of </a:t>
            </a:r>
            <a:r>
              <a:rPr lang="en-US" altLang="en-US" dirty="0">
                <a:solidFill>
                  <a:srgbClr val="C00000"/>
                </a:solidFill>
                <a:hlinkClick r:id="rId5" action="ppaction://hlinkfile" tooltip="Oceanic trench"/>
              </a:rPr>
              <a:t>oceanic trenches</a:t>
            </a:r>
            <a:r>
              <a:rPr lang="en-US" altLang="en-US" dirty="0">
                <a:solidFill>
                  <a:srgbClr val="C00000"/>
                </a:solidFill>
              </a:rPr>
              <a:t>, </a:t>
            </a:r>
            <a:r>
              <a:rPr lang="en-US" altLang="en-US" dirty="0">
                <a:solidFill>
                  <a:srgbClr val="C00000"/>
                </a:solidFill>
                <a:hlinkClick r:id="rId6" action="ppaction://hlinkfile" tooltip="Volcanic arc"/>
              </a:rPr>
              <a:t>volcanic arcs</a:t>
            </a:r>
            <a:r>
              <a:rPr lang="en-US" altLang="en-US" dirty="0">
                <a:solidFill>
                  <a:srgbClr val="C00000"/>
                </a:solidFill>
              </a:rPr>
              <a:t>, and </a:t>
            </a:r>
            <a:r>
              <a:rPr lang="en-US" altLang="en-US" dirty="0">
                <a:solidFill>
                  <a:srgbClr val="C00000"/>
                </a:solidFill>
                <a:hlinkClick r:id="rId7" action="ppaction://hlinkfile" tooltip="Volcanic belt"/>
              </a:rPr>
              <a:t>volcanic belts</a:t>
            </a:r>
            <a:r>
              <a:rPr lang="en-US" altLang="en-US" dirty="0">
                <a:solidFill>
                  <a:srgbClr val="C00000"/>
                </a:solidFill>
              </a:rPr>
              <a:t> and/or plate movements.</a:t>
            </a:r>
          </a:p>
          <a:p>
            <a:r>
              <a:rPr lang="en-US" altLang="en-US" dirty="0">
                <a:solidFill>
                  <a:srgbClr val="7030A0"/>
                </a:solidFill>
              </a:rPr>
              <a:t>It has 452 volcanoes and is home to over 75% of the world's active and </a:t>
            </a:r>
            <a:r>
              <a:rPr lang="en-US" altLang="en-US" dirty="0">
                <a:solidFill>
                  <a:srgbClr val="7030A0"/>
                </a:solidFill>
                <a:hlinkClick r:id="rId8" action="ppaction://hlinkfile" tooltip="Dormant volcano"/>
              </a:rPr>
              <a:t>dormant volcanoes</a:t>
            </a:r>
            <a:r>
              <a:rPr lang="en-US" altLang="en-US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08071-8ECF-47FB-B830-B6CDB65A1A4D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Ring of Fire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08071-8ECF-47FB-B830-B6CDB65A1A4D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4C2B3-43B0-7D9B-4AE2-18A2ADB14DD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http://somup.com/cZiDoQERRB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(2:39) Ring of Fire</a:t>
            </a:r>
          </a:p>
          <a:p>
            <a:pPr marL="0" indent="0" algn="ctr">
              <a:buNone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Johnny Cash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7453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pPr eaLnBrk="1" hangingPunct="1"/>
            <a:br>
              <a:rPr lang="en-US" altLang="en-US" sz="3600" dirty="0"/>
            </a:br>
            <a:r>
              <a:rPr lang="en-US" altLang="en-US" sz="3600" dirty="0"/>
              <a:t>The Ring of Fire </a:t>
            </a:r>
            <a:r>
              <a:rPr lang="en-US" altLang="en-US" sz="3600" dirty="0">
                <a:solidFill>
                  <a:srgbClr val="FFFF00"/>
                </a:solidFill>
              </a:rPr>
              <a:t>is a result of subduction.  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/>
              <a:t>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1000" y="1600200"/>
            <a:ext cx="8305800" cy="4525963"/>
          </a:xfrm>
        </p:spPr>
        <p:txBody>
          <a:bodyPr/>
          <a:lstStyle/>
          <a:p>
            <a:r>
              <a:rPr lang="en-US" altLang="en-US" sz="4000" dirty="0">
                <a:solidFill>
                  <a:srgbClr val="0070C0"/>
                </a:solidFill>
              </a:rPr>
              <a:t>About 90% of the world's earthquakes and 81% of the world's largest earthquakes occur along the Ring of Fire. 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43000"/>
            <a:ext cx="91519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08071-8ECF-47FB-B830-B6CDB65A1A4D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76200"/>
            <a:ext cx="9210676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Mount Kilimanjaro</a:t>
            </a:r>
            <a:br>
              <a:rPr lang="en-US" altLang="en-US" dirty="0">
                <a:solidFill>
                  <a:srgbClr val="FF0000"/>
                </a:solidFill>
              </a:rPr>
            </a:br>
            <a:r>
              <a:rPr lang="en-US" altLang="en-US" sz="1200" dirty="0"/>
              <a:t>stratovolcano in north-eastern Tanzania, near the border with Kenya</a:t>
            </a:r>
            <a:r>
              <a:rPr lang="en-US" altLang="en-US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6200"/>
            <a:ext cx="89979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3886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Mt Yasur</a:t>
            </a:r>
            <a:br>
              <a:rPr lang="en-US" altLang="en-US" dirty="0">
                <a:solidFill>
                  <a:srgbClr val="FF0000"/>
                </a:solidFill>
              </a:rPr>
            </a:br>
            <a:r>
              <a:rPr lang="en-US" altLang="en-US" sz="1200" dirty="0"/>
              <a:t>stratovolcano</a:t>
            </a:r>
            <a:endParaRPr lang="en-US" altLang="en-US" sz="12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76200"/>
            <a:ext cx="9166226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5"/>
          <p:cNvSpPr>
            <a:spLocks noGrp="1" noChangeArrowheads="1"/>
          </p:cNvSpPr>
          <p:nvPr>
            <p:ph type="title"/>
          </p:nvPr>
        </p:nvSpPr>
        <p:spPr>
          <a:xfrm>
            <a:off x="4343400" y="274638"/>
            <a:ext cx="4343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Mayon Volcano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sz="1200" dirty="0"/>
              <a:t>Philippines</a:t>
            </a:r>
            <a:endParaRPr lang="en-US" altLang="en-US" sz="1200" dirty="0">
              <a:solidFill>
                <a:srgbClr val="FFFF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2400"/>
            <a:ext cx="9077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5"/>
          <p:cNvSpPr>
            <a:spLocks noGrp="1" noChangeArrowheads="1"/>
          </p:cNvSpPr>
          <p:nvPr>
            <p:ph type="title"/>
          </p:nvPr>
        </p:nvSpPr>
        <p:spPr>
          <a:xfrm>
            <a:off x="4267200" y="381000"/>
            <a:ext cx="43434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Mount Fuji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52400"/>
            <a:ext cx="90233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5"/>
          <p:cNvSpPr>
            <a:spLocks noGrp="1" noChangeArrowheads="1"/>
          </p:cNvSpPr>
          <p:nvPr>
            <p:ph type="title"/>
          </p:nvPr>
        </p:nvSpPr>
        <p:spPr>
          <a:xfrm>
            <a:off x="2514600" y="1143000"/>
            <a:ext cx="43434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Kilauea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 sz="1200"/>
              <a:t>shield volcano</a:t>
            </a:r>
            <a:r>
              <a:rPr lang="en-US" altLang="en-US" sz="1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Mountains &amp; Earthquakes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D4020-49E0-43B5-B477-29D21BD64547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23203</TotalTime>
  <Words>2711</Words>
  <Application>Microsoft Office PowerPoint</Application>
  <PresentationFormat>On-screen Show (4:3)</PresentationFormat>
  <Paragraphs>497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101</vt:i4>
      </vt:variant>
    </vt:vector>
  </HeadingPairs>
  <TitlesOfParts>
    <vt:vector size="115" baseType="lpstr">
      <vt:lpstr>Arial</vt:lpstr>
      <vt:lpstr>Calibri</vt:lpstr>
      <vt:lpstr>Comic Sans MS</vt:lpstr>
      <vt:lpstr>Constantia</vt:lpstr>
      <vt:lpstr>Google Sans</vt:lpstr>
      <vt:lpstr>Helvetica Neue</vt:lpstr>
      <vt:lpstr>Noto Sans Symbols</vt:lpstr>
      <vt:lpstr>Symbol</vt:lpstr>
      <vt:lpstr>Times New Roman</vt:lpstr>
      <vt:lpstr>Wingdings</vt:lpstr>
      <vt:lpstr>Default Design</vt:lpstr>
      <vt:lpstr>Office Theme</vt:lpstr>
      <vt:lpstr>1_Office Theme</vt:lpstr>
      <vt:lpstr>Ripple</vt:lpstr>
      <vt:lpstr>Go to the “Slide Show” shade above</vt:lpstr>
      <vt:lpstr>PowerPoint Presentation</vt:lpstr>
      <vt:lpstr>Earth’s Cross-Section</vt:lpstr>
      <vt:lpstr>Earth’s Cross-Section</vt:lpstr>
      <vt:lpstr>Focus Questions</vt:lpstr>
      <vt:lpstr>PowerPoint Presentation</vt:lpstr>
      <vt:lpstr>PowerPoint Presentation</vt:lpstr>
      <vt:lpstr>Plate Tectonics</vt:lpstr>
      <vt:lpstr>Plate Tectonics</vt:lpstr>
      <vt:lpstr>Tectonic Plates have Boundaries</vt:lpstr>
      <vt:lpstr>Types of Plate Boundaries (the names in red are not required)</vt:lpstr>
      <vt:lpstr>Types of Plate Boundaries</vt:lpstr>
      <vt:lpstr>PowerPoint Presentation</vt:lpstr>
      <vt:lpstr>PowerPoint Presentation</vt:lpstr>
      <vt:lpstr>PowerPoint Presentation</vt:lpstr>
      <vt:lpstr>Virunga Mountains Plate Separation</vt:lpstr>
      <vt:lpstr>PowerPoint Presentation</vt:lpstr>
      <vt:lpstr>PowerPoint Presentation</vt:lpstr>
      <vt:lpstr>PowerPoint Presentation</vt:lpstr>
      <vt:lpstr>Plate Tectonics</vt:lpstr>
      <vt:lpstr>Plate Tectonics</vt:lpstr>
      <vt:lpstr>Plate Collision</vt:lpstr>
      <vt:lpstr>Oceanic – Continental Subduction</vt:lpstr>
      <vt:lpstr>Plate Collision</vt:lpstr>
      <vt:lpstr>Aleutians Island (Cape Lutkes)  Volcanic Island – ocean – ocean collision)</vt:lpstr>
      <vt:lpstr>Plate Collision</vt:lpstr>
      <vt:lpstr>Mt. Everest  Himalayan Range (folded mountains based on continents colliding)</vt:lpstr>
      <vt:lpstr>PowerPoint Presentation</vt:lpstr>
      <vt:lpstr>Types of Mountains</vt:lpstr>
      <vt:lpstr>Fault Block Mountains</vt:lpstr>
      <vt:lpstr>PowerPoint Presentation</vt:lpstr>
      <vt:lpstr>Folded Mountains</vt:lpstr>
      <vt:lpstr>Machapuchare  (Nepal)  Himalayan Range (folded mountains) based on continents colliding)</vt:lpstr>
      <vt:lpstr>PowerPoint Presentation</vt:lpstr>
      <vt:lpstr>Volcanic Mountains</vt:lpstr>
      <vt:lpstr>Mount St. Helens (WA)</vt:lpstr>
      <vt:lpstr>Mt. Baker – Cascade Range [Pacific Coast] (volcanic mountain)</vt:lpstr>
      <vt:lpstr>Dome Mountains</vt:lpstr>
      <vt:lpstr>Sierra Nevada Mountains (CA) Half Dome – Yosemite Nat’l Park</vt:lpstr>
      <vt:lpstr>PowerPoint Presentation</vt:lpstr>
      <vt:lpstr>PowerPoint Presentation</vt:lpstr>
      <vt:lpstr>PowerPoint Presentation</vt:lpstr>
      <vt:lpstr> EARTHQUAKES </vt:lpstr>
      <vt:lpstr>Earthquakes</vt:lpstr>
      <vt:lpstr>PowerPoint Presentation</vt:lpstr>
      <vt:lpstr>Elastic Rebound </vt:lpstr>
      <vt:lpstr>PowerPoint Presentation</vt:lpstr>
      <vt:lpstr>Earthquakes Occur Along Faults</vt:lpstr>
      <vt:lpstr>Faults</vt:lpstr>
      <vt:lpstr>PowerPoint Presentation</vt:lpstr>
      <vt:lpstr>Descriptive Terms</vt:lpstr>
      <vt:lpstr>Epicenter and Focus</vt:lpstr>
      <vt:lpstr>Earthquake Epicenters</vt:lpstr>
      <vt:lpstr>Seismic Waves &amp; Earth’s Interior</vt:lpstr>
      <vt:lpstr>Locating An Earthquake </vt:lpstr>
      <vt:lpstr>Seismograph</vt:lpstr>
      <vt:lpstr>Seismograph - The Ball Resists a Change in Motion</vt:lpstr>
      <vt:lpstr>PowerPoint Presentation</vt:lpstr>
      <vt:lpstr>3 stations one epicenter</vt:lpstr>
      <vt:lpstr>Measuring an Earthquake </vt:lpstr>
      <vt:lpstr>Measuring Earthquakes</vt:lpstr>
      <vt:lpstr>Tsunami</vt:lpstr>
      <vt:lpstr>PowerPoint Presentation</vt:lpstr>
      <vt:lpstr>PowerPoint Presentation</vt:lpstr>
      <vt:lpstr>PowerPoint Presentation</vt:lpstr>
      <vt:lpstr>Enrichment</vt:lpstr>
      <vt:lpstr>Where is it Safe to Live?</vt:lpstr>
      <vt:lpstr>Earthquakes in the U.S.A</vt:lpstr>
      <vt:lpstr>PowerPoint Presentation</vt:lpstr>
      <vt:lpstr>Historical Earthquakes</vt:lpstr>
      <vt:lpstr>Historical Earthquakes</vt:lpstr>
      <vt:lpstr>Structural Damage</vt:lpstr>
      <vt:lpstr>                                                 VOLCANOES</vt:lpstr>
      <vt:lpstr>Shield Volcanoes </vt:lpstr>
      <vt:lpstr>Shield Volcano</vt:lpstr>
      <vt:lpstr>Composite Cone Volcanoes  </vt:lpstr>
      <vt:lpstr>Composite Cone Volcano </vt:lpstr>
      <vt:lpstr>Cinder Cone Volcano </vt:lpstr>
      <vt:lpstr>PowerPoint Presentation</vt:lpstr>
      <vt:lpstr>Volcanic Eruptions</vt:lpstr>
      <vt:lpstr>Volcanic Ash</vt:lpstr>
      <vt:lpstr>Volcanic Bombs</vt:lpstr>
      <vt:lpstr>Volcanic Block</vt:lpstr>
      <vt:lpstr>Pahoehoe (lava)</vt:lpstr>
      <vt:lpstr>Pahoehoe (lava)</vt:lpstr>
      <vt:lpstr>Aa (lava)</vt:lpstr>
      <vt:lpstr>Aa (lava)</vt:lpstr>
      <vt:lpstr>Pillow Lava</vt:lpstr>
      <vt:lpstr>Pillow Lava</vt:lpstr>
      <vt:lpstr>Volcanic Ash</vt:lpstr>
      <vt:lpstr>Volcanic Bomb</vt:lpstr>
      <vt:lpstr>Ring of Fire</vt:lpstr>
      <vt:lpstr>Ring of Fire</vt:lpstr>
      <vt:lpstr> The Ring of Fire is a result of subduction.    </vt:lpstr>
      <vt:lpstr>Mount Kilimanjaro stratovolcano in north-eastern Tanzania, near the border with Kenya </vt:lpstr>
      <vt:lpstr>Mt Yasur stratovolcano</vt:lpstr>
      <vt:lpstr>Mayon Volcano Philippines</vt:lpstr>
      <vt:lpstr>Mount Fuji</vt:lpstr>
      <vt:lpstr>Kilauea shield volcano </vt:lpstr>
      <vt:lpstr>Capulin, NM  Cinder Cone volcano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Berkley School District</dc:creator>
  <cp:lastModifiedBy>Craig Riesen</cp:lastModifiedBy>
  <cp:revision>291</cp:revision>
  <dcterms:created xsi:type="dcterms:W3CDTF">2004-03-22T13:43:24Z</dcterms:created>
  <dcterms:modified xsi:type="dcterms:W3CDTF">2024-07-29T16:25:56Z</dcterms:modified>
</cp:coreProperties>
</file>