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5.xml" ContentType="application/vnd.openxmlformats-officedocument.theme+xml"/>
  <Override PartName="/ppt/slideLayouts/slideLayout120.xml" ContentType="application/vnd.openxmlformats-officedocument.presentationml.slideLayout+xml"/>
  <Override PartName="/ppt/theme/theme16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1" r:id="rId1"/>
    <p:sldMasterId id="2147483793" r:id="rId2"/>
    <p:sldMasterId id="2147483795" r:id="rId3"/>
    <p:sldMasterId id="2147483799" r:id="rId4"/>
    <p:sldMasterId id="2147483800" r:id="rId5"/>
    <p:sldMasterId id="2147483801" r:id="rId6"/>
    <p:sldMasterId id="2147483803" r:id="rId7"/>
    <p:sldMasterId id="2147483804" r:id="rId8"/>
    <p:sldMasterId id="2147483805" r:id="rId9"/>
    <p:sldMasterId id="2147483806" r:id="rId10"/>
    <p:sldMasterId id="2147483807" r:id="rId11"/>
    <p:sldMasterId id="2147483809" r:id="rId12"/>
    <p:sldMasterId id="2147483810" r:id="rId13"/>
    <p:sldMasterId id="2147483824" r:id="rId14"/>
    <p:sldMasterId id="2147483846" r:id="rId15"/>
    <p:sldMasterId id="2147483855" r:id="rId16"/>
    <p:sldMasterId id="2147483857" r:id="rId17"/>
    <p:sldMasterId id="2147483864" r:id="rId18"/>
    <p:sldMasterId id="2147483872" r:id="rId19"/>
  </p:sldMasterIdLst>
  <p:notesMasterIdLst>
    <p:notesMasterId r:id="rId97"/>
  </p:notesMasterIdLst>
  <p:sldIdLst>
    <p:sldId id="355" r:id="rId20"/>
    <p:sldId id="256" r:id="rId21"/>
    <p:sldId id="258" r:id="rId22"/>
    <p:sldId id="450" r:id="rId23"/>
    <p:sldId id="259" r:id="rId24"/>
    <p:sldId id="372" r:id="rId25"/>
    <p:sldId id="292" r:id="rId26"/>
    <p:sldId id="453" r:id="rId27"/>
    <p:sldId id="356" r:id="rId28"/>
    <p:sldId id="257" r:id="rId29"/>
    <p:sldId id="277" r:id="rId30"/>
    <p:sldId id="454" r:id="rId31"/>
    <p:sldId id="278" r:id="rId32"/>
    <p:sldId id="483" r:id="rId33"/>
    <p:sldId id="279" r:id="rId34"/>
    <p:sldId id="369" r:id="rId35"/>
    <p:sldId id="280" r:id="rId36"/>
    <p:sldId id="281" r:id="rId37"/>
    <p:sldId id="451" r:id="rId38"/>
    <p:sldId id="282" r:id="rId39"/>
    <p:sldId id="283" r:id="rId40"/>
    <p:sldId id="284" r:id="rId41"/>
    <p:sldId id="371" r:id="rId42"/>
    <p:sldId id="285" r:id="rId43"/>
    <p:sldId id="286" r:id="rId44"/>
    <p:sldId id="287" r:id="rId45"/>
    <p:sldId id="288" r:id="rId46"/>
    <p:sldId id="291" r:id="rId47"/>
    <p:sldId id="455" r:id="rId48"/>
    <p:sldId id="452" r:id="rId49"/>
    <p:sldId id="457" r:id="rId50"/>
    <p:sldId id="293" r:id="rId51"/>
    <p:sldId id="294" r:id="rId52"/>
    <p:sldId id="296" r:id="rId53"/>
    <p:sldId id="295" r:id="rId54"/>
    <p:sldId id="297" r:id="rId55"/>
    <p:sldId id="370" r:id="rId56"/>
    <p:sldId id="298" r:id="rId57"/>
    <p:sldId id="471" r:id="rId58"/>
    <p:sldId id="470" r:id="rId59"/>
    <p:sldId id="456" r:id="rId60"/>
    <p:sldId id="299" r:id="rId61"/>
    <p:sldId id="300" r:id="rId62"/>
    <p:sldId id="301" r:id="rId63"/>
    <p:sldId id="302" r:id="rId64"/>
    <p:sldId id="303" r:id="rId65"/>
    <p:sldId id="458" r:id="rId66"/>
    <p:sldId id="459" r:id="rId67"/>
    <p:sldId id="472" r:id="rId68"/>
    <p:sldId id="460" r:id="rId69"/>
    <p:sldId id="461" r:id="rId70"/>
    <p:sldId id="462" r:id="rId71"/>
    <p:sldId id="463" r:id="rId72"/>
    <p:sldId id="473" r:id="rId73"/>
    <p:sldId id="464" r:id="rId74"/>
    <p:sldId id="465" r:id="rId75"/>
    <p:sldId id="466" r:id="rId76"/>
    <p:sldId id="467" r:id="rId77"/>
    <p:sldId id="474" r:id="rId78"/>
    <p:sldId id="475" r:id="rId79"/>
    <p:sldId id="476" r:id="rId80"/>
    <p:sldId id="477" r:id="rId81"/>
    <p:sldId id="479" r:id="rId82"/>
    <p:sldId id="480" r:id="rId83"/>
    <p:sldId id="484" r:id="rId84"/>
    <p:sldId id="321" r:id="rId85"/>
    <p:sldId id="322" r:id="rId86"/>
    <p:sldId id="468" r:id="rId87"/>
    <p:sldId id="469" r:id="rId88"/>
    <p:sldId id="325" r:id="rId89"/>
    <p:sldId id="326" r:id="rId90"/>
    <p:sldId id="482" r:id="rId91"/>
    <p:sldId id="327" r:id="rId92"/>
    <p:sldId id="328" r:id="rId93"/>
    <p:sldId id="329" r:id="rId94"/>
    <p:sldId id="345" r:id="rId95"/>
    <p:sldId id="346" r:id="rId9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slide" Target="slides/slide57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87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slide" Target="slides/slide74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0" name="Google Shape;8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1" name="Google Shape;8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5" name="Google Shape;1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1</a:t>
            </a:r>
            <a:r>
              <a:rPr lang="en-US" b="1" baseline="0" dirty="0"/>
              <a:t> min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1" baseline="0" dirty="0"/>
              <a:t>Remind students that the genetic code is not just DNA, but how the DNA works to make proteins</a:t>
            </a:r>
            <a:endParaRPr lang="en-US" b="0" i="1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="0" i="0" baseline="0" dirty="0"/>
              <a:t>[animate] In 1961, Marshall Nirenberg and J. Heinrich </a:t>
            </a:r>
            <a:r>
              <a:rPr lang="en-US" b="0" i="0" baseline="0" dirty="0" err="1"/>
              <a:t>Matthaei</a:t>
            </a:r>
            <a:r>
              <a:rPr lang="en-US" b="0" i="0" baseline="0" dirty="0"/>
              <a:t>, along with several other colleagues, were studying the bacteria </a:t>
            </a:r>
            <a:r>
              <a:rPr lang="en-US" b="0" i="1" baseline="0" dirty="0"/>
              <a:t>E. coli </a:t>
            </a:r>
            <a:r>
              <a:rPr lang="en-US" b="0" i="0" baseline="0" dirty="0"/>
              <a:t>to determine the sequence of DNA.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="0" i="0" baseline="0" dirty="0"/>
              <a:t>They quickly began studying the patterns created by the bases and they were able to determine that the DNA code is based on threes.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i="0" baseline="0" dirty="0"/>
              <a:t>[animate] There are </a:t>
            </a:r>
            <a:r>
              <a:rPr lang="en-US" b="0" i="0" baseline="0" dirty="0" err="1"/>
              <a:t>nonoverlapping</a:t>
            </a:r>
            <a:r>
              <a:rPr lang="en-US" b="0" i="0" baseline="0" dirty="0"/>
              <a:t> triplets of bases, called </a:t>
            </a:r>
            <a:r>
              <a:rPr lang="en-US" b="1" i="0" baseline="0" dirty="0"/>
              <a:t>codons, </a:t>
            </a:r>
            <a:r>
              <a:rPr lang="en-US" b="1" dirty="0"/>
              <a:t>a sequence of three bases that form a unit of the genetic code in DNA that determines a specific amino acid, </a:t>
            </a:r>
            <a:r>
              <a:rPr lang="en-US" b="0" dirty="0"/>
              <a:t>[animate]</a:t>
            </a:r>
            <a:r>
              <a:rPr lang="en-US" b="0" baseline="0" dirty="0"/>
              <a:t> </a:t>
            </a:r>
            <a:r>
              <a:rPr lang="en-US" b="0" dirty="0"/>
              <a:t>the building blocks of proteins</a:t>
            </a:r>
            <a:endParaRPr lang="en-US" b="1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="0" i="0" baseline="0" dirty="0"/>
              <a:t>These codons make up the genetic code for all organisms. Point out codons on the image.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="0" i="0" baseline="0" dirty="0"/>
              <a:t>These triplet bases code for genetic traits including hair color, eye color, height, </a:t>
            </a:r>
            <a:r>
              <a:rPr lang="en-US" b="0" i="0" baseline="0" dirty="0" err="1"/>
              <a:t>etc</a:t>
            </a:r>
            <a:r>
              <a:rPr lang="en-US" b="0" i="0" baseline="0" dirty="0"/>
              <a:t> in humans as well as all the characteristics, functions, and structures of all organisms.</a:t>
            </a:r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lvl="0">
              <a:buFont typeface="Arial" pitchFamily="34" charset="0"/>
              <a:buNone/>
            </a:pPr>
            <a:endParaRPr lang="en-US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u="sng" baseline="0" dirty="0"/>
              <a:t>SOURCES:</a:t>
            </a:r>
            <a:endParaRPr lang="en-US" b="0" baseline="0" dirty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“Deciphering the Genetic Code.” </a:t>
            </a:r>
            <a:r>
              <a:rPr lang="en-US" b="0" i="1" baseline="0" dirty="0"/>
              <a:t>American Chemical Society</a:t>
            </a:r>
            <a:r>
              <a:rPr lang="en-US" b="0" baseline="0" dirty="0"/>
              <a:t>. Last modified </a:t>
            </a:r>
            <a:r>
              <a:rPr lang="en-US" b="0" baseline="0" dirty="0" err="1"/>
              <a:t>n.d.</a:t>
            </a:r>
            <a:r>
              <a:rPr lang="en-US" b="0" baseline="0" dirty="0"/>
              <a:t> Accessed June 12, 2012. http://portal.acs.org/portal/acs/corg/content?_nfpb=true&amp;_pageLabel=PP_ARTICLEMAIN&amp;node_id=924&amp;content_id=CNBP_023361&amp;use_sec=true&amp;sec_url_var=region1&amp;__uuid=d61f79df-5cf7-4f1c-abc3-d00590951e68.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Codons. “</a:t>
            </a:r>
            <a:r>
              <a:rPr lang="en-US" b="0" dirty="0"/>
              <a:t>RNA-codons.png,”</a:t>
            </a:r>
            <a:r>
              <a:rPr lang="en-US" sz="1050" b="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</a:t>
            </a:r>
            <a:r>
              <a:rPr lang="en-US" sz="1050" kern="1200" dirty="0" err="1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TransControl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. 2007 as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CC-SA/GNU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, Digital Image. </a:t>
            </a:r>
            <a:r>
              <a:rPr lang="en-US" sz="105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http://commons.wikimedia.org/wiki/File:RNA-codons.png</a:t>
            </a:r>
            <a:r>
              <a:rPr lang="en-US" sz="1050" kern="1200" baseline="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 (accessed June 6, 2011).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0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2" name="Google Shape;1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3" name="Google Shape;12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10.7-1 Transcription and translation of codons (partial)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3" name="Google Shape;1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51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7" name="Google Shape;12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7" name="Google Shape;12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728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9" name="Google Shape;129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09" name="Google Shape;1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0" name="Google Shape;1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856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6775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2" name="Google Shape;137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84" name="Google Shape;13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5" name="Google Shape;13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914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31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9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7" name="Google Shape;8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39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0" name="Google Shape;143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37" name="Google Shape;1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8" name="Google Shape;143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10.8a The genetic code used to translate RNA codons to amino acids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70" name="Google Shape;157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1" name="Google Shape;157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3" name="Google Shape;156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81" name="Google Shape;15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2" name="Google Shape;158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81" name="Google Shape;15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2" name="Google Shape;158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790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0" name="Google Shape;15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1" name="Google Shape;159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10.8b-3 Deciphering the genetic information in DNA (step 3)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0" name="Google Shape;15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1" name="Google Shape;159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10.8b-3 Deciphering the genetic information in DNA (step 3)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6907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40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0" name="Google Shape;15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1" name="Google Shape;159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10.8b-3 Deciphering the genetic information in DNA (step 3)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8039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 ≈ 2</a:t>
            </a:r>
            <a:r>
              <a:rPr lang="en-US" b="1" baseline="0" dirty="0"/>
              <a:t> minutes</a:t>
            </a:r>
            <a:endParaRPr lang="en-US" b="1" dirty="0"/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/>
              <a:t>[please draw on the screen as needed to point out the steps of translation so students understand the diagram]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/>
              <a:t>Please make sure the following is explained and p</a:t>
            </a:r>
            <a:r>
              <a:rPr lang="en-US" baseline="0" dirty="0"/>
              <a:t>oint out the codon and anticodon for students.</a:t>
            </a:r>
            <a:r>
              <a:rPr lang="en-US" b="0" baseline="0" dirty="0"/>
              <a:t>:</a:t>
            </a:r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Initiation,</a:t>
            </a:r>
            <a:r>
              <a:rPr lang="en-US" baseline="0" dirty="0"/>
              <a:t> elongation, termination.</a:t>
            </a:r>
          </a:p>
          <a:p>
            <a:pPr marL="606413" lvl="2" indent="-171450">
              <a:buFont typeface="Arial" pitchFamily="34" charset="0"/>
              <a:buChar char="•"/>
            </a:pPr>
            <a:r>
              <a:rPr lang="en-US" dirty="0"/>
              <a:t>In the first step initiation,</a:t>
            </a:r>
            <a:r>
              <a:rPr lang="en-US" baseline="0" dirty="0"/>
              <a:t> the f</a:t>
            </a:r>
            <a:r>
              <a:rPr lang="en-US" dirty="0"/>
              <a:t>irst codon of mRNA strand attaches to a ribosome (usually AUG is the codons and it signals the start of protein synthesis; anticodon </a:t>
            </a:r>
            <a:r>
              <a:rPr lang="en-US" dirty="0" err="1"/>
              <a:t>tRNA</a:t>
            </a:r>
            <a:r>
              <a:rPr lang="en-US" dirty="0"/>
              <a:t> pairs with complementary codon mRNA once that amino acid is in place</a:t>
            </a:r>
            <a:r>
              <a:rPr lang="en-US" baseline="0" dirty="0"/>
              <a:t> the mRNA slides along the ribosome to the next codon</a:t>
            </a:r>
            <a:endParaRPr lang="en-US" dirty="0"/>
          </a:p>
          <a:p>
            <a:pPr marL="606413" lvl="2" indent="-171450">
              <a:buFont typeface="Arial" pitchFamily="34" charset="0"/>
              <a:buChar char="•"/>
            </a:pPr>
            <a:r>
              <a:rPr lang="en-US" dirty="0"/>
              <a:t>In the second step, elongation,</a:t>
            </a:r>
            <a:r>
              <a:rPr lang="en-US" baseline="0" dirty="0"/>
              <a:t> amino acids are added as the s</a:t>
            </a:r>
            <a:r>
              <a:rPr lang="en-US" dirty="0"/>
              <a:t>econd codon pairs with complementary anticodon.</a:t>
            </a:r>
          </a:p>
          <a:p>
            <a:pPr marL="606413" lvl="2" indent="-171450">
              <a:buFont typeface="Arial" pitchFamily="34" charset="0"/>
              <a:buChar char="•"/>
            </a:pPr>
            <a:r>
              <a:rPr lang="en-US" dirty="0"/>
              <a:t>Peptide bond created between first two amino acids that are created [highlight for students that the</a:t>
            </a:r>
            <a:r>
              <a:rPr lang="en-US" baseline="0" dirty="0"/>
              <a:t> term elongation is a result of </a:t>
            </a:r>
            <a:r>
              <a:rPr lang="en-US" dirty="0"/>
              <a:t>making  a</a:t>
            </a:r>
            <a:r>
              <a:rPr lang="en-US" baseline="0" dirty="0"/>
              <a:t> </a:t>
            </a:r>
            <a:r>
              <a:rPr lang="en-US" i="1" baseline="0" dirty="0"/>
              <a:t>long</a:t>
            </a:r>
            <a:r>
              <a:rPr lang="en-US" baseline="0" dirty="0"/>
              <a:t> chain of amino acids]</a:t>
            </a:r>
            <a:endParaRPr lang="en-US" dirty="0"/>
          </a:p>
          <a:p>
            <a:pPr marL="606413" lvl="2" indent="-171450">
              <a:buFont typeface="Arial" pitchFamily="34" charset="0"/>
              <a:buChar char="•"/>
            </a:pPr>
            <a:r>
              <a:rPr lang="en-US" dirty="0"/>
              <a:t>A chain of amino acids is formed (</a:t>
            </a:r>
            <a:r>
              <a:rPr lang="en-US" baseline="0" dirty="0"/>
              <a:t> the sequence of amino acids is key to the type of protein formed)</a:t>
            </a:r>
          </a:p>
          <a:p>
            <a:pPr marL="606413" lvl="2" indent="-171450">
              <a:buFont typeface="Arial" pitchFamily="34" charset="0"/>
              <a:buChar char="•"/>
            </a:pPr>
            <a:r>
              <a:rPr lang="en-US" baseline="0" dirty="0"/>
              <a:t>Termination of translation occurs when a stop codon is reached. This stop codon stops protein synthesis, adds a water molecule to the amino acid chain, releasing the protein from the </a:t>
            </a:r>
            <a:r>
              <a:rPr lang="en-US" baseline="0" dirty="0" err="1"/>
              <a:t>tRNA</a:t>
            </a:r>
            <a:r>
              <a:rPr lang="en-US" baseline="0" dirty="0"/>
              <a:t> and allowing the protein to exit the ribosome.</a:t>
            </a:r>
          </a:p>
          <a:p>
            <a:pPr marL="606413" lvl="2" indent="-171450">
              <a:buFont typeface="Arial" pitchFamily="34" charset="0"/>
              <a:buChar char="•"/>
            </a:pPr>
            <a:r>
              <a:rPr lang="en-US" baseline="0" dirty="0"/>
              <a:t>Once the protein is formed the gene is expressed.[emphasize through an example]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14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04" name="Google Shape;9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5" name="Google Shape;9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10.2a-0 The structure of a DNA polynucleotide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9" name="Google Shape;16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0" name="Google Shape;167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1" name="Google Shape;1671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8897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7106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37" name="Google Shape;1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8" name="Google Shape;143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10.8a The genetic code used to translate RNA codons to amino acids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23798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3612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09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04" name="Google Shape;9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5" name="Google Shape;9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10.2a-0 The structure of a DNA polynucleotide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3076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9096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676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869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2796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7189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2630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6525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4359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039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009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6032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1534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229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2" name="Google Shape;225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9" name="Google Shape;225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5764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5575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2" name="Google Shape;2342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5570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8" name="Google Shape;237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3" name="Google Shape;1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8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6" name="Google Shape;238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4" name="Google Shape;239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Entry audio: </a:t>
            </a:r>
            <a:r>
              <a:rPr lang="en-US" b="0" baseline="0" dirty="0"/>
              <a:t>Read the statement below. Check off those statements that are true for Aerobic cellular respiration only.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[Side note to teacher: This is also the </a:t>
            </a:r>
            <a:r>
              <a:rPr lang="en-US" b="0" i="0" dirty="0"/>
              <a:t>Skill objective: Organize data using specific grouping methods.]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299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#frame</a:t>
            </a:r>
          </a:p>
          <a:p>
            <a:r>
              <a:rPr lang="en-US" b="1" dirty="0"/>
              <a:t>Timing~</a:t>
            </a:r>
            <a:r>
              <a:rPr lang="en-US" b="1" baseline="0" dirty="0"/>
              <a:t> 1 minute</a:t>
            </a:r>
          </a:p>
          <a:p>
            <a:r>
              <a:rPr lang="en-US" b="1" baseline="0" dirty="0"/>
              <a:t>Entry audio: </a:t>
            </a:r>
            <a:r>
              <a:rPr lang="en-US" b="0" baseline="0" dirty="0"/>
              <a:t>Read the statement below. Check off those statements that are true for Aerobic cellular respiration only.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571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/>
              <a:t>[Side note to teacher: This is also the </a:t>
            </a:r>
            <a:r>
              <a:rPr lang="en-US" b="0" i="0" dirty="0"/>
              <a:t>Skill objective: Organize data using specific grouping methods.]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9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7" name="Google Shape;8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28600" y="68580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28600" y="1828800"/>
            <a:ext cx="5181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162300" y="800100"/>
            <a:ext cx="4114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619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5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534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6832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054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7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879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60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122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5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905375" y="2543175"/>
            <a:ext cx="5486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590675" y="1000125"/>
            <a:ext cx="5486400" cy="47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027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038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3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47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516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948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3650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935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089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92" rIns="164592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1" y="1377155"/>
            <a:ext cx="4250323" cy="548084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26197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clipArt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439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88727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872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3184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739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832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02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012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391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9313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0099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0931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1182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889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747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576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771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95781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6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45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ctrTitle"/>
          </p:nvPr>
        </p:nvSpPr>
        <p:spPr>
          <a:xfrm>
            <a:off x="228600" y="68580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subTitle" idx="1"/>
          </p:nvPr>
        </p:nvSpPr>
        <p:spPr>
          <a:xfrm>
            <a:off x="228600" y="1828800"/>
            <a:ext cx="5181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 rot="5400000">
            <a:off x="3162300" y="800100"/>
            <a:ext cx="4114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 rot="5400000">
            <a:off x="4905375" y="2543175"/>
            <a:ext cx="54864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 rot="5400000">
            <a:off x="1590675" y="1000125"/>
            <a:ext cx="5486400" cy="470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>
            <a:spLocks noGrp="1"/>
          </p:cNvSpPr>
          <p:nvPr>
            <p:ph type="clipArt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body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3" name="Google Shape;383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4" name="Google Shape;384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1" name="Google Shape;391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2" name="Google Shape;392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3" name="Google Shape;393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4" name="Google Shape;404;p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5" name="Google Shape;40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1" name="Google Shape;411;p7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2" name="Google Shape;412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4" name="Google Shape;434;p79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79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295900" y="1981200"/>
            <a:ext cx="3162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80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0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80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0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1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8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8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Google Shape;449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8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3" name="Google Shape;453;p8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8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5" name="Google Shape;455;p8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8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6" name="Google Shape;466;p86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7" name="Google Shape;467;p86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7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7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7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7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8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9" name="Google Shape;479;p8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9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Google Shape;485;p9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9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7" name="Google Shape;487;p9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52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0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4" name="Google Shape;574;p105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105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06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6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06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6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7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0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10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Google Shape;589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0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3" name="Google Shape;593;p10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4" name="Google Shape;594;p10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5" name="Google Shape;595;p10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10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10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1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6" name="Google Shape;606;p112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7" name="Google Shape;607;p112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1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13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1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3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4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1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1" name="Google Shape;621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5" name="Google Shape;625;p1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1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7" name="Google Shape;627;p1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9" name="Google Shape;629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1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1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38" name="Google Shape;638;p119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p119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20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20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20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20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21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2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3" name="Google Shape;653;p1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7" name="Google Shape;657;p12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8" name="Google Shape;658;p1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9" name="Google Shape;659;p1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Google Shape;661;p1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2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0" name="Google Shape;670;p126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1" name="Google Shape;671;p126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27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27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7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27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8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3" name="Google Shape;683;p1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4" name="Google Shape;684;p1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1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9" name="Google Shape;689;p1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13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1" name="Google Shape;691;p13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Google Shape;693;p1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3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3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2" name="Google Shape;702;p133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3" name="Google Shape;703;p133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F89BD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34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34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10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34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34"/>
          <p:cNvSpPr txBox="1"/>
          <p:nvPr/>
        </p:nvSpPr>
        <p:spPr>
          <a:xfrm>
            <a:off x="67733" y="4606307"/>
            <a:ext cx="57210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Molecular Biology of the Gene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1F89BD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35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1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1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Google Shape;717;p1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1" name="Google Shape;721;p1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1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3" name="Google Shape;723;p1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5" name="Google Shape;725;p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1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4" name="Google Shape;834;p1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5" name="Google Shape;835;p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1" name="Google Shape;841;p1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2" name="Google Shape;842;p1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3" name="Google Shape;843;p1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4" name="Google Shape;844;p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55" name="Google Shape;855;p1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6" name="Google Shape;856;p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2" name="Google Shape;862;p1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3" name="Google Shape;863;p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6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6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5" name="Google Shape;875;p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3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50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63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02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89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74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23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3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2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2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5" name="Google Shape;665;p12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Google Shape;666;p1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7" name="Google Shape;697;p13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13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Google Shape;807;p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1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12/4/2024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78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0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5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121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7209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2" descr="\\Storage\content_dev\Team_Folders\charliep\Templates-cs5\e2020\Templates-cs5\images\on-screen-bg_smaller-00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5" y="0"/>
            <a:ext cx="1441595" cy="13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»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7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78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1" name="Google Shape;461;p85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8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8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0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9" name="Google Shape;569;p104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Google Shape;570;p104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1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1" name="Google Shape;601;p111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Google Shape;602;p1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1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3" name="Google Shape;633;p11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4" name="Google Shape;634;p118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omup.com/c3hhF8OKq5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4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42.png"/><Relationship Id="rId1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somup.com/c3hhqnOKY2" TargetMode="External"/><Relationship Id="rId1" Type="http://schemas.openxmlformats.org/officeDocument/2006/relationships/slideLayout" Target="../slideLayouts/slideLayout5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 to Biology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64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6477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Overview</a:t>
            </a:r>
            <a:endParaRPr/>
          </a:p>
        </p:txBody>
      </p:sp>
      <p:sp>
        <p:nvSpPr>
          <p:cNvPr id="891" name="Google Shape;891;p164"/>
          <p:cNvSpPr txBox="1">
            <a:spLocks noGrp="1"/>
          </p:cNvSpPr>
          <p:nvPr>
            <p:ph type="body" idx="1"/>
          </p:nvPr>
        </p:nvSpPr>
        <p:spPr>
          <a:xfrm>
            <a:off x="1981200" y="1219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contains the genetic information.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Every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of an organism is controlled by DNA.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3" name="Google Shape;893;p1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5BDA1-D1FF-4687-865C-D5133C91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3428999"/>
            <a:ext cx="3237271" cy="3237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84"/>
          <p:cNvSpPr txBox="1">
            <a:spLocks noGrp="1"/>
          </p:cNvSpPr>
          <p:nvPr>
            <p:ph type="body" idx="1"/>
          </p:nvPr>
        </p:nvSpPr>
        <p:spPr>
          <a:xfrm>
            <a:off x="313267" y="1600201"/>
            <a:ext cx="8475133" cy="348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 i="1" u="sng" dirty="0">
                <a:solidFill>
                  <a:srgbClr val="0000FF"/>
                </a:solidFill>
              </a:rPr>
              <a:t>TRANSCRIPTION</a:t>
            </a:r>
            <a:r>
              <a:rPr lang="en-US" sz="3200" dirty="0"/>
              <a:t> is the </a:t>
            </a:r>
            <a:r>
              <a:rPr lang="en-US" sz="3200" b="1" dirty="0">
                <a:solidFill>
                  <a:srgbClr val="FF0000"/>
                </a:solidFill>
              </a:rPr>
              <a:t>synthesis of </a:t>
            </a:r>
            <a:r>
              <a:rPr lang="en-US" sz="3200" b="1" dirty="0">
                <a:solidFill>
                  <a:srgbClr val="0000FF"/>
                </a:solidFill>
              </a:rPr>
              <a:t>RNA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under the </a:t>
            </a:r>
            <a:r>
              <a:rPr lang="en-US" sz="3200" dirty="0">
                <a:solidFill>
                  <a:srgbClr val="FF0000"/>
                </a:solidFill>
              </a:rPr>
              <a:t>direction of DNA</a:t>
            </a:r>
            <a:r>
              <a:rPr lang="en-US" sz="3200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 i="1" u="sng" dirty="0">
                <a:solidFill>
                  <a:srgbClr val="FF0000"/>
                </a:solidFill>
              </a:rPr>
              <a:t>TRANSLATION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the </a:t>
            </a:r>
            <a:r>
              <a:rPr lang="en-US" sz="3200" b="1" dirty="0">
                <a:solidFill>
                  <a:srgbClr val="0000FF"/>
                </a:solidFill>
              </a:rPr>
              <a:t>synthesis of </a:t>
            </a:r>
            <a:r>
              <a:rPr lang="en-US" sz="3200" b="1" dirty="0">
                <a:solidFill>
                  <a:srgbClr val="FF0000"/>
                </a:solidFill>
              </a:rPr>
              <a:t>Proteins </a:t>
            </a:r>
            <a:r>
              <a:rPr lang="en-US" sz="3200" dirty="0"/>
              <a:t>under the </a:t>
            </a:r>
            <a:r>
              <a:rPr lang="en-US" sz="3200" dirty="0">
                <a:solidFill>
                  <a:srgbClr val="0000FF"/>
                </a:solidFill>
              </a:rPr>
              <a:t>direction of RNA</a:t>
            </a:r>
            <a:r>
              <a:rPr lang="en-US" sz="3200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 dirty="0">
                <a:solidFill>
                  <a:srgbClr val="0000FF"/>
                </a:solidFill>
              </a:rPr>
              <a:t>Genes</a:t>
            </a:r>
            <a:r>
              <a:rPr lang="en-US" sz="3200" dirty="0"/>
              <a:t> provide the instructions for making specific </a:t>
            </a:r>
            <a:r>
              <a:rPr lang="en-US" sz="3200" b="1" dirty="0">
                <a:solidFill>
                  <a:srgbClr val="FF0000"/>
                </a:solidFill>
              </a:rPr>
              <a:t>Proteins</a:t>
            </a:r>
            <a:r>
              <a:rPr lang="en-US" sz="3200" dirty="0"/>
              <a:t>. </a:t>
            </a:r>
            <a:endParaRPr dirty="0"/>
          </a:p>
          <a:p>
            <a:pPr marL="22860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sp>
        <p:nvSpPr>
          <p:cNvPr id="1239" name="Google Shape;1239;p18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Genes </a:t>
            </a:r>
            <a:r>
              <a:rPr lang="en-US" sz="3200" dirty="0">
                <a:solidFill>
                  <a:srgbClr val="0000FF"/>
                </a:solidFill>
              </a:rPr>
              <a:t>control </a:t>
            </a:r>
            <a:r>
              <a:rPr lang="en-US" sz="3200" dirty="0">
                <a:solidFill>
                  <a:srgbClr val="FF0000"/>
                </a:solidFill>
              </a:rPr>
              <a:t>Phenotypic Traits </a:t>
            </a:r>
            <a:r>
              <a:rPr lang="en-US" sz="3200" dirty="0">
                <a:solidFill>
                  <a:srgbClr val="0000FF"/>
                </a:solidFill>
              </a:rPr>
              <a:t>through the </a:t>
            </a:r>
            <a:r>
              <a:rPr lang="en-US" sz="3200" dirty="0">
                <a:solidFill>
                  <a:srgbClr val="FF0000"/>
                </a:solidFill>
              </a:rPr>
              <a:t>Synthesis of Proteins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C259D4-FBDF-4E0D-A286-D0A30DE98478}"/>
              </a:ext>
            </a:extLst>
          </p:cNvPr>
          <p:cNvGrpSpPr/>
          <p:nvPr/>
        </p:nvGrpSpPr>
        <p:grpSpPr>
          <a:xfrm>
            <a:off x="4447299" y="4532671"/>
            <a:ext cx="3516830" cy="2113566"/>
            <a:chOff x="465235" y="837171"/>
            <a:chExt cx="2349165" cy="1217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1CF24D-87A8-45AA-8CBE-F23179798614}"/>
                </a:ext>
              </a:extLst>
            </p:cNvPr>
            <p:cNvGrpSpPr/>
            <p:nvPr/>
          </p:nvGrpSpPr>
          <p:grpSpPr>
            <a:xfrm>
              <a:off x="976544" y="1141971"/>
              <a:ext cx="1323377" cy="472270"/>
              <a:chOff x="976544" y="1141971"/>
              <a:chExt cx="1323377" cy="472270"/>
            </a:xfrm>
          </p:grpSpPr>
          <p:cxnSp>
            <p:nvCxnSpPr>
              <p:cNvPr id="10" name="_s2054">
                <a:extLst>
                  <a:ext uri="{FF2B5EF4-FFF2-40B4-BE49-F238E27FC236}">
                    <a16:creationId xmlns:a16="http://schemas.microsoft.com/office/drawing/2014/main" id="{6761E90E-2DA6-49C7-BA3C-ACF21FB4AEFE}"/>
                  </a:ext>
                </a:extLst>
              </p:cNvPr>
              <p:cNvCxnSpPr>
                <a:cxnSpLocks noChangeShapeType="1"/>
                <a:endCxn id="9" idx="2"/>
              </p:cNvCxnSpPr>
              <p:nvPr/>
            </p:nvCxnSpPr>
            <p:spPr bwMode="auto">
              <a:xfrm flipV="1">
                <a:off x="976544" y="1141971"/>
                <a:ext cx="668740" cy="278467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_s1030">
                <a:extLst>
                  <a:ext uri="{FF2B5EF4-FFF2-40B4-BE49-F238E27FC236}">
                    <a16:creationId xmlns:a16="http://schemas.microsoft.com/office/drawing/2014/main" id="{A4F2E8A8-F4C5-46E7-828E-A3A8469FF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811" y="1420438"/>
                <a:ext cx="0" cy="1938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cxnSp>
            <p:nvCxnSpPr>
              <p:cNvPr id="12" name="_s2053">
                <a:extLst>
                  <a:ext uri="{FF2B5EF4-FFF2-40B4-BE49-F238E27FC236}">
                    <a16:creationId xmlns:a16="http://schemas.microsoft.com/office/drawing/2014/main" id="{648817F5-6E9C-40C3-A70A-67482D81B5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1645284" y="1141974"/>
                <a:ext cx="654637" cy="278469"/>
              </a:xfrm>
              <a:prstGeom prst="bentConnector2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_s1030">
                <a:extLst>
                  <a:ext uri="{FF2B5EF4-FFF2-40B4-BE49-F238E27FC236}">
                    <a16:creationId xmlns:a16="http://schemas.microsoft.com/office/drawing/2014/main" id="{3A116870-084A-47AB-BDF8-0AFC0BCA2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213" y="1418513"/>
                <a:ext cx="0" cy="1938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09FE89F-941B-468F-97BC-1DB6719304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235" y="1624219"/>
              <a:ext cx="1063916" cy="4303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accent2"/>
              </a:solidFill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398" tIns="45700" rIns="91398" bIns="45700" numCol="1" anchor="ctr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lnSpc>
                  <a:spcPct val="113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2877C4"/>
                </a:buClr>
                <a:buFont typeface="Arial Unicode MS" pitchFamily="34" charset="-128"/>
                <a:defRPr sz="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73038" indent="-173038" algn="l" rtl="0" eaLnBrk="1" fontAlgn="base" hangingPunct="1">
                <a:lnSpc>
                  <a:spcPct val="113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accent1"/>
                </a:buClr>
                <a:buFontTx/>
                <a:buNone/>
                <a:defRPr sz="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7950" indent="-107950" algn="l" rtl="0" eaLnBrk="1" fontAlgn="base" hangingPunct="1">
                <a:lnSpc>
                  <a:spcPct val="113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accent1"/>
                </a:buClr>
                <a:buFont typeface="Wingdings" charset="2"/>
                <a:buChar char="§"/>
                <a:defRPr sz="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710592" indent="-111761" algn="l" rtl="0" eaLnBrk="1" fontAlgn="base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Font typeface="Arial" pitchFamily="34" charset="0"/>
                <a:buChar char="•"/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977913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195395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412876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630358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847839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Transcription</a:t>
              </a:r>
            </a:p>
          </p:txBody>
        </p:sp>
        <p:sp>
          <p:nvSpPr>
            <p:cNvPr id="7" name="Content Placeholder 50">
              <a:extLst>
                <a:ext uri="{FF2B5EF4-FFF2-40B4-BE49-F238E27FC236}">
                  <a16:creationId xmlns:a16="http://schemas.microsoft.com/office/drawing/2014/main" id="{FA194963-68DA-41D1-AAA2-1F302F6B6DEF}"/>
                </a:ext>
              </a:extLst>
            </p:cNvPr>
            <p:cNvSpPr txBox="1">
              <a:spLocks/>
            </p:cNvSpPr>
            <p:nvPr/>
          </p:nvSpPr>
          <p:spPr>
            <a:xfrm>
              <a:off x="1808560" y="1614241"/>
              <a:ext cx="1005840" cy="44033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mpd="sng">
              <a:solidFill>
                <a:schemeClr val="accent3"/>
              </a:solidFill>
            </a:ln>
          </p:spPr>
          <p:txBody>
            <a:bodyPr wrap="square" lIns="91398" tIns="45700" rIns="91398" bIns="45700" anchor="ctr" anchorCtr="0">
              <a:noAutofit/>
            </a:bodyPr>
            <a:lstStyle>
              <a:lvl1pPr algn="l" rtl="0" eaLnBrk="1" fontAlgn="base" hangingPunct="1">
                <a:lnSpc>
                  <a:spcPct val="113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2877C4"/>
                </a:buClr>
                <a:buFont typeface="Arial Unicode MS" pitchFamily="34" charset="-128"/>
                <a:defRPr sz="1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9496" indent="-108741" algn="l" rtl="0" eaLnBrk="1" fontAlgn="base" hangingPunct="1">
                <a:lnSpc>
                  <a:spcPct val="113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1000">
                  <a:solidFill>
                    <a:srgbClr val="000000"/>
                  </a:solidFill>
                  <a:latin typeface="+mn-lt"/>
                </a:defRPr>
              </a:lvl2pPr>
              <a:lvl3pPr marL="326222" indent="-107985" algn="l" rtl="0" eaLnBrk="1" fontAlgn="base" hangingPunct="1">
                <a:lnSpc>
                  <a:spcPct val="113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Char char="•"/>
                <a:defRPr sz="1000">
                  <a:solidFill>
                    <a:srgbClr val="000000"/>
                  </a:solidFill>
                  <a:latin typeface="+mn-lt"/>
                </a:defRPr>
              </a:lvl3pPr>
              <a:lvl4pPr marL="710592" indent="-111761" algn="l" rtl="0" eaLnBrk="1" fontAlgn="base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Font typeface="Arial" pitchFamily="34" charset="0"/>
                <a:buChar char="•"/>
                <a:defRPr sz="1300">
                  <a:solidFill>
                    <a:srgbClr val="000000"/>
                  </a:solidFill>
                  <a:latin typeface="+mn-lt"/>
                </a:defRPr>
              </a:lvl4pPr>
              <a:lvl5pPr marL="977913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00"/>
                  </a:solidFill>
                  <a:latin typeface="+mn-lt"/>
                </a:defRPr>
              </a:lvl5pPr>
              <a:lvl6pPr marL="1195395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00"/>
                  </a:solidFill>
                  <a:latin typeface="+mn-lt"/>
                </a:defRPr>
              </a:lvl6pPr>
              <a:lvl7pPr marL="1412876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00"/>
                  </a:solidFill>
                  <a:latin typeface="+mn-lt"/>
                </a:defRPr>
              </a:lvl7pPr>
              <a:lvl8pPr marL="1630358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00"/>
                  </a:solidFill>
                  <a:latin typeface="+mn-lt"/>
                </a:defRPr>
              </a:lvl8pPr>
              <a:lvl9pPr marL="1847839" indent="-107985" algn="l" rtl="0" eaLnBrk="1" fontAlgn="base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b="1" dirty="0"/>
                <a:t>Translation</a:t>
              </a:r>
            </a:p>
          </p:txBody>
        </p:sp>
        <p:sp>
          <p:nvSpPr>
            <p:cNvPr id="8" name="Left Arrow 32">
              <a:extLst>
                <a:ext uri="{FF2B5EF4-FFF2-40B4-BE49-F238E27FC236}">
                  <a16:creationId xmlns:a16="http://schemas.microsoft.com/office/drawing/2014/main" id="{3F165D8A-4363-4E15-9893-291BE3968493}"/>
                </a:ext>
              </a:extLst>
            </p:cNvPr>
            <p:cNvSpPr/>
            <p:nvPr/>
          </p:nvSpPr>
          <p:spPr bwMode="auto">
            <a:xfrm flipH="1">
              <a:off x="1559739" y="1695703"/>
              <a:ext cx="231991" cy="277407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274194" tIns="45700" rIns="274194" bIns="45700" numCol="1" rtlCol="0" anchor="t" anchorCtr="0" compatLnSpc="1">
              <a:prstTxWarp prst="textNoShape">
                <a:avLst/>
              </a:prstTxWarp>
            </a:bodyPr>
            <a:lstStyle/>
            <a:p>
              <a:pPr defTabSz="913981"/>
              <a:endParaRPr lang="en-US" sz="3200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B9B35FF2-7908-4592-BDD6-79D87E7229D6}"/>
                </a:ext>
              </a:extLst>
            </p:cNvPr>
            <p:cNvSpPr/>
            <p:nvPr/>
          </p:nvSpPr>
          <p:spPr bwMode="auto">
            <a:xfrm>
              <a:off x="751786" y="837171"/>
              <a:ext cx="1786996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</a:rPr>
                <a:t>Protein synthesis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884" y="1500459"/>
            <a:ext cx="9144000" cy="4113314"/>
          </a:xfrm>
        </p:spPr>
        <p:txBody>
          <a:bodyPr/>
          <a:lstStyle/>
          <a:p>
            <a:pPr marL="217429" indent="-217429">
              <a:spcBef>
                <a:spcPts val="844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The genetic code was discovered by Marshall Nirenberg and J. Heinrich </a:t>
            </a:r>
            <a:r>
              <a:rPr lang="en-US" sz="2000" dirty="0" err="1"/>
              <a:t>Matthaei</a:t>
            </a:r>
            <a:r>
              <a:rPr lang="en-US" sz="2000" dirty="0"/>
              <a:t> in 1961.</a:t>
            </a:r>
          </a:p>
          <a:p>
            <a:pPr marL="217429" indent="-217429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The genetic code was based on </a:t>
            </a:r>
            <a:r>
              <a:rPr lang="en-US" sz="2000" b="1" dirty="0">
                <a:solidFill>
                  <a:schemeClr val="accent3"/>
                </a:solidFill>
              </a:rPr>
              <a:t>codons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b="1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sequences of </a:t>
            </a:r>
            <a:r>
              <a:rPr lang="en-US" sz="2000" b="1" dirty="0">
                <a:solidFill>
                  <a:srgbClr val="FF0000"/>
                </a:solidFill>
              </a:rPr>
              <a:t>three</a:t>
            </a:r>
            <a:r>
              <a:rPr lang="en-US" sz="2000" dirty="0"/>
              <a:t> bases that form a unit of the genetic code in DNA that determines a specific amino acid.</a:t>
            </a:r>
          </a:p>
          <a:p>
            <a:pPr marL="217429" indent="-217429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dirty="0"/>
              <a:t>Amino acids are used to make proteins.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pPr marL="0" indent="0"/>
            <a:r>
              <a:rPr lang="en-US" dirty="0"/>
              <a:t>Cracking the Code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93"/>
          <a:stretch/>
        </p:blipFill>
        <p:spPr bwMode="auto">
          <a:xfrm>
            <a:off x="6252744" y="3557116"/>
            <a:ext cx="2762496" cy="31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9987" y="4304890"/>
            <a:ext cx="5626272" cy="1642454"/>
            <a:chOff x="935862" y="1838437"/>
            <a:chExt cx="2998725" cy="87540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62" y="1838437"/>
              <a:ext cx="2998725" cy="875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04934" y="19786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0296" y="19786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97799" y="1978435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44690" y="1973802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64328" y="1974073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39062" y="19786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20682" y="19786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8948" y="19738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0637" y="1978601"/>
              <a:ext cx="162962" cy="227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715597" fontAlgn="base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</a:pPr>
              <a:r>
                <a:rPr lang="en-US" sz="2064" b="1" kern="1200" dirty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2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1245;p185" descr="10_07_1TranscriptTranslat-U.jpg"/>
          <p:cNvPicPr preferRelativeResize="0"/>
          <p:nvPr/>
        </p:nvPicPr>
        <p:blipFill rotWithShape="1">
          <a:blip r:embed="rId3">
            <a:alphaModFix/>
          </a:blip>
          <a:srcRect b="7003"/>
          <a:stretch/>
        </p:blipFill>
        <p:spPr>
          <a:xfrm>
            <a:off x="900125" y="1227931"/>
            <a:ext cx="7339584" cy="5106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85"/>
          <p:cNvSpPr txBox="1"/>
          <p:nvPr/>
        </p:nvSpPr>
        <p:spPr>
          <a:xfrm>
            <a:off x="1597339" y="914008"/>
            <a:ext cx="834326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Unwound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85"/>
          <p:cNvSpPr txBox="1"/>
          <p:nvPr/>
        </p:nvSpPr>
        <p:spPr>
          <a:xfrm>
            <a:off x="1377640" y="3197234"/>
            <a:ext cx="124430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185"/>
          <p:cNvSpPr txBox="1"/>
          <p:nvPr/>
        </p:nvSpPr>
        <p:spPr>
          <a:xfrm>
            <a:off x="4018952" y="6072518"/>
            <a:ext cx="297044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acid chain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85"/>
          <p:cNvSpPr txBox="1"/>
          <p:nvPr/>
        </p:nvSpPr>
        <p:spPr>
          <a:xfrm>
            <a:off x="3459466" y="4202466"/>
            <a:ext cx="13590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85"/>
          <p:cNvSpPr txBox="1"/>
          <p:nvPr/>
        </p:nvSpPr>
        <p:spPr>
          <a:xfrm>
            <a:off x="1035137" y="2106204"/>
            <a:ext cx="1990452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85"/>
          <p:cNvSpPr txBox="1"/>
          <p:nvPr/>
        </p:nvSpPr>
        <p:spPr>
          <a:xfrm>
            <a:off x="1167361" y="4297010"/>
            <a:ext cx="17608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85"/>
          <p:cNvSpPr txBox="1"/>
          <p:nvPr/>
        </p:nvSpPr>
        <p:spPr>
          <a:xfrm>
            <a:off x="1119360" y="5574660"/>
            <a:ext cx="17608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85"/>
          <p:cNvSpPr txBox="1"/>
          <p:nvPr/>
        </p:nvSpPr>
        <p:spPr>
          <a:xfrm>
            <a:off x="3449790" y="1661282"/>
            <a:ext cx="5086123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C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G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C    A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85"/>
          <p:cNvSpPr/>
          <p:nvPr/>
        </p:nvSpPr>
        <p:spPr>
          <a:xfrm rot="-5400000">
            <a:off x="3827950" y="3531625"/>
            <a:ext cx="234894" cy="1169148"/>
          </a:xfrm>
          <a:prstGeom prst="leftBrace">
            <a:avLst>
              <a:gd name="adj1" fmla="val 21061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5" name="Google Shape;1255;p185"/>
          <p:cNvSpPr/>
          <p:nvPr/>
        </p:nvSpPr>
        <p:spPr>
          <a:xfrm rot="-5400000">
            <a:off x="5029914" y="3531625"/>
            <a:ext cx="234894" cy="1169148"/>
          </a:xfrm>
          <a:prstGeom prst="leftBrace">
            <a:avLst>
              <a:gd name="adj1" fmla="val 21061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6" name="Google Shape;1256;p185"/>
          <p:cNvSpPr/>
          <p:nvPr/>
        </p:nvSpPr>
        <p:spPr>
          <a:xfrm rot="-5400000">
            <a:off x="6245486" y="3531625"/>
            <a:ext cx="234894" cy="1169148"/>
          </a:xfrm>
          <a:prstGeom prst="leftBrace">
            <a:avLst>
              <a:gd name="adj1" fmla="val 21061"/>
              <a:gd name="adj2" fmla="val 4922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7" name="Google Shape;1257;p185"/>
          <p:cNvSpPr/>
          <p:nvPr/>
        </p:nvSpPr>
        <p:spPr>
          <a:xfrm rot="-5400000">
            <a:off x="7456522" y="3531625"/>
            <a:ext cx="234894" cy="1169148"/>
          </a:xfrm>
          <a:prstGeom prst="leftBrace">
            <a:avLst>
              <a:gd name="adj1" fmla="val 21061"/>
              <a:gd name="adj2" fmla="val 48448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8" name="Google Shape;1258;p185"/>
          <p:cNvSpPr txBox="1"/>
          <p:nvPr/>
        </p:nvSpPr>
        <p:spPr>
          <a:xfrm>
            <a:off x="9425991" y="-197211"/>
            <a:ext cx="18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9" name="Google Shape;1259;p185"/>
          <p:cNvSpPr txBox="1"/>
          <p:nvPr/>
        </p:nvSpPr>
        <p:spPr>
          <a:xfrm>
            <a:off x="3371709" y="3184854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85"/>
          <p:cNvSpPr txBox="1"/>
          <p:nvPr/>
        </p:nvSpPr>
        <p:spPr>
          <a:xfrm>
            <a:off x="3770045" y="3186395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85"/>
          <p:cNvSpPr txBox="1"/>
          <p:nvPr/>
        </p:nvSpPr>
        <p:spPr>
          <a:xfrm>
            <a:off x="4178766" y="3186395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85"/>
          <p:cNvSpPr txBox="1"/>
          <p:nvPr/>
        </p:nvSpPr>
        <p:spPr>
          <a:xfrm>
            <a:off x="5756588" y="3186395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185"/>
          <p:cNvSpPr txBox="1"/>
          <p:nvPr/>
        </p:nvSpPr>
        <p:spPr>
          <a:xfrm>
            <a:off x="5385840" y="3183595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185"/>
          <p:cNvSpPr txBox="1"/>
          <p:nvPr/>
        </p:nvSpPr>
        <p:spPr>
          <a:xfrm>
            <a:off x="4957984" y="3186396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185"/>
          <p:cNvSpPr txBox="1"/>
          <p:nvPr/>
        </p:nvSpPr>
        <p:spPr>
          <a:xfrm>
            <a:off x="4569917" y="3185301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185"/>
          <p:cNvSpPr txBox="1"/>
          <p:nvPr/>
        </p:nvSpPr>
        <p:spPr>
          <a:xfrm>
            <a:off x="6151784" y="3184695"/>
            <a:ext cx="33520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85"/>
          <p:cNvSpPr txBox="1"/>
          <p:nvPr/>
        </p:nvSpPr>
        <p:spPr>
          <a:xfrm>
            <a:off x="6563646" y="3184411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85"/>
          <p:cNvSpPr txBox="1"/>
          <p:nvPr/>
        </p:nvSpPr>
        <p:spPr>
          <a:xfrm>
            <a:off x="6942396" y="3184854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85"/>
          <p:cNvSpPr txBox="1"/>
          <p:nvPr/>
        </p:nvSpPr>
        <p:spPr>
          <a:xfrm>
            <a:off x="7363915" y="3190141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85"/>
          <p:cNvSpPr txBox="1"/>
          <p:nvPr/>
        </p:nvSpPr>
        <p:spPr>
          <a:xfrm>
            <a:off x="7771093" y="3184854"/>
            <a:ext cx="37656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249;p185">
            <a:extLst>
              <a:ext uri="{FF2B5EF4-FFF2-40B4-BE49-F238E27FC236}">
                <a16:creationId xmlns:a16="http://schemas.microsoft.com/office/drawing/2014/main" id="{4F20A694-F479-7A99-BD86-07753CA00FE4}"/>
              </a:ext>
            </a:extLst>
          </p:cNvPr>
          <p:cNvSpPr txBox="1"/>
          <p:nvPr/>
        </p:nvSpPr>
        <p:spPr>
          <a:xfrm>
            <a:off x="3598785" y="930445"/>
            <a:ext cx="436059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Template (sense strand)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249;p185">
            <a:extLst>
              <a:ext uri="{FF2B5EF4-FFF2-40B4-BE49-F238E27FC236}">
                <a16:creationId xmlns:a16="http://schemas.microsoft.com/office/drawing/2014/main" id="{2FAC9B0D-9B6D-E4B5-DFBF-D39FFE326FA7}"/>
              </a:ext>
            </a:extLst>
          </p:cNvPr>
          <p:cNvSpPr txBox="1"/>
          <p:nvPr/>
        </p:nvSpPr>
        <p:spPr>
          <a:xfrm>
            <a:off x="4625195" y="2433627"/>
            <a:ext cx="197853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polymerase</a:t>
            </a:r>
            <a:endParaRPr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Google Shape;1249;p185">
            <a:extLst>
              <a:ext uri="{FF2B5EF4-FFF2-40B4-BE49-F238E27FC236}">
                <a16:creationId xmlns:a16="http://schemas.microsoft.com/office/drawing/2014/main" id="{9AEF331A-1566-39FA-A017-1401B8611DB2}"/>
              </a:ext>
            </a:extLst>
          </p:cNvPr>
          <p:cNvSpPr txBox="1"/>
          <p:nvPr/>
        </p:nvSpPr>
        <p:spPr>
          <a:xfrm>
            <a:off x="3460063" y="5196718"/>
            <a:ext cx="1014746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 codon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" grpId="0"/>
      <p:bldP spid="1247" grpId="0"/>
      <p:bldP spid="1248" grpId="0"/>
      <p:bldP spid="1249" grpId="0"/>
      <p:bldP spid="1250" grpId="0"/>
      <p:bldP spid="1251" grpId="0"/>
      <p:bldP spid="1252" grpId="0"/>
      <p:bldP spid="1253" grpId="0"/>
      <p:bldP spid="1259" grpId="0"/>
      <p:bldP spid="1260" grpId="0"/>
      <p:bldP spid="1261" grpId="0"/>
      <p:bldP spid="1262" grpId="0"/>
      <p:bldP spid="1263" grpId="0"/>
      <p:bldP spid="1264" grpId="0"/>
      <p:bldP spid="1265" grpId="0"/>
      <p:bldP spid="1266" grpId="0"/>
      <p:bldP spid="1267" grpId="0"/>
      <p:bldP spid="1268" grpId="0"/>
      <p:bldP spid="1269" grpId="0"/>
      <p:bldP spid="1270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8CF0-8894-6403-5B06-CD4765DEE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74" y="1098038"/>
            <a:ext cx="7772400" cy="1470025"/>
          </a:xfrm>
        </p:spPr>
        <p:txBody>
          <a:bodyPr/>
          <a:lstStyle/>
          <a:p>
            <a:r>
              <a:rPr lang="en-US" dirty="0"/>
              <a:t>DNA to Protein</a:t>
            </a:r>
            <a:br>
              <a:rPr lang="en-US" dirty="0"/>
            </a:br>
            <a:r>
              <a:rPr lang="en-US" dirty="0"/>
              <a:t>Animation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2EBDD-AD86-CE84-2CB5-E2342EC41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99388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https://somup.com/c3hhF8OKq5</a:t>
            </a:r>
            <a:r>
              <a:rPr lang="en-US" dirty="0"/>
              <a:t>  DNA to Protein (2:38)</a:t>
            </a:r>
          </a:p>
        </p:txBody>
      </p:sp>
    </p:spTree>
    <p:extLst>
      <p:ext uri="{BB962C8B-B14F-4D97-AF65-F5344CB8AC3E}">
        <p14:creationId xmlns:p14="http://schemas.microsoft.com/office/powerpoint/2010/main" val="139912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8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Genetic Information is </a:t>
            </a:r>
            <a:r>
              <a:rPr lang="en-US" sz="3200" dirty="0">
                <a:solidFill>
                  <a:srgbClr val="0000FF"/>
                </a:solidFill>
              </a:rPr>
              <a:t>written in </a:t>
            </a:r>
            <a:r>
              <a:rPr lang="en-US" sz="3200" dirty="0">
                <a:solidFill>
                  <a:srgbClr val="FF0000"/>
                </a:solidFill>
              </a:rPr>
              <a:t>Codons</a:t>
            </a:r>
            <a:r>
              <a:rPr lang="en-US" sz="3200" dirty="0">
                <a:solidFill>
                  <a:srgbClr val="0000FF"/>
                </a:solidFill>
              </a:rPr>
              <a:t> by mRNA through </a:t>
            </a:r>
            <a:r>
              <a:rPr lang="en-US" sz="3200" dirty="0">
                <a:solidFill>
                  <a:srgbClr val="FF0000"/>
                </a:solidFill>
              </a:rPr>
              <a:t>Transcription.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277" name="Google Shape;1277;p186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0000FF"/>
                </a:solidFill>
              </a:rPr>
              <a:t>sequence of nucleotides </a:t>
            </a:r>
            <a:r>
              <a:rPr lang="en-US" sz="3200" b="1" dirty="0">
                <a:solidFill>
                  <a:srgbClr val="FF0000"/>
                </a:solidFill>
              </a:rPr>
              <a:t>in DNA </a:t>
            </a:r>
            <a:r>
              <a:rPr lang="en-US" sz="3200" dirty="0"/>
              <a:t>provides a </a:t>
            </a:r>
            <a:r>
              <a:rPr lang="en-US" sz="3200" b="1" dirty="0">
                <a:solidFill>
                  <a:srgbClr val="FF0000"/>
                </a:solidFill>
              </a:rPr>
              <a:t>code</a:t>
            </a:r>
            <a:r>
              <a:rPr lang="en-US" sz="3200" dirty="0"/>
              <a:t> for constructing a </a:t>
            </a:r>
            <a:r>
              <a:rPr lang="en-US" sz="3200" b="1" dirty="0">
                <a:solidFill>
                  <a:srgbClr val="0000FF"/>
                </a:solidFill>
              </a:rPr>
              <a:t>protein</a:t>
            </a:r>
            <a:r>
              <a:rPr lang="en-US" sz="32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Protein</a:t>
            </a:r>
            <a:r>
              <a:rPr lang="en-US" sz="2800" dirty="0"/>
              <a:t> construction requires a </a:t>
            </a:r>
            <a:r>
              <a:rPr lang="en-US" sz="2800" b="1" dirty="0">
                <a:solidFill>
                  <a:srgbClr val="FF0000"/>
                </a:solidFill>
              </a:rPr>
              <a:t>conversion</a:t>
            </a:r>
            <a:r>
              <a:rPr lang="en-US" sz="2800" dirty="0"/>
              <a:t> of a </a:t>
            </a:r>
            <a:r>
              <a:rPr lang="en-US" sz="2800" b="1" dirty="0">
                <a:solidFill>
                  <a:srgbClr val="0000FF"/>
                </a:solidFill>
              </a:rPr>
              <a:t>nucleotide sequence </a:t>
            </a:r>
            <a:r>
              <a:rPr lang="en-US" sz="2800" dirty="0"/>
              <a:t>to an </a:t>
            </a:r>
            <a:r>
              <a:rPr lang="en-US" sz="2800" b="1" dirty="0">
                <a:solidFill>
                  <a:srgbClr val="FF0000"/>
                </a:solidFill>
              </a:rPr>
              <a:t>amino acid sequence</a:t>
            </a:r>
            <a:r>
              <a:rPr lang="en-US" sz="28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u="sng" dirty="0">
                <a:solidFill>
                  <a:srgbClr val="0000FF"/>
                </a:solidFill>
              </a:rPr>
              <a:t>Transcription</a:t>
            </a:r>
            <a:r>
              <a:rPr lang="en-US" sz="2800" dirty="0"/>
              <a:t> rewrites the </a:t>
            </a:r>
            <a:r>
              <a:rPr lang="en-US" sz="2800" b="1" dirty="0">
                <a:solidFill>
                  <a:srgbClr val="FF0000"/>
                </a:solidFill>
              </a:rPr>
              <a:t>DNA code into RNA</a:t>
            </a:r>
            <a:r>
              <a:rPr lang="en-US" sz="2800" dirty="0"/>
              <a:t>, using the same nucleotide “language.”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87"/>
          <p:cNvSpPr txBox="1"/>
          <p:nvPr/>
        </p:nvSpPr>
        <p:spPr>
          <a:xfrm>
            <a:off x="304800" y="762001"/>
            <a:ext cx="86487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Transcription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is 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the process of forming a strand of </a:t>
            </a:r>
            <a:r>
              <a:rPr lang="en-US" sz="2800" u="sng" dirty="0">
                <a:solidFill>
                  <a:srgbClr val="FF339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RNA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u="sng" dirty="0">
                <a:solidFill>
                  <a:srgbClr val="FF339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from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a strand of </a:t>
            </a:r>
            <a:r>
              <a:rPr lang="en-US" sz="2800" u="sng" dirty="0">
                <a:solidFill>
                  <a:srgbClr val="8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DNA</a:t>
            </a:r>
            <a:r>
              <a:rPr lang="en-US" sz="2800" dirty="0">
                <a:solidFill>
                  <a:srgbClr val="8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This process occurs in the 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nucleus (eukaryotic cells)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Since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prokaryotes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do not have a nucleus, the process occurs in their 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cytoplasm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4488" marR="0" lvl="0" indent="-344488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The cell must make RNA to send to the </a:t>
            </a:r>
            <a:r>
              <a:rPr lang="en-US" sz="2800" u="sng" dirty="0">
                <a:solidFill>
                  <a:srgbClr val="8C2AAC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cytoplasm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to tell the </a:t>
            </a:r>
            <a:r>
              <a:rPr lang="en-US" sz="2800" u="sng" dirty="0">
                <a:solidFill>
                  <a:srgbClr val="8C2AAC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ribosomes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how and which </a:t>
            </a:r>
            <a:r>
              <a:rPr lang="en-US" sz="2800" u="sng" dirty="0">
                <a:solidFill>
                  <a:srgbClr val="8C2AAC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proteins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to make.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87"/>
          <p:cNvSpPr txBox="1"/>
          <p:nvPr/>
        </p:nvSpPr>
        <p:spPr>
          <a:xfrm>
            <a:off x="0" y="0"/>
            <a:ext cx="9144000" cy="6778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Transcription</a:t>
            </a:r>
            <a:endParaRPr/>
          </a:p>
        </p:txBody>
      </p:sp>
      <p:pic>
        <p:nvPicPr>
          <p:cNvPr id="1284" name="Google Shape;1284;p187"/>
          <p:cNvPicPr preferRelativeResize="0"/>
          <p:nvPr/>
        </p:nvPicPr>
        <p:blipFill rotWithShape="1">
          <a:blip r:embed="rId3">
            <a:alphaModFix/>
          </a:blip>
          <a:srcRect t="17349" b="19260"/>
          <a:stretch/>
        </p:blipFill>
        <p:spPr>
          <a:xfrm>
            <a:off x="2074606" y="4513006"/>
            <a:ext cx="4928753" cy="234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8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87"/>
          <p:cNvSpPr txBox="1"/>
          <p:nvPr/>
        </p:nvSpPr>
        <p:spPr>
          <a:xfrm>
            <a:off x="304800" y="762001"/>
            <a:ext cx="8648700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The RNA molecule is a faithful copy of a gene’s protein building 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instructions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  This type of RNA is called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messenger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RNA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(mRNA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An enzyme called </a:t>
            </a:r>
            <a:r>
              <a:rPr lang="en-US" sz="2800" b="1" u="sng" dirty="0">
                <a:solidFill>
                  <a:srgbClr val="3366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RNA Polymerase</a:t>
            </a:r>
            <a:r>
              <a:rPr lang="en-US" sz="2800" b="1" dirty="0">
                <a:solidFill>
                  <a:srgbClr val="3366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catalyzes this reaction.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The purpose of transcription is to </a:t>
            </a:r>
            <a:r>
              <a:rPr 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copy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one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gene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from the DNA molecule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87"/>
          <p:cNvSpPr txBox="1"/>
          <p:nvPr/>
        </p:nvSpPr>
        <p:spPr>
          <a:xfrm>
            <a:off x="0" y="0"/>
            <a:ext cx="9144000" cy="6778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Transcription</a:t>
            </a:r>
            <a:endParaRPr/>
          </a:p>
        </p:txBody>
      </p:sp>
      <p:pic>
        <p:nvPicPr>
          <p:cNvPr id="1284" name="Google Shape;1284;p187"/>
          <p:cNvPicPr preferRelativeResize="0"/>
          <p:nvPr/>
        </p:nvPicPr>
        <p:blipFill rotWithShape="1">
          <a:blip r:embed="rId3">
            <a:alphaModFix/>
          </a:blip>
          <a:srcRect t="17349" b="19260"/>
          <a:stretch/>
        </p:blipFill>
        <p:spPr>
          <a:xfrm>
            <a:off x="1691148" y="4345858"/>
            <a:ext cx="5518688" cy="2512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88"/>
          <p:cNvSpPr txBox="1"/>
          <p:nvPr/>
        </p:nvSpPr>
        <p:spPr>
          <a:xfrm>
            <a:off x="0" y="0"/>
            <a:ext cx="3784600" cy="1570038"/>
          </a:xfrm>
          <a:prstGeom prst="rect">
            <a:avLst/>
          </a:prstGeom>
          <a:gradFill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Steps of Transcription</a:t>
            </a:r>
            <a:endParaRPr dirty="0"/>
          </a:p>
        </p:txBody>
      </p:sp>
      <p:sp>
        <p:nvSpPr>
          <p:cNvPr id="1291" name="Google Shape;1291;p188"/>
          <p:cNvSpPr txBox="1"/>
          <p:nvPr/>
        </p:nvSpPr>
        <p:spPr>
          <a:xfrm>
            <a:off x="4439263" y="330780"/>
            <a:ext cx="40754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RNA Polymerase</a:t>
            </a:r>
            <a:r>
              <a:rPr lang="en-US" sz="3100" dirty="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1292" name="Google Shape;1292;p188"/>
          <p:cNvSpPr txBox="1"/>
          <p:nvPr/>
        </p:nvSpPr>
        <p:spPr>
          <a:xfrm>
            <a:off x="5039031" y="972232"/>
            <a:ext cx="2708787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DEADA"/>
                </a:solidFill>
                <a:latin typeface="Arial"/>
                <a:ea typeface="Arial"/>
                <a:cs typeface="Arial"/>
                <a:sym typeface="Arial"/>
              </a:rPr>
              <a:t>Separates the DNA strands.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DEA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88"/>
          <p:cNvSpPr txBox="1"/>
          <p:nvPr/>
        </p:nvSpPr>
        <p:spPr>
          <a:xfrm>
            <a:off x="0" y="1842372"/>
            <a:ext cx="5604934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4488" marR="0" lvl="0" indent="-344488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One strand of DNA is used as a </a:t>
            </a:r>
            <a:r>
              <a:rPr lang="en-US" sz="28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sense strand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344488" marR="0" lvl="0" indent="-344488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New nucleotides are inserted according to the base pairing rules. </a:t>
            </a:r>
          </a:p>
          <a:p>
            <a:pPr marL="688975" marR="0" lvl="0" indent="-227013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When transcribing RNA, </a:t>
            </a:r>
            <a:r>
              <a:rPr lang="en-US" sz="2800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Adenine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 pairs with 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uracil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</a:p>
          <a:p>
            <a:pPr marL="688975" marR="0" lvl="0" indent="-227013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2800" dirty="0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Cytosine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 pairs with </a:t>
            </a:r>
            <a:r>
              <a:rPr lang="en-US" sz="2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guanine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  <p:pic>
        <p:nvPicPr>
          <p:cNvPr id="1296" name="Google Shape;1296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850" y="2314678"/>
            <a:ext cx="36131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4693B83-AAF4-445B-90E3-174A977C8201}"/>
              </a:ext>
            </a:extLst>
          </p:cNvPr>
          <p:cNvSpPr/>
          <p:nvPr/>
        </p:nvSpPr>
        <p:spPr>
          <a:xfrm>
            <a:off x="6463874" y="2888087"/>
            <a:ext cx="877084" cy="5022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D19123-A482-4570-8ECE-6E63F0BC4096}"/>
              </a:ext>
            </a:extLst>
          </p:cNvPr>
          <p:cNvSpPr/>
          <p:nvPr/>
        </p:nvSpPr>
        <p:spPr>
          <a:xfrm>
            <a:off x="8202521" y="5242775"/>
            <a:ext cx="877084" cy="50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357FDB-5D8F-4DEB-AAB6-4433A9D4D8AB}"/>
              </a:ext>
            </a:extLst>
          </p:cNvPr>
          <p:cNvSpPr/>
          <p:nvPr/>
        </p:nvSpPr>
        <p:spPr>
          <a:xfrm>
            <a:off x="8076191" y="2563969"/>
            <a:ext cx="1003413" cy="502276"/>
          </a:xfrm>
          <a:prstGeom prst="ellipse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88"/>
          <p:cNvSpPr txBox="1"/>
          <p:nvPr/>
        </p:nvSpPr>
        <p:spPr>
          <a:xfrm>
            <a:off x="0" y="0"/>
            <a:ext cx="7157884" cy="830956"/>
          </a:xfrm>
          <a:prstGeom prst="rect">
            <a:avLst/>
          </a:prstGeom>
          <a:gradFill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Steps of Transcription</a:t>
            </a:r>
            <a:endParaRPr dirty="0"/>
          </a:p>
        </p:txBody>
      </p:sp>
      <p:sp>
        <p:nvSpPr>
          <p:cNvPr id="1293" name="Google Shape;1293;p188"/>
          <p:cNvSpPr txBox="1"/>
          <p:nvPr/>
        </p:nvSpPr>
        <p:spPr>
          <a:xfrm>
            <a:off x="0" y="951271"/>
            <a:ext cx="5604934" cy="606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4488" marR="0" lvl="0" indent="-344488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32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This continues until the end is reached.</a:t>
            </a:r>
            <a:endParaRPr sz="2000" dirty="0"/>
          </a:p>
          <a:p>
            <a:pPr marL="344488" marR="0" lvl="0" indent="-344488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32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As the RNA polymerase moves along the DNA molecule, </a:t>
            </a:r>
            <a:r>
              <a:rPr lang="en-US" sz="32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hydrogen bonds </a:t>
            </a:r>
            <a:r>
              <a:rPr lang="en-US" sz="32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between the two strands of DNA are reformed.</a:t>
            </a:r>
            <a:endParaRPr sz="2000" dirty="0"/>
          </a:p>
          <a:p>
            <a:pPr marL="344488" marR="0" lvl="0" indent="-344488" algn="l" rtl="0">
              <a:spcBef>
                <a:spcPts val="1800"/>
              </a:spcBef>
              <a:spcAft>
                <a:spcPts val="0"/>
              </a:spcAft>
              <a:buClr>
                <a:srgbClr val="C3D69B"/>
              </a:buClr>
              <a:buSzPts val="2300"/>
              <a:buFont typeface="Arial"/>
              <a:buChar char="•"/>
            </a:pPr>
            <a:r>
              <a:rPr lang="en-US" sz="32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singled stranded RNA molecule</a:t>
            </a: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has been transcribed.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dirty="0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6" name="Google Shape;1296;p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0850" y="1676400"/>
            <a:ext cx="36131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4" name="Google Shape;884;p163"/>
          <p:cNvSpPr txBox="1">
            <a:spLocks noGrp="1"/>
          </p:cNvSpPr>
          <p:nvPr>
            <p:ph type="ctrTitle"/>
          </p:nvPr>
        </p:nvSpPr>
        <p:spPr>
          <a:xfrm>
            <a:off x="0" y="422788"/>
            <a:ext cx="5203723" cy="507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DNA, RNA, and Protein Synthesis</a:t>
            </a:r>
            <a:b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6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 9</a:t>
            </a:r>
            <a:endParaRPr sz="44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152"/>
        </a:solid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189" descr=":transcrp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0" y="1739900"/>
            <a:ext cx="2794000" cy="4953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03" name="Google Shape;1303;p189"/>
          <p:cNvSpPr txBox="1"/>
          <p:nvPr/>
        </p:nvSpPr>
        <p:spPr>
          <a:xfrm>
            <a:off x="904568" y="168070"/>
            <a:ext cx="6972300" cy="830263"/>
          </a:xfrm>
          <a:prstGeom prst="rect">
            <a:avLst/>
          </a:prstGeom>
          <a:gradFill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0"/>
          </a:gradFill>
          <a:ln w="38100" cap="flat" cmpd="sng">
            <a:solidFill>
              <a:srgbClr val="24FF3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Steps of Transcription</a:t>
            </a:r>
            <a:endParaRPr dirty="0"/>
          </a:p>
        </p:txBody>
      </p:sp>
      <p:sp>
        <p:nvSpPr>
          <p:cNvPr id="1304" name="Google Shape;1304;p189"/>
          <p:cNvSpPr txBox="1"/>
          <p:nvPr/>
        </p:nvSpPr>
        <p:spPr>
          <a:xfrm>
            <a:off x="2959100" y="1317524"/>
            <a:ext cx="5918200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purpose of transcription is not to copy the entire length of the DNA molecule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but to copy only small portions – a gene’s worth </a:t>
            </a:r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B0F0"/>
                </a:solidFill>
                <a:sym typeface="Arial"/>
              </a:rPr>
              <a:t>to be sent to the ribosome as the </a:t>
            </a:r>
            <a:r>
              <a:rPr lang="en-US" sz="35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instructions for </a:t>
            </a:r>
            <a:r>
              <a:rPr lang="en-US" sz="35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protein synthesis</a:t>
            </a:r>
            <a:r>
              <a:rPr lang="en-US" sz="35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13" name="Google Shape;1313;p190"/>
          <p:cNvSpPr txBox="1">
            <a:spLocks noGrp="1"/>
          </p:cNvSpPr>
          <p:nvPr>
            <p:ph type="title"/>
          </p:nvPr>
        </p:nvSpPr>
        <p:spPr>
          <a:xfrm>
            <a:off x="1184787" y="646471"/>
            <a:ext cx="6477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mic Sans MS"/>
                <a:ea typeface="Comic Sans MS"/>
                <a:cs typeface="Comic Sans MS"/>
                <a:sym typeface="Comic Sans MS"/>
              </a:rPr>
              <a:t>RNA Polymerase</a:t>
            </a:r>
            <a:endParaRPr sz="5400" dirty="0"/>
          </a:p>
        </p:txBody>
      </p:sp>
      <p:pic>
        <p:nvPicPr>
          <p:cNvPr id="1314" name="Google Shape;1314;p190" descr="Transcription.jpg"/>
          <p:cNvPicPr preferRelativeResize="0"/>
          <p:nvPr/>
        </p:nvPicPr>
        <p:blipFill rotWithShape="1">
          <a:blip r:embed="rId3">
            <a:alphaModFix/>
          </a:blip>
          <a:srcRect r="71448" b="8398"/>
          <a:stretch/>
        </p:blipFill>
        <p:spPr>
          <a:xfrm>
            <a:off x="446468" y="1904998"/>
            <a:ext cx="2451279" cy="338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4;p190" descr="Transcription.jpg">
            <a:extLst>
              <a:ext uri="{FF2B5EF4-FFF2-40B4-BE49-F238E27FC236}">
                <a16:creationId xmlns:a16="http://schemas.microsoft.com/office/drawing/2014/main" id="{B578E75C-1D1E-4506-B170-6C09FA21E0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978" r="52071" b="8398"/>
          <a:stretch/>
        </p:blipFill>
        <p:spPr>
          <a:xfrm>
            <a:off x="2859110" y="1905000"/>
            <a:ext cx="1712890" cy="338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14;p190" descr="Transcription.jpg">
            <a:extLst>
              <a:ext uri="{FF2B5EF4-FFF2-40B4-BE49-F238E27FC236}">
                <a16:creationId xmlns:a16="http://schemas.microsoft.com/office/drawing/2014/main" id="{F3969C4B-2F1D-4413-A142-9412BD19DB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254" b="8398"/>
          <a:stretch/>
        </p:blipFill>
        <p:spPr>
          <a:xfrm>
            <a:off x="4572000" y="1904999"/>
            <a:ext cx="4442496" cy="338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40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91"/>
          <p:cNvSpPr txBox="1"/>
          <p:nvPr/>
        </p:nvSpPr>
        <p:spPr>
          <a:xfrm>
            <a:off x="0" y="0"/>
            <a:ext cx="9144000" cy="723900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Eukaryotic</a:t>
            </a:r>
            <a:r>
              <a:rPr lang="en-US" sz="41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RNA Processing and Editing</a:t>
            </a:r>
            <a:endParaRPr dirty="0"/>
          </a:p>
        </p:txBody>
      </p:sp>
      <p:pic>
        <p:nvPicPr>
          <p:cNvPr id="1320" name="Google Shape;1320;p191" descr=":intron.jpg"/>
          <p:cNvPicPr preferRelativeResize="0"/>
          <p:nvPr/>
        </p:nvPicPr>
        <p:blipFill rotWithShape="1">
          <a:blip r:embed="rId3">
            <a:alphaModFix/>
          </a:blip>
          <a:srcRect t="-1351"/>
          <a:stretch/>
        </p:blipFill>
        <p:spPr>
          <a:xfrm>
            <a:off x="471948" y="1430867"/>
            <a:ext cx="3820652" cy="44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191"/>
          <p:cNvSpPr txBox="1"/>
          <p:nvPr/>
        </p:nvSpPr>
        <p:spPr>
          <a:xfrm>
            <a:off x="4483509" y="889012"/>
            <a:ext cx="45720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rgbClr val="0000FF"/>
                </a:solidFill>
                <a:sym typeface="Arial"/>
              </a:rPr>
              <a:t>Once the </a:t>
            </a: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RNA</a:t>
            </a:r>
            <a:r>
              <a:rPr lang="en-US" sz="2600" dirty="0">
                <a:solidFill>
                  <a:srgbClr val="0000FF"/>
                </a:solidFill>
                <a:sym typeface="Arial"/>
              </a:rPr>
              <a:t> is transcribed it is not yet ready to be sent out to the cytoplasm.  </a:t>
            </a:r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rgbClr val="0000FF"/>
                </a:solidFill>
                <a:sym typeface="Arial"/>
              </a:rPr>
              <a:t>It must be </a:t>
            </a:r>
            <a:r>
              <a:rPr lang="en-US" sz="2600" dirty="0">
                <a:solidFill>
                  <a:srgbClr val="FF0000"/>
                </a:solidFill>
              </a:rPr>
              <a:t>modified</a:t>
            </a:r>
            <a:r>
              <a:rPr lang="en-US" sz="2600" dirty="0">
                <a:solidFill>
                  <a:srgbClr val="0000FF"/>
                </a:solidFill>
                <a:sym typeface="Arial"/>
              </a:rPr>
              <a:t> before it is ready to serve its purpose. </a:t>
            </a:r>
            <a:endParaRPr sz="2600" dirty="0"/>
          </a:p>
        </p:txBody>
      </p:sp>
      <p:sp>
        <p:nvSpPr>
          <p:cNvPr id="1323" name="Google Shape;1323;p191"/>
          <p:cNvSpPr txBox="1"/>
          <p:nvPr/>
        </p:nvSpPr>
        <p:spPr>
          <a:xfrm>
            <a:off x="4572000" y="3429000"/>
            <a:ext cx="4572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en-US" sz="28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en-US" sz="28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is a copy of a small section of DNA.  </a:t>
            </a:r>
            <a:endParaRPr sz="1600" dirty="0"/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This RNA contains sections called </a:t>
            </a:r>
            <a:r>
              <a:rPr lang="en-US" sz="2800" b="1" dirty="0">
                <a:solidFill>
                  <a:srgbClr val="FF0000"/>
                </a:solidFill>
              </a:rPr>
              <a:t>INTRONS.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>
                <a:solidFill>
                  <a:srgbClr val="8C2AAC"/>
                </a:solidFill>
                <a:sym typeface="Arial"/>
              </a:rPr>
              <a:t>and other sections called </a:t>
            </a:r>
            <a:r>
              <a:rPr lang="en-US" sz="2800" b="1" dirty="0">
                <a:solidFill>
                  <a:srgbClr val="FF0000"/>
                </a:solidFill>
              </a:rPr>
              <a:t>EXONS</a:t>
            </a:r>
            <a:r>
              <a:rPr lang="en-US" sz="2800" dirty="0">
                <a:solidFill>
                  <a:srgbClr val="8C2AAC"/>
                </a:solidFill>
                <a:sym typeface="Arial"/>
              </a:rPr>
              <a:t>.</a:t>
            </a:r>
            <a:endParaRPr sz="1600" dirty="0"/>
          </a:p>
        </p:txBody>
      </p:sp>
      <p:sp>
        <p:nvSpPr>
          <p:cNvPr id="1326" name="Google Shape;1326;p191"/>
          <p:cNvSpPr txBox="1"/>
          <p:nvPr/>
        </p:nvSpPr>
        <p:spPr>
          <a:xfrm>
            <a:off x="479527" y="1114784"/>
            <a:ext cx="774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sym typeface="Arial"/>
              </a:rPr>
              <a:t>exon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27" name="Google Shape;1327;p191"/>
          <p:cNvSpPr txBox="1"/>
          <p:nvPr/>
        </p:nvSpPr>
        <p:spPr>
          <a:xfrm>
            <a:off x="1288742" y="1124616"/>
            <a:ext cx="98978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191"/>
          <p:cNvSpPr txBox="1"/>
          <p:nvPr/>
        </p:nvSpPr>
        <p:spPr>
          <a:xfrm>
            <a:off x="0" y="0"/>
            <a:ext cx="9144000" cy="723900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Eukaryotic</a:t>
            </a:r>
            <a:r>
              <a:rPr lang="en-US" sz="4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RNA Processing and Editing</a:t>
            </a:r>
            <a:endParaRPr/>
          </a:p>
        </p:txBody>
      </p:sp>
      <p:pic>
        <p:nvPicPr>
          <p:cNvPr id="1320" name="Google Shape;1320;p191" descr=":intron.jpg"/>
          <p:cNvPicPr preferRelativeResize="0"/>
          <p:nvPr/>
        </p:nvPicPr>
        <p:blipFill rotWithShape="1">
          <a:blip r:embed="rId3">
            <a:alphaModFix/>
          </a:blip>
          <a:srcRect t="-1351"/>
          <a:stretch/>
        </p:blipFill>
        <p:spPr>
          <a:xfrm>
            <a:off x="850900" y="1430867"/>
            <a:ext cx="3441700" cy="317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91"/>
          <p:cNvSpPr txBox="1"/>
          <p:nvPr/>
        </p:nvSpPr>
        <p:spPr>
          <a:xfrm>
            <a:off x="850900" y="1103313"/>
            <a:ext cx="774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/>
          </a:p>
        </p:txBody>
      </p:sp>
      <p:sp>
        <p:nvSpPr>
          <p:cNvPr id="1327" name="Google Shape;1327;p191"/>
          <p:cNvSpPr txBox="1"/>
          <p:nvPr/>
        </p:nvSpPr>
        <p:spPr>
          <a:xfrm>
            <a:off x="1625600" y="1103313"/>
            <a:ext cx="7747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 dirty="0"/>
          </a:p>
        </p:txBody>
      </p:sp>
      <p:sp>
        <p:nvSpPr>
          <p:cNvPr id="1328" name="Google Shape;1328;p191"/>
          <p:cNvSpPr txBox="1"/>
          <p:nvPr/>
        </p:nvSpPr>
        <p:spPr>
          <a:xfrm>
            <a:off x="4709651" y="1634768"/>
            <a:ext cx="43753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INTRONS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sequences of nitrogen bases that…</a:t>
            </a:r>
            <a:endParaRPr sz="1600" dirty="0"/>
          </a:p>
        </p:txBody>
      </p:sp>
      <p:sp>
        <p:nvSpPr>
          <p:cNvPr id="1329" name="Google Shape;1329;p191"/>
          <p:cNvSpPr txBox="1"/>
          <p:nvPr/>
        </p:nvSpPr>
        <p:spPr>
          <a:xfrm>
            <a:off x="4650658" y="2869408"/>
            <a:ext cx="4493342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40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8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involved in the making of the protein. 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191"/>
          <p:cNvSpPr txBox="1"/>
          <p:nvPr/>
        </p:nvSpPr>
        <p:spPr>
          <a:xfrm>
            <a:off x="139700" y="5103675"/>
            <a:ext cx="88646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sym typeface="Arial"/>
              </a:rPr>
              <a:t>These need to be </a:t>
            </a:r>
            <a:r>
              <a:rPr lang="en-US" sz="3200" dirty="0">
                <a:solidFill>
                  <a:srgbClr val="FF0000"/>
                </a:solidFill>
              </a:rPr>
              <a:t>cut out </a:t>
            </a:r>
            <a:r>
              <a:rPr lang="en-US" sz="3200" dirty="0">
                <a:solidFill>
                  <a:srgbClr val="0000FF"/>
                </a:solidFill>
                <a:sym typeface="Arial"/>
              </a:rPr>
              <a:t>of the RNA before the RNA goes to the ribosomes.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" grpId="0"/>
      <p:bldP spid="13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37;p192" descr=":intron.jpg">
            <a:extLst>
              <a:ext uri="{FF2B5EF4-FFF2-40B4-BE49-F238E27FC236}">
                <a16:creationId xmlns:a16="http://schemas.microsoft.com/office/drawing/2014/main" id="{4E1EC618-EA1A-4E50-9727-9C0B317570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7973"/>
          <a:stretch/>
        </p:blipFill>
        <p:spPr>
          <a:xfrm>
            <a:off x="869232" y="1462413"/>
            <a:ext cx="3441700" cy="19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192"/>
          <p:cNvSpPr txBox="1"/>
          <p:nvPr/>
        </p:nvSpPr>
        <p:spPr>
          <a:xfrm>
            <a:off x="0" y="0"/>
            <a:ext cx="9144000" cy="723900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Eukaryotic</a:t>
            </a:r>
            <a:r>
              <a:rPr lang="en-US" sz="41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RNA Processing and Editing</a:t>
            </a:r>
            <a:endParaRPr dirty="0"/>
          </a:p>
        </p:txBody>
      </p:sp>
      <p:pic>
        <p:nvPicPr>
          <p:cNvPr id="1337" name="Google Shape;1337;p192" descr=":intron.jpg"/>
          <p:cNvPicPr preferRelativeResize="0"/>
          <p:nvPr/>
        </p:nvPicPr>
        <p:blipFill rotWithShape="1">
          <a:blip r:embed="rId3">
            <a:alphaModFix/>
          </a:blip>
          <a:srcRect t="61683"/>
          <a:stretch/>
        </p:blipFill>
        <p:spPr>
          <a:xfrm>
            <a:off x="850900" y="3405186"/>
            <a:ext cx="3441700" cy="12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92"/>
          <p:cNvSpPr txBox="1"/>
          <p:nvPr/>
        </p:nvSpPr>
        <p:spPr>
          <a:xfrm>
            <a:off x="4483100" y="965200"/>
            <a:ext cx="450850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EXONS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the sequences of nitrogen bases that </a:t>
            </a:r>
            <a:r>
              <a:rPr lang="en-US" sz="3200" b="1" u="sng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en-US" sz="23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involved in the making of the protein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92"/>
          <p:cNvSpPr txBox="1"/>
          <p:nvPr/>
        </p:nvSpPr>
        <p:spPr>
          <a:xfrm>
            <a:off x="850900" y="1130300"/>
            <a:ext cx="7493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 dirty="0"/>
          </a:p>
        </p:txBody>
      </p:sp>
      <p:sp>
        <p:nvSpPr>
          <p:cNvPr id="1340" name="Google Shape;1340;p192"/>
          <p:cNvSpPr txBox="1"/>
          <p:nvPr/>
        </p:nvSpPr>
        <p:spPr>
          <a:xfrm>
            <a:off x="1600200" y="1098550"/>
            <a:ext cx="12954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/>
          </a:p>
        </p:txBody>
      </p:sp>
      <p:sp>
        <p:nvSpPr>
          <p:cNvPr id="1341" name="Google Shape;1341;p192"/>
          <p:cNvSpPr txBox="1"/>
          <p:nvPr/>
        </p:nvSpPr>
        <p:spPr>
          <a:xfrm>
            <a:off x="4416834" y="2782887"/>
            <a:ext cx="450850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mRNA is formed, both the </a:t>
            </a:r>
            <a:r>
              <a:rPr lang="en-US" sz="2600" u="sng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introns and exons are copied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the DNA.  </a:t>
            </a:r>
            <a:endParaRPr dirty="0"/>
          </a:p>
        </p:txBody>
      </p:sp>
      <p:sp>
        <p:nvSpPr>
          <p:cNvPr id="1342" name="Google Shape;1342;p192"/>
          <p:cNvSpPr txBox="1"/>
          <p:nvPr/>
        </p:nvSpPr>
        <p:spPr>
          <a:xfrm>
            <a:off x="4198169" y="4184650"/>
            <a:ext cx="4851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However, the introns are </a:t>
            </a:r>
            <a:r>
              <a:rPr lang="en-US" sz="2400" dirty="0"/>
              <a:t>cut out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the RNA while the RNA is still inside the nucleus. </a:t>
            </a:r>
            <a:endParaRPr dirty="0"/>
          </a:p>
        </p:txBody>
      </p:sp>
      <p:sp>
        <p:nvSpPr>
          <p:cNvPr id="1344" name="Google Shape;1344;p192"/>
          <p:cNvSpPr txBox="1"/>
          <p:nvPr/>
        </p:nvSpPr>
        <p:spPr>
          <a:xfrm>
            <a:off x="381015" y="5446523"/>
            <a:ext cx="85090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remaining exons are </a:t>
            </a:r>
            <a:r>
              <a:rPr lang="en-US" sz="2600" dirty="0">
                <a:solidFill>
                  <a:srgbClr val="8C2AAC"/>
                </a:solidFill>
              </a:rPr>
              <a:t>spliced back together</a:t>
            </a:r>
            <a:endParaRPr lang="en-US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enzyme </a:t>
            </a:r>
            <a:r>
              <a:rPr lang="en-US" sz="2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Ligase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form the final RNA.</a:t>
            </a:r>
            <a:endParaRPr dirty="0"/>
          </a:p>
        </p:txBody>
      </p:sp>
      <p:sp>
        <p:nvSpPr>
          <p:cNvPr id="1346" name="Google Shape;1346;p192"/>
          <p:cNvSpPr txBox="1"/>
          <p:nvPr/>
        </p:nvSpPr>
        <p:spPr>
          <a:xfrm>
            <a:off x="900060" y="2620349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 dirty="0"/>
          </a:p>
        </p:txBody>
      </p:sp>
      <p:sp>
        <p:nvSpPr>
          <p:cNvPr id="1348" name="Google Shape;1348;p192"/>
          <p:cNvSpPr txBox="1"/>
          <p:nvPr/>
        </p:nvSpPr>
        <p:spPr>
          <a:xfrm>
            <a:off x="2146300" y="2598431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 dirty="0"/>
          </a:p>
        </p:txBody>
      </p:sp>
      <p:sp>
        <p:nvSpPr>
          <p:cNvPr id="1347" name="Google Shape;1347;p192"/>
          <p:cNvSpPr txBox="1"/>
          <p:nvPr/>
        </p:nvSpPr>
        <p:spPr>
          <a:xfrm rot="21140717">
            <a:off x="1590368" y="3142329"/>
            <a:ext cx="12954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 dirty="0"/>
          </a:p>
        </p:txBody>
      </p:sp>
      <p:sp>
        <p:nvSpPr>
          <p:cNvPr id="1349" name="Google Shape;1349;p192"/>
          <p:cNvSpPr txBox="1"/>
          <p:nvPr/>
        </p:nvSpPr>
        <p:spPr>
          <a:xfrm rot="521507">
            <a:off x="2770240" y="3270145"/>
            <a:ext cx="12954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 dirty="0"/>
          </a:p>
        </p:txBody>
      </p:sp>
      <p:sp>
        <p:nvSpPr>
          <p:cNvPr id="1350" name="Google Shape;1350;p192"/>
          <p:cNvSpPr txBox="1"/>
          <p:nvPr/>
        </p:nvSpPr>
        <p:spPr>
          <a:xfrm>
            <a:off x="1225550" y="3965373"/>
            <a:ext cx="7493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 dirty="0"/>
          </a:p>
        </p:txBody>
      </p:sp>
      <p:sp>
        <p:nvSpPr>
          <p:cNvPr id="1351" name="Google Shape;1351;p192"/>
          <p:cNvSpPr txBox="1"/>
          <p:nvPr/>
        </p:nvSpPr>
        <p:spPr>
          <a:xfrm>
            <a:off x="1974850" y="3975205"/>
            <a:ext cx="7493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" grpId="0"/>
      <p:bldP spid="1340" grpId="0"/>
      <p:bldP spid="1346" grpId="0"/>
      <p:bldP spid="1348" grpId="0"/>
      <p:bldP spid="1347" grpId="0"/>
      <p:bldP spid="1349" grpId="0"/>
      <p:bldP spid="1350" grpId="0"/>
      <p:bldP spid="13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93"/>
          <p:cNvSpPr txBox="1"/>
          <p:nvPr/>
        </p:nvSpPr>
        <p:spPr>
          <a:xfrm>
            <a:off x="0" y="0"/>
            <a:ext cx="9144000" cy="723900"/>
          </a:xfrm>
          <a:prstGeom prst="rect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Eukaryotic</a:t>
            </a:r>
            <a:r>
              <a:rPr lang="en-US" sz="41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RNA Processing and Editing</a:t>
            </a:r>
            <a:endParaRPr dirty="0"/>
          </a:p>
        </p:txBody>
      </p:sp>
      <p:pic>
        <p:nvPicPr>
          <p:cNvPr id="1357" name="Google Shape;1357;p193" descr=":intr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900" y="1473200"/>
            <a:ext cx="3441700" cy="313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193"/>
          <p:cNvSpPr txBox="1"/>
          <p:nvPr/>
        </p:nvSpPr>
        <p:spPr>
          <a:xfrm>
            <a:off x="4521200" y="990600"/>
            <a:ext cx="46228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Finally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>
                <a:solidFill>
                  <a:srgbClr val="FF0000"/>
                </a:solidFill>
              </a:rPr>
              <a:t>a </a:t>
            </a:r>
            <a:r>
              <a:rPr lang="en-US" sz="3200" b="1">
                <a:solidFill>
                  <a:srgbClr val="FF0000"/>
                </a:solidFill>
              </a:rPr>
              <a:t>CAP</a:t>
            </a:r>
            <a:r>
              <a:rPr lang="en-US" sz="3200">
                <a:solidFill>
                  <a:srgbClr val="FF0000"/>
                </a:solidFill>
              </a:rPr>
              <a:t> and </a:t>
            </a:r>
            <a:r>
              <a:rPr lang="en-US" sz="3200" b="1">
                <a:solidFill>
                  <a:srgbClr val="FF0000"/>
                </a:solidFill>
              </a:rPr>
              <a:t>TAIL</a:t>
            </a:r>
            <a:endParaRPr lang="en-US"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added to form the final RNA molecule. </a:t>
            </a:r>
            <a:endParaRPr dirty="0"/>
          </a:p>
        </p:txBody>
      </p:sp>
      <p:sp>
        <p:nvSpPr>
          <p:cNvPr id="1359" name="Google Shape;1359;p193"/>
          <p:cNvSpPr txBox="1"/>
          <p:nvPr/>
        </p:nvSpPr>
        <p:spPr>
          <a:xfrm>
            <a:off x="850900" y="1130300"/>
            <a:ext cx="7493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/>
          </a:p>
        </p:txBody>
      </p:sp>
      <p:sp>
        <p:nvSpPr>
          <p:cNvPr id="1360" name="Google Shape;1360;p193"/>
          <p:cNvSpPr txBox="1"/>
          <p:nvPr/>
        </p:nvSpPr>
        <p:spPr>
          <a:xfrm>
            <a:off x="1600200" y="1098550"/>
            <a:ext cx="12954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intron</a:t>
            </a:r>
            <a:endParaRPr/>
          </a:p>
        </p:txBody>
      </p:sp>
      <p:sp>
        <p:nvSpPr>
          <p:cNvPr id="1361" name="Google Shape;1361;p193"/>
          <p:cNvSpPr txBox="1"/>
          <p:nvPr/>
        </p:nvSpPr>
        <p:spPr>
          <a:xfrm>
            <a:off x="1225550" y="3900488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/>
          </a:p>
        </p:txBody>
      </p:sp>
      <p:sp>
        <p:nvSpPr>
          <p:cNvPr id="1362" name="Google Shape;1362;p193"/>
          <p:cNvSpPr txBox="1"/>
          <p:nvPr/>
        </p:nvSpPr>
        <p:spPr>
          <a:xfrm>
            <a:off x="1974850" y="3900488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exon</a:t>
            </a:r>
            <a:endParaRPr/>
          </a:p>
        </p:txBody>
      </p:sp>
      <p:sp>
        <p:nvSpPr>
          <p:cNvPr id="1364" name="Google Shape;1364;p193"/>
          <p:cNvSpPr txBox="1"/>
          <p:nvPr/>
        </p:nvSpPr>
        <p:spPr>
          <a:xfrm>
            <a:off x="4521200" y="2819400"/>
            <a:ext cx="462280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The cap and tail help to identify the “front end” of the RNA from the “back end”. </a:t>
            </a:r>
            <a:endParaRPr sz="26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93"/>
          <p:cNvSpPr txBox="1"/>
          <p:nvPr/>
        </p:nvSpPr>
        <p:spPr>
          <a:xfrm>
            <a:off x="705924" y="4511341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cap</a:t>
            </a:r>
            <a:endParaRPr dirty="0"/>
          </a:p>
        </p:txBody>
      </p:sp>
      <p:sp>
        <p:nvSpPr>
          <p:cNvPr id="1366" name="Google Shape;1366;p193"/>
          <p:cNvSpPr txBox="1"/>
          <p:nvPr/>
        </p:nvSpPr>
        <p:spPr>
          <a:xfrm>
            <a:off x="3365500" y="4573588"/>
            <a:ext cx="7493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tail</a:t>
            </a:r>
            <a:endParaRPr/>
          </a:p>
        </p:txBody>
      </p:sp>
      <p:sp>
        <p:nvSpPr>
          <p:cNvPr id="1367" name="Google Shape;1367;p193"/>
          <p:cNvSpPr txBox="1"/>
          <p:nvPr/>
        </p:nvSpPr>
        <p:spPr>
          <a:xfrm>
            <a:off x="609600" y="5334000"/>
            <a:ext cx="7918450" cy="15240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cap and tail help the ribosome to identify the </a:t>
            </a:r>
            <a:r>
              <a:rPr lang="en-US" sz="3100" dirty="0">
                <a:solidFill>
                  <a:schemeClr val="tx1"/>
                </a:solidFill>
              </a:rPr>
              <a:t>start</a:t>
            </a:r>
            <a:r>
              <a:rPr lang="en-US" sz="3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the instructions and the </a:t>
            </a:r>
            <a:r>
              <a:rPr lang="en-US" sz="3200" dirty="0">
                <a:solidFill>
                  <a:schemeClr val="tx1"/>
                </a:solidFill>
              </a:rPr>
              <a:t>end</a:t>
            </a:r>
            <a:r>
              <a:rPr lang="en-US" sz="3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the instructions.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822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94"/>
          <p:cNvSpPr txBox="1"/>
          <p:nvPr/>
        </p:nvSpPr>
        <p:spPr>
          <a:xfrm>
            <a:off x="22532" y="17206"/>
            <a:ext cx="7035800" cy="15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2592FC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31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introns</a:t>
            </a:r>
            <a:r>
              <a:rPr lang="en-US" sz="3100" dirty="0">
                <a:solidFill>
                  <a:srgbClr val="2592FC"/>
                </a:solidFill>
                <a:latin typeface="Calibri"/>
                <a:ea typeface="Calibri"/>
                <a:cs typeface="Calibri"/>
                <a:sym typeface="Calibri"/>
              </a:rPr>
              <a:t> are not needed and will be cut out of the RNA, why are they there in the first place?</a:t>
            </a:r>
            <a:endParaRPr dirty="0"/>
          </a:p>
        </p:txBody>
      </p:sp>
      <p:pic>
        <p:nvPicPr>
          <p:cNvPr id="1376" name="Google Shape;1376;p194" descr="MC900089048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058" y="1023662"/>
            <a:ext cx="2578100" cy="455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94"/>
          <p:cNvSpPr txBox="1"/>
          <p:nvPr/>
        </p:nvSpPr>
        <p:spPr>
          <a:xfrm>
            <a:off x="2930012" y="1927152"/>
            <a:ext cx="619637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sym typeface="Arial"/>
              </a:rPr>
              <a:t>When introns are present in genes, it allows a </a:t>
            </a:r>
            <a:r>
              <a:rPr lang="en-US" sz="2800" dirty="0">
                <a:solidFill>
                  <a:srgbClr val="FABF8E"/>
                </a:solidFill>
              </a:rPr>
              <a:t>single gene </a:t>
            </a:r>
            <a:r>
              <a:rPr lang="en-US" sz="2800" dirty="0">
                <a:solidFill>
                  <a:srgbClr val="FFFFFF"/>
                </a:solidFill>
                <a:sym typeface="Arial"/>
              </a:rPr>
              <a:t>to code for more than one type of </a:t>
            </a:r>
            <a:r>
              <a:rPr lang="en-US" sz="2800" dirty="0">
                <a:solidFill>
                  <a:srgbClr val="FABF8E"/>
                </a:solidFill>
              </a:rPr>
              <a:t>protein</a:t>
            </a:r>
            <a:r>
              <a:rPr lang="en-US" sz="2800" dirty="0">
                <a:solidFill>
                  <a:srgbClr val="FFFFFF"/>
                </a:solidFill>
                <a:sym typeface="Arial"/>
              </a:rPr>
              <a:t>, depending on which segments are treated as introns and which are treated as exons. </a:t>
            </a:r>
            <a:endParaRPr dirty="0"/>
          </a:p>
        </p:txBody>
      </p:sp>
      <p:sp>
        <p:nvSpPr>
          <p:cNvPr id="1380" name="Google Shape;1380;p194"/>
          <p:cNvSpPr txBox="1"/>
          <p:nvPr/>
        </p:nvSpPr>
        <p:spPr>
          <a:xfrm>
            <a:off x="2930012" y="4604768"/>
            <a:ext cx="6108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-US" sz="24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particular</a:t>
            </a:r>
            <a:r>
              <a:rPr lang="en-US" sz="2800" dirty="0">
                <a:solidFill>
                  <a:srgbClr val="C3D69B"/>
                </a:solidFill>
                <a:latin typeface="Arial"/>
                <a:ea typeface="Arial"/>
                <a:cs typeface="Arial"/>
                <a:sym typeface="Arial"/>
              </a:rPr>
              <a:t> segments are cut out, one type of protein might result. </a:t>
            </a:r>
            <a:endParaRPr sz="2800" dirty="0">
              <a:solidFill>
                <a:srgbClr val="C3D6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1" name="Google Shape;1381;p194" descr="images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119670"/>
            <a:ext cx="1447800" cy="1807984"/>
          </a:xfrm>
          <a:prstGeom prst="rect">
            <a:avLst/>
          </a:prstGeom>
          <a:noFill/>
          <a:ln w="38100" cap="flat" cmpd="sng">
            <a:solidFill>
              <a:srgbClr val="24FF3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6E7FC-C239-4555-A96F-1954A730D338}"/>
              </a:ext>
            </a:extLst>
          </p:cNvPr>
          <p:cNvSpPr txBox="1"/>
          <p:nvPr/>
        </p:nvSpPr>
        <p:spPr>
          <a:xfrm>
            <a:off x="673099" y="5629997"/>
            <a:ext cx="72910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If different segments are cut out, a different type of protein would result.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9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88" name="Google Shape;1388;p195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omic Sans MS"/>
                <a:ea typeface="Comic Sans MS"/>
                <a:cs typeface="Comic Sans MS"/>
                <a:sym typeface="Comic Sans MS"/>
              </a:rPr>
              <a:t>mRNA Transcript</a:t>
            </a:r>
            <a:endParaRPr sz="4000"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9" name="Google Shape;1389;p195" descr="translation_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352800"/>
            <a:ext cx="7848600" cy="27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p195"/>
          <p:cNvSpPr txBox="1"/>
          <p:nvPr/>
        </p:nvSpPr>
        <p:spPr>
          <a:xfrm>
            <a:off x="1688757" y="1676400"/>
            <a:ext cx="6553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US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 leaves the nucleus through its </a:t>
            </a: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pores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goes to the </a:t>
            </a: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ribosomes.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98"/>
          <p:cNvSpPr txBox="1"/>
          <p:nvPr/>
        </p:nvSpPr>
        <p:spPr>
          <a:xfrm>
            <a:off x="0" y="0"/>
            <a:ext cx="9144000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C63F5"/>
                </a:solidFill>
                <a:latin typeface="Arial"/>
                <a:ea typeface="Arial"/>
                <a:cs typeface="Arial"/>
                <a:sym typeface="Arial"/>
              </a:rPr>
              <a:t>The Genetic Code</a:t>
            </a:r>
            <a:endParaRPr/>
          </a:p>
        </p:txBody>
      </p:sp>
      <p:sp>
        <p:nvSpPr>
          <p:cNvPr id="1413" name="Google Shape;1413;p198"/>
          <p:cNvSpPr txBox="1"/>
          <p:nvPr/>
        </p:nvSpPr>
        <p:spPr>
          <a:xfrm>
            <a:off x="304800" y="1189702"/>
            <a:ext cx="88392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0" marR="0" lvl="0" indent="-18288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Proteins:</a:t>
            </a:r>
            <a:r>
              <a:rPr lang="en-US" sz="2800" dirty="0">
                <a:solidFill>
                  <a:srgbClr val="9BFA2B"/>
                </a:solidFill>
                <a:latin typeface="Arial"/>
                <a:ea typeface="Arial"/>
                <a:cs typeface="Arial"/>
                <a:sym typeface="Arial"/>
              </a:rPr>
              <a:t> are made by joining together long chains of </a:t>
            </a:r>
            <a:r>
              <a:rPr lang="en-US" sz="28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r>
              <a:rPr lang="en-US" sz="2800" dirty="0">
                <a:solidFill>
                  <a:srgbClr val="9BFA2B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414" name="Google Shape;1414;p198"/>
          <p:cNvSpPr txBox="1"/>
          <p:nvPr/>
        </p:nvSpPr>
        <p:spPr>
          <a:xfrm>
            <a:off x="304800" y="2369574"/>
            <a:ext cx="8268929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The order in which the amino acids are joined: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determines the type of protein that is made</a:t>
            </a:r>
            <a:r>
              <a:rPr lang="en-US" sz="2900" dirty="0">
                <a:solidFill>
                  <a:srgbClr val="8CB3E3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769C4-F635-4929-B234-09DE177A5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22" y="3429000"/>
            <a:ext cx="7018628" cy="3223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98"/>
          <p:cNvSpPr txBox="1"/>
          <p:nvPr/>
        </p:nvSpPr>
        <p:spPr>
          <a:xfrm>
            <a:off x="0" y="0"/>
            <a:ext cx="9144000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C63F5"/>
                </a:solidFill>
                <a:latin typeface="Arial"/>
                <a:ea typeface="Arial"/>
                <a:cs typeface="Arial"/>
                <a:sym typeface="Arial"/>
              </a:rPr>
              <a:t>The Genetic Code</a:t>
            </a:r>
            <a:endParaRPr/>
          </a:p>
        </p:txBody>
      </p:sp>
      <p:pic>
        <p:nvPicPr>
          <p:cNvPr id="1412" name="Google Shape;1412;p198" descr="images-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00" y="1163356"/>
            <a:ext cx="4422775" cy="2508250"/>
          </a:xfrm>
          <a:prstGeom prst="rect">
            <a:avLst/>
          </a:prstGeom>
          <a:noFill/>
          <a:ln w="57150" cap="sq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808080">
                <a:alpha val="42745"/>
              </a:srgbClr>
            </a:outerShdw>
          </a:effectLst>
        </p:spPr>
      </p:pic>
      <p:sp>
        <p:nvSpPr>
          <p:cNvPr id="1415" name="Google Shape;1415;p198"/>
          <p:cNvSpPr txBox="1"/>
          <p:nvPr/>
        </p:nvSpPr>
        <p:spPr>
          <a:xfrm>
            <a:off x="4762500" y="1724693"/>
            <a:ext cx="43815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FAC090"/>
                </a:solidFill>
                <a:latin typeface="Arial"/>
                <a:ea typeface="Arial"/>
                <a:cs typeface="Arial"/>
                <a:sym typeface="Arial"/>
              </a:rPr>
              <a:t>The “language” of </a:t>
            </a:r>
            <a:r>
              <a:rPr lang="en-US" sz="29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r>
              <a:rPr lang="en-US" sz="2900" dirty="0">
                <a:solidFill>
                  <a:srgbClr val="FAC090"/>
                </a:solidFill>
                <a:latin typeface="Arial"/>
                <a:ea typeface="Arial"/>
                <a:cs typeface="Arial"/>
                <a:sym typeface="Arial"/>
              </a:rPr>
              <a:t> instructions is called the </a:t>
            </a:r>
            <a:r>
              <a:rPr lang="en-US" sz="2900" b="1" dirty="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GENETIC CODE</a:t>
            </a:r>
            <a:r>
              <a:rPr lang="en-US" sz="2900" dirty="0">
                <a:solidFill>
                  <a:srgbClr val="FAC09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416" name="Google Shape;1416;p198"/>
          <p:cNvSpPr txBox="1"/>
          <p:nvPr/>
        </p:nvSpPr>
        <p:spPr>
          <a:xfrm>
            <a:off x="206375" y="3972949"/>
            <a:ext cx="43815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Codons: </a:t>
            </a:r>
          </a:p>
          <a:p>
            <a:r>
              <a:rPr lang="en-US" sz="2800" dirty="0">
                <a:solidFill>
                  <a:srgbClr val="FFFFFF"/>
                </a:solidFill>
                <a:sym typeface="Arial"/>
              </a:rPr>
              <a:t>The genetic code is read </a:t>
            </a:r>
            <a:r>
              <a:rPr lang="en-US" sz="2800" dirty="0">
                <a:solidFill>
                  <a:srgbClr val="FC63F5"/>
                </a:solidFill>
              </a:rPr>
              <a:t>three nitrogen bases</a:t>
            </a:r>
            <a:endParaRPr lang="en-US" sz="3200" dirty="0"/>
          </a:p>
          <a:p>
            <a:pPr lvl="0"/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at a time.  </a:t>
            </a:r>
          </a:p>
        </p:txBody>
      </p:sp>
      <p:sp>
        <p:nvSpPr>
          <p:cNvPr id="1419" name="Google Shape;1419;p198"/>
          <p:cNvSpPr txBox="1"/>
          <p:nvPr/>
        </p:nvSpPr>
        <p:spPr>
          <a:xfrm>
            <a:off x="4587875" y="4730032"/>
            <a:ext cx="455612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sym typeface="Arial"/>
              </a:rPr>
              <a:t>A codon is a group of </a:t>
            </a:r>
            <a:r>
              <a:rPr lang="en-US" sz="2800" dirty="0">
                <a:solidFill>
                  <a:srgbClr val="00B0F0"/>
                </a:solidFill>
                <a:sym typeface="Arial"/>
              </a:rPr>
              <a:t>three nitrogen bases</a:t>
            </a:r>
            <a:r>
              <a:rPr lang="en-US" sz="2800" dirty="0">
                <a:solidFill>
                  <a:srgbClr val="FFFF00"/>
                </a:solidFill>
                <a:sym typeface="Arial"/>
              </a:rPr>
              <a:t> that specifies </a:t>
            </a:r>
            <a:r>
              <a:rPr lang="en-US" sz="2800" dirty="0">
                <a:solidFill>
                  <a:srgbClr val="FC63F5"/>
                </a:solidFill>
              </a:rPr>
              <a:t>one amino acid</a:t>
            </a:r>
            <a:r>
              <a:rPr lang="en-US" sz="2800" dirty="0">
                <a:solidFill>
                  <a:srgbClr val="FFFF00"/>
                </a:solidFill>
                <a:sym typeface="Arial"/>
              </a:rPr>
              <a:t>.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8344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5"/>
          <p:cNvSpPr txBox="1">
            <a:spLocks noGrp="1"/>
          </p:cNvSpPr>
          <p:nvPr>
            <p:ph type="title"/>
          </p:nvPr>
        </p:nvSpPr>
        <p:spPr>
          <a:xfrm>
            <a:off x="668867" y="373592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0000"/>
                </a:solidFill>
              </a:rPr>
              <a:t>DNA </a:t>
            </a:r>
            <a:r>
              <a:rPr lang="en-US" sz="3600" dirty="0">
                <a:solidFill>
                  <a:srgbClr val="0000FF"/>
                </a:solidFill>
              </a:rPr>
              <a:t>and</a:t>
            </a:r>
            <a:r>
              <a:rPr lang="en-US" sz="3600" dirty="0">
                <a:solidFill>
                  <a:srgbClr val="FF0000"/>
                </a:solidFill>
              </a:rPr>
              <a:t> RNA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901" name="Google Shape;901;p165"/>
          <p:cNvSpPr txBox="1">
            <a:spLocks noGrp="1"/>
          </p:cNvSpPr>
          <p:nvPr>
            <p:ph type="body" idx="1"/>
          </p:nvPr>
        </p:nvSpPr>
        <p:spPr>
          <a:xfrm>
            <a:off x="334433" y="1192741"/>
            <a:ext cx="8475133" cy="529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DNA and RNA </a:t>
            </a:r>
            <a:r>
              <a:rPr lang="en-US" sz="2600" dirty="0"/>
              <a:t>are </a:t>
            </a:r>
            <a:r>
              <a:rPr lang="en-US" sz="2600" dirty="0">
                <a:solidFill>
                  <a:srgbClr val="0000FF"/>
                </a:solidFill>
              </a:rPr>
              <a:t>? </a:t>
            </a:r>
            <a:r>
              <a:rPr lang="en-US" sz="2600" dirty="0"/>
              <a:t>consisting of long chains (?) of monomers called </a:t>
            </a:r>
            <a:r>
              <a:rPr lang="en-US" sz="2600" b="1" dirty="0">
                <a:solidFill>
                  <a:srgbClr val="0000FF"/>
                </a:solidFill>
              </a:rPr>
              <a:t>?</a:t>
            </a:r>
            <a:r>
              <a:rPr lang="en-US" sz="2600" dirty="0"/>
              <a:t>. 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Each of the </a:t>
            </a:r>
            <a:r>
              <a:rPr lang="en-US" sz="2600" b="1" dirty="0">
                <a:solidFill>
                  <a:srgbClr val="0000FF"/>
                </a:solidFill>
              </a:rPr>
              <a:t>#? </a:t>
            </a:r>
            <a:r>
              <a:rPr lang="en-US" sz="2600" dirty="0">
                <a:solidFill>
                  <a:schemeClr val="tx1"/>
                </a:solidFill>
              </a:rPr>
              <a:t>strands of DNA </a:t>
            </a:r>
            <a:r>
              <a:rPr lang="en-US" sz="2600" dirty="0"/>
              <a:t>is a DNA nucleotide polymer (chain).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</a:t>
            </a:r>
            <a:r>
              <a:rPr lang="en-US" sz="2600" b="1" dirty="0">
                <a:solidFill>
                  <a:srgbClr val="0000FF"/>
                </a:solidFill>
              </a:rPr>
              <a:t> Nucleotide</a:t>
            </a:r>
            <a:r>
              <a:rPr lang="en-US" sz="2600" dirty="0"/>
              <a:t> is composed of a </a:t>
            </a:r>
            <a:endParaRPr sz="26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nucleotides are joined to one another by a </a:t>
            </a:r>
            <a:r>
              <a:rPr lang="en-US" sz="2600" b="1" dirty="0">
                <a:solidFill>
                  <a:srgbClr val="0000FF"/>
                </a:solidFill>
              </a:rPr>
              <a:t>? backbone</a:t>
            </a:r>
            <a:endParaRPr sz="2600" dirty="0">
              <a:solidFill>
                <a:srgbClr val="0000FF"/>
              </a:solidFill>
            </a:endParaRPr>
          </a:p>
        </p:txBody>
      </p:sp>
      <p:pic>
        <p:nvPicPr>
          <p:cNvPr id="5" name="Picture 4" descr="warm_up-01.eps">
            <a:extLst>
              <a:ext uri="{FF2B5EF4-FFF2-40B4-BE49-F238E27FC236}">
                <a16:creationId xmlns:a16="http://schemas.microsoft.com/office/drawing/2014/main" id="{79C60AAB-C080-464A-A9DD-93C378C39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99"/>
          <p:cNvSpPr txBox="1">
            <a:spLocks noGrp="1"/>
          </p:cNvSpPr>
          <p:nvPr>
            <p:ph type="body" idx="1"/>
          </p:nvPr>
        </p:nvSpPr>
        <p:spPr>
          <a:xfrm>
            <a:off x="381001" y="1524000"/>
            <a:ext cx="4191000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flow of information from </a:t>
            </a:r>
            <a:r>
              <a:rPr lang="en-US" sz="2400" b="1" dirty="0">
                <a:solidFill>
                  <a:srgbClr val="0000FF"/>
                </a:solidFill>
              </a:rPr>
              <a:t>gene to protein </a:t>
            </a:r>
            <a:r>
              <a:rPr lang="en-US" sz="2400" dirty="0"/>
              <a:t>is based on a </a:t>
            </a:r>
            <a:r>
              <a:rPr lang="en-US" sz="2400" b="1" dirty="0">
                <a:solidFill>
                  <a:srgbClr val="FF0000"/>
                </a:solidFill>
              </a:rPr>
              <a:t>Triplet Code</a:t>
            </a:r>
            <a:r>
              <a:rPr lang="en-US" sz="2400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genetic instructions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CC66FF"/>
                </a:solidFill>
              </a:rPr>
              <a:t>amino acid sequence of a polypeptide chain (primary structure of a protein) </a:t>
            </a:r>
            <a:r>
              <a:rPr lang="en-US" sz="2400" dirty="0"/>
              <a:t>are written in </a:t>
            </a:r>
            <a:r>
              <a:rPr lang="en-US" sz="2400" b="1" dirty="0">
                <a:solidFill>
                  <a:srgbClr val="0000FF"/>
                </a:solidFill>
              </a:rPr>
              <a:t>DNA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b="1" dirty="0">
                <a:solidFill>
                  <a:srgbClr val="0000FF"/>
                </a:solidFill>
              </a:rPr>
              <a:t> RNA </a:t>
            </a:r>
            <a:r>
              <a:rPr lang="en-US" sz="2400" dirty="0"/>
              <a:t>as a series of non-overlapping </a:t>
            </a:r>
            <a:r>
              <a:rPr lang="en-US" sz="2400" dirty="0">
                <a:solidFill>
                  <a:srgbClr val="0000FF"/>
                </a:solidFill>
              </a:rPr>
              <a:t>three-base “words” </a:t>
            </a:r>
            <a:r>
              <a:rPr lang="en-US" sz="2400" dirty="0"/>
              <a:t>called </a:t>
            </a:r>
            <a:r>
              <a:rPr lang="en-US" sz="2400" b="1" u="sng" dirty="0">
                <a:solidFill>
                  <a:srgbClr val="FF0000"/>
                </a:solidFill>
              </a:rPr>
              <a:t>CODONS</a:t>
            </a:r>
            <a:r>
              <a:rPr lang="en-US" sz="2400" dirty="0"/>
              <a:t>.</a:t>
            </a:r>
            <a:endParaRPr dirty="0"/>
          </a:p>
        </p:txBody>
      </p:sp>
      <p:sp>
        <p:nvSpPr>
          <p:cNvPr id="1427" name="Google Shape;1427;p19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475133" cy="1040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Genetic Information </a:t>
            </a:r>
            <a:r>
              <a:rPr lang="en-US" sz="3200" dirty="0">
                <a:solidFill>
                  <a:srgbClr val="0000FF"/>
                </a:solidFill>
              </a:rPr>
              <a:t>written in </a:t>
            </a:r>
            <a:r>
              <a:rPr lang="en-US" sz="3200" dirty="0">
                <a:solidFill>
                  <a:srgbClr val="FF0000"/>
                </a:solidFill>
              </a:rPr>
              <a:t>Codons</a:t>
            </a:r>
            <a:r>
              <a:rPr lang="en-US" sz="3200" dirty="0">
                <a:solidFill>
                  <a:srgbClr val="0000FF"/>
                </a:solidFill>
              </a:rPr>
              <a:t> is   </a:t>
            </a:r>
            <a:r>
              <a:rPr lang="en-US" sz="3200" dirty="0">
                <a:solidFill>
                  <a:srgbClr val="FF0000"/>
                </a:solidFill>
              </a:rPr>
              <a:t>Translated</a:t>
            </a:r>
            <a:r>
              <a:rPr lang="en-US" sz="3200" dirty="0">
                <a:solidFill>
                  <a:srgbClr val="0000FF"/>
                </a:solidFill>
              </a:rPr>
              <a:t> into </a:t>
            </a:r>
            <a:r>
              <a:rPr lang="en-US" sz="3200" dirty="0">
                <a:solidFill>
                  <a:srgbClr val="FF0000"/>
                </a:solidFill>
              </a:rPr>
              <a:t>Amino Acid Sequences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4" name="Google Shape;1576;p203">
            <a:extLst>
              <a:ext uri="{FF2B5EF4-FFF2-40B4-BE49-F238E27FC236}">
                <a16:creationId xmlns:a16="http://schemas.microsoft.com/office/drawing/2014/main" id="{3ED05F63-691B-4749-A1A4-CA8B3FBEDF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9121" y="1695356"/>
            <a:ext cx="4332288" cy="436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99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4066645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4000" b="1" i="1" u="sng" dirty="0">
                <a:solidFill>
                  <a:srgbClr val="0000FF"/>
                </a:solidFill>
              </a:rPr>
              <a:t>Translation</a:t>
            </a:r>
            <a:r>
              <a:rPr lang="en-US" sz="2400" dirty="0"/>
              <a:t> involves switching from the </a:t>
            </a:r>
            <a:r>
              <a:rPr lang="en-US" sz="2400" b="1" dirty="0">
                <a:solidFill>
                  <a:srgbClr val="FF0000"/>
                </a:solidFill>
              </a:rPr>
              <a:t>nucleotide “language” </a:t>
            </a:r>
            <a:r>
              <a:rPr lang="en-US" sz="2400" dirty="0">
                <a:solidFill>
                  <a:schemeClr val="tx1"/>
                </a:solidFill>
              </a:rPr>
              <a:t>to the </a:t>
            </a:r>
            <a:r>
              <a:rPr lang="en-US" sz="2400" b="1" dirty="0">
                <a:solidFill>
                  <a:srgbClr val="FF0000"/>
                </a:solidFill>
              </a:rPr>
              <a:t>amino acid “language.”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Each amino acid</a:t>
            </a:r>
            <a:r>
              <a:rPr lang="en-US" sz="2400" dirty="0"/>
              <a:t> is specified by a </a:t>
            </a:r>
            <a:r>
              <a:rPr lang="en-US" sz="2400" b="1" i="1" u="sng" dirty="0">
                <a:solidFill>
                  <a:srgbClr val="FF0000"/>
                </a:solidFill>
              </a:rPr>
              <a:t>CODON</a:t>
            </a:r>
            <a:r>
              <a:rPr lang="en-US" sz="24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64 codons</a:t>
            </a:r>
            <a:r>
              <a:rPr lang="en-US" sz="2000" dirty="0"/>
              <a:t> are possible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Some amino acids have more than one possible codon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427" name="Google Shape;1427;p19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475133" cy="1188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Genetic Information </a:t>
            </a:r>
            <a:r>
              <a:rPr lang="en-US" sz="3200" dirty="0">
                <a:solidFill>
                  <a:srgbClr val="0000FF"/>
                </a:solidFill>
              </a:rPr>
              <a:t>written in </a:t>
            </a:r>
            <a:r>
              <a:rPr lang="en-US" sz="3200" dirty="0">
                <a:solidFill>
                  <a:srgbClr val="FF0000"/>
                </a:solidFill>
              </a:rPr>
              <a:t>Codons</a:t>
            </a:r>
            <a:r>
              <a:rPr lang="en-US" sz="3200" dirty="0">
                <a:solidFill>
                  <a:srgbClr val="0000FF"/>
                </a:solidFill>
              </a:rPr>
              <a:t> is   </a:t>
            </a:r>
            <a:r>
              <a:rPr lang="en-US" sz="3200" dirty="0">
                <a:solidFill>
                  <a:srgbClr val="FF0000"/>
                </a:solidFill>
              </a:rPr>
              <a:t>Translated</a:t>
            </a:r>
            <a:r>
              <a:rPr lang="en-US" sz="3200" dirty="0">
                <a:solidFill>
                  <a:srgbClr val="0000FF"/>
                </a:solidFill>
              </a:rPr>
              <a:t> into </a:t>
            </a:r>
            <a:r>
              <a:rPr lang="en-US" sz="3200" dirty="0">
                <a:solidFill>
                  <a:srgbClr val="FF0000"/>
                </a:solidFill>
              </a:rPr>
              <a:t>Amino Acid Sequences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4" name="Google Shape;1576;p203">
            <a:extLst>
              <a:ext uri="{FF2B5EF4-FFF2-40B4-BE49-F238E27FC236}">
                <a16:creationId xmlns:a16="http://schemas.microsoft.com/office/drawing/2014/main" id="{3ED05F63-691B-4749-A1A4-CA8B3FBEDF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5245" y="1691427"/>
            <a:ext cx="4332288" cy="4364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7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0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Genetic Code </a:t>
            </a:r>
            <a:r>
              <a:rPr lang="en-US" sz="3200" dirty="0">
                <a:solidFill>
                  <a:srgbClr val="0000FF"/>
                </a:solidFill>
              </a:rPr>
              <a:t>dictates how </a:t>
            </a:r>
            <a:r>
              <a:rPr lang="en-US" sz="3200" dirty="0">
                <a:solidFill>
                  <a:srgbClr val="FF0000"/>
                </a:solidFill>
              </a:rPr>
              <a:t>Codons</a:t>
            </a:r>
            <a:r>
              <a:rPr lang="en-US" sz="3200" dirty="0">
                <a:solidFill>
                  <a:srgbClr val="0000FF"/>
                </a:solidFill>
              </a:rPr>
              <a:t> are </a:t>
            </a:r>
            <a:r>
              <a:rPr lang="en-US" sz="3200" dirty="0">
                <a:solidFill>
                  <a:srgbClr val="FF0000"/>
                </a:solidFill>
              </a:rPr>
              <a:t>Translated</a:t>
            </a:r>
            <a:r>
              <a:rPr lang="en-US" sz="3200" dirty="0">
                <a:solidFill>
                  <a:srgbClr val="0000FF"/>
                </a:solidFill>
              </a:rPr>
              <a:t> into </a:t>
            </a:r>
            <a:r>
              <a:rPr lang="en-US" sz="3200" dirty="0">
                <a:solidFill>
                  <a:srgbClr val="FF0000"/>
                </a:solidFill>
              </a:rPr>
              <a:t>Amino Acids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434" name="Google Shape;1434;p200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The </a:t>
            </a:r>
            <a:r>
              <a:rPr lang="en-US" sz="3200" b="1" i="1" u="sng" dirty="0">
                <a:solidFill>
                  <a:srgbClr val="FF0000"/>
                </a:solidFill>
              </a:rPr>
              <a:t>Genetic Code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the </a:t>
            </a:r>
            <a:r>
              <a:rPr lang="en-US" sz="3200" b="1" dirty="0">
                <a:solidFill>
                  <a:srgbClr val="0000FF"/>
                </a:solidFill>
              </a:rPr>
              <a:t>amino acid translations </a:t>
            </a:r>
            <a:r>
              <a:rPr lang="en-US" sz="3200" dirty="0"/>
              <a:t>of each of the </a:t>
            </a:r>
            <a:r>
              <a:rPr lang="en-US" sz="3200" b="1" dirty="0">
                <a:solidFill>
                  <a:srgbClr val="0000FF"/>
                </a:solidFill>
              </a:rPr>
              <a:t>nucleotide triplets</a:t>
            </a:r>
            <a:r>
              <a:rPr lang="en-US" sz="32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Three Nucleotides </a:t>
            </a:r>
            <a:r>
              <a:rPr lang="en-US" sz="2800" b="1" dirty="0">
                <a:solidFill>
                  <a:srgbClr val="FF0000"/>
                </a:solidFill>
              </a:rPr>
              <a:t>specify </a:t>
            </a:r>
            <a:r>
              <a:rPr lang="en-US" sz="2800" b="1" dirty="0">
                <a:solidFill>
                  <a:srgbClr val="0000FF"/>
                </a:solidFill>
              </a:rPr>
              <a:t>One Amino Acid</a:t>
            </a:r>
            <a:r>
              <a:rPr lang="en-US" sz="28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Sixty-one codons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correspond to </a:t>
            </a:r>
            <a:r>
              <a:rPr lang="en-US" sz="2800" b="1" dirty="0">
                <a:solidFill>
                  <a:srgbClr val="0000FF"/>
                </a:solidFill>
              </a:rPr>
              <a:t>amino acids</a:t>
            </a:r>
            <a:r>
              <a:rPr lang="en-US" sz="2800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AUG</a:t>
            </a:r>
            <a:r>
              <a:rPr lang="en-US" sz="2800" dirty="0"/>
              <a:t> codes for </a:t>
            </a:r>
            <a:r>
              <a:rPr lang="en-US" sz="2800" b="1" dirty="0">
                <a:solidFill>
                  <a:srgbClr val="0000FF"/>
                </a:solidFill>
              </a:rPr>
              <a:t>methionine</a:t>
            </a:r>
            <a:r>
              <a:rPr lang="en-US" sz="2800" dirty="0"/>
              <a:t> and signals the </a:t>
            </a:r>
            <a:r>
              <a:rPr lang="en-US" sz="2800" b="1" dirty="0">
                <a:solidFill>
                  <a:srgbClr val="0000FF"/>
                </a:solidFill>
              </a:rPr>
              <a:t>start</a:t>
            </a:r>
            <a:r>
              <a:rPr lang="en-US" sz="2800" dirty="0"/>
              <a:t> of translation.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Three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“stop” </a:t>
            </a:r>
            <a:r>
              <a:rPr lang="en-US" sz="2800" b="1" dirty="0">
                <a:solidFill>
                  <a:srgbClr val="FF0000"/>
                </a:solidFill>
              </a:rPr>
              <a:t>codons</a:t>
            </a:r>
            <a:r>
              <a:rPr lang="en-US" sz="2800" dirty="0"/>
              <a:t> signal the </a:t>
            </a:r>
            <a:r>
              <a:rPr lang="en-US" sz="2800" b="1" dirty="0">
                <a:solidFill>
                  <a:srgbClr val="0000FF"/>
                </a:solidFill>
              </a:rPr>
              <a:t>end</a:t>
            </a:r>
            <a:r>
              <a:rPr lang="en-US" sz="2800" dirty="0"/>
              <a:t> of translation.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201" descr="10_08aGeneticCode-U.jpg"/>
          <p:cNvPicPr preferRelativeResize="0"/>
          <p:nvPr/>
        </p:nvPicPr>
        <p:blipFill rotWithShape="1">
          <a:blip r:embed="rId3">
            <a:alphaModFix/>
          </a:blip>
          <a:srcRect b="2531"/>
          <a:stretch/>
        </p:blipFill>
        <p:spPr>
          <a:xfrm>
            <a:off x="1755648" y="217449"/>
            <a:ext cx="5632704" cy="6417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201"/>
          <p:cNvSpPr txBox="1"/>
          <p:nvPr/>
        </p:nvSpPr>
        <p:spPr>
          <a:xfrm>
            <a:off x="3252583" y="194013"/>
            <a:ext cx="306931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base of mRNA codon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01"/>
          <p:cNvSpPr txBox="1"/>
          <p:nvPr/>
        </p:nvSpPr>
        <p:spPr>
          <a:xfrm rot="-5400000">
            <a:off x="5707413" y="3236954"/>
            <a:ext cx="306931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base of mRNA codon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01"/>
          <p:cNvSpPr txBox="1"/>
          <p:nvPr/>
        </p:nvSpPr>
        <p:spPr>
          <a:xfrm rot="-5400000">
            <a:off x="333329" y="3236956"/>
            <a:ext cx="306931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base of mRNA codon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01"/>
          <p:cNvSpPr txBox="1"/>
          <p:nvPr/>
        </p:nvSpPr>
        <p:spPr>
          <a:xfrm>
            <a:off x="2871219" y="466612"/>
            <a:ext cx="41592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	C	A	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01"/>
          <p:cNvSpPr txBox="1"/>
          <p:nvPr/>
        </p:nvSpPr>
        <p:spPr>
          <a:xfrm>
            <a:off x="2170518" y="1271344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01"/>
          <p:cNvSpPr txBox="1"/>
          <p:nvPr/>
        </p:nvSpPr>
        <p:spPr>
          <a:xfrm>
            <a:off x="2170519" y="2760369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01"/>
          <p:cNvSpPr txBox="1"/>
          <p:nvPr/>
        </p:nvSpPr>
        <p:spPr>
          <a:xfrm>
            <a:off x="2175994" y="4211072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01"/>
          <p:cNvSpPr txBox="1"/>
          <p:nvPr/>
        </p:nvSpPr>
        <p:spPr>
          <a:xfrm>
            <a:off x="2165044" y="5661777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01"/>
          <p:cNvSpPr txBox="1"/>
          <p:nvPr/>
        </p:nvSpPr>
        <p:spPr>
          <a:xfrm>
            <a:off x="6842039" y="2159049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201"/>
          <p:cNvSpPr txBox="1"/>
          <p:nvPr/>
        </p:nvSpPr>
        <p:spPr>
          <a:xfrm>
            <a:off x="6836055" y="3665578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201"/>
          <p:cNvSpPr txBox="1"/>
          <p:nvPr/>
        </p:nvSpPr>
        <p:spPr>
          <a:xfrm>
            <a:off x="6851201" y="5060656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01"/>
          <p:cNvSpPr/>
          <p:nvPr/>
        </p:nvSpPr>
        <p:spPr>
          <a:xfrm>
            <a:off x="2876550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3" name="Google Shape;1453;p201"/>
          <p:cNvSpPr/>
          <p:nvPr/>
        </p:nvSpPr>
        <p:spPr>
          <a:xfrm>
            <a:off x="2876550" y="1569364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4" name="Google Shape;1454;p201"/>
          <p:cNvSpPr/>
          <p:nvPr/>
        </p:nvSpPr>
        <p:spPr>
          <a:xfrm>
            <a:off x="3984625" y="889913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5" name="Google Shape;1455;p201"/>
          <p:cNvSpPr/>
          <p:nvPr/>
        </p:nvSpPr>
        <p:spPr>
          <a:xfrm>
            <a:off x="5073650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6" name="Google Shape;1456;p201"/>
          <p:cNvSpPr/>
          <p:nvPr/>
        </p:nvSpPr>
        <p:spPr>
          <a:xfrm>
            <a:off x="6149975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7" name="Google Shape;1457;p201"/>
          <p:cNvSpPr/>
          <p:nvPr/>
        </p:nvSpPr>
        <p:spPr>
          <a:xfrm>
            <a:off x="5067300" y="239168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8" name="Google Shape;1458;p201"/>
          <p:cNvSpPr/>
          <p:nvPr/>
        </p:nvSpPr>
        <p:spPr>
          <a:xfrm>
            <a:off x="5076825" y="3042564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9" name="Google Shape;1459;p201"/>
          <p:cNvSpPr/>
          <p:nvPr/>
        </p:nvSpPr>
        <p:spPr>
          <a:xfrm>
            <a:off x="6156325" y="2378988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0" name="Google Shape;1460;p201"/>
          <p:cNvSpPr/>
          <p:nvPr/>
        </p:nvSpPr>
        <p:spPr>
          <a:xfrm>
            <a:off x="3985253" y="3823879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1" name="Google Shape;1461;p201"/>
          <p:cNvSpPr/>
          <p:nvPr/>
        </p:nvSpPr>
        <p:spPr>
          <a:xfrm>
            <a:off x="2873375" y="2378988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2" name="Google Shape;1462;p201"/>
          <p:cNvSpPr/>
          <p:nvPr/>
        </p:nvSpPr>
        <p:spPr>
          <a:xfrm>
            <a:off x="2873375" y="3801389"/>
            <a:ext cx="95250" cy="873126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3" name="Google Shape;1463;p201"/>
          <p:cNvSpPr/>
          <p:nvPr/>
        </p:nvSpPr>
        <p:spPr>
          <a:xfrm>
            <a:off x="3985253" y="5264966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4" name="Google Shape;1464;p201"/>
          <p:cNvSpPr/>
          <p:nvPr/>
        </p:nvSpPr>
        <p:spPr>
          <a:xfrm>
            <a:off x="2867325" y="5261164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5" name="Google Shape;1465;p201"/>
          <p:cNvSpPr/>
          <p:nvPr/>
        </p:nvSpPr>
        <p:spPr>
          <a:xfrm>
            <a:off x="6156465" y="5264966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6" name="Google Shape;1466;p201"/>
          <p:cNvSpPr/>
          <p:nvPr/>
        </p:nvSpPr>
        <p:spPr>
          <a:xfrm>
            <a:off x="5067300" y="38099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7" name="Google Shape;1467;p201"/>
          <p:cNvSpPr/>
          <p:nvPr/>
        </p:nvSpPr>
        <p:spPr>
          <a:xfrm>
            <a:off x="5076825" y="44608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8" name="Google Shape;1468;p201"/>
          <p:cNvSpPr/>
          <p:nvPr/>
        </p:nvSpPr>
        <p:spPr>
          <a:xfrm>
            <a:off x="6154807" y="38099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9" name="Google Shape;1469;p201"/>
          <p:cNvSpPr/>
          <p:nvPr/>
        </p:nvSpPr>
        <p:spPr>
          <a:xfrm>
            <a:off x="6164332" y="44608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0" name="Google Shape;1470;p201"/>
          <p:cNvSpPr/>
          <p:nvPr/>
        </p:nvSpPr>
        <p:spPr>
          <a:xfrm>
            <a:off x="5063497" y="52700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1" name="Google Shape;1471;p201"/>
          <p:cNvSpPr/>
          <p:nvPr/>
        </p:nvSpPr>
        <p:spPr>
          <a:xfrm>
            <a:off x="5073022" y="59209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2" name="Google Shape;1472;p201"/>
          <p:cNvSpPr/>
          <p:nvPr/>
        </p:nvSpPr>
        <p:spPr>
          <a:xfrm>
            <a:off x="3985253" y="2390819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3" name="Google Shape;1473;p201"/>
          <p:cNvSpPr txBox="1"/>
          <p:nvPr/>
        </p:nvSpPr>
        <p:spPr>
          <a:xfrm>
            <a:off x="2472002" y="81243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201"/>
          <p:cNvSpPr txBox="1"/>
          <p:nvPr/>
        </p:nvSpPr>
        <p:spPr>
          <a:xfrm>
            <a:off x="2472002" y="115879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01"/>
          <p:cNvSpPr txBox="1"/>
          <p:nvPr/>
        </p:nvSpPr>
        <p:spPr>
          <a:xfrm>
            <a:off x="2472002" y="148692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01"/>
          <p:cNvSpPr txBox="1"/>
          <p:nvPr/>
        </p:nvSpPr>
        <p:spPr>
          <a:xfrm>
            <a:off x="2472002" y="182112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01"/>
          <p:cNvSpPr txBox="1"/>
          <p:nvPr/>
        </p:nvSpPr>
        <p:spPr>
          <a:xfrm>
            <a:off x="3565819" y="81243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201"/>
          <p:cNvSpPr txBox="1"/>
          <p:nvPr/>
        </p:nvSpPr>
        <p:spPr>
          <a:xfrm>
            <a:off x="3565819" y="115879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201"/>
          <p:cNvSpPr txBox="1"/>
          <p:nvPr/>
        </p:nvSpPr>
        <p:spPr>
          <a:xfrm>
            <a:off x="3565819" y="148692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01"/>
          <p:cNvSpPr txBox="1"/>
          <p:nvPr/>
        </p:nvSpPr>
        <p:spPr>
          <a:xfrm>
            <a:off x="3565819" y="182057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01"/>
          <p:cNvSpPr txBox="1"/>
          <p:nvPr/>
        </p:nvSpPr>
        <p:spPr>
          <a:xfrm>
            <a:off x="4656461" y="81824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01"/>
          <p:cNvSpPr txBox="1"/>
          <p:nvPr/>
        </p:nvSpPr>
        <p:spPr>
          <a:xfrm>
            <a:off x="4649838" y="115589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01"/>
          <p:cNvSpPr txBox="1"/>
          <p:nvPr/>
        </p:nvSpPr>
        <p:spPr>
          <a:xfrm>
            <a:off x="5719347" y="81561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01"/>
          <p:cNvSpPr txBox="1"/>
          <p:nvPr/>
        </p:nvSpPr>
        <p:spPr>
          <a:xfrm>
            <a:off x="5722795" y="114926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01"/>
          <p:cNvSpPr txBox="1"/>
          <p:nvPr/>
        </p:nvSpPr>
        <p:spPr>
          <a:xfrm>
            <a:off x="5731499" y="182430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01"/>
          <p:cNvSpPr txBox="1"/>
          <p:nvPr/>
        </p:nvSpPr>
        <p:spPr>
          <a:xfrm>
            <a:off x="3021264" y="97360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01"/>
          <p:cNvSpPr txBox="1"/>
          <p:nvPr/>
        </p:nvSpPr>
        <p:spPr>
          <a:xfrm>
            <a:off x="3027343" y="162378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01"/>
          <p:cNvSpPr txBox="1"/>
          <p:nvPr/>
        </p:nvSpPr>
        <p:spPr>
          <a:xfrm>
            <a:off x="3033420" y="279653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01"/>
          <p:cNvSpPr txBox="1"/>
          <p:nvPr/>
        </p:nvSpPr>
        <p:spPr>
          <a:xfrm>
            <a:off x="3015190" y="408473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201"/>
          <p:cNvSpPr txBox="1"/>
          <p:nvPr/>
        </p:nvSpPr>
        <p:spPr>
          <a:xfrm>
            <a:off x="3039497" y="5719292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01"/>
          <p:cNvSpPr txBox="1"/>
          <p:nvPr/>
        </p:nvSpPr>
        <p:spPr>
          <a:xfrm>
            <a:off x="4139391" y="57132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01"/>
          <p:cNvSpPr txBox="1"/>
          <p:nvPr/>
        </p:nvSpPr>
        <p:spPr>
          <a:xfrm>
            <a:off x="4139392" y="425487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201"/>
          <p:cNvSpPr txBox="1"/>
          <p:nvPr/>
        </p:nvSpPr>
        <p:spPr>
          <a:xfrm>
            <a:off x="4133315" y="2808690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201"/>
          <p:cNvSpPr txBox="1"/>
          <p:nvPr/>
        </p:nvSpPr>
        <p:spPr>
          <a:xfrm>
            <a:off x="4145467" y="131389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201"/>
          <p:cNvSpPr txBox="1"/>
          <p:nvPr/>
        </p:nvSpPr>
        <p:spPr>
          <a:xfrm>
            <a:off x="5233208" y="9736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01"/>
          <p:cNvSpPr txBox="1"/>
          <p:nvPr/>
        </p:nvSpPr>
        <p:spPr>
          <a:xfrm>
            <a:off x="6306165" y="97969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01"/>
          <p:cNvSpPr txBox="1"/>
          <p:nvPr/>
        </p:nvSpPr>
        <p:spPr>
          <a:xfrm>
            <a:off x="6317774" y="18127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01"/>
          <p:cNvSpPr txBox="1"/>
          <p:nvPr/>
        </p:nvSpPr>
        <p:spPr>
          <a:xfrm>
            <a:off x="5752732" y="1500113"/>
            <a:ext cx="1025855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UGA  Stop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01"/>
          <p:cNvSpPr txBox="1"/>
          <p:nvPr/>
        </p:nvSpPr>
        <p:spPr>
          <a:xfrm>
            <a:off x="4659362" y="1482918"/>
            <a:ext cx="1004120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UAA  Stop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01"/>
          <p:cNvSpPr txBox="1"/>
          <p:nvPr/>
        </p:nvSpPr>
        <p:spPr>
          <a:xfrm>
            <a:off x="4656187" y="1822643"/>
            <a:ext cx="99940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UAG  Stop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1"/>
          <p:cNvSpPr txBox="1"/>
          <p:nvPr/>
        </p:nvSpPr>
        <p:spPr>
          <a:xfrm>
            <a:off x="6838603" y="649795"/>
            <a:ext cx="191910" cy="1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dirty="0"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01"/>
          <p:cNvSpPr txBox="1"/>
          <p:nvPr/>
        </p:nvSpPr>
        <p:spPr>
          <a:xfrm>
            <a:off x="2472002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01"/>
          <p:cNvSpPr txBox="1"/>
          <p:nvPr/>
        </p:nvSpPr>
        <p:spPr>
          <a:xfrm>
            <a:off x="2472002" y="26443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01"/>
          <p:cNvSpPr txBox="1"/>
          <p:nvPr/>
        </p:nvSpPr>
        <p:spPr>
          <a:xfrm>
            <a:off x="2472002" y="297768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01"/>
          <p:cNvSpPr txBox="1"/>
          <p:nvPr/>
        </p:nvSpPr>
        <p:spPr>
          <a:xfrm>
            <a:off x="2459302" y="332318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01"/>
          <p:cNvSpPr txBox="1"/>
          <p:nvPr/>
        </p:nvSpPr>
        <p:spPr>
          <a:xfrm>
            <a:off x="3561027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/>
        </p:nvSpPr>
        <p:spPr>
          <a:xfrm>
            <a:off x="3561027" y="26443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01"/>
          <p:cNvSpPr txBox="1"/>
          <p:nvPr/>
        </p:nvSpPr>
        <p:spPr>
          <a:xfrm>
            <a:off x="3561027" y="297768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01"/>
          <p:cNvSpPr txBox="1"/>
          <p:nvPr/>
        </p:nvSpPr>
        <p:spPr>
          <a:xfrm>
            <a:off x="3548327" y="332318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01"/>
          <p:cNvSpPr txBox="1"/>
          <p:nvPr/>
        </p:nvSpPr>
        <p:spPr>
          <a:xfrm>
            <a:off x="5228528" y="2464989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01"/>
          <p:cNvSpPr txBox="1"/>
          <p:nvPr/>
        </p:nvSpPr>
        <p:spPr>
          <a:xfrm>
            <a:off x="5240180" y="312326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Gln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01"/>
          <p:cNvSpPr txBox="1"/>
          <p:nvPr/>
        </p:nvSpPr>
        <p:spPr>
          <a:xfrm>
            <a:off x="6317916" y="2808695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1"/>
          <p:cNvSpPr txBox="1"/>
          <p:nvPr/>
        </p:nvSpPr>
        <p:spPr>
          <a:xfrm>
            <a:off x="6323742" y="3909706"/>
            <a:ext cx="42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1"/>
          <p:cNvSpPr txBox="1"/>
          <p:nvPr/>
        </p:nvSpPr>
        <p:spPr>
          <a:xfrm>
            <a:off x="6300438" y="5698120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01"/>
          <p:cNvSpPr txBox="1"/>
          <p:nvPr/>
        </p:nvSpPr>
        <p:spPr>
          <a:xfrm>
            <a:off x="4644586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1"/>
          <p:cNvSpPr txBox="1"/>
          <p:nvPr/>
        </p:nvSpPr>
        <p:spPr>
          <a:xfrm>
            <a:off x="4656239" y="2648287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1"/>
          <p:cNvSpPr txBox="1"/>
          <p:nvPr/>
        </p:nvSpPr>
        <p:spPr>
          <a:xfrm>
            <a:off x="4644592" y="297451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01"/>
          <p:cNvSpPr txBox="1"/>
          <p:nvPr/>
        </p:nvSpPr>
        <p:spPr>
          <a:xfrm>
            <a:off x="4638769" y="3328448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01"/>
          <p:cNvSpPr txBox="1"/>
          <p:nvPr/>
        </p:nvSpPr>
        <p:spPr>
          <a:xfrm>
            <a:off x="5722322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01"/>
          <p:cNvSpPr txBox="1"/>
          <p:nvPr/>
        </p:nvSpPr>
        <p:spPr>
          <a:xfrm>
            <a:off x="5733969" y="261916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1"/>
          <p:cNvSpPr txBox="1"/>
          <p:nvPr/>
        </p:nvSpPr>
        <p:spPr>
          <a:xfrm>
            <a:off x="5733968" y="2945387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1"/>
          <p:cNvSpPr txBox="1"/>
          <p:nvPr/>
        </p:nvSpPr>
        <p:spPr>
          <a:xfrm>
            <a:off x="5722318" y="331679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01"/>
          <p:cNvSpPr txBox="1"/>
          <p:nvPr/>
        </p:nvSpPr>
        <p:spPr>
          <a:xfrm>
            <a:off x="2472001" y="37376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1"/>
          <p:cNvSpPr txBox="1"/>
          <p:nvPr/>
        </p:nvSpPr>
        <p:spPr>
          <a:xfrm>
            <a:off x="2472001" y="40773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1"/>
          <p:cNvSpPr txBox="1"/>
          <p:nvPr/>
        </p:nvSpPr>
        <p:spPr>
          <a:xfrm>
            <a:off x="2472001" y="44107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01"/>
          <p:cNvSpPr txBox="1"/>
          <p:nvPr/>
        </p:nvSpPr>
        <p:spPr>
          <a:xfrm>
            <a:off x="2459301" y="47377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01"/>
          <p:cNvSpPr txBox="1"/>
          <p:nvPr/>
        </p:nvSpPr>
        <p:spPr>
          <a:xfrm>
            <a:off x="3561027" y="375512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01"/>
          <p:cNvSpPr txBox="1"/>
          <p:nvPr/>
        </p:nvSpPr>
        <p:spPr>
          <a:xfrm>
            <a:off x="3561027" y="40948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1"/>
          <p:cNvSpPr txBox="1"/>
          <p:nvPr/>
        </p:nvSpPr>
        <p:spPr>
          <a:xfrm>
            <a:off x="3561027" y="442822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1"/>
          <p:cNvSpPr txBox="1"/>
          <p:nvPr/>
        </p:nvSpPr>
        <p:spPr>
          <a:xfrm>
            <a:off x="3548327" y="47552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01"/>
          <p:cNvSpPr txBox="1"/>
          <p:nvPr/>
        </p:nvSpPr>
        <p:spPr>
          <a:xfrm>
            <a:off x="4650411" y="374347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1"/>
          <p:cNvSpPr txBox="1"/>
          <p:nvPr/>
        </p:nvSpPr>
        <p:spPr>
          <a:xfrm>
            <a:off x="4662064" y="40871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1"/>
          <p:cNvSpPr txBox="1"/>
          <p:nvPr/>
        </p:nvSpPr>
        <p:spPr>
          <a:xfrm>
            <a:off x="4650417" y="441339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1"/>
          <p:cNvSpPr txBox="1"/>
          <p:nvPr/>
        </p:nvSpPr>
        <p:spPr>
          <a:xfrm>
            <a:off x="4644594" y="4739626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01"/>
          <p:cNvSpPr txBox="1"/>
          <p:nvPr/>
        </p:nvSpPr>
        <p:spPr>
          <a:xfrm>
            <a:off x="5722322" y="374929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01"/>
          <p:cNvSpPr txBox="1"/>
          <p:nvPr/>
        </p:nvSpPr>
        <p:spPr>
          <a:xfrm>
            <a:off x="5733969" y="408717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1"/>
          <p:cNvSpPr txBox="1"/>
          <p:nvPr/>
        </p:nvSpPr>
        <p:spPr>
          <a:xfrm>
            <a:off x="5733968" y="441340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1"/>
          <p:cNvSpPr txBox="1"/>
          <p:nvPr/>
        </p:nvSpPr>
        <p:spPr>
          <a:xfrm>
            <a:off x="5722318" y="475710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01"/>
          <p:cNvSpPr txBox="1"/>
          <p:nvPr/>
        </p:nvSpPr>
        <p:spPr>
          <a:xfrm>
            <a:off x="2466178" y="518818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1"/>
          <p:cNvSpPr txBox="1"/>
          <p:nvPr/>
        </p:nvSpPr>
        <p:spPr>
          <a:xfrm>
            <a:off x="2466178" y="552791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1"/>
          <p:cNvSpPr txBox="1"/>
          <p:nvPr/>
        </p:nvSpPr>
        <p:spPr>
          <a:xfrm>
            <a:off x="2466178" y="586128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01"/>
          <p:cNvSpPr txBox="1"/>
          <p:nvPr/>
        </p:nvSpPr>
        <p:spPr>
          <a:xfrm>
            <a:off x="2453478" y="618831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01"/>
          <p:cNvSpPr txBox="1"/>
          <p:nvPr/>
        </p:nvSpPr>
        <p:spPr>
          <a:xfrm>
            <a:off x="3549376" y="51940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01"/>
          <p:cNvSpPr txBox="1"/>
          <p:nvPr/>
        </p:nvSpPr>
        <p:spPr>
          <a:xfrm>
            <a:off x="3549376" y="55337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1"/>
          <p:cNvSpPr txBox="1"/>
          <p:nvPr/>
        </p:nvSpPr>
        <p:spPr>
          <a:xfrm>
            <a:off x="3549376" y="58671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1"/>
          <p:cNvSpPr txBox="1"/>
          <p:nvPr/>
        </p:nvSpPr>
        <p:spPr>
          <a:xfrm>
            <a:off x="3536676" y="61941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01"/>
          <p:cNvSpPr txBox="1"/>
          <p:nvPr/>
        </p:nvSpPr>
        <p:spPr>
          <a:xfrm>
            <a:off x="4644588" y="519983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1"/>
          <p:cNvSpPr txBox="1"/>
          <p:nvPr/>
        </p:nvSpPr>
        <p:spPr>
          <a:xfrm>
            <a:off x="4656241" y="55435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1"/>
          <p:cNvSpPr txBox="1"/>
          <p:nvPr/>
        </p:nvSpPr>
        <p:spPr>
          <a:xfrm>
            <a:off x="4644594" y="586976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01"/>
          <p:cNvSpPr txBox="1"/>
          <p:nvPr/>
        </p:nvSpPr>
        <p:spPr>
          <a:xfrm>
            <a:off x="4638771" y="6195988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01"/>
          <p:cNvSpPr txBox="1"/>
          <p:nvPr/>
        </p:nvSpPr>
        <p:spPr>
          <a:xfrm>
            <a:off x="5722322" y="519983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01"/>
          <p:cNvSpPr txBox="1"/>
          <p:nvPr/>
        </p:nvSpPr>
        <p:spPr>
          <a:xfrm>
            <a:off x="5733969" y="553771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01"/>
          <p:cNvSpPr txBox="1"/>
          <p:nvPr/>
        </p:nvSpPr>
        <p:spPr>
          <a:xfrm>
            <a:off x="5733968" y="586393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01"/>
          <p:cNvSpPr txBox="1"/>
          <p:nvPr/>
        </p:nvSpPr>
        <p:spPr>
          <a:xfrm>
            <a:off x="5722318" y="620764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01"/>
          <p:cNvSpPr txBox="1"/>
          <p:nvPr/>
        </p:nvSpPr>
        <p:spPr>
          <a:xfrm>
            <a:off x="5228528" y="3990408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Asn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01"/>
          <p:cNvSpPr txBox="1"/>
          <p:nvPr/>
        </p:nvSpPr>
        <p:spPr>
          <a:xfrm>
            <a:off x="5240180" y="4648683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01"/>
          <p:cNvSpPr txBox="1"/>
          <p:nvPr/>
        </p:nvSpPr>
        <p:spPr>
          <a:xfrm>
            <a:off x="5228528" y="536985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01"/>
          <p:cNvSpPr txBox="1"/>
          <p:nvPr/>
        </p:nvSpPr>
        <p:spPr>
          <a:xfrm>
            <a:off x="5240180" y="602812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01"/>
          <p:cNvSpPr txBox="1"/>
          <p:nvPr/>
        </p:nvSpPr>
        <p:spPr>
          <a:xfrm>
            <a:off x="2920302" y="4748915"/>
            <a:ext cx="977440" cy="33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or</a:t>
            </a:r>
            <a:b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2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01"/>
          <p:cNvSpPr txBox="1"/>
          <p:nvPr/>
        </p:nvSpPr>
        <p:spPr>
          <a:xfrm>
            <a:off x="6333692" y="4567818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" grpId="0"/>
      <p:bldP spid="1442" grpId="0"/>
      <p:bldP spid="1443" grpId="0"/>
      <p:bldP spid="1498" grpId="0"/>
      <p:bldP spid="1499" grpId="0"/>
      <p:bldP spid="1500" grpId="0"/>
      <p:bldP spid="1526" grpId="0"/>
      <p:bldP spid="15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74" name="Google Shape;1574;p20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The Genetic Code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5" name="Google Shape;1575;p203"/>
          <p:cNvSpPr txBox="1">
            <a:spLocks noGrp="1"/>
          </p:cNvSpPr>
          <p:nvPr>
            <p:ph type="body" idx="1"/>
          </p:nvPr>
        </p:nvSpPr>
        <p:spPr>
          <a:xfrm>
            <a:off x="1981200" y="1981200"/>
            <a:ext cx="647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76" name="Google Shape;1576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81" y="1900595"/>
            <a:ext cx="4332288" cy="4364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203"/>
          <p:cNvSpPr/>
          <p:nvPr/>
        </p:nvSpPr>
        <p:spPr>
          <a:xfrm>
            <a:off x="5219700" y="1981200"/>
            <a:ext cx="2834148" cy="401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code by reading from the </a:t>
            </a:r>
            <a:r>
              <a:rPr lang="en-US" sz="28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center to the outside</a:t>
            </a:r>
            <a:endParaRPr dirty="0"/>
          </a:p>
          <a:p>
            <a:pPr marL="0" marR="0" lvl="0" indent="-1778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mic Sans MS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</a:t>
            </a:r>
            <a:r>
              <a:rPr lang="en-US" sz="28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codes for Methionine</a:t>
            </a:r>
            <a:endParaRPr dirty="0"/>
          </a:p>
        </p:txBody>
      </p:sp>
      <p:cxnSp>
        <p:nvCxnSpPr>
          <p:cNvPr id="1578" name="Google Shape;1578;p203"/>
          <p:cNvCxnSpPr>
            <a:cxnSpLocks/>
          </p:cNvCxnSpPr>
          <p:nvPr/>
        </p:nvCxnSpPr>
        <p:spPr>
          <a:xfrm flipH="1">
            <a:off x="2536723" y="5397910"/>
            <a:ext cx="2682977" cy="216309"/>
          </a:xfrm>
          <a:prstGeom prst="straightConnector1">
            <a:avLst/>
          </a:prstGeom>
          <a:noFill/>
          <a:ln w="76200" cap="flat" cmpd="sng">
            <a:solidFill>
              <a:srgbClr val="A5002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EC3F27F-3AE5-4445-909C-1FC91248B6F3}"/>
              </a:ext>
            </a:extLst>
          </p:cNvPr>
          <p:cNvSpPr/>
          <p:nvPr/>
        </p:nvSpPr>
        <p:spPr>
          <a:xfrm>
            <a:off x="2421228" y="4146997"/>
            <a:ext cx="425003" cy="50227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E07D37-2830-48F6-9989-5E1E69F6B62C}"/>
              </a:ext>
            </a:extLst>
          </p:cNvPr>
          <p:cNvSpPr/>
          <p:nvPr/>
        </p:nvSpPr>
        <p:spPr>
          <a:xfrm>
            <a:off x="2523619" y="4855332"/>
            <a:ext cx="425003" cy="4496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0214BD-EC9D-4657-99C9-A49B1C39D759}"/>
              </a:ext>
            </a:extLst>
          </p:cNvPr>
          <p:cNvSpPr/>
          <p:nvPr/>
        </p:nvSpPr>
        <p:spPr>
          <a:xfrm rot="716970">
            <a:off x="2163649" y="5192984"/>
            <a:ext cx="431425" cy="9250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0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Genetic Code </a:t>
            </a:r>
            <a:r>
              <a:rPr lang="en-US" sz="3200" dirty="0"/>
              <a:t>is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redundant</a:t>
            </a:r>
            <a:r>
              <a:rPr lang="en-US" sz="2800" dirty="0"/>
              <a:t>, with more than one codon for some amino acids.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unambiguous</a:t>
            </a:r>
            <a:r>
              <a:rPr lang="en-US" sz="2800" dirty="0"/>
              <a:t>, in that any codon for one amino acid does not code for any other amino acid.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i="1" dirty="0">
                <a:solidFill>
                  <a:srgbClr val="0000FF"/>
                </a:solidFill>
              </a:rPr>
              <a:t>nearly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universal</a:t>
            </a:r>
            <a:r>
              <a:rPr lang="en-US" sz="2800" dirty="0"/>
              <a:t>, in that the genetic code is shared by organisms from the simplest bacteria to the most complex plants and animals.</a:t>
            </a:r>
            <a:endParaRPr sz="2800" dirty="0"/>
          </a:p>
        </p:txBody>
      </p:sp>
      <p:sp>
        <p:nvSpPr>
          <p:cNvPr id="1567" name="Google Shape;1567;p20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Genetic Code </a:t>
            </a:r>
            <a:r>
              <a:rPr lang="en-US" sz="3200" dirty="0">
                <a:solidFill>
                  <a:srgbClr val="0000FF"/>
                </a:solidFill>
              </a:rPr>
              <a:t>dictates how </a:t>
            </a:r>
            <a:r>
              <a:rPr lang="en-US" sz="3200" dirty="0">
                <a:solidFill>
                  <a:srgbClr val="FF0000"/>
                </a:solidFill>
              </a:rPr>
              <a:t>Codons</a:t>
            </a:r>
            <a:r>
              <a:rPr lang="en-US" sz="3200" dirty="0">
                <a:solidFill>
                  <a:srgbClr val="0000FF"/>
                </a:solidFill>
              </a:rPr>
              <a:t> are </a:t>
            </a:r>
            <a:r>
              <a:rPr lang="en-US" sz="3200" dirty="0">
                <a:solidFill>
                  <a:srgbClr val="FF0000"/>
                </a:solidFill>
              </a:rPr>
              <a:t>Translated</a:t>
            </a:r>
            <a:r>
              <a:rPr lang="en-US" sz="3200" dirty="0">
                <a:solidFill>
                  <a:srgbClr val="0000FF"/>
                </a:solidFill>
              </a:rPr>
              <a:t> into </a:t>
            </a:r>
            <a:r>
              <a:rPr lang="en-US" sz="3200" dirty="0">
                <a:solidFill>
                  <a:srgbClr val="FF0000"/>
                </a:solidFill>
              </a:rPr>
              <a:t>Amino Acids</a:t>
            </a:r>
            <a:endParaRPr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85" name="Google Shape;1585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1752600"/>
            <a:ext cx="4332288" cy="43640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586" name="Google Shape;1586;p204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Name the Amino Acids</a:t>
            </a:r>
            <a:endParaRPr/>
          </a:p>
        </p:txBody>
      </p:sp>
      <p:sp>
        <p:nvSpPr>
          <p:cNvPr id="1587" name="Google Shape;1587;p204"/>
          <p:cNvSpPr txBox="1">
            <a:spLocks noGrp="1"/>
          </p:cNvSpPr>
          <p:nvPr>
            <p:ph type="body" idx="1"/>
          </p:nvPr>
        </p:nvSpPr>
        <p:spPr>
          <a:xfrm>
            <a:off x="1981200" y="2133600"/>
            <a:ext cx="2514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GGG?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UCA?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CAU?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GCA?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AAA?</a:t>
            </a:r>
            <a:endParaRPr dirty="0"/>
          </a:p>
        </p:txBody>
      </p:sp>
      <p:pic>
        <p:nvPicPr>
          <p:cNvPr id="7" name="Picture 6" descr="try_it-01.eps">
            <a:extLst>
              <a:ext uri="{FF2B5EF4-FFF2-40B4-BE49-F238E27FC236}">
                <a16:creationId xmlns:a16="http://schemas.microsoft.com/office/drawing/2014/main" id="{F1F660DF-3265-4EA1-BB5F-1348975883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8100"/>
            <a:ext cx="939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85" name="Google Shape;1585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26303"/>
            <a:ext cx="4332288" cy="43640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586" name="Google Shape;1586;p204"/>
          <p:cNvSpPr txBox="1">
            <a:spLocks noGrp="1"/>
          </p:cNvSpPr>
          <p:nvPr>
            <p:ph type="title"/>
          </p:nvPr>
        </p:nvSpPr>
        <p:spPr>
          <a:xfrm>
            <a:off x="2122488" y="152400"/>
            <a:ext cx="6477000" cy="958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Name the Amino Acids</a:t>
            </a:r>
            <a:endParaRPr dirty="0"/>
          </a:p>
        </p:txBody>
      </p:sp>
      <p:sp>
        <p:nvSpPr>
          <p:cNvPr id="1587" name="Google Shape;1587;p204"/>
          <p:cNvSpPr txBox="1">
            <a:spLocks noGrp="1"/>
          </p:cNvSpPr>
          <p:nvPr>
            <p:ph type="body" idx="1"/>
          </p:nvPr>
        </p:nvSpPr>
        <p:spPr>
          <a:xfrm>
            <a:off x="2223370" y="1111044"/>
            <a:ext cx="2427288" cy="559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GGG?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Comic Sans MS"/>
                <a:sym typeface="Comic Sans MS"/>
              </a:rPr>
              <a:t>glycine</a:t>
            </a: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UCA?</a:t>
            </a: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Comic Sans MS"/>
                <a:sym typeface="Comic Sans MS"/>
              </a:rPr>
              <a:t>serine</a:t>
            </a: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CAU?</a:t>
            </a: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Comic Sans MS"/>
                <a:sym typeface="Comic Sans MS"/>
              </a:rPr>
              <a:t>histidine</a:t>
            </a: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GCA?</a:t>
            </a: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Comic Sans MS"/>
                <a:sym typeface="Comic Sans MS"/>
              </a:rPr>
              <a:t>alanine</a:t>
            </a: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AAA?</a:t>
            </a:r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Comic Sans MS"/>
                <a:sym typeface="Comic Sans MS"/>
              </a:rPr>
              <a:t>lysine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7" name="Picture 6" descr="try_it-01.eps">
            <a:extLst>
              <a:ext uri="{FF2B5EF4-FFF2-40B4-BE49-F238E27FC236}">
                <a16:creationId xmlns:a16="http://schemas.microsoft.com/office/drawing/2014/main" id="{D7B8879A-ADCD-4D15-AB11-86D2906ED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8100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593;p205" descr="10_08bDNAtoProtein_3-U.jpg">
            <a:extLst>
              <a:ext uri="{FF2B5EF4-FFF2-40B4-BE49-F238E27FC236}">
                <a16:creationId xmlns:a16="http://schemas.microsoft.com/office/drawing/2014/main" id="{29997FA5-5FDB-4377-915A-908B23006D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825" b="33368"/>
          <a:stretch/>
        </p:blipFill>
        <p:spPr>
          <a:xfrm>
            <a:off x="298704" y="2369968"/>
            <a:ext cx="8546592" cy="220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93;p205" descr="10_08bDNAtoProtein_3-U.jpg">
            <a:extLst>
              <a:ext uri="{FF2B5EF4-FFF2-40B4-BE49-F238E27FC236}">
                <a16:creationId xmlns:a16="http://schemas.microsoft.com/office/drawing/2014/main" id="{617B4FE3-DF0F-402B-9493-53C5CF47E6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6715"/>
          <a:stretch/>
        </p:blipFill>
        <p:spPr>
          <a:xfrm>
            <a:off x="289792" y="195944"/>
            <a:ext cx="8546592" cy="217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05" descr="10_08bDNAtoProtein_3-U.jpg"/>
          <p:cNvPicPr preferRelativeResize="0"/>
          <p:nvPr/>
        </p:nvPicPr>
        <p:blipFill rotWithShape="1">
          <a:blip r:embed="rId3">
            <a:alphaModFix/>
          </a:blip>
          <a:srcRect t="66133" b="2580"/>
          <a:stretch/>
        </p:blipFill>
        <p:spPr>
          <a:xfrm>
            <a:off x="298704" y="4482302"/>
            <a:ext cx="8546592" cy="20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05"/>
          <p:cNvSpPr txBox="1"/>
          <p:nvPr/>
        </p:nvSpPr>
        <p:spPr>
          <a:xfrm>
            <a:off x="2247330" y="190175"/>
            <a:ext cx="3613880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Strand to be transcribed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5" name="Google Shape;1595;p205"/>
          <p:cNvCxnSpPr/>
          <p:nvPr/>
        </p:nvCxnSpPr>
        <p:spPr>
          <a:xfrm>
            <a:off x="5664134" y="350336"/>
            <a:ext cx="379555" cy="28464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6" name="Google Shape;1596;p205"/>
          <p:cNvSpPr txBox="1"/>
          <p:nvPr/>
        </p:nvSpPr>
        <p:spPr>
          <a:xfrm>
            <a:off x="840345" y="1241181"/>
            <a:ext cx="1015386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05"/>
          <p:cNvSpPr txBox="1"/>
          <p:nvPr/>
        </p:nvSpPr>
        <p:spPr>
          <a:xfrm>
            <a:off x="2860455" y="920040"/>
            <a:ext cx="5900087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  A	 C   T	  T</a:t>
            </a:r>
            <a:r>
              <a:rPr lang="en-US" sz="2300" b="1" dirty="0"/>
              <a:t>   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	   A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/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	C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05"/>
          <p:cNvSpPr txBox="1"/>
          <p:nvPr/>
        </p:nvSpPr>
        <p:spPr>
          <a:xfrm>
            <a:off x="2845856" y="1664502"/>
            <a:ext cx="5999440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T	 G    A	  A    G   T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/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	G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05"/>
          <p:cNvSpPr txBox="1"/>
          <p:nvPr/>
        </p:nvSpPr>
        <p:spPr>
          <a:xfrm>
            <a:off x="867276" y="3631019"/>
            <a:ext cx="1015386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05"/>
          <p:cNvSpPr txBox="1"/>
          <p:nvPr/>
        </p:nvSpPr>
        <p:spPr>
          <a:xfrm>
            <a:off x="429840" y="2485817"/>
            <a:ext cx="1825593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05"/>
          <p:cNvSpPr txBox="1"/>
          <p:nvPr/>
        </p:nvSpPr>
        <p:spPr>
          <a:xfrm>
            <a:off x="2880526" y="3759218"/>
            <a:ext cx="5999440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  5	 6    7	  8    9   10</a:t>
            </a:r>
            <a:r>
              <a:rPr lang="en-US" sz="2300" b="1" dirty="0"/>
              <a:t>  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11  12  13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14</a:t>
            </a:r>
            <a:r>
              <a:rPr lang="en-US" sz="2300" b="1" dirty="0"/>
              <a:t> 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05"/>
          <p:cNvSpPr txBox="1"/>
          <p:nvPr/>
        </p:nvSpPr>
        <p:spPr>
          <a:xfrm>
            <a:off x="561225" y="4912409"/>
            <a:ext cx="1694208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05"/>
          <p:cNvSpPr txBox="1"/>
          <p:nvPr/>
        </p:nvSpPr>
        <p:spPr>
          <a:xfrm>
            <a:off x="532025" y="5992610"/>
            <a:ext cx="1670494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05"/>
          <p:cNvSpPr txBox="1"/>
          <p:nvPr/>
        </p:nvSpPr>
        <p:spPr>
          <a:xfrm>
            <a:off x="3225406" y="5970716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05"/>
          <p:cNvSpPr txBox="1"/>
          <p:nvPr/>
        </p:nvSpPr>
        <p:spPr>
          <a:xfrm>
            <a:off x="4729029" y="5963417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05"/>
          <p:cNvSpPr txBox="1"/>
          <p:nvPr/>
        </p:nvSpPr>
        <p:spPr>
          <a:xfrm>
            <a:off x="6210754" y="5970716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05"/>
          <p:cNvSpPr txBox="1"/>
          <p:nvPr/>
        </p:nvSpPr>
        <p:spPr>
          <a:xfrm>
            <a:off x="7422413" y="4605867"/>
            <a:ext cx="109568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05"/>
          <p:cNvSpPr txBox="1"/>
          <p:nvPr/>
        </p:nvSpPr>
        <p:spPr>
          <a:xfrm>
            <a:off x="2940739" y="4605863"/>
            <a:ext cx="109568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205"/>
          <p:cNvSpPr/>
          <p:nvPr/>
        </p:nvSpPr>
        <p:spPr>
          <a:xfrm rot="-5400000">
            <a:off x="3343026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0" name="Google Shape;1610;p205"/>
          <p:cNvSpPr/>
          <p:nvPr/>
        </p:nvSpPr>
        <p:spPr>
          <a:xfrm rot="-5400000">
            <a:off x="4832051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1" name="Google Shape;1611;p205"/>
          <p:cNvSpPr/>
          <p:nvPr/>
        </p:nvSpPr>
        <p:spPr>
          <a:xfrm rot="-5400000">
            <a:off x="6321076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2" name="Google Shape;1612;p205"/>
          <p:cNvSpPr/>
          <p:nvPr/>
        </p:nvSpPr>
        <p:spPr>
          <a:xfrm rot="-5400000">
            <a:off x="7824698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" name="Picture 23" descr="try_it-01.eps">
            <a:extLst>
              <a:ext uri="{FF2B5EF4-FFF2-40B4-BE49-F238E27FC236}">
                <a16:creationId xmlns:a16="http://schemas.microsoft.com/office/drawing/2014/main" id="{51F0DA5D-6140-47D7-AD86-CE93572AF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5" y="95297"/>
            <a:ext cx="939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" grpId="0"/>
      <p:bldP spid="1600" grpId="0"/>
      <p:bldP spid="1601" grpId="0"/>
      <p:bldP spid="1602" grpId="0"/>
      <p:bldP spid="1603" grpId="0"/>
      <p:bldP spid="1604" grpId="0"/>
      <p:bldP spid="1605" grpId="0"/>
      <p:bldP spid="1606" grpId="0"/>
      <p:bldP spid="1607" grpId="0"/>
      <p:bldP spid="1608" grpId="0"/>
      <p:bldP spid="1609" grpId="0" animBg="1"/>
      <p:bldP spid="1610" grpId="0" animBg="1"/>
      <p:bldP spid="1611" grpId="0" animBg="1"/>
      <p:bldP spid="16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593;p205" descr="10_08bDNAtoProtein_3-U.jpg">
            <a:extLst>
              <a:ext uri="{FF2B5EF4-FFF2-40B4-BE49-F238E27FC236}">
                <a16:creationId xmlns:a16="http://schemas.microsoft.com/office/drawing/2014/main" id="{29997FA5-5FDB-4377-915A-908B23006D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825" b="33368"/>
          <a:stretch/>
        </p:blipFill>
        <p:spPr>
          <a:xfrm>
            <a:off x="298704" y="2369968"/>
            <a:ext cx="8546592" cy="220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593;p205" descr="10_08bDNAtoProtein_3-U.jpg">
            <a:extLst>
              <a:ext uri="{FF2B5EF4-FFF2-40B4-BE49-F238E27FC236}">
                <a16:creationId xmlns:a16="http://schemas.microsoft.com/office/drawing/2014/main" id="{617B4FE3-DF0F-402B-9493-53C5CF47E6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6715"/>
          <a:stretch/>
        </p:blipFill>
        <p:spPr>
          <a:xfrm>
            <a:off x="289792" y="195944"/>
            <a:ext cx="8546592" cy="217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05" descr="10_08bDNAtoProtein_3-U.jpg"/>
          <p:cNvPicPr preferRelativeResize="0"/>
          <p:nvPr/>
        </p:nvPicPr>
        <p:blipFill rotWithShape="1">
          <a:blip r:embed="rId3">
            <a:alphaModFix/>
          </a:blip>
          <a:srcRect t="66133" b="2580"/>
          <a:stretch/>
        </p:blipFill>
        <p:spPr>
          <a:xfrm>
            <a:off x="298704" y="4482302"/>
            <a:ext cx="8546592" cy="204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05"/>
          <p:cNvSpPr txBox="1"/>
          <p:nvPr/>
        </p:nvSpPr>
        <p:spPr>
          <a:xfrm>
            <a:off x="2247330" y="190175"/>
            <a:ext cx="3613880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Strand to be transcribed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5" name="Google Shape;1595;p205"/>
          <p:cNvCxnSpPr/>
          <p:nvPr/>
        </p:nvCxnSpPr>
        <p:spPr>
          <a:xfrm>
            <a:off x="5664134" y="350336"/>
            <a:ext cx="379555" cy="28464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6" name="Google Shape;1596;p205"/>
          <p:cNvSpPr txBox="1"/>
          <p:nvPr/>
        </p:nvSpPr>
        <p:spPr>
          <a:xfrm>
            <a:off x="1072167" y="1241181"/>
            <a:ext cx="1015386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205"/>
          <p:cNvSpPr txBox="1"/>
          <p:nvPr/>
        </p:nvSpPr>
        <p:spPr>
          <a:xfrm>
            <a:off x="2860455" y="920040"/>
            <a:ext cx="5900087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  A	 C   T	  T</a:t>
            </a:r>
            <a:r>
              <a:rPr lang="en-US" sz="2300" b="1" dirty="0"/>
              <a:t>   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	   A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/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T	C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205"/>
          <p:cNvSpPr txBox="1"/>
          <p:nvPr/>
        </p:nvSpPr>
        <p:spPr>
          <a:xfrm>
            <a:off x="2845856" y="1664502"/>
            <a:ext cx="5999440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T	 G    A	  A    G   T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/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	G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205"/>
          <p:cNvSpPr txBox="1"/>
          <p:nvPr/>
        </p:nvSpPr>
        <p:spPr>
          <a:xfrm>
            <a:off x="1028372" y="3613247"/>
            <a:ext cx="1015386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RNA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05"/>
          <p:cNvSpPr txBox="1"/>
          <p:nvPr/>
        </p:nvSpPr>
        <p:spPr>
          <a:xfrm>
            <a:off x="429840" y="2485817"/>
            <a:ext cx="2263541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205"/>
          <p:cNvSpPr txBox="1"/>
          <p:nvPr/>
        </p:nvSpPr>
        <p:spPr>
          <a:xfrm>
            <a:off x="2880526" y="3759218"/>
            <a:ext cx="5999440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U	 G   A	  A   G    U</a:t>
            </a:r>
            <a:r>
              <a:rPr lang="en-US" sz="2300" b="1" dirty="0"/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	G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05"/>
          <p:cNvSpPr txBox="1"/>
          <p:nvPr/>
        </p:nvSpPr>
        <p:spPr>
          <a:xfrm>
            <a:off x="561225" y="4912409"/>
            <a:ext cx="169420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205"/>
          <p:cNvSpPr txBox="1"/>
          <p:nvPr/>
        </p:nvSpPr>
        <p:spPr>
          <a:xfrm>
            <a:off x="532025" y="5992610"/>
            <a:ext cx="200077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Polypeptide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05"/>
          <p:cNvSpPr txBox="1"/>
          <p:nvPr/>
        </p:nvSpPr>
        <p:spPr>
          <a:xfrm>
            <a:off x="3225406" y="5970716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05"/>
          <p:cNvSpPr txBox="1"/>
          <p:nvPr/>
        </p:nvSpPr>
        <p:spPr>
          <a:xfrm>
            <a:off x="4729029" y="5963417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05"/>
          <p:cNvSpPr txBox="1"/>
          <p:nvPr/>
        </p:nvSpPr>
        <p:spPr>
          <a:xfrm>
            <a:off x="6210754" y="5970716"/>
            <a:ext cx="730727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</a:t>
            </a: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205"/>
          <p:cNvSpPr txBox="1"/>
          <p:nvPr/>
        </p:nvSpPr>
        <p:spPr>
          <a:xfrm>
            <a:off x="7422413" y="4605867"/>
            <a:ext cx="1095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b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05"/>
          <p:cNvSpPr txBox="1"/>
          <p:nvPr/>
        </p:nvSpPr>
        <p:spPr>
          <a:xfrm>
            <a:off x="2940739" y="4605863"/>
            <a:ext cx="1095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b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205"/>
          <p:cNvSpPr/>
          <p:nvPr/>
        </p:nvSpPr>
        <p:spPr>
          <a:xfrm rot="-5400000">
            <a:off x="3343026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0" name="Google Shape;1610;p205"/>
          <p:cNvSpPr/>
          <p:nvPr/>
        </p:nvSpPr>
        <p:spPr>
          <a:xfrm rot="-5400000">
            <a:off x="4832051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1" name="Google Shape;1611;p205"/>
          <p:cNvSpPr/>
          <p:nvPr/>
        </p:nvSpPr>
        <p:spPr>
          <a:xfrm rot="-5400000">
            <a:off x="6321076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2" name="Google Shape;1612;p205"/>
          <p:cNvSpPr/>
          <p:nvPr/>
        </p:nvSpPr>
        <p:spPr>
          <a:xfrm rot="-5400000">
            <a:off x="7824698" y="3886510"/>
            <a:ext cx="251820" cy="1310160"/>
          </a:xfrm>
          <a:prstGeom prst="leftBrace">
            <a:avLst>
              <a:gd name="adj1" fmla="val 3382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" name="Picture 23" descr="try_it-01.eps">
            <a:extLst>
              <a:ext uri="{FF2B5EF4-FFF2-40B4-BE49-F238E27FC236}">
                <a16:creationId xmlns:a16="http://schemas.microsoft.com/office/drawing/2014/main" id="{1FB765C2-08B0-40B7-A91D-229539126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" y="96433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" grpId="0"/>
      <p:bldP spid="1600" grpId="0"/>
      <p:bldP spid="1601" grpId="0"/>
      <p:bldP spid="1602" grpId="0"/>
      <p:bldP spid="1603" grpId="0"/>
      <p:bldP spid="1604" grpId="0"/>
      <p:bldP spid="1605" grpId="0"/>
      <p:bldP spid="1606" grpId="0"/>
      <p:bldP spid="1607" grpId="0"/>
      <p:bldP spid="1608" grpId="0"/>
      <p:bldP spid="1609" grpId="0" animBg="1"/>
      <p:bldP spid="1610" grpId="0" animBg="1"/>
      <p:bldP spid="1611" grpId="0" animBg="1"/>
      <p:bldP spid="16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5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0000"/>
                </a:solidFill>
              </a:rPr>
              <a:t>DNA </a:t>
            </a:r>
            <a:r>
              <a:rPr lang="en-US" sz="3600" dirty="0">
                <a:solidFill>
                  <a:srgbClr val="0000FF"/>
                </a:solidFill>
              </a:rPr>
              <a:t>and</a:t>
            </a:r>
            <a:r>
              <a:rPr lang="en-US" sz="3600" dirty="0">
                <a:solidFill>
                  <a:srgbClr val="FF0000"/>
                </a:solidFill>
              </a:rPr>
              <a:t> RNA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901" name="Google Shape;901;p165"/>
          <p:cNvSpPr txBox="1">
            <a:spLocks noGrp="1"/>
          </p:cNvSpPr>
          <p:nvPr>
            <p:ph type="body" idx="1"/>
          </p:nvPr>
        </p:nvSpPr>
        <p:spPr>
          <a:xfrm>
            <a:off x="355600" y="1205386"/>
            <a:ext cx="8475133" cy="529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DNA and RNA </a:t>
            </a:r>
            <a:r>
              <a:rPr lang="en-US" sz="2600" dirty="0"/>
              <a:t>are </a:t>
            </a:r>
            <a:r>
              <a:rPr lang="en-US" sz="2600" dirty="0">
                <a:solidFill>
                  <a:srgbClr val="0000FF"/>
                </a:solidFill>
              </a:rPr>
              <a:t>nucleic acids </a:t>
            </a:r>
            <a:r>
              <a:rPr lang="en-US" sz="2600" dirty="0"/>
              <a:t>consisting of long chains (polymers) of monomers called </a:t>
            </a:r>
            <a:r>
              <a:rPr lang="en-US" sz="2600" b="1" dirty="0">
                <a:solidFill>
                  <a:srgbClr val="0000FF"/>
                </a:solidFill>
              </a:rPr>
              <a:t>Nucleotides</a:t>
            </a:r>
            <a:r>
              <a:rPr lang="en-US" sz="2600" dirty="0"/>
              <a:t>. 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Each of the </a:t>
            </a:r>
            <a:r>
              <a:rPr lang="en-US" sz="2600" b="1" dirty="0">
                <a:solidFill>
                  <a:srgbClr val="0000FF"/>
                </a:solidFill>
              </a:rPr>
              <a:t>two strands of DNA </a:t>
            </a:r>
            <a:r>
              <a:rPr lang="en-US" sz="2600" dirty="0"/>
              <a:t>is a DNA nucleotide polymer (chain).</a:t>
            </a: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A</a:t>
            </a:r>
            <a:r>
              <a:rPr lang="en-US" sz="2600" b="1" dirty="0">
                <a:solidFill>
                  <a:srgbClr val="0000FF"/>
                </a:solidFill>
              </a:rPr>
              <a:t> Nucleotide</a:t>
            </a:r>
            <a:r>
              <a:rPr lang="en-US" sz="2600" dirty="0"/>
              <a:t> is composed of a </a:t>
            </a:r>
            <a:endParaRPr sz="26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nitrogenous base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five-carbon sugar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phosphate group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The nucleotides are joined to one another by a </a:t>
            </a:r>
            <a:r>
              <a:rPr lang="en-US" sz="2600" b="1" dirty="0">
                <a:solidFill>
                  <a:srgbClr val="0000FF"/>
                </a:solidFill>
              </a:rPr>
              <a:t>Sugar-Phosphate backbone</a:t>
            </a:r>
            <a:endParaRPr sz="2600" dirty="0">
              <a:solidFill>
                <a:srgbClr val="0000FF"/>
              </a:solidFill>
            </a:endParaRPr>
          </a:p>
        </p:txBody>
      </p:sp>
      <p:pic>
        <p:nvPicPr>
          <p:cNvPr id="5" name="Picture 4" descr="warm_up-01.eps">
            <a:extLst>
              <a:ext uri="{FF2B5EF4-FFF2-40B4-BE49-F238E27FC236}">
                <a16:creationId xmlns:a16="http://schemas.microsoft.com/office/drawing/2014/main" id="{D6D602CA-782B-4234-A860-FCE73A9AC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929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1585;p204">
            <a:extLst>
              <a:ext uri="{FF2B5EF4-FFF2-40B4-BE49-F238E27FC236}">
                <a16:creationId xmlns:a16="http://schemas.microsoft.com/office/drawing/2014/main" id="{6F012EE4-0031-4CB1-BCB7-18FDD56D64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036" y="1928341"/>
            <a:ext cx="4332288" cy="436403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2" name="Google Shape;1593;p205" descr="10_08bDNAtoProtein_3-U.jpg">
            <a:extLst>
              <a:ext uri="{FF2B5EF4-FFF2-40B4-BE49-F238E27FC236}">
                <a16:creationId xmlns:a16="http://schemas.microsoft.com/office/drawing/2014/main" id="{29997FA5-5FDB-4377-915A-908B23006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7327" t="46862" b="33368"/>
          <a:stretch/>
        </p:blipFill>
        <p:spPr>
          <a:xfrm>
            <a:off x="2537137" y="89882"/>
            <a:ext cx="6211101" cy="1290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67DA29-251E-418B-9ECA-C7E28D51236D}"/>
              </a:ext>
            </a:extLst>
          </p:cNvPr>
          <p:cNvGrpSpPr/>
          <p:nvPr/>
        </p:nvGrpSpPr>
        <p:grpSpPr>
          <a:xfrm>
            <a:off x="887472" y="347001"/>
            <a:ext cx="7621158" cy="1201557"/>
            <a:chOff x="984530" y="3465943"/>
            <a:chExt cx="7621158" cy="1201557"/>
          </a:xfrm>
        </p:grpSpPr>
        <p:sp>
          <p:nvSpPr>
            <p:cNvPr id="1599" name="Google Shape;1599;p205"/>
            <p:cNvSpPr txBox="1"/>
            <p:nvPr/>
          </p:nvSpPr>
          <p:spPr>
            <a:xfrm>
              <a:off x="984530" y="3465943"/>
              <a:ext cx="1015386" cy="332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9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mRNA</a:t>
              </a:r>
              <a:endParaRPr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05"/>
            <p:cNvSpPr/>
            <p:nvPr/>
          </p:nvSpPr>
          <p:spPr>
            <a:xfrm rot="-5400000">
              <a:off x="3343026" y="3886510"/>
              <a:ext cx="251820" cy="1310160"/>
            </a:xfrm>
            <a:prstGeom prst="leftBrace">
              <a:avLst>
                <a:gd name="adj1" fmla="val 3382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10" name="Google Shape;1610;p205"/>
            <p:cNvSpPr/>
            <p:nvPr/>
          </p:nvSpPr>
          <p:spPr>
            <a:xfrm rot="-5400000">
              <a:off x="4832051" y="3886510"/>
              <a:ext cx="251820" cy="1310160"/>
            </a:xfrm>
            <a:prstGeom prst="leftBrace">
              <a:avLst>
                <a:gd name="adj1" fmla="val 3382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11" name="Google Shape;1611;p205"/>
            <p:cNvSpPr/>
            <p:nvPr/>
          </p:nvSpPr>
          <p:spPr>
            <a:xfrm rot="-5400000">
              <a:off x="6321076" y="3886510"/>
              <a:ext cx="251820" cy="1310160"/>
            </a:xfrm>
            <a:prstGeom prst="leftBrace">
              <a:avLst>
                <a:gd name="adj1" fmla="val 3382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612" name="Google Shape;1612;p205"/>
            <p:cNvSpPr/>
            <p:nvPr/>
          </p:nvSpPr>
          <p:spPr>
            <a:xfrm rot="-5400000">
              <a:off x="7824698" y="3886510"/>
              <a:ext cx="251820" cy="1310160"/>
            </a:xfrm>
            <a:prstGeom prst="leftBrace">
              <a:avLst>
                <a:gd name="adj1" fmla="val 3382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601" name="Google Shape;1601;p205"/>
          <p:cNvSpPr txBox="1"/>
          <p:nvPr/>
        </p:nvSpPr>
        <p:spPr>
          <a:xfrm>
            <a:off x="2811157" y="587571"/>
            <a:ext cx="5999440" cy="6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U	 G   A	  A   G    U</a:t>
            </a:r>
            <a:r>
              <a:rPr lang="en-US" sz="2300" b="1" dirty="0"/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300" b="1" dirty="0"/>
              <a:t> </a:t>
            </a: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	G	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205"/>
          <p:cNvSpPr txBox="1"/>
          <p:nvPr/>
        </p:nvSpPr>
        <p:spPr>
          <a:xfrm>
            <a:off x="394779" y="2173125"/>
            <a:ext cx="169420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Translation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205"/>
          <p:cNvSpPr txBox="1"/>
          <p:nvPr/>
        </p:nvSpPr>
        <p:spPr>
          <a:xfrm>
            <a:off x="3840102" y="6270429"/>
            <a:ext cx="730727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</a:t>
            </a:r>
            <a:endParaRPr sz="23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205"/>
          <p:cNvSpPr txBox="1"/>
          <p:nvPr/>
        </p:nvSpPr>
        <p:spPr>
          <a:xfrm>
            <a:off x="2458672" y="5063396"/>
            <a:ext cx="730727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Lys</a:t>
            </a:r>
            <a:endParaRPr sz="23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205"/>
          <p:cNvSpPr txBox="1"/>
          <p:nvPr/>
        </p:nvSpPr>
        <p:spPr>
          <a:xfrm>
            <a:off x="4964121" y="1607070"/>
            <a:ext cx="730727" cy="33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9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Phe</a:t>
            </a:r>
            <a:endParaRPr sz="23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4408996-94C3-4120-8597-AF62F9F8EC54}"/>
              </a:ext>
            </a:extLst>
          </p:cNvPr>
          <p:cNvSpPr/>
          <p:nvPr/>
        </p:nvSpPr>
        <p:spPr>
          <a:xfrm rot="20901418" flipH="1">
            <a:off x="3781714" y="1562753"/>
            <a:ext cx="149039" cy="4455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37D54BC-4779-4263-9DA8-83E8FEB4BF17}"/>
              </a:ext>
            </a:extLst>
          </p:cNvPr>
          <p:cNvSpPr/>
          <p:nvPr/>
        </p:nvSpPr>
        <p:spPr>
          <a:xfrm rot="1413642" flipH="1">
            <a:off x="4104437" y="1436446"/>
            <a:ext cx="173344" cy="3518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1CCEBEF-6FED-4677-B848-C5415054821D}"/>
              </a:ext>
            </a:extLst>
          </p:cNvPr>
          <p:cNvSpPr/>
          <p:nvPr/>
        </p:nvSpPr>
        <p:spPr>
          <a:xfrm rot="3808773" flipH="1">
            <a:off x="5708212" y="1241756"/>
            <a:ext cx="206935" cy="1159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8186271-6423-4128-8705-BD099422C704}"/>
              </a:ext>
            </a:extLst>
          </p:cNvPr>
          <p:cNvSpPr/>
          <p:nvPr/>
        </p:nvSpPr>
        <p:spPr>
          <a:xfrm rot="2041724" flipH="1">
            <a:off x="7256096" y="1447948"/>
            <a:ext cx="154476" cy="1765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1607;p205">
            <a:extLst>
              <a:ext uri="{FF2B5EF4-FFF2-40B4-BE49-F238E27FC236}">
                <a16:creationId xmlns:a16="http://schemas.microsoft.com/office/drawing/2014/main" id="{83A5B15F-A678-4839-BB79-2D4616D098F4}"/>
              </a:ext>
            </a:extLst>
          </p:cNvPr>
          <p:cNvSpPr txBox="1"/>
          <p:nvPr/>
        </p:nvSpPr>
        <p:spPr>
          <a:xfrm>
            <a:off x="6901134" y="2787997"/>
            <a:ext cx="1095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br>
              <a:rPr lang="en-US" sz="2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codon</a:t>
            </a:r>
            <a:endParaRPr sz="23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08;p205">
            <a:extLst>
              <a:ext uri="{FF2B5EF4-FFF2-40B4-BE49-F238E27FC236}">
                <a16:creationId xmlns:a16="http://schemas.microsoft.com/office/drawing/2014/main" id="{56F48351-18C5-48E5-B623-4D7B40829CC7}"/>
              </a:ext>
            </a:extLst>
          </p:cNvPr>
          <p:cNvSpPr txBox="1"/>
          <p:nvPr/>
        </p:nvSpPr>
        <p:spPr>
          <a:xfrm>
            <a:off x="2784226" y="6071090"/>
            <a:ext cx="1095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b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</a:t>
            </a:r>
            <a:endParaRPr sz="23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8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" grpId="0"/>
      <p:bldP spid="1605" grpId="0"/>
      <p:bldP spid="1606" grpId="0"/>
      <p:bldP spid="3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143995" cy="1371600"/>
          </a:xfrm>
        </p:spPr>
        <p:txBody>
          <a:bodyPr/>
          <a:lstStyle/>
          <a:p>
            <a:r>
              <a:rPr lang="en-US" sz="3600" dirty="0"/>
              <a:t>The Steps of Translation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6"/>
          <a:stretch/>
        </p:blipFill>
        <p:spPr bwMode="auto">
          <a:xfrm>
            <a:off x="83743" y="1525806"/>
            <a:ext cx="9060256" cy="229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13EFE80-DF5A-49B4-A081-F56BF19D2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2" b="26291"/>
          <a:stretch/>
        </p:blipFill>
        <p:spPr bwMode="auto">
          <a:xfrm>
            <a:off x="94475" y="3812145"/>
            <a:ext cx="9049524" cy="153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1080160-807F-426B-A0B8-DEFA0D191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7"/>
          <a:stretch/>
        </p:blipFill>
        <p:spPr bwMode="auto">
          <a:xfrm>
            <a:off x="95012" y="5349023"/>
            <a:ext cx="9060256" cy="137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6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" name="Google Shape;1617;p206" descr="images-5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50" y="165100"/>
            <a:ext cx="4397375" cy="3632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808080">
                <a:alpha val="42745"/>
              </a:srgbClr>
            </a:outerShdw>
          </a:effectLst>
        </p:spPr>
      </p:pic>
      <p:sp>
        <p:nvSpPr>
          <p:cNvPr id="1618" name="Google Shape;1618;p206"/>
          <p:cNvSpPr txBox="1"/>
          <p:nvPr/>
        </p:nvSpPr>
        <p:spPr>
          <a:xfrm>
            <a:off x="4800600" y="165100"/>
            <a:ext cx="4178300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 Synthesis (Translation)</a:t>
            </a:r>
            <a:endParaRPr/>
          </a:p>
        </p:txBody>
      </p:sp>
      <p:sp>
        <p:nvSpPr>
          <p:cNvPr id="1619" name="Google Shape;1619;p206"/>
          <p:cNvSpPr txBox="1"/>
          <p:nvPr/>
        </p:nvSpPr>
        <p:spPr>
          <a:xfrm>
            <a:off x="4800600" y="1457325"/>
            <a:ext cx="4343400" cy="255450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600" dirty="0">
                <a:solidFill>
                  <a:srgbClr val="8C2AAC"/>
                </a:solidFill>
                <a:latin typeface="Calibri"/>
                <a:ea typeface="Calibri"/>
                <a:cs typeface="Calibri"/>
                <a:sym typeface="Calibri"/>
              </a:rPr>
              <a:t>The synthesis of proteins is called </a:t>
            </a:r>
            <a:r>
              <a:rPr lang="en-US" sz="2800" b="1" dirty="0">
                <a:solidFill>
                  <a:srgbClr val="000090"/>
                </a:solidFill>
              </a:rPr>
              <a:t>TRANSLATION</a:t>
            </a:r>
            <a:r>
              <a:rPr lang="en-US" sz="2600" dirty="0">
                <a:solidFill>
                  <a:srgbClr val="8C2AAC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/>
          </a:p>
          <a:p>
            <a:r>
              <a:rPr lang="en-US" sz="2600" dirty="0">
                <a:solidFill>
                  <a:srgbClr val="8C2AAC"/>
                </a:solidFill>
                <a:latin typeface="Calibri"/>
                <a:ea typeface="Calibri"/>
                <a:cs typeface="Calibri"/>
                <a:sym typeface="Calibri"/>
              </a:rPr>
              <a:t>The cell must translate the base sequence of an </a:t>
            </a:r>
            <a:r>
              <a:rPr lang="en-US" sz="2800" dirty="0">
                <a:solidFill>
                  <a:srgbClr val="000090"/>
                </a:solidFill>
              </a:rPr>
              <a:t>mRNA</a:t>
            </a:r>
            <a:r>
              <a:rPr lang="en-US" sz="2600" dirty="0">
                <a:solidFill>
                  <a:srgbClr val="8C2AAC"/>
                </a:solidFill>
                <a:latin typeface="Calibri"/>
                <a:ea typeface="Calibri"/>
                <a:cs typeface="Calibri"/>
                <a:sym typeface="Calibri"/>
              </a:rPr>
              <a:t> molecule into the </a:t>
            </a:r>
            <a:r>
              <a:rPr lang="en-US" sz="2600" dirty="0">
                <a:solidFill>
                  <a:srgbClr val="000090"/>
                </a:solidFill>
              </a:rPr>
              <a:t>amino acid </a:t>
            </a:r>
            <a:r>
              <a:rPr lang="en-US" sz="2600" dirty="0">
                <a:solidFill>
                  <a:srgbClr val="8C2AAC"/>
                </a:solidFill>
                <a:latin typeface="Calibri"/>
                <a:ea typeface="Calibri"/>
                <a:cs typeface="Calibri"/>
                <a:sym typeface="Calibri"/>
              </a:rPr>
              <a:t>sequence of a protein. </a:t>
            </a:r>
            <a:endParaRPr dirty="0"/>
          </a:p>
        </p:txBody>
      </p:sp>
      <p:sp>
        <p:nvSpPr>
          <p:cNvPr id="1623" name="Google Shape;1623;p206"/>
          <p:cNvSpPr txBox="1"/>
          <p:nvPr/>
        </p:nvSpPr>
        <p:spPr>
          <a:xfrm>
            <a:off x="83127" y="4123422"/>
            <a:ext cx="5702300" cy="255450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site of translation, or </a:t>
            </a:r>
            <a:r>
              <a:rPr lang="en-US" sz="3200" dirty="0">
                <a:solidFill>
                  <a:srgbClr val="FF0000"/>
                </a:solidFill>
              </a:rPr>
              <a:t>protein synthesis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is the </a:t>
            </a:r>
            <a:r>
              <a:rPr lang="en-US" sz="3200" dirty="0">
                <a:solidFill>
                  <a:srgbClr val="FF0000"/>
                </a:solidFill>
              </a:rPr>
              <a:t>ribosome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ribosome facilitates the orderly linking of amino acids into </a:t>
            </a:r>
            <a:r>
              <a:rPr lang="en-US" sz="3200" b="1" dirty="0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proteins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626" name="Google Shape;1626;p206"/>
          <p:cNvSpPr txBox="1"/>
          <p:nvPr/>
        </p:nvSpPr>
        <p:spPr>
          <a:xfrm>
            <a:off x="5885645" y="4246533"/>
            <a:ext cx="325835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During translation, the cell uses information from mRNA to produce 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0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FF0000"/>
                </a:solidFill>
              </a:rPr>
              <a:t>Transfer RNA </a:t>
            </a:r>
            <a:r>
              <a:rPr lang="en-US" sz="3200" dirty="0">
                <a:solidFill>
                  <a:srgbClr val="0000FF"/>
                </a:solidFill>
              </a:rPr>
              <a:t>Molecules serve as </a:t>
            </a:r>
            <a:r>
              <a:rPr lang="en-US" sz="3200" dirty="0">
                <a:solidFill>
                  <a:srgbClr val="FF0000"/>
                </a:solidFill>
              </a:rPr>
              <a:t>Interpreters</a:t>
            </a:r>
            <a:r>
              <a:rPr lang="en-US" sz="3200" dirty="0">
                <a:solidFill>
                  <a:srgbClr val="0000FF"/>
                </a:solidFill>
              </a:rPr>
              <a:t> during </a:t>
            </a:r>
            <a:r>
              <a:rPr lang="en-US" sz="3200" dirty="0">
                <a:solidFill>
                  <a:srgbClr val="FF0000"/>
                </a:solidFill>
              </a:rPr>
              <a:t>Translation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1633" name="Google Shape;1633;p207"/>
          <p:cNvSpPr txBox="1">
            <a:spLocks noGrp="1"/>
          </p:cNvSpPr>
          <p:nvPr>
            <p:ph type="body" idx="1"/>
          </p:nvPr>
        </p:nvSpPr>
        <p:spPr>
          <a:xfrm>
            <a:off x="313267" y="1291107"/>
            <a:ext cx="8475133" cy="505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b="1" i="1" u="sng" dirty="0">
                <a:solidFill>
                  <a:srgbClr val="FF0000"/>
                </a:solidFill>
              </a:rPr>
              <a:t>Transfer RNA (</a:t>
            </a:r>
            <a:r>
              <a:rPr lang="en-US" sz="4000" b="1" i="1" u="sng" dirty="0">
                <a:solidFill>
                  <a:srgbClr val="00B050"/>
                </a:solidFill>
              </a:rPr>
              <a:t>tRNA</a:t>
            </a:r>
            <a:r>
              <a:rPr lang="en-US" b="1" i="1" u="sng" dirty="0">
                <a:solidFill>
                  <a:srgbClr val="FF0000"/>
                </a:solidFill>
              </a:rPr>
              <a:t>)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molecules function as an </a:t>
            </a:r>
            <a:r>
              <a:rPr lang="en-US" b="1" dirty="0">
                <a:solidFill>
                  <a:srgbClr val="0000FF"/>
                </a:solidFill>
              </a:rPr>
              <a:t>interpreter</a:t>
            </a:r>
            <a:r>
              <a:rPr lang="en-US" dirty="0"/>
              <a:t>, converting the genetic message of </a:t>
            </a:r>
            <a:r>
              <a:rPr lang="en-US" b="1" dirty="0">
                <a:solidFill>
                  <a:srgbClr val="0000FF"/>
                </a:solidFill>
              </a:rPr>
              <a:t>mRNA into the language of proteins</a:t>
            </a:r>
            <a:r>
              <a:rPr lang="en-US" dirty="0"/>
              <a:t>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Transfer RNA </a:t>
            </a:r>
            <a:r>
              <a:rPr lang="en-US" dirty="0"/>
              <a:t>molecules perform this interpreter task by: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picking up the appropriate </a:t>
            </a:r>
            <a:r>
              <a:rPr lang="en-US" sz="2800" b="1" dirty="0">
                <a:solidFill>
                  <a:srgbClr val="FF0000"/>
                </a:solidFill>
              </a:rPr>
              <a:t>amino acid.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using a </a:t>
            </a:r>
            <a:r>
              <a:rPr lang="en-US" sz="2800" dirty="0">
                <a:solidFill>
                  <a:srgbClr val="0000FF"/>
                </a:solidFill>
              </a:rPr>
              <a:t>special triplet of bases</a:t>
            </a:r>
            <a:r>
              <a:rPr lang="en-US" sz="2800" dirty="0"/>
              <a:t>, called an </a:t>
            </a:r>
            <a:r>
              <a:rPr lang="en-US" sz="4000" b="1" i="1" u="sng" dirty="0">
                <a:solidFill>
                  <a:srgbClr val="00B050"/>
                </a:solidFill>
              </a:rPr>
              <a:t>Anticodon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to recognize the appropriate </a:t>
            </a:r>
            <a:r>
              <a:rPr lang="en-US" sz="2800" b="1" dirty="0">
                <a:solidFill>
                  <a:srgbClr val="FF0000"/>
                </a:solidFill>
              </a:rPr>
              <a:t>codons</a:t>
            </a:r>
            <a:r>
              <a:rPr lang="en-US" sz="2800" dirty="0">
                <a:solidFill>
                  <a:srgbClr val="0000FF"/>
                </a:solidFill>
              </a:rPr>
              <a:t> in the </a:t>
            </a:r>
            <a:r>
              <a:rPr lang="en-US" sz="2800" b="1" dirty="0">
                <a:solidFill>
                  <a:srgbClr val="FF0000"/>
                </a:solidFill>
              </a:rPr>
              <a:t>mRNA</a:t>
            </a:r>
            <a:r>
              <a:rPr lang="en-US" sz="2800" dirty="0"/>
              <a:t>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92175"/>
            <a:ext cx="2895600" cy="3683000"/>
          </a:xfrm>
          <a:prstGeom prst="rect">
            <a:avLst/>
          </a:prstGeom>
          <a:noFill/>
          <a:ln w="38100" cap="flat" cmpd="sng">
            <a:solidFill>
              <a:srgbClr val="8C2AAC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39" name="Google Shape;1639;p208"/>
          <p:cNvSpPr txBox="1"/>
          <p:nvPr/>
        </p:nvSpPr>
        <p:spPr>
          <a:xfrm>
            <a:off x="0" y="0"/>
            <a:ext cx="4749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Transfer</a:t>
            </a:r>
            <a:r>
              <a:rPr lang="en-US" sz="52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RNA</a:t>
            </a:r>
            <a:endParaRPr dirty="0"/>
          </a:p>
        </p:txBody>
      </p:sp>
      <p:sp>
        <p:nvSpPr>
          <p:cNvPr id="1640" name="Google Shape;1640;p208"/>
          <p:cNvSpPr txBox="1"/>
          <p:nvPr/>
        </p:nvSpPr>
        <p:spPr>
          <a:xfrm>
            <a:off x="4323724" y="527840"/>
            <a:ext cx="474980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3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function of </a:t>
            </a:r>
            <a:r>
              <a:rPr lang="en-US" sz="23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3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is to</a:t>
            </a:r>
            <a:r>
              <a:rPr lang="en-US" sz="2300" dirty="0">
                <a:solidFill>
                  <a:srgbClr val="FF0000"/>
                </a:solidFill>
              </a:rPr>
              <a:t> transfer amino acids</a:t>
            </a:r>
            <a:r>
              <a:rPr lang="en-US" sz="2300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from the cytoplasm’s amino acid pool to a ribosome.  </a:t>
            </a:r>
            <a:endParaRPr sz="2300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08"/>
          <p:cNvSpPr txBox="1"/>
          <p:nvPr/>
        </p:nvSpPr>
        <p:spPr>
          <a:xfrm>
            <a:off x="3352802" y="2005828"/>
            <a:ext cx="5486400" cy="20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FF3399"/>
                </a:solidFill>
                <a:sym typeface="Arial"/>
              </a:rPr>
              <a:t>Transfer RNA molecules are not all the same. 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Each type of </a:t>
            </a:r>
            <a:r>
              <a:rPr lang="en-US" sz="2400" b="1" dirty="0">
                <a:solidFill>
                  <a:srgbClr val="00B050"/>
                </a:solidFill>
                <a:sym typeface="Arial"/>
              </a:rPr>
              <a:t>tRNA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 molecule links a particular </a:t>
            </a:r>
            <a:r>
              <a:rPr lang="en-US" sz="2400" b="1" dirty="0">
                <a:solidFill>
                  <a:srgbClr val="0000FF"/>
                </a:solidFill>
              </a:rPr>
              <a:t>mRNA codon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with a particular </a:t>
            </a:r>
            <a:r>
              <a:rPr lang="en-US" sz="2400" dirty="0">
                <a:solidFill>
                  <a:srgbClr val="FF0000"/>
                </a:solidFill>
              </a:rPr>
              <a:t>amino acid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1645" name="Google Shape;1645;p208"/>
          <p:cNvSpPr txBox="1"/>
          <p:nvPr/>
        </p:nvSpPr>
        <p:spPr>
          <a:xfrm>
            <a:off x="3432172" y="4301232"/>
            <a:ext cx="564135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As a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tRNA</a:t>
            </a:r>
            <a:r>
              <a:rPr lang="en-US" sz="24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arrives at a ribosome, it carries a specific amino acid at one end.  </a:t>
            </a:r>
          </a:p>
          <a:p>
            <a:endParaRPr lang="en-US" sz="24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At the other end is a </a:t>
            </a:r>
            <a:r>
              <a:rPr lang="en-US" sz="2400" dirty="0"/>
              <a:t>nucleotide triplet</a:t>
            </a:r>
            <a:r>
              <a:rPr lang="en-US" sz="24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called an </a:t>
            </a:r>
            <a:r>
              <a:rPr lang="en-US" sz="2400" b="1" dirty="0">
                <a:solidFill>
                  <a:srgbClr val="0000FF"/>
                </a:solidFill>
              </a:rPr>
              <a:t>ANTICODON</a:t>
            </a:r>
            <a:r>
              <a:rPr lang="en-US" sz="24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08"/>
          <p:cNvSpPr txBox="1"/>
          <p:nvPr/>
        </p:nvSpPr>
        <p:spPr>
          <a:xfrm>
            <a:off x="2362200" y="892175"/>
            <a:ext cx="15621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Amino acid will be attached here</a:t>
            </a:r>
            <a:endParaRPr/>
          </a:p>
        </p:txBody>
      </p:sp>
      <p:cxnSp>
        <p:nvCxnSpPr>
          <p:cNvPr id="1649" name="Google Shape;1649;p208"/>
          <p:cNvCxnSpPr/>
          <p:nvPr/>
        </p:nvCxnSpPr>
        <p:spPr>
          <a:xfrm rot="10800000">
            <a:off x="1689100" y="998538"/>
            <a:ext cx="673100" cy="21272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cxnSp>
        <p:nvCxnSpPr>
          <p:cNvPr id="1650" name="Google Shape;1650;p208"/>
          <p:cNvCxnSpPr/>
          <p:nvPr/>
        </p:nvCxnSpPr>
        <p:spPr>
          <a:xfrm rot="-5400000">
            <a:off x="1441193" y="4774944"/>
            <a:ext cx="574675" cy="15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sp>
        <p:nvSpPr>
          <p:cNvPr id="1651" name="Google Shape;1651;p208"/>
          <p:cNvSpPr txBox="1"/>
          <p:nvPr/>
        </p:nvSpPr>
        <p:spPr>
          <a:xfrm>
            <a:off x="152400" y="5024438"/>
            <a:ext cx="32797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These three bases are the “</a:t>
            </a:r>
            <a:r>
              <a:rPr lang="en-US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ANTICODON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6" name="Google Shape;1656;p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550" y="736600"/>
            <a:ext cx="3009900" cy="3695700"/>
          </a:xfrm>
          <a:prstGeom prst="rect">
            <a:avLst/>
          </a:prstGeom>
          <a:noFill/>
          <a:ln w="381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57" name="Google Shape;1657;p209"/>
          <p:cNvSpPr txBox="1"/>
          <p:nvPr/>
        </p:nvSpPr>
        <p:spPr>
          <a:xfrm>
            <a:off x="-1" y="304800"/>
            <a:ext cx="5133975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If an mRNA codon is </a:t>
            </a:r>
            <a:r>
              <a:rPr lang="en-US" sz="3100" dirty="0">
                <a:solidFill>
                  <a:srgbClr val="0000FF"/>
                </a:solidFill>
              </a:rPr>
              <a:t>UUC</a:t>
            </a: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this would translate as the amino acid </a:t>
            </a:r>
            <a:r>
              <a:rPr lang="en-US" sz="3100" dirty="0">
                <a:solidFill>
                  <a:srgbClr val="0000FF"/>
                </a:solidFill>
              </a:rPr>
              <a:t>phenylalanine</a:t>
            </a: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/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lvl="0"/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tRNA that delivers the amino acid phenylalanine has as its anticodon </a:t>
            </a:r>
            <a:r>
              <a:rPr lang="en-US" sz="3100" dirty="0">
                <a:solidFill>
                  <a:srgbClr val="0000FF"/>
                </a:solidFill>
              </a:rPr>
              <a:t>AAG</a:t>
            </a:r>
            <a:r>
              <a:rPr lang="en-US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</p:txBody>
      </p:sp>
      <p:sp>
        <p:nvSpPr>
          <p:cNvPr id="1662" name="Google Shape;1662;p209"/>
          <p:cNvSpPr txBox="1"/>
          <p:nvPr/>
        </p:nvSpPr>
        <p:spPr>
          <a:xfrm>
            <a:off x="5880894" y="5613400"/>
            <a:ext cx="2185988" cy="76940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Phenylalanine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codon: UUC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663" name="Google Shape;1663;p209"/>
          <p:cNvCxnSpPr/>
          <p:nvPr/>
        </p:nvCxnSpPr>
        <p:spPr>
          <a:xfrm rot="-5400000">
            <a:off x="6573838" y="4767263"/>
            <a:ext cx="801687" cy="15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20000" dir="5400000" rotWithShape="0">
              <a:srgbClr val="808080">
                <a:alpha val="37647"/>
              </a:srgbClr>
            </a:outerShdw>
          </a:effectLst>
        </p:spPr>
      </p:cxnSp>
      <p:sp>
        <p:nvSpPr>
          <p:cNvPr id="1664" name="Google Shape;1664;p209"/>
          <p:cNvSpPr txBox="1"/>
          <p:nvPr/>
        </p:nvSpPr>
        <p:spPr>
          <a:xfrm>
            <a:off x="5959475" y="4876800"/>
            <a:ext cx="2030413" cy="584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anticodon</a:t>
            </a:r>
            <a:endParaRPr/>
          </a:p>
        </p:txBody>
      </p:sp>
      <p:sp>
        <p:nvSpPr>
          <p:cNvPr id="1665" name="Google Shape;1665;p209"/>
          <p:cNvSpPr txBox="1"/>
          <p:nvPr/>
        </p:nvSpPr>
        <p:spPr>
          <a:xfrm>
            <a:off x="23020" y="4453731"/>
            <a:ext cx="5803900" cy="2169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500" dirty="0">
                <a:solidFill>
                  <a:srgbClr val="126417"/>
                </a:solidFill>
                <a:latin typeface="Arial"/>
                <a:ea typeface="Arial"/>
                <a:cs typeface="Arial"/>
                <a:sym typeface="Arial"/>
              </a:rPr>
              <a:t>Each tRNA is used repeatedly to locate a particular </a:t>
            </a:r>
            <a:r>
              <a:rPr lang="en-US" sz="2500" dirty="0">
                <a:solidFill>
                  <a:srgbClr val="FF0000"/>
                </a:solidFill>
              </a:rPr>
              <a:t>amino acid </a:t>
            </a:r>
            <a:r>
              <a:rPr lang="en-US" sz="2500" dirty="0">
                <a:solidFill>
                  <a:srgbClr val="126417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500" dirty="0">
                <a:solidFill>
                  <a:srgbClr val="FF0000"/>
                </a:solidFill>
              </a:rPr>
              <a:t>deposit</a:t>
            </a:r>
            <a:r>
              <a:rPr lang="en-US" sz="2500" dirty="0">
                <a:solidFill>
                  <a:srgbClr val="126417"/>
                </a:solidFill>
                <a:latin typeface="Arial"/>
                <a:ea typeface="Arial"/>
                <a:cs typeface="Arial"/>
                <a:sym typeface="Arial"/>
              </a:rPr>
              <a:t> it at the ribosome. 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solidFill>
                  <a:srgbClr val="126417"/>
                </a:solidFill>
                <a:latin typeface="Arial"/>
                <a:ea typeface="Arial"/>
                <a:cs typeface="Arial"/>
                <a:sym typeface="Arial"/>
              </a:rPr>
              <a:t>It then leaves the ribosome to go and find another amino acid.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210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rgbClr val="FF0000"/>
                </a:solidFill>
              </a:rPr>
              <a:t>Ribosomes</a:t>
            </a:r>
            <a:r>
              <a:rPr lang="en-US" sz="3600" dirty="0">
                <a:solidFill>
                  <a:srgbClr val="0000FF"/>
                </a:solidFill>
              </a:rPr>
              <a:t> build </a:t>
            </a:r>
            <a:r>
              <a:rPr lang="en-US" sz="3600" dirty="0">
                <a:solidFill>
                  <a:srgbClr val="FF0000"/>
                </a:solidFill>
              </a:rPr>
              <a:t>Polypeptides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1674" name="Google Shape;1674;p210"/>
          <p:cNvSpPr txBox="1">
            <a:spLocks noGrp="1"/>
          </p:cNvSpPr>
          <p:nvPr>
            <p:ph type="body" idx="1"/>
          </p:nvPr>
        </p:nvSpPr>
        <p:spPr>
          <a:xfrm>
            <a:off x="103031" y="1219200"/>
            <a:ext cx="9040969" cy="534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 b="1" dirty="0">
                <a:solidFill>
                  <a:srgbClr val="0000FF"/>
                </a:solidFill>
              </a:rPr>
              <a:t>Translation</a:t>
            </a:r>
            <a:r>
              <a:rPr lang="en-US" sz="4800" dirty="0"/>
              <a:t> occurs on the surface of the </a:t>
            </a:r>
            <a:r>
              <a:rPr lang="en-US" sz="4800" b="1" dirty="0">
                <a:solidFill>
                  <a:srgbClr val="FF0000"/>
                </a:solidFill>
              </a:rPr>
              <a:t>Ribosome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sz="4800" dirty="0"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Ribosomes</a:t>
            </a:r>
            <a:r>
              <a:rPr lang="en-US" dirty="0"/>
              <a:t> coordinate the </a:t>
            </a:r>
            <a:r>
              <a:rPr lang="en-US" b="1" dirty="0">
                <a:solidFill>
                  <a:srgbClr val="0000FF"/>
                </a:solidFill>
              </a:rPr>
              <a:t>synthesis of polypeptides.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Ribosomes have </a:t>
            </a:r>
            <a:r>
              <a:rPr lang="en-US" dirty="0">
                <a:solidFill>
                  <a:srgbClr val="0000FF"/>
                </a:solidFill>
              </a:rPr>
              <a:t>two subunits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small and large.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subunit is composed of </a:t>
            </a:r>
            <a:r>
              <a:rPr lang="en-US" b="1" i="1" dirty="0">
                <a:solidFill>
                  <a:srgbClr val="FF0000"/>
                </a:solidFill>
              </a:rPr>
              <a:t>Ribosomal RNAs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Proteins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Ribosomal subunits come together during translation.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Ribosomes have </a:t>
            </a:r>
            <a:r>
              <a:rPr lang="en-US" dirty="0">
                <a:solidFill>
                  <a:srgbClr val="0000FF"/>
                </a:solidFill>
              </a:rPr>
              <a:t>binding sites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mRNA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tRNAs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11" name="Google Shape;1681;p211">
            <a:extLst>
              <a:ext uri="{FF2B5EF4-FFF2-40B4-BE49-F238E27FC236}">
                <a16:creationId xmlns:a16="http://schemas.microsoft.com/office/drawing/2014/main" id="{F64F3683-9033-4991-A721-27841C90F2AA}"/>
              </a:ext>
            </a:extLst>
          </p:cNvPr>
          <p:cNvSpPr/>
          <p:nvPr/>
        </p:nvSpPr>
        <p:spPr>
          <a:xfrm>
            <a:off x="533400" y="2438400"/>
            <a:ext cx="1371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subunit</a:t>
            </a:r>
            <a:endParaRPr dirty="0"/>
          </a:p>
        </p:txBody>
      </p:sp>
      <p:sp>
        <p:nvSpPr>
          <p:cNvPr id="12" name="Google Shape;1682;p211">
            <a:extLst>
              <a:ext uri="{FF2B5EF4-FFF2-40B4-BE49-F238E27FC236}">
                <a16:creationId xmlns:a16="http://schemas.microsoft.com/office/drawing/2014/main" id="{761056C7-0126-4038-8704-5DA71F9E0300}"/>
              </a:ext>
            </a:extLst>
          </p:cNvPr>
          <p:cNvSpPr/>
          <p:nvPr/>
        </p:nvSpPr>
        <p:spPr>
          <a:xfrm>
            <a:off x="381000" y="4267200"/>
            <a:ext cx="213360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subunit</a:t>
            </a:r>
            <a:endParaRPr dirty="0"/>
          </a:p>
        </p:txBody>
      </p:sp>
      <p:pic>
        <p:nvPicPr>
          <p:cNvPr id="20" name="Google Shape;1684;p211">
            <a:extLst>
              <a:ext uri="{FF2B5EF4-FFF2-40B4-BE49-F238E27FC236}">
                <a16:creationId xmlns:a16="http://schemas.microsoft.com/office/drawing/2014/main" id="{4DB3ACA2-E822-43FB-BAD5-E97F465E63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6978" y="15240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685;p211">
            <a:extLst>
              <a:ext uri="{FF2B5EF4-FFF2-40B4-BE49-F238E27FC236}">
                <a16:creationId xmlns:a16="http://schemas.microsoft.com/office/drawing/2014/main" id="{A46D76C9-BF98-4427-AB66-6694BB9A03B5}"/>
              </a:ext>
            </a:extLst>
          </p:cNvPr>
          <p:cNvSpPr/>
          <p:nvPr/>
        </p:nvSpPr>
        <p:spPr>
          <a:xfrm>
            <a:off x="3704459" y="3429000"/>
            <a:ext cx="98545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Binding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dirty="0"/>
          </a:p>
        </p:txBody>
      </p:sp>
      <p:sp>
        <p:nvSpPr>
          <p:cNvPr id="22" name="Google Shape;1686;p211">
            <a:extLst>
              <a:ext uri="{FF2B5EF4-FFF2-40B4-BE49-F238E27FC236}">
                <a16:creationId xmlns:a16="http://schemas.microsoft.com/office/drawing/2014/main" id="{2AEAE4BB-5B3B-4B5E-A8B9-23D3B1A15E1B}"/>
              </a:ext>
            </a:extLst>
          </p:cNvPr>
          <p:cNvSpPr/>
          <p:nvPr/>
        </p:nvSpPr>
        <p:spPr>
          <a:xfrm>
            <a:off x="4842315" y="3568700"/>
            <a:ext cx="1023018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Binding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dirty="0"/>
          </a:p>
        </p:txBody>
      </p:sp>
      <p:cxnSp>
        <p:nvCxnSpPr>
          <p:cNvPr id="23" name="Google Shape;1687;p211">
            <a:extLst>
              <a:ext uri="{FF2B5EF4-FFF2-40B4-BE49-F238E27FC236}">
                <a16:creationId xmlns:a16="http://schemas.microsoft.com/office/drawing/2014/main" id="{31A27D30-6E3A-4EC0-95AC-3EF15FAD0C35}"/>
              </a:ext>
            </a:extLst>
          </p:cNvPr>
          <p:cNvCxnSpPr/>
          <p:nvPr/>
        </p:nvCxnSpPr>
        <p:spPr>
          <a:xfrm>
            <a:off x="2438400" y="4749800"/>
            <a:ext cx="457200" cy="584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688;p211">
            <a:extLst>
              <a:ext uri="{FF2B5EF4-FFF2-40B4-BE49-F238E27FC236}">
                <a16:creationId xmlns:a16="http://schemas.microsoft.com/office/drawing/2014/main" id="{D0F3F9A1-7B90-448B-9E43-A041DB380337}"/>
              </a:ext>
            </a:extLst>
          </p:cNvPr>
          <p:cNvCxnSpPr/>
          <p:nvPr/>
        </p:nvCxnSpPr>
        <p:spPr>
          <a:xfrm>
            <a:off x="1676400" y="2895600"/>
            <a:ext cx="81280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" name="Google Shape;1689;p211">
            <a:extLst>
              <a:ext uri="{FF2B5EF4-FFF2-40B4-BE49-F238E27FC236}">
                <a16:creationId xmlns:a16="http://schemas.microsoft.com/office/drawing/2014/main" id="{1D08561F-5D86-4697-A951-D4405DC0DC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1481" y="5142714"/>
            <a:ext cx="8117541" cy="5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90;p211">
            <a:extLst>
              <a:ext uri="{FF2B5EF4-FFF2-40B4-BE49-F238E27FC236}">
                <a16:creationId xmlns:a16="http://schemas.microsoft.com/office/drawing/2014/main" id="{2544B71F-9E1E-4724-A42E-801AC85AF0E3}"/>
              </a:ext>
            </a:extLst>
          </p:cNvPr>
          <p:cNvSpPr/>
          <p:nvPr/>
        </p:nvSpPr>
        <p:spPr>
          <a:xfrm>
            <a:off x="7467600" y="37338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" name="Google Shape;1691;p211">
            <a:extLst>
              <a:ext uri="{FF2B5EF4-FFF2-40B4-BE49-F238E27FC236}">
                <a16:creationId xmlns:a16="http://schemas.microsoft.com/office/drawing/2014/main" id="{AB452B17-50B5-4F55-ACC4-E4E27D122B0D}"/>
              </a:ext>
            </a:extLst>
          </p:cNvPr>
          <p:cNvCxnSpPr/>
          <p:nvPr/>
        </p:nvCxnSpPr>
        <p:spPr>
          <a:xfrm flipH="1">
            <a:off x="7696200" y="41910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680;p211">
            <a:extLst>
              <a:ext uri="{FF2B5EF4-FFF2-40B4-BE49-F238E27FC236}">
                <a16:creationId xmlns:a16="http://schemas.microsoft.com/office/drawing/2014/main" id="{6E6058F2-63BB-48BC-95EC-230E9D4122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188" y="6127391"/>
            <a:ext cx="2854423" cy="73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63DE8"/>
                </a:solidFill>
              </a:rPr>
              <a:t>Ribosome</a:t>
            </a:r>
            <a:endParaRPr dirty="0"/>
          </a:p>
        </p:txBody>
      </p:sp>
      <p:sp>
        <p:nvSpPr>
          <p:cNvPr id="15" name="Google Shape;1673;p210">
            <a:extLst>
              <a:ext uri="{FF2B5EF4-FFF2-40B4-BE49-F238E27FC236}">
                <a16:creationId xmlns:a16="http://schemas.microsoft.com/office/drawing/2014/main" id="{E4A60CBE-CE5D-4D14-9424-496C9D571EC0}"/>
              </a:ext>
            </a:extLst>
          </p:cNvPr>
          <p:cNvSpPr txBox="1">
            <a:spLocks/>
          </p:cNvSpPr>
          <p:nvPr/>
        </p:nvSpPr>
        <p:spPr>
          <a:xfrm>
            <a:off x="334433" y="69060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0000"/>
              </a:buClr>
              <a:buSzPts val="3600"/>
            </a:pPr>
            <a:r>
              <a:rPr lang="en-US" sz="3600" dirty="0">
                <a:solidFill>
                  <a:srgbClr val="FF0000"/>
                </a:solidFill>
              </a:rPr>
              <a:t>Ribosomes</a:t>
            </a:r>
            <a:r>
              <a:rPr lang="en-US" sz="3600" dirty="0">
                <a:solidFill>
                  <a:srgbClr val="0000FF"/>
                </a:solidFill>
              </a:rPr>
              <a:t> build </a:t>
            </a:r>
            <a:r>
              <a:rPr lang="en-US" sz="3600" dirty="0">
                <a:solidFill>
                  <a:srgbClr val="FF0000"/>
                </a:solidFill>
              </a:rPr>
              <a:t>Polypeptides</a:t>
            </a:r>
          </a:p>
        </p:txBody>
      </p:sp>
    </p:spTree>
    <p:extLst>
      <p:ext uri="{BB962C8B-B14F-4D97-AF65-F5344CB8AC3E}">
        <p14:creationId xmlns:p14="http://schemas.microsoft.com/office/powerpoint/2010/main" val="38703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18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3" name="Google Shape;1698;p212">
            <a:extLst>
              <a:ext uri="{FF2B5EF4-FFF2-40B4-BE49-F238E27FC236}">
                <a16:creationId xmlns:a16="http://schemas.microsoft.com/office/drawing/2014/main" id="{C84432D5-A1A9-4A90-BDC4-1CB67E149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Translation</a:t>
            </a:r>
            <a:endParaRPr dirty="0"/>
          </a:p>
        </p:txBody>
      </p:sp>
      <p:sp>
        <p:nvSpPr>
          <p:cNvPr id="4" name="Google Shape;1699;p212">
            <a:extLst>
              <a:ext uri="{FF2B5EF4-FFF2-40B4-BE49-F238E27FC236}">
                <a16:creationId xmlns:a16="http://schemas.microsoft.com/office/drawing/2014/main" id="{E83438DB-9913-41CD-B203-4CCC67E59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None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Three steps: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Comic Sans MS"/>
              <a:buNone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	1.	</a:t>
            </a:r>
            <a:r>
              <a:rPr lang="en-US" sz="36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initiation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: start codon (AUG)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Comic Sans MS"/>
              <a:buNone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	2.	</a:t>
            </a:r>
            <a:r>
              <a:rPr lang="en-US" sz="36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: amino acids linked</a:t>
            </a:r>
            <a:endParaRPr dirty="0"/>
          </a:p>
          <a:p>
            <a:pPr marL="914400" lvl="0" indent="-566738" algn="l" rtl="0"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3600"/>
              <a:buNone/>
            </a:pPr>
            <a:r>
              <a:rPr lang="en-US" sz="36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36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	termination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:  stop codon</a:t>
            </a:r>
          </a:p>
          <a:p>
            <a:pPr marL="914400" lvl="0" indent="0" algn="l" rtl="0">
              <a:spcBef>
                <a:spcPts val="720"/>
              </a:spcBef>
              <a:spcAft>
                <a:spcPts val="0"/>
              </a:spcAft>
              <a:buClr>
                <a:srgbClr val="0000CC"/>
              </a:buClr>
              <a:buSzPts val="3600"/>
              <a:buNone/>
            </a:pP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 (</a:t>
            </a:r>
            <a:r>
              <a:rPr lang="en-US" sz="36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UAG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36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UAA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, or </a:t>
            </a:r>
            <a:r>
              <a:rPr lang="en-US" sz="3600" b="1" dirty="0">
                <a:solidFill>
                  <a:srgbClr val="FF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UGA</a:t>
            </a:r>
            <a: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dirty="0"/>
          </a:p>
        </p:txBody>
      </p:sp>
      <p:sp>
        <p:nvSpPr>
          <p:cNvPr id="5" name="Google Shape;1700;p212">
            <a:extLst>
              <a:ext uri="{FF2B5EF4-FFF2-40B4-BE49-F238E27FC236}">
                <a16:creationId xmlns:a16="http://schemas.microsoft.com/office/drawing/2014/main" id="{B1737CFF-340A-4C88-9438-6892EBB71842}"/>
              </a:ext>
            </a:extLst>
          </p:cNvPr>
          <p:cNvSpPr txBox="1"/>
          <p:nvPr/>
        </p:nvSpPr>
        <p:spPr>
          <a:xfrm>
            <a:off x="838200" y="5486400"/>
            <a:ext cx="7086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Make a Protein 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54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201" descr="10_08aGeneticCode-U.jpg"/>
          <p:cNvPicPr preferRelativeResize="0"/>
          <p:nvPr/>
        </p:nvPicPr>
        <p:blipFill rotWithShape="1">
          <a:blip r:embed="rId3">
            <a:alphaModFix/>
          </a:blip>
          <a:srcRect b="2531"/>
          <a:stretch/>
        </p:blipFill>
        <p:spPr>
          <a:xfrm>
            <a:off x="1755648" y="217449"/>
            <a:ext cx="5632704" cy="64170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201"/>
          <p:cNvSpPr txBox="1"/>
          <p:nvPr/>
        </p:nvSpPr>
        <p:spPr>
          <a:xfrm>
            <a:off x="3252583" y="194013"/>
            <a:ext cx="30693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base of RNA codon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01"/>
          <p:cNvSpPr txBox="1"/>
          <p:nvPr/>
        </p:nvSpPr>
        <p:spPr>
          <a:xfrm rot="-5400000">
            <a:off x="5707413" y="3264654"/>
            <a:ext cx="30693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base of RNA codon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01"/>
          <p:cNvSpPr txBox="1"/>
          <p:nvPr/>
        </p:nvSpPr>
        <p:spPr>
          <a:xfrm rot="-5400000">
            <a:off x="333329" y="3264656"/>
            <a:ext cx="30693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base of RNA codon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201"/>
          <p:cNvSpPr txBox="1"/>
          <p:nvPr/>
        </p:nvSpPr>
        <p:spPr>
          <a:xfrm>
            <a:off x="2871219" y="466612"/>
            <a:ext cx="41592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	C	A	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01"/>
          <p:cNvSpPr txBox="1"/>
          <p:nvPr/>
        </p:nvSpPr>
        <p:spPr>
          <a:xfrm>
            <a:off x="2170518" y="1271344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01"/>
          <p:cNvSpPr txBox="1"/>
          <p:nvPr/>
        </p:nvSpPr>
        <p:spPr>
          <a:xfrm>
            <a:off x="2170519" y="2760369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201"/>
          <p:cNvSpPr txBox="1"/>
          <p:nvPr/>
        </p:nvSpPr>
        <p:spPr>
          <a:xfrm>
            <a:off x="2175994" y="4211072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01"/>
          <p:cNvSpPr txBox="1"/>
          <p:nvPr/>
        </p:nvSpPr>
        <p:spPr>
          <a:xfrm>
            <a:off x="2165044" y="5661777"/>
            <a:ext cx="23813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01"/>
          <p:cNvSpPr txBox="1"/>
          <p:nvPr/>
        </p:nvSpPr>
        <p:spPr>
          <a:xfrm>
            <a:off x="6829078" y="2256737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201"/>
          <p:cNvSpPr txBox="1"/>
          <p:nvPr/>
        </p:nvSpPr>
        <p:spPr>
          <a:xfrm>
            <a:off x="6834551" y="3712919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201"/>
          <p:cNvSpPr txBox="1"/>
          <p:nvPr/>
        </p:nvSpPr>
        <p:spPr>
          <a:xfrm>
            <a:off x="6834549" y="5163628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201"/>
          <p:cNvSpPr/>
          <p:nvPr/>
        </p:nvSpPr>
        <p:spPr>
          <a:xfrm>
            <a:off x="2876550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3" name="Google Shape;1453;p201"/>
          <p:cNvSpPr/>
          <p:nvPr/>
        </p:nvSpPr>
        <p:spPr>
          <a:xfrm>
            <a:off x="2876550" y="1569364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4" name="Google Shape;1454;p201"/>
          <p:cNvSpPr/>
          <p:nvPr/>
        </p:nvSpPr>
        <p:spPr>
          <a:xfrm>
            <a:off x="3984625" y="889913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5" name="Google Shape;1455;p201"/>
          <p:cNvSpPr/>
          <p:nvPr/>
        </p:nvSpPr>
        <p:spPr>
          <a:xfrm>
            <a:off x="5073650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6" name="Google Shape;1456;p201"/>
          <p:cNvSpPr/>
          <p:nvPr/>
        </p:nvSpPr>
        <p:spPr>
          <a:xfrm>
            <a:off x="6149975" y="87403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7" name="Google Shape;1457;p201"/>
          <p:cNvSpPr/>
          <p:nvPr/>
        </p:nvSpPr>
        <p:spPr>
          <a:xfrm>
            <a:off x="5067300" y="2391689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8" name="Google Shape;1458;p201"/>
          <p:cNvSpPr/>
          <p:nvPr/>
        </p:nvSpPr>
        <p:spPr>
          <a:xfrm>
            <a:off x="5076825" y="3042564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9" name="Google Shape;1459;p201"/>
          <p:cNvSpPr/>
          <p:nvPr/>
        </p:nvSpPr>
        <p:spPr>
          <a:xfrm>
            <a:off x="6156325" y="2378988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0" name="Google Shape;1460;p201"/>
          <p:cNvSpPr/>
          <p:nvPr/>
        </p:nvSpPr>
        <p:spPr>
          <a:xfrm>
            <a:off x="3985253" y="3823879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1" name="Google Shape;1461;p201"/>
          <p:cNvSpPr/>
          <p:nvPr/>
        </p:nvSpPr>
        <p:spPr>
          <a:xfrm>
            <a:off x="2873375" y="2378988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2" name="Google Shape;1462;p201"/>
          <p:cNvSpPr/>
          <p:nvPr/>
        </p:nvSpPr>
        <p:spPr>
          <a:xfrm>
            <a:off x="2873375" y="3801389"/>
            <a:ext cx="95250" cy="873126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3" name="Google Shape;1463;p201"/>
          <p:cNvSpPr/>
          <p:nvPr/>
        </p:nvSpPr>
        <p:spPr>
          <a:xfrm>
            <a:off x="3985253" y="5264966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4" name="Google Shape;1464;p201"/>
          <p:cNvSpPr/>
          <p:nvPr/>
        </p:nvSpPr>
        <p:spPr>
          <a:xfrm>
            <a:off x="2867325" y="5261164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5" name="Google Shape;1465;p201"/>
          <p:cNvSpPr/>
          <p:nvPr/>
        </p:nvSpPr>
        <p:spPr>
          <a:xfrm>
            <a:off x="6156465" y="5264966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6" name="Google Shape;1466;p201"/>
          <p:cNvSpPr/>
          <p:nvPr/>
        </p:nvSpPr>
        <p:spPr>
          <a:xfrm>
            <a:off x="5067300" y="38099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7" name="Google Shape;1467;p201"/>
          <p:cNvSpPr/>
          <p:nvPr/>
        </p:nvSpPr>
        <p:spPr>
          <a:xfrm>
            <a:off x="5076825" y="44608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8" name="Google Shape;1468;p201"/>
          <p:cNvSpPr/>
          <p:nvPr/>
        </p:nvSpPr>
        <p:spPr>
          <a:xfrm>
            <a:off x="6154807" y="38099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9" name="Google Shape;1469;p201"/>
          <p:cNvSpPr/>
          <p:nvPr/>
        </p:nvSpPr>
        <p:spPr>
          <a:xfrm>
            <a:off x="6164332" y="44608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0" name="Google Shape;1470;p201"/>
          <p:cNvSpPr/>
          <p:nvPr/>
        </p:nvSpPr>
        <p:spPr>
          <a:xfrm>
            <a:off x="5063497" y="5270063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1" name="Google Shape;1471;p201"/>
          <p:cNvSpPr/>
          <p:nvPr/>
        </p:nvSpPr>
        <p:spPr>
          <a:xfrm>
            <a:off x="5073022" y="5920938"/>
            <a:ext cx="95250" cy="533400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2" name="Google Shape;1472;p201"/>
          <p:cNvSpPr/>
          <p:nvPr/>
        </p:nvSpPr>
        <p:spPr>
          <a:xfrm>
            <a:off x="3985253" y="2390819"/>
            <a:ext cx="95250" cy="1184275"/>
          </a:xfrm>
          <a:custGeom>
            <a:avLst/>
            <a:gdLst/>
            <a:ahLst/>
            <a:cxnLst/>
            <a:rect l="l" t="t" r="r" b="b"/>
            <a:pathLst>
              <a:path w="95250" h="533400" extrusionOk="0">
                <a:moveTo>
                  <a:pt x="9525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3" name="Google Shape;1473;p201"/>
          <p:cNvSpPr txBox="1"/>
          <p:nvPr/>
        </p:nvSpPr>
        <p:spPr>
          <a:xfrm>
            <a:off x="2472002" y="81243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201"/>
          <p:cNvSpPr txBox="1"/>
          <p:nvPr/>
        </p:nvSpPr>
        <p:spPr>
          <a:xfrm>
            <a:off x="2472002" y="115879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01"/>
          <p:cNvSpPr txBox="1"/>
          <p:nvPr/>
        </p:nvSpPr>
        <p:spPr>
          <a:xfrm>
            <a:off x="2472002" y="148692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01"/>
          <p:cNvSpPr txBox="1"/>
          <p:nvPr/>
        </p:nvSpPr>
        <p:spPr>
          <a:xfrm>
            <a:off x="2472002" y="182112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01"/>
          <p:cNvSpPr txBox="1"/>
          <p:nvPr/>
        </p:nvSpPr>
        <p:spPr>
          <a:xfrm>
            <a:off x="3565819" y="81243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201"/>
          <p:cNvSpPr txBox="1"/>
          <p:nvPr/>
        </p:nvSpPr>
        <p:spPr>
          <a:xfrm>
            <a:off x="3565819" y="115879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201"/>
          <p:cNvSpPr txBox="1"/>
          <p:nvPr/>
        </p:nvSpPr>
        <p:spPr>
          <a:xfrm>
            <a:off x="3565819" y="148692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01"/>
          <p:cNvSpPr txBox="1"/>
          <p:nvPr/>
        </p:nvSpPr>
        <p:spPr>
          <a:xfrm>
            <a:off x="3565819" y="182057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01"/>
          <p:cNvSpPr txBox="1"/>
          <p:nvPr/>
        </p:nvSpPr>
        <p:spPr>
          <a:xfrm>
            <a:off x="4656461" y="81824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201"/>
          <p:cNvSpPr txBox="1"/>
          <p:nvPr/>
        </p:nvSpPr>
        <p:spPr>
          <a:xfrm>
            <a:off x="4649838" y="115589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01"/>
          <p:cNvSpPr txBox="1"/>
          <p:nvPr/>
        </p:nvSpPr>
        <p:spPr>
          <a:xfrm>
            <a:off x="5719347" y="81561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01"/>
          <p:cNvSpPr txBox="1"/>
          <p:nvPr/>
        </p:nvSpPr>
        <p:spPr>
          <a:xfrm>
            <a:off x="5722795" y="114926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201"/>
          <p:cNvSpPr txBox="1"/>
          <p:nvPr/>
        </p:nvSpPr>
        <p:spPr>
          <a:xfrm>
            <a:off x="5731499" y="182430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201"/>
          <p:cNvSpPr txBox="1"/>
          <p:nvPr/>
        </p:nvSpPr>
        <p:spPr>
          <a:xfrm>
            <a:off x="3021264" y="97360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01"/>
          <p:cNvSpPr txBox="1"/>
          <p:nvPr/>
        </p:nvSpPr>
        <p:spPr>
          <a:xfrm>
            <a:off x="3027343" y="162378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01"/>
          <p:cNvSpPr txBox="1"/>
          <p:nvPr/>
        </p:nvSpPr>
        <p:spPr>
          <a:xfrm>
            <a:off x="3033420" y="279653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01"/>
          <p:cNvSpPr txBox="1"/>
          <p:nvPr/>
        </p:nvSpPr>
        <p:spPr>
          <a:xfrm>
            <a:off x="3015190" y="408473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201"/>
          <p:cNvSpPr txBox="1"/>
          <p:nvPr/>
        </p:nvSpPr>
        <p:spPr>
          <a:xfrm>
            <a:off x="3039497" y="5719292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01"/>
          <p:cNvSpPr txBox="1"/>
          <p:nvPr/>
        </p:nvSpPr>
        <p:spPr>
          <a:xfrm>
            <a:off x="4139391" y="57132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01"/>
          <p:cNvSpPr txBox="1"/>
          <p:nvPr/>
        </p:nvSpPr>
        <p:spPr>
          <a:xfrm>
            <a:off x="4139392" y="425487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201"/>
          <p:cNvSpPr txBox="1"/>
          <p:nvPr/>
        </p:nvSpPr>
        <p:spPr>
          <a:xfrm>
            <a:off x="4133315" y="2808690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201"/>
          <p:cNvSpPr txBox="1"/>
          <p:nvPr/>
        </p:nvSpPr>
        <p:spPr>
          <a:xfrm>
            <a:off x="4145467" y="131389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201"/>
          <p:cNvSpPr txBox="1"/>
          <p:nvPr/>
        </p:nvSpPr>
        <p:spPr>
          <a:xfrm>
            <a:off x="5233208" y="9736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01"/>
          <p:cNvSpPr txBox="1"/>
          <p:nvPr/>
        </p:nvSpPr>
        <p:spPr>
          <a:xfrm>
            <a:off x="6306165" y="97969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01"/>
          <p:cNvSpPr txBox="1"/>
          <p:nvPr/>
        </p:nvSpPr>
        <p:spPr>
          <a:xfrm>
            <a:off x="6317774" y="1812717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201"/>
          <p:cNvSpPr txBox="1"/>
          <p:nvPr/>
        </p:nvSpPr>
        <p:spPr>
          <a:xfrm>
            <a:off x="5752732" y="1500113"/>
            <a:ext cx="1025855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UGA  Stop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01"/>
          <p:cNvSpPr txBox="1"/>
          <p:nvPr/>
        </p:nvSpPr>
        <p:spPr>
          <a:xfrm>
            <a:off x="4659362" y="1482918"/>
            <a:ext cx="1004120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UAA  Stop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01"/>
          <p:cNvSpPr txBox="1"/>
          <p:nvPr/>
        </p:nvSpPr>
        <p:spPr>
          <a:xfrm>
            <a:off x="4656187" y="1822643"/>
            <a:ext cx="999408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UAG  Stop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1"/>
          <p:cNvSpPr txBox="1"/>
          <p:nvPr/>
        </p:nvSpPr>
        <p:spPr>
          <a:xfrm>
            <a:off x="6838603" y="770837"/>
            <a:ext cx="238138" cy="134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l" rtl="0">
              <a:lnSpc>
                <a:spcPct val="16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201"/>
          <p:cNvSpPr txBox="1"/>
          <p:nvPr/>
        </p:nvSpPr>
        <p:spPr>
          <a:xfrm>
            <a:off x="2472002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201"/>
          <p:cNvSpPr txBox="1"/>
          <p:nvPr/>
        </p:nvSpPr>
        <p:spPr>
          <a:xfrm>
            <a:off x="2472002" y="26443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01"/>
          <p:cNvSpPr txBox="1"/>
          <p:nvPr/>
        </p:nvSpPr>
        <p:spPr>
          <a:xfrm>
            <a:off x="2472002" y="297768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01"/>
          <p:cNvSpPr txBox="1"/>
          <p:nvPr/>
        </p:nvSpPr>
        <p:spPr>
          <a:xfrm>
            <a:off x="2459302" y="332318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201"/>
          <p:cNvSpPr txBox="1"/>
          <p:nvPr/>
        </p:nvSpPr>
        <p:spPr>
          <a:xfrm>
            <a:off x="3561027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/>
        </p:nvSpPr>
        <p:spPr>
          <a:xfrm>
            <a:off x="3561027" y="26443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01"/>
          <p:cNvSpPr txBox="1"/>
          <p:nvPr/>
        </p:nvSpPr>
        <p:spPr>
          <a:xfrm>
            <a:off x="3561027" y="297768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201"/>
          <p:cNvSpPr txBox="1"/>
          <p:nvPr/>
        </p:nvSpPr>
        <p:spPr>
          <a:xfrm>
            <a:off x="3548327" y="332318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201"/>
          <p:cNvSpPr txBox="1"/>
          <p:nvPr/>
        </p:nvSpPr>
        <p:spPr>
          <a:xfrm>
            <a:off x="5228528" y="2464989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201"/>
          <p:cNvSpPr txBox="1"/>
          <p:nvPr/>
        </p:nvSpPr>
        <p:spPr>
          <a:xfrm>
            <a:off x="5240180" y="3123264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Gln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201"/>
          <p:cNvSpPr txBox="1"/>
          <p:nvPr/>
        </p:nvSpPr>
        <p:spPr>
          <a:xfrm>
            <a:off x="6317916" y="2808695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1"/>
          <p:cNvSpPr txBox="1"/>
          <p:nvPr/>
        </p:nvSpPr>
        <p:spPr>
          <a:xfrm>
            <a:off x="6323742" y="3909706"/>
            <a:ext cx="424257" cy="2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1"/>
          <p:cNvSpPr txBox="1"/>
          <p:nvPr/>
        </p:nvSpPr>
        <p:spPr>
          <a:xfrm>
            <a:off x="6300438" y="5698120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201"/>
          <p:cNvSpPr txBox="1"/>
          <p:nvPr/>
        </p:nvSpPr>
        <p:spPr>
          <a:xfrm>
            <a:off x="4644586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1"/>
          <p:cNvSpPr txBox="1"/>
          <p:nvPr/>
        </p:nvSpPr>
        <p:spPr>
          <a:xfrm>
            <a:off x="4656239" y="2648287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1"/>
          <p:cNvSpPr txBox="1"/>
          <p:nvPr/>
        </p:nvSpPr>
        <p:spPr>
          <a:xfrm>
            <a:off x="4644592" y="297451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01"/>
          <p:cNvSpPr txBox="1"/>
          <p:nvPr/>
        </p:nvSpPr>
        <p:spPr>
          <a:xfrm>
            <a:off x="4638769" y="3328448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01"/>
          <p:cNvSpPr txBox="1"/>
          <p:nvPr/>
        </p:nvSpPr>
        <p:spPr>
          <a:xfrm>
            <a:off x="5722322" y="229975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01"/>
          <p:cNvSpPr txBox="1"/>
          <p:nvPr/>
        </p:nvSpPr>
        <p:spPr>
          <a:xfrm>
            <a:off x="5733969" y="261916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1"/>
          <p:cNvSpPr txBox="1"/>
          <p:nvPr/>
        </p:nvSpPr>
        <p:spPr>
          <a:xfrm>
            <a:off x="5733968" y="2945387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1"/>
          <p:cNvSpPr txBox="1"/>
          <p:nvPr/>
        </p:nvSpPr>
        <p:spPr>
          <a:xfrm>
            <a:off x="5722318" y="331679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01"/>
          <p:cNvSpPr txBox="1"/>
          <p:nvPr/>
        </p:nvSpPr>
        <p:spPr>
          <a:xfrm>
            <a:off x="2472001" y="37376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1"/>
          <p:cNvSpPr txBox="1"/>
          <p:nvPr/>
        </p:nvSpPr>
        <p:spPr>
          <a:xfrm>
            <a:off x="2472001" y="40773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1"/>
          <p:cNvSpPr txBox="1"/>
          <p:nvPr/>
        </p:nvSpPr>
        <p:spPr>
          <a:xfrm>
            <a:off x="2472001" y="44107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01"/>
          <p:cNvSpPr txBox="1"/>
          <p:nvPr/>
        </p:nvSpPr>
        <p:spPr>
          <a:xfrm>
            <a:off x="2459301" y="47377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01"/>
          <p:cNvSpPr txBox="1"/>
          <p:nvPr/>
        </p:nvSpPr>
        <p:spPr>
          <a:xfrm>
            <a:off x="3561027" y="375512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01"/>
          <p:cNvSpPr txBox="1"/>
          <p:nvPr/>
        </p:nvSpPr>
        <p:spPr>
          <a:xfrm>
            <a:off x="3561027" y="40948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1"/>
          <p:cNvSpPr txBox="1"/>
          <p:nvPr/>
        </p:nvSpPr>
        <p:spPr>
          <a:xfrm>
            <a:off x="3561027" y="442822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1"/>
          <p:cNvSpPr txBox="1"/>
          <p:nvPr/>
        </p:nvSpPr>
        <p:spPr>
          <a:xfrm>
            <a:off x="3548327" y="475524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01"/>
          <p:cNvSpPr txBox="1"/>
          <p:nvPr/>
        </p:nvSpPr>
        <p:spPr>
          <a:xfrm>
            <a:off x="4650411" y="374347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1"/>
          <p:cNvSpPr txBox="1"/>
          <p:nvPr/>
        </p:nvSpPr>
        <p:spPr>
          <a:xfrm>
            <a:off x="4662064" y="408717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1"/>
          <p:cNvSpPr txBox="1"/>
          <p:nvPr/>
        </p:nvSpPr>
        <p:spPr>
          <a:xfrm>
            <a:off x="4650417" y="441339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01"/>
          <p:cNvSpPr txBox="1"/>
          <p:nvPr/>
        </p:nvSpPr>
        <p:spPr>
          <a:xfrm>
            <a:off x="4644594" y="4739626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01"/>
          <p:cNvSpPr txBox="1"/>
          <p:nvPr/>
        </p:nvSpPr>
        <p:spPr>
          <a:xfrm>
            <a:off x="5722322" y="3749298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01"/>
          <p:cNvSpPr txBox="1"/>
          <p:nvPr/>
        </p:nvSpPr>
        <p:spPr>
          <a:xfrm>
            <a:off x="5733969" y="408717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1"/>
          <p:cNvSpPr txBox="1"/>
          <p:nvPr/>
        </p:nvSpPr>
        <p:spPr>
          <a:xfrm>
            <a:off x="5733968" y="441340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1"/>
          <p:cNvSpPr txBox="1"/>
          <p:nvPr/>
        </p:nvSpPr>
        <p:spPr>
          <a:xfrm>
            <a:off x="5722318" y="475710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01"/>
          <p:cNvSpPr txBox="1"/>
          <p:nvPr/>
        </p:nvSpPr>
        <p:spPr>
          <a:xfrm>
            <a:off x="2466178" y="518818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1"/>
          <p:cNvSpPr txBox="1"/>
          <p:nvPr/>
        </p:nvSpPr>
        <p:spPr>
          <a:xfrm>
            <a:off x="2466178" y="552791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1"/>
          <p:cNvSpPr txBox="1"/>
          <p:nvPr/>
        </p:nvSpPr>
        <p:spPr>
          <a:xfrm>
            <a:off x="2466178" y="586128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01"/>
          <p:cNvSpPr txBox="1"/>
          <p:nvPr/>
        </p:nvSpPr>
        <p:spPr>
          <a:xfrm>
            <a:off x="2453478" y="618831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01"/>
          <p:cNvSpPr txBox="1"/>
          <p:nvPr/>
        </p:nvSpPr>
        <p:spPr>
          <a:xfrm>
            <a:off x="3549376" y="51940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01"/>
          <p:cNvSpPr txBox="1"/>
          <p:nvPr/>
        </p:nvSpPr>
        <p:spPr>
          <a:xfrm>
            <a:off x="3549376" y="55337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1"/>
          <p:cNvSpPr txBox="1"/>
          <p:nvPr/>
        </p:nvSpPr>
        <p:spPr>
          <a:xfrm>
            <a:off x="3549376" y="5867110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1"/>
          <p:cNvSpPr txBox="1"/>
          <p:nvPr/>
        </p:nvSpPr>
        <p:spPr>
          <a:xfrm>
            <a:off x="3536676" y="61941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01"/>
          <p:cNvSpPr txBox="1"/>
          <p:nvPr/>
        </p:nvSpPr>
        <p:spPr>
          <a:xfrm>
            <a:off x="4644588" y="5199834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1"/>
          <p:cNvSpPr txBox="1"/>
          <p:nvPr/>
        </p:nvSpPr>
        <p:spPr>
          <a:xfrm>
            <a:off x="4656241" y="5543535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1"/>
          <p:cNvSpPr txBox="1"/>
          <p:nvPr/>
        </p:nvSpPr>
        <p:spPr>
          <a:xfrm>
            <a:off x="4644594" y="5869761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01"/>
          <p:cNvSpPr txBox="1"/>
          <p:nvPr/>
        </p:nvSpPr>
        <p:spPr>
          <a:xfrm>
            <a:off x="4638771" y="6195988"/>
            <a:ext cx="582252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01"/>
          <p:cNvSpPr txBox="1"/>
          <p:nvPr/>
        </p:nvSpPr>
        <p:spPr>
          <a:xfrm>
            <a:off x="5722322" y="5199836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GGU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01"/>
          <p:cNvSpPr txBox="1"/>
          <p:nvPr/>
        </p:nvSpPr>
        <p:spPr>
          <a:xfrm>
            <a:off x="5733969" y="5537712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GGC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01"/>
          <p:cNvSpPr txBox="1"/>
          <p:nvPr/>
        </p:nvSpPr>
        <p:spPr>
          <a:xfrm>
            <a:off x="5733968" y="5863939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GGA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01"/>
          <p:cNvSpPr txBox="1"/>
          <p:nvPr/>
        </p:nvSpPr>
        <p:spPr>
          <a:xfrm>
            <a:off x="5722318" y="6207643"/>
            <a:ext cx="58225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GGG</a:t>
            </a: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01"/>
          <p:cNvSpPr txBox="1"/>
          <p:nvPr/>
        </p:nvSpPr>
        <p:spPr>
          <a:xfrm>
            <a:off x="5228528" y="3990408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Asn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01"/>
          <p:cNvSpPr txBox="1"/>
          <p:nvPr/>
        </p:nvSpPr>
        <p:spPr>
          <a:xfrm>
            <a:off x="5240180" y="4648683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Lys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01"/>
          <p:cNvSpPr txBox="1"/>
          <p:nvPr/>
        </p:nvSpPr>
        <p:spPr>
          <a:xfrm>
            <a:off x="5228528" y="5369851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01"/>
          <p:cNvSpPr txBox="1"/>
          <p:nvPr/>
        </p:nvSpPr>
        <p:spPr>
          <a:xfrm>
            <a:off x="5240180" y="6028126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01"/>
          <p:cNvSpPr txBox="1"/>
          <p:nvPr/>
        </p:nvSpPr>
        <p:spPr>
          <a:xfrm>
            <a:off x="2920302" y="4748915"/>
            <a:ext cx="977440" cy="33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 or</a:t>
            </a:r>
            <a:b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2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01"/>
          <p:cNvSpPr txBox="1"/>
          <p:nvPr/>
        </p:nvSpPr>
        <p:spPr>
          <a:xfrm>
            <a:off x="6333692" y="4567818"/>
            <a:ext cx="424257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86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166" descr="10_02a_0DNAPolynucleotide-U.jpg"/>
          <p:cNvPicPr preferRelativeResize="0"/>
          <p:nvPr/>
        </p:nvPicPr>
        <p:blipFill rotWithShape="1">
          <a:blip r:embed="rId3">
            <a:alphaModFix/>
          </a:blip>
          <a:srcRect b="2927"/>
          <a:stretch/>
        </p:blipFill>
        <p:spPr>
          <a:xfrm>
            <a:off x="298704" y="137160"/>
            <a:ext cx="8546592" cy="6390871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66"/>
          <p:cNvSpPr txBox="1"/>
          <p:nvPr/>
        </p:nvSpPr>
        <p:spPr>
          <a:xfrm>
            <a:off x="3117278" y="810240"/>
            <a:ext cx="1804647" cy="4869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backbone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6"/>
          <p:cNvSpPr txBox="1"/>
          <p:nvPr/>
        </p:nvSpPr>
        <p:spPr>
          <a:xfrm>
            <a:off x="1025727" y="5213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66"/>
          <p:cNvSpPr txBox="1"/>
          <p:nvPr/>
        </p:nvSpPr>
        <p:spPr>
          <a:xfrm>
            <a:off x="1330527" y="5213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66"/>
          <p:cNvSpPr txBox="1"/>
          <p:nvPr/>
        </p:nvSpPr>
        <p:spPr>
          <a:xfrm>
            <a:off x="616152" y="1515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66"/>
          <p:cNvSpPr txBox="1"/>
          <p:nvPr/>
        </p:nvSpPr>
        <p:spPr>
          <a:xfrm>
            <a:off x="940002" y="15087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66"/>
          <p:cNvSpPr txBox="1"/>
          <p:nvPr/>
        </p:nvSpPr>
        <p:spPr>
          <a:xfrm>
            <a:off x="1101927" y="22580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66"/>
          <p:cNvSpPr txBox="1"/>
          <p:nvPr/>
        </p:nvSpPr>
        <p:spPr>
          <a:xfrm>
            <a:off x="1368627" y="22548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66"/>
          <p:cNvSpPr txBox="1"/>
          <p:nvPr/>
        </p:nvSpPr>
        <p:spPr>
          <a:xfrm>
            <a:off x="682827" y="33343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66"/>
          <p:cNvSpPr txBox="1"/>
          <p:nvPr/>
        </p:nvSpPr>
        <p:spPr>
          <a:xfrm>
            <a:off x="984452" y="33407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66"/>
          <p:cNvSpPr txBox="1"/>
          <p:nvPr/>
        </p:nvSpPr>
        <p:spPr>
          <a:xfrm>
            <a:off x="390727" y="27882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66"/>
          <p:cNvSpPr txBox="1"/>
          <p:nvPr/>
        </p:nvSpPr>
        <p:spPr>
          <a:xfrm>
            <a:off x="657427" y="2785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66"/>
          <p:cNvSpPr txBox="1"/>
          <p:nvPr/>
        </p:nvSpPr>
        <p:spPr>
          <a:xfrm>
            <a:off x="705052" y="2623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66"/>
          <p:cNvSpPr txBox="1"/>
          <p:nvPr/>
        </p:nvSpPr>
        <p:spPr>
          <a:xfrm>
            <a:off x="1019377" y="26263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66"/>
          <p:cNvSpPr txBox="1"/>
          <p:nvPr/>
        </p:nvSpPr>
        <p:spPr>
          <a:xfrm>
            <a:off x="425652" y="9118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66"/>
          <p:cNvSpPr txBox="1"/>
          <p:nvPr/>
        </p:nvSpPr>
        <p:spPr>
          <a:xfrm>
            <a:off x="686002" y="9086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66"/>
          <p:cNvSpPr txBox="1"/>
          <p:nvPr/>
        </p:nvSpPr>
        <p:spPr>
          <a:xfrm>
            <a:off x="625677" y="718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66"/>
          <p:cNvSpPr txBox="1"/>
          <p:nvPr/>
        </p:nvSpPr>
        <p:spPr>
          <a:xfrm>
            <a:off x="930477" y="718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66"/>
          <p:cNvSpPr txBox="1"/>
          <p:nvPr/>
        </p:nvSpPr>
        <p:spPr>
          <a:xfrm>
            <a:off x="476452" y="13119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66"/>
          <p:cNvSpPr txBox="1"/>
          <p:nvPr/>
        </p:nvSpPr>
        <p:spPr>
          <a:xfrm>
            <a:off x="762202" y="13119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66"/>
          <p:cNvSpPr txBox="1"/>
          <p:nvPr/>
        </p:nvSpPr>
        <p:spPr>
          <a:xfrm>
            <a:off x="485977" y="3166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66"/>
          <p:cNvSpPr txBox="1"/>
          <p:nvPr/>
        </p:nvSpPr>
        <p:spPr>
          <a:xfrm>
            <a:off x="787602" y="3166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66"/>
          <p:cNvSpPr txBox="1"/>
          <p:nvPr/>
        </p:nvSpPr>
        <p:spPr>
          <a:xfrm>
            <a:off x="911427" y="24485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66"/>
          <p:cNvSpPr txBox="1"/>
          <p:nvPr/>
        </p:nvSpPr>
        <p:spPr>
          <a:xfrm>
            <a:off x="1219402" y="24422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66"/>
          <p:cNvSpPr txBox="1"/>
          <p:nvPr/>
        </p:nvSpPr>
        <p:spPr>
          <a:xfrm>
            <a:off x="924127" y="17119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66"/>
          <p:cNvSpPr txBox="1"/>
          <p:nvPr/>
        </p:nvSpPr>
        <p:spPr>
          <a:xfrm>
            <a:off x="1263852" y="17087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66"/>
          <p:cNvSpPr txBox="1"/>
          <p:nvPr/>
        </p:nvSpPr>
        <p:spPr>
          <a:xfrm>
            <a:off x="1082877" y="19056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66"/>
          <p:cNvSpPr txBox="1"/>
          <p:nvPr/>
        </p:nvSpPr>
        <p:spPr>
          <a:xfrm>
            <a:off x="2349702" y="1829446"/>
            <a:ext cx="272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66"/>
          <p:cNvSpPr txBox="1"/>
          <p:nvPr/>
        </p:nvSpPr>
        <p:spPr>
          <a:xfrm>
            <a:off x="2146502" y="2705746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66"/>
          <p:cNvSpPr txBox="1"/>
          <p:nvPr/>
        </p:nvSpPr>
        <p:spPr>
          <a:xfrm>
            <a:off x="2159202" y="3588396"/>
            <a:ext cx="2760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66"/>
          <p:cNvSpPr txBox="1"/>
          <p:nvPr/>
        </p:nvSpPr>
        <p:spPr>
          <a:xfrm>
            <a:off x="266902" y="3588396"/>
            <a:ext cx="130472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structure?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166"/>
          <p:cNvSpPr txBox="1"/>
          <p:nvPr/>
        </p:nvSpPr>
        <p:spPr>
          <a:xfrm>
            <a:off x="2857702" y="2116768"/>
            <a:ext cx="1142798" cy="730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joining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nucleotides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66"/>
          <p:cNvSpPr txBox="1"/>
          <p:nvPr/>
        </p:nvSpPr>
        <p:spPr>
          <a:xfrm>
            <a:off x="2352877" y="4467871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66"/>
          <p:cNvSpPr txBox="1"/>
          <p:nvPr/>
        </p:nvSpPr>
        <p:spPr>
          <a:xfrm>
            <a:off x="4489652" y="1778646"/>
            <a:ext cx="272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66"/>
          <p:cNvSpPr txBox="1"/>
          <p:nvPr/>
        </p:nvSpPr>
        <p:spPr>
          <a:xfrm>
            <a:off x="4502352" y="2658121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66"/>
          <p:cNvSpPr txBox="1"/>
          <p:nvPr/>
        </p:nvSpPr>
        <p:spPr>
          <a:xfrm>
            <a:off x="4508702" y="3553471"/>
            <a:ext cx="2760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66"/>
          <p:cNvSpPr txBox="1"/>
          <p:nvPr/>
        </p:nvSpPr>
        <p:spPr>
          <a:xfrm>
            <a:off x="4489652" y="4464696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Google Shape;944;p166"/>
          <p:cNvCxnSpPr/>
          <p:nvPr/>
        </p:nvCxnSpPr>
        <p:spPr>
          <a:xfrm rot="10800000">
            <a:off x="2530475" y="3479800"/>
            <a:ext cx="26987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5" name="Google Shape;945;p166"/>
          <p:cNvSpPr/>
          <p:nvPr/>
        </p:nvSpPr>
        <p:spPr>
          <a:xfrm>
            <a:off x="1679575" y="3235325"/>
            <a:ext cx="857250" cy="876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46" name="Google Shape;946;p166"/>
          <p:cNvSpPr/>
          <p:nvPr/>
        </p:nvSpPr>
        <p:spPr>
          <a:xfrm>
            <a:off x="3565524" y="3244850"/>
            <a:ext cx="1273175" cy="876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47" name="Google Shape;947;p166"/>
          <p:cNvCxnSpPr/>
          <p:nvPr/>
        </p:nvCxnSpPr>
        <p:spPr>
          <a:xfrm>
            <a:off x="3254375" y="3473450"/>
            <a:ext cx="30797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8" name="Google Shape;948;p166"/>
          <p:cNvCxnSpPr/>
          <p:nvPr/>
        </p:nvCxnSpPr>
        <p:spPr>
          <a:xfrm>
            <a:off x="3600450" y="2270125"/>
            <a:ext cx="41275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9" name="Google Shape;949;p166"/>
          <p:cNvSpPr txBox="1"/>
          <p:nvPr/>
        </p:nvSpPr>
        <p:spPr>
          <a:xfrm>
            <a:off x="2352876" y="5358307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66"/>
          <p:cNvSpPr txBox="1"/>
          <p:nvPr/>
        </p:nvSpPr>
        <p:spPr>
          <a:xfrm>
            <a:off x="4484225" y="5358308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66"/>
          <p:cNvSpPr txBox="1"/>
          <p:nvPr/>
        </p:nvSpPr>
        <p:spPr>
          <a:xfrm>
            <a:off x="4504123" y="2661954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66"/>
          <p:cNvSpPr/>
          <p:nvPr/>
        </p:nvSpPr>
        <p:spPr>
          <a:xfrm rot="5400000">
            <a:off x="3925886" y="1062040"/>
            <a:ext cx="168277" cy="660400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53" name="Google Shape;953;p166"/>
          <p:cNvCxnSpPr/>
          <p:nvPr/>
        </p:nvCxnSpPr>
        <p:spPr>
          <a:xfrm rot="10800000">
            <a:off x="3917950" y="1587500"/>
            <a:ext cx="12065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166"/>
          <p:cNvCxnSpPr/>
          <p:nvPr/>
        </p:nvCxnSpPr>
        <p:spPr>
          <a:xfrm rot="10800000">
            <a:off x="4244975" y="2181225"/>
            <a:ext cx="879475" cy="2889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166"/>
          <p:cNvCxnSpPr/>
          <p:nvPr/>
        </p:nvCxnSpPr>
        <p:spPr>
          <a:xfrm rot="10800000">
            <a:off x="4940300" y="2032000"/>
            <a:ext cx="18732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6" name="Google Shape;956;p166"/>
          <p:cNvSpPr txBox="1"/>
          <p:nvPr/>
        </p:nvSpPr>
        <p:spPr>
          <a:xfrm>
            <a:off x="5168327" y="1325768"/>
            <a:ext cx="1165797" cy="486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66"/>
          <p:cNvSpPr txBox="1"/>
          <p:nvPr/>
        </p:nvSpPr>
        <p:spPr>
          <a:xfrm>
            <a:off x="5168328" y="1845344"/>
            <a:ext cx="1165797" cy="4869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66"/>
          <p:cNvSpPr txBox="1"/>
          <p:nvPr/>
        </p:nvSpPr>
        <p:spPr>
          <a:xfrm>
            <a:off x="5168328" y="2378892"/>
            <a:ext cx="1165797" cy="2434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66"/>
          <p:cNvSpPr txBox="1"/>
          <p:nvPr/>
        </p:nvSpPr>
        <p:spPr>
          <a:xfrm>
            <a:off x="2470344" y="3390385"/>
            <a:ext cx="1142798" cy="4869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Polymer?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66"/>
          <p:cNvSpPr/>
          <p:nvPr/>
        </p:nvSpPr>
        <p:spPr>
          <a:xfrm rot="-5400000">
            <a:off x="2236565" y="5546607"/>
            <a:ext cx="168277" cy="985231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1" name="Google Shape;961;p166"/>
          <p:cNvSpPr/>
          <p:nvPr/>
        </p:nvSpPr>
        <p:spPr>
          <a:xfrm rot="-5400000">
            <a:off x="4244045" y="5372909"/>
            <a:ext cx="168277" cy="1344015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2" name="Google Shape;962;p166"/>
          <p:cNvSpPr/>
          <p:nvPr/>
        </p:nvSpPr>
        <p:spPr>
          <a:xfrm rot="-5400000">
            <a:off x="7211299" y="3682004"/>
            <a:ext cx="168277" cy="2750974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3" name="Google Shape;963;p166"/>
          <p:cNvSpPr/>
          <p:nvPr/>
        </p:nvSpPr>
        <p:spPr>
          <a:xfrm>
            <a:off x="4222750" y="6102350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 extrusionOk="0">
                <a:moveTo>
                  <a:pt x="0" y="127000"/>
                </a:moveTo>
                <a:lnTo>
                  <a:pt x="104775" y="127000"/>
                </a:lnTo>
                <a:lnTo>
                  <a:pt x="104775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4" name="Google Shape;964;p166"/>
          <p:cNvSpPr/>
          <p:nvPr/>
        </p:nvSpPr>
        <p:spPr>
          <a:xfrm flipH="1">
            <a:off x="2320925" y="6096000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 extrusionOk="0">
                <a:moveTo>
                  <a:pt x="0" y="127000"/>
                </a:moveTo>
                <a:lnTo>
                  <a:pt x="104775" y="127000"/>
                </a:lnTo>
                <a:lnTo>
                  <a:pt x="104775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5" name="Google Shape;965;p166"/>
          <p:cNvSpPr txBox="1"/>
          <p:nvPr/>
        </p:nvSpPr>
        <p:spPr>
          <a:xfrm>
            <a:off x="5597525" y="3684304"/>
            <a:ext cx="114935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66"/>
          <p:cNvSpPr txBox="1"/>
          <p:nvPr/>
        </p:nvSpPr>
        <p:spPr>
          <a:xfrm>
            <a:off x="7423150" y="4551079"/>
            <a:ext cx="128270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(?)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66"/>
          <p:cNvSpPr txBox="1"/>
          <p:nvPr/>
        </p:nvSpPr>
        <p:spPr>
          <a:xfrm>
            <a:off x="6631198" y="5100433"/>
            <a:ext cx="1780603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 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66"/>
          <p:cNvSpPr txBox="1"/>
          <p:nvPr/>
        </p:nvSpPr>
        <p:spPr>
          <a:xfrm>
            <a:off x="7737930" y="3406058"/>
            <a:ext cx="11493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Thymine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(T)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66"/>
          <p:cNvSpPr txBox="1"/>
          <p:nvPr/>
        </p:nvSpPr>
        <p:spPr>
          <a:xfrm>
            <a:off x="7063739" y="2011211"/>
            <a:ext cx="2080261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Nitrogenous base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(can be ?, ?, ?, or ?)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66"/>
          <p:cNvSpPr txBox="1"/>
          <p:nvPr/>
        </p:nvSpPr>
        <p:spPr>
          <a:xfrm>
            <a:off x="2457403" y="6113530"/>
            <a:ext cx="25012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Two representations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a DNA polynucleotide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Picture 65" descr="warm_up-01.eps">
            <a:extLst>
              <a:ext uri="{FF2B5EF4-FFF2-40B4-BE49-F238E27FC236}">
                <a16:creationId xmlns:a16="http://schemas.microsoft.com/office/drawing/2014/main" id="{925CE017-920B-4448-8334-95718E54C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58" y="39793"/>
            <a:ext cx="1029929" cy="83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/>
      <p:bldP spid="937" grpId="0" animBg="1"/>
      <p:bldP spid="938" grpId="0" animBg="1"/>
      <p:bldP spid="956" grpId="0" animBg="1"/>
      <p:bldP spid="957" grpId="0" animBg="1"/>
      <p:bldP spid="958" grpId="0" animBg="1"/>
      <p:bldP spid="959" grpId="0" animBg="1"/>
      <p:bldP spid="965" grpId="0" animBg="1"/>
      <p:bldP spid="966" grpId="0" animBg="1"/>
      <p:bldP spid="967" grpId="0" animBg="1"/>
      <p:bldP spid="9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3" name="Google Shape;1706;p213">
            <a:extLst>
              <a:ext uri="{FF2B5EF4-FFF2-40B4-BE49-F238E27FC236}">
                <a16:creationId xmlns:a16="http://schemas.microsoft.com/office/drawing/2014/main" id="{9BC1AE0E-8356-4EA2-95E9-6CCB729C52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 Joins the Ribosome</a:t>
            </a:r>
            <a:endParaRPr sz="4000" dirty="0"/>
          </a:p>
        </p:txBody>
      </p:sp>
      <p:sp>
        <p:nvSpPr>
          <p:cNvPr id="4" name="Google Shape;1707;p213">
            <a:extLst>
              <a:ext uri="{FF2B5EF4-FFF2-40B4-BE49-F238E27FC236}">
                <a16:creationId xmlns:a16="http://schemas.microsoft.com/office/drawing/2014/main" id="{3C278251-422E-4BE9-A340-CF03C31FE2F2}"/>
              </a:ext>
            </a:extLst>
          </p:cNvPr>
          <p:cNvSpPr/>
          <p:nvPr/>
        </p:nvSpPr>
        <p:spPr>
          <a:xfrm>
            <a:off x="533400" y="2438400"/>
            <a:ext cx="13716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subunit</a:t>
            </a:r>
            <a:endParaRPr/>
          </a:p>
        </p:txBody>
      </p:sp>
      <p:sp>
        <p:nvSpPr>
          <p:cNvPr id="5" name="Google Shape;1708;p213">
            <a:extLst>
              <a:ext uri="{FF2B5EF4-FFF2-40B4-BE49-F238E27FC236}">
                <a16:creationId xmlns:a16="http://schemas.microsoft.com/office/drawing/2014/main" id="{8A1CE7D2-51D6-4FC1-9F16-A374E8D6F9E1}"/>
              </a:ext>
            </a:extLst>
          </p:cNvPr>
          <p:cNvSpPr/>
          <p:nvPr/>
        </p:nvSpPr>
        <p:spPr>
          <a:xfrm>
            <a:off x="381000" y="4267200"/>
            <a:ext cx="2133600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subunit</a:t>
            </a:r>
            <a:endParaRPr/>
          </a:p>
        </p:txBody>
      </p:sp>
      <p:grpSp>
        <p:nvGrpSpPr>
          <p:cNvPr id="6" name="Google Shape;1709;p213">
            <a:extLst>
              <a:ext uri="{FF2B5EF4-FFF2-40B4-BE49-F238E27FC236}">
                <a16:creationId xmlns:a16="http://schemas.microsoft.com/office/drawing/2014/main" id="{0578196F-30A2-4A61-9144-2D8A65AAAFAB}"/>
              </a:ext>
            </a:extLst>
          </p:cNvPr>
          <p:cNvGrpSpPr/>
          <p:nvPr/>
        </p:nvGrpSpPr>
        <p:grpSpPr>
          <a:xfrm>
            <a:off x="2057400" y="1371600"/>
            <a:ext cx="5257800" cy="4953000"/>
            <a:chOff x="2057400" y="1600200"/>
            <a:chExt cx="5257800" cy="4953000"/>
          </a:xfrm>
        </p:grpSpPr>
        <p:pic>
          <p:nvPicPr>
            <p:cNvPr id="8" name="Google Shape;1710;p213">
              <a:extLst>
                <a:ext uri="{FF2B5EF4-FFF2-40B4-BE49-F238E27FC236}">
                  <a16:creationId xmlns:a16="http://schemas.microsoft.com/office/drawing/2014/main" id="{1C01477C-722D-47AD-9626-EED57B46E34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400" y="1600200"/>
              <a:ext cx="5257800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711;p213">
              <a:extLst>
                <a:ext uri="{FF2B5EF4-FFF2-40B4-BE49-F238E27FC236}">
                  <a16:creationId xmlns:a16="http://schemas.microsoft.com/office/drawing/2014/main" id="{52E6A7F5-AFC9-497D-BBAD-BA77CF029742}"/>
                </a:ext>
              </a:extLst>
            </p:cNvPr>
            <p:cNvSpPr/>
            <p:nvPr/>
          </p:nvSpPr>
          <p:spPr>
            <a:xfrm>
              <a:off x="3810000" y="3657600"/>
              <a:ext cx="841277" cy="1074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endParaRPr dirty="0"/>
            </a:p>
          </p:txBody>
        </p:sp>
        <p:sp>
          <p:nvSpPr>
            <p:cNvPr id="10" name="Google Shape;1712;p213">
              <a:extLst>
                <a:ext uri="{FF2B5EF4-FFF2-40B4-BE49-F238E27FC236}">
                  <a16:creationId xmlns:a16="http://schemas.microsoft.com/office/drawing/2014/main" id="{854F11CC-B2AC-4F73-B597-3E7F1116D329}"/>
                </a:ext>
              </a:extLst>
            </p:cNvPr>
            <p:cNvSpPr/>
            <p:nvPr/>
          </p:nvSpPr>
          <p:spPr>
            <a:xfrm>
              <a:off x="4876800" y="3733800"/>
              <a:ext cx="841277" cy="951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endParaRPr/>
            </a:p>
          </p:txBody>
        </p:sp>
        <p:cxnSp>
          <p:nvCxnSpPr>
            <p:cNvPr id="11" name="Google Shape;1713;p213">
              <a:extLst>
                <a:ext uri="{FF2B5EF4-FFF2-40B4-BE49-F238E27FC236}">
                  <a16:creationId xmlns:a16="http://schemas.microsoft.com/office/drawing/2014/main" id="{03CA0BB3-FDF7-4867-AF9B-AC72F502C79A}"/>
                </a:ext>
              </a:extLst>
            </p:cNvPr>
            <p:cNvCxnSpPr/>
            <p:nvPr/>
          </p:nvCxnSpPr>
          <p:spPr>
            <a:xfrm>
              <a:off x="2438400" y="4978400"/>
              <a:ext cx="457200" cy="5842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" name="Google Shape;1718;p213">
            <a:extLst>
              <a:ext uri="{FF2B5EF4-FFF2-40B4-BE49-F238E27FC236}">
                <a16:creationId xmlns:a16="http://schemas.microsoft.com/office/drawing/2014/main" id="{FA459774-3B62-4053-89E7-33D2E9F63479}"/>
              </a:ext>
            </a:extLst>
          </p:cNvPr>
          <p:cNvSpPr txBox="1"/>
          <p:nvPr/>
        </p:nvSpPr>
        <p:spPr>
          <a:xfrm>
            <a:off x="762000" y="6400800"/>
            <a:ext cx="71628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The large subunit and small subunit join with the mRNA.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719;p213">
            <a:extLst>
              <a:ext uri="{FF2B5EF4-FFF2-40B4-BE49-F238E27FC236}">
                <a16:creationId xmlns:a16="http://schemas.microsoft.com/office/drawing/2014/main" id="{75049C55-7BB8-4FEB-9998-B7011C479060}"/>
              </a:ext>
            </a:extLst>
          </p:cNvPr>
          <p:cNvCxnSpPr/>
          <p:nvPr/>
        </p:nvCxnSpPr>
        <p:spPr>
          <a:xfrm>
            <a:off x="1676400" y="2895600"/>
            <a:ext cx="81280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" name="Google Shape;1689;p211">
            <a:extLst>
              <a:ext uri="{FF2B5EF4-FFF2-40B4-BE49-F238E27FC236}">
                <a16:creationId xmlns:a16="http://schemas.microsoft.com/office/drawing/2014/main" id="{5B0C0D83-D582-4659-96AE-E08BDCEADB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1481" y="5142714"/>
            <a:ext cx="8117541" cy="5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690;p211">
            <a:extLst>
              <a:ext uri="{FF2B5EF4-FFF2-40B4-BE49-F238E27FC236}">
                <a16:creationId xmlns:a16="http://schemas.microsoft.com/office/drawing/2014/main" id="{9A5209B1-B8DA-4272-825B-82F524948DDD}"/>
              </a:ext>
            </a:extLst>
          </p:cNvPr>
          <p:cNvSpPr/>
          <p:nvPr/>
        </p:nvSpPr>
        <p:spPr>
          <a:xfrm>
            <a:off x="7467600" y="37338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9" name="Google Shape;1691;p211">
            <a:extLst>
              <a:ext uri="{FF2B5EF4-FFF2-40B4-BE49-F238E27FC236}">
                <a16:creationId xmlns:a16="http://schemas.microsoft.com/office/drawing/2014/main" id="{5E8CDC81-40A2-4642-8C0F-F03D626401D8}"/>
              </a:ext>
            </a:extLst>
          </p:cNvPr>
          <p:cNvCxnSpPr/>
          <p:nvPr/>
        </p:nvCxnSpPr>
        <p:spPr>
          <a:xfrm flipH="1">
            <a:off x="7696200" y="41910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320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4" name="Google Shape;1726;p214">
            <a:extLst>
              <a:ext uri="{FF2B5EF4-FFF2-40B4-BE49-F238E27FC236}">
                <a16:creationId xmlns:a16="http://schemas.microsoft.com/office/drawing/2014/main" id="{265690A2-7C03-45E4-80AA-474D2631B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Initiation</a:t>
            </a:r>
            <a:endParaRPr dirty="0"/>
          </a:p>
        </p:txBody>
      </p:sp>
      <p:sp>
        <p:nvSpPr>
          <p:cNvPr id="9" name="Google Shape;1747;p214">
            <a:extLst>
              <a:ext uri="{FF2B5EF4-FFF2-40B4-BE49-F238E27FC236}">
                <a16:creationId xmlns:a16="http://schemas.microsoft.com/office/drawing/2014/main" id="{15FBA64A-CEA2-44A3-B039-35764586AEDE}"/>
              </a:ext>
            </a:extLst>
          </p:cNvPr>
          <p:cNvSpPr txBox="1"/>
          <p:nvPr/>
        </p:nvSpPr>
        <p:spPr>
          <a:xfrm>
            <a:off x="533400" y="6159321"/>
            <a:ext cx="8077200" cy="723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2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tRNA carrying the </a:t>
            </a:r>
            <a:r>
              <a:rPr lang="en-US" sz="1800" b="1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anticodon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UAC fits in the P site to start translation.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2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</a:t>
            </a:r>
            <a:r>
              <a:rPr lang="en-US" sz="1800" b="1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bonds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 between UAC and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AUG (Start Codon)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C54061-627B-4A4B-8DAB-AE1F2A134CDF}"/>
              </a:ext>
            </a:extLst>
          </p:cNvPr>
          <p:cNvGrpSpPr/>
          <p:nvPr/>
        </p:nvGrpSpPr>
        <p:grpSpPr>
          <a:xfrm>
            <a:off x="1981200" y="1219200"/>
            <a:ext cx="9793941" cy="4953000"/>
            <a:chOff x="1981200" y="1219200"/>
            <a:chExt cx="9793941" cy="4953000"/>
          </a:xfrm>
        </p:grpSpPr>
        <p:pic>
          <p:nvPicPr>
            <p:cNvPr id="3" name="Google Shape;1725;p214">
              <a:extLst>
                <a:ext uri="{FF2B5EF4-FFF2-40B4-BE49-F238E27FC236}">
                  <a16:creationId xmlns:a16="http://schemas.microsoft.com/office/drawing/2014/main" id="{FB9E9B6D-3FB8-4932-A2B3-D340368F615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219200"/>
              <a:ext cx="5257800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733;p214">
              <a:extLst>
                <a:ext uri="{FF2B5EF4-FFF2-40B4-BE49-F238E27FC236}">
                  <a16:creationId xmlns:a16="http://schemas.microsoft.com/office/drawing/2014/main" id="{E88C39B4-EEA6-4EA8-A216-6181DBD48CC1}"/>
                </a:ext>
              </a:extLst>
            </p:cNvPr>
            <p:cNvSpPr/>
            <p:nvPr/>
          </p:nvSpPr>
          <p:spPr>
            <a:xfrm>
              <a:off x="7467600" y="3581400"/>
              <a:ext cx="1371600" cy="4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mRNA</a:t>
              </a:r>
              <a:endParaRPr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6" name="Google Shape;1734;p214">
              <a:extLst>
                <a:ext uri="{FF2B5EF4-FFF2-40B4-BE49-F238E27FC236}">
                  <a16:creationId xmlns:a16="http://schemas.microsoft.com/office/drawing/2014/main" id="{4B034A33-98B9-4655-8D54-7D1F0DAF50A4}"/>
                </a:ext>
              </a:extLst>
            </p:cNvPr>
            <p:cNvCxnSpPr/>
            <p:nvPr/>
          </p:nvCxnSpPr>
          <p:spPr>
            <a:xfrm flipH="1">
              <a:off x="7620000" y="4038600"/>
              <a:ext cx="228600" cy="685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8" name="Google Shape;1740;p214">
              <a:extLst>
                <a:ext uri="{FF2B5EF4-FFF2-40B4-BE49-F238E27FC236}">
                  <a16:creationId xmlns:a16="http://schemas.microsoft.com/office/drawing/2014/main" id="{4EE955AB-3583-4802-83AF-54B898779EB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657600" y="4800600"/>
              <a:ext cx="8117541" cy="589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711;p213">
              <a:extLst>
                <a:ext uri="{FF2B5EF4-FFF2-40B4-BE49-F238E27FC236}">
                  <a16:creationId xmlns:a16="http://schemas.microsoft.com/office/drawing/2014/main" id="{FC660148-2EF2-4B4B-8C44-87F79C73DB04}"/>
                </a:ext>
              </a:extLst>
            </p:cNvPr>
            <p:cNvSpPr/>
            <p:nvPr/>
          </p:nvSpPr>
          <p:spPr>
            <a:xfrm>
              <a:off x="3682965" y="3306847"/>
              <a:ext cx="841277" cy="1074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endParaRPr dirty="0"/>
            </a:p>
          </p:txBody>
        </p:sp>
        <p:sp>
          <p:nvSpPr>
            <p:cNvPr id="11" name="Google Shape;1712;p213">
              <a:extLst>
                <a:ext uri="{FF2B5EF4-FFF2-40B4-BE49-F238E27FC236}">
                  <a16:creationId xmlns:a16="http://schemas.microsoft.com/office/drawing/2014/main" id="{55063D82-B603-4EE6-A6CE-576032219B56}"/>
                </a:ext>
              </a:extLst>
            </p:cNvPr>
            <p:cNvSpPr/>
            <p:nvPr/>
          </p:nvSpPr>
          <p:spPr>
            <a:xfrm>
              <a:off x="4828237" y="3429000"/>
              <a:ext cx="841277" cy="951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A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</a:t>
              </a:r>
              <a:endParaRPr dirty="0"/>
            </a:p>
          </p:txBody>
        </p:sp>
      </p:grpSp>
      <p:pic>
        <p:nvPicPr>
          <p:cNvPr id="14" name="Google Shape;1739;p214">
            <a:extLst>
              <a:ext uri="{FF2B5EF4-FFF2-40B4-BE49-F238E27FC236}">
                <a16:creationId xmlns:a16="http://schemas.microsoft.com/office/drawing/2014/main" id="{99774E91-294F-4FE2-A6DD-68F8D16703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7800" y="1572900"/>
            <a:ext cx="25400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41;p214">
            <a:extLst>
              <a:ext uri="{FF2B5EF4-FFF2-40B4-BE49-F238E27FC236}">
                <a16:creationId xmlns:a16="http://schemas.microsoft.com/office/drawing/2014/main" id="{D0A7AE45-2F3C-40F9-9B43-3E053F0E7617}"/>
              </a:ext>
            </a:extLst>
          </p:cNvPr>
          <p:cNvSpPr/>
          <p:nvPr/>
        </p:nvSpPr>
        <p:spPr>
          <a:xfrm>
            <a:off x="533400" y="1600200"/>
            <a:ext cx="26670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6" name="Google Shape;1742;p214">
            <a:extLst>
              <a:ext uri="{FF2B5EF4-FFF2-40B4-BE49-F238E27FC236}">
                <a16:creationId xmlns:a16="http://schemas.microsoft.com/office/drawing/2014/main" id="{4EDA37AD-FF2A-4333-9142-5A94C5703D91}"/>
              </a:ext>
            </a:extLst>
          </p:cNvPr>
          <p:cNvCxnSpPr>
            <a:stCxn id="15" idx="2"/>
          </p:cNvCxnSpPr>
          <p:nvPr/>
        </p:nvCxnSpPr>
        <p:spPr>
          <a:xfrm>
            <a:off x="1866900" y="2059300"/>
            <a:ext cx="1104900" cy="912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" name="Google Shape;1729;p214">
            <a:extLst>
              <a:ext uri="{FF2B5EF4-FFF2-40B4-BE49-F238E27FC236}">
                <a16:creationId xmlns:a16="http://schemas.microsoft.com/office/drawing/2014/main" id="{0C6CEBDB-71F1-4AD4-B3AB-9C3F59CD8825}"/>
              </a:ext>
            </a:extLst>
          </p:cNvPr>
          <p:cNvSpPr/>
          <p:nvPr/>
        </p:nvSpPr>
        <p:spPr>
          <a:xfrm>
            <a:off x="762000" y="4255395"/>
            <a:ext cx="16764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Anticodon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8" name="Google Shape;1730;p214">
            <a:extLst>
              <a:ext uri="{FF2B5EF4-FFF2-40B4-BE49-F238E27FC236}">
                <a16:creationId xmlns:a16="http://schemas.microsoft.com/office/drawing/2014/main" id="{24F881C4-6C37-4605-8718-1AAD46B379AC}"/>
              </a:ext>
            </a:extLst>
          </p:cNvPr>
          <p:cNvCxnSpPr>
            <a:cxnSpLocks/>
          </p:cNvCxnSpPr>
          <p:nvPr/>
        </p:nvCxnSpPr>
        <p:spPr>
          <a:xfrm>
            <a:off x="2362200" y="4495800"/>
            <a:ext cx="144994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Google Shape;1735;p214">
            <a:extLst>
              <a:ext uri="{FF2B5EF4-FFF2-40B4-BE49-F238E27FC236}">
                <a16:creationId xmlns:a16="http://schemas.microsoft.com/office/drawing/2014/main" id="{6C8C3DDA-67C7-41F9-A652-604DD7C84077}"/>
              </a:ext>
            </a:extLst>
          </p:cNvPr>
          <p:cNvSpPr/>
          <p:nvPr/>
        </p:nvSpPr>
        <p:spPr>
          <a:xfrm>
            <a:off x="3505200" y="5638800"/>
            <a:ext cx="1607663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codon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1743;p214">
            <a:extLst>
              <a:ext uri="{FF2B5EF4-FFF2-40B4-BE49-F238E27FC236}">
                <a16:creationId xmlns:a16="http://schemas.microsoft.com/office/drawing/2014/main" id="{E8501FDC-6A42-4135-B462-CFB516819A00}"/>
              </a:ext>
            </a:extLst>
          </p:cNvPr>
          <p:cNvCxnSpPr>
            <a:stCxn id="20" idx="0"/>
          </p:cNvCxnSpPr>
          <p:nvPr/>
        </p:nvCxnSpPr>
        <p:spPr>
          <a:xfrm rot="10800000">
            <a:off x="4191132" y="5257800"/>
            <a:ext cx="1179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" name="Google Shape;1731;p214">
            <a:extLst>
              <a:ext uri="{FF2B5EF4-FFF2-40B4-BE49-F238E27FC236}">
                <a16:creationId xmlns:a16="http://schemas.microsoft.com/office/drawing/2014/main" id="{73CF120E-3834-48EA-AC54-4164B2AFCADA}"/>
              </a:ext>
            </a:extLst>
          </p:cNvPr>
          <p:cNvSpPr/>
          <p:nvPr/>
        </p:nvSpPr>
        <p:spPr>
          <a:xfrm>
            <a:off x="280116" y="4852116"/>
            <a:ext cx="2557342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Hydrogen Bonds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3" name="Google Shape;1732;p214">
            <a:extLst>
              <a:ext uri="{FF2B5EF4-FFF2-40B4-BE49-F238E27FC236}">
                <a16:creationId xmlns:a16="http://schemas.microsoft.com/office/drawing/2014/main" id="{13A00575-B85F-4C4F-BE15-03A2D60E3A3F}"/>
              </a:ext>
            </a:extLst>
          </p:cNvPr>
          <p:cNvCxnSpPr/>
          <p:nvPr/>
        </p:nvCxnSpPr>
        <p:spPr>
          <a:xfrm rot="10800000" flipH="1">
            <a:off x="2743200" y="4724400"/>
            <a:ext cx="990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736;p214">
            <a:extLst>
              <a:ext uri="{FF2B5EF4-FFF2-40B4-BE49-F238E27FC236}">
                <a16:creationId xmlns:a16="http://schemas.microsoft.com/office/drawing/2014/main" id="{874304AE-96AE-4AA6-9988-740DCA770014}"/>
              </a:ext>
            </a:extLst>
          </p:cNvPr>
          <p:cNvCxnSpPr/>
          <p:nvPr/>
        </p:nvCxnSpPr>
        <p:spPr>
          <a:xfrm>
            <a:off x="3810000" y="4572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5" name="Google Shape;1737;p214">
            <a:extLst>
              <a:ext uri="{FF2B5EF4-FFF2-40B4-BE49-F238E27FC236}">
                <a16:creationId xmlns:a16="http://schemas.microsoft.com/office/drawing/2014/main" id="{71E9A60D-5CB4-4AFA-A4E9-020500C6C91C}"/>
              </a:ext>
            </a:extLst>
          </p:cNvPr>
          <p:cNvCxnSpPr/>
          <p:nvPr/>
        </p:nvCxnSpPr>
        <p:spPr>
          <a:xfrm>
            <a:off x="4114800" y="4648200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" name="Google Shape;1738;p214">
            <a:extLst>
              <a:ext uri="{FF2B5EF4-FFF2-40B4-BE49-F238E27FC236}">
                <a16:creationId xmlns:a16="http://schemas.microsoft.com/office/drawing/2014/main" id="{CC49F3C5-B420-4CB5-B002-7045C808779F}"/>
              </a:ext>
            </a:extLst>
          </p:cNvPr>
          <p:cNvCxnSpPr/>
          <p:nvPr/>
        </p:nvCxnSpPr>
        <p:spPr>
          <a:xfrm>
            <a:off x="4419600" y="4629150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7" name="Google Shape;1744;p214">
            <a:extLst>
              <a:ext uri="{FF2B5EF4-FFF2-40B4-BE49-F238E27FC236}">
                <a16:creationId xmlns:a16="http://schemas.microsoft.com/office/drawing/2014/main" id="{16460A94-FEC9-4369-85A1-86FED981F168}"/>
              </a:ext>
            </a:extLst>
          </p:cNvPr>
          <p:cNvGrpSpPr/>
          <p:nvPr/>
        </p:nvGrpSpPr>
        <p:grpSpPr>
          <a:xfrm>
            <a:off x="3603645" y="1067131"/>
            <a:ext cx="762000" cy="685800"/>
            <a:chOff x="4152363" y="1524000"/>
            <a:chExt cx="762000" cy="685800"/>
          </a:xfrm>
        </p:grpSpPr>
        <p:pic>
          <p:nvPicPr>
            <p:cNvPr id="28" name="Google Shape;1745;p214">
              <a:extLst>
                <a:ext uri="{FF2B5EF4-FFF2-40B4-BE49-F238E27FC236}">
                  <a16:creationId xmlns:a16="http://schemas.microsoft.com/office/drawing/2014/main" id="{6829F3CD-3D27-4002-893D-153704F2AA1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1746;p214">
              <a:extLst>
                <a:ext uri="{FF2B5EF4-FFF2-40B4-BE49-F238E27FC236}">
                  <a16:creationId xmlns:a16="http://schemas.microsoft.com/office/drawing/2014/main" id="{C8B8012B-032D-4BF4-976E-297847DE19C9}"/>
                </a:ext>
              </a:extLst>
            </p:cNvPr>
            <p:cNvSpPr txBox="1"/>
            <p:nvPr/>
          </p:nvSpPr>
          <p:spPr>
            <a:xfrm>
              <a:off x="4152363" y="1727916"/>
              <a:ext cx="7620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Methionine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9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F2F76B-0C33-4FC9-B0DE-7EFC644D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5" name="Google Shape;1725;p214">
            <a:extLst>
              <a:ext uri="{FF2B5EF4-FFF2-40B4-BE49-F238E27FC236}">
                <a16:creationId xmlns:a16="http://schemas.microsoft.com/office/drawing/2014/main" id="{302DE708-4147-47FB-8530-3F6E3D5FA7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1219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33;p214">
            <a:extLst>
              <a:ext uri="{FF2B5EF4-FFF2-40B4-BE49-F238E27FC236}">
                <a16:creationId xmlns:a16="http://schemas.microsoft.com/office/drawing/2014/main" id="{CC97BE01-8764-4FFD-BDFE-E2CB1EDC37CF}"/>
              </a:ext>
            </a:extLst>
          </p:cNvPr>
          <p:cNvSpPr/>
          <p:nvPr/>
        </p:nvSpPr>
        <p:spPr>
          <a:xfrm>
            <a:off x="7467600" y="3581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8" name="Google Shape;1734;p214">
            <a:extLst>
              <a:ext uri="{FF2B5EF4-FFF2-40B4-BE49-F238E27FC236}">
                <a16:creationId xmlns:a16="http://schemas.microsoft.com/office/drawing/2014/main" id="{4CEE8E27-07C2-44B5-97D0-3BB2A57FCA54}"/>
              </a:ext>
            </a:extLst>
          </p:cNvPr>
          <p:cNvCxnSpPr/>
          <p:nvPr/>
        </p:nvCxnSpPr>
        <p:spPr>
          <a:xfrm flipH="1">
            <a:off x="7620000" y="4038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" name="Google Shape;1740;p214">
            <a:extLst>
              <a:ext uri="{FF2B5EF4-FFF2-40B4-BE49-F238E27FC236}">
                <a16:creationId xmlns:a16="http://schemas.microsoft.com/office/drawing/2014/main" id="{89197933-9EB2-4FF1-B7FD-4B65B6DEED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600" y="4800600"/>
            <a:ext cx="8117541" cy="5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11;p213">
            <a:extLst>
              <a:ext uri="{FF2B5EF4-FFF2-40B4-BE49-F238E27FC236}">
                <a16:creationId xmlns:a16="http://schemas.microsoft.com/office/drawing/2014/main" id="{44EB39AD-9397-4CEA-AD9D-A99638BB98F6}"/>
              </a:ext>
            </a:extLst>
          </p:cNvPr>
          <p:cNvSpPr/>
          <p:nvPr/>
        </p:nvSpPr>
        <p:spPr>
          <a:xfrm>
            <a:off x="3682965" y="3306847"/>
            <a:ext cx="841277" cy="10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dirty="0"/>
          </a:p>
        </p:txBody>
      </p:sp>
      <p:pic>
        <p:nvPicPr>
          <p:cNvPr id="12" name="Google Shape;1739;p214">
            <a:extLst>
              <a:ext uri="{FF2B5EF4-FFF2-40B4-BE49-F238E27FC236}">
                <a16:creationId xmlns:a16="http://schemas.microsoft.com/office/drawing/2014/main" id="{F19FF52E-CBE2-431C-8404-38D4CD64A34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7800" y="1572900"/>
            <a:ext cx="25400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741;p214">
            <a:extLst>
              <a:ext uri="{FF2B5EF4-FFF2-40B4-BE49-F238E27FC236}">
                <a16:creationId xmlns:a16="http://schemas.microsoft.com/office/drawing/2014/main" id="{578A9DBE-3728-4B11-AFD7-26E8D5F4EED3}"/>
              </a:ext>
            </a:extLst>
          </p:cNvPr>
          <p:cNvSpPr/>
          <p:nvPr/>
        </p:nvSpPr>
        <p:spPr>
          <a:xfrm>
            <a:off x="494763" y="1600200"/>
            <a:ext cx="26670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4" name="Google Shape;1742;p214">
            <a:extLst>
              <a:ext uri="{FF2B5EF4-FFF2-40B4-BE49-F238E27FC236}">
                <a16:creationId xmlns:a16="http://schemas.microsoft.com/office/drawing/2014/main" id="{78DE9EA3-8867-4F1B-8075-547873A47D0E}"/>
              </a:ext>
            </a:extLst>
          </p:cNvPr>
          <p:cNvCxnSpPr>
            <a:cxnSpLocks/>
          </p:cNvCxnSpPr>
          <p:nvPr/>
        </p:nvCxnSpPr>
        <p:spPr>
          <a:xfrm>
            <a:off x="1648496" y="2059300"/>
            <a:ext cx="1284667" cy="912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" name="Google Shape;1729;p214">
            <a:extLst>
              <a:ext uri="{FF2B5EF4-FFF2-40B4-BE49-F238E27FC236}">
                <a16:creationId xmlns:a16="http://schemas.microsoft.com/office/drawing/2014/main" id="{CBBC7F3D-B445-4273-A0E6-A5E8C31CFA41}"/>
              </a:ext>
            </a:extLst>
          </p:cNvPr>
          <p:cNvSpPr/>
          <p:nvPr/>
        </p:nvSpPr>
        <p:spPr>
          <a:xfrm>
            <a:off x="762000" y="4255395"/>
            <a:ext cx="16764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Anticodon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6" name="Google Shape;1730;p214">
            <a:extLst>
              <a:ext uri="{FF2B5EF4-FFF2-40B4-BE49-F238E27FC236}">
                <a16:creationId xmlns:a16="http://schemas.microsoft.com/office/drawing/2014/main" id="{987157AB-74FA-4480-B50A-BADCCA4418B5}"/>
              </a:ext>
            </a:extLst>
          </p:cNvPr>
          <p:cNvCxnSpPr>
            <a:cxnSpLocks/>
          </p:cNvCxnSpPr>
          <p:nvPr/>
        </p:nvCxnSpPr>
        <p:spPr>
          <a:xfrm>
            <a:off x="2362200" y="4495800"/>
            <a:ext cx="144994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1731;p214">
            <a:extLst>
              <a:ext uri="{FF2B5EF4-FFF2-40B4-BE49-F238E27FC236}">
                <a16:creationId xmlns:a16="http://schemas.microsoft.com/office/drawing/2014/main" id="{75E72C0F-380A-40A3-9CB1-D8846375261C}"/>
              </a:ext>
            </a:extLst>
          </p:cNvPr>
          <p:cNvSpPr/>
          <p:nvPr/>
        </p:nvSpPr>
        <p:spPr>
          <a:xfrm>
            <a:off x="280116" y="4852116"/>
            <a:ext cx="2557342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Hydrogen Bonds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8" name="Google Shape;1732;p214">
            <a:extLst>
              <a:ext uri="{FF2B5EF4-FFF2-40B4-BE49-F238E27FC236}">
                <a16:creationId xmlns:a16="http://schemas.microsoft.com/office/drawing/2014/main" id="{32589BAE-D6B2-459B-A4DB-C846F990C889}"/>
              </a:ext>
            </a:extLst>
          </p:cNvPr>
          <p:cNvCxnSpPr/>
          <p:nvPr/>
        </p:nvCxnSpPr>
        <p:spPr>
          <a:xfrm rot="10800000" flipH="1">
            <a:off x="2743200" y="4724400"/>
            <a:ext cx="9906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1779;p215">
            <a:extLst>
              <a:ext uri="{FF2B5EF4-FFF2-40B4-BE49-F238E27FC236}">
                <a16:creationId xmlns:a16="http://schemas.microsoft.com/office/drawing/2014/main" id="{E2F36B23-35F9-4E44-8B92-E96FD430EE7F}"/>
              </a:ext>
            </a:extLst>
          </p:cNvPr>
          <p:cNvSpPr txBox="1"/>
          <p:nvPr/>
        </p:nvSpPr>
        <p:spPr>
          <a:xfrm>
            <a:off x="1525145" y="6324600"/>
            <a:ext cx="627952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 startAt="4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anticodon sits in the </a:t>
            </a:r>
            <a:r>
              <a:rPr lang="en-US" sz="1800" b="1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A site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start elongation.</a:t>
            </a:r>
            <a:endParaRPr dirty="0"/>
          </a:p>
        </p:txBody>
      </p:sp>
      <p:sp>
        <p:nvSpPr>
          <p:cNvPr id="20" name="Google Shape;1755;p215">
            <a:extLst>
              <a:ext uri="{FF2B5EF4-FFF2-40B4-BE49-F238E27FC236}">
                <a16:creationId xmlns:a16="http://schemas.microsoft.com/office/drawing/2014/main" id="{C9662FA9-7C4F-4AFE-B7CC-FD5F5E7A5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0" y="95258"/>
            <a:ext cx="4229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cxnSp>
        <p:nvCxnSpPr>
          <p:cNvPr id="21" name="Google Shape;1738;p214">
            <a:extLst>
              <a:ext uri="{FF2B5EF4-FFF2-40B4-BE49-F238E27FC236}">
                <a16:creationId xmlns:a16="http://schemas.microsoft.com/office/drawing/2014/main" id="{1ECA3116-454D-4F78-BE3B-1DF64E219605}"/>
              </a:ext>
            </a:extLst>
          </p:cNvPr>
          <p:cNvCxnSpPr/>
          <p:nvPr/>
        </p:nvCxnSpPr>
        <p:spPr>
          <a:xfrm>
            <a:off x="4419600" y="4610100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" name="Google Shape;1738;p214">
            <a:extLst>
              <a:ext uri="{FF2B5EF4-FFF2-40B4-BE49-F238E27FC236}">
                <a16:creationId xmlns:a16="http://schemas.microsoft.com/office/drawing/2014/main" id="{F73EC6C8-CA04-4C01-A3B3-FBAD5A84D8FA}"/>
              </a:ext>
            </a:extLst>
          </p:cNvPr>
          <p:cNvCxnSpPr/>
          <p:nvPr/>
        </p:nvCxnSpPr>
        <p:spPr>
          <a:xfrm>
            <a:off x="4114800" y="4610100"/>
            <a:ext cx="0" cy="228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" name="Google Shape;1738;p214">
            <a:extLst>
              <a:ext uri="{FF2B5EF4-FFF2-40B4-BE49-F238E27FC236}">
                <a16:creationId xmlns:a16="http://schemas.microsoft.com/office/drawing/2014/main" id="{D36EC7F0-F1ED-4613-A420-951AFEA3EBCE}"/>
              </a:ext>
            </a:extLst>
          </p:cNvPr>
          <p:cNvCxnSpPr>
            <a:cxnSpLocks/>
          </p:cNvCxnSpPr>
          <p:nvPr/>
        </p:nvCxnSpPr>
        <p:spPr>
          <a:xfrm>
            <a:off x="3812146" y="4533900"/>
            <a:ext cx="0" cy="2857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" name="Google Shape;1712;p213">
            <a:extLst>
              <a:ext uri="{FF2B5EF4-FFF2-40B4-BE49-F238E27FC236}">
                <a16:creationId xmlns:a16="http://schemas.microsoft.com/office/drawing/2014/main" id="{0F6928EE-264A-4B3F-B70F-E25EE72E7B98}"/>
              </a:ext>
            </a:extLst>
          </p:cNvPr>
          <p:cNvSpPr/>
          <p:nvPr/>
        </p:nvSpPr>
        <p:spPr>
          <a:xfrm>
            <a:off x="4951462" y="3420026"/>
            <a:ext cx="841277" cy="95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endParaRPr dirty="0"/>
          </a:p>
        </p:txBody>
      </p:sp>
      <p:pic>
        <p:nvPicPr>
          <p:cNvPr id="24" name="Google Shape;1771;p215">
            <a:extLst>
              <a:ext uri="{FF2B5EF4-FFF2-40B4-BE49-F238E27FC236}">
                <a16:creationId xmlns:a16="http://schemas.microsoft.com/office/drawing/2014/main" id="{49A3309F-C580-4B4E-B0CD-9D64D2AA50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573503" flipH="1">
            <a:off x="5191081" y="3244488"/>
            <a:ext cx="2362307" cy="115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72;p215">
            <a:extLst>
              <a:ext uri="{FF2B5EF4-FFF2-40B4-BE49-F238E27FC236}">
                <a16:creationId xmlns:a16="http://schemas.microsoft.com/office/drawing/2014/main" id="{83857FB3-180C-4807-AE5F-61A5828F410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6278" y="517216"/>
            <a:ext cx="2540000" cy="3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1744;p214">
            <a:extLst>
              <a:ext uri="{FF2B5EF4-FFF2-40B4-BE49-F238E27FC236}">
                <a16:creationId xmlns:a16="http://schemas.microsoft.com/office/drawing/2014/main" id="{6F4D00D5-42AC-45FC-A133-AC4AA64D4346}"/>
              </a:ext>
            </a:extLst>
          </p:cNvPr>
          <p:cNvGrpSpPr/>
          <p:nvPr/>
        </p:nvGrpSpPr>
        <p:grpSpPr>
          <a:xfrm>
            <a:off x="3603645" y="1054252"/>
            <a:ext cx="762000" cy="685800"/>
            <a:chOff x="4165242" y="1524000"/>
            <a:chExt cx="762000" cy="685800"/>
          </a:xfrm>
        </p:grpSpPr>
        <p:pic>
          <p:nvPicPr>
            <p:cNvPr id="27" name="Google Shape;1745;p214">
              <a:extLst>
                <a:ext uri="{FF2B5EF4-FFF2-40B4-BE49-F238E27FC236}">
                  <a16:creationId xmlns:a16="http://schemas.microsoft.com/office/drawing/2014/main" id="{BE9B6187-74EB-4289-9AC8-89CC4753AFB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1746;p214">
              <a:extLst>
                <a:ext uri="{FF2B5EF4-FFF2-40B4-BE49-F238E27FC236}">
                  <a16:creationId xmlns:a16="http://schemas.microsoft.com/office/drawing/2014/main" id="{45C083D8-B929-4942-8C33-817510F8E493}"/>
                </a:ext>
              </a:extLst>
            </p:cNvPr>
            <p:cNvSpPr txBox="1"/>
            <p:nvPr/>
          </p:nvSpPr>
          <p:spPr>
            <a:xfrm>
              <a:off x="4165242" y="1715037"/>
              <a:ext cx="76200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Methionine</a:t>
              </a:r>
              <a:endParaRPr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773;p215">
            <a:extLst>
              <a:ext uri="{FF2B5EF4-FFF2-40B4-BE49-F238E27FC236}">
                <a16:creationId xmlns:a16="http://schemas.microsoft.com/office/drawing/2014/main" id="{5E4DBE35-88F1-4531-8BC3-0E70FF5A0F80}"/>
              </a:ext>
            </a:extLst>
          </p:cNvPr>
          <p:cNvGrpSpPr/>
          <p:nvPr/>
        </p:nvGrpSpPr>
        <p:grpSpPr>
          <a:xfrm>
            <a:off x="6478074" y="81557"/>
            <a:ext cx="754673" cy="533400"/>
            <a:chOff x="796159" y="1066800"/>
            <a:chExt cx="754673" cy="533400"/>
          </a:xfrm>
        </p:grpSpPr>
        <p:pic>
          <p:nvPicPr>
            <p:cNvPr id="30" name="Google Shape;1774;p215">
              <a:extLst>
                <a:ext uri="{FF2B5EF4-FFF2-40B4-BE49-F238E27FC236}">
                  <a16:creationId xmlns:a16="http://schemas.microsoft.com/office/drawing/2014/main" id="{5FDC04F5-3047-445C-AF9C-223C8D41036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1775;p215">
              <a:extLst>
                <a:ext uri="{FF2B5EF4-FFF2-40B4-BE49-F238E27FC236}">
                  <a16:creationId xmlns:a16="http://schemas.microsoft.com/office/drawing/2014/main" id="{429E4733-C666-45D9-8D4E-E80766CE6B35}"/>
                </a:ext>
              </a:extLst>
            </p:cNvPr>
            <p:cNvSpPr txBox="1"/>
            <p:nvPr/>
          </p:nvSpPr>
          <p:spPr>
            <a:xfrm>
              <a:off x="796159" y="1091484"/>
              <a:ext cx="7546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Amino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/>
                <a:t>Acid </a:t>
              </a: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1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6" name="Google Shape;1785;p216">
            <a:extLst>
              <a:ext uri="{FF2B5EF4-FFF2-40B4-BE49-F238E27FC236}">
                <a16:creationId xmlns:a16="http://schemas.microsoft.com/office/drawing/2014/main" id="{4DB28D51-C952-4E11-B041-9419F670A3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3716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91;p216">
            <a:extLst>
              <a:ext uri="{FF2B5EF4-FFF2-40B4-BE49-F238E27FC236}">
                <a16:creationId xmlns:a16="http://schemas.microsoft.com/office/drawing/2014/main" id="{068B1D85-F20D-4BC9-8F54-95048148104B}"/>
              </a:ext>
            </a:extLst>
          </p:cNvPr>
          <p:cNvSpPr/>
          <p:nvPr/>
        </p:nvSpPr>
        <p:spPr>
          <a:xfrm>
            <a:off x="354987" y="4383189"/>
            <a:ext cx="2557342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Hydrogen Bonds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9" name="Google Shape;1792;p216">
            <a:extLst>
              <a:ext uri="{FF2B5EF4-FFF2-40B4-BE49-F238E27FC236}">
                <a16:creationId xmlns:a16="http://schemas.microsoft.com/office/drawing/2014/main" id="{BAFF1249-D66B-4C52-A12C-43CD92840200}"/>
              </a:ext>
            </a:extLst>
          </p:cNvPr>
          <p:cNvCxnSpPr>
            <a:cxnSpLocks/>
          </p:cNvCxnSpPr>
          <p:nvPr/>
        </p:nvCxnSpPr>
        <p:spPr>
          <a:xfrm>
            <a:off x="2870655" y="4667597"/>
            <a:ext cx="2044782" cy="20920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1793;p216">
            <a:extLst>
              <a:ext uri="{FF2B5EF4-FFF2-40B4-BE49-F238E27FC236}">
                <a16:creationId xmlns:a16="http://schemas.microsoft.com/office/drawing/2014/main" id="{DDA18F64-5948-4323-B0E2-00FB85099A25}"/>
              </a:ext>
            </a:extLst>
          </p:cNvPr>
          <p:cNvSpPr/>
          <p:nvPr/>
        </p:nvSpPr>
        <p:spPr>
          <a:xfrm>
            <a:off x="7467600" y="37338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" name="Google Shape;1794;p216">
            <a:extLst>
              <a:ext uri="{FF2B5EF4-FFF2-40B4-BE49-F238E27FC236}">
                <a16:creationId xmlns:a16="http://schemas.microsoft.com/office/drawing/2014/main" id="{753541EA-A2C0-410B-B626-22FAADAFF286}"/>
              </a:ext>
            </a:extLst>
          </p:cNvPr>
          <p:cNvCxnSpPr/>
          <p:nvPr/>
        </p:nvCxnSpPr>
        <p:spPr>
          <a:xfrm flipH="1">
            <a:off x="7696200" y="41910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Google Shape;1804;p216">
            <a:extLst>
              <a:ext uri="{FF2B5EF4-FFF2-40B4-BE49-F238E27FC236}">
                <a16:creationId xmlns:a16="http://schemas.microsoft.com/office/drawing/2014/main" id="{A94C4483-FD41-4517-81A4-A804035057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4953000"/>
            <a:ext cx="8117541" cy="5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819;p216">
            <a:extLst>
              <a:ext uri="{FF2B5EF4-FFF2-40B4-BE49-F238E27FC236}">
                <a16:creationId xmlns:a16="http://schemas.microsoft.com/office/drawing/2014/main" id="{7120E764-128E-44C5-B4A6-92D2DD5A7D78}"/>
              </a:ext>
            </a:extLst>
          </p:cNvPr>
          <p:cNvSpPr txBox="1"/>
          <p:nvPr/>
        </p:nvSpPr>
        <p:spPr>
          <a:xfrm>
            <a:off x="507642" y="6177090"/>
            <a:ext cx="8331558" cy="66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 startAt="5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bonds form between the </a:t>
            </a:r>
            <a:r>
              <a:rPr lang="en-US" sz="1600" b="1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anticodons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mRNA bases.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+mj-lt"/>
              <a:buAutoNum type="arabicPeriod" startAt="5"/>
            </a:pPr>
            <a:r>
              <a:rPr lang="en-US" sz="16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Peptide Bonds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between the two </a:t>
            </a:r>
            <a:r>
              <a:rPr lang="en-US" sz="1600" b="1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amino acids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 a chain of 2 amino acids.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755;p215">
            <a:extLst>
              <a:ext uri="{FF2B5EF4-FFF2-40B4-BE49-F238E27FC236}">
                <a16:creationId xmlns:a16="http://schemas.microsoft.com/office/drawing/2014/main" id="{C52F93C0-844B-47AA-A955-F9BF648E23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" y="56336"/>
            <a:ext cx="3018486" cy="6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sp>
        <p:nvSpPr>
          <p:cNvPr id="19" name="Google Shape;1806;p216">
            <a:extLst>
              <a:ext uri="{FF2B5EF4-FFF2-40B4-BE49-F238E27FC236}">
                <a16:creationId xmlns:a16="http://schemas.microsoft.com/office/drawing/2014/main" id="{A7383D68-9358-4AA2-86A2-F2A343075981}"/>
              </a:ext>
            </a:extLst>
          </p:cNvPr>
          <p:cNvSpPr/>
          <p:nvPr/>
        </p:nvSpPr>
        <p:spPr>
          <a:xfrm>
            <a:off x="3847027" y="542866"/>
            <a:ext cx="2098682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Peptide Bond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" name="Google Shape;1807;p216">
            <a:extLst>
              <a:ext uri="{FF2B5EF4-FFF2-40B4-BE49-F238E27FC236}">
                <a16:creationId xmlns:a16="http://schemas.microsoft.com/office/drawing/2014/main" id="{C49EAF97-ECED-4699-98CA-FAC28F2C63EA}"/>
              </a:ext>
            </a:extLst>
          </p:cNvPr>
          <p:cNvCxnSpPr>
            <a:cxnSpLocks/>
          </p:cNvCxnSpPr>
          <p:nvPr/>
        </p:nvCxnSpPr>
        <p:spPr>
          <a:xfrm flipH="1">
            <a:off x="4572000" y="993450"/>
            <a:ext cx="76200" cy="53055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" name="Google Shape;1812;p216">
            <a:extLst>
              <a:ext uri="{FF2B5EF4-FFF2-40B4-BE49-F238E27FC236}">
                <a16:creationId xmlns:a16="http://schemas.microsoft.com/office/drawing/2014/main" id="{46A9094F-0FDA-4C61-A63A-ACE71984CD1C}"/>
              </a:ext>
            </a:extLst>
          </p:cNvPr>
          <p:cNvCxnSpPr/>
          <p:nvPr/>
        </p:nvCxnSpPr>
        <p:spPr>
          <a:xfrm rot="10800000" flipH="1">
            <a:off x="4267200" y="1623863"/>
            <a:ext cx="685800" cy="139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8" name="Google Shape;1805;p216">
            <a:extLst>
              <a:ext uri="{FF2B5EF4-FFF2-40B4-BE49-F238E27FC236}">
                <a16:creationId xmlns:a16="http://schemas.microsoft.com/office/drawing/2014/main" id="{CD549C0F-C5BB-42EB-8281-9299F82FCA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7027" y="1794516"/>
            <a:ext cx="2540000" cy="3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F36868-3447-48E0-86AF-F4E64BD73F78}"/>
              </a:ext>
            </a:extLst>
          </p:cNvPr>
          <p:cNvGrpSpPr/>
          <p:nvPr/>
        </p:nvGrpSpPr>
        <p:grpSpPr>
          <a:xfrm>
            <a:off x="4953000" y="4787721"/>
            <a:ext cx="660042" cy="241479"/>
            <a:chOff x="4953000" y="4787721"/>
            <a:chExt cx="660042" cy="241479"/>
          </a:xfrm>
        </p:grpSpPr>
        <p:cxnSp>
          <p:nvCxnSpPr>
            <p:cNvPr id="30" name="Google Shape;1801;p216">
              <a:extLst>
                <a:ext uri="{FF2B5EF4-FFF2-40B4-BE49-F238E27FC236}">
                  <a16:creationId xmlns:a16="http://schemas.microsoft.com/office/drawing/2014/main" id="{2F86D7F9-4908-4A0D-B78F-027428C21579}"/>
                </a:ext>
              </a:extLst>
            </p:cNvPr>
            <p:cNvCxnSpPr/>
            <p:nvPr/>
          </p:nvCxnSpPr>
          <p:spPr>
            <a:xfrm>
              <a:off x="4953000" y="4800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1" name="Google Shape;1802;p216">
              <a:extLst>
                <a:ext uri="{FF2B5EF4-FFF2-40B4-BE49-F238E27FC236}">
                  <a16:creationId xmlns:a16="http://schemas.microsoft.com/office/drawing/2014/main" id="{BE2CDE59-63A2-4A3D-B4EB-B4AFC0A310E4}"/>
                </a:ext>
              </a:extLst>
            </p:cNvPr>
            <p:cNvCxnSpPr/>
            <p:nvPr/>
          </p:nvCxnSpPr>
          <p:spPr>
            <a:xfrm>
              <a:off x="5257800" y="48768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2" name="Google Shape;1803;p216">
              <a:extLst>
                <a:ext uri="{FF2B5EF4-FFF2-40B4-BE49-F238E27FC236}">
                  <a16:creationId xmlns:a16="http://schemas.microsoft.com/office/drawing/2014/main" id="{E68AA79A-143F-48F2-BCE3-53E8DCF6EA7F}"/>
                </a:ext>
              </a:extLst>
            </p:cNvPr>
            <p:cNvCxnSpPr/>
            <p:nvPr/>
          </p:nvCxnSpPr>
          <p:spPr>
            <a:xfrm>
              <a:off x="5613042" y="4787721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2" name="Google Shape;1813;p216">
            <a:extLst>
              <a:ext uri="{FF2B5EF4-FFF2-40B4-BE49-F238E27FC236}">
                <a16:creationId xmlns:a16="http://schemas.microsoft.com/office/drawing/2014/main" id="{997BA073-2DE9-4F6E-B7FD-35C75B62EE25}"/>
              </a:ext>
            </a:extLst>
          </p:cNvPr>
          <p:cNvGrpSpPr/>
          <p:nvPr/>
        </p:nvGrpSpPr>
        <p:grpSpPr>
          <a:xfrm>
            <a:off x="3733800" y="1281447"/>
            <a:ext cx="762000" cy="685800"/>
            <a:chOff x="4191000" y="1524000"/>
            <a:chExt cx="762000" cy="685800"/>
          </a:xfrm>
        </p:grpSpPr>
        <p:pic>
          <p:nvPicPr>
            <p:cNvPr id="23" name="Google Shape;1814;p216">
              <a:extLst>
                <a:ext uri="{FF2B5EF4-FFF2-40B4-BE49-F238E27FC236}">
                  <a16:creationId xmlns:a16="http://schemas.microsoft.com/office/drawing/2014/main" id="{B5EB1EAB-8A75-41F3-917C-C7442E97A90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815;p216">
              <a:extLst>
                <a:ext uri="{FF2B5EF4-FFF2-40B4-BE49-F238E27FC236}">
                  <a16:creationId xmlns:a16="http://schemas.microsoft.com/office/drawing/2014/main" id="{7B65A991-D408-4375-8915-112EE592519D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1816;p216">
            <a:extLst>
              <a:ext uri="{FF2B5EF4-FFF2-40B4-BE49-F238E27FC236}">
                <a16:creationId xmlns:a16="http://schemas.microsoft.com/office/drawing/2014/main" id="{049105D3-8013-409C-B873-9DEFAD2F8059}"/>
              </a:ext>
            </a:extLst>
          </p:cNvPr>
          <p:cNvGrpSpPr/>
          <p:nvPr/>
        </p:nvGrpSpPr>
        <p:grpSpPr>
          <a:xfrm>
            <a:off x="4876800" y="1357647"/>
            <a:ext cx="609600" cy="533400"/>
            <a:chOff x="838200" y="1066800"/>
            <a:chExt cx="609600" cy="533400"/>
          </a:xfrm>
        </p:grpSpPr>
        <p:pic>
          <p:nvPicPr>
            <p:cNvPr id="26" name="Google Shape;1817;p216">
              <a:extLst>
                <a:ext uri="{FF2B5EF4-FFF2-40B4-BE49-F238E27FC236}">
                  <a16:creationId xmlns:a16="http://schemas.microsoft.com/office/drawing/2014/main" id="{23C94A20-595A-4D34-B7B7-92EAD8D8E75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818;p216">
              <a:extLst>
                <a:ext uri="{FF2B5EF4-FFF2-40B4-BE49-F238E27FC236}">
                  <a16:creationId xmlns:a16="http://schemas.microsoft.com/office/drawing/2014/main" id="{272A74A5-0F61-42FB-816F-E385431B1811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6" name="Google Shape;1785;p216">
            <a:extLst>
              <a:ext uri="{FF2B5EF4-FFF2-40B4-BE49-F238E27FC236}">
                <a16:creationId xmlns:a16="http://schemas.microsoft.com/office/drawing/2014/main" id="{4DB28D51-C952-4E11-B041-9419F670A3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3716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93;p216">
            <a:extLst>
              <a:ext uri="{FF2B5EF4-FFF2-40B4-BE49-F238E27FC236}">
                <a16:creationId xmlns:a16="http://schemas.microsoft.com/office/drawing/2014/main" id="{DDA18F64-5948-4323-B0E2-00FB85099A25}"/>
              </a:ext>
            </a:extLst>
          </p:cNvPr>
          <p:cNvSpPr/>
          <p:nvPr/>
        </p:nvSpPr>
        <p:spPr>
          <a:xfrm>
            <a:off x="7467600" y="37338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" name="Google Shape;1794;p216">
            <a:extLst>
              <a:ext uri="{FF2B5EF4-FFF2-40B4-BE49-F238E27FC236}">
                <a16:creationId xmlns:a16="http://schemas.microsoft.com/office/drawing/2014/main" id="{753541EA-A2C0-410B-B626-22FAADAFF286}"/>
              </a:ext>
            </a:extLst>
          </p:cNvPr>
          <p:cNvCxnSpPr/>
          <p:nvPr/>
        </p:nvCxnSpPr>
        <p:spPr>
          <a:xfrm flipH="1">
            <a:off x="7696200" y="41910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" name="Google Shape;1804;p216">
            <a:extLst>
              <a:ext uri="{FF2B5EF4-FFF2-40B4-BE49-F238E27FC236}">
                <a16:creationId xmlns:a16="http://schemas.microsoft.com/office/drawing/2014/main" id="{A94C4483-FD41-4517-81A4-A804035057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4953000"/>
            <a:ext cx="8117541" cy="58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1812;p216">
            <a:extLst>
              <a:ext uri="{FF2B5EF4-FFF2-40B4-BE49-F238E27FC236}">
                <a16:creationId xmlns:a16="http://schemas.microsoft.com/office/drawing/2014/main" id="{46A9094F-0FDA-4C61-A63A-ACE71984CD1C}"/>
              </a:ext>
            </a:extLst>
          </p:cNvPr>
          <p:cNvCxnSpPr>
            <a:cxnSpLocks/>
          </p:cNvCxnSpPr>
          <p:nvPr/>
        </p:nvCxnSpPr>
        <p:spPr>
          <a:xfrm>
            <a:off x="4328386" y="1282616"/>
            <a:ext cx="624614" cy="341247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8" name="Google Shape;1805;p216">
            <a:extLst>
              <a:ext uri="{FF2B5EF4-FFF2-40B4-BE49-F238E27FC236}">
                <a16:creationId xmlns:a16="http://schemas.microsoft.com/office/drawing/2014/main" id="{CD549C0F-C5BB-42EB-8281-9299F82FCA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7027" y="1794516"/>
            <a:ext cx="2540000" cy="307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F36868-3447-48E0-86AF-F4E64BD73F78}"/>
              </a:ext>
            </a:extLst>
          </p:cNvPr>
          <p:cNvGrpSpPr/>
          <p:nvPr/>
        </p:nvGrpSpPr>
        <p:grpSpPr>
          <a:xfrm>
            <a:off x="4953000" y="4787721"/>
            <a:ext cx="660042" cy="241479"/>
            <a:chOff x="4953000" y="4787721"/>
            <a:chExt cx="660042" cy="241479"/>
          </a:xfrm>
        </p:grpSpPr>
        <p:cxnSp>
          <p:nvCxnSpPr>
            <p:cNvPr id="30" name="Google Shape;1801;p216">
              <a:extLst>
                <a:ext uri="{FF2B5EF4-FFF2-40B4-BE49-F238E27FC236}">
                  <a16:creationId xmlns:a16="http://schemas.microsoft.com/office/drawing/2014/main" id="{2F86D7F9-4908-4A0D-B78F-027428C21579}"/>
                </a:ext>
              </a:extLst>
            </p:cNvPr>
            <p:cNvCxnSpPr/>
            <p:nvPr/>
          </p:nvCxnSpPr>
          <p:spPr>
            <a:xfrm>
              <a:off x="4953000" y="4800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1" name="Google Shape;1802;p216">
              <a:extLst>
                <a:ext uri="{FF2B5EF4-FFF2-40B4-BE49-F238E27FC236}">
                  <a16:creationId xmlns:a16="http://schemas.microsoft.com/office/drawing/2014/main" id="{BE2CDE59-63A2-4A3D-B4EB-B4AFC0A310E4}"/>
                </a:ext>
              </a:extLst>
            </p:cNvPr>
            <p:cNvCxnSpPr/>
            <p:nvPr/>
          </p:nvCxnSpPr>
          <p:spPr>
            <a:xfrm>
              <a:off x="5257800" y="48768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32" name="Google Shape;1803;p216">
              <a:extLst>
                <a:ext uri="{FF2B5EF4-FFF2-40B4-BE49-F238E27FC236}">
                  <a16:creationId xmlns:a16="http://schemas.microsoft.com/office/drawing/2014/main" id="{E68AA79A-143F-48F2-BCE3-53E8DCF6EA7F}"/>
                </a:ext>
              </a:extLst>
            </p:cNvPr>
            <p:cNvCxnSpPr/>
            <p:nvPr/>
          </p:nvCxnSpPr>
          <p:spPr>
            <a:xfrm>
              <a:off x="5613042" y="4787721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2" name="Google Shape;1813;p216">
            <a:extLst>
              <a:ext uri="{FF2B5EF4-FFF2-40B4-BE49-F238E27FC236}">
                <a16:creationId xmlns:a16="http://schemas.microsoft.com/office/drawing/2014/main" id="{997BA073-2DE9-4F6E-B7FD-35C75B62EE25}"/>
              </a:ext>
            </a:extLst>
          </p:cNvPr>
          <p:cNvGrpSpPr/>
          <p:nvPr/>
        </p:nvGrpSpPr>
        <p:grpSpPr>
          <a:xfrm>
            <a:off x="3779972" y="832834"/>
            <a:ext cx="762000" cy="685800"/>
            <a:chOff x="4191000" y="1524000"/>
            <a:chExt cx="762000" cy="685800"/>
          </a:xfrm>
        </p:grpSpPr>
        <p:pic>
          <p:nvPicPr>
            <p:cNvPr id="23" name="Google Shape;1814;p216">
              <a:extLst>
                <a:ext uri="{FF2B5EF4-FFF2-40B4-BE49-F238E27FC236}">
                  <a16:creationId xmlns:a16="http://schemas.microsoft.com/office/drawing/2014/main" id="{B5EB1EAB-8A75-41F3-917C-C7442E97A90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815;p216">
              <a:extLst>
                <a:ext uri="{FF2B5EF4-FFF2-40B4-BE49-F238E27FC236}">
                  <a16:creationId xmlns:a16="http://schemas.microsoft.com/office/drawing/2014/main" id="{7B65A991-D408-4375-8915-112EE592519D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1816;p216">
            <a:extLst>
              <a:ext uri="{FF2B5EF4-FFF2-40B4-BE49-F238E27FC236}">
                <a16:creationId xmlns:a16="http://schemas.microsoft.com/office/drawing/2014/main" id="{049105D3-8013-409C-B873-9DEFAD2F8059}"/>
              </a:ext>
            </a:extLst>
          </p:cNvPr>
          <p:cNvGrpSpPr/>
          <p:nvPr/>
        </p:nvGrpSpPr>
        <p:grpSpPr>
          <a:xfrm>
            <a:off x="4876800" y="1357647"/>
            <a:ext cx="609600" cy="533400"/>
            <a:chOff x="838200" y="1066800"/>
            <a:chExt cx="609600" cy="533400"/>
          </a:xfrm>
        </p:grpSpPr>
        <p:pic>
          <p:nvPicPr>
            <p:cNvPr id="26" name="Google Shape;1817;p216">
              <a:extLst>
                <a:ext uri="{FF2B5EF4-FFF2-40B4-BE49-F238E27FC236}">
                  <a16:creationId xmlns:a16="http://schemas.microsoft.com/office/drawing/2014/main" id="{23C94A20-595A-4D34-B7B7-92EAD8D8E75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818;p216">
              <a:extLst>
                <a:ext uri="{FF2B5EF4-FFF2-40B4-BE49-F238E27FC236}">
                  <a16:creationId xmlns:a16="http://schemas.microsoft.com/office/drawing/2014/main" id="{272A74A5-0F61-42FB-816F-E385431B1811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1830;p217">
            <a:extLst>
              <a:ext uri="{FF2B5EF4-FFF2-40B4-BE49-F238E27FC236}">
                <a16:creationId xmlns:a16="http://schemas.microsoft.com/office/drawing/2014/main" id="{28410038-06B3-4B98-9FD7-BFFDCDA2B17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1000" y="838200"/>
            <a:ext cx="25400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831;p217">
            <a:extLst>
              <a:ext uri="{FF2B5EF4-FFF2-40B4-BE49-F238E27FC236}">
                <a16:creationId xmlns:a16="http://schemas.microsoft.com/office/drawing/2014/main" id="{53B24487-6B85-4B76-B4ED-50793BD3E520}"/>
              </a:ext>
            </a:extLst>
          </p:cNvPr>
          <p:cNvSpPr/>
          <p:nvPr/>
        </p:nvSpPr>
        <p:spPr>
          <a:xfrm>
            <a:off x="609600" y="455821"/>
            <a:ext cx="31242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RNA leaves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" name="Google Shape;1845;p217">
            <a:extLst>
              <a:ext uri="{FF2B5EF4-FFF2-40B4-BE49-F238E27FC236}">
                <a16:creationId xmlns:a16="http://schemas.microsoft.com/office/drawing/2014/main" id="{A2890785-65BC-4463-9338-D859D400EE5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043129" flipH="1">
            <a:off x="1997473" y="3243463"/>
            <a:ext cx="2362307" cy="11564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849;p217">
            <a:extLst>
              <a:ext uri="{FF2B5EF4-FFF2-40B4-BE49-F238E27FC236}">
                <a16:creationId xmlns:a16="http://schemas.microsoft.com/office/drawing/2014/main" id="{DD46D36F-B625-430B-9977-BBCD1A22A669}"/>
              </a:ext>
            </a:extLst>
          </p:cNvPr>
          <p:cNvSpPr txBox="1"/>
          <p:nvPr/>
        </p:nvSpPr>
        <p:spPr>
          <a:xfrm>
            <a:off x="533400" y="6488668"/>
            <a:ext cx="807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7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The mRNA moves over </a:t>
            </a:r>
            <a:r>
              <a:rPr lang="en-US" sz="1800" b="1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one codon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 the tRNA out of the ribosome.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857;p218">
            <a:extLst>
              <a:ext uri="{FF2B5EF4-FFF2-40B4-BE49-F238E27FC236}">
                <a16:creationId xmlns:a16="http://schemas.microsoft.com/office/drawing/2014/main" id="{412DB990-38B6-4075-94B6-7CEF485979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92546" y="0"/>
            <a:ext cx="2245307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5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B651C1-3A70-4272-933F-31074074A20C}"/>
              </a:ext>
            </a:extLst>
          </p:cNvPr>
          <p:cNvGrpSpPr/>
          <p:nvPr/>
        </p:nvGrpSpPr>
        <p:grpSpPr>
          <a:xfrm>
            <a:off x="2057400" y="1600200"/>
            <a:ext cx="8727141" cy="4953000"/>
            <a:chOff x="2057400" y="1600200"/>
            <a:chExt cx="8727141" cy="4953000"/>
          </a:xfrm>
        </p:grpSpPr>
        <p:pic>
          <p:nvPicPr>
            <p:cNvPr id="4" name="Google Shape;1855;p218">
              <a:extLst>
                <a:ext uri="{FF2B5EF4-FFF2-40B4-BE49-F238E27FC236}">
                  <a16:creationId xmlns:a16="http://schemas.microsoft.com/office/drawing/2014/main" id="{0B04D765-8E0D-457A-A43D-9BD0472865C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400" y="1600200"/>
              <a:ext cx="5257800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859;p218">
              <a:extLst>
                <a:ext uri="{FF2B5EF4-FFF2-40B4-BE49-F238E27FC236}">
                  <a16:creationId xmlns:a16="http://schemas.microsoft.com/office/drawing/2014/main" id="{09C90617-C156-431C-8BC3-3AD0971AC481}"/>
                </a:ext>
              </a:extLst>
            </p:cNvPr>
            <p:cNvSpPr/>
            <p:nvPr/>
          </p:nvSpPr>
          <p:spPr>
            <a:xfrm>
              <a:off x="7467600" y="3962400"/>
              <a:ext cx="1371600" cy="4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mRNA</a:t>
              </a:r>
              <a:endParaRPr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6" name="Google Shape;1860;p218">
              <a:extLst>
                <a:ext uri="{FF2B5EF4-FFF2-40B4-BE49-F238E27FC236}">
                  <a16:creationId xmlns:a16="http://schemas.microsoft.com/office/drawing/2014/main" id="{CD779172-6507-4EF1-832A-02DA4925E49F}"/>
                </a:ext>
              </a:extLst>
            </p:cNvPr>
            <p:cNvCxnSpPr/>
            <p:nvPr/>
          </p:nvCxnSpPr>
          <p:spPr>
            <a:xfrm flipH="1">
              <a:off x="7696200" y="4419600"/>
              <a:ext cx="228600" cy="685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8" name="Google Shape;1866;p218">
              <a:extLst>
                <a:ext uri="{FF2B5EF4-FFF2-40B4-BE49-F238E27FC236}">
                  <a16:creationId xmlns:a16="http://schemas.microsoft.com/office/drawing/2014/main" id="{CFD7666A-C843-4221-BE4F-BC07566BC84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67000" y="5181600"/>
              <a:ext cx="8117541" cy="5897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1867;p218">
            <a:extLst>
              <a:ext uri="{FF2B5EF4-FFF2-40B4-BE49-F238E27FC236}">
                <a16:creationId xmlns:a16="http://schemas.microsoft.com/office/drawing/2014/main" id="{B3080DC2-D8C1-4637-B750-6C2E5F14FB9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19400" y="2057400"/>
            <a:ext cx="254000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77;p218">
            <a:extLst>
              <a:ext uri="{FF2B5EF4-FFF2-40B4-BE49-F238E27FC236}">
                <a16:creationId xmlns:a16="http://schemas.microsoft.com/office/drawing/2014/main" id="{D41CB455-89F7-426B-897E-ABFBE12291C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9573503" flipH="1">
            <a:off x="4993694" y="3495701"/>
            <a:ext cx="2784107" cy="11564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878;p218">
            <a:extLst>
              <a:ext uri="{FF2B5EF4-FFF2-40B4-BE49-F238E27FC236}">
                <a16:creationId xmlns:a16="http://schemas.microsoft.com/office/drawing/2014/main" id="{D327DABC-D389-430E-B873-364F95B18767}"/>
              </a:ext>
            </a:extLst>
          </p:cNvPr>
          <p:cNvGrpSpPr/>
          <p:nvPr/>
        </p:nvGrpSpPr>
        <p:grpSpPr>
          <a:xfrm>
            <a:off x="6096000" y="228600"/>
            <a:ext cx="2540000" cy="3340100"/>
            <a:chOff x="6324600" y="228600"/>
            <a:chExt cx="2540000" cy="3340100"/>
          </a:xfrm>
        </p:grpSpPr>
        <p:pic>
          <p:nvPicPr>
            <p:cNvPr id="18" name="Google Shape;1879;p218">
              <a:extLst>
                <a:ext uri="{FF2B5EF4-FFF2-40B4-BE49-F238E27FC236}">
                  <a16:creationId xmlns:a16="http://schemas.microsoft.com/office/drawing/2014/main" id="{295ED7A5-B0CD-4F56-BC89-27B5B0C8869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24600" y="533400"/>
              <a:ext cx="2540000" cy="303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880;p218">
              <a:extLst>
                <a:ext uri="{FF2B5EF4-FFF2-40B4-BE49-F238E27FC236}">
                  <a16:creationId xmlns:a16="http://schemas.microsoft.com/office/drawing/2014/main" id="{37E9FF28-1F0A-4E47-A186-7598F109EDD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15200" y="228600"/>
              <a:ext cx="482600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881;p218">
              <a:extLst>
                <a:ext uri="{FF2B5EF4-FFF2-40B4-BE49-F238E27FC236}">
                  <a16:creationId xmlns:a16="http://schemas.microsoft.com/office/drawing/2014/main" id="{7C700008-DCC5-441A-A4C8-9F6CB669802F}"/>
                </a:ext>
              </a:extLst>
            </p:cNvPr>
            <p:cNvSpPr txBox="1"/>
            <p:nvPr/>
          </p:nvSpPr>
          <p:spPr>
            <a:xfrm>
              <a:off x="7315200" y="3048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" name="Google Shape;1868;p218">
            <a:extLst>
              <a:ext uri="{FF2B5EF4-FFF2-40B4-BE49-F238E27FC236}">
                <a16:creationId xmlns:a16="http://schemas.microsoft.com/office/drawing/2014/main" id="{6BDCDB59-5BB6-49AE-9A08-0A1DBA4F6F61}"/>
              </a:ext>
            </a:extLst>
          </p:cNvPr>
          <p:cNvCxnSpPr/>
          <p:nvPr/>
        </p:nvCxnSpPr>
        <p:spPr>
          <a:xfrm>
            <a:off x="3581400" y="1447800"/>
            <a:ext cx="304800" cy="304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" name="Google Shape;1882;p218">
            <a:extLst>
              <a:ext uri="{FF2B5EF4-FFF2-40B4-BE49-F238E27FC236}">
                <a16:creationId xmlns:a16="http://schemas.microsoft.com/office/drawing/2014/main" id="{99EFD61D-424D-4D3A-9B37-6C770F90261B}"/>
              </a:ext>
            </a:extLst>
          </p:cNvPr>
          <p:cNvSpPr txBox="1"/>
          <p:nvPr/>
        </p:nvSpPr>
        <p:spPr>
          <a:xfrm>
            <a:off x="4971245" y="6260068"/>
            <a:ext cx="38679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8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The next tRNA moves into place.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874;p218">
            <a:extLst>
              <a:ext uri="{FF2B5EF4-FFF2-40B4-BE49-F238E27FC236}">
                <a16:creationId xmlns:a16="http://schemas.microsoft.com/office/drawing/2014/main" id="{8C5F8840-9ED9-425B-AB5B-368FA7CB14DA}"/>
              </a:ext>
            </a:extLst>
          </p:cNvPr>
          <p:cNvGrpSpPr/>
          <p:nvPr/>
        </p:nvGrpSpPr>
        <p:grpSpPr>
          <a:xfrm>
            <a:off x="3798195" y="1600200"/>
            <a:ext cx="609600" cy="533400"/>
            <a:chOff x="838200" y="1066800"/>
            <a:chExt cx="609600" cy="533400"/>
          </a:xfrm>
        </p:grpSpPr>
        <p:pic>
          <p:nvPicPr>
            <p:cNvPr id="14" name="Google Shape;1875;p218">
              <a:extLst>
                <a:ext uri="{FF2B5EF4-FFF2-40B4-BE49-F238E27FC236}">
                  <a16:creationId xmlns:a16="http://schemas.microsoft.com/office/drawing/2014/main" id="{6E1149F2-ED1A-40ED-993A-2F546413704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876;p218">
              <a:extLst>
                <a:ext uri="{FF2B5EF4-FFF2-40B4-BE49-F238E27FC236}">
                  <a16:creationId xmlns:a16="http://schemas.microsoft.com/office/drawing/2014/main" id="{057D2F8B-0545-4276-973E-D615265D273B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869;p218">
            <a:extLst>
              <a:ext uri="{FF2B5EF4-FFF2-40B4-BE49-F238E27FC236}">
                <a16:creationId xmlns:a16="http://schemas.microsoft.com/office/drawing/2014/main" id="{6410E748-6A4E-4C53-9760-7CC63DAE289A}"/>
              </a:ext>
            </a:extLst>
          </p:cNvPr>
          <p:cNvGrpSpPr/>
          <p:nvPr/>
        </p:nvGrpSpPr>
        <p:grpSpPr>
          <a:xfrm>
            <a:off x="3124200" y="990600"/>
            <a:ext cx="762000" cy="685800"/>
            <a:chOff x="4191000" y="1524000"/>
            <a:chExt cx="762000" cy="685800"/>
          </a:xfrm>
        </p:grpSpPr>
        <p:pic>
          <p:nvPicPr>
            <p:cNvPr id="11" name="Google Shape;1870;p218">
              <a:extLst>
                <a:ext uri="{FF2B5EF4-FFF2-40B4-BE49-F238E27FC236}">
                  <a16:creationId xmlns:a16="http://schemas.microsoft.com/office/drawing/2014/main" id="{132FA6DB-D78C-4BCE-AC61-1BE26701C4C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871;p218">
              <a:extLst>
                <a:ext uri="{FF2B5EF4-FFF2-40B4-BE49-F238E27FC236}">
                  <a16:creationId xmlns:a16="http://schemas.microsoft.com/office/drawing/2014/main" id="{DD3E45AD-9B3C-417E-9F38-27960F47B5C7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1857;p218">
            <a:extLst>
              <a:ext uri="{FF2B5EF4-FFF2-40B4-BE49-F238E27FC236}">
                <a16:creationId xmlns:a16="http://schemas.microsoft.com/office/drawing/2014/main" id="{7A10B513-A9F2-42E5-9E4D-CA3730C6B805}"/>
              </a:ext>
            </a:extLst>
          </p:cNvPr>
          <p:cNvSpPr txBox="1">
            <a:spLocks/>
          </p:cNvSpPr>
          <p:nvPr/>
        </p:nvSpPr>
        <p:spPr>
          <a:xfrm>
            <a:off x="685800" y="34851"/>
            <a:ext cx="2245307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DFC7E0-2750-4F5F-8493-EBB2FAA7878F}"/>
              </a:ext>
            </a:extLst>
          </p:cNvPr>
          <p:cNvGrpSpPr/>
          <p:nvPr/>
        </p:nvGrpSpPr>
        <p:grpSpPr>
          <a:xfrm>
            <a:off x="2057400" y="1600200"/>
            <a:ext cx="8727141" cy="4953000"/>
            <a:chOff x="2057400" y="1600200"/>
            <a:chExt cx="8727141" cy="4953000"/>
          </a:xfrm>
        </p:grpSpPr>
        <p:pic>
          <p:nvPicPr>
            <p:cNvPr id="4" name="Google Shape;1855;p218">
              <a:extLst>
                <a:ext uri="{FF2B5EF4-FFF2-40B4-BE49-F238E27FC236}">
                  <a16:creationId xmlns:a16="http://schemas.microsoft.com/office/drawing/2014/main" id="{B78EE10F-10A0-427A-8CF2-B8C571682B6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400" y="1600200"/>
              <a:ext cx="5257800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859;p218">
              <a:extLst>
                <a:ext uri="{FF2B5EF4-FFF2-40B4-BE49-F238E27FC236}">
                  <a16:creationId xmlns:a16="http://schemas.microsoft.com/office/drawing/2014/main" id="{0AD7BC48-A9F2-46A8-BC2E-8690BEB30A22}"/>
                </a:ext>
              </a:extLst>
            </p:cNvPr>
            <p:cNvSpPr/>
            <p:nvPr/>
          </p:nvSpPr>
          <p:spPr>
            <a:xfrm>
              <a:off x="7467600" y="3962400"/>
              <a:ext cx="1371600" cy="4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mRNA</a:t>
              </a:r>
              <a:endParaRPr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6" name="Google Shape;1860;p218">
              <a:extLst>
                <a:ext uri="{FF2B5EF4-FFF2-40B4-BE49-F238E27FC236}">
                  <a16:creationId xmlns:a16="http://schemas.microsoft.com/office/drawing/2014/main" id="{444C3EBF-2A7B-4C47-801A-3FF83B1F417E}"/>
                </a:ext>
              </a:extLst>
            </p:cNvPr>
            <p:cNvCxnSpPr/>
            <p:nvPr/>
          </p:nvCxnSpPr>
          <p:spPr>
            <a:xfrm flipH="1">
              <a:off x="7696200" y="4419600"/>
              <a:ext cx="228600" cy="685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8" name="Google Shape;1866;p218">
              <a:extLst>
                <a:ext uri="{FF2B5EF4-FFF2-40B4-BE49-F238E27FC236}">
                  <a16:creationId xmlns:a16="http://schemas.microsoft.com/office/drawing/2014/main" id="{7B740426-B1E8-48BB-8BAD-CD1689C97A2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67000" y="5181600"/>
              <a:ext cx="8117541" cy="58973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" name="Google Shape;1903;p219">
            <a:extLst>
              <a:ext uri="{FF2B5EF4-FFF2-40B4-BE49-F238E27FC236}">
                <a16:creationId xmlns:a16="http://schemas.microsoft.com/office/drawing/2014/main" id="{A162C57C-0C69-499A-A828-02BC81BF8377}"/>
              </a:ext>
            </a:extLst>
          </p:cNvPr>
          <p:cNvCxnSpPr>
            <a:cxnSpLocks/>
            <a:stCxn id="25" idx="2"/>
            <a:endCxn id="13" idx="1"/>
          </p:cNvCxnSpPr>
          <p:nvPr/>
        </p:nvCxnSpPr>
        <p:spPr>
          <a:xfrm>
            <a:off x="4127500" y="1646010"/>
            <a:ext cx="697784" cy="27299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0" name="Google Shape;1905;p219">
            <a:extLst>
              <a:ext uri="{FF2B5EF4-FFF2-40B4-BE49-F238E27FC236}">
                <a16:creationId xmlns:a16="http://schemas.microsoft.com/office/drawing/2014/main" id="{306760B2-5B39-4C95-8E58-2769B7691ACF}"/>
              </a:ext>
            </a:extLst>
          </p:cNvPr>
          <p:cNvGrpSpPr/>
          <p:nvPr/>
        </p:nvGrpSpPr>
        <p:grpSpPr>
          <a:xfrm>
            <a:off x="3834684" y="1704306"/>
            <a:ext cx="2540000" cy="3340100"/>
            <a:chOff x="6324600" y="228600"/>
            <a:chExt cx="2540000" cy="3340100"/>
          </a:xfrm>
        </p:grpSpPr>
        <p:pic>
          <p:nvPicPr>
            <p:cNvPr id="11" name="Google Shape;1906;p219">
              <a:extLst>
                <a:ext uri="{FF2B5EF4-FFF2-40B4-BE49-F238E27FC236}">
                  <a16:creationId xmlns:a16="http://schemas.microsoft.com/office/drawing/2014/main" id="{668296FD-9CD9-4827-BAAA-F749F577394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24600" y="533400"/>
              <a:ext cx="2540000" cy="303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07;p219">
              <a:extLst>
                <a:ext uri="{FF2B5EF4-FFF2-40B4-BE49-F238E27FC236}">
                  <a16:creationId xmlns:a16="http://schemas.microsoft.com/office/drawing/2014/main" id="{2CD06F6B-6695-4034-837D-AD09C427674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5200" y="228600"/>
              <a:ext cx="482600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904;p219">
              <a:extLst>
                <a:ext uri="{FF2B5EF4-FFF2-40B4-BE49-F238E27FC236}">
                  <a16:creationId xmlns:a16="http://schemas.microsoft.com/office/drawing/2014/main" id="{3C541A23-9F57-4644-9090-CC595EA7AD64}"/>
                </a:ext>
              </a:extLst>
            </p:cNvPr>
            <p:cNvSpPr txBox="1"/>
            <p:nvPr/>
          </p:nvSpPr>
          <p:spPr>
            <a:xfrm>
              <a:off x="7315200" y="3048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909;p219">
            <a:extLst>
              <a:ext uri="{FF2B5EF4-FFF2-40B4-BE49-F238E27FC236}">
                <a16:creationId xmlns:a16="http://schemas.microsoft.com/office/drawing/2014/main" id="{5B73A444-6D3F-4219-A1EA-1AEB342EB840}"/>
              </a:ext>
            </a:extLst>
          </p:cNvPr>
          <p:cNvGrpSpPr/>
          <p:nvPr/>
        </p:nvGrpSpPr>
        <p:grpSpPr>
          <a:xfrm>
            <a:off x="2931107" y="1165840"/>
            <a:ext cx="762000" cy="685800"/>
            <a:chOff x="4191000" y="1524000"/>
            <a:chExt cx="762000" cy="685800"/>
          </a:xfrm>
        </p:grpSpPr>
        <p:pic>
          <p:nvPicPr>
            <p:cNvPr id="15" name="Google Shape;1910;p219">
              <a:extLst>
                <a:ext uri="{FF2B5EF4-FFF2-40B4-BE49-F238E27FC236}">
                  <a16:creationId xmlns:a16="http://schemas.microsoft.com/office/drawing/2014/main" id="{72A24690-B171-47EB-BF1C-0B72CA72881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911;p219">
              <a:extLst>
                <a:ext uri="{FF2B5EF4-FFF2-40B4-BE49-F238E27FC236}">
                  <a16:creationId xmlns:a16="http://schemas.microsoft.com/office/drawing/2014/main" id="{B0D13859-873E-431F-82FF-F078AF02264F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1915;p219">
            <a:extLst>
              <a:ext uri="{FF2B5EF4-FFF2-40B4-BE49-F238E27FC236}">
                <a16:creationId xmlns:a16="http://schemas.microsoft.com/office/drawing/2014/main" id="{BC9B0E6E-9E0A-436A-B118-8A44FA744063}"/>
              </a:ext>
            </a:extLst>
          </p:cNvPr>
          <p:cNvSpPr/>
          <p:nvPr/>
        </p:nvSpPr>
        <p:spPr>
          <a:xfrm>
            <a:off x="3873175" y="468561"/>
            <a:ext cx="1904218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Peptide Bonds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1" name="Google Shape;1916;p219">
            <a:extLst>
              <a:ext uri="{FF2B5EF4-FFF2-40B4-BE49-F238E27FC236}">
                <a16:creationId xmlns:a16="http://schemas.microsoft.com/office/drawing/2014/main" id="{55FF6707-AD47-4F14-B388-168DE5892ED9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693107" y="897716"/>
            <a:ext cx="496412" cy="55902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" name="Google Shape;1917;p219">
            <a:extLst>
              <a:ext uri="{FF2B5EF4-FFF2-40B4-BE49-F238E27FC236}">
                <a16:creationId xmlns:a16="http://schemas.microsoft.com/office/drawing/2014/main" id="{49491FDE-2B59-4009-8312-F0CA4F5BAD8A}"/>
              </a:ext>
            </a:extLst>
          </p:cNvPr>
          <p:cNvCxnSpPr>
            <a:cxnSpLocks/>
          </p:cNvCxnSpPr>
          <p:nvPr/>
        </p:nvCxnSpPr>
        <p:spPr>
          <a:xfrm flipH="1">
            <a:off x="4505907" y="883081"/>
            <a:ext cx="114300" cy="85932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3" name="Google Shape;1918;p219">
            <a:extLst>
              <a:ext uri="{FF2B5EF4-FFF2-40B4-BE49-F238E27FC236}">
                <a16:creationId xmlns:a16="http://schemas.microsoft.com/office/drawing/2014/main" id="{000D95F4-DFA4-45B7-BC0D-E8826A326F88}"/>
              </a:ext>
            </a:extLst>
          </p:cNvPr>
          <p:cNvGrpSpPr/>
          <p:nvPr/>
        </p:nvGrpSpPr>
        <p:grpSpPr>
          <a:xfrm>
            <a:off x="3784600" y="1292811"/>
            <a:ext cx="609600" cy="533400"/>
            <a:chOff x="838200" y="1066800"/>
            <a:chExt cx="609600" cy="533400"/>
          </a:xfrm>
        </p:grpSpPr>
        <p:pic>
          <p:nvPicPr>
            <p:cNvPr id="24" name="Google Shape;1919;p219">
              <a:extLst>
                <a:ext uri="{FF2B5EF4-FFF2-40B4-BE49-F238E27FC236}">
                  <a16:creationId xmlns:a16="http://schemas.microsoft.com/office/drawing/2014/main" id="{24228EC5-5D25-415B-92B4-0EA68574FA2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920;p219">
              <a:extLst>
                <a:ext uri="{FF2B5EF4-FFF2-40B4-BE49-F238E27FC236}">
                  <a16:creationId xmlns:a16="http://schemas.microsoft.com/office/drawing/2014/main" id="{ACA2873B-AD1D-442C-94C5-565BFCE68A1E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921;p219">
            <a:extLst>
              <a:ext uri="{FF2B5EF4-FFF2-40B4-BE49-F238E27FC236}">
                <a16:creationId xmlns:a16="http://schemas.microsoft.com/office/drawing/2014/main" id="{91C81AC1-9CF7-4BB3-9C2B-FC677CB2801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486" y="327640"/>
            <a:ext cx="254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922;p219">
            <a:extLst>
              <a:ext uri="{FF2B5EF4-FFF2-40B4-BE49-F238E27FC236}">
                <a16:creationId xmlns:a16="http://schemas.microsoft.com/office/drawing/2014/main" id="{6CD8AD57-EE8B-47AF-B857-0EA841680D96}"/>
              </a:ext>
            </a:extLst>
          </p:cNvPr>
          <p:cNvSpPr txBox="1"/>
          <p:nvPr/>
        </p:nvSpPr>
        <p:spPr>
          <a:xfrm>
            <a:off x="533400" y="6400800"/>
            <a:ext cx="8229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 startAt="9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Peptide bonds form between the two </a:t>
            </a:r>
            <a:r>
              <a:rPr lang="en-US" sz="1600" b="1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forming a chain of 3 amino acids.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1908;p219">
            <a:extLst>
              <a:ext uri="{FF2B5EF4-FFF2-40B4-BE49-F238E27FC236}">
                <a16:creationId xmlns:a16="http://schemas.microsoft.com/office/drawing/2014/main" id="{D7A1C3C3-050D-4A9F-B269-BA1D705755FC}"/>
              </a:ext>
            </a:extLst>
          </p:cNvPr>
          <p:cNvCxnSpPr>
            <a:cxnSpLocks/>
          </p:cNvCxnSpPr>
          <p:nvPr/>
        </p:nvCxnSpPr>
        <p:spPr>
          <a:xfrm>
            <a:off x="3503054" y="1559511"/>
            <a:ext cx="32018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83DC42-02A8-4702-B3DA-C117D535E8C3}"/>
              </a:ext>
            </a:extLst>
          </p:cNvPr>
          <p:cNvGrpSpPr/>
          <p:nvPr/>
        </p:nvGrpSpPr>
        <p:grpSpPr>
          <a:xfrm>
            <a:off x="4901484" y="4968027"/>
            <a:ext cx="660042" cy="241479"/>
            <a:chOff x="4953000" y="4787721"/>
            <a:chExt cx="660042" cy="241479"/>
          </a:xfrm>
        </p:grpSpPr>
        <p:cxnSp>
          <p:nvCxnSpPr>
            <p:cNvPr id="42" name="Google Shape;1801;p216">
              <a:extLst>
                <a:ext uri="{FF2B5EF4-FFF2-40B4-BE49-F238E27FC236}">
                  <a16:creationId xmlns:a16="http://schemas.microsoft.com/office/drawing/2014/main" id="{ED7ADA55-1614-4914-A0B5-F6688055C65F}"/>
                </a:ext>
              </a:extLst>
            </p:cNvPr>
            <p:cNvCxnSpPr/>
            <p:nvPr/>
          </p:nvCxnSpPr>
          <p:spPr>
            <a:xfrm>
              <a:off x="4953000" y="4800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3" name="Google Shape;1802;p216">
              <a:extLst>
                <a:ext uri="{FF2B5EF4-FFF2-40B4-BE49-F238E27FC236}">
                  <a16:creationId xmlns:a16="http://schemas.microsoft.com/office/drawing/2014/main" id="{FE7EF6AD-0FD6-4547-9207-042E037FD2F8}"/>
                </a:ext>
              </a:extLst>
            </p:cNvPr>
            <p:cNvCxnSpPr/>
            <p:nvPr/>
          </p:nvCxnSpPr>
          <p:spPr>
            <a:xfrm>
              <a:off x="5257800" y="48768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44" name="Google Shape;1803;p216">
              <a:extLst>
                <a:ext uri="{FF2B5EF4-FFF2-40B4-BE49-F238E27FC236}">
                  <a16:creationId xmlns:a16="http://schemas.microsoft.com/office/drawing/2014/main" id="{2895CC97-8C8C-474B-A360-E5DDEC744523}"/>
                </a:ext>
              </a:extLst>
            </p:cNvPr>
            <p:cNvCxnSpPr/>
            <p:nvPr/>
          </p:nvCxnSpPr>
          <p:spPr>
            <a:xfrm>
              <a:off x="5613042" y="4787721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7" name="Google Shape;1912;p219">
            <a:extLst>
              <a:ext uri="{FF2B5EF4-FFF2-40B4-BE49-F238E27FC236}">
                <a16:creationId xmlns:a16="http://schemas.microsoft.com/office/drawing/2014/main" id="{9FF88762-908D-496C-A86C-E6A991D76CE7}"/>
              </a:ext>
            </a:extLst>
          </p:cNvPr>
          <p:cNvGrpSpPr/>
          <p:nvPr/>
        </p:nvGrpSpPr>
        <p:grpSpPr>
          <a:xfrm>
            <a:off x="7315200" y="-23061"/>
            <a:ext cx="685800" cy="506046"/>
            <a:chOff x="5486400" y="1676400"/>
            <a:chExt cx="685800" cy="506046"/>
          </a:xfrm>
        </p:grpSpPr>
        <p:pic>
          <p:nvPicPr>
            <p:cNvPr id="18" name="Google Shape;1913;p219">
              <a:extLst>
                <a:ext uri="{FF2B5EF4-FFF2-40B4-BE49-F238E27FC236}">
                  <a16:creationId xmlns:a16="http://schemas.microsoft.com/office/drawing/2014/main" id="{1E9D40C2-8039-4AFC-B91D-B642DE8819BC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86400" y="1676400"/>
              <a:ext cx="533400" cy="50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14;p219">
              <a:extLst>
                <a:ext uri="{FF2B5EF4-FFF2-40B4-BE49-F238E27FC236}">
                  <a16:creationId xmlns:a16="http://schemas.microsoft.com/office/drawing/2014/main" id="{97D5DE24-74CD-408F-ABF1-6EBA806B6667}"/>
                </a:ext>
              </a:extLst>
            </p:cNvPr>
            <p:cNvSpPr txBox="1"/>
            <p:nvPr/>
          </p:nvSpPr>
          <p:spPr>
            <a:xfrm>
              <a:off x="5562600" y="1752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1857;p218">
            <a:extLst>
              <a:ext uri="{FF2B5EF4-FFF2-40B4-BE49-F238E27FC236}">
                <a16:creationId xmlns:a16="http://schemas.microsoft.com/office/drawing/2014/main" id="{16A0F557-EF3B-4F41-96BD-6D526DB42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4851"/>
            <a:ext cx="2245307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1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4" name="Google Shape;1934;p220">
            <a:extLst>
              <a:ext uri="{FF2B5EF4-FFF2-40B4-BE49-F238E27FC236}">
                <a16:creationId xmlns:a16="http://schemas.microsoft.com/office/drawing/2014/main" id="{65E4D93F-1383-411B-89B8-8B1C4A135818}"/>
              </a:ext>
            </a:extLst>
          </p:cNvPr>
          <p:cNvSpPr/>
          <p:nvPr/>
        </p:nvSpPr>
        <p:spPr>
          <a:xfrm>
            <a:off x="496980" y="367099"/>
            <a:ext cx="3035300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RNA leaves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2425BD-A351-4E78-869B-6EB1F8CC7FA6}"/>
              </a:ext>
            </a:extLst>
          </p:cNvPr>
          <p:cNvGrpSpPr/>
          <p:nvPr/>
        </p:nvGrpSpPr>
        <p:grpSpPr>
          <a:xfrm>
            <a:off x="1639419" y="1717797"/>
            <a:ext cx="8803341" cy="4953000"/>
            <a:chOff x="2057400" y="1600200"/>
            <a:chExt cx="8803341" cy="4953000"/>
          </a:xfrm>
        </p:grpSpPr>
        <p:pic>
          <p:nvPicPr>
            <p:cNvPr id="6" name="Google Shape;1928;p220">
              <a:extLst>
                <a:ext uri="{FF2B5EF4-FFF2-40B4-BE49-F238E27FC236}">
                  <a16:creationId xmlns:a16="http://schemas.microsoft.com/office/drawing/2014/main" id="{0ACD3F5C-2CB7-4CE6-B622-A2C5592B6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57400" y="1600200"/>
              <a:ext cx="5257800" cy="495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932;p220">
              <a:extLst>
                <a:ext uri="{FF2B5EF4-FFF2-40B4-BE49-F238E27FC236}">
                  <a16:creationId xmlns:a16="http://schemas.microsoft.com/office/drawing/2014/main" id="{AE21664D-4A62-4970-96BF-394E73480EB5}"/>
                </a:ext>
              </a:extLst>
            </p:cNvPr>
            <p:cNvSpPr/>
            <p:nvPr/>
          </p:nvSpPr>
          <p:spPr>
            <a:xfrm>
              <a:off x="7467600" y="3962400"/>
              <a:ext cx="1371600" cy="4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mRNA</a:t>
              </a:r>
              <a:endParaRPr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9" name="Google Shape;1933;p220">
              <a:extLst>
                <a:ext uri="{FF2B5EF4-FFF2-40B4-BE49-F238E27FC236}">
                  <a16:creationId xmlns:a16="http://schemas.microsoft.com/office/drawing/2014/main" id="{A0FD4DF8-DDA9-4A6A-8BFE-607F72478E43}"/>
                </a:ext>
              </a:extLst>
            </p:cNvPr>
            <p:cNvCxnSpPr/>
            <p:nvPr/>
          </p:nvCxnSpPr>
          <p:spPr>
            <a:xfrm flipH="1">
              <a:off x="7696200" y="4419600"/>
              <a:ext cx="228600" cy="685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0" name="Google Shape;1938;p220">
              <a:extLst>
                <a:ext uri="{FF2B5EF4-FFF2-40B4-BE49-F238E27FC236}">
                  <a16:creationId xmlns:a16="http://schemas.microsoft.com/office/drawing/2014/main" id="{536F9EFB-B610-4E40-BF93-32570F9849E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43200" y="5105400"/>
              <a:ext cx="8117541" cy="5897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1939;p220">
            <a:extLst>
              <a:ext uri="{FF2B5EF4-FFF2-40B4-BE49-F238E27FC236}">
                <a16:creationId xmlns:a16="http://schemas.microsoft.com/office/drawing/2014/main" id="{1AF2B3A3-9510-45EE-8B24-E838FE46FA2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6400" y="750194"/>
            <a:ext cx="2540000" cy="30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940;p220">
            <a:extLst>
              <a:ext uri="{FF2B5EF4-FFF2-40B4-BE49-F238E27FC236}">
                <a16:creationId xmlns:a16="http://schemas.microsoft.com/office/drawing/2014/main" id="{CD0B1B8C-CD97-49A4-A21F-A3CC88C892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0710" y="548196"/>
            <a:ext cx="2540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950;p220">
            <a:extLst>
              <a:ext uri="{FF2B5EF4-FFF2-40B4-BE49-F238E27FC236}">
                <a16:creationId xmlns:a16="http://schemas.microsoft.com/office/drawing/2014/main" id="{E7E6FF12-1589-42D2-BA83-743FAF92583C}"/>
              </a:ext>
            </a:extLst>
          </p:cNvPr>
          <p:cNvGrpSpPr/>
          <p:nvPr/>
        </p:nvGrpSpPr>
        <p:grpSpPr>
          <a:xfrm>
            <a:off x="7278219" y="152400"/>
            <a:ext cx="685800" cy="506046"/>
            <a:chOff x="5486400" y="1676400"/>
            <a:chExt cx="685800" cy="506046"/>
          </a:xfrm>
        </p:grpSpPr>
        <p:pic>
          <p:nvPicPr>
            <p:cNvPr id="14" name="Google Shape;1951;p220">
              <a:extLst>
                <a:ext uri="{FF2B5EF4-FFF2-40B4-BE49-F238E27FC236}">
                  <a16:creationId xmlns:a16="http://schemas.microsoft.com/office/drawing/2014/main" id="{8481E08C-1965-4189-83D9-3BD124A7238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86400" y="1676400"/>
              <a:ext cx="533400" cy="50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952;p220">
              <a:extLst>
                <a:ext uri="{FF2B5EF4-FFF2-40B4-BE49-F238E27FC236}">
                  <a16:creationId xmlns:a16="http://schemas.microsoft.com/office/drawing/2014/main" id="{62C7EE4E-2EC1-478D-9240-579D77D62983}"/>
                </a:ext>
              </a:extLst>
            </p:cNvPr>
            <p:cNvSpPr txBox="1"/>
            <p:nvPr/>
          </p:nvSpPr>
          <p:spPr>
            <a:xfrm>
              <a:off x="5562600" y="1752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960;p220">
            <a:extLst>
              <a:ext uri="{FF2B5EF4-FFF2-40B4-BE49-F238E27FC236}">
                <a16:creationId xmlns:a16="http://schemas.microsoft.com/office/drawing/2014/main" id="{CD25F34B-1306-40A3-BFEF-2ECC97BAFE4A}"/>
              </a:ext>
            </a:extLst>
          </p:cNvPr>
          <p:cNvSpPr txBox="1"/>
          <p:nvPr/>
        </p:nvSpPr>
        <p:spPr>
          <a:xfrm>
            <a:off x="743510" y="6158967"/>
            <a:ext cx="8077200" cy="36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 The mRNA moves over one codon moving the tRNA out of the ribosome.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941;p220">
            <a:extLst>
              <a:ext uri="{FF2B5EF4-FFF2-40B4-BE49-F238E27FC236}">
                <a16:creationId xmlns:a16="http://schemas.microsoft.com/office/drawing/2014/main" id="{F91171B5-B1DD-4042-BF19-D0BA39802362}"/>
              </a:ext>
            </a:extLst>
          </p:cNvPr>
          <p:cNvCxnSpPr>
            <a:endCxn id="21" idx="1"/>
          </p:cNvCxnSpPr>
          <p:nvPr/>
        </p:nvCxnSpPr>
        <p:spPr>
          <a:xfrm rot="10800000" flipH="1">
            <a:off x="3804635" y="1968374"/>
            <a:ext cx="685800" cy="13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8" name="Google Shape;1943;p220">
            <a:extLst>
              <a:ext uri="{FF2B5EF4-FFF2-40B4-BE49-F238E27FC236}">
                <a16:creationId xmlns:a16="http://schemas.microsoft.com/office/drawing/2014/main" id="{DF0FE497-EB2F-4111-A246-26A5FDE28137}"/>
              </a:ext>
            </a:extLst>
          </p:cNvPr>
          <p:cNvGrpSpPr/>
          <p:nvPr/>
        </p:nvGrpSpPr>
        <p:grpSpPr>
          <a:xfrm>
            <a:off x="3499835" y="1753674"/>
            <a:ext cx="2540000" cy="3340100"/>
            <a:chOff x="6324600" y="228600"/>
            <a:chExt cx="2540000" cy="3340100"/>
          </a:xfrm>
        </p:grpSpPr>
        <p:pic>
          <p:nvPicPr>
            <p:cNvPr id="19" name="Google Shape;1944;p220">
              <a:extLst>
                <a:ext uri="{FF2B5EF4-FFF2-40B4-BE49-F238E27FC236}">
                  <a16:creationId xmlns:a16="http://schemas.microsoft.com/office/drawing/2014/main" id="{8D900DDA-08F2-494F-A972-97CC19EBA7C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324600" y="533400"/>
              <a:ext cx="2540000" cy="303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945;p220">
              <a:extLst>
                <a:ext uri="{FF2B5EF4-FFF2-40B4-BE49-F238E27FC236}">
                  <a16:creationId xmlns:a16="http://schemas.microsoft.com/office/drawing/2014/main" id="{8EA52053-D5AD-46C3-BDB2-CE70B2B22FC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315200" y="228600"/>
              <a:ext cx="482600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942;p220">
              <a:extLst>
                <a:ext uri="{FF2B5EF4-FFF2-40B4-BE49-F238E27FC236}">
                  <a16:creationId xmlns:a16="http://schemas.microsoft.com/office/drawing/2014/main" id="{1FE52B39-09ED-44A9-92EE-C5F1B244A5D3}"/>
                </a:ext>
              </a:extLst>
            </p:cNvPr>
            <p:cNvSpPr txBox="1"/>
            <p:nvPr/>
          </p:nvSpPr>
          <p:spPr>
            <a:xfrm>
              <a:off x="7315200" y="3048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Google Shape;1956;p220">
            <a:extLst>
              <a:ext uri="{FF2B5EF4-FFF2-40B4-BE49-F238E27FC236}">
                <a16:creationId xmlns:a16="http://schemas.microsoft.com/office/drawing/2014/main" id="{03F90314-4AC0-4EAE-8382-F0B00D5EE36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3043129" flipH="1">
            <a:off x="1997473" y="3243463"/>
            <a:ext cx="2362307" cy="1156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1946;p220">
            <a:extLst>
              <a:ext uri="{FF2B5EF4-FFF2-40B4-BE49-F238E27FC236}">
                <a16:creationId xmlns:a16="http://schemas.microsoft.com/office/drawing/2014/main" id="{4A61D521-0154-410E-84EB-2051D5C9F115}"/>
              </a:ext>
            </a:extLst>
          </p:cNvPr>
          <p:cNvCxnSpPr/>
          <p:nvPr/>
        </p:nvCxnSpPr>
        <p:spPr>
          <a:xfrm>
            <a:off x="3581400" y="1447800"/>
            <a:ext cx="304800" cy="304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22" name="Google Shape;1947;p220">
            <a:extLst>
              <a:ext uri="{FF2B5EF4-FFF2-40B4-BE49-F238E27FC236}">
                <a16:creationId xmlns:a16="http://schemas.microsoft.com/office/drawing/2014/main" id="{38D71787-FA70-44AE-A614-D538CB01AE0C}"/>
              </a:ext>
            </a:extLst>
          </p:cNvPr>
          <p:cNvGrpSpPr/>
          <p:nvPr/>
        </p:nvGrpSpPr>
        <p:grpSpPr>
          <a:xfrm>
            <a:off x="3124200" y="990600"/>
            <a:ext cx="762000" cy="685800"/>
            <a:chOff x="4191000" y="1524000"/>
            <a:chExt cx="762000" cy="685800"/>
          </a:xfrm>
        </p:grpSpPr>
        <p:pic>
          <p:nvPicPr>
            <p:cNvPr id="23" name="Google Shape;1948;p220">
              <a:extLst>
                <a:ext uri="{FF2B5EF4-FFF2-40B4-BE49-F238E27FC236}">
                  <a16:creationId xmlns:a16="http://schemas.microsoft.com/office/drawing/2014/main" id="{B0B033ED-3352-41B4-AD0E-DE3C903159B4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949;p220">
              <a:extLst>
                <a:ext uri="{FF2B5EF4-FFF2-40B4-BE49-F238E27FC236}">
                  <a16:creationId xmlns:a16="http://schemas.microsoft.com/office/drawing/2014/main" id="{7D90B875-F0A0-4B08-A965-9ED7B8F6CAD9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957;p220">
            <a:extLst>
              <a:ext uri="{FF2B5EF4-FFF2-40B4-BE49-F238E27FC236}">
                <a16:creationId xmlns:a16="http://schemas.microsoft.com/office/drawing/2014/main" id="{3A53CE64-DE5E-4437-A2E0-1664EA63F236}"/>
              </a:ext>
            </a:extLst>
          </p:cNvPr>
          <p:cNvGrpSpPr/>
          <p:nvPr/>
        </p:nvGrpSpPr>
        <p:grpSpPr>
          <a:xfrm>
            <a:off x="3733800" y="1600200"/>
            <a:ext cx="609600" cy="533400"/>
            <a:chOff x="838200" y="1066800"/>
            <a:chExt cx="609600" cy="533400"/>
          </a:xfrm>
        </p:grpSpPr>
        <p:pic>
          <p:nvPicPr>
            <p:cNvPr id="27" name="Google Shape;1958;p220">
              <a:extLst>
                <a:ext uri="{FF2B5EF4-FFF2-40B4-BE49-F238E27FC236}">
                  <a16:creationId xmlns:a16="http://schemas.microsoft.com/office/drawing/2014/main" id="{DF75F2A3-0295-409F-96C5-8A59E223D5CE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1959;p220">
              <a:extLst>
                <a:ext uri="{FF2B5EF4-FFF2-40B4-BE49-F238E27FC236}">
                  <a16:creationId xmlns:a16="http://schemas.microsoft.com/office/drawing/2014/main" id="{63C84EA1-E06F-41E7-89C6-DE847CED93FF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857;p218">
            <a:extLst>
              <a:ext uri="{FF2B5EF4-FFF2-40B4-BE49-F238E27FC236}">
                <a16:creationId xmlns:a16="http://schemas.microsoft.com/office/drawing/2014/main" id="{51D47378-041C-416C-B694-D6EF5045D5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3003" y="20973"/>
            <a:ext cx="2245307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11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25" name="Google Shape;1966;p221">
            <a:extLst>
              <a:ext uri="{FF2B5EF4-FFF2-40B4-BE49-F238E27FC236}">
                <a16:creationId xmlns:a16="http://schemas.microsoft.com/office/drawing/2014/main" id="{BD694DEF-D610-4784-B7D0-97DE2717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8;p221">
            <a:extLst>
              <a:ext uri="{FF2B5EF4-FFF2-40B4-BE49-F238E27FC236}">
                <a16:creationId xmlns:a16="http://schemas.microsoft.com/office/drawing/2014/main" id="{EE68C3D5-E37D-4DF9-B1A5-0B5A56549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4851"/>
            <a:ext cx="1676400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sp>
        <p:nvSpPr>
          <p:cNvPr id="27" name="Google Shape;1970;p221">
            <a:extLst>
              <a:ext uri="{FF2B5EF4-FFF2-40B4-BE49-F238E27FC236}">
                <a16:creationId xmlns:a16="http://schemas.microsoft.com/office/drawing/2014/main" id="{0E4AF621-B236-450F-B75F-4D27E3DDE1B1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" name="Google Shape;1971;p221">
            <a:extLst>
              <a:ext uri="{FF2B5EF4-FFF2-40B4-BE49-F238E27FC236}">
                <a16:creationId xmlns:a16="http://schemas.microsoft.com/office/drawing/2014/main" id="{FA8583EF-9D78-4A49-BFF0-B6CEA1156FF6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" name="Google Shape;1976;p221">
            <a:extLst>
              <a:ext uri="{FF2B5EF4-FFF2-40B4-BE49-F238E27FC236}">
                <a16:creationId xmlns:a16="http://schemas.microsoft.com/office/drawing/2014/main" id="{3C77AD65-1589-4EB0-92B6-97D8C352CF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5181600"/>
            <a:ext cx="8117541" cy="589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1980;p221">
            <a:extLst>
              <a:ext uri="{FF2B5EF4-FFF2-40B4-BE49-F238E27FC236}">
                <a16:creationId xmlns:a16="http://schemas.microsoft.com/office/drawing/2014/main" id="{3E979889-AB46-4573-92DF-80E2DD5394FE}"/>
              </a:ext>
            </a:extLst>
          </p:cNvPr>
          <p:cNvGrpSpPr/>
          <p:nvPr/>
        </p:nvGrpSpPr>
        <p:grpSpPr>
          <a:xfrm>
            <a:off x="2819400" y="1752600"/>
            <a:ext cx="2540000" cy="3340100"/>
            <a:chOff x="6324600" y="228600"/>
            <a:chExt cx="2540000" cy="3340100"/>
          </a:xfrm>
        </p:grpSpPr>
        <p:pic>
          <p:nvPicPr>
            <p:cNvPr id="31" name="Google Shape;1981;p221">
              <a:extLst>
                <a:ext uri="{FF2B5EF4-FFF2-40B4-BE49-F238E27FC236}">
                  <a16:creationId xmlns:a16="http://schemas.microsoft.com/office/drawing/2014/main" id="{73ECF2C0-E616-40BA-AAA5-526C14867B9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24600" y="533400"/>
              <a:ext cx="2540000" cy="303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982;p221">
              <a:extLst>
                <a:ext uri="{FF2B5EF4-FFF2-40B4-BE49-F238E27FC236}">
                  <a16:creationId xmlns:a16="http://schemas.microsoft.com/office/drawing/2014/main" id="{6CC48576-243D-40DA-A26D-65A7F40B19A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5200" y="228600"/>
              <a:ext cx="482600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1979;p221">
              <a:extLst>
                <a:ext uri="{FF2B5EF4-FFF2-40B4-BE49-F238E27FC236}">
                  <a16:creationId xmlns:a16="http://schemas.microsoft.com/office/drawing/2014/main" id="{1EF13825-863D-406D-B808-56E051A270EB}"/>
                </a:ext>
              </a:extLst>
            </p:cNvPr>
            <p:cNvSpPr txBox="1"/>
            <p:nvPr/>
          </p:nvSpPr>
          <p:spPr>
            <a:xfrm>
              <a:off x="7315200" y="3048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1997;p221">
            <a:extLst>
              <a:ext uri="{FF2B5EF4-FFF2-40B4-BE49-F238E27FC236}">
                <a16:creationId xmlns:a16="http://schemas.microsoft.com/office/drawing/2014/main" id="{9E16AFF4-4E64-46E7-AA49-122B6BB7921E}"/>
              </a:ext>
            </a:extLst>
          </p:cNvPr>
          <p:cNvSpPr txBox="1"/>
          <p:nvPr/>
        </p:nvSpPr>
        <p:spPr>
          <a:xfrm>
            <a:off x="2748566" y="6026971"/>
            <a:ext cx="403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11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The next tRNA moves into place.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4C8430E-08E6-4D33-8EFD-7E39D438A872}"/>
              </a:ext>
            </a:extLst>
          </p:cNvPr>
          <p:cNvGrpSpPr/>
          <p:nvPr/>
        </p:nvGrpSpPr>
        <p:grpSpPr>
          <a:xfrm>
            <a:off x="3911958" y="4979038"/>
            <a:ext cx="660042" cy="241479"/>
            <a:chOff x="4953000" y="4787721"/>
            <a:chExt cx="660042" cy="241479"/>
          </a:xfrm>
        </p:grpSpPr>
        <p:cxnSp>
          <p:nvCxnSpPr>
            <p:cNvPr id="50" name="Google Shape;1801;p216">
              <a:extLst>
                <a:ext uri="{FF2B5EF4-FFF2-40B4-BE49-F238E27FC236}">
                  <a16:creationId xmlns:a16="http://schemas.microsoft.com/office/drawing/2014/main" id="{91CE505A-0DB8-4707-8116-B132062245FD}"/>
                </a:ext>
              </a:extLst>
            </p:cNvPr>
            <p:cNvCxnSpPr/>
            <p:nvPr/>
          </p:nvCxnSpPr>
          <p:spPr>
            <a:xfrm>
              <a:off x="4953000" y="4800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1" name="Google Shape;1802;p216">
              <a:extLst>
                <a:ext uri="{FF2B5EF4-FFF2-40B4-BE49-F238E27FC236}">
                  <a16:creationId xmlns:a16="http://schemas.microsoft.com/office/drawing/2014/main" id="{2CF0166A-3D33-478E-AA54-E7C82B0CF746}"/>
                </a:ext>
              </a:extLst>
            </p:cNvPr>
            <p:cNvCxnSpPr/>
            <p:nvPr/>
          </p:nvCxnSpPr>
          <p:spPr>
            <a:xfrm>
              <a:off x="5257800" y="48768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52" name="Google Shape;1803;p216">
              <a:extLst>
                <a:ext uri="{FF2B5EF4-FFF2-40B4-BE49-F238E27FC236}">
                  <a16:creationId xmlns:a16="http://schemas.microsoft.com/office/drawing/2014/main" id="{94CEEA1D-9C26-4F62-BF81-A091555FABD9}"/>
                </a:ext>
              </a:extLst>
            </p:cNvPr>
            <p:cNvCxnSpPr/>
            <p:nvPr/>
          </p:nvCxnSpPr>
          <p:spPr>
            <a:xfrm>
              <a:off x="5613042" y="4787721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53" name="Google Shape;1978;p221">
            <a:extLst>
              <a:ext uri="{FF2B5EF4-FFF2-40B4-BE49-F238E27FC236}">
                <a16:creationId xmlns:a16="http://schemas.microsoft.com/office/drawing/2014/main" id="{28A3339E-D766-41FC-A273-E4E32D6B5053}"/>
              </a:ext>
            </a:extLst>
          </p:cNvPr>
          <p:cNvCxnSpPr>
            <a:cxnSpLocks/>
          </p:cNvCxnSpPr>
          <p:nvPr/>
        </p:nvCxnSpPr>
        <p:spPr>
          <a:xfrm>
            <a:off x="3505200" y="1637663"/>
            <a:ext cx="304800" cy="291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" name="Google Shape;1983;p221">
            <a:extLst>
              <a:ext uri="{FF2B5EF4-FFF2-40B4-BE49-F238E27FC236}">
                <a16:creationId xmlns:a16="http://schemas.microsoft.com/office/drawing/2014/main" id="{F9F04DE3-FE55-4365-8B05-A596C8BB1E15}"/>
              </a:ext>
            </a:extLst>
          </p:cNvPr>
          <p:cNvCxnSpPr/>
          <p:nvPr/>
        </p:nvCxnSpPr>
        <p:spPr>
          <a:xfrm>
            <a:off x="2895600" y="1028163"/>
            <a:ext cx="304800" cy="304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34" name="Google Shape;1984;p221">
            <a:extLst>
              <a:ext uri="{FF2B5EF4-FFF2-40B4-BE49-F238E27FC236}">
                <a16:creationId xmlns:a16="http://schemas.microsoft.com/office/drawing/2014/main" id="{857FE6D0-91E1-494B-A4EC-E0FD4D386A51}"/>
              </a:ext>
            </a:extLst>
          </p:cNvPr>
          <p:cNvGrpSpPr/>
          <p:nvPr/>
        </p:nvGrpSpPr>
        <p:grpSpPr>
          <a:xfrm>
            <a:off x="2438400" y="609600"/>
            <a:ext cx="762000" cy="685800"/>
            <a:chOff x="4191000" y="1524000"/>
            <a:chExt cx="762000" cy="685800"/>
          </a:xfrm>
        </p:grpSpPr>
        <p:pic>
          <p:nvPicPr>
            <p:cNvPr id="35" name="Google Shape;1985;p221">
              <a:extLst>
                <a:ext uri="{FF2B5EF4-FFF2-40B4-BE49-F238E27FC236}">
                  <a16:creationId xmlns:a16="http://schemas.microsoft.com/office/drawing/2014/main" id="{6F918ACE-3155-440A-BE9B-872857699D6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986;p221">
              <a:extLst>
                <a:ext uri="{FF2B5EF4-FFF2-40B4-BE49-F238E27FC236}">
                  <a16:creationId xmlns:a16="http://schemas.microsoft.com/office/drawing/2014/main" id="{BB1F1186-A62B-4029-A002-9131D18B148C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1989;p221">
            <a:extLst>
              <a:ext uri="{FF2B5EF4-FFF2-40B4-BE49-F238E27FC236}">
                <a16:creationId xmlns:a16="http://schemas.microsoft.com/office/drawing/2014/main" id="{68DF00DC-3EF0-4FFA-9FAE-4577B023FE30}"/>
              </a:ext>
            </a:extLst>
          </p:cNvPr>
          <p:cNvGrpSpPr/>
          <p:nvPr/>
        </p:nvGrpSpPr>
        <p:grpSpPr>
          <a:xfrm>
            <a:off x="3073758" y="1256763"/>
            <a:ext cx="609600" cy="533400"/>
            <a:chOff x="838200" y="1066800"/>
            <a:chExt cx="609600" cy="533400"/>
          </a:xfrm>
        </p:grpSpPr>
        <p:pic>
          <p:nvPicPr>
            <p:cNvPr id="38" name="Google Shape;1990;p221">
              <a:extLst>
                <a:ext uri="{FF2B5EF4-FFF2-40B4-BE49-F238E27FC236}">
                  <a16:creationId xmlns:a16="http://schemas.microsoft.com/office/drawing/2014/main" id="{2F61E2B4-6211-440F-A44E-804CAB4528A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1991;p221">
              <a:extLst>
                <a:ext uri="{FF2B5EF4-FFF2-40B4-BE49-F238E27FC236}">
                  <a16:creationId xmlns:a16="http://schemas.microsoft.com/office/drawing/2014/main" id="{E5BBC4A1-8B2C-4ECD-9CDF-D5582F531518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1992;p221">
            <a:extLst>
              <a:ext uri="{FF2B5EF4-FFF2-40B4-BE49-F238E27FC236}">
                <a16:creationId xmlns:a16="http://schemas.microsoft.com/office/drawing/2014/main" id="{7284993F-3FF2-4392-A694-DDA9B602245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9573503" flipH="1">
            <a:off x="4970065" y="3502874"/>
            <a:ext cx="2809914" cy="115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993;p221">
            <a:extLst>
              <a:ext uri="{FF2B5EF4-FFF2-40B4-BE49-F238E27FC236}">
                <a16:creationId xmlns:a16="http://schemas.microsoft.com/office/drawing/2014/main" id="{97FC2BC9-0FFD-432A-B7E1-879C8AE12D2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96000" y="381000"/>
            <a:ext cx="2540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1994;p221">
            <a:extLst>
              <a:ext uri="{FF2B5EF4-FFF2-40B4-BE49-F238E27FC236}">
                <a16:creationId xmlns:a16="http://schemas.microsoft.com/office/drawing/2014/main" id="{98A40868-8917-4006-B025-88C3988B0230}"/>
              </a:ext>
            </a:extLst>
          </p:cNvPr>
          <p:cNvGrpSpPr/>
          <p:nvPr/>
        </p:nvGrpSpPr>
        <p:grpSpPr>
          <a:xfrm>
            <a:off x="7010400" y="76200"/>
            <a:ext cx="762000" cy="514350"/>
            <a:chOff x="1447800" y="1809750"/>
            <a:chExt cx="762000" cy="514350"/>
          </a:xfrm>
        </p:grpSpPr>
        <p:pic>
          <p:nvPicPr>
            <p:cNvPr id="42" name="Google Shape;1995;p221">
              <a:extLst>
                <a:ext uri="{FF2B5EF4-FFF2-40B4-BE49-F238E27FC236}">
                  <a16:creationId xmlns:a16="http://schemas.microsoft.com/office/drawing/2014/main" id="{B36AC496-D5D3-4D5B-9FCB-D0584449E832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1996;p221">
              <a:extLst>
                <a:ext uri="{FF2B5EF4-FFF2-40B4-BE49-F238E27FC236}">
                  <a16:creationId xmlns:a16="http://schemas.microsoft.com/office/drawing/2014/main" id="{A6D1FC19-1256-4787-BADD-C3C4AFC257E5}"/>
                </a:ext>
              </a:extLst>
            </p:cNvPr>
            <p:cNvSpPr txBox="1"/>
            <p:nvPr/>
          </p:nvSpPr>
          <p:spPr>
            <a:xfrm>
              <a:off x="1600200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1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25" name="Google Shape;1966;p221">
            <a:extLst>
              <a:ext uri="{FF2B5EF4-FFF2-40B4-BE49-F238E27FC236}">
                <a16:creationId xmlns:a16="http://schemas.microsoft.com/office/drawing/2014/main" id="{BD694DEF-D610-4784-B7D0-97DE2717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8;p221">
            <a:extLst>
              <a:ext uri="{FF2B5EF4-FFF2-40B4-BE49-F238E27FC236}">
                <a16:creationId xmlns:a16="http://schemas.microsoft.com/office/drawing/2014/main" id="{EE68C3D5-E37D-4DF9-B1A5-0B5A56549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4851"/>
            <a:ext cx="1676400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sp>
        <p:nvSpPr>
          <p:cNvPr id="27" name="Google Shape;1970;p221">
            <a:extLst>
              <a:ext uri="{FF2B5EF4-FFF2-40B4-BE49-F238E27FC236}">
                <a16:creationId xmlns:a16="http://schemas.microsoft.com/office/drawing/2014/main" id="{0E4AF621-B236-450F-B75F-4D27E3DDE1B1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" name="Google Shape;1971;p221">
            <a:extLst>
              <a:ext uri="{FF2B5EF4-FFF2-40B4-BE49-F238E27FC236}">
                <a16:creationId xmlns:a16="http://schemas.microsoft.com/office/drawing/2014/main" id="{FA8583EF-9D78-4A49-BFF0-B6CEA1156FF6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" name="Google Shape;1976;p221">
            <a:extLst>
              <a:ext uri="{FF2B5EF4-FFF2-40B4-BE49-F238E27FC236}">
                <a16:creationId xmlns:a16="http://schemas.microsoft.com/office/drawing/2014/main" id="{3C77AD65-1589-4EB0-92B6-97D8C352CF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5181600"/>
            <a:ext cx="8117541" cy="58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1978;p221">
            <a:extLst>
              <a:ext uri="{FF2B5EF4-FFF2-40B4-BE49-F238E27FC236}">
                <a16:creationId xmlns:a16="http://schemas.microsoft.com/office/drawing/2014/main" id="{28A3339E-D766-41FC-A273-E4E32D6B5053}"/>
              </a:ext>
            </a:extLst>
          </p:cNvPr>
          <p:cNvCxnSpPr>
            <a:cxnSpLocks/>
          </p:cNvCxnSpPr>
          <p:nvPr/>
        </p:nvCxnSpPr>
        <p:spPr>
          <a:xfrm flipV="1">
            <a:off x="3549050" y="1514908"/>
            <a:ext cx="506037" cy="855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" name="Google Shape;1983;p221">
            <a:extLst>
              <a:ext uri="{FF2B5EF4-FFF2-40B4-BE49-F238E27FC236}">
                <a16:creationId xmlns:a16="http://schemas.microsoft.com/office/drawing/2014/main" id="{F9F04DE3-FE55-4365-8B05-A596C8BB1E15}"/>
              </a:ext>
            </a:extLst>
          </p:cNvPr>
          <p:cNvCxnSpPr>
            <a:cxnSpLocks/>
            <a:stCxn id="36" idx="2"/>
            <a:endCxn id="39" idx="1"/>
          </p:cNvCxnSpPr>
          <p:nvPr/>
        </p:nvCxnSpPr>
        <p:spPr>
          <a:xfrm>
            <a:off x="2626239" y="1477903"/>
            <a:ext cx="510840" cy="6439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34" name="Google Shape;1984;p221">
            <a:extLst>
              <a:ext uri="{FF2B5EF4-FFF2-40B4-BE49-F238E27FC236}">
                <a16:creationId xmlns:a16="http://schemas.microsoft.com/office/drawing/2014/main" id="{857FE6D0-91E1-494B-A4EC-E0FD4D386A51}"/>
              </a:ext>
            </a:extLst>
          </p:cNvPr>
          <p:cNvGrpSpPr/>
          <p:nvPr/>
        </p:nvGrpSpPr>
        <p:grpSpPr>
          <a:xfrm>
            <a:off x="2181918" y="1022746"/>
            <a:ext cx="749121" cy="685800"/>
            <a:chOff x="4191000" y="1524000"/>
            <a:chExt cx="749121" cy="685800"/>
          </a:xfrm>
        </p:grpSpPr>
        <p:pic>
          <p:nvPicPr>
            <p:cNvPr id="35" name="Google Shape;1985;p221">
              <a:extLst>
                <a:ext uri="{FF2B5EF4-FFF2-40B4-BE49-F238E27FC236}">
                  <a16:creationId xmlns:a16="http://schemas.microsoft.com/office/drawing/2014/main" id="{6F918ACE-3155-440A-BE9B-872857699D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986;p221">
              <a:extLst>
                <a:ext uri="{FF2B5EF4-FFF2-40B4-BE49-F238E27FC236}">
                  <a16:creationId xmlns:a16="http://schemas.microsoft.com/office/drawing/2014/main" id="{BB1F1186-A62B-4029-A002-9131D18B148C}"/>
                </a:ext>
              </a:extLst>
            </p:cNvPr>
            <p:cNvSpPr txBox="1"/>
            <p:nvPr/>
          </p:nvSpPr>
          <p:spPr>
            <a:xfrm>
              <a:off x="4330521" y="1702158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1989;p221">
            <a:extLst>
              <a:ext uri="{FF2B5EF4-FFF2-40B4-BE49-F238E27FC236}">
                <a16:creationId xmlns:a16="http://schemas.microsoft.com/office/drawing/2014/main" id="{68DF00DC-3EF0-4FFA-9FAE-4577B023FE30}"/>
              </a:ext>
            </a:extLst>
          </p:cNvPr>
          <p:cNvGrpSpPr/>
          <p:nvPr/>
        </p:nvGrpSpPr>
        <p:grpSpPr>
          <a:xfrm>
            <a:off x="3073758" y="1256763"/>
            <a:ext cx="596721" cy="533400"/>
            <a:chOff x="838200" y="1066800"/>
            <a:chExt cx="596721" cy="533400"/>
          </a:xfrm>
        </p:grpSpPr>
        <p:pic>
          <p:nvPicPr>
            <p:cNvPr id="38" name="Google Shape;1990;p221">
              <a:extLst>
                <a:ext uri="{FF2B5EF4-FFF2-40B4-BE49-F238E27FC236}">
                  <a16:creationId xmlns:a16="http://schemas.microsoft.com/office/drawing/2014/main" id="{2F61E2B4-6211-440F-A44E-804CAB4528A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1991;p221">
              <a:extLst>
                <a:ext uri="{FF2B5EF4-FFF2-40B4-BE49-F238E27FC236}">
                  <a16:creationId xmlns:a16="http://schemas.microsoft.com/office/drawing/2014/main" id="{E5BBC4A1-8B2C-4ECD-9CDF-D5582F531518}"/>
                </a:ext>
              </a:extLst>
            </p:cNvPr>
            <p:cNvSpPr txBox="1"/>
            <p:nvPr/>
          </p:nvSpPr>
          <p:spPr>
            <a:xfrm>
              <a:off x="901521" y="1155879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" name="Google Shape;2009;p222">
            <a:extLst>
              <a:ext uri="{FF2B5EF4-FFF2-40B4-BE49-F238E27FC236}">
                <a16:creationId xmlns:a16="http://schemas.microsoft.com/office/drawing/2014/main" id="{09CFFDC6-7168-4012-B342-FF7E519CA488}"/>
              </a:ext>
            </a:extLst>
          </p:cNvPr>
          <p:cNvCxnSpPr/>
          <p:nvPr/>
        </p:nvCxnSpPr>
        <p:spPr>
          <a:xfrm>
            <a:off x="4953000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" name="Google Shape;2010;p222">
            <a:extLst>
              <a:ext uri="{FF2B5EF4-FFF2-40B4-BE49-F238E27FC236}">
                <a16:creationId xmlns:a16="http://schemas.microsoft.com/office/drawing/2014/main" id="{0261761B-583B-4161-A8B1-767C53D651CD}"/>
              </a:ext>
            </a:extLst>
          </p:cNvPr>
          <p:cNvCxnSpPr/>
          <p:nvPr/>
        </p:nvCxnSpPr>
        <p:spPr>
          <a:xfrm>
            <a:off x="5257800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" name="Google Shape;2011;p222">
            <a:extLst>
              <a:ext uri="{FF2B5EF4-FFF2-40B4-BE49-F238E27FC236}">
                <a16:creationId xmlns:a16="http://schemas.microsoft.com/office/drawing/2014/main" id="{972AEE49-C06B-4981-AF8A-493D923EBA58}"/>
              </a:ext>
            </a:extLst>
          </p:cNvPr>
          <p:cNvCxnSpPr/>
          <p:nvPr/>
        </p:nvCxnSpPr>
        <p:spPr>
          <a:xfrm>
            <a:off x="5638800" y="487680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8" name="Google Shape;2017;p222">
            <a:extLst>
              <a:ext uri="{FF2B5EF4-FFF2-40B4-BE49-F238E27FC236}">
                <a16:creationId xmlns:a16="http://schemas.microsoft.com/office/drawing/2014/main" id="{A2E358D6-F135-4973-A039-B4E8498442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6200" y="1981200"/>
            <a:ext cx="2540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034;p222">
            <a:extLst>
              <a:ext uri="{FF2B5EF4-FFF2-40B4-BE49-F238E27FC236}">
                <a16:creationId xmlns:a16="http://schemas.microsoft.com/office/drawing/2014/main" id="{AF5A8591-4947-4B75-A981-5D69D4793AE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25841" y="463249"/>
            <a:ext cx="2540000" cy="306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2030;p222">
            <a:extLst>
              <a:ext uri="{FF2B5EF4-FFF2-40B4-BE49-F238E27FC236}">
                <a16:creationId xmlns:a16="http://schemas.microsoft.com/office/drawing/2014/main" id="{6B638136-4AE5-4337-A1B6-27F8450C7C73}"/>
              </a:ext>
            </a:extLst>
          </p:cNvPr>
          <p:cNvCxnSpPr>
            <a:cxnSpLocks/>
          </p:cNvCxnSpPr>
          <p:nvPr/>
        </p:nvCxnSpPr>
        <p:spPr>
          <a:xfrm flipH="1" flipV="1">
            <a:off x="4331183" y="1514908"/>
            <a:ext cx="621817" cy="26825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57" name="Google Shape;2038;p222">
            <a:extLst>
              <a:ext uri="{FF2B5EF4-FFF2-40B4-BE49-F238E27FC236}">
                <a16:creationId xmlns:a16="http://schemas.microsoft.com/office/drawing/2014/main" id="{525E7909-B5CD-462B-A4E4-A2FC8802832F}"/>
              </a:ext>
            </a:extLst>
          </p:cNvPr>
          <p:cNvGrpSpPr/>
          <p:nvPr/>
        </p:nvGrpSpPr>
        <p:grpSpPr>
          <a:xfrm>
            <a:off x="4812818" y="1585218"/>
            <a:ext cx="762000" cy="514350"/>
            <a:chOff x="1447800" y="1809750"/>
            <a:chExt cx="762000" cy="514350"/>
          </a:xfrm>
        </p:grpSpPr>
        <p:pic>
          <p:nvPicPr>
            <p:cNvPr id="58" name="Google Shape;2039;p222">
              <a:extLst>
                <a:ext uri="{FF2B5EF4-FFF2-40B4-BE49-F238E27FC236}">
                  <a16:creationId xmlns:a16="http://schemas.microsoft.com/office/drawing/2014/main" id="{7C115531-41F6-4A42-B507-01277F00EEF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2040;p222">
              <a:extLst>
                <a:ext uri="{FF2B5EF4-FFF2-40B4-BE49-F238E27FC236}">
                  <a16:creationId xmlns:a16="http://schemas.microsoft.com/office/drawing/2014/main" id="{52368A3E-6379-435D-91D2-BFCB97B69DED}"/>
                </a:ext>
              </a:extLst>
            </p:cNvPr>
            <p:cNvSpPr txBox="1"/>
            <p:nvPr/>
          </p:nvSpPr>
          <p:spPr>
            <a:xfrm>
              <a:off x="1600200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982;p221">
            <a:extLst>
              <a:ext uri="{FF2B5EF4-FFF2-40B4-BE49-F238E27FC236}">
                <a16:creationId xmlns:a16="http://schemas.microsoft.com/office/drawing/2014/main" id="{6CC48576-243D-40DA-A26D-65A7F40B19A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14634" y="1300563"/>
            <a:ext cx="4826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79;p221">
            <a:extLst>
              <a:ext uri="{FF2B5EF4-FFF2-40B4-BE49-F238E27FC236}">
                <a16:creationId xmlns:a16="http://schemas.microsoft.com/office/drawing/2014/main" id="{1EF13825-863D-406D-B808-56E051A270EB}"/>
              </a:ext>
            </a:extLst>
          </p:cNvPr>
          <p:cNvSpPr txBox="1"/>
          <p:nvPr/>
        </p:nvSpPr>
        <p:spPr>
          <a:xfrm>
            <a:off x="4078134" y="1364036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041;p222">
            <a:extLst>
              <a:ext uri="{FF2B5EF4-FFF2-40B4-BE49-F238E27FC236}">
                <a16:creationId xmlns:a16="http://schemas.microsoft.com/office/drawing/2014/main" id="{1FEC01D5-B013-4766-A0C8-3799CE0C5C3D}"/>
              </a:ext>
            </a:extLst>
          </p:cNvPr>
          <p:cNvSpPr txBox="1"/>
          <p:nvPr/>
        </p:nvSpPr>
        <p:spPr>
          <a:xfrm>
            <a:off x="533400" y="6298865"/>
            <a:ext cx="83058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12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Peptide bonds form between the two </a:t>
            </a:r>
            <a:r>
              <a:rPr lang="en-US" sz="1600" b="1" dirty="0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forming a chain of 4 amino acids.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027;p222">
            <a:extLst>
              <a:ext uri="{FF2B5EF4-FFF2-40B4-BE49-F238E27FC236}">
                <a16:creationId xmlns:a16="http://schemas.microsoft.com/office/drawing/2014/main" id="{26732363-3914-4828-B10D-F47156AD6E07}"/>
              </a:ext>
            </a:extLst>
          </p:cNvPr>
          <p:cNvSpPr/>
          <p:nvPr/>
        </p:nvSpPr>
        <p:spPr>
          <a:xfrm>
            <a:off x="4039382" y="524320"/>
            <a:ext cx="1904218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Peptide Bonds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63" name="Google Shape;2028;p222">
            <a:extLst>
              <a:ext uri="{FF2B5EF4-FFF2-40B4-BE49-F238E27FC236}">
                <a16:creationId xmlns:a16="http://schemas.microsoft.com/office/drawing/2014/main" id="{9A0B245A-7EC1-4F7A-A3C6-38B1986A9243}"/>
              </a:ext>
            </a:extLst>
          </p:cNvPr>
          <p:cNvCxnSpPr>
            <a:cxnSpLocks/>
          </p:cNvCxnSpPr>
          <p:nvPr/>
        </p:nvCxnSpPr>
        <p:spPr>
          <a:xfrm flipH="1">
            <a:off x="3734191" y="882884"/>
            <a:ext cx="519885" cy="5835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64" name="Google Shape;2029;p222">
            <a:extLst>
              <a:ext uri="{FF2B5EF4-FFF2-40B4-BE49-F238E27FC236}">
                <a16:creationId xmlns:a16="http://schemas.microsoft.com/office/drawing/2014/main" id="{D88C2926-6682-4BA3-A2DB-5DCE968583CD}"/>
              </a:ext>
            </a:extLst>
          </p:cNvPr>
          <p:cNvCxnSpPr>
            <a:cxnSpLocks/>
            <a:stCxn id="62" idx="2"/>
            <a:endCxn id="25" idx="0"/>
          </p:cNvCxnSpPr>
          <p:nvPr/>
        </p:nvCxnSpPr>
        <p:spPr>
          <a:xfrm flipH="1">
            <a:off x="4686300" y="921865"/>
            <a:ext cx="305191" cy="67833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41" name="Google Shape;1994;p221">
            <a:extLst>
              <a:ext uri="{FF2B5EF4-FFF2-40B4-BE49-F238E27FC236}">
                <a16:creationId xmlns:a16="http://schemas.microsoft.com/office/drawing/2014/main" id="{98A40868-8917-4006-B025-88C3988B0230}"/>
              </a:ext>
            </a:extLst>
          </p:cNvPr>
          <p:cNvGrpSpPr/>
          <p:nvPr/>
        </p:nvGrpSpPr>
        <p:grpSpPr>
          <a:xfrm>
            <a:off x="7137400" y="52392"/>
            <a:ext cx="762000" cy="514350"/>
            <a:chOff x="1447800" y="1809750"/>
            <a:chExt cx="762000" cy="514350"/>
          </a:xfrm>
        </p:grpSpPr>
        <p:pic>
          <p:nvPicPr>
            <p:cNvPr id="42" name="Google Shape;1995;p221">
              <a:extLst>
                <a:ext uri="{FF2B5EF4-FFF2-40B4-BE49-F238E27FC236}">
                  <a16:creationId xmlns:a16="http://schemas.microsoft.com/office/drawing/2014/main" id="{B36AC496-D5D3-4D5B-9FCB-D0584449E83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1996;p221">
              <a:extLst>
                <a:ext uri="{FF2B5EF4-FFF2-40B4-BE49-F238E27FC236}">
                  <a16:creationId xmlns:a16="http://schemas.microsoft.com/office/drawing/2014/main" id="{A6D1FC19-1256-4787-BADD-C3C4AFC257E5}"/>
                </a:ext>
              </a:extLst>
            </p:cNvPr>
            <p:cNvSpPr txBox="1"/>
            <p:nvPr/>
          </p:nvSpPr>
          <p:spPr>
            <a:xfrm>
              <a:off x="1600200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166" descr="10_02a_0DNAPolynucleotide-U.jpg"/>
          <p:cNvPicPr preferRelativeResize="0"/>
          <p:nvPr/>
        </p:nvPicPr>
        <p:blipFill rotWithShape="1">
          <a:blip r:embed="rId3">
            <a:alphaModFix/>
          </a:blip>
          <a:srcRect b="2927"/>
          <a:stretch/>
        </p:blipFill>
        <p:spPr>
          <a:xfrm>
            <a:off x="298704" y="137160"/>
            <a:ext cx="8546592" cy="6390871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66"/>
          <p:cNvSpPr txBox="1"/>
          <p:nvPr/>
        </p:nvSpPr>
        <p:spPr>
          <a:xfrm>
            <a:off x="3117278" y="849568"/>
            <a:ext cx="1804647" cy="4073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Sugar-phosphate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backbone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6"/>
          <p:cNvSpPr txBox="1"/>
          <p:nvPr/>
        </p:nvSpPr>
        <p:spPr>
          <a:xfrm>
            <a:off x="1025727" y="5213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66"/>
          <p:cNvSpPr txBox="1"/>
          <p:nvPr/>
        </p:nvSpPr>
        <p:spPr>
          <a:xfrm>
            <a:off x="1330527" y="5213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66"/>
          <p:cNvSpPr txBox="1"/>
          <p:nvPr/>
        </p:nvSpPr>
        <p:spPr>
          <a:xfrm>
            <a:off x="616152" y="1515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66"/>
          <p:cNvSpPr txBox="1"/>
          <p:nvPr/>
        </p:nvSpPr>
        <p:spPr>
          <a:xfrm>
            <a:off x="940002" y="15087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66"/>
          <p:cNvSpPr txBox="1"/>
          <p:nvPr/>
        </p:nvSpPr>
        <p:spPr>
          <a:xfrm>
            <a:off x="1101927" y="22580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66"/>
          <p:cNvSpPr txBox="1"/>
          <p:nvPr/>
        </p:nvSpPr>
        <p:spPr>
          <a:xfrm>
            <a:off x="1368627" y="22548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166"/>
          <p:cNvSpPr txBox="1"/>
          <p:nvPr/>
        </p:nvSpPr>
        <p:spPr>
          <a:xfrm>
            <a:off x="682827" y="33343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66"/>
          <p:cNvSpPr txBox="1"/>
          <p:nvPr/>
        </p:nvSpPr>
        <p:spPr>
          <a:xfrm>
            <a:off x="984452" y="33407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66"/>
          <p:cNvSpPr txBox="1"/>
          <p:nvPr/>
        </p:nvSpPr>
        <p:spPr>
          <a:xfrm>
            <a:off x="390727" y="27882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66"/>
          <p:cNvSpPr txBox="1"/>
          <p:nvPr/>
        </p:nvSpPr>
        <p:spPr>
          <a:xfrm>
            <a:off x="657427" y="2785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66"/>
          <p:cNvSpPr txBox="1"/>
          <p:nvPr/>
        </p:nvSpPr>
        <p:spPr>
          <a:xfrm>
            <a:off x="705052" y="2623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66"/>
          <p:cNvSpPr txBox="1"/>
          <p:nvPr/>
        </p:nvSpPr>
        <p:spPr>
          <a:xfrm>
            <a:off x="1019377" y="26263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66"/>
          <p:cNvSpPr txBox="1"/>
          <p:nvPr/>
        </p:nvSpPr>
        <p:spPr>
          <a:xfrm>
            <a:off x="425652" y="9118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166"/>
          <p:cNvSpPr txBox="1"/>
          <p:nvPr/>
        </p:nvSpPr>
        <p:spPr>
          <a:xfrm>
            <a:off x="686002" y="9086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166"/>
          <p:cNvSpPr txBox="1"/>
          <p:nvPr/>
        </p:nvSpPr>
        <p:spPr>
          <a:xfrm>
            <a:off x="625677" y="718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166"/>
          <p:cNvSpPr txBox="1"/>
          <p:nvPr/>
        </p:nvSpPr>
        <p:spPr>
          <a:xfrm>
            <a:off x="930477" y="7181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66"/>
          <p:cNvSpPr txBox="1"/>
          <p:nvPr/>
        </p:nvSpPr>
        <p:spPr>
          <a:xfrm>
            <a:off x="476452" y="13119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66"/>
          <p:cNvSpPr txBox="1"/>
          <p:nvPr/>
        </p:nvSpPr>
        <p:spPr>
          <a:xfrm>
            <a:off x="762202" y="13119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66"/>
          <p:cNvSpPr txBox="1"/>
          <p:nvPr/>
        </p:nvSpPr>
        <p:spPr>
          <a:xfrm>
            <a:off x="485977" y="3166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66"/>
          <p:cNvSpPr txBox="1"/>
          <p:nvPr/>
        </p:nvSpPr>
        <p:spPr>
          <a:xfrm>
            <a:off x="787602" y="31661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66"/>
          <p:cNvSpPr txBox="1"/>
          <p:nvPr/>
        </p:nvSpPr>
        <p:spPr>
          <a:xfrm>
            <a:off x="911427" y="24485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66"/>
          <p:cNvSpPr txBox="1"/>
          <p:nvPr/>
        </p:nvSpPr>
        <p:spPr>
          <a:xfrm>
            <a:off x="1219402" y="244222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66"/>
          <p:cNvSpPr txBox="1"/>
          <p:nvPr/>
        </p:nvSpPr>
        <p:spPr>
          <a:xfrm>
            <a:off x="924127" y="1711971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66"/>
          <p:cNvSpPr txBox="1"/>
          <p:nvPr/>
        </p:nvSpPr>
        <p:spPr>
          <a:xfrm>
            <a:off x="1263852" y="170879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66"/>
          <p:cNvSpPr txBox="1"/>
          <p:nvPr/>
        </p:nvSpPr>
        <p:spPr>
          <a:xfrm>
            <a:off x="1082877" y="1905646"/>
            <a:ext cx="117273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7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66"/>
          <p:cNvSpPr txBox="1"/>
          <p:nvPr/>
        </p:nvSpPr>
        <p:spPr>
          <a:xfrm>
            <a:off x="2349702" y="1829446"/>
            <a:ext cx="272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66"/>
          <p:cNvSpPr txBox="1"/>
          <p:nvPr/>
        </p:nvSpPr>
        <p:spPr>
          <a:xfrm>
            <a:off x="2146502" y="2705746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166"/>
          <p:cNvSpPr txBox="1"/>
          <p:nvPr/>
        </p:nvSpPr>
        <p:spPr>
          <a:xfrm>
            <a:off x="2159202" y="3588396"/>
            <a:ext cx="2760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166"/>
          <p:cNvSpPr txBox="1"/>
          <p:nvPr/>
        </p:nvSpPr>
        <p:spPr>
          <a:xfrm>
            <a:off x="266902" y="3588396"/>
            <a:ext cx="130472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double helix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66"/>
          <p:cNvSpPr txBox="1"/>
          <p:nvPr/>
        </p:nvSpPr>
        <p:spPr>
          <a:xfrm>
            <a:off x="2352877" y="4467871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166"/>
          <p:cNvSpPr txBox="1"/>
          <p:nvPr/>
        </p:nvSpPr>
        <p:spPr>
          <a:xfrm>
            <a:off x="4489652" y="1778646"/>
            <a:ext cx="272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66"/>
          <p:cNvSpPr txBox="1"/>
          <p:nvPr/>
        </p:nvSpPr>
        <p:spPr>
          <a:xfrm>
            <a:off x="4502352" y="2658121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66"/>
          <p:cNvSpPr txBox="1"/>
          <p:nvPr/>
        </p:nvSpPr>
        <p:spPr>
          <a:xfrm>
            <a:off x="4508702" y="3553471"/>
            <a:ext cx="2760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66"/>
          <p:cNvSpPr txBox="1"/>
          <p:nvPr/>
        </p:nvSpPr>
        <p:spPr>
          <a:xfrm>
            <a:off x="4489652" y="4464696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Google Shape;944;p166"/>
          <p:cNvCxnSpPr/>
          <p:nvPr/>
        </p:nvCxnSpPr>
        <p:spPr>
          <a:xfrm rot="10800000">
            <a:off x="2530475" y="3479800"/>
            <a:ext cx="26987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5" name="Google Shape;945;p166"/>
          <p:cNvSpPr/>
          <p:nvPr/>
        </p:nvSpPr>
        <p:spPr>
          <a:xfrm>
            <a:off x="1679575" y="3235325"/>
            <a:ext cx="857250" cy="876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46" name="Google Shape;946;p166"/>
          <p:cNvSpPr/>
          <p:nvPr/>
        </p:nvSpPr>
        <p:spPr>
          <a:xfrm>
            <a:off x="3565524" y="3244850"/>
            <a:ext cx="1273175" cy="8763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47" name="Google Shape;947;p166"/>
          <p:cNvCxnSpPr/>
          <p:nvPr/>
        </p:nvCxnSpPr>
        <p:spPr>
          <a:xfrm>
            <a:off x="3254375" y="3473450"/>
            <a:ext cx="30797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8" name="Google Shape;948;p166"/>
          <p:cNvCxnSpPr/>
          <p:nvPr/>
        </p:nvCxnSpPr>
        <p:spPr>
          <a:xfrm>
            <a:off x="3600450" y="2270125"/>
            <a:ext cx="41275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9" name="Google Shape;949;p166"/>
          <p:cNvSpPr txBox="1"/>
          <p:nvPr/>
        </p:nvSpPr>
        <p:spPr>
          <a:xfrm>
            <a:off x="2352876" y="5358307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66"/>
          <p:cNvSpPr txBox="1"/>
          <p:nvPr/>
        </p:nvSpPr>
        <p:spPr>
          <a:xfrm>
            <a:off x="4484225" y="5358308"/>
            <a:ext cx="1998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66"/>
          <p:cNvSpPr txBox="1"/>
          <p:nvPr/>
        </p:nvSpPr>
        <p:spPr>
          <a:xfrm>
            <a:off x="4504123" y="2661954"/>
            <a:ext cx="35222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66"/>
          <p:cNvSpPr/>
          <p:nvPr/>
        </p:nvSpPr>
        <p:spPr>
          <a:xfrm rot="5400000">
            <a:off x="3925886" y="1062040"/>
            <a:ext cx="168277" cy="660400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53" name="Google Shape;953;p166"/>
          <p:cNvCxnSpPr/>
          <p:nvPr/>
        </p:nvCxnSpPr>
        <p:spPr>
          <a:xfrm rot="10800000">
            <a:off x="3917950" y="1587500"/>
            <a:ext cx="12065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166"/>
          <p:cNvCxnSpPr/>
          <p:nvPr/>
        </p:nvCxnSpPr>
        <p:spPr>
          <a:xfrm rot="10800000">
            <a:off x="4244975" y="2181225"/>
            <a:ext cx="879475" cy="2889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166"/>
          <p:cNvCxnSpPr/>
          <p:nvPr/>
        </p:nvCxnSpPr>
        <p:spPr>
          <a:xfrm rot="10800000">
            <a:off x="4940300" y="2032000"/>
            <a:ext cx="187325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6" name="Google Shape;956;p166"/>
          <p:cNvSpPr txBox="1"/>
          <p:nvPr/>
        </p:nvSpPr>
        <p:spPr>
          <a:xfrm>
            <a:off x="5168327" y="1325768"/>
            <a:ext cx="1165797" cy="4073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Phosphate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166"/>
          <p:cNvSpPr txBox="1"/>
          <p:nvPr/>
        </p:nvSpPr>
        <p:spPr>
          <a:xfrm>
            <a:off x="5168328" y="1845344"/>
            <a:ext cx="1165797" cy="4073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Nitrogenous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166"/>
          <p:cNvSpPr txBox="1"/>
          <p:nvPr/>
        </p:nvSpPr>
        <p:spPr>
          <a:xfrm>
            <a:off x="5168328" y="2378892"/>
            <a:ext cx="1165797" cy="2047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Sugar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166"/>
          <p:cNvSpPr txBox="1"/>
          <p:nvPr/>
        </p:nvSpPr>
        <p:spPr>
          <a:xfrm>
            <a:off x="2470344" y="3390385"/>
            <a:ext cx="1142798" cy="4073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nucleotide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166"/>
          <p:cNvSpPr/>
          <p:nvPr/>
        </p:nvSpPr>
        <p:spPr>
          <a:xfrm rot="-5400000">
            <a:off x="2236565" y="5546607"/>
            <a:ext cx="168277" cy="985231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1" name="Google Shape;961;p166"/>
          <p:cNvSpPr/>
          <p:nvPr/>
        </p:nvSpPr>
        <p:spPr>
          <a:xfrm rot="-5400000">
            <a:off x="4244045" y="5372909"/>
            <a:ext cx="168277" cy="1344015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2" name="Google Shape;962;p166"/>
          <p:cNvSpPr/>
          <p:nvPr/>
        </p:nvSpPr>
        <p:spPr>
          <a:xfrm rot="-5400000">
            <a:off x="7211299" y="3682004"/>
            <a:ext cx="168277" cy="2750974"/>
          </a:xfrm>
          <a:prstGeom prst="leftBrace">
            <a:avLst>
              <a:gd name="adj1" fmla="val 29212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3" name="Google Shape;963;p166"/>
          <p:cNvSpPr/>
          <p:nvPr/>
        </p:nvSpPr>
        <p:spPr>
          <a:xfrm>
            <a:off x="4222750" y="6102350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 extrusionOk="0">
                <a:moveTo>
                  <a:pt x="0" y="127000"/>
                </a:moveTo>
                <a:lnTo>
                  <a:pt x="104775" y="127000"/>
                </a:lnTo>
                <a:lnTo>
                  <a:pt x="104775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4" name="Google Shape;964;p166"/>
          <p:cNvSpPr/>
          <p:nvPr/>
        </p:nvSpPr>
        <p:spPr>
          <a:xfrm flipH="1">
            <a:off x="2320925" y="6096000"/>
            <a:ext cx="104775" cy="127000"/>
          </a:xfrm>
          <a:custGeom>
            <a:avLst/>
            <a:gdLst/>
            <a:ahLst/>
            <a:cxnLst/>
            <a:rect l="l" t="t" r="r" b="b"/>
            <a:pathLst>
              <a:path w="104775" h="127000" extrusionOk="0">
                <a:moveTo>
                  <a:pt x="0" y="127000"/>
                </a:moveTo>
                <a:lnTo>
                  <a:pt x="104775" y="127000"/>
                </a:lnTo>
                <a:lnTo>
                  <a:pt x="104775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5" name="Google Shape;965;p166"/>
          <p:cNvSpPr txBox="1"/>
          <p:nvPr/>
        </p:nvSpPr>
        <p:spPr>
          <a:xfrm>
            <a:off x="5597525" y="3684304"/>
            <a:ext cx="114935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Phosphate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group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66"/>
          <p:cNvSpPr txBox="1"/>
          <p:nvPr/>
        </p:nvSpPr>
        <p:spPr>
          <a:xfrm>
            <a:off x="7423150" y="4551079"/>
            <a:ext cx="1282700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Sugar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(deoxyribose)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66"/>
          <p:cNvSpPr txBox="1"/>
          <p:nvPr/>
        </p:nvSpPr>
        <p:spPr>
          <a:xfrm>
            <a:off x="6631198" y="5100433"/>
            <a:ext cx="1780603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DNA nucleotide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66"/>
          <p:cNvSpPr txBox="1"/>
          <p:nvPr/>
        </p:nvSpPr>
        <p:spPr>
          <a:xfrm>
            <a:off x="7737930" y="3406058"/>
            <a:ext cx="11493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Thymine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(T)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66"/>
          <p:cNvSpPr txBox="1"/>
          <p:nvPr/>
        </p:nvSpPr>
        <p:spPr>
          <a:xfrm>
            <a:off x="7063739" y="2011211"/>
            <a:ext cx="2080261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Nitrogenous base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(can be A, G, C, or T)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66"/>
          <p:cNvSpPr txBox="1"/>
          <p:nvPr/>
        </p:nvSpPr>
        <p:spPr>
          <a:xfrm>
            <a:off x="2457403" y="6113530"/>
            <a:ext cx="25012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Two representations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of a DNA polynucleotide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Picture 65" descr="warm_up-01.eps">
            <a:extLst>
              <a:ext uri="{FF2B5EF4-FFF2-40B4-BE49-F238E27FC236}">
                <a16:creationId xmlns:a16="http://schemas.microsoft.com/office/drawing/2014/main" id="{925CE017-920B-4448-8334-95718E54C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65" y="47607"/>
            <a:ext cx="1029929" cy="835078"/>
          </a:xfrm>
          <a:prstGeom prst="rect">
            <a:avLst/>
          </a:prstGeom>
        </p:spPr>
      </p:pic>
      <p:sp>
        <p:nvSpPr>
          <p:cNvPr id="938" name="Google Shape;938;p166"/>
          <p:cNvSpPr txBox="1"/>
          <p:nvPr/>
        </p:nvSpPr>
        <p:spPr>
          <a:xfrm>
            <a:off x="2890650" y="1899236"/>
            <a:ext cx="1314769" cy="973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Covalent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bond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joining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nucleotides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0" animBg="1"/>
      <p:bldP spid="937" grpId="0" animBg="1"/>
      <p:bldP spid="956" grpId="0" animBg="1"/>
      <p:bldP spid="957" grpId="0" animBg="1"/>
      <p:bldP spid="958" grpId="0" animBg="1"/>
      <p:bldP spid="959" grpId="0" animBg="1"/>
      <p:bldP spid="965" grpId="0" animBg="1"/>
      <p:bldP spid="966" grpId="0" animBg="1"/>
      <p:bldP spid="967" grpId="0" animBg="1"/>
      <p:bldP spid="969" grpId="0" animBg="1"/>
      <p:bldP spid="9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25" name="Google Shape;1966;p221">
            <a:extLst>
              <a:ext uri="{FF2B5EF4-FFF2-40B4-BE49-F238E27FC236}">
                <a16:creationId xmlns:a16="http://schemas.microsoft.com/office/drawing/2014/main" id="{BD694DEF-D610-4784-B7D0-97DE2717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8;p221">
            <a:extLst>
              <a:ext uri="{FF2B5EF4-FFF2-40B4-BE49-F238E27FC236}">
                <a16:creationId xmlns:a16="http://schemas.microsoft.com/office/drawing/2014/main" id="{EE68C3D5-E37D-4DF9-B1A5-0B5A56549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3779" y="-80267"/>
            <a:ext cx="1676400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sp>
        <p:nvSpPr>
          <p:cNvPr id="27" name="Google Shape;1970;p221">
            <a:extLst>
              <a:ext uri="{FF2B5EF4-FFF2-40B4-BE49-F238E27FC236}">
                <a16:creationId xmlns:a16="http://schemas.microsoft.com/office/drawing/2014/main" id="{0E4AF621-B236-450F-B75F-4D27E3DDE1B1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" name="Google Shape;1971;p221">
            <a:extLst>
              <a:ext uri="{FF2B5EF4-FFF2-40B4-BE49-F238E27FC236}">
                <a16:creationId xmlns:a16="http://schemas.microsoft.com/office/drawing/2014/main" id="{FA8583EF-9D78-4A49-BFF0-B6CEA1156FF6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9" name="Google Shape;1976;p221">
            <a:extLst>
              <a:ext uri="{FF2B5EF4-FFF2-40B4-BE49-F238E27FC236}">
                <a16:creationId xmlns:a16="http://schemas.microsoft.com/office/drawing/2014/main" id="{3C77AD65-1589-4EB0-92B6-97D8C352CFA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5181600"/>
            <a:ext cx="8117541" cy="58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1978;p221">
            <a:extLst>
              <a:ext uri="{FF2B5EF4-FFF2-40B4-BE49-F238E27FC236}">
                <a16:creationId xmlns:a16="http://schemas.microsoft.com/office/drawing/2014/main" id="{28A3339E-D766-41FC-A273-E4E32D6B5053}"/>
              </a:ext>
            </a:extLst>
          </p:cNvPr>
          <p:cNvCxnSpPr>
            <a:cxnSpLocks/>
          </p:cNvCxnSpPr>
          <p:nvPr/>
        </p:nvCxnSpPr>
        <p:spPr>
          <a:xfrm flipV="1">
            <a:off x="3549050" y="1514908"/>
            <a:ext cx="506037" cy="855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" name="Google Shape;1983;p221">
            <a:extLst>
              <a:ext uri="{FF2B5EF4-FFF2-40B4-BE49-F238E27FC236}">
                <a16:creationId xmlns:a16="http://schemas.microsoft.com/office/drawing/2014/main" id="{F9F04DE3-FE55-4365-8B05-A596C8BB1E15}"/>
              </a:ext>
            </a:extLst>
          </p:cNvPr>
          <p:cNvCxnSpPr>
            <a:cxnSpLocks/>
            <a:stCxn id="36" idx="2"/>
            <a:endCxn id="39" idx="1"/>
          </p:cNvCxnSpPr>
          <p:nvPr/>
        </p:nvCxnSpPr>
        <p:spPr>
          <a:xfrm>
            <a:off x="2626239" y="1477903"/>
            <a:ext cx="510840" cy="6439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34" name="Google Shape;1984;p221">
            <a:extLst>
              <a:ext uri="{FF2B5EF4-FFF2-40B4-BE49-F238E27FC236}">
                <a16:creationId xmlns:a16="http://schemas.microsoft.com/office/drawing/2014/main" id="{857FE6D0-91E1-494B-A4EC-E0FD4D386A51}"/>
              </a:ext>
            </a:extLst>
          </p:cNvPr>
          <p:cNvGrpSpPr/>
          <p:nvPr/>
        </p:nvGrpSpPr>
        <p:grpSpPr>
          <a:xfrm>
            <a:off x="2181918" y="1022746"/>
            <a:ext cx="749121" cy="685800"/>
            <a:chOff x="4191000" y="1524000"/>
            <a:chExt cx="749121" cy="685800"/>
          </a:xfrm>
        </p:grpSpPr>
        <p:pic>
          <p:nvPicPr>
            <p:cNvPr id="35" name="Google Shape;1985;p221">
              <a:extLst>
                <a:ext uri="{FF2B5EF4-FFF2-40B4-BE49-F238E27FC236}">
                  <a16:creationId xmlns:a16="http://schemas.microsoft.com/office/drawing/2014/main" id="{6F918ACE-3155-440A-BE9B-872857699D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986;p221">
              <a:extLst>
                <a:ext uri="{FF2B5EF4-FFF2-40B4-BE49-F238E27FC236}">
                  <a16:creationId xmlns:a16="http://schemas.microsoft.com/office/drawing/2014/main" id="{BB1F1186-A62B-4029-A002-9131D18B148C}"/>
                </a:ext>
              </a:extLst>
            </p:cNvPr>
            <p:cNvSpPr txBox="1"/>
            <p:nvPr/>
          </p:nvSpPr>
          <p:spPr>
            <a:xfrm>
              <a:off x="4330521" y="1702158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1989;p221">
            <a:extLst>
              <a:ext uri="{FF2B5EF4-FFF2-40B4-BE49-F238E27FC236}">
                <a16:creationId xmlns:a16="http://schemas.microsoft.com/office/drawing/2014/main" id="{68DF00DC-3EF0-4FFA-9FAE-4577B023FE30}"/>
              </a:ext>
            </a:extLst>
          </p:cNvPr>
          <p:cNvGrpSpPr/>
          <p:nvPr/>
        </p:nvGrpSpPr>
        <p:grpSpPr>
          <a:xfrm>
            <a:off x="3073758" y="1256763"/>
            <a:ext cx="596721" cy="533400"/>
            <a:chOff x="838200" y="1066800"/>
            <a:chExt cx="596721" cy="533400"/>
          </a:xfrm>
        </p:grpSpPr>
        <p:pic>
          <p:nvPicPr>
            <p:cNvPr id="38" name="Google Shape;1990;p221">
              <a:extLst>
                <a:ext uri="{FF2B5EF4-FFF2-40B4-BE49-F238E27FC236}">
                  <a16:creationId xmlns:a16="http://schemas.microsoft.com/office/drawing/2014/main" id="{2F61E2B4-6211-440F-A44E-804CAB4528A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1991;p221">
              <a:extLst>
                <a:ext uri="{FF2B5EF4-FFF2-40B4-BE49-F238E27FC236}">
                  <a16:creationId xmlns:a16="http://schemas.microsoft.com/office/drawing/2014/main" id="{E5BBC4A1-8B2C-4ECD-9CDF-D5582F531518}"/>
                </a:ext>
              </a:extLst>
            </p:cNvPr>
            <p:cNvSpPr txBox="1"/>
            <p:nvPr/>
          </p:nvSpPr>
          <p:spPr>
            <a:xfrm>
              <a:off x="901521" y="1155879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" name="Google Shape;2009;p222">
            <a:extLst>
              <a:ext uri="{FF2B5EF4-FFF2-40B4-BE49-F238E27FC236}">
                <a16:creationId xmlns:a16="http://schemas.microsoft.com/office/drawing/2014/main" id="{09CFFDC6-7168-4012-B342-FF7E519CA488}"/>
              </a:ext>
            </a:extLst>
          </p:cNvPr>
          <p:cNvCxnSpPr/>
          <p:nvPr/>
        </p:nvCxnSpPr>
        <p:spPr>
          <a:xfrm>
            <a:off x="4888605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" name="Google Shape;2010;p222">
            <a:extLst>
              <a:ext uri="{FF2B5EF4-FFF2-40B4-BE49-F238E27FC236}">
                <a16:creationId xmlns:a16="http://schemas.microsoft.com/office/drawing/2014/main" id="{0261761B-583B-4161-A8B1-767C53D651CD}"/>
              </a:ext>
            </a:extLst>
          </p:cNvPr>
          <p:cNvCxnSpPr/>
          <p:nvPr/>
        </p:nvCxnSpPr>
        <p:spPr>
          <a:xfrm>
            <a:off x="5257800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" name="Google Shape;2011;p222">
            <a:extLst>
              <a:ext uri="{FF2B5EF4-FFF2-40B4-BE49-F238E27FC236}">
                <a16:creationId xmlns:a16="http://schemas.microsoft.com/office/drawing/2014/main" id="{972AEE49-C06B-4981-AF8A-493D923EBA58}"/>
              </a:ext>
            </a:extLst>
          </p:cNvPr>
          <p:cNvCxnSpPr/>
          <p:nvPr/>
        </p:nvCxnSpPr>
        <p:spPr>
          <a:xfrm>
            <a:off x="5600163" y="487680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8" name="Google Shape;2017;p222">
            <a:extLst>
              <a:ext uri="{FF2B5EF4-FFF2-40B4-BE49-F238E27FC236}">
                <a16:creationId xmlns:a16="http://schemas.microsoft.com/office/drawing/2014/main" id="{A2E358D6-F135-4973-A039-B4E8498442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08926" y="1981200"/>
            <a:ext cx="2540000" cy="30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2030;p222">
            <a:extLst>
              <a:ext uri="{FF2B5EF4-FFF2-40B4-BE49-F238E27FC236}">
                <a16:creationId xmlns:a16="http://schemas.microsoft.com/office/drawing/2014/main" id="{6B638136-4AE5-4337-A1B6-27F8450C7C73}"/>
              </a:ext>
            </a:extLst>
          </p:cNvPr>
          <p:cNvCxnSpPr>
            <a:cxnSpLocks/>
          </p:cNvCxnSpPr>
          <p:nvPr/>
        </p:nvCxnSpPr>
        <p:spPr>
          <a:xfrm flipH="1" flipV="1">
            <a:off x="4331183" y="1514908"/>
            <a:ext cx="621817" cy="268255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57" name="Google Shape;2038;p222">
            <a:extLst>
              <a:ext uri="{FF2B5EF4-FFF2-40B4-BE49-F238E27FC236}">
                <a16:creationId xmlns:a16="http://schemas.microsoft.com/office/drawing/2014/main" id="{525E7909-B5CD-462B-A4E4-A2FC8802832F}"/>
              </a:ext>
            </a:extLst>
          </p:cNvPr>
          <p:cNvGrpSpPr/>
          <p:nvPr/>
        </p:nvGrpSpPr>
        <p:grpSpPr>
          <a:xfrm>
            <a:off x="4735544" y="1585218"/>
            <a:ext cx="762000" cy="514350"/>
            <a:chOff x="1447800" y="1809750"/>
            <a:chExt cx="762000" cy="514350"/>
          </a:xfrm>
        </p:grpSpPr>
        <p:pic>
          <p:nvPicPr>
            <p:cNvPr id="58" name="Google Shape;2039;p222">
              <a:extLst>
                <a:ext uri="{FF2B5EF4-FFF2-40B4-BE49-F238E27FC236}">
                  <a16:creationId xmlns:a16="http://schemas.microsoft.com/office/drawing/2014/main" id="{7C115531-41F6-4A42-B507-01277F00EEF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2040;p222">
              <a:extLst>
                <a:ext uri="{FF2B5EF4-FFF2-40B4-BE49-F238E27FC236}">
                  <a16:creationId xmlns:a16="http://schemas.microsoft.com/office/drawing/2014/main" id="{52368A3E-6379-435D-91D2-BFCB97B69DED}"/>
                </a:ext>
              </a:extLst>
            </p:cNvPr>
            <p:cNvSpPr txBox="1"/>
            <p:nvPr/>
          </p:nvSpPr>
          <p:spPr>
            <a:xfrm>
              <a:off x="1600200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982;p221">
            <a:extLst>
              <a:ext uri="{FF2B5EF4-FFF2-40B4-BE49-F238E27FC236}">
                <a16:creationId xmlns:a16="http://schemas.microsoft.com/office/drawing/2014/main" id="{6CC48576-243D-40DA-A26D-65A7F40B19A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14634" y="1300563"/>
            <a:ext cx="4826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79;p221">
            <a:extLst>
              <a:ext uri="{FF2B5EF4-FFF2-40B4-BE49-F238E27FC236}">
                <a16:creationId xmlns:a16="http://schemas.microsoft.com/office/drawing/2014/main" id="{1EF13825-863D-406D-B808-56E051A270EB}"/>
              </a:ext>
            </a:extLst>
          </p:cNvPr>
          <p:cNvSpPr txBox="1"/>
          <p:nvPr/>
        </p:nvSpPr>
        <p:spPr>
          <a:xfrm>
            <a:off x="4078134" y="1364036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2041;p222">
            <a:extLst>
              <a:ext uri="{FF2B5EF4-FFF2-40B4-BE49-F238E27FC236}">
                <a16:creationId xmlns:a16="http://schemas.microsoft.com/office/drawing/2014/main" id="{1FEC01D5-B013-4766-A0C8-3799CE0C5C3D}"/>
              </a:ext>
            </a:extLst>
          </p:cNvPr>
          <p:cNvSpPr txBox="1"/>
          <p:nvPr/>
        </p:nvSpPr>
        <p:spPr>
          <a:xfrm>
            <a:off x="533400" y="6298865"/>
            <a:ext cx="7162800" cy="338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dirty="0"/>
              <a:t>13.  The mRNA moves over one codon moving the tRNA out of the ribosome.</a:t>
            </a:r>
          </a:p>
        </p:txBody>
      </p:sp>
      <p:sp>
        <p:nvSpPr>
          <p:cNvPr id="44" name="Google Shape;2053;p223">
            <a:extLst>
              <a:ext uri="{FF2B5EF4-FFF2-40B4-BE49-F238E27FC236}">
                <a16:creationId xmlns:a16="http://schemas.microsoft.com/office/drawing/2014/main" id="{BF281AB1-599B-4F83-A253-4AD8E1100E2A}"/>
              </a:ext>
            </a:extLst>
          </p:cNvPr>
          <p:cNvSpPr/>
          <p:nvPr/>
        </p:nvSpPr>
        <p:spPr>
          <a:xfrm>
            <a:off x="455208" y="455449"/>
            <a:ext cx="3038623" cy="70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Transfer RNA leaves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9" name="Google Shape;2061;p223">
            <a:extLst>
              <a:ext uri="{FF2B5EF4-FFF2-40B4-BE49-F238E27FC236}">
                <a16:creationId xmlns:a16="http://schemas.microsoft.com/office/drawing/2014/main" id="{1A9063DC-4CBF-45DE-8CE4-ECFD838B0FA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1000" y="838200"/>
            <a:ext cx="2540000" cy="303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2071;p223">
            <a:extLst>
              <a:ext uri="{FF2B5EF4-FFF2-40B4-BE49-F238E27FC236}">
                <a16:creationId xmlns:a16="http://schemas.microsoft.com/office/drawing/2014/main" id="{A1C9C620-1A86-4B7D-82FA-ABEA4A7B4807}"/>
              </a:ext>
            </a:extLst>
          </p:cNvPr>
          <p:cNvGrpSpPr/>
          <p:nvPr/>
        </p:nvGrpSpPr>
        <p:grpSpPr>
          <a:xfrm>
            <a:off x="6480908" y="-7882"/>
            <a:ext cx="2540000" cy="3365500"/>
            <a:chOff x="6248400" y="152400"/>
            <a:chExt cx="2540000" cy="3365500"/>
          </a:xfrm>
        </p:grpSpPr>
        <p:pic>
          <p:nvPicPr>
            <p:cNvPr id="51" name="Google Shape;2072;p223">
              <a:extLst>
                <a:ext uri="{FF2B5EF4-FFF2-40B4-BE49-F238E27FC236}">
                  <a16:creationId xmlns:a16="http://schemas.microsoft.com/office/drawing/2014/main" id="{7FF600C5-D10C-404D-A8E5-9093B5164779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248400" y="457200"/>
              <a:ext cx="2540000" cy="30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073;p223">
              <a:extLst>
                <a:ext uri="{FF2B5EF4-FFF2-40B4-BE49-F238E27FC236}">
                  <a16:creationId xmlns:a16="http://schemas.microsoft.com/office/drawing/2014/main" id="{C0918038-D30E-4A76-B8E0-C3D7F496DF74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315200" y="152400"/>
              <a:ext cx="431800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2074;p223">
              <a:extLst>
                <a:ext uri="{FF2B5EF4-FFF2-40B4-BE49-F238E27FC236}">
                  <a16:creationId xmlns:a16="http://schemas.microsoft.com/office/drawing/2014/main" id="{FA284E98-FAAF-44D5-9FEB-78F48A3825EB}"/>
                </a:ext>
              </a:extLst>
            </p:cNvPr>
            <p:cNvSpPr txBox="1"/>
            <p:nvPr/>
          </p:nvSpPr>
          <p:spPr>
            <a:xfrm>
              <a:off x="7315200" y="228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aa5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" name="Google Shape;2075;p223">
            <a:extLst>
              <a:ext uri="{FF2B5EF4-FFF2-40B4-BE49-F238E27FC236}">
                <a16:creationId xmlns:a16="http://schemas.microsoft.com/office/drawing/2014/main" id="{3C3BB0AB-3806-4D2A-A6F3-36A9E114D2F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3043129" flipH="1">
            <a:off x="1997473" y="3243463"/>
            <a:ext cx="2362307" cy="115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25" name="Google Shape;1966;p221">
            <a:extLst>
              <a:ext uri="{FF2B5EF4-FFF2-40B4-BE49-F238E27FC236}">
                <a16:creationId xmlns:a16="http://schemas.microsoft.com/office/drawing/2014/main" id="{BD694DEF-D610-4784-B7D0-97DE2717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8;p221">
            <a:extLst>
              <a:ext uri="{FF2B5EF4-FFF2-40B4-BE49-F238E27FC236}">
                <a16:creationId xmlns:a16="http://schemas.microsoft.com/office/drawing/2014/main" id="{EE68C3D5-E37D-4DF9-B1A5-0B5A56549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3779" y="-80267"/>
            <a:ext cx="1676400" cy="80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sp>
        <p:nvSpPr>
          <p:cNvPr id="27" name="Google Shape;1970;p221">
            <a:extLst>
              <a:ext uri="{FF2B5EF4-FFF2-40B4-BE49-F238E27FC236}">
                <a16:creationId xmlns:a16="http://schemas.microsoft.com/office/drawing/2014/main" id="{0E4AF621-B236-450F-B75F-4D27E3DDE1B1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8" name="Google Shape;1971;p221">
            <a:extLst>
              <a:ext uri="{FF2B5EF4-FFF2-40B4-BE49-F238E27FC236}">
                <a16:creationId xmlns:a16="http://schemas.microsoft.com/office/drawing/2014/main" id="{FA8583EF-9D78-4A49-BFF0-B6CEA1156FF6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" name="Google Shape;2009;p222">
            <a:extLst>
              <a:ext uri="{FF2B5EF4-FFF2-40B4-BE49-F238E27FC236}">
                <a16:creationId xmlns:a16="http://schemas.microsoft.com/office/drawing/2014/main" id="{09CFFDC6-7168-4012-B342-FF7E519CA488}"/>
              </a:ext>
            </a:extLst>
          </p:cNvPr>
          <p:cNvCxnSpPr/>
          <p:nvPr/>
        </p:nvCxnSpPr>
        <p:spPr>
          <a:xfrm>
            <a:off x="4888605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" name="Google Shape;2010;p222">
            <a:extLst>
              <a:ext uri="{FF2B5EF4-FFF2-40B4-BE49-F238E27FC236}">
                <a16:creationId xmlns:a16="http://schemas.microsoft.com/office/drawing/2014/main" id="{0261761B-583B-4161-A8B1-767C53D651CD}"/>
              </a:ext>
            </a:extLst>
          </p:cNvPr>
          <p:cNvCxnSpPr/>
          <p:nvPr/>
        </p:nvCxnSpPr>
        <p:spPr>
          <a:xfrm>
            <a:off x="5257800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" name="Google Shape;2011;p222">
            <a:extLst>
              <a:ext uri="{FF2B5EF4-FFF2-40B4-BE49-F238E27FC236}">
                <a16:creationId xmlns:a16="http://schemas.microsoft.com/office/drawing/2014/main" id="{972AEE49-C06B-4981-AF8A-493D923EBA58}"/>
              </a:ext>
            </a:extLst>
          </p:cNvPr>
          <p:cNvCxnSpPr/>
          <p:nvPr/>
        </p:nvCxnSpPr>
        <p:spPr>
          <a:xfrm>
            <a:off x="5600163" y="487680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0" name="Google Shape;2089;p224">
            <a:extLst>
              <a:ext uri="{FF2B5EF4-FFF2-40B4-BE49-F238E27FC236}">
                <a16:creationId xmlns:a16="http://schemas.microsoft.com/office/drawing/2014/main" id="{D89655FB-4B81-4BE2-9AB5-8DFED32EF5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092;p224">
            <a:extLst>
              <a:ext uri="{FF2B5EF4-FFF2-40B4-BE49-F238E27FC236}">
                <a16:creationId xmlns:a16="http://schemas.microsoft.com/office/drawing/2014/main" id="{A2D5AF76-A4F5-463E-AF64-234962F76F5E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42" name="Google Shape;2093;p224">
            <a:extLst>
              <a:ext uri="{FF2B5EF4-FFF2-40B4-BE49-F238E27FC236}">
                <a16:creationId xmlns:a16="http://schemas.microsoft.com/office/drawing/2014/main" id="{53709560-1E90-4061-8CA6-091CAD8FA143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" name="Google Shape;2098;p224">
            <a:extLst>
              <a:ext uri="{FF2B5EF4-FFF2-40B4-BE49-F238E27FC236}">
                <a16:creationId xmlns:a16="http://schemas.microsoft.com/office/drawing/2014/main" id="{2A8EF570-15F5-4D3F-AB75-F4150DC07F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4084" y="2057400"/>
            <a:ext cx="2540000" cy="30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2100;p224">
            <a:extLst>
              <a:ext uri="{FF2B5EF4-FFF2-40B4-BE49-F238E27FC236}">
                <a16:creationId xmlns:a16="http://schemas.microsoft.com/office/drawing/2014/main" id="{DB29C071-6BAD-4641-B774-1121560F5702}"/>
              </a:ext>
            </a:extLst>
          </p:cNvPr>
          <p:cNvCxnSpPr/>
          <p:nvPr/>
        </p:nvCxnSpPr>
        <p:spPr>
          <a:xfrm>
            <a:off x="2286000" y="457200"/>
            <a:ext cx="304800" cy="304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62" name="Google Shape;2101;p224">
            <a:extLst>
              <a:ext uri="{FF2B5EF4-FFF2-40B4-BE49-F238E27FC236}">
                <a16:creationId xmlns:a16="http://schemas.microsoft.com/office/drawing/2014/main" id="{0780FE33-FEB9-4D12-9128-E94A44DE06F0}"/>
              </a:ext>
            </a:extLst>
          </p:cNvPr>
          <p:cNvGrpSpPr/>
          <p:nvPr/>
        </p:nvGrpSpPr>
        <p:grpSpPr>
          <a:xfrm>
            <a:off x="1828800" y="0"/>
            <a:ext cx="749121" cy="685800"/>
            <a:chOff x="4191000" y="1524000"/>
            <a:chExt cx="749121" cy="685800"/>
          </a:xfrm>
        </p:grpSpPr>
        <p:pic>
          <p:nvPicPr>
            <p:cNvPr id="63" name="Google Shape;2102;p224">
              <a:extLst>
                <a:ext uri="{FF2B5EF4-FFF2-40B4-BE49-F238E27FC236}">
                  <a16:creationId xmlns:a16="http://schemas.microsoft.com/office/drawing/2014/main" id="{ABBBA773-0EA7-42A3-B113-245BCDB565B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2103;p224">
              <a:extLst>
                <a:ext uri="{FF2B5EF4-FFF2-40B4-BE49-F238E27FC236}">
                  <a16:creationId xmlns:a16="http://schemas.microsoft.com/office/drawing/2014/main" id="{B8AD84CB-09B3-4E4A-BFF5-3E4175A841CF}"/>
                </a:ext>
              </a:extLst>
            </p:cNvPr>
            <p:cNvSpPr txBox="1"/>
            <p:nvPr/>
          </p:nvSpPr>
          <p:spPr>
            <a:xfrm>
              <a:off x="4330521" y="1727916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" name="Google Shape;2105;p224">
            <a:extLst>
              <a:ext uri="{FF2B5EF4-FFF2-40B4-BE49-F238E27FC236}">
                <a16:creationId xmlns:a16="http://schemas.microsoft.com/office/drawing/2014/main" id="{A9B35397-CB88-49D8-9CCE-B9F6161B1B96}"/>
              </a:ext>
            </a:extLst>
          </p:cNvPr>
          <p:cNvCxnSpPr/>
          <p:nvPr/>
        </p:nvCxnSpPr>
        <p:spPr>
          <a:xfrm>
            <a:off x="2895600" y="1066700"/>
            <a:ext cx="304800" cy="291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69" name="Google Shape;2110;p224">
            <a:extLst>
              <a:ext uri="{FF2B5EF4-FFF2-40B4-BE49-F238E27FC236}">
                <a16:creationId xmlns:a16="http://schemas.microsoft.com/office/drawing/2014/main" id="{C40AA9CF-FDFE-4C90-8C83-5662B094FC39}"/>
              </a:ext>
            </a:extLst>
          </p:cNvPr>
          <p:cNvGrpSpPr/>
          <p:nvPr/>
        </p:nvGrpSpPr>
        <p:grpSpPr>
          <a:xfrm>
            <a:off x="2514600" y="685800"/>
            <a:ext cx="583842" cy="533400"/>
            <a:chOff x="838200" y="1066800"/>
            <a:chExt cx="583842" cy="533400"/>
          </a:xfrm>
        </p:grpSpPr>
        <p:pic>
          <p:nvPicPr>
            <p:cNvPr id="70" name="Google Shape;2111;p224">
              <a:extLst>
                <a:ext uri="{FF2B5EF4-FFF2-40B4-BE49-F238E27FC236}">
                  <a16:creationId xmlns:a16="http://schemas.microsoft.com/office/drawing/2014/main" id="{0D406881-02B3-4320-921B-626EA0134E1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2112;p224">
              <a:extLst>
                <a:ext uri="{FF2B5EF4-FFF2-40B4-BE49-F238E27FC236}">
                  <a16:creationId xmlns:a16="http://schemas.microsoft.com/office/drawing/2014/main" id="{9E829082-2A2A-4ABC-A6E6-A0EE2BB559EA}"/>
                </a:ext>
              </a:extLst>
            </p:cNvPr>
            <p:cNvSpPr txBox="1"/>
            <p:nvPr/>
          </p:nvSpPr>
          <p:spPr>
            <a:xfrm>
              <a:off x="888642" y="1155879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2113;p224">
            <a:extLst>
              <a:ext uri="{FF2B5EF4-FFF2-40B4-BE49-F238E27FC236}">
                <a16:creationId xmlns:a16="http://schemas.microsoft.com/office/drawing/2014/main" id="{1C44130F-8D2A-4F94-9CF0-D5327F50D688}"/>
              </a:ext>
            </a:extLst>
          </p:cNvPr>
          <p:cNvGrpSpPr/>
          <p:nvPr/>
        </p:nvGrpSpPr>
        <p:grpSpPr>
          <a:xfrm>
            <a:off x="3759558" y="1688205"/>
            <a:ext cx="723363" cy="514350"/>
            <a:chOff x="1447800" y="1809750"/>
            <a:chExt cx="723363" cy="514350"/>
          </a:xfrm>
        </p:grpSpPr>
        <p:pic>
          <p:nvPicPr>
            <p:cNvPr id="73" name="Google Shape;2114;p224">
              <a:extLst>
                <a:ext uri="{FF2B5EF4-FFF2-40B4-BE49-F238E27FC236}">
                  <a16:creationId xmlns:a16="http://schemas.microsoft.com/office/drawing/2014/main" id="{515FB188-512B-4E11-8713-B3DC80E7575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2115;p224">
              <a:extLst>
                <a:ext uri="{FF2B5EF4-FFF2-40B4-BE49-F238E27FC236}">
                  <a16:creationId xmlns:a16="http://schemas.microsoft.com/office/drawing/2014/main" id="{7C52CA66-DCF9-4331-97A1-41EA9639E90D}"/>
                </a:ext>
              </a:extLst>
            </p:cNvPr>
            <p:cNvSpPr txBox="1"/>
            <p:nvPr/>
          </p:nvSpPr>
          <p:spPr>
            <a:xfrm>
              <a:off x="1561563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" name="Google Shape;2116;p224">
            <a:extLst>
              <a:ext uri="{FF2B5EF4-FFF2-40B4-BE49-F238E27FC236}">
                <a16:creationId xmlns:a16="http://schemas.microsoft.com/office/drawing/2014/main" id="{84A5F628-884F-4324-8FBE-FF57E66FCF8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9573503" flipH="1">
            <a:off x="5034136" y="3483424"/>
            <a:ext cx="2753305" cy="12004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2117;p224">
            <a:extLst>
              <a:ext uri="{FF2B5EF4-FFF2-40B4-BE49-F238E27FC236}">
                <a16:creationId xmlns:a16="http://schemas.microsoft.com/office/drawing/2014/main" id="{ADA1EC44-13A0-40DE-9E63-0CDA86A7E3D1}"/>
              </a:ext>
            </a:extLst>
          </p:cNvPr>
          <p:cNvGrpSpPr/>
          <p:nvPr/>
        </p:nvGrpSpPr>
        <p:grpSpPr>
          <a:xfrm>
            <a:off x="6019800" y="304800"/>
            <a:ext cx="2540000" cy="3365500"/>
            <a:chOff x="6248400" y="152400"/>
            <a:chExt cx="2540000" cy="3365500"/>
          </a:xfrm>
        </p:grpSpPr>
        <p:pic>
          <p:nvPicPr>
            <p:cNvPr id="77" name="Google Shape;2118;p224">
              <a:extLst>
                <a:ext uri="{FF2B5EF4-FFF2-40B4-BE49-F238E27FC236}">
                  <a16:creationId xmlns:a16="http://schemas.microsoft.com/office/drawing/2014/main" id="{5CF7D09E-ABF5-40C4-B3FC-BBCB7255144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48400" y="457200"/>
              <a:ext cx="2540000" cy="30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2119;p224">
              <a:extLst>
                <a:ext uri="{FF2B5EF4-FFF2-40B4-BE49-F238E27FC236}">
                  <a16:creationId xmlns:a16="http://schemas.microsoft.com/office/drawing/2014/main" id="{78927CB6-2E87-4D79-A2A7-7EB7CF337E3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315200" y="152400"/>
              <a:ext cx="431800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2120;p224">
              <a:extLst>
                <a:ext uri="{FF2B5EF4-FFF2-40B4-BE49-F238E27FC236}">
                  <a16:creationId xmlns:a16="http://schemas.microsoft.com/office/drawing/2014/main" id="{540A5A40-E63E-410E-B256-121D7051C24B}"/>
                </a:ext>
              </a:extLst>
            </p:cNvPr>
            <p:cNvSpPr txBox="1"/>
            <p:nvPr/>
          </p:nvSpPr>
          <p:spPr>
            <a:xfrm>
              <a:off x="7315200" y="228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aa5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2121;p224">
            <a:extLst>
              <a:ext uri="{FF2B5EF4-FFF2-40B4-BE49-F238E27FC236}">
                <a16:creationId xmlns:a16="http://schemas.microsoft.com/office/drawing/2014/main" id="{7A060242-0C36-4BC8-B198-033EC894CE5F}"/>
              </a:ext>
            </a:extLst>
          </p:cNvPr>
          <p:cNvSpPr txBox="1"/>
          <p:nvPr/>
        </p:nvSpPr>
        <p:spPr>
          <a:xfrm>
            <a:off x="2719231" y="6063734"/>
            <a:ext cx="3982255" cy="36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  The next tRNA moves into place.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2088;p224">
            <a:extLst>
              <a:ext uri="{FF2B5EF4-FFF2-40B4-BE49-F238E27FC236}">
                <a16:creationId xmlns:a16="http://schemas.microsoft.com/office/drawing/2014/main" id="{88D6D5C9-B48E-48D9-BD34-DA5893E9F4C7}"/>
              </a:ext>
            </a:extLst>
          </p:cNvPr>
          <p:cNvCxnSpPr>
            <a:cxnSpLocks/>
          </p:cNvCxnSpPr>
          <p:nvPr/>
        </p:nvCxnSpPr>
        <p:spPr>
          <a:xfrm flipH="1" flipV="1">
            <a:off x="3492500" y="1475001"/>
            <a:ext cx="495300" cy="36880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67" name="Google Shape;2107;p224">
            <a:extLst>
              <a:ext uri="{FF2B5EF4-FFF2-40B4-BE49-F238E27FC236}">
                <a16:creationId xmlns:a16="http://schemas.microsoft.com/office/drawing/2014/main" id="{19139487-4902-4E5A-8C90-BFC7D6A8577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00400" y="1143000"/>
            <a:ext cx="482600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2106;p224">
            <a:extLst>
              <a:ext uri="{FF2B5EF4-FFF2-40B4-BE49-F238E27FC236}">
                <a16:creationId xmlns:a16="http://schemas.microsoft.com/office/drawing/2014/main" id="{6A20924C-EE25-4CEC-948B-C736289C00C2}"/>
              </a:ext>
            </a:extLst>
          </p:cNvPr>
          <p:cNvSpPr txBox="1"/>
          <p:nvPr/>
        </p:nvSpPr>
        <p:spPr>
          <a:xfrm>
            <a:off x="3221104" y="1219200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aa3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1976;p221">
            <a:extLst>
              <a:ext uri="{FF2B5EF4-FFF2-40B4-BE49-F238E27FC236}">
                <a16:creationId xmlns:a16="http://schemas.microsoft.com/office/drawing/2014/main" id="{3C77AD65-1589-4EB0-92B6-97D8C352CFA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1659" y="5207594"/>
            <a:ext cx="8117541" cy="589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AC9364CF-33D7-438A-B7DC-262F4BBEEF29}"/>
              </a:ext>
            </a:extLst>
          </p:cNvPr>
          <p:cNvGrpSpPr/>
          <p:nvPr/>
        </p:nvGrpSpPr>
        <p:grpSpPr>
          <a:xfrm>
            <a:off x="3950595" y="4979038"/>
            <a:ext cx="660042" cy="241479"/>
            <a:chOff x="4953000" y="4787721"/>
            <a:chExt cx="660042" cy="241479"/>
          </a:xfrm>
        </p:grpSpPr>
        <p:cxnSp>
          <p:nvCxnSpPr>
            <p:cNvPr id="84" name="Google Shape;1801;p216">
              <a:extLst>
                <a:ext uri="{FF2B5EF4-FFF2-40B4-BE49-F238E27FC236}">
                  <a16:creationId xmlns:a16="http://schemas.microsoft.com/office/drawing/2014/main" id="{8D37E959-A8C6-4974-B293-E902BB911077}"/>
                </a:ext>
              </a:extLst>
            </p:cNvPr>
            <p:cNvCxnSpPr/>
            <p:nvPr/>
          </p:nvCxnSpPr>
          <p:spPr>
            <a:xfrm>
              <a:off x="4953000" y="48006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5" name="Google Shape;1802;p216">
              <a:extLst>
                <a:ext uri="{FF2B5EF4-FFF2-40B4-BE49-F238E27FC236}">
                  <a16:creationId xmlns:a16="http://schemas.microsoft.com/office/drawing/2014/main" id="{697E2D8E-2625-4085-8901-7919403C9298}"/>
                </a:ext>
              </a:extLst>
            </p:cNvPr>
            <p:cNvCxnSpPr/>
            <p:nvPr/>
          </p:nvCxnSpPr>
          <p:spPr>
            <a:xfrm>
              <a:off x="5257800" y="48768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6" name="Google Shape;1803;p216">
              <a:extLst>
                <a:ext uri="{FF2B5EF4-FFF2-40B4-BE49-F238E27FC236}">
                  <a16:creationId xmlns:a16="http://schemas.microsoft.com/office/drawing/2014/main" id="{68297862-3631-4E59-B900-92E90E14DC96}"/>
                </a:ext>
              </a:extLst>
            </p:cNvPr>
            <p:cNvCxnSpPr/>
            <p:nvPr/>
          </p:nvCxnSpPr>
          <p:spPr>
            <a:xfrm>
              <a:off x="5613042" y="4787721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1242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pic>
        <p:nvPicPr>
          <p:cNvPr id="25" name="Google Shape;1966;p221">
            <a:extLst>
              <a:ext uri="{FF2B5EF4-FFF2-40B4-BE49-F238E27FC236}">
                <a16:creationId xmlns:a16="http://schemas.microsoft.com/office/drawing/2014/main" id="{BD694DEF-D610-4784-B7D0-97DE2717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8;p221">
            <a:extLst>
              <a:ext uri="{FF2B5EF4-FFF2-40B4-BE49-F238E27FC236}">
                <a16:creationId xmlns:a16="http://schemas.microsoft.com/office/drawing/2014/main" id="{EE68C3D5-E37D-4DF9-B1A5-0B5A56549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6347" y="-3248"/>
            <a:ext cx="1676400" cy="55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Elongation</a:t>
            </a:r>
            <a:endParaRPr dirty="0"/>
          </a:p>
        </p:txBody>
      </p:sp>
      <p:cxnSp>
        <p:nvCxnSpPr>
          <p:cNvPr id="45" name="Google Shape;2009;p222">
            <a:extLst>
              <a:ext uri="{FF2B5EF4-FFF2-40B4-BE49-F238E27FC236}">
                <a16:creationId xmlns:a16="http://schemas.microsoft.com/office/drawing/2014/main" id="{09CFFDC6-7168-4012-B342-FF7E519CA488}"/>
              </a:ext>
            </a:extLst>
          </p:cNvPr>
          <p:cNvCxnSpPr/>
          <p:nvPr/>
        </p:nvCxnSpPr>
        <p:spPr>
          <a:xfrm>
            <a:off x="4888605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" name="Google Shape;2010;p222">
            <a:extLst>
              <a:ext uri="{FF2B5EF4-FFF2-40B4-BE49-F238E27FC236}">
                <a16:creationId xmlns:a16="http://schemas.microsoft.com/office/drawing/2014/main" id="{0261761B-583B-4161-A8B1-767C53D651CD}"/>
              </a:ext>
            </a:extLst>
          </p:cNvPr>
          <p:cNvCxnSpPr/>
          <p:nvPr/>
        </p:nvCxnSpPr>
        <p:spPr>
          <a:xfrm>
            <a:off x="5257800" y="4953000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7" name="Google Shape;2011;p222">
            <a:extLst>
              <a:ext uri="{FF2B5EF4-FFF2-40B4-BE49-F238E27FC236}">
                <a16:creationId xmlns:a16="http://schemas.microsoft.com/office/drawing/2014/main" id="{972AEE49-C06B-4981-AF8A-493D923EBA58}"/>
              </a:ext>
            </a:extLst>
          </p:cNvPr>
          <p:cNvCxnSpPr/>
          <p:nvPr/>
        </p:nvCxnSpPr>
        <p:spPr>
          <a:xfrm>
            <a:off x="5600163" y="4876800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0" name="Google Shape;2089;p224">
            <a:extLst>
              <a:ext uri="{FF2B5EF4-FFF2-40B4-BE49-F238E27FC236}">
                <a16:creationId xmlns:a16="http://schemas.microsoft.com/office/drawing/2014/main" id="{D89655FB-4B81-4BE2-9AB5-8DFED32EF5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600200"/>
            <a:ext cx="5257800" cy="495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2088;p224">
            <a:extLst>
              <a:ext uri="{FF2B5EF4-FFF2-40B4-BE49-F238E27FC236}">
                <a16:creationId xmlns:a16="http://schemas.microsoft.com/office/drawing/2014/main" id="{88D6D5C9-B48E-48D9-BD34-DA5893E9F4C7}"/>
              </a:ext>
            </a:extLst>
          </p:cNvPr>
          <p:cNvCxnSpPr>
            <a:cxnSpLocks/>
          </p:cNvCxnSpPr>
          <p:nvPr/>
        </p:nvCxnSpPr>
        <p:spPr>
          <a:xfrm flipH="1" flipV="1">
            <a:off x="3492500" y="1475001"/>
            <a:ext cx="495300" cy="368806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39" name="Google Shape;2142;p225">
            <a:extLst>
              <a:ext uri="{FF2B5EF4-FFF2-40B4-BE49-F238E27FC236}">
                <a16:creationId xmlns:a16="http://schemas.microsoft.com/office/drawing/2014/main" id="{CD8624C7-EE26-441F-84B5-4106BFA9E6DF}"/>
              </a:ext>
            </a:extLst>
          </p:cNvPr>
          <p:cNvCxnSpPr/>
          <p:nvPr/>
        </p:nvCxnSpPr>
        <p:spPr>
          <a:xfrm>
            <a:off x="2286000" y="457200"/>
            <a:ext cx="304800" cy="304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44" name="Google Shape;2143;p225">
            <a:extLst>
              <a:ext uri="{FF2B5EF4-FFF2-40B4-BE49-F238E27FC236}">
                <a16:creationId xmlns:a16="http://schemas.microsoft.com/office/drawing/2014/main" id="{A23DD314-82BE-4406-9903-FD0898FD6DBD}"/>
              </a:ext>
            </a:extLst>
          </p:cNvPr>
          <p:cNvGrpSpPr/>
          <p:nvPr/>
        </p:nvGrpSpPr>
        <p:grpSpPr>
          <a:xfrm>
            <a:off x="1828800" y="0"/>
            <a:ext cx="762000" cy="685800"/>
            <a:chOff x="4191000" y="1524000"/>
            <a:chExt cx="762000" cy="685800"/>
          </a:xfrm>
        </p:grpSpPr>
        <p:pic>
          <p:nvPicPr>
            <p:cNvPr id="48" name="Google Shape;2144;p225">
              <a:extLst>
                <a:ext uri="{FF2B5EF4-FFF2-40B4-BE49-F238E27FC236}">
                  <a16:creationId xmlns:a16="http://schemas.microsoft.com/office/drawing/2014/main" id="{C9BF4E3B-E72B-45E5-A517-4BC9B639841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1000" y="1524000"/>
              <a:ext cx="6858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2145;p225">
              <a:extLst>
                <a:ext uri="{FF2B5EF4-FFF2-40B4-BE49-F238E27FC236}">
                  <a16:creationId xmlns:a16="http://schemas.microsoft.com/office/drawing/2014/main" id="{E41D25A1-54A6-4C11-91B5-BE9A23D1FBD5}"/>
                </a:ext>
              </a:extLst>
            </p:cNvPr>
            <p:cNvSpPr txBox="1"/>
            <p:nvPr/>
          </p:nvSpPr>
          <p:spPr>
            <a:xfrm>
              <a:off x="4343400" y="16764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aa1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2146;p225">
            <a:extLst>
              <a:ext uri="{FF2B5EF4-FFF2-40B4-BE49-F238E27FC236}">
                <a16:creationId xmlns:a16="http://schemas.microsoft.com/office/drawing/2014/main" id="{4E5AF95E-D24B-454E-AE86-13DCACB0DC24}"/>
              </a:ext>
            </a:extLst>
          </p:cNvPr>
          <p:cNvSpPr/>
          <p:nvPr/>
        </p:nvSpPr>
        <p:spPr>
          <a:xfrm>
            <a:off x="4267200" y="1012083"/>
            <a:ext cx="1904218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Peptide Bonds</a:t>
            </a:r>
            <a:endParaRPr sz="20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51" name="Google Shape;2147;p225">
            <a:extLst>
              <a:ext uri="{FF2B5EF4-FFF2-40B4-BE49-F238E27FC236}">
                <a16:creationId xmlns:a16="http://schemas.microsoft.com/office/drawing/2014/main" id="{C3C295BE-A157-4B88-9D44-9092C46D1964}"/>
              </a:ext>
            </a:extLst>
          </p:cNvPr>
          <p:cNvCxnSpPr/>
          <p:nvPr/>
        </p:nvCxnSpPr>
        <p:spPr>
          <a:xfrm>
            <a:off x="2895600" y="1066700"/>
            <a:ext cx="304800" cy="2910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52" name="Google Shape;2149;p225">
            <a:extLst>
              <a:ext uri="{FF2B5EF4-FFF2-40B4-BE49-F238E27FC236}">
                <a16:creationId xmlns:a16="http://schemas.microsoft.com/office/drawing/2014/main" id="{55983621-342B-4E8B-A7C7-086A5A7751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1143000"/>
            <a:ext cx="482600" cy="48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2150;p225">
            <a:extLst>
              <a:ext uri="{FF2B5EF4-FFF2-40B4-BE49-F238E27FC236}">
                <a16:creationId xmlns:a16="http://schemas.microsoft.com/office/drawing/2014/main" id="{9F1D6D81-CCE2-4FDE-B45E-11092A6B69CC}"/>
              </a:ext>
            </a:extLst>
          </p:cNvPr>
          <p:cNvCxnSpPr>
            <a:cxnSpLocks/>
          </p:cNvCxnSpPr>
          <p:nvPr/>
        </p:nvCxnSpPr>
        <p:spPr>
          <a:xfrm flipH="1">
            <a:off x="4616600" y="1396350"/>
            <a:ext cx="336639" cy="49465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60" name="Google Shape;2157;p225">
            <a:extLst>
              <a:ext uri="{FF2B5EF4-FFF2-40B4-BE49-F238E27FC236}">
                <a16:creationId xmlns:a16="http://schemas.microsoft.com/office/drawing/2014/main" id="{346D17B6-9847-49B1-B303-8E0B7567A68B}"/>
              </a:ext>
            </a:extLst>
          </p:cNvPr>
          <p:cNvGrpSpPr/>
          <p:nvPr/>
        </p:nvGrpSpPr>
        <p:grpSpPr>
          <a:xfrm>
            <a:off x="2514600" y="685800"/>
            <a:ext cx="609600" cy="533400"/>
            <a:chOff x="838200" y="1066800"/>
            <a:chExt cx="609600" cy="533400"/>
          </a:xfrm>
        </p:grpSpPr>
        <p:pic>
          <p:nvPicPr>
            <p:cNvPr id="61" name="Google Shape;2158;p225">
              <a:extLst>
                <a:ext uri="{FF2B5EF4-FFF2-40B4-BE49-F238E27FC236}">
                  <a16:creationId xmlns:a16="http://schemas.microsoft.com/office/drawing/2014/main" id="{526F2D41-3664-48E1-9B53-33804D7A4B2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8200" y="1066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2159;p225">
              <a:extLst>
                <a:ext uri="{FF2B5EF4-FFF2-40B4-BE49-F238E27FC236}">
                  <a16:creationId xmlns:a16="http://schemas.microsoft.com/office/drawing/2014/main" id="{56FA56DC-B70B-4B5B-A515-3881CD6725AF}"/>
                </a:ext>
              </a:extLst>
            </p:cNvPr>
            <p:cNvSpPr txBox="1"/>
            <p:nvPr/>
          </p:nvSpPr>
          <p:spPr>
            <a:xfrm>
              <a:off x="914400" y="11430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aa2</a:t>
              </a:r>
              <a:endPara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2163;p225">
            <a:extLst>
              <a:ext uri="{FF2B5EF4-FFF2-40B4-BE49-F238E27FC236}">
                <a16:creationId xmlns:a16="http://schemas.microsoft.com/office/drawing/2014/main" id="{6BC7E7AA-FD75-417C-809E-3C4421E37F59}"/>
              </a:ext>
            </a:extLst>
          </p:cNvPr>
          <p:cNvSpPr txBox="1"/>
          <p:nvPr/>
        </p:nvSpPr>
        <p:spPr>
          <a:xfrm>
            <a:off x="532863" y="6214646"/>
            <a:ext cx="82296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  Peptide bonds form between the two amino acids, forming a chain of 5 amino acids.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2155;p225">
            <a:extLst>
              <a:ext uri="{FF2B5EF4-FFF2-40B4-BE49-F238E27FC236}">
                <a16:creationId xmlns:a16="http://schemas.microsoft.com/office/drawing/2014/main" id="{C6C47DC0-3B9A-4BBD-8415-CE73F6B4ED61}"/>
              </a:ext>
            </a:extLst>
          </p:cNvPr>
          <p:cNvCxnSpPr/>
          <p:nvPr/>
        </p:nvCxnSpPr>
        <p:spPr>
          <a:xfrm rot="10800000" flipH="1">
            <a:off x="4191000" y="1967300"/>
            <a:ext cx="762000" cy="138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1" name="Google Shape;2009;p222">
            <a:extLst>
              <a:ext uri="{FF2B5EF4-FFF2-40B4-BE49-F238E27FC236}">
                <a16:creationId xmlns:a16="http://schemas.microsoft.com/office/drawing/2014/main" id="{08A4E0BF-4A21-4A42-B629-2FF3F530D413}"/>
              </a:ext>
            </a:extLst>
          </p:cNvPr>
          <p:cNvCxnSpPr/>
          <p:nvPr/>
        </p:nvCxnSpPr>
        <p:spPr>
          <a:xfrm>
            <a:off x="4963731" y="5066763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2" name="Google Shape;2010;p222">
            <a:extLst>
              <a:ext uri="{FF2B5EF4-FFF2-40B4-BE49-F238E27FC236}">
                <a16:creationId xmlns:a16="http://schemas.microsoft.com/office/drawing/2014/main" id="{9900B7B5-6E79-43F7-B24F-CF2D613672F2}"/>
              </a:ext>
            </a:extLst>
          </p:cNvPr>
          <p:cNvCxnSpPr/>
          <p:nvPr/>
        </p:nvCxnSpPr>
        <p:spPr>
          <a:xfrm>
            <a:off x="5320047" y="5066763"/>
            <a:ext cx="0" cy="304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3" name="Google Shape;2011;p222">
            <a:extLst>
              <a:ext uri="{FF2B5EF4-FFF2-40B4-BE49-F238E27FC236}">
                <a16:creationId xmlns:a16="http://schemas.microsoft.com/office/drawing/2014/main" id="{7B953E2B-A1E4-45EF-A18B-53BE4D351AA3}"/>
              </a:ext>
            </a:extLst>
          </p:cNvPr>
          <p:cNvCxnSpPr/>
          <p:nvPr/>
        </p:nvCxnSpPr>
        <p:spPr>
          <a:xfrm>
            <a:off x="5636652" y="4990563"/>
            <a:ext cx="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54" name="Google Shape;2151;p225">
            <a:extLst>
              <a:ext uri="{FF2B5EF4-FFF2-40B4-BE49-F238E27FC236}">
                <a16:creationId xmlns:a16="http://schemas.microsoft.com/office/drawing/2014/main" id="{4E1455A1-14D1-4C6C-8A4A-1BEA0AE56E53}"/>
              </a:ext>
            </a:extLst>
          </p:cNvPr>
          <p:cNvGrpSpPr/>
          <p:nvPr/>
        </p:nvGrpSpPr>
        <p:grpSpPr>
          <a:xfrm>
            <a:off x="3911958" y="1791237"/>
            <a:ext cx="2540000" cy="3365500"/>
            <a:chOff x="6248400" y="152400"/>
            <a:chExt cx="2540000" cy="3365500"/>
          </a:xfrm>
        </p:grpSpPr>
        <p:pic>
          <p:nvPicPr>
            <p:cNvPr id="55" name="Google Shape;2152;p225">
              <a:extLst>
                <a:ext uri="{FF2B5EF4-FFF2-40B4-BE49-F238E27FC236}">
                  <a16:creationId xmlns:a16="http://schemas.microsoft.com/office/drawing/2014/main" id="{375A0E7B-0D04-4D0B-8A42-248EB4BA1B7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48400" y="457200"/>
              <a:ext cx="2540000" cy="306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2153;p225">
              <a:extLst>
                <a:ext uri="{FF2B5EF4-FFF2-40B4-BE49-F238E27FC236}">
                  <a16:creationId xmlns:a16="http://schemas.microsoft.com/office/drawing/2014/main" id="{CA0608A7-96B1-4BE0-8B54-C94C6CD5267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15200" y="152400"/>
              <a:ext cx="431800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2154;p225">
              <a:extLst>
                <a:ext uri="{FF2B5EF4-FFF2-40B4-BE49-F238E27FC236}">
                  <a16:creationId xmlns:a16="http://schemas.microsoft.com/office/drawing/2014/main" id="{78C727CD-F4B4-4C16-9F23-C82BAB1A618C}"/>
                </a:ext>
              </a:extLst>
            </p:cNvPr>
            <p:cNvSpPr txBox="1"/>
            <p:nvPr/>
          </p:nvSpPr>
          <p:spPr>
            <a:xfrm>
              <a:off x="7315200" y="228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aa5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2160;p225">
            <a:extLst>
              <a:ext uri="{FF2B5EF4-FFF2-40B4-BE49-F238E27FC236}">
                <a16:creationId xmlns:a16="http://schemas.microsoft.com/office/drawing/2014/main" id="{6DFE7AAF-B6F9-4FF4-85AF-C840AB02A0D9}"/>
              </a:ext>
            </a:extLst>
          </p:cNvPr>
          <p:cNvGrpSpPr/>
          <p:nvPr/>
        </p:nvGrpSpPr>
        <p:grpSpPr>
          <a:xfrm>
            <a:off x="3733800" y="1752600"/>
            <a:ext cx="762000" cy="514350"/>
            <a:chOff x="1447800" y="1809750"/>
            <a:chExt cx="762000" cy="514350"/>
          </a:xfrm>
        </p:grpSpPr>
        <p:pic>
          <p:nvPicPr>
            <p:cNvPr id="87" name="Google Shape;2161;p225">
              <a:extLst>
                <a:ext uri="{FF2B5EF4-FFF2-40B4-BE49-F238E27FC236}">
                  <a16:creationId xmlns:a16="http://schemas.microsoft.com/office/drawing/2014/main" id="{CDD5B48F-64E7-4ED7-8131-64E5A400FCF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10800000">
              <a:off x="1447800" y="1809750"/>
              <a:ext cx="685800" cy="51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2162;p225">
              <a:extLst>
                <a:ext uri="{FF2B5EF4-FFF2-40B4-BE49-F238E27FC236}">
                  <a16:creationId xmlns:a16="http://schemas.microsoft.com/office/drawing/2014/main" id="{31E7F422-CAD4-43D9-9CB2-79FFB8351B45}"/>
                </a:ext>
              </a:extLst>
            </p:cNvPr>
            <p:cNvSpPr txBox="1"/>
            <p:nvPr/>
          </p:nvSpPr>
          <p:spPr>
            <a:xfrm>
              <a:off x="1600200" y="19050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aa4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" name="Google Shape;2156;p225">
            <a:extLst>
              <a:ext uri="{FF2B5EF4-FFF2-40B4-BE49-F238E27FC236}">
                <a16:creationId xmlns:a16="http://schemas.microsoft.com/office/drawing/2014/main" id="{6689B4C4-D386-4AF8-B516-69AD3E929EE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2000" y="5257800"/>
            <a:ext cx="8153400" cy="59234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2131;p225">
            <a:extLst>
              <a:ext uri="{FF2B5EF4-FFF2-40B4-BE49-F238E27FC236}">
                <a16:creationId xmlns:a16="http://schemas.microsoft.com/office/drawing/2014/main" id="{9E4A77EA-147F-41F7-85D7-DD33516D9240}"/>
              </a:ext>
            </a:extLst>
          </p:cNvPr>
          <p:cNvSpPr/>
          <p:nvPr/>
        </p:nvSpPr>
        <p:spPr>
          <a:xfrm>
            <a:off x="7467600" y="3962400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mRNA</a:t>
            </a:r>
            <a:endParaRPr sz="24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98" name="Google Shape;2132;p225">
            <a:extLst>
              <a:ext uri="{FF2B5EF4-FFF2-40B4-BE49-F238E27FC236}">
                <a16:creationId xmlns:a16="http://schemas.microsoft.com/office/drawing/2014/main" id="{76B69155-891F-48B5-8A74-05A9D0B3ADB6}"/>
              </a:ext>
            </a:extLst>
          </p:cNvPr>
          <p:cNvCxnSpPr/>
          <p:nvPr/>
        </p:nvCxnSpPr>
        <p:spPr>
          <a:xfrm flipH="1">
            <a:off x="7696200" y="4419600"/>
            <a:ext cx="228600" cy="68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9" name="Google Shape;2178;p226">
            <a:extLst>
              <a:ext uri="{FF2B5EF4-FFF2-40B4-BE49-F238E27FC236}">
                <a16:creationId xmlns:a16="http://schemas.microsoft.com/office/drawing/2014/main" id="{ED0AAAE8-CBAF-4FEE-8421-80C9F62C114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58000" y="654621"/>
            <a:ext cx="1854200" cy="2774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2206;p226">
            <a:extLst>
              <a:ext uri="{FF2B5EF4-FFF2-40B4-BE49-F238E27FC236}">
                <a16:creationId xmlns:a16="http://schemas.microsoft.com/office/drawing/2014/main" id="{F882C3C6-17A2-4178-800E-654D400C4F45}"/>
              </a:ext>
            </a:extLst>
          </p:cNvPr>
          <p:cNvGrpSpPr/>
          <p:nvPr/>
        </p:nvGrpSpPr>
        <p:grpSpPr>
          <a:xfrm>
            <a:off x="7556321" y="429398"/>
            <a:ext cx="648237" cy="402045"/>
            <a:chOff x="5486400" y="1676400"/>
            <a:chExt cx="648237" cy="506046"/>
          </a:xfrm>
        </p:grpSpPr>
        <p:pic>
          <p:nvPicPr>
            <p:cNvPr id="101" name="Google Shape;2207;p226">
              <a:extLst>
                <a:ext uri="{FF2B5EF4-FFF2-40B4-BE49-F238E27FC236}">
                  <a16:creationId xmlns:a16="http://schemas.microsoft.com/office/drawing/2014/main" id="{9240D14C-EA05-4C2C-9CAA-9C88135ADE6B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86400" y="1676400"/>
              <a:ext cx="533400" cy="506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2208;p226">
              <a:extLst>
                <a:ext uri="{FF2B5EF4-FFF2-40B4-BE49-F238E27FC236}">
                  <a16:creationId xmlns:a16="http://schemas.microsoft.com/office/drawing/2014/main" id="{828334A7-437D-4636-9FE1-73FBBB3D31B1}"/>
                </a:ext>
              </a:extLst>
            </p:cNvPr>
            <p:cNvSpPr txBox="1"/>
            <p:nvPr/>
          </p:nvSpPr>
          <p:spPr>
            <a:xfrm>
              <a:off x="5525037" y="1720179"/>
              <a:ext cx="609600" cy="348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aa6</a:t>
              </a:r>
              <a:endParaRPr sz="1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9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B9BCF-B0E4-423E-B5D3-55E70FAF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15" y="0"/>
            <a:ext cx="9169830" cy="6858000"/>
          </a:xfrm>
          <a:prstGeom prst="rect">
            <a:avLst/>
          </a:prstGeom>
        </p:spPr>
      </p:pic>
      <p:sp>
        <p:nvSpPr>
          <p:cNvPr id="4" name="Google Shape;2176;p226">
            <a:extLst>
              <a:ext uri="{FF2B5EF4-FFF2-40B4-BE49-F238E27FC236}">
                <a16:creationId xmlns:a16="http://schemas.microsoft.com/office/drawing/2014/main" id="{410ABAD3-95B3-47C4-A2B6-767C358C4223}"/>
              </a:ext>
            </a:extLst>
          </p:cNvPr>
          <p:cNvSpPr/>
          <p:nvPr/>
        </p:nvSpPr>
        <p:spPr>
          <a:xfrm>
            <a:off x="4572000" y="6019800"/>
            <a:ext cx="1593136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 codon</a:t>
            </a: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Google Shape;2177;p226">
            <a:extLst>
              <a:ext uri="{FF2B5EF4-FFF2-40B4-BE49-F238E27FC236}">
                <a16:creationId xmlns:a16="http://schemas.microsoft.com/office/drawing/2014/main" id="{DBAB4C04-94FB-4020-A6A1-69C8F1AC33E2}"/>
              </a:ext>
            </a:extLst>
          </p:cNvPr>
          <p:cNvCxnSpPr/>
          <p:nvPr/>
        </p:nvCxnSpPr>
        <p:spPr>
          <a:xfrm rot="10800000">
            <a:off x="5181600" y="5791200"/>
            <a:ext cx="381000" cy="381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2210;p226">
            <a:extLst>
              <a:ext uri="{FF2B5EF4-FFF2-40B4-BE49-F238E27FC236}">
                <a16:creationId xmlns:a16="http://schemas.microsoft.com/office/drawing/2014/main" id="{D7256C72-00ED-41C7-A1D1-C5E0DADE08A1}"/>
              </a:ext>
            </a:extLst>
          </p:cNvPr>
          <p:cNvSpPr txBox="1"/>
          <p:nvPr/>
        </p:nvSpPr>
        <p:spPr>
          <a:xfrm>
            <a:off x="5485326" y="1044262"/>
            <a:ext cx="3352800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terminator codon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reached the amino acid linking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stops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anticodons that match with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UAG, UAA and UGA.</a:t>
            </a:r>
            <a:endParaRPr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ends the polypeptide chain.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9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42" name="Google Shape;2217;p227">
            <a:extLst>
              <a:ext uri="{FF2B5EF4-FFF2-40B4-BE49-F238E27FC236}">
                <a16:creationId xmlns:a16="http://schemas.microsoft.com/office/drawing/2014/main" id="{72B81BC8-A2DF-4F1E-8336-F7425A636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022" y="38470"/>
            <a:ext cx="7772400" cy="70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Product – The Protein!</a:t>
            </a:r>
            <a:endParaRPr dirty="0"/>
          </a:p>
        </p:txBody>
      </p:sp>
      <p:sp>
        <p:nvSpPr>
          <p:cNvPr id="43" name="Google Shape;2218;p227">
            <a:extLst>
              <a:ext uri="{FF2B5EF4-FFF2-40B4-BE49-F238E27FC236}">
                <a16:creationId xmlns:a16="http://schemas.microsoft.com/office/drawing/2014/main" id="{6984359C-C6E2-4466-89BB-694649495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846404"/>
            <a:ext cx="77724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omic Sans MS"/>
              <a:buChar char="•"/>
            </a:pPr>
            <a:r>
              <a:rPr lang="en-US" sz="3200" b="1" dirty="0">
                <a:latin typeface="Comic Sans MS"/>
                <a:ea typeface="Comic Sans MS"/>
                <a:cs typeface="Comic Sans MS"/>
                <a:sym typeface="Comic Sans MS"/>
              </a:rPr>
              <a:t>The end products of protein synthesis is the </a:t>
            </a:r>
            <a:r>
              <a:rPr lang="en-US" sz="32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PRIMARY</a:t>
            </a: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structure</a:t>
            </a:r>
            <a:r>
              <a:rPr lang="en-US" sz="3200" b="1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a protein.</a:t>
            </a:r>
            <a:endParaRPr sz="3200"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Comic Sans MS"/>
              <a:buChar char="•"/>
            </a:pPr>
            <a:r>
              <a:rPr lang="en-US" sz="3200" b="1" dirty="0"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sz="32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sequence of amino acids</a:t>
            </a:r>
            <a:r>
              <a:rPr lang="en-US" sz="3200" b="1" dirty="0">
                <a:latin typeface="Comic Sans MS"/>
                <a:ea typeface="Comic Sans MS"/>
                <a:cs typeface="Comic Sans MS"/>
                <a:sym typeface="Comic Sans MS"/>
              </a:rPr>
              <a:t> bonded together by </a:t>
            </a:r>
            <a:r>
              <a:rPr lang="en-US" sz="32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peptide bonds.</a:t>
            </a:r>
            <a:endParaRPr sz="3200" dirty="0"/>
          </a:p>
        </p:txBody>
      </p:sp>
      <p:grpSp>
        <p:nvGrpSpPr>
          <p:cNvPr id="62" name="Google Shape;2220;p227">
            <a:extLst>
              <a:ext uri="{FF2B5EF4-FFF2-40B4-BE49-F238E27FC236}">
                <a16:creationId xmlns:a16="http://schemas.microsoft.com/office/drawing/2014/main" id="{36B8A709-530A-436C-9BA3-A70161C1152A}"/>
              </a:ext>
            </a:extLst>
          </p:cNvPr>
          <p:cNvGrpSpPr/>
          <p:nvPr/>
        </p:nvGrpSpPr>
        <p:grpSpPr>
          <a:xfrm>
            <a:off x="2141822" y="3807957"/>
            <a:ext cx="3962400" cy="2747285"/>
            <a:chOff x="533400" y="-4085"/>
            <a:chExt cx="3962400" cy="2747285"/>
          </a:xfrm>
        </p:grpSpPr>
        <p:cxnSp>
          <p:nvCxnSpPr>
            <p:cNvPr id="63" name="Google Shape;2221;p227">
              <a:extLst>
                <a:ext uri="{FF2B5EF4-FFF2-40B4-BE49-F238E27FC236}">
                  <a16:creationId xmlns:a16="http://schemas.microsoft.com/office/drawing/2014/main" id="{F0E57DAC-D0EC-4C83-A0F3-94E6AEE07F12}"/>
                </a:ext>
              </a:extLst>
            </p:cNvPr>
            <p:cNvCxnSpPr>
              <a:stCxn id="76" idx="2"/>
            </p:cNvCxnSpPr>
            <p:nvPr/>
          </p:nvCxnSpPr>
          <p:spPr>
            <a:xfrm>
              <a:off x="2895600" y="2029599"/>
              <a:ext cx="152400" cy="1803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4" name="Google Shape;2223;p227">
              <a:extLst>
                <a:ext uri="{FF2B5EF4-FFF2-40B4-BE49-F238E27FC236}">
                  <a16:creationId xmlns:a16="http://schemas.microsoft.com/office/drawing/2014/main" id="{9BD973F8-D4F0-4F30-8E6E-A7563797E909}"/>
                </a:ext>
              </a:extLst>
            </p:cNvPr>
            <p:cNvCxnSpPr/>
            <p:nvPr/>
          </p:nvCxnSpPr>
          <p:spPr>
            <a:xfrm rot="10800000">
              <a:off x="1905000" y="1138915"/>
              <a:ext cx="457200" cy="4433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6" name="Google Shape;2224;p227">
              <a:extLst>
                <a:ext uri="{FF2B5EF4-FFF2-40B4-BE49-F238E27FC236}">
                  <a16:creationId xmlns:a16="http://schemas.microsoft.com/office/drawing/2014/main" id="{71EFC71F-196B-4956-A8C8-E8156BEA4F02}"/>
                </a:ext>
              </a:extLst>
            </p:cNvPr>
            <p:cNvCxnSpPr/>
            <p:nvPr/>
          </p:nvCxnSpPr>
          <p:spPr>
            <a:xfrm>
              <a:off x="990600" y="453115"/>
              <a:ext cx="304800" cy="3048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grpSp>
          <p:nvGrpSpPr>
            <p:cNvPr id="67" name="Google Shape;2225;p227">
              <a:extLst>
                <a:ext uri="{FF2B5EF4-FFF2-40B4-BE49-F238E27FC236}">
                  <a16:creationId xmlns:a16="http://schemas.microsoft.com/office/drawing/2014/main" id="{A1656FE6-8928-4361-914D-63EB54FB44D1}"/>
                </a:ext>
              </a:extLst>
            </p:cNvPr>
            <p:cNvGrpSpPr/>
            <p:nvPr/>
          </p:nvGrpSpPr>
          <p:grpSpPr>
            <a:xfrm>
              <a:off x="533400" y="-4085"/>
              <a:ext cx="762000" cy="685800"/>
              <a:chOff x="4191000" y="1524000"/>
              <a:chExt cx="762000" cy="685800"/>
            </a:xfrm>
          </p:grpSpPr>
          <p:pic>
            <p:nvPicPr>
              <p:cNvPr id="106" name="Google Shape;2226;p227">
                <a:extLst>
                  <a:ext uri="{FF2B5EF4-FFF2-40B4-BE49-F238E27FC236}">
                    <a16:creationId xmlns:a16="http://schemas.microsoft.com/office/drawing/2014/main" id="{0BA4791D-D0EF-47D6-A615-11A7822DF43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91000" y="15240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" name="Google Shape;2227;p227">
                <a:extLst>
                  <a:ext uri="{FF2B5EF4-FFF2-40B4-BE49-F238E27FC236}">
                    <a16:creationId xmlns:a16="http://schemas.microsoft.com/office/drawing/2014/main" id="{BE89B25B-9ACA-466D-9B39-5ED13F783662}"/>
                  </a:ext>
                </a:extLst>
              </p:cNvPr>
              <p:cNvSpPr txBox="1"/>
              <p:nvPr/>
            </p:nvSpPr>
            <p:spPr>
              <a:xfrm>
                <a:off x="4343400" y="1676400"/>
                <a:ext cx="609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aa1</a:t>
                </a:r>
                <a:endPara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9" name="Google Shape;2228;p227">
              <a:extLst>
                <a:ext uri="{FF2B5EF4-FFF2-40B4-BE49-F238E27FC236}">
                  <a16:creationId xmlns:a16="http://schemas.microsoft.com/office/drawing/2014/main" id="{A26B39C1-AD5C-482B-A9D3-41469CB29A36}"/>
                </a:ext>
              </a:extLst>
            </p:cNvPr>
            <p:cNvCxnSpPr/>
            <p:nvPr/>
          </p:nvCxnSpPr>
          <p:spPr>
            <a:xfrm>
              <a:off x="1447800" y="834115"/>
              <a:ext cx="304800" cy="2909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pic>
          <p:nvPicPr>
            <p:cNvPr id="70" name="Google Shape;2229;p227">
              <a:extLst>
                <a:ext uri="{FF2B5EF4-FFF2-40B4-BE49-F238E27FC236}">
                  <a16:creationId xmlns:a16="http://schemas.microsoft.com/office/drawing/2014/main" id="{71662548-C2FA-4D59-92F8-359311EA21C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76400" y="910315"/>
              <a:ext cx="482600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2230;p227">
              <a:extLst>
                <a:ext uri="{FF2B5EF4-FFF2-40B4-BE49-F238E27FC236}">
                  <a16:creationId xmlns:a16="http://schemas.microsoft.com/office/drawing/2014/main" id="{07B2817D-89CF-4A29-98A2-9E19419E9558}"/>
                </a:ext>
              </a:extLst>
            </p:cNvPr>
            <p:cNvSpPr txBox="1"/>
            <p:nvPr/>
          </p:nvSpPr>
          <p:spPr>
            <a:xfrm>
              <a:off x="1676400" y="986515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aa3</a:t>
              </a:r>
              <a:endParaRPr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" name="Google Shape;2231;p227">
              <a:extLst>
                <a:ext uri="{FF2B5EF4-FFF2-40B4-BE49-F238E27FC236}">
                  <a16:creationId xmlns:a16="http://schemas.microsoft.com/office/drawing/2014/main" id="{BDBC31F1-B2CB-40F6-B62C-D5D640937C66}"/>
                </a:ext>
              </a:extLst>
            </p:cNvPr>
            <p:cNvCxnSpPr/>
            <p:nvPr/>
          </p:nvCxnSpPr>
          <p:spPr>
            <a:xfrm>
              <a:off x="2362200" y="1610015"/>
              <a:ext cx="457200" cy="3671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" name="Google Shape;2232;p227">
              <a:extLst>
                <a:ext uri="{FF2B5EF4-FFF2-40B4-BE49-F238E27FC236}">
                  <a16:creationId xmlns:a16="http://schemas.microsoft.com/office/drawing/2014/main" id="{5FB230D7-00D6-43FC-8A4D-973F485C0312}"/>
                </a:ext>
              </a:extLst>
            </p:cNvPr>
            <p:cNvCxnSpPr/>
            <p:nvPr/>
          </p:nvCxnSpPr>
          <p:spPr>
            <a:xfrm flipH="1">
              <a:off x="2971800" y="1524000"/>
              <a:ext cx="152400" cy="1066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" name="Google Shape;2233;p227">
              <a:extLst>
                <a:ext uri="{FF2B5EF4-FFF2-40B4-BE49-F238E27FC236}">
                  <a16:creationId xmlns:a16="http://schemas.microsoft.com/office/drawing/2014/main" id="{628557F5-BCBB-431F-8E7F-E376F171997E}"/>
                </a:ext>
              </a:extLst>
            </p:cNvPr>
            <p:cNvCxnSpPr/>
            <p:nvPr/>
          </p:nvCxnSpPr>
          <p:spPr>
            <a:xfrm flipH="1">
              <a:off x="3124200" y="1676400"/>
              <a:ext cx="152400" cy="10668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pic>
          <p:nvPicPr>
            <p:cNvPr id="75" name="Google Shape;2234;p227">
              <a:extLst>
                <a:ext uri="{FF2B5EF4-FFF2-40B4-BE49-F238E27FC236}">
                  <a16:creationId xmlns:a16="http://schemas.microsoft.com/office/drawing/2014/main" id="{B7F1A738-FAC3-46B2-977F-84F2FCA0BED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90800" y="1676400"/>
              <a:ext cx="431800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2222;p227">
              <a:extLst>
                <a:ext uri="{FF2B5EF4-FFF2-40B4-BE49-F238E27FC236}">
                  <a16:creationId xmlns:a16="http://schemas.microsoft.com/office/drawing/2014/main" id="{8FC93B7A-9B10-423B-98D1-A6F489B28808}"/>
                </a:ext>
              </a:extLst>
            </p:cNvPr>
            <p:cNvSpPr txBox="1"/>
            <p:nvPr/>
          </p:nvSpPr>
          <p:spPr>
            <a:xfrm>
              <a:off x="2590800" y="1752600"/>
              <a:ext cx="609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aa5</a:t>
              </a: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2235;p227">
              <a:extLst>
                <a:ext uri="{FF2B5EF4-FFF2-40B4-BE49-F238E27FC236}">
                  <a16:creationId xmlns:a16="http://schemas.microsoft.com/office/drawing/2014/main" id="{612498F6-6B90-47AC-97E1-2215558DDDE0}"/>
                </a:ext>
              </a:extLst>
            </p:cNvPr>
            <p:cNvGrpSpPr/>
            <p:nvPr/>
          </p:nvGrpSpPr>
          <p:grpSpPr>
            <a:xfrm>
              <a:off x="3886200" y="1828800"/>
              <a:ext cx="609600" cy="457200"/>
              <a:chOff x="3886200" y="1828800"/>
              <a:chExt cx="609600" cy="457200"/>
            </a:xfrm>
          </p:grpSpPr>
          <p:pic>
            <p:nvPicPr>
              <p:cNvPr id="104" name="Google Shape;2236;p227">
                <a:extLst>
                  <a:ext uri="{FF2B5EF4-FFF2-40B4-BE49-F238E27FC236}">
                    <a16:creationId xmlns:a16="http://schemas.microsoft.com/office/drawing/2014/main" id="{B8407A89-8A27-4B7E-A84E-7D5B5EE31A1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886200" y="1828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" name="Google Shape;2237;p227">
                <a:extLst>
                  <a:ext uri="{FF2B5EF4-FFF2-40B4-BE49-F238E27FC236}">
                    <a16:creationId xmlns:a16="http://schemas.microsoft.com/office/drawing/2014/main" id="{D8F36CD7-E4FA-4C6F-81C5-90E3D8B48B34}"/>
                  </a:ext>
                </a:extLst>
              </p:cNvPr>
              <p:cNvSpPr txBox="1"/>
              <p:nvPr/>
            </p:nvSpPr>
            <p:spPr>
              <a:xfrm>
                <a:off x="3886200" y="1905000"/>
                <a:ext cx="609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aa200</a:t>
                </a:r>
                <a:endPara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2238;p227">
              <a:extLst>
                <a:ext uri="{FF2B5EF4-FFF2-40B4-BE49-F238E27FC236}">
                  <a16:creationId xmlns:a16="http://schemas.microsoft.com/office/drawing/2014/main" id="{5994BB1E-38A7-453D-BDC8-8B90D27244B6}"/>
                </a:ext>
              </a:extLst>
            </p:cNvPr>
            <p:cNvGrpSpPr/>
            <p:nvPr/>
          </p:nvGrpSpPr>
          <p:grpSpPr>
            <a:xfrm>
              <a:off x="1066800" y="533400"/>
              <a:ext cx="609600" cy="533400"/>
              <a:chOff x="838200" y="1066800"/>
              <a:chExt cx="609600" cy="533400"/>
            </a:xfrm>
          </p:grpSpPr>
          <p:pic>
            <p:nvPicPr>
              <p:cNvPr id="96" name="Google Shape;2239;p227">
                <a:extLst>
                  <a:ext uri="{FF2B5EF4-FFF2-40B4-BE49-F238E27FC236}">
                    <a16:creationId xmlns:a16="http://schemas.microsoft.com/office/drawing/2014/main" id="{FE833F38-E015-4E9D-88EB-52121815E8E8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8200" y="1066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2240;p227">
                <a:extLst>
                  <a:ext uri="{FF2B5EF4-FFF2-40B4-BE49-F238E27FC236}">
                    <a16:creationId xmlns:a16="http://schemas.microsoft.com/office/drawing/2014/main" id="{1EAF9609-9C1B-4805-B251-4209578B8692}"/>
                  </a:ext>
                </a:extLst>
              </p:cNvPr>
              <p:cNvSpPr txBox="1"/>
              <p:nvPr/>
            </p:nvSpPr>
            <p:spPr>
              <a:xfrm>
                <a:off x="914400" y="1143000"/>
                <a:ext cx="533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aa2</a:t>
                </a:r>
                <a:endPara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2241;p227">
              <a:extLst>
                <a:ext uri="{FF2B5EF4-FFF2-40B4-BE49-F238E27FC236}">
                  <a16:creationId xmlns:a16="http://schemas.microsoft.com/office/drawing/2014/main" id="{5B09218F-C472-4C59-A2E4-337DE5B43D30}"/>
                </a:ext>
              </a:extLst>
            </p:cNvPr>
            <p:cNvGrpSpPr/>
            <p:nvPr/>
          </p:nvGrpSpPr>
          <p:grpSpPr>
            <a:xfrm>
              <a:off x="1981200" y="1295400"/>
              <a:ext cx="762000" cy="514350"/>
              <a:chOff x="1447800" y="1809750"/>
              <a:chExt cx="762000" cy="514350"/>
            </a:xfrm>
          </p:grpSpPr>
          <p:pic>
            <p:nvPicPr>
              <p:cNvPr id="94" name="Google Shape;2242;p227">
                <a:extLst>
                  <a:ext uri="{FF2B5EF4-FFF2-40B4-BE49-F238E27FC236}">
                    <a16:creationId xmlns:a16="http://schemas.microsoft.com/office/drawing/2014/main" id="{FE5E1F33-1558-4157-AACA-C6A9D43B4DA8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rot="10800000">
                <a:off x="1447800" y="1809750"/>
                <a:ext cx="685800" cy="514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5" name="Google Shape;2243;p227">
                <a:extLst>
                  <a:ext uri="{FF2B5EF4-FFF2-40B4-BE49-F238E27FC236}">
                    <a16:creationId xmlns:a16="http://schemas.microsoft.com/office/drawing/2014/main" id="{993C84E5-FC1A-496A-A0B4-15E76B7A0CC1}"/>
                  </a:ext>
                </a:extLst>
              </p:cNvPr>
              <p:cNvSpPr txBox="1"/>
              <p:nvPr/>
            </p:nvSpPr>
            <p:spPr>
              <a:xfrm>
                <a:off x="1600200" y="1905000"/>
                <a:ext cx="609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aa4</a:t>
                </a:r>
                <a:endPara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0" name="Google Shape;2244;p227">
              <a:extLst>
                <a:ext uri="{FF2B5EF4-FFF2-40B4-BE49-F238E27FC236}">
                  <a16:creationId xmlns:a16="http://schemas.microsoft.com/office/drawing/2014/main" id="{E3D7238F-1C20-421C-A260-408072A1826A}"/>
                </a:ext>
              </a:extLst>
            </p:cNvPr>
            <p:cNvCxnSpPr/>
            <p:nvPr/>
          </p:nvCxnSpPr>
          <p:spPr>
            <a:xfrm rot="10800000" flipH="1">
              <a:off x="3657600" y="2133600"/>
              <a:ext cx="304800" cy="1524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2" name="Google Shape;2245;p227">
              <a:extLst>
                <a:ext uri="{FF2B5EF4-FFF2-40B4-BE49-F238E27FC236}">
                  <a16:creationId xmlns:a16="http://schemas.microsoft.com/office/drawing/2014/main" id="{49571E59-6562-41BE-9806-4CBE0852DD7E}"/>
                </a:ext>
              </a:extLst>
            </p:cNvPr>
            <p:cNvCxnSpPr/>
            <p:nvPr/>
          </p:nvCxnSpPr>
          <p:spPr>
            <a:xfrm rot="10800000">
              <a:off x="3200400" y="2286000"/>
              <a:ext cx="3810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grpSp>
          <p:nvGrpSpPr>
            <p:cNvPr id="83" name="Google Shape;2246;p227">
              <a:extLst>
                <a:ext uri="{FF2B5EF4-FFF2-40B4-BE49-F238E27FC236}">
                  <a16:creationId xmlns:a16="http://schemas.microsoft.com/office/drawing/2014/main" id="{9D62A730-A188-4198-90B9-2CC1F203E54B}"/>
                </a:ext>
              </a:extLst>
            </p:cNvPr>
            <p:cNvGrpSpPr/>
            <p:nvPr/>
          </p:nvGrpSpPr>
          <p:grpSpPr>
            <a:xfrm>
              <a:off x="3276600" y="2057400"/>
              <a:ext cx="609600" cy="506046"/>
              <a:chOff x="5486400" y="1676400"/>
              <a:chExt cx="609600" cy="506046"/>
            </a:xfrm>
          </p:grpSpPr>
          <p:pic>
            <p:nvPicPr>
              <p:cNvPr id="85" name="Google Shape;2247;p227">
                <a:extLst>
                  <a:ext uri="{FF2B5EF4-FFF2-40B4-BE49-F238E27FC236}">
                    <a16:creationId xmlns:a16="http://schemas.microsoft.com/office/drawing/2014/main" id="{7B96C12C-14FF-4ECB-8635-078D073EDCC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86400" y="1676400"/>
                <a:ext cx="533400" cy="5060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" name="Google Shape;2248;p227">
                <a:extLst>
                  <a:ext uri="{FF2B5EF4-FFF2-40B4-BE49-F238E27FC236}">
                    <a16:creationId xmlns:a16="http://schemas.microsoft.com/office/drawing/2014/main" id="{E3133FE1-99A1-498E-B000-BAA3C051DCF9}"/>
                  </a:ext>
                </a:extLst>
              </p:cNvPr>
              <p:cNvSpPr txBox="1"/>
              <p:nvPr/>
            </p:nvSpPr>
            <p:spPr>
              <a:xfrm>
                <a:off x="5486400" y="1752600"/>
                <a:ext cx="6096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aa199</a:t>
                </a:r>
                <a:endPara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2249;p227">
              <a:extLst>
                <a:ext uri="{FF2B5EF4-FFF2-40B4-BE49-F238E27FC236}">
                  <a16:creationId xmlns:a16="http://schemas.microsoft.com/office/drawing/2014/main" id="{F0F0FD6F-F5DC-4F26-9A39-F0AB4CCCD3EF}"/>
                </a:ext>
              </a:extLst>
            </p:cNvPr>
            <p:cNvSpPr/>
            <p:nvPr/>
          </p:nvSpPr>
          <p:spPr>
            <a:xfrm>
              <a:off x="533400" y="1447800"/>
              <a:ext cx="1676400" cy="1013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Primary Structure of a Protein</a:t>
              </a:r>
              <a:endParaRPr sz="20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2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8CF0-8894-6403-5B06-CD4765DEE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09" y="999715"/>
            <a:ext cx="7772400" cy="1470025"/>
          </a:xfrm>
        </p:spPr>
        <p:txBody>
          <a:bodyPr/>
          <a:lstStyle/>
          <a:p>
            <a:r>
              <a:rPr lang="en-US" dirty="0"/>
              <a:t>Translation</a:t>
            </a:r>
            <a:br>
              <a:rPr lang="en-US" dirty="0"/>
            </a:br>
            <a:r>
              <a:rPr lang="en-US" dirty="0"/>
              <a:t>Animation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2EBDD-AD86-CE84-2CB5-E2342EC41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https://somup.com/c3hhqnOKY2</a:t>
            </a:r>
            <a:r>
              <a:rPr lang="en-US" dirty="0"/>
              <a:t>   Translation (Protein Synthesis) (2:38)</a:t>
            </a:r>
          </a:p>
        </p:txBody>
      </p:sp>
    </p:spTree>
    <p:extLst>
      <p:ext uri="{BB962C8B-B14F-4D97-AF65-F5344CB8AC3E}">
        <p14:creationId xmlns:p14="http://schemas.microsoft.com/office/powerpoint/2010/main" val="2263422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22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Flow of Genetic Information </a:t>
            </a:r>
            <a:r>
              <a:rPr lang="en-US" sz="3200" dirty="0">
                <a:solidFill>
                  <a:srgbClr val="0000FF"/>
                </a:solidFill>
              </a:rPr>
              <a:t>in the cell is </a:t>
            </a:r>
            <a:r>
              <a:rPr lang="en-US" sz="3200" i="1" u="sng" dirty="0">
                <a:solidFill>
                  <a:srgbClr val="FF0000"/>
                </a:solidFill>
              </a:rPr>
              <a:t>DNA → RNA → Protein</a:t>
            </a:r>
            <a:endParaRPr sz="3200" i="1" u="sng" dirty="0">
              <a:solidFill>
                <a:srgbClr val="FF0000"/>
              </a:solidFill>
            </a:endParaRPr>
          </a:p>
        </p:txBody>
      </p:sp>
      <p:sp>
        <p:nvSpPr>
          <p:cNvPr id="2256" name="Google Shape;2256;p22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Flow of Genetic Information </a:t>
            </a:r>
            <a:r>
              <a:rPr lang="en-US" dirty="0"/>
              <a:t>is from </a:t>
            </a:r>
            <a:r>
              <a:rPr lang="en-US" b="1" i="1" dirty="0">
                <a:solidFill>
                  <a:srgbClr val="0000FF"/>
                </a:solidFill>
              </a:rPr>
              <a:t>DNA to RNA to Protein</a:t>
            </a:r>
            <a:r>
              <a:rPr lang="en-US" dirty="0"/>
              <a:t>.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</a:t>
            </a:r>
            <a:r>
              <a:rPr lang="en-US" b="1" u="sng" dirty="0">
                <a:solidFill>
                  <a:srgbClr val="FF0000"/>
                </a:solidFill>
              </a:rPr>
              <a:t>TRANSCRIPTION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(DNA → RNA), </a:t>
            </a:r>
            <a:r>
              <a:rPr lang="en-US" dirty="0"/>
              <a:t>the mRNA is synthesized on a DNA template.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</a:t>
            </a:r>
            <a:r>
              <a:rPr lang="en-US" b="1" dirty="0">
                <a:solidFill>
                  <a:srgbClr val="0000FF"/>
                </a:solidFill>
              </a:rPr>
              <a:t>Eukaryotic</a:t>
            </a:r>
            <a:r>
              <a:rPr lang="en-US" dirty="0"/>
              <a:t> cells, transcription occurs in the </a:t>
            </a:r>
            <a:r>
              <a:rPr lang="en-US" b="1" dirty="0">
                <a:solidFill>
                  <a:srgbClr val="FF0000"/>
                </a:solidFill>
              </a:rPr>
              <a:t>nucleus</a:t>
            </a:r>
            <a:r>
              <a:rPr lang="en-US" dirty="0"/>
              <a:t>, and the </a:t>
            </a:r>
            <a:r>
              <a:rPr lang="en-US" b="1" dirty="0">
                <a:solidFill>
                  <a:srgbClr val="0000FF"/>
                </a:solidFill>
              </a:rPr>
              <a:t>messenger RNA is processed </a:t>
            </a:r>
            <a:r>
              <a:rPr lang="en-US" dirty="0"/>
              <a:t>before it travels to the </a:t>
            </a:r>
            <a:r>
              <a:rPr lang="en-US" b="1" dirty="0">
                <a:solidFill>
                  <a:srgbClr val="FF0000"/>
                </a:solidFill>
              </a:rPr>
              <a:t>cytoplasm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</a:t>
            </a:r>
            <a:r>
              <a:rPr lang="en-US" b="1" dirty="0">
                <a:solidFill>
                  <a:srgbClr val="0000FF"/>
                </a:solidFill>
              </a:rPr>
              <a:t>Prokaryotes</a:t>
            </a:r>
            <a:r>
              <a:rPr lang="en-US" dirty="0"/>
              <a:t>, transcription occurs in the </a:t>
            </a:r>
            <a:r>
              <a:rPr lang="en-US" b="1" dirty="0">
                <a:solidFill>
                  <a:srgbClr val="FF0000"/>
                </a:solidFill>
              </a:rPr>
              <a:t>cytoplasm</a:t>
            </a:r>
            <a:r>
              <a:rPr lang="en-US" dirty="0"/>
              <a:t>.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29"/>
          <p:cNvSpPr txBox="1">
            <a:spLocks noGrp="1"/>
          </p:cNvSpPr>
          <p:nvPr>
            <p:ph type="body" idx="1"/>
          </p:nvPr>
        </p:nvSpPr>
        <p:spPr>
          <a:xfrm>
            <a:off x="313266" y="2099733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TRANSLATION</a:t>
            </a:r>
            <a:r>
              <a:rPr lang="en-US" dirty="0"/>
              <a:t> can be divided into four steps, all of which occur in the </a:t>
            </a:r>
            <a:r>
              <a:rPr lang="en-US" b="1" dirty="0">
                <a:solidFill>
                  <a:srgbClr val="0000FF"/>
                </a:solidFill>
              </a:rPr>
              <a:t>Cytoplasm</a:t>
            </a:r>
            <a:r>
              <a:rPr lang="en-US" dirty="0"/>
              <a:t>: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Amino acid attachment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Initiation of polypeptide synthesis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Elongation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Termination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263" name="Google Shape;2263;p22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0000FF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Flow of Genetic Information </a:t>
            </a:r>
            <a:r>
              <a:rPr lang="en-US" sz="3200" dirty="0">
                <a:solidFill>
                  <a:srgbClr val="0000FF"/>
                </a:solidFill>
              </a:rPr>
              <a:t>in the cell is </a:t>
            </a:r>
            <a:r>
              <a:rPr lang="en-US" sz="3200" i="1" u="sng" dirty="0">
                <a:solidFill>
                  <a:srgbClr val="FF0000"/>
                </a:solidFill>
              </a:rPr>
              <a:t>DNA → RNA → Protein</a:t>
            </a:r>
            <a:endParaRPr sz="32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grpSp>
        <p:nvGrpSpPr>
          <p:cNvPr id="3" name="Google Shape;2272;p230">
            <a:extLst>
              <a:ext uri="{FF2B5EF4-FFF2-40B4-BE49-F238E27FC236}">
                <a16:creationId xmlns:a16="http://schemas.microsoft.com/office/drawing/2014/main" id="{5D5C685D-0521-4A5F-8DE0-A89BB9A6D7FC}"/>
              </a:ext>
            </a:extLst>
          </p:cNvPr>
          <p:cNvGrpSpPr/>
          <p:nvPr/>
        </p:nvGrpSpPr>
        <p:grpSpPr>
          <a:xfrm>
            <a:off x="1854200" y="1679620"/>
            <a:ext cx="5435600" cy="3835400"/>
            <a:chOff x="1216" y="1264"/>
            <a:chExt cx="3424" cy="2416"/>
          </a:xfrm>
        </p:grpSpPr>
        <p:sp>
          <p:nvSpPr>
            <p:cNvPr id="4" name="Google Shape;2273;p230">
              <a:extLst>
                <a:ext uri="{FF2B5EF4-FFF2-40B4-BE49-F238E27FC236}">
                  <a16:creationId xmlns:a16="http://schemas.microsoft.com/office/drawing/2014/main" id="{142BA940-8240-48C5-B6E2-E87E61D171FE}"/>
                </a:ext>
              </a:extLst>
            </p:cNvPr>
            <p:cNvSpPr/>
            <p:nvPr/>
          </p:nvSpPr>
          <p:spPr>
            <a:xfrm>
              <a:off x="1216" y="1264"/>
              <a:ext cx="3424" cy="2416"/>
            </a:xfrm>
            <a:prstGeom prst="roundRect">
              <a:avLst>
                <a:gd name="adj" fmla="val 12495"/>
              </a:avLst>
            </a:prstGeom>
            <a:solidFill>
              <a:srgbClr val="FF99FF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" name="Google Shape;2274;p230">
              <a:extLst>
                <a:ext uri="{FF2B5EF4-FFF2-40B4-BE49-F238E27FC236}">
                  <a16:creationId xmlns:a16="http://schemas.microsoft.com/office/drawing/2014/main" id="{CD85FDBB-ADBB-4168-B65A-49B9D7A581FB}"/>
                </a:ext>
              </a:extLst>
            </p:cNvPr>
            <p:cNvSpPr/>
            <p:nvPr/>
          </p:nvSpPr>
          <p:spPr>
            <a:xfrm>
              <a:off x="1636" y="1924"/>
              <a:ext cx="1000" cy="18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" name="Google Shape;2275;p230">
              <a:extLst>
                <a:ext uri="{FF2B5EF4-FFF2-40B4-BE49-F238E27FC236}">
                  <a16:creationId xmlns:a16="http://schemas.microsoft.com/office/drawing/2014/main" id="{2EE962B3-1258-42F3-8644-A0ACAFD69B65}"/>
                </a:ext>
              </a:extLst>
            </p:cNvPr>
            <p:cNvSpPr/>
            <p:nvPr/>
          </p:nvSpPr>
          <p:spPr>
            <a:xfrm>
              <a:off x="1623" y="1906"/>
              <a:ext cx="1034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Transcription</a:t>
              </a:r>
              <a:endParaRPr/>
            </a:p>
          </p:txBody>
        </p:sp>
        <p:sp>
          <p:nvSpPr>
            <p:cNvPr id="8" name="Google Shape;2276;p230">
              <a:extLst>
                <a:ext uri="{FF2B5EF4-FFF2-40B4-BE49-F238E27FC236}">
                  <a16:creationId xmlns:a16="http://schemas.microsoft.com/office/drawing/2014/main" id="{AB7A5668-978A-4918-9C0A-9612929112F5}"/>
                </a:ext>
              </a:extLst>
            </p:cNvPr>
            <p:cNvSpPr/>
            <p:nvPr/>
          </p:nvSpPr>
          <p:spPr>
            <a:xfrm>
              <a:off x="1588" y="3028"/>
              <a:ext cx="856" cy="18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2277;p230">
              <a:extLst>
                <a:ext uri="{FF2B5EF4-FFF2-40B4-BE49-F238E27FC236}">
                  <a16:creationId xmlns:a16="http://schemas.microsoft.com/office/drawing/2014/main" id="{A79A976F-5ED6-406D-9C0B-B17FB987DF9D}"/>
                </a:ext>
              </a:extLst>
            </p:cNvPr>
            <p:cNvSpPr/>
            <p:nvPr/>
          </p:nvSpPr>
          <p:spPr>
            <a:xfrm>
              <a:off x="1575" y="3010"/>
              <a:ext cx="890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Translation</a:t>
              </a:r>
              <a:endParaRPr/>
            </a:p>
          </p:txBody>
        </p:sp>
        <p:sp>
          <p:nvSpPr>
            <p:cNvPr id="10" name="Google Shape;2278;p230">
              <a:extLst>
                <a:ext uri="{FF2B5EF4-FFF2-40B4-BE49-F238E27FC236}">
                  <a16:creationId xmlns:a16="http://schemas.microsoft.com/office/drawing/2014/main" id="{451A6C2B-3287-48DD-80B9-C7AB88BD4BAC}"/>
                </a:ext>
              </a:extLst>
            </p:cNvPr>
            <p:cNvSpPr/>
            <p:nvPr/>
          </p:nvSpPr>
          <p:spPr>
            <a:xfrm>
              <a:off x="2640" y="1548"/>
              <a:ext cx="1189" cy="217"/>
            </a:xfrm>
            <a:custGeom>
              <a:avLst/>
              <a:gdLst/>
              <a:ahLst/>
              <a:cxnLst/>
              <a:rect l="l" t="t" r="r" b="b"/>
              <a:pathLst>
                <a:path w="1189" h="217" extrusionOk="0">
                  <a:moveTo>
                    <a:pt x="0" y="180"/>
                  </a:moveTo>
                  <a:lnTo>
                    <a:pt x="12" y="144"/>
                  </a:lnTo>
                  <a:lnTo>
                    <a:pt x="24" y="108"/>
                  </a:lnTo>
                  <a:lnTo>
                    <a:pt x="48" y="72"/>
                  </a:lnTo>
                  <a:lnTo>
                    <a:pt x="72" y="36"/>
                  </a:lnTo>
                  <a:lnTo>
                    <a:pt x="108" y="12"/>
                  </a:lnTo>
                  <a:lnTo>
                    <a:pt x="144" y="0"/>
                  </a:lnTo>
                  <a:lnTo>
                    <a:pt x="180" y="24"/>
                  </a:lnTo>
                  <a:lnTo>
                    <a:pt x="216" y="60"/>
                  </a:lnTo>
                  <a:lnTo>
                    <a:pt x="252" y="84"/>
                  </a:lnTo>
                  <a:lnTo>
                    <a:pt x="264" y="120"/>
                  </a:lnTo>
                  <a:lnTo>
                    <a:pt x="288" y="156"/>
                  </a:lnTo>
                  <a:lnTo>
                    <a:pt x="324" y="180"/>
                  </a:lnTo>
                  <a:lnTo>
                    <a:pt x="360" y="192"/>
                  </a:lnTo>
                  <a:lnTo>
                    <a:pt x="396" y="168"/>
                  </a:lnTo>
                  <a:lnTo>
                    <a:pt x="420" y="132"/>
                  </a:lnTo>
                  <a:lnTo>
                    <a:pt x="444" y="96"/>
                  </a:lnTo>
                  <a:lnTo>
                    <a:pt x="456" y="60"/>
                  </a:lnTo>
                  <a:lnTo>
                    <a:pt x="480" y="24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588" y="0"/>
                  </a:lnTo>
                  <a:lnTo>
                    <a:pt x="612" y="36"/>
                  </a:lnTo>
                  <a:lnTo>
                    <a:pt x="648" y="72"/>
                  </a:lnTo>
                  <a:lnTo>
                    <a:pt x="660" y="108"/>
                  </a:lnTo>
                  <a:lnTo>
                    <a:pt x="684" y="144"/>
                  </a:lnTo>
                  <a:lnTo>
                    <a:pt x="708" y="180"/>
                  </a:lnTo>
                  <a:lnTo>
                    <a:pt x="744" y="204"/>
                  </a:lnTo>
                  <a:lnTo>
                    <a:pt x="780" y="192"/>
                  </a:lnTo>
                  <a:lnTo>
                    <a:pt x="792" y="156"/>
                  </a:lnTo>
                  <a:lnTo>
                    <a:pt x="816" y="120"/>
                  </a:lnTo>
                  <a:lnTo>
                    <a:pt x="828" y="84"/>
                  </a:lnTo>
                  <a:lnTo>
                    <a:pt x="840" y="48"/>
                  </a:lnTo>
                  <a:lnTo>
                    <a:pt x="828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36" y="12"/>
                  </a:lnTo>
                  <a:lnTo>
                    <a:pt x="972" y="24"/>
                  </a:lnTo>
                  <a:lnTo>
                    <a:pt x="984" y="60"/>
                  </a:lnTo>
                  <a:lnTo>
                    <a:pt x="1020" y="96"/>
                  </a:lnTo>
                  <a:lnTo>
                    <a:pt x="1032" y="132"/>
                  </a:lnTo>
                  <a:lnTo>
                    <a:pt x="1056" y="168"/>
                  </a:lnTo>
                  <a:lnTo>
                    <a:pt x="1068" y="204"/>
                  </a:lnTo>
                  <a:lnTo>
                    <a:pt x="1104" y="216"/>
                  </a:lnTo>
                  <a:lnTo>
                    <a:pt x="1140" y="192"/>
                  </a:lnTo>
                  <a:lnTo>
                    <a:pt x="1152" y="156"/>
                  </a:lnTo>
                  <a:lnTo>
                    <a:pt x="1164" y="120"/>
                  </a:lnTo>
                  <a:lnTo>
                    <a:pt x="1176" y="84"/>
                  </a:lnTo>
                  <a:lnTo>
                    <a:pt x="1188" y="48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2279;p230">
              <a:extLst>
                <a:ext uri="{FF2B5EF4-FFF2-40B4-BE49-F238E27FC236}">
                  <a16:creationId xmlns:a16="http://schemas.microsoft.com/office/drawing/2014/main" id="{93A43EE9-DED8-408C-95B6-7B66852483C1}"/>
                </a:ext>
              </a:extLst>
            </p:cNvPr>
            <p:cNvSpPr/>
            <p:nvPr/>
          </p:nvSpPr>
          <p:spPr>
            <a:xfrm>
              <a:off x="2640" y="1596"/>
              <a:ext cx="1189" cy="217"/>
            </a:xfrm>
            <a:custGeom>
              <a:avLst/>
              <a:gdLst/>
              <a:ahLst/>
              <a:cxnLst/>
              <a:rect l="l" t="t" r="r" b="b"/>
              <a:pathLst>
                <a:path w="1189" h="217" extrusionOk="0">
                  <a:moveTo>
                    <a:pt x="0" y="180"/>
                  </a:moveTo>
                  <a:lnTo>
                    <a:pt x="12" y="144"/>
                  </a:lnTo>
                  <a:lnTo>
                    <a:pt x="24" y="108"/>
                  </a:lnTo>
                  <a:lnTo>
                    <a:pt x="48" y="72"/>
                  </a:lnTo>
                  <a:lnTo>
                    <a:pt x="72" y="36"/>
                  </a:lnTo>
                  <a:lnTo>
                    <a:pt x="108" y="12"/>
                  </a:lnTo>
                  <a:lnTo>
                    <a:pt x="144" y="0"/>
                  </a:lnTo>
                  <a:lnTo>
                    <a:pt x="180" y="24"/>
                  </a:lnTo>
                  <a:lnTo>
                    <a:pt x="216" y="60"/>
                  </a:lnTo>
                  <a:lnTo>
                    <a:pt x="252" y="84"/>
                  </a:lnTo>
                  <a:lnTo>
                    <a:pt x="264" y="120"/>
                  </a:lnTo>
                  <a:lnTo>
                    <a:pt x="288" y="156"/>
                  </a:lnTo>
                  <a:lnTo>
                    <a:pt x="324" y="180"/>
                  </a:lnTo>
                  <a:lnTo>
                    <a:pt x="360" y="192"/>
                  </a:lnTo>
                  <a:lnTo>
                    <a:pt x="396" y="168"/>
                  </a:lnTo>
                  <a:lnTo>
                    <a:pt x="420" y="132"/>
                  </a:lnTo>
                  <a:lnTo>
                    <a:pt x="444" y="96"/>
                  </a:lnTo>
                  <a:lnTo>
                    <a:pt x="456" y="60"/>
                  </a:lnTo>
                  <a:lnTo>
                    <a:pt x="480" y="24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588" y="0"/>
                  </a:lnTo>
                  <a:lnTo>
                    <a:pt x="612" y="36"/>
                  </a:lnTo>
                  <a:lnTo>
                    <a:pt x="648" y="72"/>
                  </a:lnTo>
                  <a:lnTo>
                    <a:pt x="660" y="108"/>
                  </a:lnTo>
                  <a:lnTo>
                    <a:pt x="684" y="144"/>
                  </a:lnTo>
                  <a:lnTo>
                    <a:pt x="708" y="180"/>
                  </a:lnTo>
                  <a:lnTo>
                    <a:pt x="744" y="204"/>
                  </a:lnTo>
                  <a:lnTo>
                    <a:pt x="780" y="192"/>
                  </a:lnTo>
                  <a:lnTo>
                    <a:pt x="792" y="156"/>
                  </a:lnTo>
                  <a:lnTo>
                    <a:pt x="816" y="120"/>
                  </a:lnTo>
                  <a:lnTo>
                    <a:pt x="828" y="84"/>
                  </a:lnTo>
                  <a:lnTo>
                    <a:pt x="840" y="48"/>
                  </a:lnTo>
                  <a:lnTo>
                    <a:pt x="828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36" y="12"/>
                  </a:lnTo>
                  <a:lnTo>
                    <a:pt x="972" y="24"/>
                  </a:lnTo>
                  <a:lnTo>
                    <a:pt x="984" y="60"/>
                  </a:lnTo>
                  <a:lnTo>
                    <a:pt x="1020" y="96"/>
                  </a:lnTo>
                  <a:lnTo>
                    <a:pt x="1032" y="132"/>
                  </a:lnTo>
                  <a:lnTo>
                    <a:pt x="1056" y="168"/>
                  </a:lnTo>
                  <a:lnTo>
                    <a:pt x="1068" y="204"/>
                  </a:lnTo>
                  <a:lnTo>
                    <a:pt x="1104" y="216"/>
                  </a:lnTo>
                  <a:lnTo>
                    <a:pt x="1140" y="192"/>
                  </a:lnTo>
                  <a:lnTo>
                    <a:pt x="1152" y="156"/>
                  </a:lnTo>
                  <a:lnTo>
                    <a:pt x="1164" y="120"/>
                  </a:lnTo>
                  <a:lnTo>
                    <a:pt x="1176" y="84"/>
                  </a:lnTo>
                  <a:lnTo>
                    <a:pt x="1188" y="48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2280;p230">
              <a:extLst>
                <a:ext uri="{FF2B5EF4-FFF2-40B4-BE49-F238E27FC236}">
                  <a16:creationId xmlns:a16="http://schemas.microsoft.com/office/drawing/2014/main" id="{A65528AE-CC64-4F55-BB94-2FDBB85887B0}"/>
                </a:ext>
              </a:extLst>
            </p:cNvPr>
            <p:cNvSpPr/>
            <p:nvPr/>
          </p:nvSpPr>
          <p:spPr>
            <a:xfrm>
              <a:off x="3399" y="1316"/>
              <a:ext cx="462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DNA</a:t>
              </a:r>
              <a:endParaRPr/>
            </a:p>
          </p:txBody>
        </p:sp>
        <p:sp>
          <p:nvSpPr>
            <p:cNvPr id="13" name="Google Shape;2281;p230">
              <a:extLst>
                <a:ext uri="{FF2B5EF4-FFF2-40B4-BE49-F238E27FC236}">
                  <a16:creationId xmlns:a16="http://schemas.microsoft.com/office/drawing/2014/main" id="{583366C3-3BA5-44AF-B16C-A0970976D901}"/>
                </a:ext>
              </a:extLst>
            </p:cNvPr>
            <p:cNvSpPr/>
            <p:nvPr/>
          </p:nvSpPr>
          <p:spPr>
            <a:xfrm>
              <a:off x="2592" y="2424"/>
              <a:ext cx="1093" cy="73"/>
            </a:xfrm>
            <a:custGeom>
              <a:avLst/>
              <a:gdLst/>
              <a:ahLst/>
              <a:cxnLst/>
              <a:rect l="l" t="t" r="r" b="b"/>
              <a:pathLst>
                <a:path w="1093" h="73" extrusionOk="0">
                  <a:moveTo>
                    <a:pt x="0" y="24"/>
                  </a:moveTo>
                  <a:lnTo>
                    <a:pt x="36" y="24"/>
                  </a:lnTo>
                  <a:lnTo>
                    <a:pt x="72" y="36"/>
                  </a:lnTo>
                  <a:lnTo>
                    <a:pt x="120" y="36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24"/>
                  </a:lnTo>
                  <a:lnTo>
                    <a:pt x="444" y="36"/>
                  </a:lnTo>
                  <a:lnTo>
                    <a:pt x="480" y="60"/>
                  </a:lnTo>
                  <a:lnTo>
                    <a:pt x="516" y="60"/>
                  </a:lnTo>
                  <a:lnTo>
                    <a:pt x="564" y="72"/>
                  </a:lnTo>
                  <a:lnTo>
                    <a:pt x="600" y="72"/>
                  </a:lnTo>
                  <a:lnTo>
                    <a:pt x="636" y="72"/>
                  </a:lnTo>
                  <a:lnTo>
                    <a:pt x="672" y="72"/>
                  </a:lnTo>
                  <a:lnTo>
                    <a:pt x="708" y="60"/>
                  </a:lnTo>
                  <a:lnTo>
                    <a:pt x="744" y="36"/>
                  </a:lnTo>
                  <a:lnTo>
                    <a:pt x="780" y="24"/>
                  </a:lnTo>
                  <a:lnTo>
                    <a:pt x="816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48" y="12"/>
                  </a:lnTo>
                  <a:lnTo>
                    <a:pt x="984" y="12"/>
                  </a:lnTo>
                  <a:lnTo>
                    <a:pt x="1020" y="12"/>
                  </a:lnTo>
                  <a:lnTo>
                    <a:pt x="1056" y="12"/>
                  </a:lnTo>
                  <a:lnTo>
                    <a:pt x="1092" y="12"/>
                  </a:lnTo>
                </a:path>
              </a:pathLst>
            </a:custGeom>
            <a:noFill/>
            <a:ln w="25400" cap="rnd" cmpd="sng">
              <a:solidFill>
                <a:srgbClr val="6E00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" name="Google Shape;2282;p230">
              <a:extLst>
                <a:ext uri="{FF2B5EF4-FFF2-40B4-BE49-F238E27FC236}">
                  <a16:creationId xmlns:a16="http://schemas.microsoft.com/office/drawing/2014/main" id="{8290C631-CCFB-450B-86D3-0AC93F7BAC36}"/>
                </a:ext>
              </a:extLst>
            </p:cNvPr>
            <p:cNvCxnSpPr/>
            <p:nvPr/>
          </p:nvCxnSpPr>
          <p:spPr>
            <a:xfrm>
              <a:off x="3120" y="1832"/>
              <a:ext cx="0" cy="3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" name="Google Shape;2283;p230">
              <a:extLst>
                <a:ext uri="{FF2B5EF4-FFF2-40B4-BE49-F238E27FC236}">
                  <a16:creationId xmlns:a16="http://schemas.microsoft.com/office/drawing/2014/main" id="{77A456BC-76F4-4094-A3AC-0D98DD196A62}"/>
                </a:ext>
              </a:extLst>
            </p:cNvPr>
            <p:cNvSpPr/>
            <p:nvPr/>
          </p:nvSpPr>
          <p:spPr>
            <a:xfrm>
              <a:off x="3399" y="2228"/>
              <a:ext cx="604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mRNA</a:t>
              </a:r>
              <a:endParaRPr/>
            </a:p>
          </p:txBody>
        </p:sp>
        <p:cxnSp>
          <p:nvCxnSpPr>
            <p:cNvPr id="16" name="Google Shape;2284;p230">
              <a:extLst>
                <a:ext uri="{FF2B5EF4-FFF2-40B4-BE49-F238E27FC236}">
                  <a16:creationId xmlns:a16="http://schemas.microsoft.com/office/drawing/2014/main" id="{9CCEC0E3-4A4B-48F5-8F3D-EFE86D645A73}"/>
                </a:ext>
              </a:extLst>
            </p:cNvPr>
            <p:cNvCxnSpPr/>
            <p:nvPr/>
          </p:nvCxnSpPr>
          <p:spPr>
            <a:xfrm>
              <a:off x="3120" y="2552"/>
              <a:ext cx="0" cy="3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Google Shape;2285;p230">
              <a:extLst>
                <a:ext uri="{FF2B5EF4-FFF2-40B4-BE49-F238E27FC236}">
                  <a16:creationId xmlns:a16="http://schemas.microsoft.com/office/drawing/2014/main" id="{ADA2CF85-3063-4056-B80F-05DB9D6AE6B6}"/>
                </a:ext>
              </a:extLst>
            </p:cNvPr>
            <p:cNvSpPr/>
            <p:nvPr/>
          </p:nvSpPr>
          <p:spPr>
            <a:xfrm>
              <a:off x="3084" y="2976"/>
              <a:ext cx="301" cy="217"/>
            </a:xfrm>
            <a:custGeom>
              <a:avLst/>
              <a:gdLst/>
              <a:ahLst/>
              <a:cxnLst/>
              <a:rect l="l" t="t" r="r" b="b"/>
              <a:pathLst>
                <a:path w="301" h="217" extrusionOk="0">
                  <a:moveTo>
                    <a:pt x="36" y="192"/>
                  </a:moveTo>
                  <a:lnTo>
                    <a:pt x="72" y="216"/>
                  </a:lnTo>
                  <a:lnTo>
                    <a:pt x="108" y="216"/>
                  </a:lnTo>
                  <a:lnTo>
                    <a:pt x="144" y="216"/>
                  </a:lnTo>
                  <a:lnTo>
                    <a:pt x="180" y="216"/>
                  </a:lnTo>
                  <a:lnTo>
                    <a:pt x="216" y="216"/>
                  </a:lnTo>
                  <a:lnTo>
                    <a:pt x="252" y="216"/>
                  </a:lnTo>
                  <a:lnTo>
                    <a:pt x="288" y="216"/>
                  </a:lnTo>
                  <a:lnTo>
                    <a:pt x="300" y="180"/>
                  </a:lnTo>
                  <a:lnTo>
                    <a:pt x="300" y="144"/>
                  </a:lnTo>
                  <a:lnTo>
                    <a:pt x="300" y="108"/>
                  </a:lnTo>
                  <a:lnTo>
                    <a:pt x="276" y="72"/>
                  </a:lnTo>
                  <a:lnTo>
                    <a:pt x="240" y="48"/>
                  </a:lnTo>
                  <a:lnTo>
                    <a:pt x="204" y="24"/>
                  </a:lnTo>
                  <a:lnTo>
                    <a:pt x="16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60" y="24"/>
                  </a:lnTo>
                  <a:lnTo>
                    <a:pt x="24" y="60"/>
                  </a:lnTo>
                  <a:lnTo>
                    <a:pt x="0" y="96"/>
                  </a:lnTo>
                  <a:lnTo>
                    <a:pt x="0" y="132"/>
                  </a:lnTo>
                  <a:lnTo>
                    <a:pt x="0" y="168"/>
                  </a:lnTo>
                  <a:lnTo>
                    <a:pt x="12" y="204"/>
                  </a:lnTo>
                  <a:lnTo>
                    <a:pt x="48" y="216"/>
                  </a:lnTo>
                  <a:lnTo>
                    <a:pt x="84" y="216"/>
                  </a:lnTo>
                  <a:lnTo>
                    <a:pt x="36" y="19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2286;p230">
              <a:extLst>
                <a:ext uri="{FF2B5EF4-FFF2-40B4-BE49-F238E27FC236}">
                  <a16:creationId xmlns:a16="http://schemas.microsoft.com/office/drawing/2014/main" id="{351C87A4-B11E-4A28-92F7-431614AEA15D}"/>
                </a:ext>
              </a:extLst>
            </p:cNvPr>
            <p:cNvSpPr/>
            <p:nvPr/>
          </p:nvSpPr>
          <p:spPr>
            <a:xfrm>
              <a:off x="3072" y="3168"/>
              <a:ext cx="313" cy="121"/>
            </a:xfrm>
            <a:custGeom>
              <a:avLst/>
              <a:gdLst/>
              <a:ahLst/>
              <a:cxnLst/>
              <a:rect l="l" t="t" r="r" b="b"/>
              <a:pathLst>
                <a:path w="313" h="121" extrusionOk="0">
                  <a:moveTo>
                    <a:pt x="48" y="0"/>
                  </a:moveTo>
                  <a:lnTo>
                    <a:pt x="84" y="12"/>
                  </a:lnTo>
                  <a:lnTo>
                    <a:pt x="120" y="12"/>
                  </a:lnTo>
                  <a:lnTo>
                    <a:pt x="156" y="12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12"/>
                  </a:lnTo>
                  <a:lnTo>
                    <a:pt x="300" y="36"/>
                  </a:lnTo>
                  <a:lnTo>
                    <a:pt x="312" y="72"/>
                  </a:lnTo>
                  <a:lnTo>
                    <a:pt x="276" y="96"/>
                  </a:lnTo>
                  <a:lnTo>
                    <a:pt x="240" y="108"/>
                  </a:lnTo>
                  <a:lnTo>
                    <a:pt x="204" y="120"/>
                  </a:lnTo>
                  <a:lnTo>
                    <a:pt x="168" y="120"/>
                  </a:lnTo>
                  <a:lnTo>
                    <a:pt x="132" y="120"/>
                  </a:lnTo>
                  <a:lnTo>
                    <a:pt x="96" y="120"/>
                  </a:lnTo>
                  <a:lnTo>
                    <a:pt x="60" y="120"/>
                  </a:lnTo>
                  <a:lnTo>
                    <a:pt x="24" y="120"/>
                  </a:lnTo>
                  <a:lnTo>
                    <a:pt x="0" y="84"/>
                  </a:lnTo>
                  <a:lnTo>
                    <a:pt x="12" y="48"/>
                  </a:lnTo>
                  <a:lnTo>
                    <a:pt x="48" y="24"/>
                  </a:lnTo>
                  <a:lnTo>
                    <a:pt x="48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2287;p230">
              <a:extLst>
                <a:ext uri="{FF2B5EF4-FFF2-40B4-BE49-F238E27FC236}">
                  <a16:creationId xmlns:a16="http://schemas.microsoft.com/office/drawing/2014/main" id="{8C12620C-BFB4-4923-969C-D43AEA3D2404}"/>
                </a:ext>
              </a:extLst>
            </p:cNvPr>
            <p:cNvSpPr/>
            <p:nvPr/>
          </p:nvSpPr>
          <p:spPr>
            <a:xfrm>
              <a:off x="2640" y="3096"/>
              <a:ext cx="1093" cy="73"/>
            </a:xfrm>
            <a:custGeom>
              <a:avLst/>
              <a:gdLst/>
              <a:ahLst/>
              <a:cxnLst/>
              <a:rect l="l" t="t" r="r" b="b"/>
              <a:pathLst>
                <a:path w="1093" h="73" extrusionOk="0">
                  <a:moveTo>
                    <a:pt x="0" y="24"/>
                  </a:moveTo>
                  <a:lnTo>
                    <a:pt x="36" y="24"/>
                  </a:lnTo>
                  <a:lnTo>
                    <a:pt x="72" y="36"/>
                  </a:lnTo>
                  <a:lnTo>
                    <a:pt x="120" y="36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24"/>
                  </a:lnTo>
                  <a:lnTo>
                    <a:pt x="444" y="36"/>
                  </a:lnTo>
                  <a:lnTo>
                    <a:pt x="480" y="60"/>
                  </a:lnTo>
                  <a:lnTo>
                    <a:pt x="516" y="60"/>
                  </a:lnTo>
                  <a:lnTo>
                    <a:pt x="564" y="72"/>
                  </a:lnTo>
                  <a:lnTo>
                    <a:pt x="600" y="72"/>
                  </a:lnTo>
                  <a:lnTo>
                    <a:pt x="636" y="72"/>
                  </a:lnTo>
                  <a:lnTo>
                    <a:pt x="672" y="72"/>
                  </a:lnTo>
                  <a:lnTo>
                    <a:pt x="708" y="60"/>
                  </a:lnTo>
                  <a:lnTo>
                    <a:pt x="744" y="36"/>
                  </a:lnTo>
                  <a:lnTo>
                    <a:pt x="780" y="24"/>
                  </a:lnTo>
                  <a:lnTo>
                    <a:pt x="816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48" y="12"/>
                  </a:lnTo>
                  <a:lnTo>
                    <a:pt x="984" y="12"/>
                  </a:lnTo>
                  <a:lnTo>
                    <a:pt x="1020" y="12"/>
                  </a:lnTo>
                  <a:lnTo>
                    <a:pt x="1056" y="12"/>
                  </a:lnTo>
                  <a:lnTo>
                    <a:pt x="1092" y="12"/>
                  </a:lnTo>
                </a:path>
              </a:pathLst>
            </a:custGeom>
            <a:noFill/>
            <a:ln w="25400" cap="rnd" cmpd="sng">
              <a:solidFill>
                <a:srgbClr val="6E00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288;p230">
              <a:extLst>
                <a:ext uri="{FF2B5EF4-FFF2-40B4-BE49-F238E27FC236}">
                  <a16:creationId xmlns:a16="http://schemas.microsoft.com/office/drawing/2014/main" id="{136DDD96-6898-4668-8B7F-0B938D86FE33}"/>
                </a:ext>
              </a:extLst>
            </p:cNvPr>
            <p:cNvSpPr/>
            <p:nvPr/>
          </p:nvSpPr>
          <p:spPr>
            <a:xfrm>
              <a:off x="2600" y="3368"/>
              <a:ext cx="128" cy="128"/>
            </a:xfrm>
            <a:prstGeom prst="ellipse">
              <a:avLst/>
            </a:prstGeom>
            <a:solidFill>
              <a:srgbClr val="006B6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289;p230">
              <a:extLst>
                <a:ext uri="{FF2B5EF4-FFF2-40B4-BE49-F238E27FC236}">
                  <a16:creationId xmlns:a16="http://schemas.microsoft.com/office/drawing/2014/main" id="{E73E4D93-C406-400B-9B5B-C43E40FC89A9}"/>
                </a:ext>
              </a:extLst>
            </p:cNvPr>
            <p:cNvSpPr/>
            <p:nvPr/>
          </p:nvSpPr>
          <p:spPr>
            <a:xfrm>
              <a:off x="2744" y="3368"/>
              <a:ext cx="128" cy="128"/>
            </a:xfrm>
            <a:prstGeom prst="ellipse">
              <a:avLst/>
            </a:prstGeom>
            <a:solidFill>
              <a:srgbClr val="006B6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90;p230">
              <a:extLst>
                <a:ext uri="{FF2B5EF4-FFF2-40B4-BE49-F238E27FC236}">
                  <a16:creationId xmlns:a16="http://schemas.microsoft.com/office/drawing/2014/main" id="{A1F8CA6B-2081-4617-992E-9FC27AD0EA11}"/>
                </a:ext>
              </a:extLst>
            </p:cNvPr>
            <p:cNvSpPr/>
            <p:nvPr/>
          </p:nvSpPr>
          <p:spPr>
            <a:xfrm>
              <a:off x="2888" y="3320"/>
              <a:ext cx="128" cy="128"/>
            </a:xfrm>
            <a:prstGeom prst="ellipse">
              <a:avLst/>
            </a:prstGeom>
            <a:solidFill>
              <a:srgbClr val="006B6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291;p230">
              <a:extLst>
                <a:ext uri="{FF2B5EF4-FFF2-40B4-BE49-F238E27FC236}">
                  <a16:creationId xmlns:a16="http://schemas.microsoft.com/office/drawing/2014/main" id="{D14DB4A2-B241-44EF-815B-360199AEC9F6}"/>
                </a:ext>
              </a:extLst>
            </p:cNvPr>
            <p:cNvSpPr/>
            <p:nvPr/>
          </p:nvSpPr>
          <p:spPr>
            <a:xfrm>
              <a:off x="2984" y="3224"/>
              <a:ext cx="128" cy="128"/>
            </a:xfrm>
            <a:prstGeom prst="ellipse">
              <a:avLst/>
            </a:prstGeom>
            <a:solidFill>
              <a:srgbClr val="006B6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292;p230">
              <a:extLst>
                <a:ext uri="{FF2B5EF4-FFF2-40B4-BE49-F238E27FC236}">
                  <a16:creationId xmlns:a16="http://schemas.microsoft.com/office/drawing/2014/main" id="{7E8A7C83-7AA5-49C6-B98A-DC09D54F0952}"/>
                </a:ext>
              </a:extLst>
            </p:cNvPr>
            <p:cNvSpPr/>
            <p:nvPr/>
          </p:nvSpPr>
          <p:spPr>
            <a:xfrm>
              <a:off x="3080" y="3128"/>
              <a:ext cx="128" cy="128"/>
            </a:xfrm>
            <a:prstGeom prst="ellipse">
              <a:avLst/>
            </a:prstGeom>
            <a:solidFill>
              <a:srgbClr val="006B6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293;p230">
              <a:extLst>
                <a:ext uri="{FF2B5EF4-FFF2-40B4-BE49-F238E27FC236}">
                  <a16:creationId xmlns:a16="http://schemas.microsoft.com/office/drawing/2014/main" id="{921257ED-B6D2-4053-AAA3-BFA467E0F706}"/>
                </a:ext>
              </a:extLst>
            </p:cNvPr>
            <p:cNvSpPr/>
            <p:nvPr/>
          </p:nvSpPr>
          <p:spPr>
            <a:xfrm>
              <a:off x="3495" y="2660"/>
              <a:ext cx="888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Ribosome</a:t>
              </a:r>
              <a:endParaRPr/>
            </a:p>
          </p:txBody>
        </p:sp>
        <p:cxnSp>
          <p:nvCxnSpPr>
            <p:cNvPr id="26" name="Google Shape;2294;p230">
              <a:extLst>
                <a:ext uri="{FF2B5EF4-FFF2-40B4-BE49-F238E27FC236}">
                  <a16:creationId xmlns:a16="http://schemas.microsoft.com/office/drawing/2014/main" id="{59BDB652-F63A-498E-8395-DE55220B1E14}"/>
                </a:ext>
              </a:extLst>
            </p:cNvPr>
            <p:cNvCxnSpPr/>
            <p:nvPr/>
          </p:nvCxnSpPr>
          <p:spPr>
            <a:xfrm>
              <a:off x="3032" y="3408"/>
              <a:ext cx="2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27" name="Google Shape;2295;p230">
              <a:extLst>
                <a:ext uri="{FF2B5EF4-FFF2-40B4-BE49-F238E27FC236}">
                  <a16:creationId xmlns:a16="http://schemas.microsoft.com/office/drawing/2014/main" id="{36A3DD00-7E8D-4001-9704-9916697C51BE}"/>
                </a:ext>
              </a:extLst>
            </p:cNvPr>
            <p:cNvCxnSpPr/>
            <p:nvPr/>
          </p:nvCxnSpPr>
          <p:spPr>
            <a:xfrm rot="10800000" flipH="1">
              <a:off x="3320" y="2824"/>
              <a:ext cx="176" cy="16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8" name="Google Shape;2296;p230">
              <a:extLst>
                <a:ext uri="{FF2B5EF4-FFF2-40B4-BE49-F238E27FC236}">
                  <a16:creationId xmlns:a16="http://schemas.microsoft.com/office/drawing/2014/main" id="{D34106B5-5CD0-4488-ADEC-6F4BA35451C2}"/>
                </a:ext>
              </a:extLst>
            </p:cNvPr>
            <p:cNvSpPr/>
            <p:nvPr/>
          </p:nvSpPr>
          <p:spPr>
            <a:xfrm>
              <a:off x="3351" y="3332"/>
              <a:ext cx="665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Protein</a:t>
              </a:r>
              <a:endParaRPr/>
            </a:p>
          </p:txBody>
        </p:sp>
      </p:grpSp>
      <p:sp>
        <p:nvSpPr>
          <p:cNvPr id="29" name="Google Shape;2297;p230">
            <a:extLst>
              <a:ext uri="{FF2B5EF4-FFF2-40B4-BE49-F238E27FC236}">
                <a16:creationId xmlns:a16="http://schemas.microsoft.com/office/drawing/2014/main" id="{ED002A91-80D8-434A-AC26-A8DEFB6DE53B}"/>
              </a:ext>
            </a:extLst>
          </p:cNvPr>
          <p:cNvSpPr/>
          <p:nvPr/>
        </p:nvSpPr>
        <p:spPr>
          <a:xfrm>
            <a:off x="2424113" y="5878557"/>
            <a:ext cx="4457498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B50069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Prokaryotic Cell</a:t>
            </a:r>
            <a:endParaRPr dirty="0"/>
          </a:p>
        </p:txBody>
      </p:sp>
      <p:sp>
        <p:nvSpPr>
          <p:cNvPr id="30" name="Google Shape;2298;p230">
            <a:extLst>
              <a:ext uri="{FF2B5EF4-FFF2-40B4-BE49-F238E27FC236}">
                <a16:creationId xmlns:a16="http://schemas.microsoft.com/office/drawing/2014/main" id="{C7950A12-7BDB-4A6D-AB9A-EEFF2D4201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</a:t>
            </a:r>
            <a:r>
              <a:rPr lang="en-US" sz="4000" b="1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→ </a:t>
            </a:r>
            <a:r>
              <a:rPr lang="en-US" sz="4000" b="1" dirty="0">
                <a:solidFill>
                  <a:srgbClr val="9234DB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</a:t>
            </a:r>
            <a:r>
              <a:rPr lang="en-US" sz="40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4000" b="1" dirty="0">
                <a:solidFill>
                  <a:srgbClr val="9234DB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1" dirty="0">
                <a:solidFill>
                  <a:srgbClr val="006B6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6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3" name="Google Shape;2305;p231">
            <a:extLst>
              <a:ext uri="{FF2B5EF4-FFF2-40B4-BE49-F238E27FC236}">
                <a16:creationId xmlns:a16="http://schemas.microsoft.com/office/drawing/2014/main" id="{56EA7609-A168-4CE1-B567-5EF8BE380C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</a:t>
            </a:r>
            <a:r>
              <a:rPr lang="en-US" sz="4800" b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800" b="1">
                <a:latin typeface="Comic Sans MS"/>
                <a:ea typeface="Comic Sans MS"/>
                <a:cs typeface="Comic Sans MS"/>
                <a:sym typeface="Comic Sans MS"/>
              </a:rPr>
              <a:t>→ </a:t>
            </a:r>
            <a:r>
              <a:rPr lang="en-US" sz="4800" b="1">
                <a:solidFill>
                  <a:srgbClr val="9234DB"/>
                </a:solidFill>
                <a:latin typeface="Comic Sans MS"/>
                <a:ea typeface="Comic Sans MS"/>
                <a:cs typeface="Comic Sans MS"/>
                <a:sym typeface="Comic Sans MS"/>
              </a:rPr>
              <a:t>RNA </a:t>
            </a:r>
            <a:r>
              <a:rPr lang="en-US" sz="4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4800" b="1">
                <a:solidFill>
                  <a:srgbClr val="9234DB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800" b="1">
                <a:solidFill>
                  <a:srgbClr val="006B6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</a:t>
            </a:r>
            <a:endParaRPr/>
          </a:p>
        </p:txBody>
      </p:sp>
      <p:grpSp>
        <p:nvGrpSpPr>
          <p:cNvPr id="4" name="Google Shape;2306;p231">
            <a:extLst>
              <a:ext uri="{FF2B5EF4-FFF2-40B4-BE49-F238E27FC236}">
                <a16:creationId xmlns:a16="http://schemas.microsoft.com/office/drawing/2014/main" id="{8061CC08-150A-4789-8209-773BAD7DF600}"/>
              </a:ext>
            </a:extLst>
          </p:cNvPr>
          <p:cNvGrpSpPr/>
          <p:nvPr/>
        </p:nvGrpSpPr>
        <p:grpSpPr>
          <a:xfrm>
            <a:off x="2692400" y="1701800"/>
            <a:ext cx="5435600" cy="4978400"/>
            <a:chOff x="1696" y="1072"/>
            <a:chExt cx="3424" cy="3136"/>
          </a:xfrm>
        </p:grpSpPr>
        <p:sp>
          <p:nvSpPr>
            <p:cNvPr id="5" name="Google Shape;2307;p231">
              <a:extLst>
                <a:ext uri="{FF2B5EF4-FFF2-40B4-BE49-F238E27FC236}">
                  <a16:creationId xmlns:a16="http://schemas.microsoft.com/office/drawing/2014/main" id="{4CEA7CD9-FF86-493E-BC0B-4CFCD110BB4A}"/>
                </a:ext>
              </a:extLst>
            </p:cNvPr>
            <p:cNvSpPr/>
            <p:nvPr/>
          </p:nvSpPr>
          <p:spPr>
            <a:xfrm>
              <a:off x="1696" y="1072"/>
              <a:ext cx="3424" cy="3136"/>
            </a:xfrm>
            <a:prstGeom prst="roundRect">
              <a:avLst>
                <a:gd name="adj" fmla="val 12495"/>
              </a:avLst>
            </a:prstGeom>
            <a:solidFill>
              <a:srgbClr val="3366FF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308;p231">
              <a:extLst>
                <a:ext uri="{FF2B5EF4-FFF2-40B4-BE49-F238E27FC236}">
                  <a16:creationId xmlns:a16="http://schemas.microsoft.com/office/drawing/2014/main" id="{C7573D64-2CF3-43BA-B735-10B4749E97A6}"/>
                </a:ext>
              </a:extLst>
            </p:cNvPr>
            <p:cNvSpPr/>
            <p:nvPr/>
          </p:nvSpPr>
          <p:spPr>
            <a:xfrm>
              <a:off x="1928" y="1304"/>
              <a:ext cx="2768" cy="1856"/>
            </a:xfrm>
            <a:prstGeom prst="ellipse">
              <a:avLst/>
            </a:prstGeom>
            <a:solidFill>
              <a:srgbClr val="66FF6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309;p231">
              <a:extLst>
                <a:ext uri="{FF2B5EF4-FFF2-40B4-BE49-F238E27FC236}">
                  <a16:creationId xmlns:a16="http://schemas.microsoft.com/office/drawing/2014/main" id="{112FC9EB-0F27-43BE-BA12-74EE4533DECD}"/>
                </a:ext>
              </a:extLst>
            </p:cNvPr>
            <p:cNvSpPr/>
            <p:nvPr/>
          </p:nvSpPr>
          <p:spPr>
            <a:xfrm>
              <a:off x="4215" y="1138"/>
              <a:ext cx="842" cy="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Nuclear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/>
            </a:p>
          </p:txBody>
        </p:sp>
        <p:cxnSp>
          <p:nvCxnSpPr>
            <p:cNvPr id="9" name="Google Shape;2310;p231">
              <a:extLst>
                <a:ext uri="{FF2B5EF4-FFF2-40B4-BE49-F238E27FC236}">
                  <a16:creationId xmlns:a16="http://schemas.microsoft.com/office/drawing/2014/main" id="{0D6EF038-E9E3-4868-BA44-4B972EFFB7C2}"/>
                </a:ext>
              </a:extLst>
            </p:cNvPr>
            <p:cNvCxnSpPr/>
            <p:nvPr/>
          </p:nvCxnSpPr>
          <p:spPr>
            <a:xfrm rot="10800000" flipH="1">
              <a:off x="4520" y="1480"/>
              <a:ext cx="224" cy="25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0" name="Google Shape;2311;p231">
              <a:extLst>
                <a:ext uri="{FF2B5EF4-FFF2-40B4-BE49-F238E27FC236}">
                  <a16:creationId xmlns:a16="http://schemas.microsoft.com/office/drawing/2014/main" id="{EA44A79B-C417-4FAA-B3AC-DA79CD0A7350}"/>
                </a:ext>
              </a:extLst>
            </p:cNvPr>
            <p:cNvSpPr/>
            <p:nvPr/>
          </p:nvSpPr>
          <p:spPr>
            <a:xfrm>
              <a:off x="2164" y="1924"/>
              <a:ext cx="1000" cy="184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312;p231">
              <a:extLst>
                <a:ext uri="{FF2B5EF4-FFF2-40B4-BE49-F238E27FC236}">
                  <a16:creationId xmlns:a16="http://schemas.microsoft.com/office/drawing/2014/main" id="{B0D16E0C-8654-4603-B6F3-CDB863A45678}"/>
                </a:ext>
              </a:extLst>
            </p:cNvPr>
            <p:cNvSpPr/>
            <p:nvPr/>
          </p:nvSpPr>
          <p:spPr>
            <a:xfrm>
              <a:off x="2151" y="1906"/>
              <a:ext cx="1034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Transcription</a:t>
              </a:r>
              <a:endParaRPr dirty="0"/>
            </a:p>
          </p:txBody>
        </p:sp>
        <p:sp>
          <p:nvSpPr>
            <p:cNvPr id="12" name="Google Shape;2313;p231">
              <a:extLst>
                <a:ext uri="{FF2B5EF4-FFF2-40B4-BE49-F238E27FC236}">
                  <a16:creationId xmlns:a16="http://schemas.microsoft.com/office/drawing/2014/main" id="{5D1503C4-954D-4F28-BEB6-88A55ACA961C}"/>
                </a:ext>
              </a:extLst>
            </p:cNvPr>
            <p:cNvSpPr/>
            <p:nvPr/>
          </p:nvSpPr>
          <p:spPr>
            <a:xfrm>
              <a:off x="2164" y="2452"/>
              <a:ext cx="1096" cy="184"/>
            </a:xfrm>
            <a:prstGeom prst="rect">
              <a:avLst/>
            </a:prstGeom>
            <a:solidFill>
              <a:srgbClr val="9234DB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314;p231">
              <a:extLst>
                <a:ext uri="{FF2B5EF4-FFF2-40B4-BE49-F238E27FC236}">
                  <a16:creationId xmlns:a16="http://schemas.microsoft.com/office/drawing/2014/main" id="{EEDDA4FC-E0E8-494F-AB18-1066457A2CD6}"/>
                </a:ext>
              </a:extLst>
            </p:cNvPr>
            <p:cNvSpPr/>
            <p:nvPr/>
          </p:nvSpPr>
          <p:spPr>
            <a:xfrm>
              <a:off x="2151" y="2448"/>
              <a:ext cx="1115" cy="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RNA Processing</a:t>
              </a:r>
              <a:endParaRPr/>
            </a:p>
          </p:txBody>
        </p:sp>
        <p:sp>
          <p:nvSpPr>
            <p:cNvPr id="14" name="Google Shape;2315;p231">
              <a:extLst>
                <a:ext uri="{FF2B5EF4-FFF2-40B4-BE49-F238E27FC236}">
                  <a16:creationId xmlns:a16="http://schemas.microsoft.com/office/drawing/2014/main" id="{74013926-8513-455B-A44F-5B38813781CC}"/>
                </a:ext>
              </a:extLst>
            </p:cNvPr>
            <p:cNvSpPr/>
            <p:nvPr/>
          </p:nvSpPr>
          <p:spPr>
            <a:xfrm>
              <a:off x="2212" y="3460"/>
              <a:ext cx="856" cy="184"/>
            </a:xfrm>
            <a:prstGeom prst="rect">
              <a:avLst/>
            </a:prstGeom>
            <a:solidFill>
              <a:srgbClr val="F39FD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316;p231">
              <a:extLst>
                <a:ext uri="{FF2B5EF4-FFF2-40B4-BE49-F238E27FC236}">
                  <a16:creationId xmlns:a16="http://schemas.microsoft.com/office/drawing/2014/main" id="{A9D39B8C-2658-4327-8E6B-B38B6E13A012}"/>
                </a:ext>
              </a:extLst>
            </p:cNvPr>
            <p:cNvSpPr/>
            <p:nvPr/>
          </p:nvSpPr>
          <p:spPr>
            <a:xfrm>
              <a:off x="2199" y="3442"/>
              <a:ext cx="890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Translation</a:t>
              </a:r>
              <a:endParaRPr/>
            </a:p>
          </p:txBody>
        </p:sp>
        <p:sp>
          <p:nvSpPr>
            <p:cNvPr id="16" name="Google Shape;2317;p231">
              <a:extLst>
                <a:ext uri="{FF2B5EF4-FFF2-40B4-BE49-F238E27FC236}">
                  <a16:creationId xmlns:a16="http://schemas.microsoft.com/office/drawing/2014/main" id="{BDDB43C3-F7A3-43E5-83DB-DEC2FB825DF6}"/>
                </a:ext>
              </a:extLst>
            </p:cNvPr>
            <p:cNvSpPr/>
            <p:nvPr/>
          </p:nvSpPr>
          <p:spPr>
            <a:xfrm>
              <a:off x="3072" y="1596"/>
              <a:ext cx="1189" cy="217"/>
            </a:xfrm>
            <a:custGeom>
              <a:avLst/>
              <a:gdLst/>
              <a:ahLst/>
              <a:cxnLst/>
              <a:rect l="l" t="t" r="r" b="b"/>
              <a:pathLst>
                <a:path w="1189" h="217" extrusionOk="0">
                  <a:moveTo>
                    <a:pt x="0" y="180"/>
                  </a:moveTo>
                  <a:lnTo>
                    <a:pt x="12" y="144"/>
                  </a:lnTo>
                  <a:lnTo>
                    <a:pt x="24" y="108"/>
                  </a:lnTo>
                  <a:lnTo>
                    <a:pt x="48" y="72"/>
                  </a:lnTo>
                  <a:lnTo>
                    <a:pt x="72" y="36"/>
                  </a:lnTo>
                  <a:lnTo>
                    <a:pt x="108" y="12"/>
                  </a:lnTo>
                  <a:lnTo>
                    <a:pt x="144" y="0"/>
                  </a:lnTo>
                  <a:lnTo>
                    <a:pt x="180" y="24"/>
                  </a:lnTo>
                  <a:lnTo>
                    <a:pt x="216" y="60"/>
                  </a:lnTo>
                  <a:lnTo>
                    <a:pt x="252" y="84"/>
                  </a:lnTo>
                  <a:lnTo>
                    <a:pt x="264" y="120"/>
                  </a:lnTo>
                  <a:lnTo>
                    <a:pt x="288" y="156"/>
                  </a:lnTo>
                  <a:lnTo>
                    <a:pt x="324" y="180"/>
                  </a:lnTo>
                  <a:lnTo>
                    <a:pt x="360" y="192"/>
                  </a:lnTo>
                  <a:lnTo>
                    <a:pt x="396" y="168"/>
                  </a:lnTo>
                  <a:lnTo>
                    <a:pt x="420" y="132"/>
                  </a:lnTo>
                  <a:lnTo>
                    <a:pt x="444" y="96"/>
                  </a:lnTo>
                  <a:lnTo>
                    <a:pt x="456" y="60"/>
                  </a:lnTo>
                  <a:lnTo>
                    <a:pt x="480" y="24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588" y="0"/>
                  </a:lnTo>
                  <a:lnTo>
                    <a:pt x="612" y="36"/>
                  </a:lnTo>
                  <a:lnTo>
                    <a:pt x="648" y="72"/>
                  </a:lnTo>
                  <a:lnTo>
                    <a:pt x="660" y="108"/>
                  </a:lnTo>
                  <a:lnTo>
                    <a:pt x="684" y="144"/>
                  </a:lnTo>
                  <a:lnTo>
                    <a:pt x="708" y="180"/>
                  </a:lnTo>
                  <a:lnTo>
                    <a:pt x="744" y="204"/>
                  </a:lnTo>
                  <a:lnTo>
                    <a:pt x="780" y="192"/>
                  </a:lnTo>
                  <a:lnTo>
                    <a:pt x="792" y="156"/>
                  </a:lnTo>
                  <a:lnTo>
                    <a:pt x="816" y="120"/>
                  </a:lnTo>
                  <a:lnTo>
                    <a:pt x="828" y="84"/>
                  </a:lnTo>
                  <a:lnTo>
                    <a:pt x="840" y="48"/>
                  </a:lnTo>
                  <a:lnTo>
                    <a:pt x="828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36" y="12"/>
                  </a:lnTo>
                  <a:lnTo>
                    <a:pt x="972" y="24"/>
                  </a:lnTo>
                  <a:lnTo>
                    <a:pt x="984" y="60"/>
                  </a:lnTo>
                  <a:lnTo>
                    <a:pt x="1020" y="96"/>
                  </a:lnTo>
                  <a:lnTo>
                    <a:pt x="1032" y="132"/>
                  </a:lnTo>
                  <a:lnTo>
                    <a:pt x="1056" y="168"/>
                  </a:lnTo>
                  <a:lnTo>
                    <a:pt x="1068" y="204"/>
                  </a:lnTo>
                  <a:lnTo>
                    <a:pt x="1104" y="216"/>
                  </a:lnTo>
                  <a:lnTo>
                    <a:pt x="1140" y="192"/>
                  </a:lnTo>
                  <a:lnTo>
                    <a:pt x="1152" y="156"/>
                  </a:lnTo>
                  <a:lnTo>
                    <a:pt x="1164" y="120"/>
                  </a:lnTo>
                  <a:lnTo>
                    <a:pt x="1176" y="84"/>
                  </a:lnTo>
                  <a:lnTo>
                    <a:pt x="1188" y="48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2318;p231">
              <a:extLst>
                <a:ext uri="{FF2B5EF4-FFF2-40B4-BE49-F238E27FC236}">
                  <a16:creationId xmlns:a16="http://schemas.microsoft.com/office/drawing/2014/main" id="{C4394318-F813-46A1-9D65-61A0FEC1237C}"/>
                </a:ext>
              </a:extLst>
            </p:cNvPr>
            <p:cNvSpPr/>
            <p:nvPr/>
          </p:nvSpPr>
          <p:spPr>
            <a:xfrm>
              <a:off x="3072" y="1644"/>
              <a:ext cx="1189" cy="217"/>
            </a:xfrm>
            <a:custGeom>
              <a:avLst/>
              <a:gdLst/>
              <a:ahLst/>
              <a:cxnLst/>
              <a:rect l="l" t="t" r="r" b="b"/>
              <a:pathLst>
                <a:path w="1189" h="217" extrusionOk="0">
                  <a:moveTo>
                    <a:pt x="0" y="180"/>
                  </a:moveTo>
                  <a:lnTo>
                    <a:pt x="12" y="144"/>
                  </a:lnTo>
                  <a:lnTo>
                    <a:pt x="24" y="108"/>
                  </a:lnTo>
                  <a:lnTo>
                    <a:pt x="48" y="72"/>
                  </a:lnTo>
                  <a:lnTo>
                    <a:pt x="72" y="36"/>
                  </a:lnTo>
                  <a:lnTo>
                    <a:pt x="108" y="12"/>
                  </a:lnTo>
                  <a:lnTo>
                    <a:pt x="144" y="0"/>
                  </a:lnTo>
                  <a:lnTo>
                    <a:pt x="180" y="24"/>
                  </a:lnTo>
                  <a:lnTo>
                    <a:pt x="216" y="60"/>
                  </a:lnTo>
                  <a:lnTo>
                    <a:pt x="252" y="84"/>
                  </a:lnTo>
                  <a:lnTo>
                    <a:pt x="264" y="120"/>
                  </a:lnTo>
                  <a:lnTo>
                    <a:pt x="288" y="156"/>
                  </a:lnTo>
                  <a:lnTo>
                    <a:pt x="324" y="180"/>
                  </a:lnTo>
                  <a:lnTo>
                    <a:pt x="360" y="192"/>
                  </a:lnTo>
                  <a:lnTo>
                    <a:pt x="396" y="168"/>
                  </a:lnTo>
                  <a:lnTo>
                    <a:pt x="420" y="132"/>
                  </a:lnTo>
                  <a:lnTo>
                    <a:pt x="444" y="96"/>
                  </a:lnTo>
                  <a:lnTo>
                    <a:pt x="456" y="60"/>
                  </a:lnTo>
                  <a:lnTo>
                    <a:pt x="480" y="24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588" y="0"/>
                  </a:lnTo>
                  <a:lnTo>
                    <a:pt x="612" y="36"/>
                  </a:lnTo>
                  <a:lnTo>
                    <a:pt x="648" y="72"/>
                  </a:lnTo>
                  <a:lnTo>
                    <a:pt x="660" y="108"/>
                  </a:lnTo>
                  <a:lnTo>
                    <a:pt x="684" y="144"/>
                  </a:lnTo>
                  <a:lnTo>
                    <a:pt x="708" y="180"/>
                  </a:lnTo>
                  <a:lnTo>
                    <a:pt x="744" y="204"/>
                  </a:lnTo>
                  <a:lnTo>
                    <a:pt x="780" y="192"/>
                  </a:lnTo>
                  <a:lnTo>
                    <a:pt x="792" y="156"/>
                  </a:lnTo>
                  <a:lnTo>
                    <a:pt x="816" y="120"/>
                  </a:lnTo>
                  <a:lnTo>
                    <a:pt x="828" y="84"/>
                  </a:lnTo>
                  <a:lnTo>
                    <a:pt x="840" y="48"/>
                  </a:lnTo>
                  <a:lnTo>
                    <a:pt x="828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36" y="12"/>
                  </a:lnTo>
                  <a:lnTo>
                    <a:pt x="972" y="24"/>
                  </a:lnTo>
                  <a:lnTo>
                    <a:pt x="984" y="60"/>
                  </a:lnTo>
                  <a:lnTo>
                    <a:pt x="1020" y="96"/>
                  </a:lnTo>
                  <a:lnTo>
                    <a:pt x="1032" y="132"/>
                  </a:lnTo>
                  <a:lnTo>
                    <a:pt x="1056" y="168"/>
                  </a:lnTo>
                  <a:lnTo>
                    <a:pt x="1068" y="204"/>
                  </a:lnTo>
                  <a:lnTo>
                    <a:pt x="1104" y="216"/>
                  </a:lnTo>
                  <a:lnTo>
                    <a:pt x="1140" y="192"/>
                  </a:lnTo>
                  <a:lnTo>
                    <a:pt x="1152" y="156"/>
                  </a:lnTo>
                  <a:lnTo>
                    <a:pt x="1164" y="120"/>
                  </a:lnTo>
                  <a:lnTo>
                    <a:pt x="1176" y="84"/>
                  </a:lnTo>
                  <a:lnTo>
                    <a:pt x="1188" y="48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2319;p231">
              <a:extLst>
                <a:ext uri="{FF2B5EF4-FFF2-40B4-BE49-F238E27FC236}">
                  <a16:creationId xmlns:a16="http://schemas.microsoft.com/office/drawing/2014/main" id="{B9543459-184C-4C52-A496-C315DD149C0E}"/>
                </a:ext>
              </a:extLst>
            </p:cNvPr>
            <p:cNvSpPr/>
            <p:nvPr/>
          </p:nvSpPr>
          <p:spPr>
            <a:xfrm>
              <a:off x="3543" y="1364"/>
              <a:ext cx="462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DNA</a:t>
              </a:r>
              <a:endParaRPr/>
            </a:p>
          </p:txBody>
        </p:sp>
        <p:cxnSp>
          <p:nvCxnSpPr>
            <p:cNvPr id="19" name="Google Shape;2320;p231">
              <a:extLst>
                <a:ext uri="{FF2B5EF4-FFF2-40B4-BE49-F238E27FC236}">
                  <a16:creationId xmlns:a16="http://schemas.microsoft.com/office/drawing/2014/main" id="{F610D472-20B4-4B26-BF96-DD0B4D51B985}"/>
                </a:ext>
              </a:extLst>
            </p:cNvPr>
            <p:cNvCxnSpPr/>
            <p:nvPr/>
          </p:nvCxnSpPr>
          <p:spPr>
            <a:xfrm>
              <a:off x="3600" y="1832"/>
              <a:ext cx="0" cy="3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" name="Google Shape;2321;p231">
              <a:extLst>
                <a:ext uri="{FF2B5EF4-FFF2-40B4-BE49-F238E27FC236}">
                  <a16:creationId xmlns:a16="http://schemas.microsoft.com/office/drawing/2014/main" id="{D6D0F782-F5A3-4941-B14E-9B1A808B29D7}"/>
                </a:ext>
              </a:extLst>
            </p:cNvPr>
            <p:cNvSpPr/>
            <p:nvPr/>
          </p:nvSpPr>
          <p:spPr>
            <a:xfrm>
              <a:off x="2964" y="2208"/>
              <a:ext cx="1501" cy="157"/>
            </a:xfrm>
            <a:custGeom>
              <a:avLst/>
              <a:gdLst/>
              <a:ahLst/>
              <a:cxnLst/>
              <a:rect l="l" t="t" r="r" b="b"/>
              <a:pathLst>
                <a:path w="1501" h="157" extrusionOk="0">
                  <a:moveTo>
                    <a:pt x="12" y="96"/>
                  </a:moveTo>
                  <a:lnTo>
                    <a:pt x="0" y="60"/>
                  </a:lnTo>
                  <a:lnTo>
                    <a:pt x="36" y="48"/>
                  </a:lnTo>
                  <a:lnTo>
                    <a:pt x="72" y="36"/>
                  </a:lnTo>
                  <a:lnTo>
                    <a:pt x="108" y="36"/>
                  </a:lnTo>
                  <a:lnTo>
                    <a:pt x="144" y="36"/>
                  </a:lnTo>
                  <a:lnTo>
                    <a:pt x="180" y="36"/>
                  </a:lnTo>
                  <a:lnTo>
                    <a:pt x="216" y="48"/>
                  </a:lnTo>
                  <a:lnTo>
                    <a:pt x="252" y="60"/>
                  </a:lnTo>
                  <a:lnTo>
                    <a:pt x="288" y="60"/>
                  </a:lnTo>
                  <a:lnTo>
                    <a:pt x="324" y="72"/>
                  </a:lnTo>
                  <a:lnTo>
                    <a:pt x="360" y="84"/>
                  </a:lnTo>
                  <a:lnTo>
                    <a:pt x="396" y="108"/>
                  </a:lnTo>
                  <a:lnTo>
                    <a:pt x="432" y="120"/>
                  </a:lnTo>
                  <a:lnTo>
                    <a:pt x="468" y="144"/>
                  </a:lnTo>
                  <a:lnTo>
                    <a:pt x="504" y="144"/>
                  </a:lnTo>
                  <a:lnTo>
                    <a:pt x="540" y="156"/>
                  </a:lnTo>
                  <a:lnTo>
                    <a:pt x="576" y="156"/>
                  </a:lnTo>
                  <a:lnTo>
                    <a:pt x="612" y="156"/>
                  </a:lnTo>
                  <a:lnTo>
                    <a:pt x="648" y="132"/>
                  </a:lnTo>
                  <a:lnTo>
                    <a:pt x="684" y="120"/>
                  </a:lnTo>
                  <a:lnTo>
                    <a:pt x="720" y="96"/>
                  </a:lnTo>
                  <a:lnTo>
                    <a:pt x="744" y="60"/>
                  </a:lnTo>
                  <a:lnTo>
                    <a:pt x="780" y="36"/>
                  </a:lnTo>
                  <a:lnTo>
                    <a:pt x="816" y="12"/>
                  </a:lnTo>
                  <a:lnTo>
                    <a:pt x="852" y="0"/>
                  </a:lnTo>
                  <a:lnTo>
                    <a:pt x="888" y="0"/>
                  </a:lnTo>
                  <a:lnTo>
                    <a:pt x="924" y="0"/>
                  </a:lnTo>
                  <a:lnTo>
                    <a:pt x="960" y="0"/>
                  </a:lnTo>
                  <a:lnTo>
                    <a:pt x="996" y="0"/>
                  </a:lnTo>
                  <a:lnTo>
                    <a:pt x="1032" y="12"/>
                  </a:lnTo>
                  <a:lnTo>
                    <a:pt x="1068" y="24"/>
                  </a:lnTo>
                  <a:lnTo>
                    <a:pt x="1104" y="48"/>
                  </a:lnTo>
                  <a:lnTo>
                    <a:pt x="1140" y="60"/>
                  </a:lnTo>
                  <a:lnTo>
                    <a:pt x="1176" y="72"/>
                  </a:lnTo>
                  <a:lnTo>
                    <a:pt x="1212" y="96"/>
                  </a:lnTo>
                  <a:lnTo>
                    <a:pt x="1248" y="108"/>
                  </a:lnTo>
                  <a:lnTo>
                    <a:pt x="1284" y="120"/>
                  </a:lnTo>
                  <a:lnTo>
                    <a:pt x="1320" y="132"/>
                  </a:lnTo>
                  <a:lnTo>
                    <a:pt x="1356" y="132"/>
                  </a:lnTo>
                  <a:lnTo>
                    <a:pt x="1392" y="120"/>
                  </a:lnTo>
                  <a:lnTo>
                    <a:pt x="1428" y="96"/>
                  </a:lnTo>
                  <a:lnTo>
                    <a:pt x="1464" y="60"/>
                  </a:lnTo>
                  <a:lnTo>
                    <a:pt x="1500" y="48"/>
                  </a:lnTo>
                </a:path>
              </a:pathLst>
            </a:custGeom>
            <a:noFill/>
            <a:ln w="25400" cap="rnd" cmpd="sng">
              <a:solidFill>
                <a:srgbClr val="B500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322;p231">
              <a:extLst>
                <a:ext uri="{FF2B5EF4-FFF2-40B4-BE49-F238E27FC236}">
                  <a16:creationId xmlns:a16="http://schemas.microsoft.com/office/drawing/2014/main" id="{88D66B22-F770-4B0A-9059-A073DA759043}"/>
                </a:ext>
              </a:extLst>
            </p:cNvPr>
            <p:cNvSpPr/>
            <p:nvPr/>
          </p:nvSpPr>
          <p:spPr>
            <a:xfrm>
              <a:off x="3687" y="1988"/>
              <a:ext cx="915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Pre-mRNA</a:t>
              </a:r>
              <a:endParaRPr/>
            </a:p>
          </p:txBody>
        </p:sp>
        <p:sp>
          <p:nvSpPr>
            <p:cNvPr id="22" name="Google Shape;2323;p231">
              <a:extLst>
                <a:ext uri="{FF2B5EF4-FFF2-40B4-BE49-F238E27FC236}">
                  <a16:creationId xmlns:a16="http://schemas.microsoft.com/office/drawing/2014/main" id="{9AAB2193-21CA-48D9-8CA7-A1C8079D1F83}"/>
                </a:ext>
              </a:extLst>
            </p:cNvPr>
            <p:cNvSpPr/>
            <p:nvPr/>
          </p:nvSpPr>
          <p:spPr>
            <a:xfrm>
              <a:off x="3120" y="2856"/>
              <a:ext cx="1093" cy="73"/>
            </a:xfrm>
            <a:custGeom>
              <a:avLst/>
              <a:gdLst/>
              <a:ahLst/>
              <a:cxnLst/>
              <a:rect l="l" t="t" r="r" b="b"/>
              <a:pathLst>
                <a:path w="1093" h="73" extrusionOk="0">
                  <a:moveTo>
                    <a:pt x="0" y="24"/>
                  </a:moveTo>
                  <a:lnTo>
                    <a:pt x="36" y="24"/>
                  </a:lnTo>
                  <a:lnTo>
                    <a:pt x="72" y="36"/>
                  </a:lnTo>
                  <a:lnTo>
                    <a:pt x="120" y="36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24"/>
                  </a:lnTo>
                  <a:lnTo>
                    <a:pt x="444" y="36"/>
                  </a:lnTo>
                  <a:lnTo>
                    <a:pt x="480" y="60"/>
                  </a:lnTo>
                  <a:lnTo>
                    <a:pt x="516" y="60"/>
                  </a:lnTo>
                  <a:lnTo>
                    <a:pt x="564" y="72"/>
                  </a:lnTo>
                  <a:lnTo>
                    <a:pt x="600" y="72"/>
                  </a:lnTo>
                  <a:lnTo>
                    <a:pt x="636" y="72"/>
                  </a:lnTo>
                  <a:lnTo>
                    <a:pt x="672" y="72"/>
                  </a:lnTo>
                  <a:lnTo>
                    <a:pt x="708" y="60"/>
                  </a:lnTo>
                  <a:lnTo>
                    <a:pt x="744" y="36"/>
                  </a:lnTo>
                  <a:lnTo>
                    <a:pt x="780" y="24"/>
                  </a:lnTo>
                  <a:lnTo>
                    <a:pt x="816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48" y="12"/>
                  </a:lnTo>
                  <a:lnTo>
                    <a:pt x="984" y="12"/>
                  </a:lnTo>
                  <a:lnTo>
                    <a:pt x="1020" y="12"/>
                  </a:lnTo>
                  <a:lnTo>
                    <a:pt x="1056" y="12"/>
                  </a:lnTo>
                  <a:lnTo>
                    <a:pt x="1092" y="12"/>
                  </a:lnTo>
                </a:path>
              </a:pathLst>
            </a:custGeom>
            <a:noFill/>
            <a:ln w="25400" cap="rnd" cmpd="sng">
              <a:solidFill>
                <a:srgbClr val="6E00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" name="Google Shape;2324;p231">
              <a:extLst>
                <a:ext uri="{FF2B5EF4-FFF2-40B4-BE49-F238E27FC236}">
                  <a16:creationId xmlns:a16="http://schemas.microsoft.com/office/drawing/2014/main" id="{6463C3C8-2028-4F16-A827-1386F9498D1D}"/>
                </a:ext>
              </a:extLst>
            </p:cNvPr>
            <p:cNvCxnSpPr/>
            <p:nvPr/>
          </p:nvCxnSpPr>
          <p:spPr>
            <a:xfrm>
              <a:off x="3600" y="2456"/>
              <a:ext cx="0" cy="3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Google Shape;2325;p231">
              <a:extLst>
                <a:ext uri="{FF2B5EF4-FFF2-40B4-BE49-F238E27FC236}">
                  <a16:creationId xmlns:a16="http://schemas.microsoft.com/office/drawing/2014/main" id="{2CD6FF03-A3CA-479D-BA22-94D70D358B14}"/>
                </a:ext>
              </a:extLst>
            </p:cNvPr>
            <p:cNvSpPr/>
            <p:nvPr/>
          </p:nvSpPr>
          <p:spPr>
            <a:xfrm>
              <a:off x="3687" y="2660"/>
              <a:ext cx="604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mRNA</a:t>
              </a:r>
              <a:endParaRPr/>
            </a:p>
          </p:txBody>
        </p:sp>
        <p:cxnSp>
          <p:nvCxnSpPr>
            <p:cNvPr id="25" name="Google Shape;2326;p231">
              <a:extLst>
                <a:ext uri="{FF2B5EF4-FFF2-40B4-BE49-F238E27FC236}">
                  <a16:creationId xmlns:a16="http://schemas.microsoft.com/office/drawing/2014/main" id="{42F85717-29A4-4629-A762-A096D9D11867}"/>
                </a:ext>
              </a:extLst>
            </p:cNvPr>
            <p:cNvCxnSpPr/>
            <p:nvPr/>
          </p:nvCxnSpPr>
          <p:spPr>
            <a:xfrm>
              <a:off x="3600" y="3032"/>
              <a:ext cx="0" cy="3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" name="Google Shape;2327;p231">
              <a:extLst>
                <a:ext uri="{FF2B5EF4-FFF2-40B4-BE49-F238E27FC236}">
                  <a16:creationId xmlns:a16="http://schemas.microsoft.com/office/drawing/2014/main" id="{09F6B44D-078C-4D6B-85C4-BC15D4E00D9E}"/>
                </a:ext>
              </a:extLst>
            </p:cNvPr>
            <p:cNvSpPr/>
            <p:nvPr/>
          </p:nvSpPr>
          <p:spPr>
            <a:xfrm>
              <a:off x="3708" y="3408"/>
              <a:ext cx="301" cy="217"/>
            </a:xfrm>
            <a:custGeom>
              <a:avLst/>
              <a:gdLst/>
              <a:ahLst/>
              <a:cxnLst/>
              <a:rect l="l" t="t" r="r" b="b"/>
              <a:pathLst>
                <a:path w="301" h="217" extrusionOk="0">
                  <a:moveTo>
                    <a:pt x="36" y="192"/>
                  </a:moveTo>
                  <a:lnTo>
                    <a:pt x="72" y="216"/>
                  </a:lnTo>
                  <a:lnTo>
                    <a:pt x="108" y="216"/>
                  </a:lnTo>
                  <a:lnTo>
                    <a:pt x="144" y="216"/>
                  </a:lnTo>
                  <a:lnTo>
                    <a:pt x="180" y="216"/>
                  </a:lnTo>
                  <a:lnTo>
                    <a:pt x="216" y="216"/>
                  </a:lnTo>
                  <a:lnTo>
                    <a:pt x="252" y="216"/>
                  </a:lnTo>
                  <a:lnTo>
                    <a:pt x="288" y="216"/>
                  </a:lnTo>
                  <a:lnTo>
                    <a:pt x="300" y="180"/>
                  </a:lnTo>
                  <a:lnTo>
                    <a:pt x="300" y="144"/>
                  </a:lnTo>
                  <a:lnTo>
                    <a:pt x="300" y="108"/>
                  </a:lnTo>
                  <a:lnTo>
                    <a:pt x="276" y="72"/>
                  </a:lnTo>
                  <a:lnTo>
                    <a:pt x="240" y="48"/>
                  </a:lnTo>
                  <a:lnTo>
                    <a:pt x="204" y="24"/>
                  </a:lnTo>
                  <a:lnTo>
                    <a:pt x="16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60" y="24"/>
                  </a:lnTo>
                  <a:lnTo>
                    <a:pt x="24" y="60"/>
                  </a:lnTo>
                  <a:lnTo>
                    <a:pt x="0" y="96"/>
                  </a:lnTo>
                  <a:lnTo>
                    <a:pt x="0" y="132"/>
                  </a:lnTo>
                  <a:lnTo>
                    <a:pt x="0" y="168"/>
                  </a:lnTo>
                  <a:lnTo>
                    <a:pt x="12" y="204"/>
                  </a:lnTo>
                  <a:lnTo>
                    <a:pt x="48" y="216"/>
                  </a:lnTo>
                  <a:lnTo>
                    <a:pt x="84" y="216"/>
                  </a:lnTo>
                  <a:lnTo>
                    <a:pt x="36" y="19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328;p231">
              <a:extLst>
                <a:ext uri="{FF2B5EF4-FFF2-40B4-BE49-F238E27FC236}">
                  <a16:creationId xmlns:a16="http://schemas.microsoft.com/office/drawing/2014/main" id="{BD43C9CB-8507-411E-81E9-D0469373CD5D}"/>
                </a:ext>
              </a:extLst>
            </p:cNvPr>
            <p:cNvSpPr/>
            <p:nvPr/>
          </p:nvSpPr>
          <p:spPr>
            <a:xfrm>
              <a:off x="3696" y="3600"/>
              <a:ext cx="313" cy="121"/>
            </a:xfrm>
            <a:custGeom>
              <a:avLst/>
              <a:gdLst/>
              <a:ahLst/>
              <a:cxnLst/>
              <a:rect l="l" t="t" r="r" b="b"/>
              <a:pathLst>
                <a:path w="313" h="121" extrusionOk="0">
                  <a:moveTo>
                    <a:pt x="48" y="0"/>
                  </a:moveTo>
                  <a:lnTo>
                    <a:pt x="84" y="12"/>
                  </a:lnTo>
                  <a:lnTo>
                    <a:pt x="120" y="12"/>
                  </a:lnTo>
                  <a:lnTo>
                    <a:pt x="156" y="12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12"/>
                  </a:lnTo>
                  <a:lnTo>
                    <a:pt x="300" y="36"/>
                  </a:lnTo>
                  <a:lnTo>
                    <a:pt x="312" y="72"/>
                  </a:lnTo>
                  <a:lnTo>
                    <a:pt x="276" y="96"/>
                  </a:lnTo>
                  <a:lnTo>
                    <a:pt x="240" y="108"/>
                  </a:lnTo>
                  <a:lnTo>
                    <a:pt x="204" y="120"/>
                  </a:lnTo>
                  <a:lnTo>
                    <a:pt x="168" y="120"/>
                  </a:lnTo>
                  <a:lnTo>
                    <a:pt x="132" y="120"/>
                  </a:lnTo>
                  <a:lnTo>
                    <a:pt x="96" y="120"/>
                  </a:lnTo>
                  <a:lnTo>
                    <a:pt x="60" y="120"/>
                  </a:lnTo>
                  <a:lnTo>
                    <a:pt x="24" y="120"/>
                  </a:lnTo>
                  <a:lnTo>
                    <a:pt x="0" y="84"/>
                  </a:lnTo>
                  <a:lnTo>
                    <a:pt x="12" y="48"/>
                  </a:lnTo>
                  <a:lnTo>
                    <a:pt x="48" y="24"/>
                  </a:lnTo>
                  <a:lnTo>
                    <a:pt x="48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329;p231">
              <a:extLst>
                <a:ext uri="{FF2B5EF4-FFF2-40B4-BE49-F238E27FC236}">
                  <a16:creationId xmlns:a16="http://schemas.microsoft.com/office/drawing/2014/main" id="{FF33EC4B-9CFA-4733-9783-6CFDE449128B}"/>
                </a:ext>
              </a:extLst>
            </p:cNvPr>
            <p:cNvSpPr/>
            <p:nvPr/>
          </p:nvSpPr>
          <p:spPr>
            <a:xfrm>
              <a:off x="3264" y="3528"/>
              <a:ext cx="1093" cy="73"/>
            </a:xfrm>
            <a:custGeom>
              <a:avLst/>
              <a:gdLst/>
              <a:ahLst/>
              <a:cxnLst/>
              <a:rect l="l" t="t" r="r" b="b"/>
              <a:pathLst>
                <a:path w="1093" h="73" extrusionOk="0">
                  <a:moveTo>
                    <a:pt x="0" y="24"/>
                  </a:moveTo>
                  <a:lnTo>
                    <a:pt x="36" y="24"/>
                  </a:lnTo>
                  <a:lnTo>
                    <a:pt x="72" y="36"/>
                  </a:lnTo>
                  <a:lnTo>
                    <a:pt x="120" y="36"/>
                  </a:lnTo>
                  <a:lnTo>
                    <a:pt x="156" y="36"/>
                  </a:lnTo>
                  <a:lnTo>
                    <a:pt x="192" y="12"/>
                  </a:lnTo>
                  <a:lnTo>
                    <a:pt x="228" y="12"/>
                  </a:lnTo>
                  <a:lnTo>
                    <a:pt x="264" y="0"/>
                  </a:lnTo>
                  <a:lnTo>
                    <a:pt x="300" y="0"/>
                  </a:lnTo>
                  <a:lnTo>
                    <a:pt x="336" y="0"/>
                  </a:lnTo>
                  <a:lnTo>
                    <a:pt x="372" y="0"/>
                  </a:lnTo>
                  <a:lnTo>
                    <a:pt x="408" y="24"/>
                  </a:lnTo>
                  <a:lnTo>
                    <a:pt x="444" y="36"/>
                  </a:lnTo>
                  <a:lnTo>
                    <a:pt x="480" y="60"/>
                  </a:lnTo>
                  <a:lnTo>
                    <a:pt x="516" y="60"/>
                  </a:lnTo>
                  <a:lnTo>
                    <a:pt x="564" y="72"/>
                  </a:lnTo>
                  <a:lnTo>
                    <a:pt x="600" y="72"/>
                  </a:lnTo>
                  <a:lnTo>
                    <a:pt x="636" y="72"/>
                  </a:lnTo>
                  <a:lnTo>
                    <a:pt x="672" y="72"/>
                  </a:lnTo>
                  <a:lnTo>
                    <a:pt x="708" y="60"/>
                  </a:lnTo>
                  <a:lnTo>
                    <a:pt x="744" y="36"/>
                  </a:lnTo>
                  <a:lnTo>
                    <a:pt x="780" y="24"/>
                  </a:lnTo>
                  <a:lnTo>
                    <a:pt x="816" y="12"/>
                  </a:lnTo>
                  <a:lnTo>
                    <a:pt x="864" y="12"/>
                  </a:lnTo>
                  <a:lnTo>
                    <a:pt x="900" y="12"/>
                  </a:lnTo>
                  <a:lnTo>
                    <a:pt x="948" y="12"/>
                  </a:lnTo>
                  <a:lnTo>
                    <a:pt x="984" y="12"/>
                  </a:lnTo>
                  <a:lnTo>
                    <a:pt x="1020" y="12"/>
                  </a:lnTo>
                  <a:lnTo>
                    <a:pt x="1056" y="12"/>
                  </a:lnTo>
                  <a:lnTo>
                    <a:pt x="1092" y="12"/>
                  </a:lnTo>
                </a:path>
              </a:pathLst>
            </a:custGeom>
            <a:noFill/>
            <a:ln w="25400" cap="rnd" cmpd="sng">
              <a:solidFill>
                <a:srgbClr val="6E00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330;p231">
              <a:extLst>
                <a:ext uri="{FF2B5EF4-FFF2-40B4-BE49-F238E27FC236}">
                  <a16:creationId xmlns:a16="http://schemas.microsoft.com/office/drawing/2014/main" id="{5B2F47B1-481B-40E8-AF97-2664C528A115}"/>
                </a:ext>
              </a:extLst>
            </p:cNvPr>
            <p:cNvSpPr/>
            <p:nvPr/>
          </p:nvSpPr>
          <p:spPr>
            <a:xfrm>
              <a:off x="3224" y="3800"/>
              <a:ext cx="128" cy="128"/>
            </a:xfrm>
            <a:prstGeom prst="ellipse">
              <a:avLst/>
            </a:prstGeom>
            <a:solidFill>
              <a:srgbClr val="F39FD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331;p231">
              <a:extLst>
                <a:ext uri="{FF2B5EF4-FFF2-40B4-BE49-F238E27FC236}">
                  <a16:creationId xmlns:a16="http://schemas.microsoft.com/office/drawing/2014/main" id="{85E08F15-D085-4AB1-BF84-2F2C1E436C54}"/>
                </a:ext>
              </a:extLst>
            </p:cNvPr>
            <p:cNvSpPr/>
            <p:nvPr/>
          </p:nvSpPr>
          <p:spPr>
            <a:xfrm>
              <a:off x="3368" y="3800"/>
              <a:ext cx="128" cy="128"/>
            </a:xfrm>
            <a:prstGeom prst="ellipse">
              <a:avLst/>
            </a:prstGeom>
            <a:solidFill>
              <a:srgbClr val="F39FD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332;p231">
              <a:extLst>
                <a:ext uri="{FF2B5EF4-FFF2-40B4-BE49-F238E27FC236}">
                  <a16:creationId xmlns:a16="http://schemas.microsoft.com/office/drawing/2014/main" id="{FAE0ACC1-4404-4C8A-890F-A6842E9180DB}"/>
                </a:ext>
              </a:extLst>
            </p:cNvPr>
            <p:cNvSpPr/>
            <p:nvPr/>
          </p:nvSpPr>
          <p:spPr>
            <a:xfrm>
              <a:off x="3512" y="3752"/>
              <a:ext cx="128" cy="128"/>
            </a:xfrm>
            <a:prstGeom prst="ellipse">
              <a:avLst/>
            </a:prstGeom>
            <a:solidFill>
              <a:srgbClr val="F39FD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333;p231">
              <a:extLst>
                <a:ext uri="{FF2B5EF4-FFF2-40B4-BE49-F238E27FC236}">
                  <a16:creationId xmlns:a16="http://schemas.microsoft.com/office/drawing/2014/main" id="{5F491685-0B83-4A3B-882E-9C71BE84E7AF}"/>
                </a:ext>
              </a:extLst>
            </p:cNvPr>
            <p:cNvSpPr/>
            <p:nvPr/>
          </p:nvSpPr>
          <p:spPr>
            <a:xfrm>
              <a:off x="3608" y="3656"/>
              <a:ext cx="128" cy="128"/>
            </a:xfrm>
            <a:prstGeom prst="ellipse">
              <a:avLst/>
            </a:prstGeom>
            <a:solidFill>
              <a:srgbClr val="F39FD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334;p231">
              <a:extLst>
                <a:ext uri="{FF2B5EF4-FFF2-40B4-BE49-F238E27FC236}">
                  <a16:creationId xmlns:a16="http://schemas.microsoft.com/office/drawing/2014/main" id="{5BD52617-191A-429D-A769-8F204F98EBD5}"/>
                </a:ext>
              </a:extLst>
            </p:cNvPr>
            <p:cNvSpPr/>
            <p:nvPr/>
          </p:nvSpPr>
          <p:spPr>
            <a:xfrm>
              <a:off x="3704" y="3560"/>
              <a:ext cx="128" cy="128"/>
            </a:xfrm>
            <a:prstGeom prst="ellipse">
              <a:avLst/>
            </a:prstGeom>
            <a:solidFill>
              <a:srgbClr val="F39FD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335;p231">
              <a:extLst>
                <a:ext uri="{FF2B5EF4-FFF2-40B4-BE49-F238E27FC236}">
                  <a16:creationId xmlns:a16="http://schemas.microsoft.com/office/drawing/2014/main" id="{7AFFFE20-82E1-4C88-9F08-E6FD53FBBF48}"/>
                </a:ext>
              </a:extLst>
            </p:cNvPr>
            <p:cNvSpPr/>
            <p:nvPr/>
          </p:nvSpPr>
          <p:spPr>
            <a:xfrm>
              <a:off x="4119" y="3092"/>
              <a:ext cx="888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Ribosome</a:t>
              </a:r>
              <a:endParaRPr/>
            </a:p>
          </p:txBody>
        </p:sp>
        <p:sp>
          <p:nvSpPr>
            <p:cNvPr id="35" name="Google Shape;2336;p231">
              <a:extLst>
                <a:ext uri="{FF2B5EF4-FFF2-40B4-BE49-F238E27FC236}">
                  <a16:creationId xmlns:a16="http://schemas.microsoft.com/office/drawing/2014/main" id="{9D6E47F0-8906-457C-BB56-036C8BAA5FA0}"/>
                </a:ext>
              </a:extLst>
            </p:cNvPr>
            <p:cNvSpPr/>
            <p:nvPr/>
          </p:nvSpPr>
          <p:spPr>
            <a:xfrm>
              <a:off x="3879" y="3716"/>
              <a:ext cx="665" cy="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Protein</a:t>
              </a:r>
              <a:endParaRPr/>
            </a:p>
          </p:txBody>
        </p:sp>
        <p:cxnSp>
          <p:nvCxnSpPr>
            <p:cNvPr id="36" name="Google Shape;2337;p231">
              <a:extLst>
                <a:ext uri="{FF2B5EF4-FFF2-40B4-BE49-F238E27FC236}">
                  <a16:creationId xmlns:a16="http://schemas.microsoft.com/office/drawing/2014/main" id="{240C5282-49EB-49D2-9FCE-CB2966CD7225}"/>
                </a:ext>
              </a:extLst>
            </p:cNvPr>
            <p:cNvCxnSpPr/>
            <p:nvPr/>
          </p:nvCxnSpPr>
          <p:spPr>
            <a:xfrm>
              <a:off x="3656" y="3840"/>
              <a:ext cx="2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37" name="Google Shape;2338;p231">
              <a:extLst>
                <a:ext uri="{FF2B5EF4-FFF2-40B4-BE49-F238E27FC236}">
                  <a16:creationId xmlns:a16="http://schemas.microsoft.com/office/drawing/2014/main" id="{1B0F73F1-7E44-4B8D-9727-1E38B2154FCA}"/>
                </a:ext>
              </a:extLst>
            </p:cNvPr>
            <p:cNvCxnSpPr/>
            <p:nvPr/>
          </p:nvCxnSpPr>
          <p:spPr>
            <a:xfrm rot="10800000" flipH="1">
              <a:off x="3944" y="3256"/>
              <a:ext cx="176" cy="16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38" name="Google Shape;2339;p231">
            <a:extLst>
              <a:ext uri="{FF2B5EF4-FFF2-40B4-BE49-F238E27FC236}">
                <a16:creationId xmlns:a16="http://schemas.microsoft.com/office/drawing/2014/main" id="{FFB3E4D2-4005-4C9D-89E5-D40E03F34CCB}"/>
              </a:ext>
            </a:extLst>
          </p:cNvPr>
          <p:cNvSpPr/>
          <p:nvPr/>
        </p:nvSpPr>
        <p:spPr>
          <a:xfrm>
            <a:off x="381000" y="3505200"/>
            <a:ext cx="2362200" cy="10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79F"/>
                </a:solidFill>
                <a:latin typeface="Comic Sans MS"/>
                <a:ea typeface="Comic Sans MS"/>
                <a:cs typeface="Comic Sans MS"/>
                <a:sym typeface="Comic Sans MS"/>
              </a:rPr>
              <a:t>Eukaryotic Cell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1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15" name="Google Shape;1397;p196">
            <a:extLst>
              <a:ext uri="{FF2B5EF4-FFF2-40B4-BE49-F238E27FC236}">
                <a16:creationId xmlns:a16="http://schemas.microsoft.com/office/drawing/2014/main" id="{47291C86-0C44-461B-A3A7-7236B95C7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Question:</a:t>
            </a:r>
            <a:endParaRPr dirty="0"/>
          </a:p>
        </p:txBody>
      </p:sp>
      <p:sp>
        <p:nvSpPr>
          <p:cNvPr id="16" name="Google Shape;1398;p196">
            <a:extLst>
              <a:ext uri="{FF2B5EF4-FFF2-40B4-BE49-F238E27FC236}">
                <a16:creationId xmlns:a16="http://schemas.microsoft.com/office/drawing/2014/main" id="{A48E39E4-A57B-4BE2-93D8-8A4406E2E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Noto Sans Symbols"/>
              <a:buChar char="▪"/>
            </a:pP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What would be the complementary RNA strand for the following DNA sequence?</a:t>
            </a:r>
            <a:endParaRPr dirty="0"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Noto Sans Symbols"/>
              <a:buNone/>
            </a:pP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ctr" rtl="0">
              <a:spcBef>
                <a:spcPts val="80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Noto Sans Symbols"/>
              <a:buNone/>
            </a:pP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DNA  -</a:t>
            </a:r>
            <a:r>
              <a:rPr lang="en-US" sz="4000" b="1" dirty="0">
                <a:solidFill>
                  <a:srgbClr val="CC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GCGTATG</a:t>
            </a:r>
            <a:r>
              <a:rPr lang="en-US" sz="4000" b="1" dirty="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 sz="72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 descr="warm_up-01.eps">
            <a:extLst>
              <a:ext uri="{FF2B5EF4-FFF2-40B4-BE49-F238E27FC236}">
                <a16:creationId xmlns:a16="http://schemas.microsoft.com/office/drawing/2014/main" id="{78F0BCAB-E49E-4C2A-9037-5CDB01E1C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4" y="82639"/>
            <a:ext cx="1029929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232"/>
          <p:cNvSpPr txBox="1">
            <a:spLocks noGrp="1"/>
          </p:cNvSpPr>
          <p:nvPr>
            <p:ph type="title"/>
          </p:nvPr>
        </p:nvSpPr>
        <p:spPr>
          <a:xfrm>
            <a:off x="1333500" y="152400"/>
            <a:ext cx="6477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Note</a:t>
            </a:r>
            <a:r>
              <a:rPr lang="en-US" sz="4000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dirty="0"/>
          </a:p>
        </p:txBody>
      </p:sp>
      <p:sp>
        <p:nvSpPr>
          <p:cNvPr id="2346" name="Google Shape;2346;p232"/>
          <p:cNvSpPr txBox="1">
            <a:spLocks noGrp="1"/>
          </p:cNvSpPr>
          <p:nvPr>
            <p:ph type="body" idx="1"/>
          </p:nvPr>
        </p:nvSpPr>
        <p:spPr>
          <a:xfrm>
            <a:off x="1219200" y="1219200"/>
            <a:ext cx="7696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In Prokaryotes, translation can begin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before</a:t>
            </a:r>
            <a:r>
              <a:rPr lang="en-US" sz="2800" dirty="0">
                <a:latin typeface="Comic Sans MS"/>
                <a:ea typeface="Comic Sans MS"/>
                <a:cs typeface="Comic Sans MS"/>
                <a:sym typeface="Comic Sans MS"/>
              </a:rPr>
              <a:t> transcription is complete.</a:t>
            </a:r>
            <a:endParaRPr dirty="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can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translation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begin before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transcription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complete in prokaryotes but not in eukaryotes??</a:t>
            </a:r>
            <a:endParaRPr sz="2800" b="1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7" name="Google Shape;2347;p2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8" name="Google Shape;2348;p232"/>
          <p:cNvPicPr preferRelativeResize="0"/>
          <p:nvPr/>
        </p:nvPicPr>
        <p:blipFill rotWithShape="1">
          <a:blip r:embed="rId3">
            <a:alphaModFix/>
          </a:blip>
          <a:srcRect t="7615"/>
          <a:stretch/>
        </p:blipFill>
        <p:spPr>
          <a:xfrm>
            <a:off x="2325709" y="3799268"/>
            <a:ext cx="5710707" cy="2677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33"/>
          <p:cNvSpPr/>
          <p:nvPr/>
        </p:nvSpPr>
        <p:spPr>
          <a:xfrm>
            <a:off x="292759" y="0"/>
            <a:ext cx="8558478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Example: Putting It All together!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4" name="Google Shape;2354;p233"/>
          <p:cNvSpPr txBox="1"/>
          <p:nvPr/>
        </p:nvSpPr>
        <p:spPr>
          <a:xfrm>
            <a:off x="0" y="689668"/>
            <a:ext cx="91440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DNA   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5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TAC       TTA       CAA       ACC       ATA     ATT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mRNA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tRNA  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33"/>
          <p:cNvSpPr txBox="1"/>
          <p:nvPr/>
        </p:nvSpPr>
        <p:spPr>
          <a:xfrm>
            <a:off x="2032000" y="1810731"/>
            <a:ext cx="12700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AUG</a:t>
            </a:r>
            <a:endParaRPr dirty="0"/>
          </a:p>
        </p:txBody>
      </p:sp>
      <p:sp>
        <p:nvSpPr>
          <p:cNvPr id="2356" name="Google Shape;2356;p233"/>
          <p:cNvSpPr txBox="1"/>
          <p:nvPr/>
        </p:nvSpPr>
        <p:spPr>
          <a:xfrm>
            <a:off x="3340637" y="1810731"/>
            <a:ext cx="1120285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AAU</a:t>
            </a:r>
            <a:endParaRPr dirty="0"/>
          </a:p>
        </p:txBody>
      </p:sp>
      <p:sp>
        <p:nvSpPr>
          <p:cNvPr id="2357" name="Google Shape;2357;p233"/>
          <p:cNvSpPr txBox="1"/>
          <p:nvPr/>
        </p:nvSpPr>
        <p:spPr>
          <a:xfrm>
            <a:off x="4597758" y="1810731"/>
            <a:ext cx="1007059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GUU</a:t>
            </a:r>
            <a:endParaRPr dirty="0"/>
          </a:p>
        </p:txBody>
      </p:sp>
      <p:sp>
        <p:nvSpPr>
          <p:cNvPr id="2358" name="Google Shape;2358;p233"/>
          <p:cNvSpPr txBox="1"/>
          <p:nvPr/>
        </p:nvSpPr>
        <p:spPr>
          <a:xfrm>
            <a:off x="5883143" y="1810731"/>
            <a:ext cx="9271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UGG</a:t>
            </a:r>
            <a:endParaRPr dirty="0"/>
          </a:p>
        </p:txBody>
      </p:sp>
      <p:sp>
        <p:nvSpPr>
          <p:cNvPr id="2359" name="Google Shape;2359;p233"/>
          <p:cNvSpPr txBox="1"/>
          <p:nvPr/>
        </p:nvSpPr>
        <p:spPr>
          <a:xfrm>
            <a:off x="7114327" y="1810731"/>
            <a:ext cx="9271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UAU</a:t>
            </a:r>
            <a:endParaRPr dirty="0"/>
          </a:p>
        </p:txBody>
      </p:sp>
      <p:sp>
        <p:nvSpPr>
          <p:cNvPr id="2360" name="Google Shape;2360;p233"/>
          <p:cNvSpPr txBox="1"/>
          <p:nvPr/>
        </p:nvSpPr>
        <p:spPr>
          <a:xfrm>
            <a:off x="8216900" y="1810731"/>
            <a:ext cx="798311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UAA</a:t>
            </a:r>
            <a:endParaRPr dirty="0"/>
          </a:p>
        </p:txBody>
      </p:sp>
      <p:sp>
        <p:nvSpPr>
          <p:cNvPr id="2361" name="Google Shape;2361;p233"/>
          <p:cNvSpPr txBox="1"/>
          <p:nvPr/>
        </p:nvSpPr>
        <p:spPr>
          <a:xfrm>
            <a:off x="75485" y="2138773"/>
            <a:ext cx="1612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CODONS</a:t>
            </a:r>
            <a:endParaRPr dirty="0"/>
          </a:p>
        </p:txBody>
      </p:sp>
      <p:sp>
        <p:nvSpPr>
          <p:cNvPr id="2362" name="Google Shape;2362;p233"/>
          <p:cNvSpPr txBox="1"/>
          <p:nvPr/>
        </p:nvSpPr>
        <p:spPr>
          <a:xfrm>
            <a:off x="-894" y="3244054"/>
            <a:ext cx="1612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ANTICODONS</a:t>
            </a:r>
            <a:endParaRPr dirty="0"/>
          </a:p>
        </p:txBody>
      </p:sp>
      <p:sp>
        <p:nvSpPr>
          <p:cNvPr id="2363" name="Google Shape;2363;p233"/>
          <p:cNvSpPr txBox="1"/>
          <p:nvPr/>
        </p:nvSpPr>
        <p:spPr>
          <a:xfrm>
            <a:off x="2006242" y="2820453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UAC</a:t>
            </a:r>
            <a:endParaRPr dirty="0"/>
          </a:p>
        </p:txBody>
      </p:sp>
      <p:sp>
        <p:nvSpPr>
          <p:cNvPr id="2364" name="Google Shape;2364;p233"/>
          <p:cNvSpPr txBox="1"/>
          <p:nvPr/>
        </p:nvSpPr>
        <p:spPr>
          <a:xfrm>
            <a:off x="3314879" y="2820453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UUA</a:t>
            </a:r>
            <a:endParaRPr dirty="0"/>
          </a:p>
        </p:txBody>
      </p:sp>
      <p:sp>
        <p:nvSpPr>
          <p:cNvPr id="2365" name="Google Shape;2365;p233"/>
          <p:cNvSpPr txBox="1"/>
          <p:nvPr/>
        </p:nvSpPr>
        <p:spPr>
          <a:xfrm>
            <a:off x="4610637" y="2820453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CAA</a:t>
            </a:r>
            <a:endParaRPr dirty="0"/>
          </a:p>
        </p:txBody>
      </p:sp>
      <p:sp>
        <p:nvSpPr>
          <p:cNvPr id="2366" name="Google Shape;2366;p233"/>
          <p:cNvSpPr txBox="1"/>
          <p:nvPr/>
        </p:nvSpPr>
        <p:spPr>
          <a:xfrm>
            <a:off x="5893516" y="2794180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ACC</a:t>
            </a:r>
            <a:endParaRPr dirty="0"/>
          </a:p>
        </p:txBody>
      </p:sp>
      <p:sp>
        <p:nvSpPr>
          <p:cNvPr id="2367" name="Google Shape;2367;p233"/>
          <p:cNvSpPr txBox="1"/>
          <p:nvPr/>
        </p:nvSpPr>
        <p:spPr>
          <a:xfrm>
            <a:off x="7165839" y="2756058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AUA</a:t>
            </a:r>
            <a:endParaRPr dirty="0"/>
          </a:p>
        </p:txBody>
      </p:sp>
      <p:sp>
        <p:nvSpPr>
          <p:cNvPr id="2368" name="Google Shape;2368;p233"/>
          <p:cNvSpPr txBox="1"/>
          <p:nvPr/>
        </p:nvSpPr>
        <p:spPr>
          <a:xfrm>
            <a:off x="8229779" y="2756058"/>
            <a:ext cx="824069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AUU</a:t>
            </a:r>
            <a:endParaRPr dirty="0"/>
          </a:p>
        </p:txBody>
      </p:sp>
      <p:sp>
        <p:nvSpPr>
          <p:cNvPr id="2375" name="Google Shape;2375;p233"/>
          <p:cNvSpPr txBox="1"/>
          <p:nvPr/>
        </p:nvSpPr>
        <p:spPr>
          <a:xfrm>
            <a:off x="1565" y="4949824"/>
            <a:ext cx="195267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Amino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1585;p204">
            <a:extLst>
              <a:ext uri="{FF2B5EF4-FFF2-40B4-BE49-F238E27FC236}">
                <a16:creationId xmlns:a16="http://schemas.microsoft.com/office/drawing/2014/main" id="{85B16FD0-8231-4AF5-AA24-AE8AE1B81B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392" y="3240267"/>
            <a:ext cx="3387498" cy="361773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" name="Google Shape;2375;p233">
            <a:extLst>
              <a:ext uri="{FF2B5EF4-FFF2-40B4-BE49-F238E27FC236}">
                <a16:creationId xmlns:a16="http://schemas.microsoft.com/office/drawing/2014/main" id="{A98CA00E-AD6D-1AAA-6456-C3F8AE4A302D}"/>
              </a:ext>
            </a:extLst>
          </p:cNvPr>
          <p:cNvSpPr txBox="1"/>
          <p:nvPr/>
        </p:nvSpPr>
        <p:spPr>
          <a:xfrm>
            <a:off x="6824504" y="4450971"/>
            <a:ext cx="1952670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Remember the codon is for mRNA.</a:t>
            </a:r>
            <a:endParaRPr sz="23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55;p233">
            <a:extLst>
              <a:ext uri="{FF2B5EF4-FFF2-40B4-BE49-F238E27FC236}">
                <a16:creationId xmlns:a16="http://schemas.microsoft.com/office/drawing/2014/main" id="{FA876C24-890F-E60A-2D68-87AC3291D89F}"/>
              </a:ext>
            </a:extLst>
          </p:cNvPr>
          <p:cNvSpPr txBox="1"/>
          <p:nvPr/>
        </p:nvSpPr>
        <p:spPr>
          <a:xfrm>
            <a:off x="3172669" y="1443721"/>
            <a:ext cx="2508429" cy="4462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Transcription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Google Shape;2355;p233">
            <a:extLst>
              <a:ext uri="{FF2B5EF4-FFF2-40B4-BE49-F238E27FC236}">
                <a16:creationId xmlns:a16="http://schemas.microsoft.com/office/drawing/2014/main" id="{57FF4B98-1BE7-F451-C922-E9695958F330}"/>
              </a:ext>
            </a:extLst>
          </p:cNvPr>
          <p:cNvSpPr txBox="1"/>
          <p:nvPr/>
        </p:nvSpPr>
        <p:spPr>
          <a:xfrm>
            <a:off x="3020269" y="2309822"/>
            <a:ext cx="2508429" cy="4462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Translation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33"/>
          <p:cNvSpPr/>
          <p:nvPr/>
        </p:nvSpPr>
        <p:spPr>
          <a:xfrm>
            <a:off x="292759" y="0"/>
            <a:ext cx="8558478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Example: Putting It All together!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4" name="Google Shape;2354;p233"/>
          <p:cNvSpPr txBox="1"/>
          <p:nvPr/>
        </p:nvSpPr>
        <p:spPr>
          <a:xfrm>
            <a:off x="0" y="754063"/>
            <a:ext cx="91440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DNA   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5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TAC       TTA       CAA       ACC       ATA     ATT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mRNA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rgbClr val="8C2AAC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tRNA  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33"/>
          <p:cNvSpPr txBox="1"/>
          <p:nvPr/>
        </p:nvSpPr>
        <p:spPr>
          <a:xfrm>
            <a:off x="2032000" y="2145585"/>
            <a:ext cx="12700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AUG</a:t>
            </a:r>
            <a:endParaRPr dirty="0"/>
          </a:p>
        </p:txBody>
      </p:sp>
      <p:sp>
        <p:nvSpPr>
          <p:cNvPr id="2356" name="Google Shape;2356;p233"/>
          <p:cNvSpPr txBox="1"/>
          <p:nvPr/>
        </p:nvSpPr>
        <p:spPr>
          <a:xfrm>
            <a:off x="3340637" y="2145585"/>
            <a:ext cx="1120285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AAU</a:t>
            </a:r>
            <a:endParaRPr dirty="0"/>
          </a:p>
        </p:txBody>
      </p:sp>
      <p:sp>
        <p:nvSpPr>
          <p:cNvPr id="2357" name="Google Shape;2357;p233"/>
          <p:cNvSpPr txBox="1"/>
          <p:nvPr/>
        </p:nvSpPr>
        <p:spPr>
          <a:xfrm>
            <a:off x="4597758" y="2145585"/>
            <a:ext cx="1007059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GUU</a:t>
            </a:r>
            <a:endParaRPr dirty="0"/>
          </a:p>
        </p:txBody>
      </p:sp>
      <p:sp>
        <p:nvSpPr>
          <p:cNvPr id="2358" name="Google Shape;2358;p233"/>
          <p:cNvSpPr txBox="1"/>
          <p:nvPr/>
        </p:nvSpPr>
        <p:spPr>
          <a:xfrm>
            <a:off x="5883143" y="2145585"/>
            <a:ext cx="9271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UGG</a:t>
            </a:r>
            <a:endParaRPr dirty="0"/>
          </a:p>
        </p:txBody>
      </p:sp>
      <p:sp>
        <p:nvSpPr>
          <p:cNvPr id="2359" name="Google Shape;2359;p233"/>
          <p:cNvSpPr txBox="1"/>
          <p:nvPr/>
        </p:nvSpPr>
        <p:spPr>
          <a:xfrm>
            <a:off x="7114327" y="2145585"/>
            <a:ext cx="9271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UAU</a:t>
            </a:r>
            <a:endParaRPr dirty="0"/>
          </a:p>
        </p:txBody>
      </p:sp>
      <p:sp>
        <p:nvSpPr>
          <p:cNvPr id="2360" name="Google Shape;2360;p233"/>
          <p:cNvSpPr txBox="1"/>
          <p:nvPr/>
        </p:nvSpPr>
        <p:spPr>
          <a:xfrm>
            <a:off x="8216900" y="2145585"/>
            <a:ext cx="798311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UAA</a:t>
            </a:r>
            <a:endParaRPr dirty="0"/>
          </a:p>
        </p:txBody>
      </p:sp>
      <p:sp>
        <p:nvSpPr>
          <p:cNvPr id="2361" name="Google Shape;2361;p233"/>
          <p:cNvSpPr txBox="1"/>
          <p:nvPr/>
        </p:nvSpPr>
        <p:spPr>
          <a:xfrm>
            <a:off x="0" y="2649068"/>
            <a:ext cx="1612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CODONS</a:t>
            </a:r>
            <a:endParaRPr dirty="0"/>
          </a:p>
        </p:txBody>
      </p:sp>
      <p:sp>
        <p:nvSpPr>
          <p:cNvPr id="2362" name="Google Shape;2362;p233"/>
          <p:cNvSpPr txBox="1"/>
          <p:nvPr/>
        </p:nvSpPr>
        <p:spPr>
          <a:xfrm>
            <a:off x="-44450" y="4025900"/>
            <a:ext cx="1612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ANTICODONS</a:t>
            </a:r>
            <a:endParaRPr dirty="0"/>
          </a:p>
        </p:txBody>
      </p:sp>
      <p:sp>
        <p:nvSpPr>
          <p:cNvPr id="2363" name="Google Shape;2363;p233"/>
          <p:cNvSpPr txBox="1"/>
          <p:nvPr/>
        </p:nvSpPr>
        <p:spPr>
          <a:xfrm>
            <a:off x="2006242" y="3606067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UAC</a:t>
            </a:r>
            <a:endParaRPr/>
          </a:p>
        </p:txBody>
      </p:sp>
      <p:sp>
        <p:nvSpPr>
          <p:cNvPr id="2364" name="Google Shape;2364;p233"/>
          <p:cNvSpPr txBox="1"/>
          <p:nvPr/>
        </p:nvSpPr>
        <p:spPr>
          <a:xfrm>
            <a:off x="3314879" y="3606067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UUA</a:t>
            </a:r>
            <a:endParaRPr dirty="0"/>
          </a:p>
        </p:txBody>
      </p:sp>
      <p:sp>
        <p:nvSpPr>
          <p:cNvPr id="2365" name="Google Shape;2365;p233"/>
          <p:cNvSpPr txBox="1"/>
          <p:nvPr/>
        </p:nvSpPr>
        <p:spPr>
          <a:xfrm>
            <a:off x="4610637" y="3606067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CAA</a:t>
            </a:r>
            <a:endParaRPr dirty="0"/>
          </a:p>
        </p:txBody>
      </p:sp>
      <p:sp>
        <p:nvSpPr>
          <p:cNvPr id="2366" name="Google Shape;2366;p233"/>
          <p:cNvSpPr txBox="1"/>
          <p:nvPr/>
        </p:nvSpPr>
        <p:spPr>
          <a:xfrm>
            <a:off x="5893516" y="3579794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ACC</a:t>
            </a:r>
            <a:endParaRPr dirty="0"/>
          </a:p>
        </p:txBody>
      </p:sp>
      <p:sp>
        <p:nvSpPr>
          <p:cNvPr id="2367" name="Google Shape;2367;p233"/>
          <p:cNvSpPr txBox="1"/>
          <p:nvPr/>
        </p:nvSpPr>
        <p:spPr>
          <a:xfrm>
            <a:off x="7165839" y="3541672"/>
            <a:ext cx="127000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AUA</a:t>
            </a:r>
            <a:endParaRPr dirty="0"/>
          </a:p>
        </p:txBody>
      </p:sp>
      <p:sp>
        <p:nvSpPr>
          <p:cNvPr id="2368" name="Google Shape;2368;p233"/>
          <p:cNvSpPr txBox="1"/>
          <p:nvPr/>
        </p:nvSpPr>
        <p:spPr>
          <a:xfrm>
            <a:off x="8229779" y="3541672"/>
            <a:ext cx="824069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AUU</a:t>
            </a:r>
            <a:endParaRPr dirty="0"/>
          </a:p>
        </p:txBody>
      </p:sp>
      <p:sp>
        <p:nvSpPr>
          <p:cNvPr id="2369" name="Google Shape;2369;p233"/>
          <p:cNvSpPr txBox="1"/>
          <p:nvPr/>
        </p:nvSpPr>
        <p:spPr>
          <a:xfrm>
            <a:off x="1905000" y="5040275"/>
            <a:ext cx="1397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Methionine</a:t>
            </a:r>
            <a:endParaRPr dirty="0"/>
          </a:p>
        </p:txBody>
      </p:sp>
      <p:sp>
        <p:nvSpPr>
          <p:cNvPr id="2370" name="Google Shape;2370;p233"/>
          <p:cNvSpPr txBox="1"/>
          <p:nvPr/>
        </p:nvSpPr>
        <p:spPr>
          <a:xfrm>
            <a:off x="3175000" y="5040275"/>
            <a:ext cx="1397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Asparagine</a:t>
            </a:r>
            <a:endParaRPr/>
          </a:p>
        </p:txBody>
      </p:sp>
      <p:sp>
        <p:nvSpPr>
          <p:cNvPr id="2371" name="Google Shape;2371;p233"/>
          <p:cNvSpPr txBox="1"/>
          <p:nvPr/>
        </p:nvSpPr>
        <p:spPr>
          <a:xfrm>
            <a:off x="4520484" y="5040275"/>
            <a:ext cx="1397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Valine</a:t>
            </a:r>
            <a:endParaRPr dirty="0"/>
          </a:p>
        </p:txBody>
      </p:sp>
      <p:sp>
        <p:nvSpPr>
          <p:cNvPr id="2372" name="Google Shape;2372;p233"/>
          <p:cNvSpPr txBox="1"/>
          <p:nvPr/>
        </p:nvSpPr>
        <p:spPr>
          <a:xfrm>
            <a:off x="5702837" y="5040275"/>
            <a:ext cx="1397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Tryptophan</a:t>
            </a:r>
            <a:endParaRPr dirty="0"/>
          </a:p>
        </p:txBody>
      </p:sp>
      <p:sp>
        <p:nvSpPr>
          <p:cNvPr id="2373" name="Google Shape;2373;p233"/>
          <p:cNvSpPr txBox="1"/>
          <p:nvPr/>
        </p:nvSpPr>
        <p:spPr>
          <a:xfrm>
            <a:off x="7062811" y="5046625"/>
            <a:ext cx="13970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Tyrosine</a:t>
            </a:r>
            <a:endParaRPr dirty="0"/>
          </a:p>
        </p:txBody>
      </p:sp>
      <p:sp>
        <p:nvSpPr>
          <p:cNvPr id="2374" name="Google Shape;2374;p233"/>
          <p:cNvSpPr txBox="1"/>
          <p:nvPr/>
        </p:nvSpPr>
        <p:spPr>
          <a:xfrm>
            <a:off x="8269311" y="5007987"/>
            <a:ext cx="69783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STOP</a:t>
            </a:r>
            <a:endParaRPr dirty="0"/>
          </a:p>
        </p:txBody>
      </p:sp>
      <p:sp>
        <p:nvSpPr>
          <p:cNvPr id="2375" name="Google Shape;2375;p233"/>
          <p:cNvSpPr txBox="1"/>
          <p:nvPr/>
        </p:nvSpPr>
        <p:spPr>
          <a:xfrm>
            <a:off x="1565" y="4949824"/>
            <a:ext cx="1952670" cy="115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Amino     </a:t>
            </a: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endParaRPr sz="2300" dirty="0">
              <a:solidFill>
                <a:srgbClr val="8C2A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8C2AAC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 sz="2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55;p233">
            <a:extLst>
              <a:ext uri="{FF2B5EF4-FFF2-40B4-BE49-F238E27FC236}">
                <a16:creationId xmlns:a16="http://schemas.microsoft.com/office/drawing/2014/main" id="{6CB34548-EBA7-8350-1460-2F4CA521437D}"/>
              </a:ext>
            </a:extLst>
          </p:cNvPr>
          <p:cNvSpPr txBox="1"/>
          <p:nvPr/>
        </p:nvSpPr>
        <p:spPr>
          <a:xfrm>
            <a:off x="3175000" y="1594607"/>
            <a:ext cx="2508429" cy="4462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Transcription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Google Shape;2355;p233">
            <a:extLst>
              <a:ext uri="{FF2B5EF4-FFF2-40B4-BE49-F238E27FC236}">
                <a16:creationId xmlns:a16="http://schemas.microsoft.com/office/drawing/2014/main" id="{17878C67-00AA-AFE9-0690-80FA8D961EEA}"/>
              </a:ext>
            </a:extLst>
          </p:cNvPr>
          <p:cNvSpPr txBox="1"/>
          <p:nvPr/>
        </p:nvSpPr>
        <p:spPr>
          <a:xfrm>
            <a:off x="3096388" y="2871205"/>
            <a:ext cx="2508429" cy="4462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Translation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41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234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6477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Afterwards…</a:t>
            </a:r>
            <a:endParaRPr/>
          </a:p>
        </p:txBody>
      </p:sp>
      <p:sp>
        <p:nvSpPr>
          <p:cNvPr id="2382" name="Google Shape;2382;p234"/>
          <p:cNvSpPr txBox="1">
            <a:spLocks noGrp="1"/>
          </p:cNvSpPr>
          <p:nvPr>
            <p:ph type="body" idx="1"/>
          </p:nvPr>
        </p:nvSpPr>
        <p:spPr>
          <a:xfrm>
            <a:off x="1295400" y="1219200"/>
            <a:ext cx="7668296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Char char="▪"/>
            </a:pPr>
            <a:r>
              <a:rPr lang="en-US" sz="5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Signal Sequences </a:t>
            </a:r>
            <a:endParaRPr sz="5400"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are added to proteins in the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Endoplasmic Reticulum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after they are synthesized by the ribosomes.</a:t>
            </a:r>
            <a:endParaRPr dirty="0"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 a small number of nucleotides that are added to a protein in the ER.</a:t>
            </a:r>
            <a:endParaRPr dirty="0">
              <a:solidFill>
                <a:srgbClr val="FFFF00"/>
              </a:solidFill>
            </a:endParaRPr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tell the cell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the protein is to be taken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after it is made.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3" name="Google Shape;2383;p2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35"/>
          <p:cNvSpPr txBox="1">
            <a:spLocks noGrp="1"/>
          </p:cNvSpPr>
          <p:nvPr>
            <p:ph type="title"/>
          </p:nvPr>
        </p:nvSpPr>
        <p:spPr>
          <a:xfrm>
            <a:off x="2667000" y="152399"/>
            <a:ext cx="4661079" cy="7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Gene Expression</a:t>
            </a:r>
            <a:endParaRPr dirty="0"/>
          </a:p>
        </p:txBody>
      </p:sp>
      <p:sp>
        <p:nvSpPr>
          <p:cNvPr id="2390" name="Google Shape;2390;p235"/>
          <p:cNvSpPr txBox="1">
            <a:spLocks noGrp="1"/>
          </p:cNvSpPr>
          <p:nvPr>
            <p:ph type="body" idx="1"/>
          </p:nvPr>
        </p:nvSpPr>
        <p:spPr>
          <a:xfrm>
            <a:off x="1983346" y="914400"/>
            <a:ext cx="6928833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dirty="0">
                <a:latin typeface="Comic Sans MS"/>
                <a:ea typeface="Comic Sans MS"/>
                <a:cs typeface="Comic Sans MS"/>
                <a:sym typeface="Comic Sans MS"/>
              </a:rPr>
              <a:t>When a gene is expressed, it means that </a:t>
            </a:r>
            <a:r>
              <a:rPr lang="en-US" sz="3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protein </a:t>
            </a:r>
            <a:r>
              <a:rPr lang="en-US" sz="3000" dirty="0">
                <a:latin typeface="Comic Sans MS"/>
                <a:ea typeface="Comic Sans MS"/>
                <a:cs typeface="Comic Sans MS"/>
                <a:sym typeface="Comic Sans MS"/>
              </a:rPr>
              <a:t>the gene codes for </a:t>
            </a:r>
            <a:r>
              <a:rPr lang="en-US" sz="3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being made.</a:t>
            </a:r>
            <a:endParaRPr dirty="0"/>
          </a:p>
          <a:p>
            <a:pPr marL="231775" lvl="0" indent="-2317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the gene is expressed, the 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</a:t>
            </a:r>
            <a:r>
              <a:rPr lang="en-US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gene codes for is visible in some way.</a:t>
            </a:r>
            <a:endParaRPr dirty="0">
              <a:solidFill>
                <a:srgbClr val="FFFF00"/>
              </a:solidFill>
            </a:endParaRPr>
          </a:p>
          <a:p>
            <a:pPr marL="231775" lvl="0" indent="-2317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dirty="0">
                <a:latin typeface="Comic Sans MS"/>
                <a:ea typeface="Comic Sans MS"/>
                <a:cs typeface="Comic Sans MS"/>
                <a:sym typeface="Comic Sans MS"/>
              </a:rPr>
              <a:t>All cells of the same organism contain the </a:t>
            </a:r>
            <a:r>
              <a:rPr lang="en-US" sz="3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same exact info in their DNA.</a:t>
            </a:r>
            <a:endParaRPr dirty="0"/>
          </a:p>
          <a:p>
            <a:pPr marL="231775" lvl="0" indent="-2317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▪"/>
            </a:pPr>
            <a:r>
              <a:rPr lang="en-US" sz="30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multicellular organisms not all genes are expressed by every cell.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236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4692203" cy="55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Gene Expression</a:t>
            </a:r>
            <a:endParaRPr dirty="0"/>
          </a:p>
        </p:txBody>
      </p:sp>
      <p:sp>
        <p:nvSpPr>
          <p:cNvPr id="2398" name="Google Shape;2398;p236"/>
          <p:cNvSpPr txBox="1">
            <a:spLocks noGrp="1"/>
          </p:cNvSpPr>
          <p:nvPr>
            <p:ph type="body" idx="1"/>
          </p:nvPr>
        </p:nvSpPr>
        <p:spPr>
          <a:xfrm>
            <a:off x="1970467" y="1104363"/>
            <a:ext cx="6779654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Not all areas of the DNA that code for proteins are transcribed into mRNA.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If they were, then every cell would have the same exact function and make the same exact proteins.</a:t>
            </a:r>
            <a:endParaRPr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Each cell knows exactly what type of cell it is and which proteins it should make.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Noto Sans Symbols"/>
              <a:buChar char="▪"/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This allows cells to be grouped into tissue and organ systems.</a:t>
            </a:r>
            <a:endParaRPr sz="3000" b="1" dirty="0">
              <a:solidFill>
                <a:srgbClr val="FFFF00"/>
              </a:solidFill>
              <a:latin typeface="Times New Roman" panose="02020603050405020304" pitchFamily="18" charset="0"/>
              <a:ea typeface="Comic Sans MS"/>
              <a:cs typeface="Times New Roman" panose="02020603050405020304" pitchFamily="18" charset="0"/>
              <a:sym typeface="Comic Sans MS"/>
            </a:endParaRPr>
          </a:p>
        </p:txBody>
      </p:sp>
      <p:sp>
        <p:nvSpPr>
          <p:cNvPr id="2399" name="Google Shape;2399;p2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337721" y="2232834"/>
            <a:ext cx="5048314" cy="4441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3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10703" y="2231312"/>
            <a:ext cx="5182699" cy="4398088"/>
          </a:xfrm>
          <a:prstGeom prst="ellipse">
            <a:avLst/>
          </a:prstGeom>
          <a:solidFill>
            <a:schemeClr val="tx2">
              <a:lumMod val="60000"/>
              <a:lumOff val="40000"/>
              <a:alpha val="28000"/>
            </a:schemeClr>
          </a:solidFill>
          <a:ln w="28575" cmpd="sng">
            <a:solidFill>
              <a:schemeClr val="tx2"/>
            </a:solidFill>
          </a:ln>
          <a:effectLst>
            <a:glow>
              <a:schemeClr val="bg1"/>
            </a:glow>
          </a:effec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Complete the Venn Diagram: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DNA vs. RNA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223339"/>
            <a:ext cx="2691085" cy="2263061"/>
          </a:xfrm>
        </p:spPr>
        <p:txBody>
          <a:bodyPr/>
          <a:lstStyle/>
          <a:p>
            <a:r>
              <a:rPr lang="en-US" sz="1501" dirty="0"/>
              <a:t> </a:t>
            </a:r>
          </a:p>
          <a:p>
            <a:endParaRPr lang="en-US" sz="1501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84" y="152400"/>
            <a:ext cx="881636" cy="714840"/>
          </a:xfrm>
          <a:prstGeom prst="rect">
            <a:avLst/>
          </a:prstGeom>
        </p:spPr>
      </p:pic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5525052" y="3048000"/>
            <a:ext cx="2933148" cy="2786305"/>
          </a:xfrm>
        </p:spPr>
        <p:txBody>
          <a:bodyPr/>
          <a:lstStyle/>
          <a:p>
            <a:r>
              <a:rPr lang="en-US" sz="1501" dirty="0"/>
              <a:t>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3733800" y="3352800"/>
            <a:ext cx="1403645" cy="2280124"/>
          </a:xfrm>
        </p:spPr>
        <p:txBody>
          <a:bodyPr/>
          <a:lstStyle/>
          <a:p>
            <a:r>
              <a:rPr lang="en-US" sz="1501" dirty="0"/>
              <a:t> </a:t>
            </a:r>
          </a:p>
          <a:p>
            <a:r>
              <a:rPr lang="en-US" sz="150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CC854C-9FD4-43F4-9864-B399F0200ECB}"/>
              </a:ext>
            </a:extLst>
          </p:cNvPr>
          <p:cNvSpPr txBox="1"/>
          <p:nvPr/>
        </p:nvSpPr>
        <p:spPr>
          <a:xfrm>
            <a:off x="1968576" y="1595492"/>
            <a:ext cx="1786603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DNA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C007D-BBD6-497B-8EDB-183B20C40969}"/>
              </a:ext>
            </a:extLst>
          </p:cNvPr>
          <p:cNvSpPr txBox="1"/>
          <p:nvPr/>
        </p:nvSpPr>
        <p:spPr>
          <a:xfrm>
            <a:off x="5130744" y="1570159"/>
            <a:ext cx="2346774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RNA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15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 bwMode="auto">
          <a:xfrm>
            <a:off x="337721" y="2232834"/>
            <a:ext cx="5048314" cy="44412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3"/>
            </a:solidFill>
          </a:ln>
          <a:effectLst/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510703" y="2231312"/>
            <a:ext cx="5182699" cy="4398088"/>
          </a:xfrm>
          <a:prstGeom prst="ellipse">
            <a:avLst/>
          </a:prstGeom>
          <a:solidFill>
            <a:srgbClr val="0070C0">
              <a:alpha val="28000"/>
            </a:srgbClr>
          </a:solidFill>
          <a:ln w="28575" cmpd="sng">
            <a:solidFill>
              <a:schemeClr val="tx2"/>
            </a:solidFill>
          </a:ln>
          <a:effectLst>
            <a:glow>
              <a:schemeClr val="bg1"/>
            </a:glow>
          </a:effectLst>
        </p:spPr>
        <p:txBody>
          <a:bodyPr vert="horz" wrap="square" lIns="514685" tIns="85781" rIns="514685" bIns="85781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endParaRPr kumimoji="0" lang="en-US" sz="600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Complete the Venn Diagram: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DNA vs. RNA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762000" y="3223339"/>
            <a:ext cx="2723210" cy="2610966"/>
          </a:xfrm>
        </p:spPr>
        <p:txBody>
          <a:bodyPr/>
          <a:lstStyle/>
          <a:p>
            <a:r>
              <a:rPr lang="en-US" sz="1600" b="1" dirty="0"/>
              <a:t>Genetic code</a:t>
            </a:r>
          </a:p>
          <a:p>
            <a:r>
              <a:rPr lang="en-US" sz="1600" b="1" dirty="0"/>
              <a:t>Double helix</a:t>
            </a:r>
          </a:p>
          <a:p>
            <a:r>
              <a:rPr lang="en-US" sz="1600" b="1" dirty="0"/>
              <a:t>Deoxyribose sugar</a:t>
            </a:r>
          </a:p>
          <a:p>
            <a:r>
              <a:rPr lang="en-US" sz="1600" b="1" dirty="0"/>
              <a:t>A T G C</a:t>
            </a:r>
          </a:p>
          <a:p>
            <a:r>
              <a:rPr lang="en-US" sz="1600" b="1" dirty="0"/>
              <a:t>Nucleolus </a:t>
            </a:r>
          </a:p>
          <a:p>
            <a:endParaRPr lang="en-US" sz="1501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quick_check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84" y="152400"/>
            <a:ext cx="881636" cy="71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8576" y="1505397"/>
            <a:ext cx="1786603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B050"/>
                </a:solidFill>
              </a:rPr>
              <a:t>DNA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7445" y="1529969"/>
            <a:ext cx="2346774" cy="67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RNA</a:t>
            </a:r>
            <a:endParaRPr kumimoji="0" lang="en-US" sz="206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5410200" y="2993102"/>
            <a:ext cx="3308695" cy="3071440"/>
          </a:xfrm>
        </p:spPr>
        <p:txBody>
          <a:bodyPr/>
          <a:lstStyle/>
          <a:p>
            <a:r>
              <a:rPr lang="en-US" sz="1600" b="1" dirty="0">
                <a:solidFill>
                  <a:srgbClr val="FF3399"/>
                </a:solidFill>
              </a:rPr>
              <a:t>Single strand</a:t>
            </a:r>
          </a:p>
          <a:p>
            <a:r>
              <a:rPr lang="en-US" sz="1600" b="1" dirty="0">
                <a:solidFill>
                  <a:srgbClr val="FF3399"/>
                </a:solidFill>
              </a:rPr>
              <a:t>Ribose sugar</a:t>
            </a:r>
          </a:p>
          <a:p>
            <a:r>
              <a:rPr lang="en-US" sz="1600" b="1" dirty="0">
                <a:solidFill>
                  <a:srgbClr val="FF3399"/>
                </a:solidFill>
              </a:rPr>
              <a:t>A U G C</a:t>
            </a:r>
          </a:p>
          <a:p>
            <a:r>
              <a:rPr lang="en-US" sz="1600" b="1" dirty="0">
                <a:solidFill>
                  <a:srgbClr val="FF3399"/>
                </a:solidFill>
              </a:rPr>
              <a:t>Nucleus (mRNA </a:t>
            </a:r>
            <a:r>
              <a:rPr lang="en-US" sz="1600" b="1" dirty="0">
                <a:solidFill>
                  <a:srgbClr val="FF3399"/>
                </a:solidFill>
                <a:sym typeface="Wingdings" panose="05000000000000000000" pitchFamily="2" charset="2"/>
              </a:rPr>
              <a:t> cytoplasm)</a:t>
            </a:r>
          </a:p>
          <a:p>
            <a:r>
              <a:rPr lang="en-US" sz="1600" b="1" dirty="0">
                <a:solidFill>
                  <a:srgbClr val="FF3399"/>
                </a:solidFill>
                <a:sym typeface="Wingdings" panose="05000000000000000000" pitchFamily="2" charset="2"/>
              </a:rPr>
              <a:t>tRNA (translation)</a:t>
            </a:r>
          </a:p>
          <a:p>
            <a:r>
              <a:rPr lang="en-US" sz="1600" b="1" dirty="0">
                <a:solidFill>
                  <a:srgbClr val="FF3399"/>
                </a:solidFill>
                <a:sym typeface="Wingdings" panose="05000000000000000000" pitchFamily="2" charset="2"/>
              </a:rPr>
              <a:t>rRNA (ribosomes)</a:t>
            </a:r>
            <a:endParaRPr lang="en-US" sz="1600" b="1" dirty="0">
              <a:solidFill>
                <a:srgbClr val="FF3399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3733800" y="3223339"/>
            <a:ext cx="1403645" cy="2911905"/>
          </a:xfrm>
        </p:spPr>
        <p:txBody>
          <a:bodyPr/>
          <a:lstStyle/>
          <a:p>
            <a:r>
              <a:rPr lang="en-US" sz="1501" b="1" dirty="0">
                <a:solidFill>
                  <a:srgbClr val="FFFF00"/>
                </a:solidFill>
              </a:rPr>
              <a:t>Nuclei acids</a:t>
            </a:r>
          </a:p>
          <a:p>
            <a:pPr>
              <a:spcBef>
                <a:spcPts val="1200"/>
              </a:spcBef>
            </a:pPr>
            <a:r>
              <a:rPr lang="en-US" sz="1501" b="1" dirty="0">
                <a:solidFill>
                  <a:srgbClr val="FFFF00"/>
                </a:solidFill>
              </a:rPr>
              <a:t>Nucleotides</a:t>
            </a:r>
          </a:p>
          <a:p>
            <a:pPr>
              <a:spcBef>
                <a:spcPts val="1200"/>
              </a:spcBef>
            </a:pPr>
            <a:r>
              <a:rPr lang="en-US" sz="1501" b="1" dirty="0">
                <a:solidFill>
                  <a:srgbClr val="FFFF00"/>
                </a:solidFill>
              </a:rPr>
              <a:t>Sugars</a:t>
            </a:r>
          </a:p>
          <a:p>
            <a:pPr>
              <a:spcBef>
                <a:spcPts val="1200"/>
              </a:spcBef>
            </a:pPr>
            <a:r>
              <a:rPr lang="en-US" sz="1501" b="1" dirty="0">
                <a:solidFill>
                  <a:srgbClr val="FFFF00"/>
                </a:solidFill>
              </a:rPr>
              <a:t>Nitrogen bases</a:t>
            </a:r>
          </a:p>
          <a:p>
            <a:pPr>
              <a:spcBef>
                <a:spcPts val="1200"/>
              </a:spcBef>
            </a:pPr>
            <a:r>
              <a:rPr lang="en-US" sz="1501" b="1" dirty="0">
                <a:solidFill>
                  <a:srgbClr val="FFFF00"/>
                </a:solidFill>
              </a:rPr>
              <a:t>Phosphate group</a:t>
            </a:r>
          </a:p>
          <a:p>
            <a:r>
              <a:rPr lang="en-US" sz="150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3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9409C-2966-49A0-8C47-BB71CEA0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" y="0"/>
            <a:ext cx="9127554" cy="6858000"/>
          </a:xfrm>
          <a:prstGeom prst="rect">
            <a:avLst/>
          </a:prstGeom>
        </p:spPr>
      </p:pic>
      <p:sp>
        <p:nvSpPr>
          <p:cNvPr id="11" name="Google Shape;1405;p197">
            <a:extLst>
              <a:ext uri="{FF2B5EF4-FFF2-40B4-BE49-F238E27FC236}">
                <a16:creationId xmlns:a16="http://schemas.microsoft.com/office/drawing/2014/main" id="{45DE8360-40BF-4717-A1C6-F152F6648979}"/>
              </a:ext>
            </a:extLst>
          </p:cNvPr>
          <p:cNvSpPr txBox="1">
            <a:spLocks/>
          </p:cNvSpPr>
          <p:nvPr/>
        </p:nvSpPr>
        <p:spPr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Answer: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06;p197">
            <a:extLst>
              <a:ext uri="{FF2B5EF4-FFF2-40B4-BE49-F238E27FC236}">
                <a16:creationId xmlns:a16="http://schemas.microsoft.com/office/drawing/2014/main" id="{83CACCF7-EC11-4B2E-AD13-0C0001EE8DCE}"/>
              </a:ext>
            </a:extLst>
          </p:cNvPr>
          <p:cNvSpPr txBox="1">
            <a:spLocks/>
          </p:cNvSpPr>
          <p:nvPr/>
        </p:nvSpPr>
        <p:spPr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Font typeface="Comic Sans MS"/>
              <a:buChar char="•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DNA  -GCGTATG-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C0099"/>
              </a:buClr>
              <a:buSzPts val="4800"/>
              <a:buFont typeface="Comic Sans MS"/>
              <a:buChar char="•"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RNA  -CGCA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AC-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 descr="warm_up-01.eps">
            <a:extLst>
              <a:ext uri="{FF2B5EF4-FFF2-40B4-BE49-F238E27FC236}">
                <a16:creationId xmlns:a16="http://schemas.microsoft.com/office/drawing/2014/main" id="{E8A80126-B892-45E2-B96D-1BB04A2DC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4" y="82639"/>
            <a:ext cx="1029929" cy="8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Discuss the overall process of protein synthesis, including where in the cell it occurs and the stages involved.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Identify and describe DNA transcription.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Define “genetic code”.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Identify and describe RNA translation.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Identify and describe Protein Synthesis.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Distinguish Prokaryotic and Eukaryotic Protein Synthesis.</a:t>
            </a:r>
            <a:endParaRPr lang="en-US" sz="2000" dirty="0"/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tx2"/>
                </a:solidFill>
              </a:rPr>
              <a:t>Science Practice: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Protein Synthesis  </a:t>
            </a:r>
          </a:p>
          <a:p>
            <a:pPr marL="0" lvl="1" indent="0"/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0"/>
            <a:ext cx="9220195" cy="1371600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3400" y="152400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ouble_helix">
  <a:themeElements>
    <a:clrScheme name="double_helix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uble_helix">
  <a:themeElements>
    <a:clrScheme name="double_helix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4325</Words>
  <Application>Microsoft Office PowerPoint</Application>
  <PresentationFormat>On-screen Show (4:3)</PresentationFormat>
  <Paragraphs>1001</Paragraphs>
  <Slides>77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77</vt:i4>
      </vt:variant>
    </vt:vector>
  </HeadingPairs>
  <TitlesOfParts>
    <vt:vector size="109" baseType="lpstr">
      <vt:lpstr>Arial</vt:lpstr>
      <vt:lpstr>Arial Unicode MS</vt:lpstr>
      <vt:lpstr>Book Antiqua</vt:lpstr>
      <vt:lpstr>Calibri</vt:lpstr>
      <vt:lpstr>Comic Sans MS</vt:lpstr>
      <vt:lpstr>Constantia</vt:lpstr>
      <vt:lpstr>Lucida Grande</vt:lpstr>
      <vt:lpstr>Noto Sans Symbols</vt:lpstr>
      <vt:lpstr>Tahoma</vt:lpstr>
      <vt:lpstr>Times</vt:lpstr>
      <vt:lpstr>Times New Roman</vt:lpstr>
      <vt:lpstr>Wingdings</vt:lpstr>
      <vt:lpstr>Wingdings 2</vt:lpstr>
      <vt:lpstr>double_helix</vt:lpstr>
      <vt:lpstr>9_Blank</vt:lpstr>
      <vt:lpstr>1_double_helix</vt:lpstr>
      <vt:lpstr>1_Office Theme</vt:lpstr>
      <vt:lpstr>7_Office Theme</vt:lpstr>
      <vt:lpstr>8_Office Theme</vt:lpstr>
      <vt:lpstr>9_Office Theme</vt:lpstr>
      <vt:lpstr>11_Office Theme</vt:lpstr>
      <vt:lpstr>12_Office Theme</vt:lpstr>
      <vt:lpstr>16_Office Theme</vt:lpstr>
      <vt:lpstr>17_Office Theme</vt:lpstr>
      <vt:lpstr>2_Office Theme</vt:lpstr>
      <vt:lpstr>1_Flow</vt:lpstr>
      <vt:lpstr>VIDEO TEMPLATES</vt:lpstr>
      <vt:lpstr>1_VIDEO TEMPLATES</vt:lpstr>
      <vt:lpstr>10_Blank</vt:lpstr>
      <vt:lpstr>3_Office Theme</vt:lpstr>
      <vt:lpstr>2_VIDEO TEMPLATES</vt:lpstr>
      <vt:lpstr>3_VIDEO TEMPLATES</vt:lpstr>
      <vt:lpstr>Go to the “Slide Show” shade above</vt:lpstr>
      <vt:lpstr>DNA, RNA, and Protein Synthesis  Chapter 9</vt:lpstr>
      <vt:lpstr>DNA and RNA</vt:lpstr>
      <vt:lpstr>DNA and RNA</vt:lpstr>
      <vt:lpstr>PowerPoint Presentation</vt:lpstr>
      <vt:lpstr>PowerPoint Presentation</vt:lpstr>
      <vt:lpstr>Question:</vt:lpstr>
      <vt:lpstr>PowerPoint Presentation</vt:lpstr>
      <vt:lpstr>  Lesson Objectives</vt:lpstr>
      <vt:lpstr>Overview</vt:lpstr>
      <vt:lpstr>Genes control Phenotypic Traits through the Synthesis of Proteins</vt:lpstr>
      <vt:lpstr>Cracking the Code</vt:lpstr>
      <vt:lpstr>PowerPoint Presentation</vt:lpstr>
      <vt:lpstr>DNA to Protein Animation</vt:lpstr>
      <vt:lpstr>Genetic Information is written in Codons by mRNA through Transcription.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RNA Polymerase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mRNA Transcript</vt:lpstr>
      <vt:lpstr>PowerPoint Presentation</vt:lpstr>
      <vt:lpstr>PowerPoint Presentation</vt:lpstr>
      <vt:lpstr>Genetic Information written in Codons is   Translated into Amino Acid Sequences</vt:lpstr>
      <vt:lpstr>Genetic Information written in Codons is   Translated into Amino Acid Sequences</vt:lpstr>
      <vt:lpstr>The Genetic Code dictates how Codons are Translated into Amino Acids</vt:lpstr>
      <vt:lpstr>PowerPoint Presentation</vt:lpstr>
      <vt:lpstr>The Genetic Code</vt:lpstr>
      <vt:lpstr>The Genetic Code dictates how Codons are Translated into Amino Acids</vt:lpstr>
      <vt:lpstr>Name the Amino Acids</vt:lpstr>
      <vt:lpstr>Name the Amino Acids</vt:lpstr>
      <vt:lpstr>PowerPoint Presentation</vt:lpstr>
      <vt:lpstr>PowerPoint Presentation</vt:lpstr>
      <vt:lpstr>PowerPoint Presentation</vt:lpstr>
      <vt:lpstr>The Steps of Translation</vt:lpstr>
      <vt:lpstr>PowerPoint Presentation</vt:lpstr>
      <vt:lpstr>Transfer RNA Molecules serve as Interpreters during Translation</vt:lpstr>
      <vt:lpstr>PowerPoint Presentation</vt:lpstr>
      <vt:lpstr>PowerPoint Presentation</vt:lpstr>
      <vt:lpstr>Ribosomes build Polypeptides</vt:lpstr>
      <vt:lpstr>Ribosome</vt:lpstr>
      <vt:lpstr>Translation</vt:lpstr>
      <vt:lpstr>PowerPoint Presentation</vt:lpstr>
      <vt:lpstr>mRNA Joins the Ribosome</vt:lpstr>
      <vt:lpstr>Initiation</vt:lpstr>
      <vt:lpstr>Elongation</vt:lpstr>
      <vt:lpstr>Elongation</vt:lpstr>
      <vt:lpstr>Elongation</vt:lpstr>
      <vt:lpstr>PowerPoint Presentation</vt:lpstr>
      <vt:lpstr>Elongation</vt:lpstr>
      <vt:lpstr>Elongation</vt:lpstr>
      <vt:lpstr>Elongation</vt:lpstr>
      <vt:lpstr>Elongation</vt:lpstr>
      <vt:lpstr>Elongation</vt:lpstr>
      <vt:lpstr>Elongation</vt:lpstr>
      <vt:lpstr>Elongation</vt:lpstr>
      <vt:lpstr>PowerPoint Presentation</vt:lpstr>
      <vt:lpstr>End Product – The Protein!</vt:lpstr>
      <vt:lpstr>Translation Animation</vt:lpstr>
      <vt:lpstr>The Flow of Genetic Information in the cell is DNA → RNA → Protein</vt:lpstr>
      <vt:lpstr>The Flow of Genetic Information in the cell is DNA → RNA → Protein</vt:lpstr>
      <vt:lpstr>DNA → RNA → Protein</vt:lpstr>
      <vt:lpstr>DNA → RNA → Protein</vt:lpstr>
      <vt:lpstr>Important Note:</vt:lpstr>
      <vt:lpstr>PowerPoint Presentation</vt:lpstr>
      <vt:lpstr>PowerPoint Presentation</vt:lpstr>
      <vt:lpstr>Afterwards…</vt:lpstr>
      <vt:lpstr>Gene Expression</vt:lpstr>
      <vt:lpstr>Gene Expression</vt:lpstr>
      <vt:lpstr> Complete the Venn Diagram: DNA vs. RNA</vt:lpstr>
      <vt:lpstr> Complete the Venn Diagram: DNA vs. 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 DNA, RNA, and Proteins</dc:title>
  <dc:creator>Craig Riesen</dc:creator>
  <cp:lastModifiedBy>Craig Riesen</cp:lastModifiedBy>
  <cp:revision>53</cp:revision>
  <dcterms:modified xsi:type="dcterms:W3CDTF">2024-12-04T20:08:55Z</dcterms:modified>
</cp:coreProperties>
</file>