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0.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1.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3.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4.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95" r:id="rId3"/>
    <p:sldMasterId id="2147483700" r:id="rId4"/>
    <p:sldMasterId id="2147483709" r:id="rId5"/>
    <p:sldMasterId id="2147483718" r:id="rId6"/>
    <p:sldMasterId id="2147483726" r:id="rId7"/>
    <p:sldMasterId id="2147483734" r:id="rId8"/>
    <p:sldMasterId id="2147483740" r:id="rId9"/>
    <p:sldMasterId id="2147483749" r:id="rId10"/>
    <p:sldMasterId id="2147483758" r:id="rId11"/>
    <p:sldMasterId id="2147483766" r:id="rId12"/>
    <p:sldMasterId id="2147483774" r:id="rId13"/>
    <p:sldMasterId id="2147483783" r:id="rId14"/>
    <p:sldMasterId id="2147483793" r:id="rId15"/>
  </p:sldMasterIdLst>
  <p:notesMasterIdLst>
    <p:notesMasterId r:id="rId109"/>
  </p:notesMasterIdLst>
  <p:sldIdLst>
    <p:sldId id="1139" r:id="rId16"/>
    <p:sldId id="259" r:id="rId17"/>
    <p:sldId id="449" r:id="rId18"/>
    <p:sldId id="362" r:id="rId19"/>
    <p:sldId id="289" r:id="rId20"/>
    <p:sldId id="364" r:id="rId21"/>
    <p:sldId id="363" r:id="rId22"/>
    <p:sldId id="367" r:id="rId23"/>
    <p:sldId id="274" r:id="rId24"/>
    <p:sldId id="454" r:id="rId25"/>
    <p:sldId id="368" r:id="rId26"/>
    <p:sldId id="379" r:id="rId27"/>
    <p:sldId id="371" r:id="rId28"/>
    <p:sldId id="374" r:id="rId29"/>
    <p:sldId id="375" r:id="rId30"/>
    <p:sldId id="381" r:id="rId31"/>
    <p:sldId id="382" r:id="rId32"/>
    <p:sldId id="453" r:id="rId33"/>
    <p:sldId id="455" r:id="rId34"/>
    <p:sldId id="433" r:id="rId35"/>
    <p:sldId id="434" r:id="rId36"/>
    <p:sldId id="435" r:id="rId37"/>
    <p:sldId id="436" r:id="rId38"/>
    <p:sldId id="392" r:id="rId39"/>
    <p:sldId id="394" r:id="rId40"/>
    <p:sldId id="393" r:id="rId41"/>
    <p:sldId id="395" r:id="rId42"/>
    <p:sldId id="385" r:id="rId43"/>
    <p:sldId id="397" r:id="rId44"/>
    <p:sldId id="398" r:id="rId45"/>
    <p:sldId id="399" r:id="rId46"/>
    <p:sldId id="407" r:id="rId47"/>
    <p:sldId id="408" r:id="rId48"/>
    <p:sldId id="450" r:id="rId49"/>
    <p:sldId id="403" r:id="rId50"/>
    <p:sldId id="406" r:id="rId51"/>
    <p:sldId id="405" r:id="rId52"/>
    <p:sldId id="400" r:id="rId53"/>
    <p:sldId id="458" r:id="rId54"/>
    <p:sldId id="401" r:id="rId55"/>
    <p:sldId id="437" r:id="rId56"/>
    <p:sldId id="410" r:id="rId57"/>
    <p:sldId id="301" r:id="rId58"/>
    <p:sldId id="438" r:id="rId59"/>
    <p:sldId id="409" r:id="rId60"/>
    <p:sldId id="439" r:id="rId61"/>
    <p:sldId id="440" r:id="rId62"/>
    <p:sldId id="441" r:id="rId63"/>
    <p:sldId id="448" r:id="rId64"/>
    <p:sldId id="447" r:id="rId65"/>
    <p:sldId id="285" r:id="rId66"/>
    <p:sldId id="309" r:id="rId67"/>
    <p:sldId id="419" r:id="rId68"/>
    <p:sldId id="411" r:id="rId69"/>
    <p:sldId id="420" r:id="rId70"/>
    <p:sldId id="421" r:id="rId71"/>
    <p:sldId id="422" r:id="rId72"/>
    <p:sldId id="1140" r:id="rId73"/>
    <p:sldId id="1141" r:id="rId74"/>
    <p:sldId id="1142" r:id="rId75"/>
    <p:sldId id="424" r:id="rId76"/>
    <p:sldId id="430" r:id="rId77"/>
    <p:sldId id="428" r:id="rId78"/>
    <p:sldId id="1143" r:id="rId79"/>
    <p:sldId id="1144" r:id="rId80"/>
    <p:sldId id="1148" r:id="rId81"/>
    <p:sldId id="1149" r:id="rId82"/>
    <p:sldId id="427" r:id="rId83"/>
    <p:sldId id="359" r:id="rId84"/>
    <p:sldId id="312" r:id="rId85"/>
    <p:sldId id="313" r:id="rId86"/>
    <p:sldId id="432" r:id="rId87"/>
    <p:sldId id="315" r:id="rId88"/>
    <p:sldId id="316" r:id="rId89"/>
    <p:sldId id="431" r:id="rId90"/>
    <p:sldId id="404" r:id="rId91"/>
    <p:sldId id="444" r:id="rId92"/>
    <p:sldId id="445" r:id="rId93"/>
    <p:sldId id="1150" r:id="rId94"/>
    <p:sldId id="352" r:id="rId95"/>
    <p:sldId id="319" r:id="rId96"/>
    <p:sldId id="320" r:id="rId97"/>
    <p:sldId id="321" r:id="rId98"/>
    <p:sldId id="415" r:id="rId99"/>
    <p:sldId id="418" r:id="rId100"/>
    <p:sldId id="413" r:id="rId101"/>
    <p:sldId id="416" r:id="rId102"/>
    <p:sldId id="414" r:id="rId103"/>
    <p:sldId id="417" r:id="rId104"/>
    <p:sldId id="456" r:id="rId105"/>
    <p:sldId id="457" r:id="rId106"/>
    <p:sldId id="451" r:id="rId107"/>
    <p:sldId id="452" r:id="rId108"/>
  </p:sldIdLst>
  <p:sldSz cx="9144000" cy="6858000" type="screen4x3"/>
  <p:notesSz cx="6858000" cy="9144000"/>
  <p:defaultTextStyle>
    <a:defPPr>
      <a:defRPr lang="en-US"/>
    </a:defPPr>
    <a:lvl1pPr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1pPr>
    <a:lvl2pPr marL="455103"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2pPr>
    <a:lvl3pPr marL="910222"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3pPr>
    <a:lvl4pPr marL="1365331"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4pPr>
    <a:lvl5pPr marL="1820438" algn="l" rtl="0" eaLnBrk="0" fontAlgn="base" hangingPunct="0">
      <a:spcBef>
        <a:spcPct val="0"/>
      </a:spcBef>
      <a:spcAft>
        <a:spcPct val="0"/>
      </a:spcAft>
      <a:defRPr sz="2700" kern="1200">
        <a:solidFill>
          <a:schemeClr val="tx1"/>
        </a:solidFill>
        <a:latin typeface="Arial" panose="020B0604020202020204" pitchFamily="34" charset="0"/>
        <a:ea typeface="ＭＳ Ｐゴシック" panose="020B0600070205080204" pitchFamily="34" charset="-128"/>
        <a:cs typeface="+mn-cs"/>
      </a:defRPr>
    </a:lvl5pPr>
    <a:lvl6pPr marL="2275547" algn="l" defTabSz="910222"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6pPr>
    <a:lvl7pPr marL="2730653" algn="l" defTabSz="910222"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7pPr>
    <a:lvl8pPr marL="3185756" algn="l" defTabSz="910222"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8pPr>
    <a:lvl9pPr marL="3640865" algn="l" defTabSz="910222" rtl="0" eaLnBrk="1" latinLnBrk="0" hangingPunct="1">
      <a:defRPr sz="27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rah Kim" initials="YK" lastIdx="11" clrIdx="0"/>
  <p:cmAuthor id="1" name="Caroline Early" initials="CE" lastIdx="1" clrIdx="1"/>
  <p:cmAuthor id="2" name="Katherine Porter" initials="KA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C8C"/>
    <a:srgbClr val="FFFFFF"/>
    <a:srgbClr val="A3B53D"/>
    <a:srgbClr val="FFB732"/>
    <a:srgbClr val="D13426"/>
    <a:srgbClr val="EA6F1E"/>
    <a:srgbClr val="874B98"/>
    <a:srgbClr val="65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88438" autoAdjust="0"/>
  </p:normalViewPr>
  <p:slideViewPr>
    <p:cSldViewPr>
      <p:cViewPr varScale="1">
        <p:scale>
          <a:sx n="83" d="100"/>
          <a:sy n="83" d="100"/>
        </p:scale>
        <p:origin x="96"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308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07" Type="http://schemas.openxmlformats.org/officeDocument/2006/relationships/slide" Target="slides/slide92.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slide" Target="slides/slide87.xml"/><Relationship Id="rId110"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13"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slide" Target="slides/slide93.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slide" Target="slides/slide91.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notesMaster" Target="notesMasters/notesMaster1.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51B7CA0A-D957-40AF-BEA5-BED31C86FF72}" type="slidenum">
              <a:rPr lang="en-US" altLang="en-US"/>
              <a:pPr>
                <a:defRPr/>
              </a:pPr>
              <a:t>‹#›</a:t>
            </a:fld>
            <a:endParaRPr lang="en-US" altLang="en-US"/>
          </a:p>
        </p:txBody>
      </p:sp>
    </p:spTree>
    <p:extLst>
      <p:ext uri="{BB962C8B-B14F-4D97-AF65-F5344CB8AC3E}">
        <p14:creationId xmlns:p14="http://schemas.microsoft.com/office/powerpoint/2010/main" val="349626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1pPr>
    <a:lvl2pPr marL="455103" algn="l" rtl="0" eaLnBrk="0" fontAlgn="base" hangingPunct="0">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2pPr>
    <a:lvl3pPr marL="910222" algn="l" rtl="0" eaLnBrk="0" fontAlgn="base" hangingPunct="0">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3pPr>
    <a:lvl4pPr marL="1365331" algn="l" rtl="0" eaLnBrk="0" fontAlgn="base" hangingPunct="0">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4pPr>
    <a:lvl5pPr marL="1820438" algn="l" rtl="0" eaLnBrk="0" fontAlgn="base" hangingPunct="0">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5pPr>
    <a:lvl6pPr marL="2275547" algn="l" defTabSz="910222" rtl="0" eaLnBrk="1" latinLnBrk="0" hangingPunct="1">
      <a:defRPr sz="1300" kern="1200">
        <a:solidFill>
          <a:schemeClr val="tx1"/>
        </a:solidFill>
        <a:latin typeface="+mn-lt"/>
        <a:ea typeface="+mn-ea"/>
        <a:cs typeface="+mn-cs"/>
      </a:defRPr>
    </a:lvl6pPr>
    <a:lvl7pPr marL="2730653" algn="l" defTabSz="910222" rtl="0" eaLnBrk="1" latinLnBrk="0" hangingPunct="1">
      <a:defRPr sz="1300" kern="1200">
        <a:solidFill>
          <a:schemeClr val="tx1"/>
        </a:solidFill>
        <a:latin typeface="+mn-lt"/>
        <a:ea typeface="+mn-ea"/>
        <a:cs typeface="+mn-cs"/>
      </a:defRPr>
    </a:lvl7pPr>
    <a:lvl8pPr marL="3185756" algn="l" defTabSz="910222" rtl="0" eaLnBrk="1" latinLnBrk="0" hangingPunct="1">
      <a:defRPr sz="1300" kern="1200">
        <a:solidFill>
          <a:schemeClr val="tx1"/>
        </a:solidFill>
        <a:latin typeface="+mn-lt"/>
        <a:ea typeface="+mn-ea"/>
        <a:cs typeface="+mn-cs"/>
      </a:defRPr>
    </a:lvl8pPr>
    <a:lvl9pPr marL="3640865" algn="l" defTabSz="91022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0EC01366-8F39-49CF-86C8-96DE6CBB6AF6}" type="slidenum">
              <a:rPr lang="en-US" altLang="en-US" sz="1200" smtClean="0"/>
              <a:pPr/>
              <a:t>2</a:t>
            </a:fld>
            <a:endParaRPr lang="en-US" altLang="en-US" sz="1200"/>
          </a:p>
        </p:txBody>
      </p:sp>
      <p:sp>
        <p:nvSpPr>
          <p:cNvPr id="5123" name="Rectangle 2"/>
          <p:cNvSpPr>
            <a:spLocks noGrp="1" noRot="1" noChangeAspect="1" noChangeArrowheads="1" noTextEdit="1"/>
          </p:cNvSpPr>
          <p:nvPr>
            <p:ph type="sldImg"/>
          </p:nvPr>
        </p:nvSpPr>
        <p:spPr>
          <a:xfrm>
            <a:off x="1143000" y="685800"/>
            <a:ext cx="4572000" cy="3429000"/>
          </a:xfrm>
          <a:ln/>
        </p:spPr>
      </p:sp>
      <p:sp>
        <p:nvSpPr>
          <p:cNvPr id="512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66466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 ≈ 1 min</a:t>
            </a:r>
          </a:p>
          <a:p>
            <a:endParaRPr lang="en-US" b="1" dirty="0"/>
          </a:p>
          <a:p>
            <a:pPr marL="171450" indent="-171450">
              <a:buFont typeface="Arial" pitchFamily="34" charset="0"/>
              <a:buChar char="•"/>
            </a:pPr>
            <a:r>
              <a:rPr lang="en-US" dirty="0"/>
              <a:t>[Animate stem]</a:t>
            </a:r>
            <a:r>
              <a:rPr lang="en-US" baseline="0" dirty="0"/>
              <a:t> </a:t>
            </a:r>
            <a:r>
              <a:rPr lang="en-US" dirty="0"/>
              <a:t>The observation that </a:t>
            </a:r>
            <a:r>
              <a:rPr lang="en-US" dirty="0">
                <a:latin typeface="Book Antiqua" pitchFamily="18" charset="0"/>
              </a:rPr>
              <a:t>the</a:t>
            </a:r>
            <a:r>
              <a:rPr lang="en-US" dirty="0"/>
              <a:t> energy was related to the frequency and not the intensity gave Einstein the clue he needed to explain the photoelectric effect.  [Animate bullet 1] He claimed that the electrons come off the metal as quanta (packets) of energy related to the frequency of the light driving them off.  [Animate sub-bullet]</a:t>
            </a:r>
            <a:r>
              <a:rPr lang="en-US" baseline="0" dirty="0"/>
              <a:t> </a:t>
            </a:r>
            <a:r>
              <a:rPr lang="en-US" dirty="0"/>
              <a:t>This idea originated with Max Planck, the German physicist. Planck proposed in 1901 that the energy of a vibrating molecule could only take on certain values and was not continuous.  He said that this energy was quantized.  The energy would be related to a constant (Planck’s constant) and only certain energy levels would exist.</a:t>
            </a:r>
          </a:p>
          <a:p>
            <a:pPr marL="171450" indent="-171450">
              <a:buFont typeface="Arial" pitchFamily="34" charset="0"/>
              <a:buChar char="•"/>
            </a:pPr>
            <a:r>
              <a:rPr lang="en-US" dirty="0"/>
              <a:t>Einstein picked up on this idea and related it to the photoelectric effect.  [Animate image]</a:t>
            </a:r>
            <a:r>
              <a:rPr lang="en-US" baseline="0" dirty="0"/>
              <a:t> </a:t>
            </a:r>
            <a:r>
              <a:rPr lang="en-US" dirty="0"/>
              <a:t>The electrons coming off a metal had energies related to the frequency of light (teacher point</a:t>
            </a:r>
            <a:r>
              <a:rPr lang="en-US" baseline="0" dirty="0"/>
              <a:t> to light waves)</a:t>
            </a:r>
            <a:r>
              <a:rPr lang="en-US" dirty="0"/>
              <a:t> striking the metal. [Animate</a:t>
            </a:r>
            <a:r>
              <a:rPr lang="en-US" baseline="0" dirty="0"/>
              <a:t> bullet 2] </a:t>
            </a:r>
            <a:r>
              <a:rPr lang="en-US" dirty="0"/>
              <a:t>This energy could be expressed as E = h</a:t>
            </a:r>
            <a:r>
              <a:rPr lang="en-US" dirty="0">
                <a:latin typeface="Calibri"/>
                <a:cs typeface="Calibri"/>
              </a:rPr>
              <a:t>v </a:t>
            </a:r>
            <a:r>
              <a:rPr lang="en-US" sz="1100" dirty="0">
                <a:latin typeface="Book Antiqua" pitchFamily="18" charset="0"/>
                <a:cs typeface="Arial" pitchFamily="34" charset="0"/>
              </a:rPr>
              <a:t>where</a:t>
            </a:r>
            <a:r>
              <a:rPr lang="en-US" sz="1100" dirty="0">
                <a:latin typeface="Arial" pitchFamily="34" charset="0"/>
                <a:cs typeface="Arial" pitchFamily="34" charset="0"/>
              </a:rPr>
              <a:t> [Animate</a:t>
            </a:r>
            <a:r>
              <a:rPr lang="en-US" sz="1100" baseline="0" dirty="0">
                <a:latin typeface="Arial" pitchFamily="34" charset="0"/>
                <a:cs typeface="Arial" pitchFamily="34" charset="0"/>
              </a:rPr>
              <a:t> sub-bullet] </a:t>
            </a:r>
            <a:r>
              <a:rPr lang="en-US" sz="1100" dirty="0">
                <a:latin typeface="Book Antiqua" pitchFamily="18" charset="0"/>
                <a:cs typeface="Arial" pitchFamily="34" charset="0"/>
              </a:rPr>
              <a:t>E = the energy of the electron, [Animate</a:t>
            </a:r>
            <a:r>
              <a:rPr lang="en-US" sz="1100" baseline="0" dirty="0">
                <a:latin typeface="Book Antiqua" pitchFamily="18" charset="0"/>
                <a:cs typeface="Arial" pitchFamily="34" charset="0"/>
              </a:rPr>
              <a:t> sub-bullet] </a:t>
            </a:r>
            <a:r>
              <a:rPr lang="en-US" sz="1100" dirty="0">
                <a:latin typeface="Book Antiqua" pitchFamily="18" charset="0"/>
                <a:cs typeface="Arial" pitchFamily="34" charset="0"/>
              </a:rPr>
              <a:t>h is Planck’s constant </a:t>
            </a:r>
            <a:r>
              <a:rPr lang="en-US" sz="1100" dirty="0">
                <a:latin typeface="Book Antiqua" pitchFamily="18" charset="0"/>
              </a:rPr>
              <a:t> and the [Animate</a:t>
            </a:r>
            <a:r>
              <a:rPr lang="en-US" sz="1100" baseline="0" dirty="0">
                <a:latin typeface="Book Antiqua" pitchFamily="18" charset="0"/>
              </a:rPr>
              <a:t> sub-bullet] </a:t>
            </a:r>
            <a:r>
              <a:rPr lang="en-US" sz="1100" dirty="0">
                <a:latin typeface="Book Antiqua" pitchFamily="18" charset="0"/>
              </a:rPr>
              <a:t>Greek letter v (nu) is the frequency of light.  Energy levels between these levels would not be seen.</a:t>
            </a:r>
          </a:p>
          <a:p>
            <a:pPr marL="171450" indent="-171450">
              <a:buFont typeface="Arial" pitchFamily="34" charset="0"/>
              <a:buChar char="•"/>
            </a:pPr>
            <a:r>
              <a:rPr lang="en-US" sz="1100" dirty="0">
                <a:latin typeface="Book Antiqua" pitchFamily="18" charset="0"/>
              </a:rPr>
              <a:t>The observation that lower-frequency light would not cause electrons to be emitted also fit the theory.  These frequencies put too little energy into the system to dislodge an electron.</a:t>
            </a:r>
          </a:p>
          <a:p>
            <a:pPr marL="171450" indent="-171450">
              <a:buFont typeface="Arial" pitchFamily="34" charset="0"/>
              <a:buChar char="•"/>
            </a:pPr>
            <a:r>
              <a:rPr lang="en-US" sz="1100" dirty="0">
                <a:latin typeface="Book Antiqua" pitchFamily="18" charset="0"/>
              </a:rPr>
              <a:t>It may also help the student understand through an analogy.  A 3' wall with different sized/aged people trying to climb over.  Babies may not be able to climb over- no matter how many babies try, but all the able-bodied 6' people can easily climb over. </a:t>
            </a:r>
          </a:p>
          <a:p>
            <a:endParaRPr lang="en-US" b="0" dirty="0"/>
          </a:p>
          <a:p>
            <a:r>
              <a:rPr lang="en-US" b="0" dirty="0"/>
              <a:t>SOURCE:</a:t>
            </a:r>
          </a:p>
          <a:p>
            <a:r>
              <a:rPr lang="en-US" b="0" dirty="0"/>
              <a:t>http://commons.wikimedia.org/wiki/File:Fot%C3%B3n.jpg</a:t>
            </a:r>
          </a:p>
        </p:txBody>
      </p:sp>
      <p:sp>
        <p:nvSpPr>
          <p:cNvPr id="4" name="Slide Number Placeholder 3"/>
          <p:cNvSpPr>
            <a:spLocks noGrp="1"/>
          </p:cNvSpPr>
          <p:nvPr>
            <p:ph type="sldNum" sz="quarter" idx="10"/>
          </p:nvPr>
        </p:nvSpPr>
        <p:spPr/>
        <p:txBody>
          <a:bodyPr/>
          <a:lstStyle/>
          <a:p>
            <a:fld id="{15F324B6-63DA-4FA6-B8C4-616B282EBE8D}" type="slidenum">
              <a:rPr lang="en-US" smtClean="0"/>
              <a:pPr/>
              <a:t>13</a:t>
            </a:fld>
            <a:endParaRPr lang="en-US" dirty="0"/>
          </a:p>
        </p:txBody>
      </p:sp>
    </p:spTree>
    <p:extLst>
      <p:ext uri="{BB962C8B-B14F-4D97-AF65-F5344CB8AC3E}">
        <p14:creationId xmlns:p14="http://schemas.microsoft.com/office/powerpoint/2010/main" val="2360892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8A7E6F6F-BBC6-432B-8C25-53B27D8F7E91}" type="slidenum">
              <a:rPr lang="en-US" altLang="en-US" sz="1200" smtClean="0">
                <a:solidFill>
                  <a:srgbClr val="000000"/>
                </a:solidFill>
              </a:rPr>
              <a:pPr/>
              <a:t>16</a:t>
            </a:fld>
            <a:endParaRPr lang="en-US" altLang="en-US" sz="1200">
              <a:solidFill>
                <a:srgbClr val="000000"/>
              </a:solidFill>
            </a:endParaRPr>
          </a:p>
        </p:txBody>
      </p:sp>
      <p:sp>
        <p:nvSpPr>
          <p:cNvPr id="54275" name="Rectangle 2"/>
          <p:cNvSpPr>
            <a:spLocks noGrp="1" noRot="1" noChangeAspect="1" noChangeArrowheads="1" noTextEdit="1"/>
          </p:cNvSpPr>
          <p:nvPr>
            <p:ph type="sldImg"/>
          </p:nvPr>
        </p:nvSpPr>
        <p:spPr>
          <a:xfrm>
            <a:off x="1143000" y="685800"/>
            <a:ext cx="4572000" cy="3429000"/>
          </a:xfrm>
          <a:ln/>
        </p:spPr>
      </p:sp>
      <p:sp>
        <p:nvSpPr>
          <p:cNvPr id="54276" name="Rectangle 3"/>
          <p:cNvSpPr>
            <a:spLocks noGrp="1" noChangeArrowheads="1"/>
          </p:cNvSpPr>
          <p:nvPr>
            <p:ph type="body" idx="1"/>
          </p:nvPr>
        </p:nvSpPr>
        <p:spPr>
          <a:xfrm>
            <a:off x="685800" y="4343400"/>
            <a:ext cx="5486400" cy="4114800"/>
          </a:xfrm>
          <a:noFill/>
        </p:spPr>
        <p:txBody>
          <a:bodyPr/>
          <a:lstStyle/>
          <a:p>
            <a:endParaRPr lang="en-US" altLang="en-US"/>
          </a:p>
        </p:txBody>
      </p:sp>
    </p:spTree>
    <p:extLst>
      <p:ext uri="{BB962C8B-B14F-4D97-AF65-F5344CB8AC3E}">
        <p14:creationId xmlns:p14="http://schemas.microsoft.com/office/powerpoint/2010/main" val="3353567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Recap:</a:t>
            </a:r>
            <a:r>
              <a:rPr lang="en-US" sz="1050" b="0" kern="1200" dirty="0">
                <a:solidFill>
                  <a:schemeClr val="tx1"/>
                </a:solidFill>
                <a:effectLst/>
                <a:latin typeface="Book Antiqua"/>
                <a:ea typeface="+mn-ea"/>
                <a:cs typeface="Book Antiqua"/>
              </a:rPr>
              <a:t> The photoelectric effect showed</a:t>
            </a:r>
            <a:r>
              <a:rPr lang="en-US" sz="1050" b="0" kern="1200" baseline="0" dirty="0">
                <a:solidFill>
                  <a:schemeClr val="tx1"/>
                </a:solidFill>
                <a:effectLst/>
                <a:latin typeface="Book Antiqua"/>
                <a:ea typeface="+mn-ea"/>
                <a:cs typeface="Book Antiqua"/>
              </a:rPr>
              <a:t> that the energy of light striking a metal affects the way electrons are ejected from the metal.</a:t>
            </a:r>
          </a:p>
          <a:p>
            <a:r>
              <a:rPr lang="en-US" sz="1050" b="1" kern="1200" baseline="0" dirty="0">
                <a:solidFill>
                  <a:schemeClr val="tx1"/>
                </a:solidFill>
                <a:effectLst/>
                <a:latin typeface="Book Antiqua"/>
                <a:ea typeface="+mn-ea"/>
                <a:cs typeface="Book Antiqua"/>
              </a:rPr>
              <a:t>Connect:</a:t>
            </a:r>
            <a:r>
              <a:rPr lang="en-US" sz="1050" b="0" kern="1200" baseline="0" dirty="0">
                <a:solidFill>
                  <a:schemeClr val="tx1"/>
                </a:solidFill>
                <a:effectLst/>
                <a:latin typeface="Book Antiqua"/>
                <a:ea typeface="+mn-ea"/>
                <a:cs typeface="Book Antiqua"/>
              </a:rPr>
              <a:t> But why would this be so? One possibility is that the energy of the light waves relates in some way to the physical structure of the electron clouds. </a:t>
            </a:r>
          </a:p>
          <a:p>
            <a:r>
              <a:rPr lang="en-US" sz="1050" b="1" kern="1200" baseline="0" dirty="0">
                <a:solidFill>
                  <a:schemeClr val="tx1"/>
                </a:solidFill>
                <a:effectLst/>
                <a:latin typeface="Book Antiqua"/>
                <a:ea typeface="+mn-ea"/>
                <a:cs typeface="Book Antiqua"/>
              </a:rPr>
              <a:t>Preview:</a:t>
            </a:r>
            <a:r>
              <a:rPr lang="en-US" sz="1050" b="0" kern="1200" baseline="0" dirty="0">
                <a:solidFill>
                  <a:schemeClr val="tx1"/>
                </a:solidFill>
                <a:effectLst/>
                <a:latin typeface="Book Antiqua"/>
                <a:ea typeface="+mn-ea"/>
                <a:cs typeface="Book Antiqua"/>
              </a:rPr>
              <a:t> Further evidence that electrons are not just randomly positioned within the atom comes from emission spectra, like those shown here. When an element is heated, it emits light in specific wavelengths. As you can see, some elements produce just a few wavelengths, while others produce a lot more. Let's learn how scientists used these spectra to further develop the model of the atom.</a:t>
            </a:r>
            <a:endParaRPr lang="en-US" sz="1050" b="1" kern="1200" dirty="0">
              <a:solidFill>
                <a:schemeClr val="tx1"/>
              </a:solidFill>
              <a:effectLst/>
              <a:latin typeface="Book Antiqua"/>
              <a:ea typeface="+mn-ea"/>
              <a:cs typeface="Book Antiqua"/>
            </a:endParaRPr>
          </a:p>
          <a:p>
            <a:r>
              <a:rPr lang="en-US" sz="1050" kern="1200" dirty="0">
                <a:solidFill>
                  <a:schemeClr val="tx1"/>
                </a:solidFill>
                <a:effectLst/>
                <a:latin typeface="Book Antiqua"/>
                <a:ea typeface="+mn-ea"/>
                <a:cs typeface="Book Antiqua"/>
              </a:rPr>
              <a:t> </a:t>
            </a:r>
          </a:p>
          <a:p>
            <a:r>
              <a:rPr lang="en-US" sz="1050" b="1" u="sng" kern="1200" dirty="0">
                <a:solidFill>
                  <a:schemeClr val="tx1"/>
                </a:solidFill>
                <a:effectLst/>
                <a:latin typeface="Book Antiqua"/>
                <a:ea typeface="+mn-ea"/>
                <a:cs typeface="Book Antiqua"/>
              </a:rPr>
              <a:t>SOURCES:</a:t>
            </a:r>
            <a:endParaRPr lang="en-US" sz="1050" kern="1200" dirty="0">
              <a:solidFill>
                <a:schemeClr val="tx1"/>
              </a:solidFill>
              <a:effectLst/>
              <a:latin typeface="Book Antiqua"/>
              <a:ea typeface="+mn-ea"/>
              <a:cs typeface="Book Antiqua"/>
            </a:endParaRPr>
          </a:p>
          <a:p>
            <a:r>
              <a:rPr lang="en-US" dirty="0"/>
              <a:t>http://commons.wikimedia.org/wiki/File:Emission_spectrum-H.png</a:t>
            </a:r>
          </a:p>
          <a:p>
            <a:r>
              <a:rPr lang="en-US" dirty="0"/>
              <a:t>http://commons.wikimedia.org/wiki/File:Helium_Emission_Spectrum.svg</a:t>
            </a:r>
          </a:p>
          <a:p>
            <a:r>
              <a:rPr lang="en-US" dirty="0"/>
              <a:t>http://commons.wikimedia.org/wiki/File:Emission_spectrum-Fe.png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898917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1F34C919-8B41-4C33-A879-5C9304407F81}" type="slidenum">
              <a:rPr lang="en-US" altLang="en-US" sz="1200" smtClean="0">
                <a:solidFill>
                  <a:srgbClr val="000000"/>
                </a:solidFill>
              </a:rPr>
              <a:pPr/>
              <a:t>26</a:t>
            </a:fld>
            <a:endParaRPr lang="en-US" altLang="en-US" sz="1200">
              <a:solidFill>
                <a:srgbClr val="000000"/>
              </a:solidFill>
            </a:endParaRPr>
          </a:p>
        </p:txBody>
      </p:sp>
      <p:sp>
        <p:nvSpPr>
          <p:cNvPr id="64515" name="Rectangle 2"/>
          <p:cNvSpPr>
            <a:spLocks noGrp="1" noRot="1" noChangeAspect="1" noChangeArrowheads="1" noTextEdit="1"/>
          </p:cNvSpPr>
          <p:nvPr>
            <p:ph type="sldImg"/>
          </p:nvPr>
        </p:nvSpPr>
        <p:spPr>
          <a:xfrm>
            <a:off x="1143000" y="685800"/>
            <a:ext cx="4572000" cy="3429000"/>
          </a:xfrm>
          <a:ln/>
        </p:spPr>
      </p:sp>
      <p:sp>
        <p:nvSpPr>
          <p:cNvPr id="64516" name="Rectangle 3"/>
          <p:cNvSpPr>
            <a:spLocks noGrp="1" noChangeArrowheads="1"/>
          </p:cNvSpPr>
          <p:nvPr>
            <p:ph type="body" idx="1"/>
          </p:nvPr>
        </p:nvSpPr>
        <p:spPr>
          <a:xfrm>
            <a:off x="685800" y="4343400"/>
            <a:ext cx="5486400" cy="4114800"/>
          </a:xfrm>
          <a:noFill/>
        </p:spPr>
        <p:txBody>
          <a:bodyPr/>
          <a:lstStyle/>
          <a:p>
            <a:pPr>
              <a:spcBef>
                <a:spcPct val="0"/>
              </a:spcBef>
            </a:pPr>
            <a:endParaRPr lang="en-US" altLang="en-US"/>
          </a:p>
        </p:txBody>
      </p:sp>
    </p:spTree>
    <p:extLst>
      <p:ext uri="{BB962C8B-B14F-4D97-AF65-F5344CB8AC3E}">
        <p14:creationId xmlns:p14="http://schemas.microsoft.com/office/powerpoint/2010/main" val="2602459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1F34C919-8B41-4C33-A879-5C9304407F81}" type="slidenum">
              <a:rPr lang="en-US" altLang="en-US" sz="1200" smtClean="0">
                <a:solidFill>
                  <a:srgbClr val="000000"/>
                </a:solidFill>
              </a:rPr>
              <a:pPr/>
              <a:t>27</a:t>
            </a:fld>
            <a:endParaRPr lang="en-US" altLang="en-US" sz="1200">
              <a:solidFill>
                <a:srgbClr val="000000"/>
              </a:solidFill>
            </a:endParaRPr>
          </a:p>
        </p:txBody>
      </p:sp>
      <p:sp>
        <p:nvSpPr>
          <p:cNvPr id="64515" name="Rectangle 2"/>
          <p:cNvSpPr>
            <a:spLocks noGrp="1" noRot="1" noChangeAspect="1" noChangeArrowheads="1" noTextEdit="1"/>
          </p:cNvSpPr>
          <p:nvPr>
            <p:ph type="sldImg"/>
          </p:nvPr>
        </p:nvSpPr>
        <p:spPr>
          <a:xfrm>
            <a:off x="1143000" y="685800"/>
            <a:ext cx="4572000" cy="3429000"/>
          </a:xfrm>
          <a:ln/>
        </p:spPr>
      </p:sp>
      <p:sp>
        <p:nvSpPr>
          <p:cNvPr id="64516" name="Rectangle 3"/>
          <p:cNvSpPr>
            <a:spLocks noGrp="1" noChangeArrowheads="1"/>
          </p:cNvSpPr>
          <p:nvPr>
            <p:ph type="body" idx="1"/>
          </p:nvPr>
        </p:nvSpPr>
        <p:spPr>
          <a:xfrm>
            <a:off x="685800" y="4343400"/>
            <a:ext cx="5486400" cy="4114800"/>
          </a:xfrm>
          <a:noFill/>
        </p:spPr>
        <p:txBody>
          <a:bodyPr/>
          <a:lstStyle/>
          <a:p>
            <a:pPr>
              <a:spcBef>
                <a:spcPct val="0"/>
              </a:spcBef>
            </a:pPr>
            <a:endParaRPr lang="en-US" altLang="en-US"/>
          </a:p>
        </p:txBody>
      </p:sp>
    </p:spTree>
    <p:extLst>
      <p:ext uri="{BB962C8B-B14F-4D97-AF65-F5344CB8AC3E}">
        <p14:creationId xmlns:p14="http://schemas.microsoft.com/office/powerpoint/2010/main" val="2602459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 ≈ 1.5 min</a:t>
            </a:r>
          </a:p>
          <a:p>
            <a:endParaRPr lang="en-US" b="1" dirty="0"/>
          </a:p>
          <a:p>
            <a:pPr marL="171450" indent="-171450">
              <a:buFont typeface="Arial" pitchFamily="34" charset="0"/>
              <a:buChar char="•"/>
            </a:pPr>
            <a:r>
              <a:rPr lang="en-US" dirty="0"/>
              <a:t>One of the major drawbacks of the Bohr model was that it specified the location and momentum of the electron.  This turned out not to be possible.  [Animate stem] The Bohr concept has been replaced by the electron cloud model.  This model indicates only the probability that an electron is somewhere in a given region of space. </a:t>
            </a:r>
          </a:p>
          <a:p>
            <a:pPr marL="171450" indent="-171450">
              <a:buFont typeface="Arial" pitchFamily="34" charset="0"/>
              <a:buChar char="•"/>
            </a:pPr>
            <a:r>
              <a:rPr lang="en-US" dirty="0"/>
              <a:t>Like the Bohr model, the electron-cloud model limits the energy levels where an electron can exist. </a:t>
            </a:r>
          </a:p>
          <a:p>
            <a:pPr marL="171450" indent="-171450">
              <a:buFont typeface="Arial" pitchFamily="34" charset="0"/>
              <a:buChar char="•"/>
            </a:pPr>
            <a:r>
              <a:rPr lang="en-US" dirty="0"/>
              <a:t>[Animate bullet 1] Unlike the Bohr model, the electron-cloud model does not tell us specifically where that electron might be.  </a:t>
            </a:r>
          </a:p>
          <a:p>
            <a:pPr marL="171450" indent="-171450">
              <a:buFont typeface="Arial" pitchFamily="34" charset="0"/>
              <a:buChar char="•"/>
            </a:pPr>
            <a:r>
              <a:rPr lang="en-US" dirty="0"/>
              <a:t>[Animate bullet 2] (teacher explain)</a:t>
            </a:r>
          </a:p>
          <a:p>
            <a:pPr marL="171450" indent="-171450">
              <a:buFont typeface="Arial" pitchFamily="34" charset="0"/>
              <a:buChar char="•"/>
            </a:pPr>
            <a:r>
              <a:rPr lang="en-US" dirty="0"/>
              <a:t>[Animate bullet 3] We cannot locate the electron definitely. Because it does not require</a:t>
            </a:r>
            <a:r>
              <a:rPr lang="en-US" baseline="0" dirty="0"/>
              <a:t> that the electron have a known position, it does not violate the uncertainty principle.</a:t>
            </a:r>
          </a:p>
          <a:p>
            <a:pPr marL="171450" indent="-171450">
              <a:buFont typeface="Arial" pitchFamily="34" charset="0"/>
              <a:buChar char="•"/>
            </a:pPr>
            <a:r>
              <a:rPr lang="en-US" baseline="0" dirty="0"/>
              <a:t>[Animate bullet 4] (teacher mention)</a:t>
            </a:r>
            <a:endParaRPr lang="en-US" dirty="0"/>
          </a:p>
          <a:p>
            <a:pPr marL="171450" indent="-171450">
              <a:buFont typeface="Arial" pitchFamily="34" charset="0"/>
              <a:buChar char="•"/>
            </a:pPr>
            <a:endParaRPr lang="en-US" dirty="0"/>
          </a:p>
          <a:p>
            <a:pPr marL="0" indent="0">
              <a:buFont typeface="Arial" pitchFamily="34" charset="0"/>
              <a:buNone/>
            </a:pPr>
            <a:r>
              <a:rPr lang="en-US" dirty="0"/>
              <a:t>SOURCE:</a:t>
            </a:r>
          </a:p>
          <a:p>
            <a:pPr marL="0" indent="0">
              <a:buFont typeface="Arial" pitchFamily="34" charset="0"/>
              <a:buNone/>
            </a:pPr>
            <a:r>
              <a:rPr lang="en-US" dirty="0"/>
              <a:t>http://commons.wikimedia.org/wiki/File:Hydrogen.svg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208907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D7A833C0-B7BA-417E-A7C0-DBA00E4F8267}" type="slidenum">
              <a:rPr lang="en-US" altLang="en-US" sz="1200" smtClean="0"/>
              <a:pPr/>
              <a:t>34</a:t>
            </a:fld>
            <a:endParaRPr lang="en-US" altLang="en-US" sz="1200"/>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3"/>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261501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90151C18-4C3E-4978-BD53-6FD1B46903E5}" type="slidenum">
              <a:rPr lang="en-US" altLang="en-US" sz="1200" smtClean="0">
                <a:solidFill>
                  <a:srgbClr val="000000"/>
                </a:solidFill>
              </a:rPr>
              <a:pPr/>
              <a:t>35</a:t>
            </a:fld>
            <a:endParaRPr lang="en-US" altLang="en-US" sz="1200">
              <a:solidFill>
                <a:srgbClr val="000000"/>
              </a:solidFill>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xfrm>
            <a:off x="685800" y="4343400"/>
            <a:ext cx="5486400" cy="4114800"/>
          </a:xfrm>
          <a:noFill/>
        </p:spPr>
        <p:txBody>
          <a:bodyPr/>
          <a:lstStyle/>
          <a:p>
            <a:endParaRPr lang="en-US" altLang="en-US"/>
          </a:p>
        </p:txBody>
      </p:sp>
    </p:spTree>
    <p:extLst>
      <p:ext uri="{BB962C8B-B14F-4D97-AF65-F5344CB8AC3E}">
        <p14:creationId xmlns:p14="http://schemas.microsoft.com/office/powerpoint/2010/main" val="3472613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 ≈ 1.5 min</a:t>
            </a:r>
          </a:p>
          <a:p>
            <a:endParaRPr lang="en-US" b="1" dirty="0"/>
          </a:p>
          <a:p>
            <a:pPr marL="171450" indent="-171450">
              <a:buFont typeface="Arial" pitchFamily="34" charset="0"/>
              <a:buChar char="•"/>
            </a:pPr>
            <a:r>
              <a:rPr lang="en-US" dirty="0"/>
              <a:t>One of the major drawbacks of the Bohr model was that it specified the location and momentum of the electron.  This turned out not to be possible.  [Animate stem] The Bohr concept has been replaced by the electron cloud model.  This model indicates only the probability that an electron is somewhere in a given region of space. </a:t>
            </a:r>
          </a:p>
          <a:p>
            <a:pPr marL="171450" indent="-171450">
              <a:buFont typeface="Arial" pitchFamily="34" charset="0"/>
              <a:buChar char="•"/>
            </a:pPr>
            <a:r>
              <a:rPr lang="en-US" dirty="0"/>
              <a:t>Like the Bohr model, the electron-cloud model limits the energy levels where an electron can exist. </a:t>
            </a:r>
          </a:p>
          <a:p>
            <a:pPr marL="171450" indent="-171450">
              <a:buFont typeface="Arial" pitchFamily="34" charset="0"/>
              <a:buChar char="•"/>
            </a:pPr>
            <a:r>
              <a:rPr lang="en-US" dirty="0"/>
              <a:t>[Animate bullet 1] Unlike the Bohr model, the electron-cloud model does not tell us specifically where that electron might be.  </a:t>
            </a:r>
          </a:p>
          <a:p>
            <a:pPr marL="171450" indent="-171450">
              <a:buFont typeface="Arial" pitchFamily="34" charset="0"/>
              <a:buChar char="•"/>
            </a:pPr>
            <a:r>
              <a:rPr lang="en-US" dirty="0"/>
              <a:t>[Animate bullet 2] (teacher explain)</a:t>
            </a:r>
          </a:p>
          <a:p>
            <a:pPr marL="171450" indent="-171450">
              <a:buFont typeface="Arial" pitchFamily="34" charset="0"/>
              <a:buChar char="•"/>
            </a:pPr>
            <a:r>
              <a:rPr lang="en-US" dirty="0"/>
              <a:t>[Animate bullet 3] We cannot locate the electron definitely. Because it does not require</a:t>
            </a:r>
            <a:r>
              <a:rPr lang="en-US" baseline="0" dirty="0"/>
              <a:t> that the electron have a known position, it does not violate the uncertainty principle.</a:t>
            </a:r>
          </a:p>
          <a:p>
            <a:pPr marL="171450" indent="-171450">
              <a:buFont typeface="Arial" pitchFamily="34" charset="0"/>
              <a:buChar char="•"/>
            </a:pPr>
            <a:r>
              <a:rPr lang="en-US" baseline="0" dirty="0"/>
              <a:t>[Animate bullet 4] (teacher mention)</a:t>
            </a:r>
            <a:endParaRPr lang="en-US" dirty="0"/>
          </a:p>
          <a:p>
            <a:pPr marL="171450" indent="-171450">
              <a:buFont typeface="Arial" pitchFamily="34" charset="0"/>
              <a:buChar char="•"/>
            </a:pPr>
            <a:endParaRPr lang="en-US" dirty="0"/>
          </a:p>
          <a:p>
            <a:pPr marL="0" indent="0">
              <a:buFont typeface="Arial" pitchFamily="34" charset="0"/>
              <a:buNone/>
            </a:pPr>
            <a:r>
              <a:rPr lang="en-US" dirty="0"/>
              <a:t>SOURCE:</a:t>
            </a:r>
          </a:p>
          <a:p>
            <a:pPr marL="0" indent="0">
              <a:buFont typeface="Arial" pitchFamily="34" charset="0"/>
              <a:buNone/>
            </a:pPr>
            <a:r>
              <a:rPr lang="en-US" dirty="0"/>
              <a:t>http://commons.wikimedia.org/wiki/File:Hydrogen.svg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208907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 ≈ 1.5 min</a:t>
            </a:r>
          </a:p>
          <a:p>
            <a:endParaRPr lang="en-US" b="1" dirty="0"/>
          </a:p>
          <a:p>
            <a:pPr marL="171450" indent="-171450">
              <a:buFont typeface="Arial" pitchFamily="34" charset="0"/>
              <a:buChar char="•"/>
            </a:pPr>
            <a:r>
              <a:rPr lang="en-US" dirty="0"/>
              <a:t>One of the major drawbacks of the Bohr model was that it specified the location and momentum of the electron.  This turned out not to be possible.  [Animate stem] The Bohr concept has been replaced by the electron cloud model.  This model indicates only the probability that an electron is somewhere in a given region of space. </a:t>
            </a:r>
          </a:p>
          <a:p>
            <a:pPr marL="171450" indent="-171450">
              <a:buFont typeface="Arial" pitchFamily="34" charset="0"/>
              <a:buChar char="•"/>
            </a:pPr>
            <a:r>
              <a:rPr lang="en-US" dirty="0"/>
              <a:t>Like the Bohr model, the electron-cloud model limits the energy levels where an electron can exist. </a:t>
            </a:r>
          </a:p>
          <a:p>
            <a:pPr marL="171450" indent="-171450">
              <a:buFont typeface="Arial" pitchFamily="34" charset="0"/>
              <a:buChar char="•"/>
            </a:pPr>
            <a:r>
              <a:rPr lang="en-US" dirty="0"/>
              <a:t>[Animate bullet 1] Unlike the Bohr model, the electron-cloud model does not tell us specifically where that electron might be.  </a:t>
            </a:r>
          </a:p>
          <a:p>
            <a:pPr marL="171450" indent="-171450">
              <a:buFont typeface="Arial" pitchFamily="34" charset="0"/>
              <a:buChar char="•"/>
            </a:pPr>
            <a:r>
              <a:rPr lang="en-US" dirty="0"/>
              <a:t>[Animate bullet 2] (teacher explain)</a:t>
            </a:r>
          </a:p>
          <a:p>
            <a:pPr marL="171450" indent="-171450">
              <a:buFont typeface="Arial" pitchFamily="34" charset="0"/>
              <a:buChar char="•"/>
            </a:pPr>
            <a:r>
              <a:rPr lang="en-US" dirty="0"/>
              <a:t>[Animate bullet 3] We cannot locate the electron definitely. Because it does not require</a:t>
            </a:r>
            <a:r>
              <a:rPr lang="en-US" baseline="0" dirty="0"/>
              <a:t> that the electron have a known position, it does not violate the uncertainty principle.</a:t>
            </a:r>
          </a:p>
          <a:p>
            <a:pPr marL="171450" indent="-171450">
              <a:buFont typeface="Arial" pitchFamily="34" charset="0"/>
              <a:buChar char="•"/>
            </a:pPr>
            <a:r>
              <a:rPr lang="en-US" baseline="0" dirty="0"/>
              <a:t>[Animate bullet 4] (teacher mention)</a:t>
            </a:r>
            <a:endParaRPr lang="en-US" dirty="0"/>
          </a:p>
          <a:p>
            <a:pPr marL="171450" indent="-171450">
              <a:buFont typeface="Arial" pitchFamily="34" charset="0"/>
              <a:buChar char="•"/>
            </a:pPr>
            <a:endParaRPr lang="en-US" dirty="0"/>
          </a:p>
          <a:p>
            <a:pPr marL="0" indent="0">
              <a:buFont typeface="Arial" pitchFamily="34" charset="0"/>
              <a:buNone/>
            </a:pPr>
            <a:r>
              <a:rPr lang="en-US" dirty="0"/>
              <a:t>SOURCE:</a:t>
            </a:r>
          </a:p>
          <a:p>
            <a:pPr marL="0" indent="0">
              <a:buFont typeface="Arial" pitchFamily="34" charset="0"/>
              <a:buNone/>
            </a:pPr>
            <a:r>
              <a:rPr lang="en-US" dirty="0"/>
              <a:t>http://commons.wikimedia.org/wiki/File:Hydrogen.svg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88948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0EC01366-8F39-49CF-86C8-96DE6CBB6AF6}" type="slidenum">
              <a:rPr lang="en-US" altLang="en-US" sz="1200" smtClean="0"/>
              <a:pPr/>
              <a:t>3</a:t>
            </a:fld>
            <a:endParaRPr lang="en-US" altLang="en-US" sz="1200"/>
          </a:p>
        </p:txBody>
      </p:sp>
      <p:sp>
        <p:nvSpPr>
          <p:cNvPr id="5123" name="Rectangle 2"/>
          <p:cNvSpPr>
            <a:spLocks noGrp="1" noRot="1" noChangeAspect="1" noChangeArrowheads="1" noTextEdit="1"/>
          </p:cNvSpPr>
          <p:nvPr>
            <p:ph type="sldImg"/>
          </p:nvPr>
        </p:nvSpPr>
        <p:spPr>
          <a:xfrm>
            <a:off x="1143000" y="685800"/>
            <a:ext cx="4572000" cy="3429000"/>
          </a:xfrm>
          <a:ln/>
        </p:spPr>
      </p:sp>
      <p:sp>
        <p:nvSpPr>
          <p:cNvPr id="512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290821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 ≈ </a:t>
            </a:r>
            <a:r>
              <a:rPr lang="en-US" sz="1050" b="1" kern="1200" dirty="0">
                <a:solidFill>
                  <a:schemeClr val="tx1"/>
                </a:solidFill>
                <a:effectLst/>
                <a:latin typeface="Book Antiqua"/>
                <a:ea typeface="+mn-ea"/>
                <a:cs typeface="Book Antiqua"/>
              </a:rPr>
              <a:t>0.5 min</a:t>
            </a:r>
          </a:p>
          <a:p>
            <a:endParaRPr lang="en-US" sz="1050" b="1"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Think about what you know about the development of the modern atomic model. Check your memory by reviewing these models.</a:t>
            </a:r>
          </a:p>
          <a:p>
            <a:r>
              <a:rPr lang="en-US" sz="1050" b="1" kern="1200" baseline="0" dirty="0">
                <a:solidFill>
                  <a:schemeClr val="tx1"/>
                </a:solidFill>
                <a:effectLst/>
                <a:latin typeface="Book Antiqua"/>
                <a:ea typeface="+mn-ea"/>
                <a:cs typeface="Book Antiqua"/>
              </a:rPr>
              <a:t>Hint Audio:</a:t>
            </a:r>
            <a:r>
              <a:rPr lang="en-US" sz="1050" b="0" kern="1200" baseline="0" dirty="0">
                <a:solidFill>
                  <a:schemeClr val="tx1"/>
                </a:solidFill>
                <a:effectLst/>
                <a:latin typeface="Book Antiqua"/>
                <a:ea typeface="+mn-ea"/>
                <a:cs typeface="Book Antiqua"/>
              </a:rPr>
              <a:t> The modern atomic model is sometimes called the </a:t>
            </a:r>
            <a:r>
              <a:rPr lang="en-US" sz="1050" b="0" i="1" kern="1200" baseline="0" dirty="0">
                <a:solidFill>
                  <a:schemeClr val="tx1"/>
                </a:solidFill>
                <a:effectLst/>
                <a:latin typeface="Book Antiqua"/>
                <a:ea typeface="+mn-ea"/>
                <a:cs typeface="Book Antiqua"/>
              </a:rPr>
              <a:t>electron cloud model</a:t>
            </a:r>
            <a:r>
              <a:rPr lang="en-US" sz="1050" b="0" kern="1200" baseline="0" dirty="0">
                <a:solidFill>
                  <a:schemeClr val="tx1"/>
                </a:solidFill>
                <a:effectLst/>
                <a:latin typeface="Book Antiqua"/>
                <a:ea typeface="+mn-ea"/>
                <a:cs typeface="Book Antiqua"/>
              </a:rPr>
              <a:t>.</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According to the modern atomic model, electrons are located in a cloud surrounding the nucleus.</a:t>
            </a:r>
            <a:endParaRPr lang="en-US" sz="1050" b="1" kern="1200" dirty="0">
              <a:solidFill>
                <a:schemeClr val="tx1"/>
              </a:solidFill>
              <a:effectLst/>
              <a:latin typeface="Book Antiqua"/>
              <a:ea typeface="+mn-ea"/>
              <a:cs typeface="Book Antiqua"/>
            </a:endParaRPr>
          </a:p>
          <a:p>
            <a:endParaRPr lang="en-US" sz="1050" kern="1200" dirty="0">
              <a:solidFill>
                <a:schemeClr val="tx1"/>
              </a:solidFill>
              <a:effectLst/>
              <a:latin typeface="Book Antiqua"/>
              <a:ea typeface="+mn-ea"/>
              <a:cs typeface="Book Antiqua"/>
            </a:endParaRPr>
          </a:p>
          <a:p>
            <a:r>
              <a:rPr lang="en-US" sz="1050" b="1" u="sng" kern="1200" dirty="0">
                <a:solidFill>
                  <a:schemeClr val="tx1"/>
                </a:solidFill>
                <a:effectLst/>
                <a:latin typeface="Book Antiqua"/>
                <a:ea typeface="+mn-ea"/>
                <a:cs typeface="Book Antiqua"/>
              </a:rPr>
              <a:t>SOURCES:</a:t>
            </a:r>
          </a:p>
          <a:p>
            <a:r>
              <a:rPr lang="en-US" sz="1050" b="0" u="none" kern="1200" dirty="0">
                <a:solidFill>
                  <a:schemeClr val="tx1"/>
                </a:solidFill>
                <a:effectLst/>
                <a:latin typeface="Book Antiqua"/>
                <a:ea typeface="+mn-ea"/>
                <a:cs typeface="Book Antiqua"/>
              </a:rPr>
              <a:t>http://commons.wikimedia.org/wiki/File:Helium_atom_QM_rev1.svg</a:t>
            </a:r>
          </a:p>
          <a:p>
            <a:endParaRPr lang="en-US" sz="1050" b="0" u="none" kern="1200" dirty="0">
              <a:solidFill>
                <a:schemeClr val="tx1"/>
              </a:solidFill>
              <a:effectLst/>
              <a:latin typeface="Book Antiqua"/>
              <a:ea typeface="+mn-ea"/>
              <a:cs typeface="Book Antiqua"/>
            </a:endParaRPr>
          </a:p>
          <a:p>
            <a:r>
              <a:rPr lang="en-US" sz="1050" b="0" u="none" kern="1200" dirty="0">
                <a:solidFill>
                  <a:schemeClr val="tx1"/>
                </a:solidFill>
                <a:effectLst/>
                <a:latin typeface="Book Antiqua"/>
                <a:ea typeface="+mn-ea"/>
                <a:cs typeface="Book Antiqua"/>
              </a:rPr>
              <a:t>Helium Atom. “Helium-</a:t>
            </a:r>
            <a:r>
              <a:rPr lang="en-US" sz="1050" b="0" u="none" kern="1200" dirty="0" err="1">
                <a:solidFill>
                  <a:schemeClr val="tx1"/>
                </a:solidFill>
                <a:effectLst/>
                <a:latin typeface="Book Antiqua"/>
                <a:ea typeface="+mn-ea"/>
                <a:cs typeface="Book Antiqua"/>
              </a:rPr>
              <a:t>Bohr.svg</a:t>
            </a:r>
            <a:r>
              <a:rPr lang="en-US" sz="1050" b="0" u="none" kern="1200" dirty="0">
                <a:solidFill>
                  <a:schemeClr val="tx1"/>
                </a:solidFill>
                <a:effectLst/>
                <a:latin typeface="Book Antiqua"/>
                <a:ea typeface="+mn-ea"/>
                <a:cs typeface="Book Antiqua"/>
              </a:rPr>
              <a:t>,” </a:t>
            </a:r>
            <a:r>
              <a:rPr lang="en-US" sz="1050" b="0" u="none" kern="1200" dirty="0" err="1">
                <a:solidFill>
                  <a:schemeClr val="tx1"/>
                </a:solidFill>
                <a:effectLst/>
                <a:latin typeface="Book Antiqua"/>
                <a:ea typeface="+mn-ea"/>
                <a:cs typeface="Book Antiqua"/>
              </a:rPr>
              <a:t>Phrood</a:t>
            </a:r>
            <a:r>
              <a:rPr lang="en-US" sz="1050" b="0" u="none" kern="1200" dirty="0">
                <a:solidFill>
                  <a:schemeClr val="tx1"/>
                </a:solidFill>
                <a:effectLst/>
                <a:latin typeface="Book Antiqua"/>
                <a:ea typeface="+mn-ea"/>
                <a:cs typeface="Book Antiqua"/>
              </a:rPr>
              <a:t>.</a:t>
            </a:r>
            <a:r>
              <a:rPr lang="en-US" sz="1050" b="0" u="none" kern="1200" baseline="0" dirty="0">
                <a:solidFill>
                  <a:schemeClr val="tx1"/>
                </a:solidFill>
                <a:effectLst/>
                <a:latin typeface="Book Antiqua"/>
                <a:ea typeface="+mn-ea"/>
                <a:cs typeface="Book Antiqua"/>
              </a:rPr>
              <a:t> 2005 as CC-SA/GNU-GPL, </a:t>
            </a:r>
            <a:r>
              <a:rPr lang="en-US" sz="1050" b="0" u="none" kern="1200" baseline="0" dirty="0" err="1">
                <a:solidFill>
                  <a:schemeClr val="tx1"/>
                </a:solidFill>
                <a:effectLst/>
                <a:latin typeface="Book Antiqua"/>
                <a:ea typeface="+mn-ea"/>
                <a:cs typeface="Book Antiqua"/>
              </a:rPr>
              <a:t>svg</a:t>
            </a:r>
            <a:r>
              <a:rPr lang="en-US" sz="1050" b="0" u="none" kern="1200" baseline="0" dirty="0">
                <a:solidFill>
                  <a:schemeClr val="tx1"/>
                </a:solidFill>
                <a:effectLst/>
                <a:latin typeface="Book Antiqua"/>
                <a:ea typeface="+mn-ea"/>
                <a:cs typeface="Book Antiqua"/>
              </a:rPr>
              <a:t> image. http://commons.wikimedia.org/wiki/File:Helium-Bohr.svg (accessed July 12</a:t>
            </a:r>
            <a:r>
              <a:rPr lang="en-US" sz="1050" b="0" u="none" kern="1200" baseline="30000" dirty="0">
                <a:solidFill>
                  <a:schemeClr val="tx1"/>
                </a:solidFill>
                <a:effectLst/>
                <a:latin typeface="Book Antiqua"/>
                <a:ea typeface="+mn-ea"/>
                <a:cs typeface="Book Antiqua"/>
              </a:rPr>
              <a:t>th</a:t>
            </a:r>
            <a:r>
              <a:rPr lang="en-US" sz="1050" b="0" u="none" kern="1200" baseline="0" dirty="0">
                <a:solidFill>
                  <a:schemeClr val="tx1"/>
                </a:solidFill>
                <a:effectLst/>
                <a:latin typeface="Book Antiqua"/>
                <a:ea typeface="+mn-ea"/>
                <a:cs typeface="Book Antiqua"/>
              </a:rPr>
              <a:t>, 2012)</a:t>
            </a:r>
          </a:p>
          <a:p>
            <a:endParaRPr lang="en-US" sz="1050" b="0" u="none" kern="1200" baseline="0" dirty="0">
              <a:solidFill>
                <a:schemeClr val="tx1"/>
              </a:solidFill>
              <a:effectLst/>
              <a:latin typeface="Book Antiqua"/>
              <a:ea typeface="+mn-ea"/>
              <a:cs typeface="Book Antiqua"/>
            </a:endParaRPr>
          </a:p>
          <a:p>
            <a:r>
              <a:rPr lang="en-US" sz="1050" b="0" u="none" kern="1200" baseline="0" dirty="0">
                <a:solidFill>
                  <a:schemeClr val="tx1"/>
                </a:solidFill>
                <a:effectLst/>
                <a:latin typeface="Book Antiqua"/>
                <a:ea typeface="+mn-ea"/>
                <a:cs typeface="Book Antiqua"/>
              </a:rPr>
              <a:t>Plum pudding model. “Plum pudding </a:t>
            </a:r>
            <a:r>
              <a:rPr lang="en-US" sz="1050" b="0" u="none" kern="1200" baseline="0" dirty="0" err="1">
                <a:solidFill>
                  <a:schemeClr val="tx1"/>
                </a:solidFill>
                <a:effectLst/>
                <a:latin typeface="Book Antiqua"/>
                <a:ea typeface="+mn-ea"/>
                <a:cs typeface="Book Antiqua"/>
              </a:rPr>
              <a:t>atom.svg</a:t>
            </a:r>
            <a:r>
              <a:rPr lang="en-US" sz="1050" b="0" u="none" kern="1200" baseline="0" dirty="0">
                <a:solidFill>
                  <a:schemeClr val="tx1"/>
                </a:solidFill>
                <a:effectLst/>
                <a:latin typeface="Book Antiqua"/>
                <a:ea typeface="+mn-ea"/>
                <a:cs typeface="Book Antiqua"/>
              </a:rPr>
              <a:t>,” </a:t>
            </a:r>
            <a:r>
              <a:rPr lang="en-US" sz="1050" b="0" u="none" kern="1200" baseline="0" dirty="0" err="1">
                <a:solidFill>
                  <a:schemeClr val="tx1"/>
                </a:solidFill>
                <a:effectLst/>
                <a:latin typeface="Book Antiqua"/>
                <a:ea typeface="+mn-ea"/>
                <a:cs typeface="Book Antiqua"/>
              </a:rPr>
              <a:t>Fastfission</a:t>
            </a:r>
            <a:r>
              <a:rPr lang="en-US" sz="1050" b="0" u="none" kern="1200" baseline="0" dirty="0">
                <a:solidFill>
                  <a:schemeClr val="tx1"/>
                </a:solidFill>
                <a:effectLst/>
                <a:latin typeface="Book Antiqua"/>
                <a:ea typeface="+mn-ea"/>
                <a:cs typeface="Book Antiqua"/>
              </a:rPr>
              <a:t>. 2005 as PD, </a:t>
            </a:r>
            <a:r>
              <a:rPr lang="en-US" sz="1050" b="0" u="none" kern="1200" baseline="0" dirty="0" err="1">
                <a:solidFill>
                  <a:schemeClr val="tx1"/>
                </a:solidFill>
                <a:effectLst/>
                <a:latin typeface="Book Antiqua"/>
                <a:ea typeface="+mn-ea"/>
                <a:cs typeface="Book Antiqua"/>
              </a:rPr>
              <a:t>svg</a:t>
            </a:r>
            <a:r>
              <a:rPr lang="en-US" sz="1050" b="0" u="none" kern="1200" baseline="0" dirty="0">
                <a:solidFill>
                  <a:schemeClr val="tx1"/>
                </a:solidFill>
                <a:effectLst/>
                <a:latin typeface="Book Antiqua"/>
                <a:ea typeface="+mn-ea"/>
                <a:cs typeface="Book Antiqua"/>
              </a:rPr>
              <a:t> image. http://commons.wikimedia.org/wiki/File:Plum_pudding_atom.svg (accessed July 12</a:t>
            </a:r>
            <a:r>
              <a:rPr lang="en-US" sz="1050" b="0" u="none" kern="1200" baseline="30000" dirty="0">
                <a:solidFill>
                  <a:schemeClr val="tx1"/>
                </a:solidFill>
                <a:effectLst/>
                <a:latin typeface="Book Antiqua"/>
                <a:ea typeface="+mn-ea"/>
                <a:cs typeface="Book Antiqua"/>
              </a:rPr>
              <a:t>th</a:t>
            </a:r>
            <a:r>
              <a:rPr lang="en-US" sz="1050" b="0" u="none" kern="1200" baseline="0" dirty="0">
                <a:solidFill>
                  <a:schemeClr val="tx1"/>
                </a:solidFill>
                <a:effectLst/>
                <a:latin typeface="Book Antiqua"/>
                <a:ea typeface="+mn-ea"/>
                <a:cs typeface="Book Antiqua"/>
              </a:rPr>
              <a:t>, 2012)</a:t>
            </a:r>
          </a:p>
          <a:p>
            <a:endParaRPr lang="en-US" sz="1050" b="0" u="none" kern="1200" baseline="0" dirty="0">
              <a:solidFill>
                <a:schemeClr val="tx1"/>
              </a:solidFill>
              <a:effectLst/>
              <a:latin typeface="Book Antiqua"/>
              <a:ea typeface="+mn-ea"/>
              <a:cs typeface="Book Antiqua"/>
            </a:endParaRPr>
          </a:p>
          <a:p>
            <a:r>
              <a:rPr lang="en-US" sz="1050" b="0" u="none" kern="1200" baseline="0" dirty="0">
                <a:solidFill>
                  <a:schemeClr val="tx1"/>
                </a:solidFill>
                <a:effectLst/>
                <a:latin typeface="Book Antiqua"/>
                <a:ea typeface="+mn-ea"/>
                <a:cs typeface="Book Antiqua"/>
              </a:rPr>
              <a:t>Atomic Structure of Atom. “Helium atom QM rev1.svg,” </a:t>
            </a:r>
            <a:r>
              <a:rPr lang="en-US" sz="1050" b="0" u="none" kern="1200" baseline="0" dirty="0" err="1">
                <a:solidFill>
                  <a:schemeClr val="tx1"/>
                </a:solidFill>
                <a:effectLst/>
                <a:latin typeface="Book Antiqua"/>
                <a:ea typeface="+mn-ea"/>
                <a:cs typeface="Book Antiqua"/>
              </a:rPr>
              <a:t>Furmanj</a:t>
            </a:r>
            <a:r>
              <a:rPr lang="en-US" sz="1050" b="0" u="none" kern="1200" baseline="0" dirty="0">
                <a:solidFill>
                  <a:schemeClr val="tx1"/>
                </a:solidFill>
                <a:effectLst/>
                <a:latin typeface="Book Antiqua"/>
                <a:ea typeface="+mn-ea"/>
                <a:cs typeface="Book Antiqua"/>
              </a:rPr>
              <a:t>. 2008 as CC-Gen. http://commons.wikimedia.org/wiki/File:Helium_atom_QM_rev1.svg (accessed July 12</a:t>
            </a:r>
            <a:r>
              <a:rPr lang="en-US" sz="1050" b="0" u="none" kern="1200" baseline="30000" dirty="0">
                <a:solidFill>
                  <a:schemeClr val="tx1"/>
                </a:solidFill>
                <a:effectLst/>
                <a:latin typeface="Book Antiqua"/>
                <a:ea typeface="+mn-ea"/>
                <a:cs typeface="Book Antiqua"/>
              </a:rPr>
              <a:t>th</a:t>
            </a:r>
            <a:r>
              <a:rPr lang="en-US" sz="1050" b="0" u="none" kern="1200" baseline="0" dirty="0">
                <a:solidFill>
                  <a:schemeClr val="tx1"/>
                </a:solidFill>
                <a:effectLst/>
                <a:latin typeface="Book Antiqua"/>
                <a:ea typeface="+mn-ea"/>
                <a:cs typeface="Book Antiqua"/>
              </a:rPr>
              <a:t>, 2012)</a:t>
            </a:r>
            <a:endParaRPr lang="en-US" sz="1050" b="0" u="none"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 ≈ </a:t>
            </a:r>
            <a:r>
              <a:rPr lang="en-US" sz="1050" b="1" kern="1200" dirty="0">
                <a:solidFill>
                  <a:schemeClr val="tx1"/>
                </a:solidFill>
                <a:effectLst/>
                <a:latin typeface="Book Antiqua"/>
                <a:ea typeface="+mn-ea"/>
                <a:cs typeface="Book Antiqua"/>
              </a:rPr>
              <a:t>0.5 min</a:t>
            </a:r>
          </a:p>
          <a:p>
            <a:endParaRPr lang="en-US" sz="1050" b="1"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Think about what you know about the development of the modern atomic model. Check your memory by reviewing these models.</a:t>
            </a:r>
          </a:p>
          <a:p>
            <a:r>
              <a:rPr lang="en-US" sz="1050" b="1" kern="1200" baseline="0" dirty="0">
                <a:solidFill>
                  <a:schemeClr val="tx1"/>
                </a:solidFill>
                <a:effectLst/>
                <a:latin typeface="Book Antiqua"/>
                <a:ea typeface="+mn-ea"/>
                <a:cs typeface="Book Antiqua"/>
              </a:rPr>
              <a:t>Hint Audio:</a:t>
            </a:r>
            <a:r>
              <a:rPr lang="en-US" sz="1050" b="0" kern="1200" baseline="0" dirty="0">
                <a:solidFill>
                  <a:schemeClr val="tx1"/>
                </a:solidFill>
                <a:effectLst/>
                <a:latin typeface="Book Antiqua"/>
                <a:ea typeface="+mn-ea"/>
                <a:cs typeface="Book Antiqua"/>
              </a:rPr>
              <a:t> The modern atomic model is sometimes called the </a:t>
            </a:r>
            <a:r>
              <a:rPr lang="en-US" sz="1050" b="0" i="1" kern="1200" baseline="0" dirty="0">
                <a:solidFill>
                  <a:schemeClr val="tx1"/>
                </a:solidFill>
                <a:effectLst/>
                <a:latin typeface="Book Antiqua"/>
                <a:ea typeface="+mn-ea"/>
                <a:cs typeface="Book Antiqua"/>
              </a:rPr>
              <a:t>electron cloud model</a:t>
            </a:r>
            <a:r>
              <a:rPr lang="en-US" sz="1050" b="0" kern="1200" baseline="0" dirty="0">
                <a:solidFill>
                  <a:schemeClr val="tx1"/>
                </a:solidFill>
                <a:effectLst/>
                <a:latin typeface="Book Antiqua"/>
                <a:ea typeface="+mn-ea"/>
                <a:cs typeface="Book Antiqua"/>
              </a:rPr>
              <a:t>.</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According to the modern atomic model, electrons are located in a cloud surrounding the nucleus.</a:t>
            </a:r>
            <a:endParaRPr lang="en-US" sz="1050" b="1" kern="1200" dirty="0">
              <a:solidFill>
                <a:schemeClr val="tx1"/>
              </a:solidFill>
              <a:effectLst/>
              <a:latin typeface="Book Antiqua"/>
              <a:ea typeface="+mn-ea"/>
              <a:cs typeface="Book Antiqua"/>
            </a:endParaRPr>
          </a:p>
          <a:p>
            <a:endParaRPr lang="en-US" sz="1050" kern="1200" dirty="0">
              <a:solidFill>
                <a:schemeClr val="tx1"/>
              </a:solidFill>
              <a:effectLst/>
              <a:latin typeface="Book Antiqua"/>
              <a:ea typeface="+mn-ea"/>
              <a:cs typeface="Book Antiqua"/>
            </a:endParaRPr>
          </a:p>
          <a:p>
            <a:r>
              <a:rPr lang="en-US" sz="1050" b="1" u="sng" kern="1200" dirty="0">
                <a:solidFill>
                  <a:schemeClr val="tx1"/>
                </a:solidFill>
                <a:effectLst/>
                <a:latin typeface="Book Antiqua"/>
                <a:ea typeface="+mn-ea"/>
                <a:cs typeface="Book Antiqua"/>
              </a:rPr>
              <a:t>SOURCES:</a:t>
            </a:r>
          </a:p>
          <a:p>
            <a:r>
              <a:rPr lang="en-US" sz="1050" b="0" u="none" kern="1200" dirty="0">
                <a:solidFill>
                  <a:schemeClr val="tx1"/>
                </a:solidFill>
                <a:effectLst/>
                <a:latin typeface="Book Antiqua"/>
                <a:ea typeface="+mn-ea"/>
                <a:cs typeface="Book Antiqua"/>
              </a:rPr>
              <a:t>http://commons.wikimedia.org/wiki/File:Helium_atom_QM_rev1.svg</a:t>
            </a:r>
          </a:p>
          <a:p>
            <a:endParaRPr lang="en-US" sz="1050" b="0" u="none" kern="1200" dirty="0">
              <a:solidFill>
                <a:schemeClr val="tx1"/>
              </a:solidFill>
              <a:effectLst/>
              <a:latin typeface="Book Antiqua"/>
              <a:ea typeface="+mn-ea"/>
              <a:cs typeface="Book Antiqua"/>
            </a:endParaRPr>
          </a:p>
          <a:p>
            <a:r>
              <a:rPr lang="en-US" sz="1050" b="0" u="none" kern="1200" dirty="0">
                <a:solidFill>
                  <a:schemeClr val="tx1"/>
                </a:solidFill>
                <a:effectLst/>
                <a:latin typeface="Book Antiqua"/>
                <a:ea typeface="+mn-ea"/>
                <a:cs typeface="Book Antiqua"/>
              </a:rPr>
              <a:t>Helium Atom. “Helium-</a:t>
            </a:r>
            <a:r>
              <a:rPr lang="en-US" sz="1050" b="0" u="none" kern="1200" dirty="0" err="1">
                <a:solidFill>
                  <a:schemeClr val="tx1"/>
                </a:solidFill>
                <a:effectLst/>
                <a:latin typeface="Book Antiqua"/>
                <a:ea typeface="+mn-ea"/>
                <a:cs typeface="Book Antiqua"/>
              </a:rPr>
              <a:t>Bohr.svg</a:t>
            </a:r>
            <a:r>
              <a:rPr lang="en-US" sz="1050" b="0" u="none" kern="1200" dirty="0">
                <a:solidFill>
                  <a:schemeClr val="tx1"/>
                </a:solidFill>
                <a:effectLst/>
                <a:latin typeface="Book Antiqua"/>
                <a:ea typeface="+mn-ea"/>
                <a:cs typeface="Book Antiqua"/>
              </a:rPr>
              <a:t>,” </a:t>
            </a:r>
            <a:r>
              <a:rPr lang="en-US" sz="1050" b="0" u="none" kern="1200" dirty="0" err="1">
                <a:solidFill>
                  <a:schemeClr val="tx1"/>
                </a:solidFill>
                <a:effectLst/>
                <a:latin typeface="Book Antiqua"/>
                <a:ea typeface="+mn-ea"/>
                <a:cs typeface="Book Antiqua"/>
              </a:rPr>
              <a:t>Phrood</a:t>
            </a:r>
            <a:r>
              <a:rPr lang="en-US" sz="1050" b="0" u="none" kern="1200" dirty="0">
                <a:solidFill>
                  <a:schemeClr val="tx1"/>
                </a:solidFill>
                <a:effectLst/>
                <a:latin typeface="Book Antiqua"/>
                <a:ea typeface="+mn-ea"/>
                <a:cs typeface="Book Antiqua"/>
              </a:rPr>
              <a:t>.</a:t>
            </a:r>
            <a:r>
              <a:rPr lang="en-US" sz="1050" b="0" u="none" kern="1200" baseline="0" dirty="0">
                <a:solidFill>
                  <a:schemeClr val="tx1"/>
                </a:solidFill>
                <a:effectLst/>
                <a:latin typeface="Book Antiqua"/>
                <a:ea typeface="+mn-ea"/>
                <a:cs typeface="Book Antiqua"/>
              </a:rPr>
              <a:t> 2005 as CC-SA/GNU-GPL, </a:t>
            </a:r>
            <a:r>
              <a:rPr lang="en-US" sz="1050" b="0" u="none" kern="1200" baseline="0" dirty="0" err="1">
                <a:solidFill>
                  <a:schemeClr val="tx1"/>
                </a:solidFill>
                <a:effectLst/>
                <a:latin typeface="Book Antiqua"/>
                <a:ea typeface="+mn-ea"/>
                <a:cs typeface="Book Antiqua"/>
              </a:rPr>
              <a:t>svg</a:t>
            </a:r>
            <a:r>
              <a:rPr lang="en-US" sz="1050" b="0" u="none" kern="1200" baseline="0" dirty="0">
                <a:solidFill>
                  <a:schemeClr val="tx1"/>
                </a:solidFill>
                <a:effectLst/>
                <a:latin typeface="Book Antiqua"/>
                <a:ea typeface="+mn-ea"/>
                <a:cs typeface="Book Antiqua"/>
              </a:rPr>
              <a:t> image. http://commons.wikimedia.org/wiki/File:Helium-Bohr.svg (accessed July 12</a:t>
            </a:r>
            <a:r>
              <a:rPr lang="en-US" sz="1050" b="0" u="none" kern="1200" baseline="30000" dirty="0">
                <a:solidFill>
                  <a:schemeClr val="tx1"/>
                </a:solidFill>
                <a:effectLst/>
                <a:latin typeface="Book Antiqua"/>
                <a:ea typeface="+mn-ea"/>
                <a:cs typeface="Book Antiqua"/>
              </a:rPr>
              <a:t>th</a:t>
            </a:r>
            <a:r>
              <a:rPr lang="en-US" sz="1050" b="0" u="none" kern="1200" baseline="0" dirty="0">
                <a:solidFill>
                  <a:schemeClr val="tx1"/>
                </a:solidFill>
                <a:effectLst/>
                <a:latin typeface="Book Antiqua"/>
                <a:ea typeface="+mn-ea"/>
                <a:cs typeface="Book Antiqua"/>
              </a:rPr>
              <a:t>, 2012)</a:t>
            </a:r>
          </a:p>
          <a:p>
            <a:endParaRPr lang="en-US" sz="1050" b="0" u="none" kern="1200" baseline="0" dirty="0">
              <a:solidFill>
                <a:schemeClr val="tx1"/>
              </a:solidFill>
              <a:effectLst/>
              <a:latin typeface="Book Antiqua"/>
              <a:ea typeface="+mn-ea"/>
              <a:cs typeface="Book Antiqua"/>
            </a:endParaRPr>
          </a:p>
          <a:p>
            <a:r>
              <a:rPr lang="en-US" sz="1050" b="0" u="none" kern="1200" baseline="0" dirty="0">
                <a:solidFill>
                  <a:schemeClr val="tx1"/>
                </a:solidFill>
                <a:effectLst/>
                <a:latin typeface="Book Antiqua"/>
                <a:ea typeface="+mn-ea"/>
                <a:cs typeface="Book Antiqua"/>
              </a:rPr>
              <a:t>Plum pudding model. “Plum pudding </a:t>
            </a:r>
            <a:r>
              <a:rPr lang="en-US" sz="1050" b="0" u="none" kern="1200" baseline="0" dirty="0" err="1">
                <a:solidFill>
                  <a:schemeClr val="tx1"/>
                </a:solidFill>
                <a:effectLst/>
                <a:latin typeface="Book Antiqua"/>
                <a:ea typeface="+mn-ea"/>
                <a:cs typeface="Book Antiqua"/>
              </a:rPr>
              <a:t>atom.svg</a:t>
            </a:r>
            <a:r>
              <a:rPr lang="en-US" sz="1050" b="0" u="none" kern="1200" baseline="0" dirty="0">
                <a:solidFill>
                  <a:schemeClr val="tx1"/>
                </a:solidFill>
                <a:effectLst/>
                <a:latin typeface="Book Antiqua"/>
                <a:ea typeface="+mn-ea"/>
                <a:cs typeface="Book Antiqua"/>
              </a:rPr>
              <a:t>,” </a:t>
            </a:r>
            <a:r>
              <a:rPr lang="en-US" sz="1050" b="0" u="none" kern="1200" baseline="0" dirty="0" err="1">
                <a:solidFill>
                  <a:schemeClr val="tx1"/>
                </a:solidFill>
                <a:effectLst/>
                <a:latin typeface="Book Antiqua"/>
                <a:ea typeface="+mn-ea"/>
                <a:cs typeface="Book Antiqua"/>
              </a:rPr>
              <a:t>Fastfission</a:t>
            </a:r>
            <a:r>
              <a:rPr lang="en-US" sz="1050" b="0" u="none" kern="1200" baseline="0" dirty="0">
                <a:solidFill>
                  <a:schemeClr val="tx1"/>
                </a:solidFill>
                <a:effectLst/>
                <a:latin typeface="Book Antiqua"/>
                <a:ea typeface="+mn-ea"/>
                <a:cs typeface="Book Antiqua"/>
              </a:rPr>
              <a:t>. 2005 as PD, </a:t>
            </a:r>
            <a:r>
              <a:rPr lang="en-US" sz="1050" b="0" u="none" kern="1200" baseline="0" dirty="0" err="1">
                <a:solidFill>
                  <a:schemeClr val="tx1"/>
                </a:solidFill>
                <a:effectLst/>
                <a:latin typeface="Book Antiqua"/>
                <a:ea typeface="+mn-ea"/>
                <a:cs typeface="Book Antiqua"/>
              </a:rPr>
              <a:t>svg</a:t>
            </a:r>
            <a:r>
              <a:rPr lang="en-US" sz="1050" b="0" u="none" kern="1200" baseline="0" dirty="0">
                <a:solidFill>
                  <a:schemeClr val="tx1"/>
                </a:solidFill>
                <a:effectLst/>
                <a:latin typeface="Book Antiqua"/>
                <a:ea typeface="+mn-ea"/>
                <a:cs typeface="Book Antiqua"/>
              </a:rPr>
              <a:t> image. http://commons.wikimedia.org/wiki/File:Plum_pudding_atom.svg (accessed July 12</a:t>
            </a:r>
            <a:r>
              <a:rPr lang="en-US" sz="1050" b="0" u="none" kern="1200" baseline="30000" dirty="0">
                <a:solidFill>
                  <a:schemeClr val="tx1"/>
                </a:solidFill>
                <a:effectLst/>
                <a:latin typeface="Book Antiqua"/>
                <a:ea typeface="+mn-ea"/>
                <a:cs typeface="Book Antiqua"/>
              </a:rPr>
              <a:t>th</a:t>
            </a:r>
            <a:r>
              <a:rPr lang="en-US" sz="1050" b="0" u="none" kern="1200" baseline="0" dirty="0">
                <a:solidFill>
                  <a:schemeClr val="tx1"/>
                </a:solidFill>
                <a:effectLst/>
                <a:latin typeface="Book Antiqua"/>
                <a:ea typeface="+mn-ea"/>
                <a:cs typeface="Book Antiqua"/>
              </a:rPr>
              <a:t>, 2012)</a:t>
            </a:r>
          </a:p>
          <a:p>
            <a:endParaRPr lang="en-US" sz="1050" b="0" u="none" kern="1200" baseline="0" dirty="0">
              <a:solidFill>
                <a:schemeClr val="tx1"/>
              </a:solidFill>
              <a:effectLst/>
              <a:latin typeface="Book Antiqua"/>
              <a:ea typeface="+mn-ea"/>
              <a:cs typeface="Book Antiqua"/>
            </a:endParaRPr>
          </a:p>
          <a:p>
            <a:r>
              <a:rPr lang="en-US" sz="1050" b="0" u="none" kern="1200" baseline="0" dirty="0">
                <a:solidFill>
                  <a:schemeClr val="tx1"/>
                </a:solidFill>
                <a:effectLst/>
                <a:latin typeface="Book Antiqua"/>
                <a:ea typeface="+mn-ea"/>
                <a:cs typeface="Book Antiqua"/>
              </a:rPr>
              <a:t>Atomic Structure of Atom. “Helium atom QM rev1.svg,” </a:t>
            </a:r>
            <a:r>
              <a:rPr lang="en-US" sz="1050" b="0" u="none" kern="1200" baseline="0" dirty="0" err="1">
                <a:solidFill>
                  <a:schemeClr val="tx1"/>
                </a:solidFill>
                <a:effectLst/>
                <a:latin typeface="Book Antiqua"/>
                <a:ea typeface="+mn-ea"/>
                <a:cs typeface="Book Antiqua"/>
              </a:rPr>
              <a:t>Furmanj</a:t>
            </a:r>
            <a:r>
              <a:rPr lang="en-US" sz="1050" b="0" u="none" kern="1200" baseline="0" dirty="0">
                <a:solidFill>
                  <a:schemeClr val="tx1"/>
                </a:solidFill>
                <a:effectLst/>
                <a:latin typeface="Book Antiqua"/>
                <a:ea typeface="+mn-ea"/>
                <a:cs typeface="Book Antiqua"/>
              </a:rPr>
              <a:t>. 2008 as CC-Gen. http://commons.wikimedia.org/wiki/File:Helium_atom_QM_rev1.svg (accessed July 12</a:t>
            </a:r>
            <a:r>
              <a:rPr lang="en-US" sz="1050" b="0" u="none" kern="1200" baseline="30000" dirty="0">
                <a:solidFill>
                  <a:schemeClr val="tx1"/>
                </a:solidFill>
                <a:effectLst/>
                <a:latin typeface="Book Antiqua"/>
                <a:ea typeface="+mn-ea"/>
                <a:cs typeface="Book Antiqua"/>
              </a:rPr>
              <a:t>th</a:t>
            </a:r>
            <a:r>
              <a:rPr lang="en-US" sz="1050" b="0" u="none" kern="1200" baseline="0" dirty="0">
                <a:solidFill>
                  <a:schemeClr val="tx1"/>
                </a:solidFill>
                <a:effectLst/>
                <a:latin typeface="Book Antiqua"/>
                <a:ea typeface="+mn-ea"/>
                <a:cs typeface="Book Antiqua"/>
              </a:rPr>
              <a:t>, 2012)</a:t>
            </a:r>
            <a:endParaRPr lang="en-US" sz="1050" b="0" u="none"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616613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rPr>
              <a:t>Recap:</a:t>
            </a:r>
            <a:r>
              <a:rPr lang="en-US" sz="1050" b="0" kern="1200" baseline="0" dirty="0">
                <a:solidFill>
                  <a:schemeClr val="tx1"/>
                </a:solidFill>
                <a:effectLst/>
                <a:latin typeface="Book Antiqua"/>
                <a:ea typeface="+mn-ea"/>
              </a:rPr>
              <a:t> You have learned about the three main quantum numbers, n, l, and m.</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rPr>
              <a:t>Connect:</a:t>
            </a:r>
            <a:r>
              <a:rPr lang="en-US" sz="1050" b="0" kern="1200" baseline="0" dirty="0">
                <a:solidFill>
                  <a:schemeClr val="tx1"/>
                </a:solidFill>
                <a:effectLst/>
                <a:latin typeface="Book Antiqua"/>
                <a:ea typeface="+mn-ea"/>
              </a:rPr>
              <a:t> But, there are simpler ways of referring to the location of an electron in an atom.</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rPr>
              <a:t>Preview:</a:t>
            </a:r>
            <a:r>
              <a:rPr lang="en-US" sz="1050" b="0" kern="1200" baseline="0" dirty="0">
                <a:solidFill>
                  <a:schemeClr val="tx1"/>
                </a:solidFill>
                <a:effectLst/>
                <a:latin typeface="Book Antiqua"/>
                <a:ea typeface="+mn-ea"/>
              </a:rPr>
              <a:t> In this part of the lesson, you will learn about shells and subshells--ways of organizing the orbitals in an atom.</a:t>
            </a:r>
            <a:endParaRPr lang="en-US" sz="1050" b="1" kern="1200" baseline="0" dirty="0">
              <a:solidFill>
                <a:schemeClr val="tx1"/>
              </a:solidFill>
              <a:effectLst/>
              <a:latin typeface="Book Antiqua"/>
              <a:ea typeface="+mn-e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D7A833C0-B7BA-417E-A7C0-DBA00E4F8267}" type="slidenum">
              <a:rPr lang="en-US" altLang="en-US" sz="1200" smtClean="0"/>
              <a:pPr/>
              <a:t>43</a:t>
            </a:fld>
            <a:endParaRPr lang="en-US" altLang="en-US" sz="1200"/>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3"/>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870989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690" b="1" kern="1200" dirty="0">
                <a:solidFill>
                  <a:schemeClr val="tx1"/>
                </a:solidFill>
                <a:effectLst/>
                <a:latin typeface="Book Antiqua"/>
                <a:ea typeface="+mn-ea"/>
                <a:cs typeface="Book Antiqua"/>
              </a:rPr>
              <a:t>Timing ≈ 2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690" b="1" kern="1200" dirty="0">
              <a:solidFill>
                <a:schemeClr val="tx1"/>
              </a:solidFill>
              <a:effectLst/>
              <a:latin typeface="Book Antiqua"/>
              <a:ea typeface="+mn-ea"/>
              <a:cs typeface="Book Antiqua"/>
            </a:endParaRPr>
          </a:p>
          <a:p>
            <a:pPr marL="171450" indent="-171450">
              <a:buFont typeface="Arial" pitchFamily="34" charset="0"/>
              <a:buChar char="•"/>
            </a:pPr>
            <a:r>
              <a:rPr lang="en-US" sz="690" dirty="0"/>
              <a:t>[Animate stem] In</a:t>
            </a:r>
            <a:r>
              <a:rPr lang="en-US" sz="690" baseline="0" dirty="0"/>
              <a:t> the electron cloud model, electrons exist in orbitals [Animate bullet 1] (teacher briefly define). An atom may contain one or many orbitals depending on the number of electrons it has.</a:t>
            </a:r>
          </a:p>
          <a:p>
            <a:pPr marL="171450" indent="-171450">
              <a:buFont typeface="Arial" pitchFamily="34" charset="0"/>
              <a:buChar char="•"/>
            </a:pPr>
            <a:r>
              <a:rPr lang="en-US" sz="690" baseline="0" dirty="0"/>
              <a:t>The location of an electron can be described by[Animate bullet 2] quantum numbers. Each orbital in an atom has a specific set of quantum numbers. There are three main quantum numbers that describe an orbital: [Animate sub-bullet 1] n, l, and m.</a:t>
            </a:r>
          </a:p>
          <a:p>
            <a:pPr marL="171450" indent="-171450">
              <a:buFont typeface="Arial" pitchFamily="34" charset="0"/>
              <a:buChar char="•"/>
            </a:pPr>
            <a:r>
              <a:rPr lang="en-US" sz="690" baseline="0" dirty="0"/>
              <a:t>[Animate sub-bullet 2] The principal quantum number, n, describes the size of the orbital. The larger the value of n, the larger the orbital is.</a:t>
            </a:r>
          </a:p>
          <a:p>
            <a:pPr marL="171450" indent="-171450">
              <a:buFont typeface="Arial" pitchFamily="34" charset="0"/>
              <a:buChar char="•"/>
            </a:pPr>
            <a:r>
              <a:rPr lang="en-US" sz="690" baseline="0" dirty="0"/>
              <a:t>[Animate sub-bullet 3] The angular momentum quantum number, l, describes the shape of the orbital. Orbitals can be spherical (teacher point to red s orbital), dumbbell-shaped (teacher point to yellow p orbitals), cloverleaf-shaped (teacher point to blue d orbitals), or even more complexly shaped (teacher point to green f orbitals). Remind students that although the shapes shown here have distinct edges, in reality electrons exist in clouds. This is a limitation of showing orbitals as visual models.</a:t>
            </a:r>
          </a:p>
          <a:p>
            <a:pPr marL="171450" indent="-171450">
              <a:buFont typeface="Arial" pitchFamily="34" charset="0"/>
              <a:buChar char="•"/>
            </a:pPr>
            <a:r>
              <a:rPr lang="en-US" sz="690" baseline="0" dirty="0"/>
              <a:t>[Animate sub-bullet 4] The magnetic quantum number, m, describes the orientation of the orbital in space. (Teacher show how the three p orbitals have the same shape but different orientations). Relate to a person's address: when you write your address, you specify the street, the city, and the state. Similarly an electron has a principal quantum number, an angular momentum quantum number, and a magnetic quantum number. Together the three numbers specify where the electron is located in the atom.</a:t>
            </a:r>
            <a:endParaRPr lang="en-US" sz="690" dirty="0"/>
          </a:p>
          <a:p>
            <a:endParaRPr lang="en-US" sz="690" dirty="0"/>
          </a:p>
          <a:p>
            <a:r>
              <a:rPr lang="en-US" sz="690" dirty="0"/>
              <a:t>Sources:</a:t>
            </a:r>
          </a:p>
          <a:p>
            <a:r>
              <a:rPr lang="en-US" sz="690" dirty="0"/>
              <a:t>http://commons.wikimedia.org/wiki/File:Single_electron_orbitals.jpg</a:t>
            </a:r>
          </a:p>
          <a:p>
            <a:pPr marL="0" marR="0" indent="0" algn="l" defTabSz="914400" rtl="0" eaLnBrk="1" fontAlgn="base" latinLnBrk="0" hangingPunct="1">
              <a:lnSpc>
                <a:spcPct val="100000"/>
              </a:lnSpc>
              <a:spcBef>
                <a:spcPts val="571"/>
              </a:spcBef>
              <a:spcAft>
                <a:spcPct val="0"/>
              </a:spcAft>
              <a:buClrTx/>
              <a:buSzTx/>
              <a:buFontTx/>
              <a:buNone/>
              <a:tabLst/>
              <a:defRPr/>
            </a:pPr>
            <a:r>
              <a:rPr lang="en-US" sz="690" kern="1200" baseline="0" dirty="0">
                <a:solidFill>
                  <a:schemeClr val="tx1"/>
                </a:solidFill>
                <a:latin typeface="Book Antiqua"/>
                <a:ea typeface="+mn-ea"/>
                <a:cs typeface="Book Antiqua"/>
              </a:rPr>
              <a:t>Image by ©education2020</a:t>
            </a:r>
            <a:endParaRPr lang="en-US" sz="690" kern="1200" dirty="0">
              <a:solidFill>
                <a:schemeClr val="tx1"/>
              </a:solidFill>
              <a:latin typeface="Book Antiqua"/>
              <a:ea typeface="+mn-ea"/>
              <a:cs typeface="Book Antiqua"/>
            </a:endParaRPr>
          </a:p>
          <a:p>
            <a:endParaRPr lang="en-US" sz="70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309707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690" b="1" kern="1200" dirty="0">
                <a:solidFill>
                  <a:schemeClr val="tx1"/>
                </a:solidFill>
                <a:effectLst/>
                <a:latin typeface="Book Antiqua"/>
                <a:ea typeface="+mn-ea"/>
                <a:cs typeface="Book Antiqua"/>
              </a:rPr>
              <a:t>Timing ≈ 2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690" b="1" kern="1200" dirty="0">
              <a:solidFill>
                <a:schemeClr val="tx1"/>
              </a:solidFill>
              <a:effectLst/>
              <a:latin typeface="Book Antiqua"/>
              <a:ea typeface="+mn-ea"/>
              <a:cs typeface="Book Antiqua"/>
            </a:endParaRPr>
          </a:p>
          <a:p>
            <a:pPr marL="171450" indent="-171450">
              <a:buFont typeface="Arial" pitchFamily="34" charset="0"/>
              <a:buChar char="•"/>
            </a:pPr>
            <a:r>
              <a:rPr lang="en-US" sz="690" dirty="0"/>
              <a:t>[Animate stem] In</a:t>
            </a:r>
            <a:r>
              <a:rPr lang="en-US" sz="690" baseline="0" dirty="0"/>
              <a:t> the electron cloud model, electrons exist in orbitals [Animate bullet 1] (teacher briefly define). An atom may contain one or many orbitals depending on the number of electrons it has.</a:t>
            </a:r>
          </a:p>
          <a:p>
            <a:pPr marL="171450" indent="-171450">
              <a:buFont typeface="Arial" pitchFamily="34" charset="0"/>
              <a:buChar char="•"/>
            </a:pPr>
            <a:r>
              <a:rPr lang="en-US" sz="690" baseline="0" dirty="0"/>
              <a:t>The location of an electron can be described by[Animate bullet 2] quantum numbers. Each orbital in an atom has a specific set of quantum numbers. There are three main quantum numbers that describe an orbital: [Animate sub-bullet 1] n, l, and m.</a:t>
            </a:r>
          </a:p>
          <a:p>
            <a:pPr marL="171450" indent="-171450">
              <a:buFont typeface="Arial" pitchFamily="34" charset="0"/>
              <a:buChar char="•"/>
            </a:pPr>
            <a:r>
              <a:rPr lang="en-US" sz="690" baseline="0" dirty="0"/>
              <a:t>[Animate sub-bullet 2] The principal quantum number, n, describes the size of the orbital. The larger the value of n, the larger the orbital is.</a:t>
            </a:r>
          </a:p>
          <a:p>
            <a:pPr marL="171450" indent="-171450">
              <a:buFont typeface="Arial" pitchFamily="34" charset="0"/>
              <a:buChar char="•"/>
            </a:pPr>
            <a:r>
              <a:rPr lang="en-US" sz="690" baseline="0" dirty="0"/>
              <a:t>[Animate sub-bullet 3] The angular momentum quantum number, l, describes the shape of the orbital. Orbitals can be spherical (teacher point to red s orbital), dumbbell-shaped (teacher point to yellow p orbitals), cloverleaf-shaped (teacher point to blue d orbitals), or even more complexly shaped (teacher point to green f orbitals). Remind students that although the shapes shown here have distinct edges, in reality electrons exist in clouds. This is a limitation of showing orbitals as visual models.</a:t>
            </a:r>
          </a:p>
          <a:p>
            <a:pPr marL="171450" indent="-171450">
              <a:buFont typeface="Arial" pitchFamily="34" charset="0"/>
              <a:buChar char="•"/>
            </a:pPr>
            <a:r>
              <a:rPr lang="en-US" sz="690" baseline="0" dirty="0"/>
              <a:t>[Animate sub-bullet 4] The magnetic quantum number, m, describes the orientation of the orbital in space. (Teacher show how the three p orbitals have the same shape but different orientations). Relate to a person's address: when you write your address, you specify the street, the city, and the state. Similarly an electron has a principal quantum number, an angular momentum quantum number, and a magnetic quantum number. Together the three numbers specify where the electron is located in the atom.</a:t>
            </a:r>
            <a:endParaRPr lang="en-US" sz="690" dirty="0"/>
          </a:p>
          <a:p>
            <a:endParaRPr lang="en-US" sz="690" dirty="0"/>
          </a:p>
          <a:p>
            <a:r>
              <a:rPr lang="en-US" sz="690" dirty="0"/>
              <a:t>Sources:</a:t>
            </a:r>
          </a:p>
          <a:p>
            <a:r>
              <a:rPr lang="en-US" sz="690" dirty="0"/>
              <a:t>http://commons.wikimedia.org/wiki/File:Single_electron_orbitals.jpg</a:t>
            </a:r>
          </a:p>
          <a:p>
            <a:pPr marL="0" marR="0" indent="0" algn="l" defTabSz="914400" rtl="0" eaLnBrk="1" fontAlgn="base" latinLnBrk="0" hangingPunct="1">
              <a:lnSpc>
                <a:spcPct val="100000"/>
              </a:lnSpc>
              <a:spcBef>
                <a:spcPts val="571"/>
              </a:spcBef>
              <a:spcAft>
                <a:spcPct val="0"/>
              </a:spcAft>
              <a:buClrTx/>
              <a:buSzTx/>
              <a:buFontTx/>
              <a:buNone/>
              <a:tabLst/>
              <a:defRPr/>
            </a:pPr>
            <a:r>
              <a:rPr lang="en-US" sz="690" kern="1200" baseline="0" dirty="0">
                <a:solidFill>
                  <a:schemeClr val="tx1"/>
                </a:solidFill>
                <a:latin typeface="Book Antiqua"/>
                <a:ea typeface="+mn-ea"/>
                <a:cs typeface="Book Antiqua"/>
              </a:rPr>
              <a:t>Image by ©education2020</a:t>
            </a:r>
            <a:endParaRPr lang="en-US" sz="690" kern="1200" dirty="0">
              <a:solidFill>
                <a:schemeClr val="tx1"/>
              </a:solidFill>
              <a:latin typeface="Book Antiqua"/>
              <a:ea typeface="+mn-ea"/>
              <a:cs typeface="Book Antiqua"/>
            </a:endParaRPr>
          </a:p>
          <a:p>
            <a:endParaRPr lang="en-US" sz="70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690" b="1" kern="1200" dirty="0">
                <a:solidFill>
                  <a:schemeClr val="tx1"/>
                </a:solidFill>
                <a:effectLst/>
                <a:latin typeface="Book Antiqua"/>
                <a:ea typeface="+mn-ea"/>
                <a:cs typeface="Book Antiqua"/>
              </a:rPr>
              <a:t>Timing ≈ 2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690" b="1" kern="1200" dirty="0">
              <a:solidFill>
                <a:schemeClr val="tx1"/>
              </a:solidFill>
              <a:effectLst/>
              <a:latin typeface="Book Antiqua"/>
              <a:ea typeface="+mn-ea"/>
              <a:cs typeface="Book Antiqua"/>
            </a:endParaRPr>
          </a:p>
          <a:p>
            <a:pPr marL="171450" indent="-171450">
              <a:buFont typeface="Arial" pitchFamily="34" charset="0"/>
              <a:buChar char="•"/>
            </a:pPr>
            <a:r>
              <a:rPr lang="en-US" sz="690" dirty="0"/>
              <a:t>[Animate stem] In</a:t>
            </a:r>
            <a:r>
              <a:rPr lang="en-US" sz="690" baseline="0" dirty="0"/>
              <a:t> the electron cloud model, electrons exist in orbitals [Animate bullet 1] (teacher briefly define). An atom may contain one or many orbitals depending on the number of electrons it has.</a:t>
            </a:r>
          </a:p>
          <a:p>
            <a:pPr marL="171450" indent="-171450">
              <a:buFont typeface="Arial" pitchFamily="34" charset="0"/>
              <a:buChar char="•"/>
            </a:pPr>
            <a:r>
              <a:rPr lang="en-US" sz="690" baseline="0" dirty="0"/>
              <a:t>The location of an electron can be described by[Animate bullet 2] quantum numbers. Each orbital in an atom has a specific set of quantum numbers. There are three main quantum numbers that describe an orbital: [Animate sub-bullet 1] n, l, and m.</a:t>
            </a:r>
          </a:p>
          <a:p>
            <a:pPr marL="171450" indent="-171450">
              <a:buFont typeface="Arial" pitchFamily="34" charset="0"/>
              <a:buChar char="•"/>
            </a:pPr>
            <a:r>
              <a:rPr lang="en-US" sz="690" baseline="0" dirty="0"/>
              <a:t>[Animate sub-bullet 2] The principal quantum number, n, describes the size of the orbital. The larger the value of n, the larger the orbital is.</a:t>
            </a:r>
          </a:p>
          <a:p>
            <a:pPr marL="171450" indent="-171450">
              <a:buFont typeface="Arial" pitchFamily="34" charset="0"/>
              <a:buChar char="•"/>
            </a:pPr>
            <a:r>
              <a:rPr lang="en-US" sz="690" baseline="0" dirty="0"/>
              <a:t>[Animate sub-bullet 3] The angular momentum quantum number, l, describes the shape of the orbital. Orbitals can be spherical (teacher point to red s orbital), dumbbell-shaped (teacher point to yellow p orbitals), cloverleaf-shaped (teacher point to blue d orbitals), or even more complexly shaped (teacher point to green f orbitals). Remind students that although the shapes shown here have distinct edges, in reality electrons exist in clouds. This is a limitation of showing orbitals as visual models.</a:t>
            </a:r>
          </a:p>
          <a:p>
            <a:pPr marL="171450" indent="-171450">
              <a:buFont typeface="Arial" pitchFamily="34" charset="0"/>
              <a:buChar char="•"/>
            </a:pPr>
            <a:r>
              <a:rPr lang="en-US" sz="690" baseline="0" dirty="0"/>
              <a:t>[Animate sub-bullet 4] The magnetic quantum number, m, describes the orientation of the orbital in space. (Teacher show how the three p orbitals have the same shape but different orientations). Relate to a person's address: when you write your address, you specify the street, the city, and the state. Similarly an electron has a principal quantum number, an angular momentum quantum number, and a magnetic quantum number. Together the three numbers specify where the electron is located in the atom.</a:t>
            </a:r>
            <a:endParaRPr lang="en-US" sz="690" dirty="0"/>
          </a:p>
          <a:p>
            <a:endParaRPr lang="en-US" sz="690" dirty="0"/>
          </a:p>
          <a:p>
            <a:r>
              <a:rPr lang="en-US" sz="690" dirty="0"/>
              <a:t>Sources:</a:t>
            </a:r>
          </a:p>
          <a:p>
            <a:r>
              <a:rPr lang="en-US" sz="690" dirty="0"/>
              <a:t>http://commons.wikimedia.org/wiki/File:Single_electron_orbitals.jpg</a:t>
            </a:r>
          </a:p>
          <a:p>
            <a:pPr marL="0" marR="0" indent="0" algn="l" defTabSz="914400" rtl="0" eaLnBrk="1" fontAlgn="base" latinLnBrk="0" hangingPunct="1">
              <a:lnSpc>
                <a:spcPct val="100000"/>
              </a:lnSpc>
              <a:spcBef>
                <a:spcPts val="571"/>
              </a:spcBef>
              <a:spcAft>
                <a:spcPct val="0"/>
              </a:spcAft>
              <a:buClrTx/>
              <a:buSzTx/>
              <a:buFontTx/>
              <a:buNone/>
              <a:tabLst/>
              <a:defRPr/>
            </a:pPr>
            <a:r>
              <a:rPr lang="en-US" sz="690" kern="1200" baseline="0" dirty="0">
                <a:solidFill>
                  <a:schemeClr val="tx1"/>
                </a:solidFill>
                <a:latin typeface="Book Antiqua"/>
                <a:ea typeface="+mn-ea"/>
                <a:cs typeface="Book Antiqua"/>
              </a:rPr>
              <a:t>Image by ©education2020</a:t>
            </a:r>
            <a:endParaRPr lang="en-US" sz="690" kern="1200" dirty="0">
              <a:solidFill>
                <a:schemeClr val="tx1"/>
              </a:solidFill>
              <a:latin typeface="Book Antiqua"/>
              <a:ea typeface="+mn-ea"/>
              <a:cs typeface="Book Antiqua"/>
            </a:endParaRPr>
          </a:p>
          <a:p>
            <a:endParaRPr lang="en-US" sz="70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689577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690" b="1" kern="1200" dirty="0">
                <a:solidFill>
                  <a:schemeClr val="tx1"/>
                </a:solidFill>
                <a:effectLst/>
                <a:latin typeface="Book Antiqua"/>
                <a:ea typeface="+mn-ea"/>
                <a:cs typeface="Book Antiqua"/>
              </a:rPr>
              <a:t>Timing ≈ 2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690" b="1" kern="1200" dirty="0">
              <a:solidFill>
                <a:schemeClr val="tx1"/>
              </a:solidFill>
              <a:effectLst/>
              <a:latin typeface="Book Antiqua"/>
              <a:ea typeface="+mn-ea"/>
              <a:cs typeface="Book Antiqua"/>
            </a:endParaRPr>
          </a:p>
          <a:p>
            <a:pPr marL="171450" indent="-171450">
              <a:buFont typeface="Arial" pitchFamily="34" charset="0"/>
              <a:buChar char="•"/>
            </a:pPr>
            <a:r>
              <a:rPr lang="en-US" sz="690" dirty="0"/>
              <a:t>[Animate stem] In</a:t>
            </a:r>
            <a:r>
              <a:rPr lang="en-US" sz="690" baseline="0" dirty="0"/>
              <a:t> the electron cloud model, electrons exist in orbitals [Animate bullet 1] (teacher briefly define). An atom may contain one or many orbitals depending on the number of electrons it has.</a:t>
            </a:r>
          </a:p>
          <a:p>
            <a:pPr marL="171450" indent="-171450">
              <a:buFont typeface="Arial" pitchFamily="34" charset="0"/>
              <a:buChar char="•"/>
            </a:pPr>
            <a:r>
              <a:rPr lang="en-US" sz="690" baseline="0" dirty="0"/>
              <a:t>The location of an electron can be described by[Animate bullet 2] quantum numbers. Each orbital in an atom has a specific set of quantum numbers. There are three main quantum numbers that describe an orbital: [Animate sub-bullet 1] n, l, and m.</a:t>
            </a:r>
          </a:p>
          <a:p>
            <a:pPr marL="171450" indent="-171450">
              <a:buFont typeface="Arial" pitchFamily="34" charset="0"/>
              <a:buChar char="•"/>
            </a:pPr>
            <a:r>
              <a:rPr lang="en-US" sz="690" baseline="0" dirty="0"/>
              <a:t>[Animate sub-bullet 2] The principal quantum number, n, describes the size of the orbital. The larger the value of n, the larger the orbital is.</a:t>
            </a:r>
          </a:p>
          <a:p>
            <a:pPr marL="171450" indent="-171450">
              <a:buFont typeface="Arial" pitchFamily="34" charset="0"/>
              <a:buChar char="•"/>
            </a:pPr>
            <a:r>
              <a:rPr lang="en-US" sz="690" baseline="0" dirty="0"/>
              <a:t>[Animate sub-bullet 3] The angular momentum quantum number, l, describes the shape of the orbital. Orbitals can be spherical (teacher point to red s orbital), dumbbell-shaped (teacher point to yellow p orbitals), cloverleaf-shaped (teacher point to blue d orbitals), or even more complexly shaped (teacher point to green f orbitals). Remind students that although the shapes shown here have distinct edges, in reality electrons exist in clouds. This is a limitation of showing orbitals as visual models.</a:t>
            </a:r>
          </a:p>
          <a:p>
            <a:pPr marL="171450" indent="-171450">
              <a:buFont typeface="Arial" pitchFamily="34" charset="0"/>
              <a:buChar char="•"/>
            </a:pPr>
            <a:r>
              <a:rPr lang="en-US" sz="690" baseline="0" dirty="0"/>
              <a:t>[Animate sub-bullet 4] The magnetic quantum number, m, describes the orientation of the orbital in space. (Teacher show how the three p orbitals have the same shape but different orientations). Relate to a person's address: when you write your address, you specify the street, the city, and the state. Similarly an electron has a principal quantum number, an angular momentum quantum number, and a magnetic quantum number. Together the three numbers specify where the electron is located in the atom.</a:t>
            </a:r>
            <a:endParaRPr lang="en-US" sz="690" dirty="0"/>
          </a:p>
          <a:p>
            <a:endParaRPr lang="en-US" sz="690" dirty="0"/>
          </a:p>
          <a:p>
            <a:r>
              <a:rPr lang="en-US" sz="690" dirty="0"/>
              <a:t>Sources:</a:t>
            </a:r>
          </a:p>
          <a:p>
            <a:r>
              <a:rPr lang="en-US" sz="690" dirty="0"/>
              <a:t>http://commons.wikimedia.org/wiki/File:Single_electron_orbitals.jpg</a:t>
            </a:r>
          </a:p>
          <a:p>
            <a:pPr marL="0" marR="0" indent="0" algn="l" defTabSz="914400" rtl="0" eaLnBrk="1" fontAlgn="base" latinLnBrk="0" hangingPunct="1">
              <a:lnSpc>
                <a:spcPct val="100000"/>
              </a:lnSpc>
              <a:spcBef>
                <a:spcPts val="571"/>
              </a:spcBef>
              <a:spcAft>
                <a:spcPct val="0"/>
              </a:spcAft>
              <a:buClrTx/>
              <a:buSzTx/>
              <a:buFontTx/>
              <a:buNone/>
              <a:tabLst/>
              <a:defRPr/>
            </a:pPr>
            <a:r>
              <a:rPr lang="en-US" sz="690" kern="1200" baseline="0" dirty="0">
                <a:solidFill>
                  <a:schemeClr val="tx1"/>
                </a:solidFill>
                <a:latin typeface="Book Antiqua"/>
                <a:ea typeface="+mn-ea"/>
                <a:cs typeface="Book Antiqua"/>
              </a:rPr>
              <a:t>Image by ©education2020</a:t>
            </a:r>
            <a:endParaRPr lang="en-US" sz="690" kern="1200" dirty="0">
              <a:solidFill>
                <a:schemeClr val="tx1"/>
              </a:solidFill>
              <a:latin typeface="Book Antiqua"/>
              <a:ea typeface="+mn-ea"/>
              <a:cs typeface="Book Antiqua"/>
            </a:endParaRPr>
          </a:p>
          <a:p>
            <a:endParaRPr lang="en-US" sz="70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679121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690" b="1" kern="1200" dirty="0">
                <a:solidFill>
                  <a:schemeClr val="tx1"/>
                </a:solidFill>
                <a:effectLst/>
                <a:latin typeface="Book Antiqua"/>
                <a:ea typeface="+mn-ea"/>
                <a:cs typeface="Book Antiqua"/>
              </a:rPr>
              <a:t>Timing ≈ 2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690" b="1" kern="1200" dirty="0">
              <a:solidFill>
                <a:schemeClr val="tx1"/>
              </a:solidFill>
              <a:effectLst/>
              <a:latin typeface="Book Antiqua"/>
              <a:ea typeface="+mn-ea"/>
              <a:cs typeface="Book Antiqua"/>
            </a:endParaRPr>
          </a:p>
          <a:p>
            <a:pPr marL="171450" indent="-171450">
              <a:buFont typeface="Arial" pitchFamily="34" charset="0"/>
              <a:buChar char="•"/>
            </a:pPr>
            <a:r>
              <a:rPr lang="en-US" sz="690" dirty="0"/>
              <a:t>[Animate stem] In</a:t>
            </a:r>
            <a:r>
              <a:rPr lang="en-US" sz="690" baseline="0" dirty="0"/>
              <a:t> the electron cloud model, electrons exist in orbitals [Animate bullet 1] (teacher briefly define). An atom may contain one or many orbitals depending on the number of electrons it has.</a:t>
            </a:r>
          </a:p>
          <a:p>
            <a:pPr marL="171450" indent="-171450">
              <a:buFont typeface="Arial" pitchFamily="34" charset="0"/>
              <a:buChar char="•"/>
            </a:pPr>
            <a:r>
              <a:rPr lang="en-US" sz="690" baseline="0" dirty="0"/>
              <a:t>The location of an electron can be described by[Animate bullet 2] quantum numbers. Each orbital in an atom has a specific set of quantum numbers. There are three main quantum numbers that describe an orbital: [Animate sub-bullet 1] n, l, and m.</a:t>
            </a:r>
          </a:p>
          <a:p>
            <a:pPr marL="171450" indent="-171450">
              <a:buFont typeface="Arial" pitchFamily="34" charset="0"/>
              <a:buChar char="•"/>
            </a:pPr>
            <a:r>
              <a:rPr lang="en-US" sz="690" baseline="0" dirty="0"/>
              <a:t>[Animate sub-bullet 2] The principal quantum number, n, describes the size of the orbital. The larger the value of n, the larger the orbital is.</a:t>
            </a:r>
          </a:p>
          <a:p>
            <a:pPr marL="171450" indent="-171450">
              <a:buFont typeface="Arial" pitchFamily="34" charset="0"/>
              <a:buChar char="•"/>
            </a:pPr>
            <a:r>
              <a:rPr lang="en-US" sz="690" baseline="0" dirty="0"/>
              <a:t>[Animate sub-bullet 3] The angular momentum quantum number, l, describes the shape of the orbital. Orbitals can be spherical (teacher point to red s orbital), dumbbell-shaped (teacher point to yellow p orbitals), cloverleaf-shaped (teacher point to blue d orbitals), or even more complexly shaped (teacher point to green f orbitals). Remind students that although the shapes shown here have distinct edges, in reality electrons exist in clouds. This is a limitation of showing orbitals as visual models.</a:t>
            </a:r>
          </a:p>
          <a:p>
            <a:pPr marL="171450" indent="-171450">
              <a:buFont typeface="Arial" pitchFamily="34" charset="0"/>
              <a:buChar char="•"/>
            </a:pPr>
            <a:r>
              <a:rPr lang="en-US" sz="690" baseline="0" dirty="0"/>
              <a:t>[Animate sub-bullet 4] The magnetic quantum number, m, describes the orientation of the orbital in space. (Teacher show how the three p orbitals have the same shape but different orientations). Relate to a person's address: when you write your address, you specify the street, the city, and the state. Similarly an electron has a principal quantum number, an angular momentum quantum number, and a magnetic quantum number. Together the three numbers specify where the electron is located in the atom.</a:t>
            </a:r>
            <a:endParaRPr lang="en-US" sz="690" dirty="0"/>
          </a:p>
          <a:p>
            <a:endParaRPr lang="en-US" sz="690" dirty="0"/>
          </a:p>
          <a:p>
            <a:r>
              <a:rPr lang="en-US" sz="690" dirty="0"/>
              <a:t>Sources:</a:t>
            </a:r>
          </a:p>
          <a:p>
            <a:r>
              <a:rPr lang="en-US" sz="690" dirty="0"/>
              <a:t>http://commons.wikimedia.org/wiki/File:Single_electron_orbitals.jpg</a:t>
            </a:r>
          </a:p>
          <a:p>
            <a:pPr marL="0" marR="0" indent="0" algn="l" defTabSz="914400" rtl="0" eaLnBrk="1" fontAlgn="base" latinLnBrk="0" hangingPunct="1">
              <a:lnSpc>
                <a:spcPct val="100000"/>
              </a:lnSpc>
              <a:spcBef>
                <a:spcPts val="571"/>
              </a:spcBef>
              <a:spcAft>
                <a:spcPct val="0"/>
              </a:spcAft>
              <a:buClrTx/>
              <a:buSzTx/>
              <a:buFontTx/>
              <a:buNone/>
              <a:tabLst/>
              <a:defRPr/>
            </a:pPr>
            <a:r>
              <a:rPr lang="en-US" sz="690" kern="1200" baseline="0" dirty="0">
                <a:solidFill>
                  <a:schemeClr val="tx1"/>
                </a:solidFill>
                <a:latin typeface="Book Antiqua"/>
                <a:ea typeface="+mn-ea"/>
                <a:cs typeface="Book Antiqua"/>
              </a:rPr>
              <a:t>Image by ©education2020</a:t>
            </a:r>
            <a:endParaRPr lang="en-US" sz="690" kern="1200" dirty="0">
              <a:solidFill>
                <a:schemeClr val="tx1"/>
              </a:solidFill>
              <a:latin typeface="Book Antiqua"/>
              <a:ea typeface="+mn-ea"/>
              <a:cs typeface="Book Antiqua"/>
            </a:endParaRPr>
          </a:p>
          <a:p>
            <a:endParaRPr lang="en-US" sz="70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079377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D7A833C0-B7BA-417E-A7C0-DBA00E4F8267}" type="slidenum">
              <a:rPr lang="en-US" altLang="en-US" sz="1200" smtClean="0"/>
              <a:pPr/>
              <a:t>49</a:t>
            </a:fld>
            <a:endParaRPr lang="en-US" altLang="en-US" sz="1200"/>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3"/>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169457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866E3B86-ACAE-4DFD-B264-0A171AB5D940}" type="slidenum">
              <a:rPr lang="en-US" altLang="en-US" sz="1200" smtClean="0"/>
              <a:pPr/>
              <a:t>5</a:t>
            </a:fld>
            <a:endParaRPr lang="en-US" altLang="en-US" sz="1200"/>
          </a:p>
        </p:txBody>
      </p:sp>
      <p:sp>
        <p:nvSpPr>
          <p:cNvPr id="7171" name="Rectangle 2"/>
          <p:cNvSpPr>
            <a:spLocks noGrp="1" noRot="1" noChangeAspect="1" noChangeArrowheads="1" noTextEdit="1"/>
          </p:cNvSpPr>
          <p:nvPr>
            <p:ph type="sldImg"/>
          </p:nvPr>
        </p:nvSpPr>
        <p:spPr>
          <a:xfrm>
            <a:off x="1143000" y="685800"/>
            <a:ext cx="4572000" cy="3429000"/>
          </a:xfrm>
          <a:ln/>
        </p:spPr>
      </p:sp>
      <p:sp>
        <p:nvSpPr>
          <p:cNvPr id="7172" name="Rectangle 3"/>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2369816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D7A833C0-B7BA-417E-A7C0-DBA00E4F8267}" type="slidenum">
              <a:rPr lang="en-US" altLang="en-US" sz="1200" smtClean="0"/>
              <a:pPr/>
              <a:t>50</a:t>
            </a:fld>
            <a:endParaRPr lang="en-US" altLang="en-US" sz="1200"/>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3"/>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1477502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2A5DF341-5844-42BA-BF91-3733D544EE83}" type="slidenum">
              <a:rPr lang="en-US" altLang="en-US" sz="1200" smtClean="0"/>
              <a:pPr/>
              <a:t>51</a:t>
            </a:fld>
            <a:endParaRPr lang="en-US" altLang="en-US" sz="1200"/>
          </a:p>
        </p:txBody>
      </p:sp>
      <p:sp>
        <p:nvSpPr>
          <p:cNvPr id="21507" name="Rectangle 2"/>
          <p:cNvSpPr>
            <a:spLocks noGrp="1" noRot="1" noChangeAspect="1" noChangeArrowheads="1" noTextEdit="1"/>
          </p:cNvSpPr>
          <p:nvPr>
            <p:ph type="sldImg"/>
          </p:nvPr>
        </p:nvSpPr>
        <p:spPr>
          <a:xfrm>
            <a:off x="1143000" y="685800"/>
            <a:ext cx="4572000" cy="3429000"/>
          </a:xfrm>
          <a:ln/>
        </p:spPr>
      </p:sp>
      <p:sp>
        <p:nvSpPr>
          <p:cNvPr id="21508" name="Rectangle 3"/>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1617554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44F77176-5326-49B7-820E-E28209D870FD}" type="slidenum">
              <a:rPr lang="en-US" altLang="en-US" sz="1200" smtClean="0"/>
              <a:pPr/>
              <a:t>52</a:t>
            </a:fld>
            <a:endParaRPr lang="en-US" altLang="en-US" sz="1200"/>
          </a:p>
        </p:txBody>
      </p:sp>
      <p:sp>
        <p:nvSpPr>
          <p:cNvPr id="23555" name="Rectangle 2"/>
          <p:cNvSpPr>
            <a:spLocks noGrp="1" noRot="1" noChangeAspect="1" noChangeArrowheads="1" noTextEdit="1"/>
          </p:cNvSpPr>
          <p:nvPr>
            <p:ph type="sldImg"/>
          </p:nvPr>
        </p:nvSpPr>
        <p:spPr>
          <a:xfrm>
            <a:off x="1143000" y="685800"/>
            <a:ext cx="4572000" cy="3429000"/>
          </a:xfrm>
          <a:ln/>
        </p:spPr>
      </p:sp>
      <p:sp>
        <p:nvSpPr>
          <p:cNvPr id="23556" name="Rectangle 3"/>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1360191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dirty="0">
                <a:solidFill>
                  <a:schemeClr val="tx1"/>
                </a:solidFill>
                <a:effectLst/>
                <a:latin typeface="Book Antiqua"/>
                <a:ea typeface="+mn-ea"/>
                <a:cs typeface="Book Antiqua"/>
              </a:rPr>
              <a:t>[Animate</a:t>
            </a:r>
            <a:r>
              <a:rPr lang="en-US" sz="1050" b="0" kern="1200" baseline="0" dirty="0">
                <a:solidFill>
                  <a:schemeClr val="tx1"/>
                </a:solidFill>
                <a:effectLst/>
                <a:latin typeface="Book Antiqua"/>
                <a:ea typeface="+mn-ea"/>
                <a:cs typeface="Book Antiqua"/>
              </a:rPr>
              <a:t> definition] </a:t>
            </a:r>
            <a:r>
              <a:rPr lang="en-US" sz="1050" b="0" kern="1200" dirty="0">
                <a:solidFill>
                  <a:schemeClr val="tx1"/>
                </a:solidFill>
                <a:effectLst/>
                <a:latin typeface="Book Antiqua"/>
                <a:ea typeface="+mn-ea"/>
                <a:cs typeface="Book Antiqua"/>
              </a:rPr>
              <a:t>Electron</a:t>
            </a:r>
            <a:r>
              <a:rPr lang="en-US" sz="1050" b="0" kern="1200" baseline="0" dirty="0">
                <a:solidFill>
                  <a:schemeClr val="tx1"/>
                </a:solidFill>
                <a:effectLst/>
                <a:latin typeface="Book Antiqua"/>
                <a:ea typeface="+mn-ea"/>
                <a:cs typeface="Book Antiqua"/>
              </a:rPr>
              <a:t> shells are further divided into subshells. A subshell is a set of orbitals with the same values of n and l.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bullet 1] For ease of reference, we use letters to identify different values of l.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sub-bullet 1] A subshell with l=0 is called an s orbital.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sub-bullet 2] A subshell with l=1 is called a p orbital.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sub-bullet 3] A subshell with l=2 is called a d orbital.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sub-bullet 4] A subshell with l=3 is called an f orbital.</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bullet 2] The values of m for a given value of l tell you how many subshells there are of each type. For example, there is only one s subshell per electron shell, because m can have only one value (0) when l = 0. In contrast, there are seven f subshells because m can be -3, -2, -1, 0, 1, 2, or 3 for l = 3.</a:t>
            </a:r>
            <a:endParaRPr lang="en-US" sz="1050" b="0" kern="1200" dirty="0">
              <a:solidFill>
                <a:schemeClr val="tx1"/>
              </a:solidFill>
              <a:effectLst/>
              <a:latin typeface="Book Antiqua"/>
              <a:ea typeface="+mn-ea"/>
              <a:cs typeface="Book Antiqua"/>
            </a:endParaRPr>
          </a:p>
          <a:p>
            <a:endParaRPr lang="en-US" dirty="0"/>
          </a:p>
          <a:p>
            <a:r>
              <a:rPr lang="en-US" dirty="0"/>
              <a:t>Source:</a:t>
            </a:r>
          </a:p>
          <a:p>
            <a:r>
              <a:rPr lang="en-US" dirty="0"/>
              <a:t>http://commons.wikimedia.org/wiki/File:Single_electron_orbitals.jpg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DC787186-B945-4C97-9D18-4B9759207FCA}" type="slidenum">
              <a:rPr lang="en-US" altLang="en-US" sz="1200" smtClean="0">
                <a:solidFill>
                  <a:prstClr val="black"/>
                </a:solidFill>
              </a:rPr>
              <a:pPr/>
              <a:t>54</a:t>
            </a:fld>
            <a:endParaRPr lang="en-US" altLang="en-US" sz="1200">
              <a:solidFill>
                <a:prstClr val="black"/>
              </a:solidFill>
            </a:endParaRPr>
          </a:p>
        </p:txBody>
      </p:sp>
      <p:sp>
        <p:nvSpPr>
          <p:cNvPr id="19459" name="Rectangle 2"/>
          <p:cNvSpPr>
            <a:spLocks noGrp="1" noRot="1" noChangeAspect="1" noChangeArrowheads="1" noTextEdit="1"/>
          </p:cNvSpPr>
          <p:nvPr>
            <p:ph type="sldImg"/>
          </p:nvPr>
        </p:nvSpPr>
        <p:spPr>
          <a:xfrm>
            <a:off x="1143000" y="685800"/>
            <a:ext cx="4572000" cy="3429000"/>
          </a:xfrm>
          <a:ln/>
        </p:spPr>
      </p:sp>
      <p:sp>
        <p:nvSpPr>
          <p:cNvPr id="19460" name="Rectangle 3"/>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686518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D089660F-D20C-480B-A3BD-642F439AC55F}" type="slidenum">
              <a:rPr lang="en-US" altLang="en-US" sz="1200" smtClean="0">
                <a:solidFill>
                  <a:prstClr val="black"/>
                </a:solidFill>
              </a:rPr>
              <a:pPr/>
              <a:t>61</a:t>
            </a:fld>
            <a:endParaRPr lang="en-US" altLang="en-US" sz="1200">
              <a:solidFill>
                <a:prstClr val="black"/>
              </a:solidFill>
            </a:endParaRPr>
          </a:p>
        </p:txBody>
      </p:sp>
      <p:sp>
        <p:nvSpPr>
          <p:cNvPr id="33795"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2680129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53B65C69-7EAC-4D61-AA80-678DDC3E033C}" type="slidenum">
              <a:rPr lang="en-US" altLang="en-US" sz="1200" smtClean="0">
                <a:solidFill>
                  <a:prstClr val="black"/>
                </a:solidFill>
              </a:rPr>
              <a:pPr/>
              <a:t>62</a:t>
            </a:fld>
            <a:endParaRPr lang="en-US" altLang="en-US" sz="1200">
              <a:solidFill>
                <a:prstClr val="black"/>
              </a:solidFill>
            </a:endParaRPr>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587706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2</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dirty="0"/>
              <a:t>[Animate definition] The rule that tells us where carbon's next electron goes is Hund's rule. Hund's</a:t>
            </a:r>
            <a:r>
              <a:rPr lang="en-US" baseline="0" dirty="0"/>
              <a:t> rule states that </a:t>
            </a:r>
            <a:r>
              <a:rPr lang="en-US" dirty="0"/>
              <a:t>electrons in the same sublevel (p, d or f) are placed in individual orbitals before they are paired up in order to increase atomic stability</a:t>
            </a:r>
            <a:r>
              <a:rPr lang="en-US" baseline="0" dirty="0"/>
              <a:t>. </a:t>
            </a:r>
          </a:p>
          <a:p>
            <a:pPr marL="171450" indent="-171450">
              <a:buFont typeface="Arial" pitchFamily="34" charset="0"/>
              <a:buChar char="•"/>
            </a:pPr>
            <a:r>
              <a:rPr lang="en-US" baseline="0" dirty="0"/>
              <a:t>Think about a mother with triplets. When she feeds them, she would not give two hamburgers to one child before all three have one. Electrons are the same way--they will not occupy an orbital that already contains an electron if there is another orbital in the same subshell that is empty. This makes sense because electrons repel each other.</a:t>
            </a:r>
          </a:p>
          <a:p>
            <a:pPr marL="171450" indent="-171450">
              <a:buFont typeface="Arial" pitchFamily="34" charset="0"/>
              <a:buChar char="•"/>
            </a:pPr>
            <a:r>
              <a:rPr lang="en-US" baseline="0" dirty="0"/>
              <a:t>[Animate second sentence] Hund's rule also says that as electrons are added to the orbitals, they all have the same spin quantum number until they start filling half-full orbitals. Remember, we use arrows to represent electrons; an up arrow represents a spin of + 1/2, and a down arrow represents a spin of -1/2.</a:t>
            </a:r>
          </a:p>
          <a:p>
            <a:pPr marL="171450" indent="-171450">
              <a:buFont typeface="Arial" pitchFamily="34" charset="0"/>
              <a:buChar char="•"/>
            </a:pPr>
            <a:r>
              <a:rPr lang="en-US" baseline="0" dirty="0"/>
              <a:t>[Animate diagrams on the right] Let's look at an example of Hund's rule by looking at the orbitals for boron, carbon, and fluorine. We'll show only the orbitals for n=2 for now. (teacher draw in arrows for electrons for each element showing how electrons fill the 2p orbitals)</a:t>
            </a:r>
            <a:endParaRPr lang="en-US" dirty="0"/>
          </a:p>
          <a:p>
            <a:endParaRPr lang="en-US" dirty="0"/>
          </a:p>
          <a:p>
            <a:r>
              <a:rPr lang="en-US" dirty="0"/>
              <a:t>Source:</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1024528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2</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dirty="0"/>
              <a:t>[Animate definition] The rule that tells us where carbon's next electron goes is Hund's rule. Hund's</a:t>
            </a:r>
            <a:r>
              <a:rPr lang="en-US" baseline="0" dirty="0"/>
              <a:t> rule states that </a:t>
            </a:r>
            <a:r>
              <a:rPr lang="en-US" dirty="0"/>
              <a:t>electrons in the same sublevel (p, d or f) are placed in individual orbitals before they are paired up in order to increase atomic stability</a:t>
            </a:r>
            <a:r>
              <a:rPr lang="en-US" baseline="0" dirty="0"/>
              <a:t>. </a:t>
            </a:r>
          </a:p>
          <a:p>
            <a:pPr marL="171450" indent="-171450">
              <a:buFont typeface="Arial" pitchFamily="34" charset="0"/>
              <a:buChar char="•"/>
            </a:pPr>
            <a:r>
              <a:rPr lang="en-US" baseline="0" dirty="0"/>
              <a:t>Think about a mother with triplets. When she feeds them, she would not give two hamburgers to one child before all three have one. Electrons are the same way--they will not occupy an orbital that already contains an electron if there is another orbital in the same subshell that is empty. This makes sense because electrons repel each other.</a:t>
            </a:r>
          </a:p>
          <a:p>
            <a:pPr marL="171450" indent="-171450">
              <a:buFont typeface="Arial" pitchFamily="34" charset="0"/>
              <a:buChar char="•"/>
            </a:pPr>
            <a:r>
              <a:rPr lang="en-US" baseline="0" dirty="0"/>
              <a:t>[Animate second sentence] Hund's rule also says that as electrons are added to the orbitals, they all have the same spin quantum number until they start filling half-full orbitals. Remember, we use arrows to represent electrons; an up arrow represents a spin of + 1/2, and a down arrow represents a spin of -1/2.</a:t>
            </a:r>
          </a:p>
          <a:p>
            <a:pPr marL="171450" indent="-171450">
              <a:buFont typeface="Arial" pitchFamily="34" charset="0"/>
              <a:buChar char="•"/>
            </a:pPr>
            <a:r>
              <a:rPr lang="en-US" baseline="0" dirty="0"/>
              <a:t>[Animate diagrams on the right] Let's look at an example of Hund's rule by looking at the orbitals for boron, carbon, and fluorine. We'll show only the orbitals for n=2 for now. (teacher draw in arrows for electrons for each element showing how electrons fill the 2p orbitals)</a:t>
            </a:r>
            <a:endParaRPr lang="en-US" dirty="0"/>
          </a:p>
          <a:p>
            <a:endParaRPr lang="en-US" dirty="0"/>
          </a:p>
          <a:p>
            <a:r>
              <a:rPr lang="en-US" dirty="0"/>
              <a:t>Source:</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408620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2</a:t>
            </a:r>
            <a:r>
              <a:rPr lang="en-US" sz="1050" b="1" kern="1200" baseline="0" dirty="0">
                <a:solidFill>
                  <a:schemeClr val="tx1"/>
                </a:solidFill>
                <a:effectLst/>
                <a:latin typeface="Book Antiqua"/>
                <a:ea typeface="+mn-ea"/>
                <a:cs typeface="Book Antiqua"/>
              </a:rPr>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dirty="0"/>
              <a:t>[Animate definition] The rule that tells us where carbon's next electron goes is Hund's rule. Hund's</a:t>
            </a:r>
            <a:r>
              <a:rPr lang="en-US" baseline="0" dirty="0"/>
              <a:t> rule states that </a:t>
            </a:r>
            <a:r>
              <a:rPr lang="en-US" dirty="0"/>
              <a:t>electrons in the same sublevel (p, d or f) are placed in individual orbitals before they are paired up in order to increase atomic stability</a:t>
            </a:r>
            <a:r>
              <a:rPr lang="en-US" baseline="0" dirty="0"/>
              <a:t>. </a:t>
            </a:r>
          </a:p>
          <a:p>
            <a:pPr marL="171450" indent="-171450">
              <a:buFont typeface="Arial" pitchFamily="34" charset="0"/>
              <a:buChar char="•"/>
            </a:pPr>
            <a:r>
              <a:rPr lang="en-US" baseline="0" dirty="0"/>
              <a:t>Think about a mother with triplets. When she feeds them, she would not give two hamburgers to one child before all three have one. Electrons are the same way--they will not occupy an orbital that already contains an electron if there is another orbital in the same subshell that is empty. This makes sense because electrons repel each other.</a:t>
            </a:r>
          </a:p>
          <a:p>
            <a:pPr marL="171450" indent="-171450">
              <a:buFont typeface="Arial" pitchFamily="34" charset="0"/>
              <a:buChar char="•"/>
            </a:pPr>
            <a:r>
              <a:rPr lang="en-US" baseline="0" dirty="0"/>
              <a:t>[Animate second sentence] Hund's rule also says that as electrons are added to the orbitals, they all have the same spin quantum number until they start filling half-full orbitals. Remember, we use arrows to represent electrons; an up arrow represents a spin of + 1/2, and a down arrow represents a spin of -1/2.</a:t>
            </a:r>
          </a:p>
          <a:p>
            <a:pPr marL="171450" indent="-171450">
              <a:buFont typeface="Arial" pitchFamily="34" charset="0"/>
              <a:buChar char="•"/>
            </a:pPr>
            <a:r>
              <a:rPr lang="en-US" baseline="0" dirty="0"/>
              <a:t>[Animate diagrams on the right] Let's look at an example of Hund's rule by looking at the orbitals for boron, carbon, and fluorine. We'll show only the orbitals for n=2 for now. (teacher draw in arrows for electrons for each element showing how electrons fill the 2p orbitals)</a:t>
            </a:r>
            <a:endParaRPr lang="en-US" dirty="0"/>
          </a:p>
          <a:p>
            <a:endParaRPr lang="en-US" dirty="0"/>
          </a:p>
          <a:p>
            <a:r>
              <a:rPr lang="en-US" dirty="0"/>
              <a:t>Source:</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305420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Recap:</a:t>
            </a:r>
            <a:r>
              <a:rPr lang="en-US" sz="1050" b="0" kern="1200" dirty="0">
                <a:solidFill>
                  <a:schemeClr val="tx1"/>
                </a:solidFill>
                <a:effectLst/>
                <a:latin typeface="Book Antiqua"/>
                <a:ea typeface="+mn-ea"/>
                <a:cs typeface="Book Antiqua"/>
              </a:rPr>
              <a:t> The Bohr model of the atom explained many of scientists' observations about atomic behavior.</a:t>
            </a:r>
            <a:endParaRPr lang="en-US" sz="1050" b="0" kern="1200" baseline="0" dirty="0">
              <a:solidFill>
                <a:schemeClr val="tx1"/>
              </a:solidFill>
              <a:effectLst/>
              <a:latin typeface="Book Antiqua"/>
              <a:ea typeface="+mn-ea"/>
              <a:cs typeface="Book Antiqua"/>
            </a:endParaRPr>
          </a:p>
          <a:p>
            <a:r>
              <a:rPr lang="en-US" sz="1050" b="1" kern="1200" baseline="0" dirty="0">
                <a:solidFill>
                  <a:schemeClr val="tx1"/>
                </a:solidFill>
                <a:effectLst/>
                <a:latin typeface="Book Antiqua"/>
                <a:ea typeface="+mn-ea"/>
                <a:cs typeface="Book Antiqua"/>
              </a:rPr>
              <a:t>Connect:</a:t>
            </a:r>
            <a:r>
              <a:rPr lang="en-US" sz="1050" b="0" kern="1200" baseline="0" dirty="0">
                <a:solidFill>
                  <a:schemeClr val="tx1"/>
                </a:solidFill>
                <a:effectLst/>
                <a:latin typeface="Book Antiqua"/>
                <a:ea typeface="+mn-ea"/>
                <a:cs typeface="Book Antiqua"/>
              </a:rPr>
              <a:t> However, even the Bohr model could not explain all observations.</a:t>
            </a:r>
          </a:p>
          <a:p>
            <a:r>
              <a:rPr lang="en-US" sz="1050" b="1" kern="1200" baseline="0" dirty="0">
                <a:solidFill>
                  <a:schemeClr val="tx1"/>
                </a:solidFill>
                <a:effectLst/>
                <a:latin typeface="Book Antiqua"/>
                <a:ea typeface="+mn-ea"/>
                <a:cs typeface="Book Antiqua"/>
              </a:rPr>
              <a:t>Preview:</a:t>
            </a:r>
            <a:r>
              <a:rPr lang="en-US" sz="1050" b="0" kern="1200" baseline="0" dirty="0">
                <a:solidFill>
                  <a:schemeClr val="tx1"/>
                </a:solidFill>
                <a:effectLst/>
                <a:latin typeface="Book Antiqua"/>
                <a:ea typeface="+mn-ea"/>
                <a:cs typeface="Book Antiqua"/>
              </a:rPr>
              <a:t> For example, the Bohr model could not explain why electrons stay in discrete orbits instead of just falling into the nucleus. So, scientists had to further modify the model as new data became available.</a:t>
            </a:r>
            <a:endParaRPr lang="en-US" sz="1050" b="1" kern="1200" dirty="0">
              <a:solidFill>
                <a:schemeClr val="tx1"/>
              </a:solidFill>
              <a:effectLst/>
              <a:latin typeface="Book Antiqua"/>
              <a:ea typeface="+mn-ea"/>
              <a:cs typeface="Book Antiqua"/>
            </a:endParaRPr>
          </a:p>
          <a:p>
            <a:r>
              <a:rPr lang="en-US" sz="1050" kern="1200" dirty="0">
                <a:solidFill>
                  <a:schemeClr val="tx1"/>
                </a:solidFill>
                <a:effectLst/>
                <a:latin typeface="Book Antiqua"/>
                <a:ea typeface="+mn-ea"/>
                <a:cs typeface="Book Antiqua"/>
              </a:rPr>
              <a:t> </a:t>
            </a:r>
          </a:p>
          <a:p>
            <a:r>
              <a:rPr lang="en-US" sz="1050" b="1" u="sng" kern="1200" dirty="0">
                <a:solidFill>
                  <a:schemeClr val="tx1"/>
                </a:solidFill>
                <a:effectLst/>
                <a:latin typeface="Book Antiqua"/>
                <a:ea typeface="+mn-ea"/>
                <a:cs typeface="Book Antiqua"/>
              </a:rPr>
              <a:t>SOURCES:</a:t>
            </a:r>
            <a:endParaRPr lang="en-US" sz="1050"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dirty="0"/>
              <a:t>http://commons.wikimedia.org/wiki/File:Bohr%27s_model.svg</a:t>
            </a:r>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898917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19E903EA-A5FE-436A-9710-6871DB09BC0B}" type="slidenum">
              <a:rPr lang="en-US" altLang="en-US" sz="1200" smtClean="0"/>
              <a:pPr/>
              <a:t>69</a:t>
            </a:fld>
            <a:endParaRPr lang="en-US" altLang="en-US" sz="1200"/>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3700715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19E903EA-A5FE-436A-9710-6871DB09BC0B}" type="slidenum">
              <a:rPr lang="en-US" altLang="en-US" sz="1200" smtClean="0"/>
              <a:pPr/>
              <a:t>70</a:t>
            </a:fld>
            <a:endParaRPr lang="en-US" altLang="en-US" sz="1200"/>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1887967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4D0A679D-2C54-4C5E-B9A7-3DA7DD403E52}" type="slidenum">
              <a:rPr lang="en-US" altLang="en-US" sz="1200" smtClean="0"/>
              <a:pPr/>
              <a:t>71</a:t>
            </a:fld>
            <a:endParaRPr lang="en-US" altLang="en-US" sz="1200"/>
          </a:p>
        </p:txBody>
      </p:sp>
      <p:sp>
        <p:nvSpPr>
          <p:cNvPr id="31747" name="Rectangle 1026"/>
          <p:cNvSpPr>
            <a:spLocks noGrp="1" noRot="1" noChangeAspect="1" noChangeArrowheads="1" noTextEdit="1"/>
          </p:cNvSpPr>
          <p:nvPr>
            <p:ph type="sldImg"/>
          </p:nvPr>
        </p:nvSpPr>
        <p:spPr>
          <a:xfrm>
            <a:off x="1143000" y="685800"/>
            <a:ext cx="4572000" cy="3429000"/>
          </a:xfrm>
          <a:ln/>
        </p:spPr>
      </p:sp>
      <p:sp>
        <p:nvSpPr>
          <p:cNvPr id="31748" name="Rectangle 1027"/>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31848973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xfrm>
            <a:off x="1143000" y="685800"/>
            <a:ext cx="4572000" cy="3429000"/>
          </a:xfrm>
          <a:ln/>
        </p:spPr>
      </p:sp>
      <p:sp>
        <p:nvSpPr>
          <p:cNvPr id="64514"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0.5 min</a:t>
            </a:r>
          </a:p>
          <a:p>
            <a:pPr lvl="0">
              <a:buFont typeface="Arial" pitchFamily="34" charset="0"/>
              <a:buChar char="•"/>
            </a:pPr>
            <a:r>
              <a:rPr lang="en-US" b="0" dirty="0">
                <a:solidFill>
                  <a:srgbClr val="5B8F22"/>
                </a:solidFill>
              </a:rPr>
              <a:t>[teacher points out the “A” groups (left and right side of periodic table) and explains that</a:t>
            </a:r>
            <a:r>
              <a:rPr lang="en-US" b="0" dirty="0"/>
              <a:t> valence </a:t>
            </a:r>
            <a:r>
              <a:rPr lang="en-US" dirty="0"/>
              <a:t>electrons fill the s and p orbitals…(circle</a:t>
            </a:r>
            <a:r>
              <a:rPr lang="en-US" baseline="0" dirty="0"/>
              <a:t> the “s” and “p” sublevels shown on table)</a:t>
            </a:r>
            <a:r>
              <a:rPr lang="en-US" dirty="0"/>
              <a:t>]]</a:t>
            </a:r>
          </a:p>
          <a:p>
            <a:pPr lvl="0">
              <a:buFont typeface="Arial" pitchFamily="34" charset="0"/>
              <a:buChar char="•"/>
            </a:pPr>
            <a:r>
              <a:rPr lang="en-US" dirty="0"/>
              <a:t>[</a:t>
            </a:r>
            <a:r>
              <a:rPr lang="en-US" b="0" dirty="0">
                <a:solidFill>
                  <a:srgbClr val="5B8F22"/>
                </a:solidFill>
              </a:rPr>
              <a:t>teacher points out the “B” groups (middle of periodic table)</a:t>
            </a:r>
            <a:r>
              <a:rPr lang="en-US" b="0" baseline="0" dirty="0">
                <a:solidFill>
                  <a:schemeClr val="tx1"/>
                </a:solidFill>
              </a:rPr>
              <a:t> and explains that</a:t>
            </a:r>
            <a:r>
              <a:rPr lang="en-US" dirty="0"/>
              <a:t> valence is affected by the d and f sublevels … (circle</a:t>
            </a:r>
            <a:r>
              <a:rPr lang="en-US" baseline="0" dirty="0"/>
              <a:t> the “d” and “f” sublevels shown on table)</a:t>
            </a:r>
            <a:r>
              <a:rPr lang="en-US" dirty="0"/>
              <a:t>]</a:t>
            </a:r>
            <a:endParaRPr lang="en-US" b="1" dirty="0">
              <a:solidFill>
                <a:srgbClr val="5B8F22"/>
              </a:solidFill>
            </a:endParaRPr>
          </a:p>
          <a:p>
            <a:pPr eaLnBrk="1" hangingPunct="1"/>
            <a:endParaRPr lang="en-US" b="1" u="sng" dirty="0">
              <a:latin typeface="Book Antiqua" pitchFamily="18" charset="0"/>
              <a:cs typeface="Book Antiqua" pitchFamily="18" charset="0"/>
            </a:endParaRPr>
          </a:p>
          <a:p>
            <a:pPr eaLnBrk="1" hangingPunct="1"/>
            <a:endParaRPr lang="en-US" b="1" u="sng" dirty="0">
              <a:latin typeface="Book Antiqua" pitchFamily="18" charset="0"/>
              <a:cs typeface="Book Antiqua" pitchFamily="18" charset="0"/>
            </a:endParaRPr>
          </a:p>
          <a:p>
            <a:pPr eaLnBrk="1" hangingPunct="1"/>
            <a:r>
              <a:rPr lang="en-US" b="1" u="sng" dirty="0">
                <a:latin typeface="Book Antiqua" pitchFamily="18" charset="0"/>
                <a:cs typeface="Book Antiqua" pitchFamily="18" charset="0"/>
              </a:rPr>
              <a:t>SOURCE</a:t>
            </a:r>
            <a:r>
              <a:rPr lang="en-US" b="1" u="none" dirty="0">
                <a:latin typeface="Book Antiqua" pitchFamily="18" charset="0"/>
                <a:cs typeface="Book Antiqua" pitchFamily="18" charset="0"/>
              </a:rPr>
              <a:t>:</a:t>
            </a:r>
            <a:r>
              <a:rPr lang="en-US" b="1" u="sng" dirty="0">
                <a:latin typeface="Book Antiqua" pitchFamily="18" charset="0"/>
                <a:cs typeface="Book Antiqua" pitchFamily="18" charset="0"/>
              </a:rPr>
              <a:t> </a:t>
            </a:r>
            <a:endParaRPr lang="en-US" dirty="0">
              <a:latin typeface="Book Antiqua" pitchFamily="18" charset="0"/>
              <a:cs typeface="Book Antiqua" pitchFamily="18" charset="0"/>
            </a:endParaRPr>
          </a:p>
        </p:txBody>
      </p:sp>
      <p:sp>
        <p:nvSpPr>
          <p:cNvPr id="64515" name="Slide Number Placeholder 3"/>
          <p:cNvSpPr>
            <a:spLocks noGrp="1"/>
          </p:cNvSpPr>
          <p:nvPr>
            <p:ph type="sldNum" sz="quarter" idx="5"/>
          </p:nvPr>
        </p:nvSpPr>
        <p:spPr>
          <a:noFill/>
          <a:ln>
            <a:miter lim="800000"/>
            <a:headEnd/>
            <a:tailEnd/>
          </a:ln>
        </p:spPr>
        <p:txBody>
          <a:bodyPr/>
          <a:lstStyle/>
          <a:p>
            <a:fld id="{8A016BF9-652E-4ECE-8140-57B4846C38B5}" type="slidenum">
              <a:rPr lang="en-US" smtClean="0">
                <a:solidFill>
                  <a:prstClr val="black"/>
                </a:solidFill>
              </a:rPr>
              <a:pPr/>
              <a:t>72</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EC158E1F-B38F-4F0F-8D04-C3F1D61435DC}" type="slidenum">
              <a:rPr lang="en-US" altLang="en-US" sz="1200" smtClean="0"/>
              <a:pPr/>
              <a:t>73</a:t>
            </a:fld>
            <a:endParaRPr lang="en-US" altLang="en-US" sz="1200"/>
          </a:p>
        </p:txBody>
      </p:sp>
      <p:sp>
        <p:nvSpPr>
          <p:cNvPr id="35843" name="Rectangle 2"/>
          <p:cNvSpPr>
            <a:spLocks noGrp="1" noRot="1" noChangeAspect="1" noChangeArrowheads="1" noTextEdit="1"/>
          </p:cNvSpPr>
          <p:nvPr>
            <p:ph type="sldImg"/>
          </p:nvPr>
        </p:nvSpPr>
        <p:spPr>
          <a:xfrm>
            <a:off x="1143000" y="685800"/>
            <a:ext cx="4572000" cy="3429000"/>
          </a:xfrm>
          <a:ln/>
        </p:spPr>
      </p:sp>
      <p:sp>
        <p:nvSpPr>
          <p:cNvPr id="35844" name="Rectangle 3"/>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2446777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5386D5FE-B36A-47B1-ABFA-83BCE6F95165}" type="slidenum">
              <a:rPr lang="en-US" altLang="en-US" sz="1200" smtClean="0"/>
              <a:pPr/>
              <a:t>74</a:t>
            </a:fld>
            <a:endParaRPr lang="en-US" altLang="en-US" sz="1200"/>
          </a:p>
        </p:txBody>
      </p:sp>
      <p:sp>
        <p:nvSpPr>
          <p:cNvPr id="37891" name="Rectangle 1026"/>
          <p:cNvSpPr>
            <a:spLocks noGrp="1" noRot="1" noChangeAspect="1" noChangeArrowheads="1" noTextEdit="1"/>
          </p:cNvSpPr>
          <p:nvPr>
            <p:ph type="sldImg"/>
          </p:nvPr>
        </p:nvSpPr>
        <p:spPr>
          <a:xfrm>
            <a:off x="1143000" y="685800"/>
            <a:ext cx="4572000" cy="3429000"/>
          </a:xfrm>
          <a:ln/>
        </p:spPr>
      </p:sp>
      <p:sp>
        <p:nvSpPr>
          <p:cNvPr id="37892" name="Rectangle 1027"/>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32920462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5386D5FE-B36A-47B1-ABFA-83BCE6F95165}" type="slidenum">
              <a:rPr lang="en-US" altLang="en-US" sz="1200" smtClean="0">
                <a:solidFill>
                  <a:prstClr val="black"/>
                </a:solidFill>
              </a:rPr>
              <a:pPr/>
              <a:t>75</a:t>
            </a:fld>
            <a:endParaRPr lang="en-US" altLang="en-US" sz="1200">
              <a:solidFill>
                <a:prstClr val="black"/>
              </a:solidFill>
            </a:endParaRPr>
          </a:p>
        </p:txBody>
      </p:sp>
      <p:sp>
        <p:nvSpPr>
          <p:cNvPr id="37891" name="Rectangle 1026"/>
          <p:cNvSpPr>
            <a:spLocks noGrp="1" noRot="1" noChangeAspect="1" noChangeArrowheads="1" noTextEdit="1"/>
          </p:cNvSpPr>
          <p:nvPr>
            <p:ph type="sldImg"/>
          </p:nvPr>
        </p:nvSpPr>
        <p:spPr>
          <a:xfrm>
            <a:off x="1143000" y="685800"/>
            <a:ext cx="4572000" cy="3429000"/>
          </a:xfrm>
          <a:ln/>
        </p:spPr>
      </p:sp>
      <p:sp>
        <p:nvSpPr>
          <p:cNvPr id="37892" name="Rectangle 1027"/>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32920462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a:t>
            </a:r>
            <a:r>
              <a:rPr lang="en-US" b="1" dirty="0"/>
              <a:t>1 min</a:t>
            </a:r>
          </a:p>
          <a:p>
            <a:endParaRPr lang="en-US" b="0" dirty="0"/>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dirty="0">
                <a:solidFill>
                  <a:schemeClr val="tx1"/>
                </a:solidFill>
                <a:effectLst/>
                <a:latin typeface="Book Antiqua"/>
                <a:ea typeface="+mn-ea"/>
                <a:cs typeface="Book Antiqua"/>
              </a:rPr>
              <a:t>A</a:t>
            </a:r>
            <a:r>
              <a:rPr lang="en-US" sz="1050" b="0" kern="1200" baseline="0" dirty="0">
                <a:solidFill>
                  <a:schemeClr val="tx1"/>
                </a:solidFill>
                <a:effectLst/>
                <a:latin typeface="Book Antiqua"/>
                <a:ea typeface="+mn-ea"/>
                <a:cs typeface="Book Antiqua"/>
              </a:rPr>
              <a:t> simple diagram that helps us know the actual order of electron configuration for all of the elements on the Periodic Table is called the diagonal rule. </a:t>
            </a:r>
            <a:r>
              <a:rPr lang="en-US" sz="1050" b="0" kern="1200" dirty="0">
                <a:solidFill>
                  <a:schemeClr val="tx1"/>
                </a:solidFill>
                <a:effectLst/>
                <a:latin typeface="Book Antiqua"/>
                <a:ea typeface="+mn-ea"/>
                <a:cs typeface="Book Antiqua"/>
              </a:rPr>
              <a:t>This diagram shows the order in which orbitals are filled. </a:t>
            </a:r>
            <a:r>
              <a:rPr lang="en-US" b="0" baseline="0" dirty="0"/>
              <a:t>You can use this diagram to write the electron configuration of an atom.</a:t>
            </a:r>
          </a:p>
          <a:p>
            <a:pPr marL="171450" indent="-171450">
              <a:buFont typeface="Arial" pitchFamily="34" charset="0"/>
              <a:buChar char="•"/>
            </a:pPr>
            <a:r>
              <a:rPr lang="en-US" b="0" baseline="0" dirty="0"/>
              <a:t>Let's look at an example. [Animate instructions and bullet 1] The first step is to identify the number of electrons in the atom. (teacher show how to use periodic table to determine number of electrons)</a:t>
            </a:r>
          </a:p>
          <a:p>
            <a:pPr marL="171450" marR="0" lvl="2"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bullet 2] Next, write each subshell and the number of electrons in it. Add electrons until you reach the correct number. Show the number of electrons in each subshell as a superscript. (teacher show how to write each configuration: </a:t>
            </a:r>
            <a:r>
              <a:rPr lang="en-US" dirty="0">
                <a:solidFill>
                  <a:schemeClr val="accent5"/>
                </a:solidFill>
              </a:rPr>
              <a:t>1</a:t>
            </a:r>
            <a:r>
              <a:rPr lang="en-US" i="1" dirty="0">
                <a:solidFill>
                  <a:schemeClr val="accent5"/>
                </a:solidFill>
              </a:rPr>
              <a:t>s </a:t>
            </a:r>
            <a:r>
              <a:rPr lang="en-US" baseline="30000" dirty="0">
                <a:solidFill>
                  <a:schemeClr val="accent5"/>
                </a:solidFill>
              </a:rPr>
              <a:t>2 </a:t>
            </a:r>
            <a:r>
              <a:rPr lang="en-US" dirty="0">
                <a:solidFill>
                  <a:schemeClr val="accent5"/>
                </a:solidFill>
              </a:rPr>
              <a:t>2</a:t>
            </a:r>
            <a:r>
              <a:rPr lang="en-US" i="1" dirty="0">
                <a:solidFill>
                  <a:schemeClr val="accent5"/>
                </a:solidFill>
              </a:rPr>
              <a:t>s </a:t>
            </a:r>
            <a:r>
              <a:rPr lang="en-US" baseline="30000" dirty="0">
                <a:solidFill>
                  <a:schemeClr val="accent5"/>
                </a:solidFill>
              </a:rPr>
              <a:t>2 </a:t>
            </a:r>
            <a:r>
              <a:rPr lang="en-US" dirty="0">
                <a:solidFill>
                  <a:schemeClr val="accent5"/>
                </a:solidFill>
              </a:rPr>
              <a:t>2</a:t>
            </a:r>
            <a:r>
              <a:rPr lang="en-US" i="1" dirty="0">
                <a:solidFill>
                  <a:schemeClr val="accent5"/>
                </a:solidFill>
              </a:rPr>
              <a:t>p </a:t>
            </a:r>
            <a:r>
              <a:rPr lang="en-US" baseline="30000" dirty="0">
                <a:solidFill>
                  <a:schemeClr val="accent5"/>
                </a:solidFill>
              </a:rPr>
              <a:t>6 </a:t>
            </a:r>
            <a:r>
              <a:rPr lang="en-US" dirty="0">
                <a:solidFill>
                  <a:schemeClr val="accent5"/>
                </a:solidFill>
              </a:rPr>
              <a:t>3</a:t>
            </a:r>
            <a:r>
              <a:rPr lang="en-US" i="1" dirty="0">
                <a:solidFill>
                  <a:schemeClr val="accent5"/>
                </a:solidFill>
              </a:rPr>
              <a:t>s </a:t>
            </a:r>
            <a:r>
              <a:rPr lang="en-US" baseline="30000" dirty="0">
                <a:solidFill>
                  <a:schemeClr val="accent5"/>
                </a:solidFill>
              </a:rPr>
              <a:t>2 </a:t>
            </a:r>
            <a:r>
              <a:rPr lang="en-US" dirty="0">
                <a:solidFill>
                  <a:schemeClr val="accent5"/>
                </a:solidFill>
              </a:rPr>
              <a:t>3</a:t>
            </a:r>
            <a:r>
              <a:rPr lang="en-US" i="1" dirty="0">
                <a:solidFill>
                  <a:schemeClr val="accent5"/>
                </a:solidFill>
              </a:rPr>
              <a:t>p </a:t>
            </a:r>
            <a:r>
              <a:rPr lang="en-US" baseline="30000" dirty="0">
                <a:solidFill>
                  <a:schemeClr val="accent5"/>
                </a:solidFill>
              </a:rPr>
              <a:t>6 </a:t>
            </a:r>
            <a:r>
              <a:rPr lang="en-US" dirty="0">
                <a:solidFill>
                  <a:schemeClr val="accent5"/>
                </a:solidFill>
              </a:rPr>
              <a:t>4</a:t>
            </a:r>
            <a:r>
              <a:rPr lang="en-US" i="1" dirty="0">
                <a:solidFill>
                  <a:schemeClr val="accent5"/>
                </a:solidFill>
              </a:rPr>
              <a:t>s </a:t>
            </a:r>
            <a:r>
              <a:rPr lang="en-US" baseline="30000" dirty="0">
                <a:solidFill>
                  <a:schemeClr val="accent5"/>
                </a:solidFill>
              </a:rPr>
              <a:t>2 </a:t>
            </a:r>
            <a:r>
              <a:rPr lang="en-US" dirty="0">
                <a:solidFill>
                  <a:schemeClr val="accent5"/>
                </a:solidFill>
              </a:rPr>
              <a:t>3</a:t>
            </a:r>
            <a:r>
              <a:rPr lang="en-US" i="1" dirty="0">
                <a:solidFill>
                  <a:schemeClr val="accent5"/>
                </a:solidFill>
              </a:rPr>
              <a:t>d </a:t>
            </a:r>
            <a:r>
              <a:rPr lang="en-US" baseline="30000" dirty="0">
                <a:solidFill>
                  <a:schemeClr val="accent5"/>
                </a:solidFill>
              </a:rPr>
              <a:t>7 </a:t>
            </a:r>
            <a:r>
              <a:rPr lang="en-US" baseline="0" dirty="0">
                <a:solidFill>
                  <a:schemeClr val="accent5"/>
                </a:solidFill>
              </a:rPr>
              <a:t>)</a:t>
            </a:r>
            <a:endParaRPr lang="en-US" b="0" baseline="0" dirty="0"/>
          </a:p>
          <a:p>
            <a:pPr marL="171450" indent="-171450">
              <a:buFont typeface="Arial" pitchFamily="34" charset="0"/>
              <a:buChar char="•"/>
            </a:pPr>
            <a:r>
              <a:rPr lang="en-US" b="0" baseline="0" dirty="0"/>
              <a:t>[Animate bullet 3] Finally, check your work by adding the superscripts together to make sure you get the right number of electrons. (teacher show how to add superscripts and that they match correct number of electrons)</a:t>
            </a:r>
          </a:p>
          <a:p>
            <a:pPr marL="171450" indent="-171450">
              <a:buFont typeface="Arial" pitchFamily="34" charset="0"/>
              <a:buChar char="•"/>
            </a:pPr>
            <a:endParaRPr lang="en-US" b="0"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baseline="0" dirty="0">
                <a:solidFill>
                  <a:schemeClr val="tx1"/>
                </a:solidFill>
                <a:effectLst/>
                <a:latin typeface="Book Antiqua"/>
                <a:ea typeface="+mn-ea"/>
              </a:rPr>
              <a:t>SOURCE: </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baseline="0" dirty="0">
                <a:solidFill>
                  <a:schemeClr val="tx1"/>
                </a:solidFill>
                <a:effectLst/>
                <a:latin typeface="Book Antiqua"/>
                <a:ea typeface="+mn-ea"/>
              </a:rPr>
              <a:t>http://commons.wikimedia.org/wiki/File:Klechkovski_rule.svg</a:t>
            </a:r>
          </a:p>
          <a:p>
            <a:pPr marL="0" indent="0">
              <a:buFont typeface="Arial" pitchFamily="34" charset="0"/>
              <a:buNone/>
            </a:pP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118338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a:t>
            </a:r>
            <a:r>
              <a:rPr lang="en-US" b="1" dirty="0"/>
              <a:t>1 min</a:t>
            </a:r>
          </a:p>
          <a:p>
            <a:endParaRPr lang="en-US" b="0" dirty="0"/>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dirty="0">
                <a:solidFill>
                  <a:schemeClr val="tx1"/>
                </a:solidFill>
                <a:effectLst/>
                <a:latin typeface="Book Antiqua"/>
                <a:ea typeface="+mn-ea"/>
                <a:cs typeface="Book Antiqua"/>
              </a:rPr>
              <a:t>A</a:t>
            </a:r>
            <a:r>
              <a:rPr lang="en-US" sz="1050" b="0" kern="1200" baseline="0" dirty="0">
                <a:solidFill>
                  <a:schemeClr val="tx1"/>
                </a:solidFill>
                <a:effectLst/>
                <a:latin typeface="Book Antiqua"/>
                <a:ea typeface="+mn-ea"/>
                <a:cs typeface="Book Antiqua"/>
              </a:rPr>
              <a:t> simple diagram that helps us know the actual order of electron configuration for all of the elements on the Periodic Table is called the diagonal rule. </a:t>
            </a:r>
            <a:r>
              <a:rPr lang="en-US" sz="1050" b="0" kern="1200" dirty="0">
                <a:solidFill>
                  <a:schemeClr val="tx1"/>
                </a:solidFill>
                <a:effectLst/>
                <a:latin typeface="Book Antiqua"/>
                <a:ea typeface="+mn-ea"/>
                <a:cs typeface="Book Antiqua"/>
              </a:rPr>
              <a:t>This diagram shows the order in which orbitals are filled. </a:t>
            </a:r>
            <a:r>
              <a:rPr lang="en-US" b="0" baseline="0" dirty="0"/>
              <a:t>You can use this diagram to write the electron configuration of an atom.</a:t>
            </a:r>
          </a:p>
          <a:p>
            <a:pPr marL="171450" indent="-171450">
              <a:buFont typeface="Arial" pitchFamily="34" charset="0"/>
              <a:buChar char="•"/>
            </a:pPr>
            <a:r>
              <a:rPr lang="en-US" b="0" baseline="0" dirty="0"/>
              <a:t>Let's look at an example. [Animate instructions and bullet 1] The first step is to identify the number of electrons in the atom. (teacher show how to use periodic table to determine number of electrons)</a:t>
            </a:r>
          </a:p>
          <a:p>
            <a:pPr marL="171450" marR="0" lvl="2"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bullet 2] Next, write each subshell and the number of electrons in it. Add electrons until you reach the correct number. Show the number of electrons in each subshell as a superscript. (teacher show how to write each configuration: </a:t>
            </a:r>
            <a:r>
              <a:rPr lang="en-US" dirty="0">
                <a:solidFill>
                  <a:schemeClr val="accent5"/>
                </a:solidFill>
              </a:rPr>
              <a:t>1</a:t>
            </a:r>
            <a:r>
              <a:rPr lang="en-US" i="1" dirty="0">
                <a:solidFill>
                  <a:schemeClr val="accent5"/>
                </a:solidFill>
              </a:rPr>
              <a:t>s </a:t>
            </a:r>
            <a:r>
              <a:rPr lang="en-US" baseline="30000" dirty="0">
                <a:solidFill>
                  <a:schemeClr val="accent5"/>
                </a:solidFill>
              </a:rPr>
              <a:t>2 </a:t>
            </a:r>
            <a:r>
              <a:rPr lang="en-US" dirty="0">
                <a:solidFill>
                  <a:schemeClr val="accent5"/>
                </a:solidFill>
              </a:rPr>
              <a:t>2</a:t>
            </a:r>
            <a:r>
              <a:rPr lang="en-US" i="1" dirty="0">
                <a:solidFill>
                  <a:schemeClr val="accent5"/>
                </a:solidFill>
              </a:rPr>
              <a:t>s </a:t>
            </a:r>
            <a:r>
              <a:rPr lang="en-US" baseline="30000" dirty="0">
                <a:solidFill>
                  <a:schemeClr val="accent5"/>
                </a:solidFill>
              </a:rPr>
              <a:t>2 </a:t>
            </a:r>
            <a:r>
              <a:rPr lang="en-US" dirty="0">
                <a:solidFill>
                  <a:schemeClr val="accent5"/>
                </a:solidFill>
              </a:rPr>
              <a:t>2</a:t>
            </a:r>
            <a:r>
              <a:rPr lang="en-US" i="1" dirty="0">
                <a:solidFill>
                  <a:schemeClr val="accent5"/>
                </a:solidFill>
              </a:rPr>
              <a:t>p </a:t>
            </a:r>
            <a:r>
              <a:rPr lang="en-US" baseline="30000" dirty="0">
                <a:solidFill>
                  <a:schemeClr val="accent5"/>
                </a:solidFill>
              </a:rPr>
              <a:t>6 </a:t>
            </a:r>
            <a:r>
              <a:rPr lang="en-US" dirty="0">
                <a:solidFill>
                  <a:schemeClr val="accent5"/>
                </a:solidFill>
              </a:rPr>
              <a:t>3</a:t>
            </a:r>
            <a:r>
              <a:rPr lang="en-US" i="1" dirty="0">
                <a:solidFill>
                  <a:schemeClr val="accent5"/>
                </a:solidFill>
              </a:rPr>
              <a:t>s </a:t>
            </a:r>
            <a:r>
              <a:rPr lang="en-US" baseline="30000" dirty="0">
                <a:solidFill>
                  <a:schemeClr val="accent5"/>
                </a:solidFill>
              </a:rPr>
              <a:t>2 </a:t>
            </a:r>
            <a:r>
              <a:rPr lang="en-US" dirty="0">
                <a:solidFill>
                  <a:schemeClr val="accent5"/>
                </a:solidFill>
              </a:rPr>
              <a:t>3</a:t>
            </a:r>
            <a:r>
              <a:rPr lang="en-US" i="1" dirty="0">
                <a:solidFill>
                  <a:schemeClr val="accent5"/>
                </a:solidFill>
              </a:rPr>
              <a:t>p </a:t>
            </a:r>
            <a:r>
              <a:rPr lang="en-US" baseline="30000" dirty="0">
                <a:solidFill>
                  <a:schemeClr val="accent5"/>
                </a:solidFill>
              </a:rPr>
              <a:t>6 </a:t>
            </a:r>
            <a:r>
              <a:rPr lang="en-US" dirty="0">
                <a:solidFill>
                  <a:schemeClr val="accent5"/>
                </a:solidFill>
              </a:rPr>
              <a:t>4</a:t>
            </a:r>
            <a:r>
              <a:rPr lang="en-US" i="1" dirty="0">
                <a:solidFill>
                  <a:schemeClr val="accent5"/>
                </a:solidFill>
              </a:rPr>
              <a:t>s </a:t>
            </a:r>
            <a:r>
              <a:rPr lang="en-US" baseline="30000" dirty="0">
                <a:solidFill>
                  <a:schemeClr val="accent5"/>
                </a:solidFill>
              </a:rPr>
              <a:t>2 </a:t>
            </a:r>
            <a:r>
              <a:rPr lang="en-US" dirty="0">
                <a:solidFill>
                  <a:schemeClr val="accent5"/>
                </a:solidFill>
              </a:rPr>
              <a:t>3</a:t>
            </a:r>
            <a:r>
              <a:rPr lang="en-US" i="1" dirty="0">
                <a:solidFill>
                  <a:schemeClr val="accent5"/>
                </a:solidFill>
              </a:rPr>
              <a:t>d </a:t>
            </a:r>
            <a:r>
              <a:rPr lang="en-US" baseline="30000" dirty="0">
                <a:solidFill>
                  <a:schemeClr val="accent5"/>
                </a:solidFill>
              </a:rPr>
              <a:t>7 </a:t>
            </a:r>
            <a:r>
              <a:rPr lang="en-US" baseline="0" dirty="0">
                <a:solidFill>
                  <a:schemeClr val="accent5"/>
                </a:solidFill>
              </a:rPr>
              <a:t>)</a:t>
            </a:r>
            <a:endParaRPr lang="en-US" b="0" baseline="0" dirty="0"/>
          </a:p>
          <a:p>
            <a:pPr marL="171450" indent="-171450">
              <a:buFont typeface="Arial" pitchFamily="34" charset="0"/>
              <a:buChar char="•"/>
            </a:pPr>
            <a:r>
              <a:rPr lang="en-US" b="0" baseline="0" dirty="0"/>
              <a:t>[Animate bullet 3] Finally, check your work by adding the superscripts together to make sure you get the right number of electrons. (teacher show how to add superscripts and that they match correct number of electrons)</a:t>
            </a:r>
          </a:p>
          <a:p>
            <a:pPr marL="171450" indent="-171450">
              <a:buFont typeface="Arial" pitchFamily="34" charset="0"/>
              <a:buChar char="•"/>
            </a:pPr>
            <a:endParaRPr lang="en-US" b="0"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baseline="0" dirty="0">
                <a:solidFill>
                  <a:schemeClr val="tx1"/>
                </a:solidFill>
                <a:effectLst/>
                <a:latin typeface="Book Antiqua"/>
                <a:ea typeface="+mn-ea"/>
              </a:rPr>
              <a:t>SOURCE: </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baseline="0" dirty="0">
                <a:solidFill>
                  <a:schemeClr val="tx1"/>
                </a:solidFill>
                <a:effectLst/>
                <a:latin typeface="Book Antiqua"/>
                <a:ea typeface="+mn-ea"/>
              </a:rPr>
              <a:t>http://commons.wikimedia.org/wiki/File:Klechkovski_rule.svg</a:t>
            </a:r>
          </a:p>
          <a:p>
            <a:pPr marL="0" indent="0">
              <a:buFont typeface="Arial" pitchFamily="34" charset="0"/>
              <a:buNone/>
            </a:pP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1335161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a:t>
            </a:r>
            <a:r>
              <a:rPr lang="en-US" b="1" dirty="0"/>
              <a:t>1 min</a:t>
            </a:r>
          </a:p>
          <a:p>
            <a:endParaRPr lang="en-US" b="0" dirty="0"/>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dirty="0">
                <a:solidFill>
                  <a:schemeClr val="tx1"/>
                </a:solidFill>
                <a:effectLst/>
                <a:latin typeface="Book Antiqua"/>
                <a:ea typeface="+mn-ea"/>
                <a:cs typeface="Book Antiqua"/>
              </a:rPr>
              <a:t>A</a:t>
            </a:r>
            <a:r>
              <a:rPr lang="en-US" sz="1050" b="0" kern="1200" baseline="0" dirty="0">
                <a:solidFill>
                  <a:schemeClr val="tx1"/>
                </a:solidFill>
                <a:effectLst/>
                <a:latin typeface="Book Antiqua"/>
                <a:ea typeface="+mn-ea"/>
                <a:cs typeface="Book Antiqua"/>
              </a:rPr>
              <a:t> simple diagram that helps us know the actual order of electron configuration for all of the elements on the Periodic Table is called the diagonal rule. </a:t>
            </a:r>
            <a:r>
              <a:rPr lang="en-US" sz="1050" b="0" kern="1200" dirty="0">
                <a:solidFill>
                  <a:schemeClr val="tx1"/>
                </a:solidFill>
                <a:effectLst/>
                <a:latin typeface="Book Antiqua"/>
                <a:ea typeface="+mn-ea"/>
                <a:cs typeface="Book Antiqua"/>
              </a:rPr>
              <a:t>This diagram shows the order in which orbitals are filled. </a:t>
            </a:r>
            <a:r>
              <a:rPr lang="en-US" b="0" baseline="0" dirty="0"/>
              <a:t>You can use this diagram to write the electron configuration of an atom.</a:t>
            </a:r>
          </a:p>
          <a:p>
            <a:pPr marL="171450" indent="-171450">
              <a:buFont typeface="Arial" pitchFamily="34" charset="0"/>
              <a:buChar char="•"/>
            </a:pPr>
            <a:r>
              <a:rPr lang="en-US" b="0" baseline="0" dirty="0"/>
              <a:t>Let's look at an example. [Animate instructions and bullet 1] The first step is to identify the number of electrons in the atom. (teacher show how to use periodic table to determine number of electrons)</a:t>
            </a:r>
          </a:p>
          <a:p>
            <a:pPr marL="171450" marR="0" lvl="2"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bullet 2] Next, write each subshell and the number of electrons in it. Add electrons until you reach the correct number. Show the number of electrons in each subshell as a superscript. (teacher show how to write each configuration: </a:t>
            </a:r>
            <a:r>
              <a:rPr lang="en-US" dirty="0">
                <a:solidFill>
                  <a:schemeClr val="accent5"/>
                </a:solidFill>
              </a:rPr>
              <a:t>1</a:t>
            </a:r>
            <a:r>
              <a:rPr lang="en-US" i="1" dirty="0">
                <a:solidFill>
                  <a:schemeClr val="accent5"/>
                </a:solidFill>
              </a:rPr>
              <a:t>s </a:t>
            </a:r>
            <a:r>
              <a:rPr lang="en-US" baseline="30000" dirty="0">
                <a:solidFill>
                  <a:schemeClr val="accent5"/>
                </a:solidFill>
              </a:rPr>
              <a:t>2 </a:t>
            </a:r>
            <a:r>
              <a:rPr lang="en-US" dirty="0">
                <a:solidFill>
                  <a:schemeClr val="accent5"/>
                </a:solidFill>
              </a:rPr>
              <a:t>2</a:t>
            </a:r>
            <a:r>
              <a:rPr lang="en-US" i="1" dirty="0">
                <a:solidFill>
                  <a:schemeClr val="accent5"/>
                </a:solidFill>
              </a:rPr>
              <a:t>s </a:t>
            </a:r>
            <a:r>
              <a:rPr lang="en-US" baseline="30000" dirty="0">
                <a:solidFill>
                  <a:schemeClr val="accent5"/>
                </a:solidFill>
              </a:rPr>
              <a:t>2 </a:t>
            </a:r>
            <a:r>
              <a:rPr lang="en-US" dirty="0">
                <a:solidFill>
                  <a:schemeClr val="accent5"/>
                </a:solidFill>
              </a:rPr>
              <a:t>2</a:t>
            </a:r>
            <a:r>
              <a:rPr lang="en-US" i="1" dirty="0">
                <a:solidFill>
                  <a:schemeClr val="accent5"/>
                </a:solidFill>
              </a:rPr>
              <a:t>p </a:t>
            </a:r>
            <a:r>
              <a:rPr lang="en-US" baseline="30000" dirty="0">
                <a:solidFill>
                  <a:schemeClr val="accent5"/>
                </a:solidFill>
              </a:rPr>
              <a:t>6 </a:t>
            </a:r>
            <a:r>
              <a:rPr lang="en-US" dirty="0">
                <a:solidFill>
                  <a:schemeClr val="accent5"/>
                </a:solidFill>
              </a:rPr>
              <a:t>3</a:t>
            </a:r>
            <a:r>
              <a:rPr lang="en-US" i="1" dirty="0">
                <a:solidFill>
                  <a:schemeClr val="accent5"/>
                </a:solidFill>
              </a:rPr>
              <a:t>s </a:t>
            </a:r>
            <a:r>
              <a:rPr lang="en-US" baseline="30000" dirty="0">
                <a:solidFill>
                  <a:schemeClr val="accent5"/>
                </a:solidFill>
              </a:rPr>
              <a:t>2 </a:t>
            </a:r>
            <a:r>
              <a:rPr lang="en-US" dirty="0">
                <a:solidFill>
                  <a:schemeClr val="accent5"/>
                </a:solidFill>
              </a:rPr>
              <a:t>3</a:t>
            </a:r>
            <a:r>
              <a:rPr lang="en-US" i="1" dirty="0">
                <a:solidFill>
                  <a:schemeClr val="accent5"/>
                </a:solidFill>
              </a:rPr>
              <a:t>p </a:t>
            </a:r>
            <a:r>
              <a:rPr lang="en-US" baseline="30000" dirty="0">
                <a:solidFill>
                  <a:schemeClr val="accent5"/>
                </a:solidFill>
              </a:rPr>
              <a:t>6 </a:t>
            </a:r>
            <a:r>
              <a:rPr lang="en-US" dirty="0">
                <a:solidFill>
                  <a:schemeClr val="accent5"/>
                </a:solidFill>
              </a:rPr>
              <a:t>4</a:t>
            </a:r>
            <a:r>
              <a:rPr lang="en-US" i="1" dirty="0">
                <a:solidFill>
                  <a:schemeClr val="accent5"/>
                </a:solidFill>
              </a:rPr>
              <a:t>s </a:t>
            </a:r>
            <a:r>
              <a:rPr lang="en-US" baseline="30000" dirty="0">
                <a:solidFill>
                  <a:schemeClr val="accent5"/>
                </a:solidFill>
              </a:rPr>
              <a:t>2 </a:t>
            </a:r>
            <a:r>
              <a:rPr lang="en-US" dirty="0">
                <a:solidFill>
                  <a:schemeClr val="accent5"/>
                </a:solidFill>
              </a:rPr>
              <a:t>3</a:t>
            </a:r>
            <a:r>
              <a:rPr lang="en-US" i="1" dirty="0">
                <a:solidFill>
                  <a:schemeClr val="accent5"/>
                </a:solidFill>
              </a:rPr>
              <a:t>d </a:t>
            </a:r>
            <a:r>
              <a:rPr lang="en-US" baseline="30000" dirty="0">
                <a:solidFill>
                  <a:schemeClr val="accent5"/>
                </a:solidFill>
              </a:rPr>
              <a:t>7 </a:t>
            </a:r>
            <a:r>
              <a:rPr lang="en-US" baseline="0" dirty="0">
                <a:solidFill>
                  <a:schemeClr val="accent5"/>
                </a:solidFill>
              </a:rPr>
              <a:t>)</a:t>
            </a:r>
            <a:endParaRPr lang="en-US" b="0" baseline="0" dirty="0"/>
          </a:p>
          <a:p>
            <a:pPr marL="171450" indent="-171450">
              <a:buFont typeface="Arial" pitchFamily="34" charset="0"/>
              <a:buChar char="•"/>
            </a:pPr>
            <a:r>
              <a:rPr lang="en-US" b="0" baseline="0" dirty="0"/>
              <a:t>[Animate bullet 3] Finally, check your work by adding the superscripts together to make sure you get the right number of electrons. (teacher show how to add superscripts and that they match correct number of electrons)</a:t>
            </a:r>
          </a:p>
          <a:p>
            <a:pPr marL="171450" indent="-171450">
              <a:buFont typeface="Arial" pitchFamily="34" charset="0"/>
              <a:buChar char="•"/>
            </a:pPr>
            <a:endParaRPr lang="en-US" b="0"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baseline="0" dirty="0">
                <a:solidFill>
                  <a:schemeClr val="tx1"/>
                </a:solidFill>
                <a:effectLst/>
                <a:latin typeface="Book Antiqua"/>
                <a:ea typeface="+mn-ea"/>
              </a:rPr>
              <a:t>SOURCE: </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baseline="0" dirty="0">
                <a:solidFill>
                  <a:schemeClr val="tx1"/>
                </a:solidFill>
                <a:effectLst/>
                <a:latin typeface="Book Antiqua"/>
                <a:ea typeface="+mn-ea"/>
              </a:rPr>
              <a:t>http://commons.wikimedia.org/wiki/File:Klechkovski_rule.svg</a:t>
            </a:r>
          </a:p>
          <a:p>
            <a:pPr marL="0" indent="0">
              <a:buFont typeface="Arial" pitchFamily="34" charset="0"/>
              <a:buNone/>
            </a:pP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1787676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D402FEE3-0E54-4BD0-94CF-3ED35AE155DC}" type="slidenum">
              <a:rPr lang="en-US" altLang="en-US" sz="1200" smtClean="0">
                <a:solidFill>
                  <a:prstClr val="black"/>
                </a:solidFill>
              </a:rPr>
              <a:pPr/>
              <a:t>8</a:t>
            </a:fld>
            <a:endParaRPr lang="en-US" altLang="en-US" sz="1200">
              <a:solidFill>
                <a:prstClr val="black"/>
              </a:solidFill>
            </a:endParaRPr>
          </a:p>
        </p:txBody>
      </p:sp>
      <p:sp>
        <p:nvSpPr>
          <p:cNvPr id="9219" name="Rectangle 2"/>
          <p:cNvSpPr>
            <a:spLocks noGrp="1" noRot="1" noChangeAspect="1" noChangeArrowheads="1" noTextEdit="1"/>
          </p:cNvSpPr>
          <p:nvPr>
            <p:ph type="sldImg"/>
          </p:nvPr>
        </p:nvSpPr>
        <p:spPr>
          <a:xfrm>
            <a:off x="1143000" y="685800"/>
            <a:ext cx="4572000" cy="3429000"/>
          </a:xfrm>
          <a:ln/>
        </p:spPr>
      </p:sp>
      <p:sp>
        <p:nvSpPr>
          <p:cNvPr id="9220" name="Rectangle 3"/>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36842937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a:t>
            </a:r>
            <a:r>
              <a:rPr lang="en-US" b="1" dirty="0"/>
              <a:t>1 min</a:t>
            </a:r>
          </a:p>
          <a:p>
            <a:endParaRPr lang="en-US" b="0" dirty="0"/>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dirty="0">
                <a:solidFill>
                  <a:schemeClr val="tx1"/>
                </a:solidFill>
                <a:effectLst/>
                <a:latin typeface="Book Antiqua"/>
                <a:ea typeface="+mn-ea"/>
                <a:cs typeface="Book Antiqua"/>
              </a:rPr>
              <a:t>A</a:t>
            </a:r>
            <a:r>
              <a:rPr lang="en-US" sz="1050" b="0" kern="1200" baseline="0" dirty="0">
                <a:solidFill>
                  <a:schemeClr val="tx1"/>
                </a:solidFill>
                <a:effectLst/>
                <a:latin typeface="Book Antiqua"/>
                <a:ea typeface="+mn-ea"/>
                <a:cs typeface="Book Antiqua"/>
              </a:rPr>
              <a:t> simple diagram that helps us know the actual order of electron configuration for all of the elements on the Periodic Table is called the diagonal rule. </a:t>
            </a:r>
            <a:r>
              <a:rPr lang="en-US" sz="1050" b="0" kern="1200" dirty="0">
                <a:solidFill>
                  <a:schemeClr val="tx1"/>
                </a:solidFill>
                <a:effectLst/>
                <a:latin typeface="Book Antiqua"/>
                <a:ea typeface="+mn-ea"/>
                <a:cs typeface="Book Antiqua"/>
              </a:rPr>
              <a:t>This diagram shows the order in which orbitals are filled. </a:t>
            </a:r>
            <a:r>
              <a:rPr lang="en-US" b="0" baseline="0" dirty="0"/>
              <a:t>You can use this diagram to write the electron configuration of an atom.</a:t>
            </a:r>
          </a:p>
          <a:p>
            <a:pPr marL="171450" indent="-171450">
              <a:buFont typeface="Arial" pitchFamily="34" charset="0"/>
              <a:buChar char="•"/>
            </a:pPr>
            <a:r>
              <a:rPr lang="en-US" b="0" baseline="0" dirty="0"/>
              <a:t>Let's look at an example. [Animate instructions and bullet 1] The first step is to identify the number of electrons in the atom. (teacher show how to use periodic table to determine number of electrons)</a:t>
            </a:r>
          </a:p>
          <a:p>
            <a:pPr marL="171450" marR="0" lvl="2"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bullet 2] Next, write each subshell and the number of electrons in it. Add electrons until you reach the correct number. Show the number of electrons in each subshell as a superscript. (teacher show how to write each configuration: </a:t>
            </a:r>
            <a:r>
              <a:rPr lang="en-US" dirty="0">
                <a:solidFill>
                  <a:schemeClr val="accent5"/>
                </a:solidFill>
              </a:rPr>
              <a:t>1</a:t>
            </a:r>
            <a:r>
              <a:rPr lang="en-US" i="1" dirty="0">
                <a:solidFill>
                  <a:schemeClr val="accent5"/>
                </a:solidFill>
              </a:rPr>
              <a:t>s </a:t>
            </a:r>
            <a:r>
              <a:rPr lang="en-US" baseline="30000" dirty="0">
                <a:solidFill>
                  <a:schemeClr val="accent5"/>
                </a:solidFill>
              </a:rPr>
              <a:t>2 </a:t>
            </a:r>
            <a:r>
              <a:rPr lang="en-US" dirty="0">
                <a:solidFill>
                  <a:schemeClr val="accent5"/>
                </a:solidFill>
              </a:rPr>
              <a:t>2</a:t>
            </a:r>
            <a:r>
              <a:rPr lang="en-US" i="1" dirty="0">
                <a:solidFill>
                  <a:schemeClr val="accent5"/>
                </a:solidFill>
              </a:rPr>
              <a:t>s </a:t>
            </a:r>
            <a:r>
              <a:rPr lang="en-US" baseline="30000" dirty="0">
                <a:solidFill>
                  <a:schemeClr val="accent5"/>
                </a:solidFill>
              </a:rPr>
              <a:t>2 </a:t>
            </a:r>
            <a:r>
              <a:rPr lang="en-US" dirty="0">
                <a:solidFill>
                  <a:schemeClr val="accent5"/>
                </a:solidFill>
              </a:rPr>
              <a:t>2</a:t>
            </a:r>
            <a:r>
              <a:rPr lang="en-US" i="1" dirty="0">
                <a:solidFill>
                  <a:schemeClr val="accent5"/>
                </a:solidFill>
              </a:rPr>
              <a:t>p </a:t>
            </a:r>
            <a:r>
              <a:rPr lang="en-US" baseline="30000" dirty="0">
                <a:solidFill>
                  <a:schemeClr val="accent5"/>
                </a:solidFill>
              </a:rPr>
              <a:t>6 </a:t>
            </a:r>
            <a:r>
              <a:rPr lang="en-US" dirty="0">
                <a:solidFill>
                  <a:schemeClr val="accent5"/>
                </a:solidFill>
              </a:rPr>
              <a:t>3</a:t>
            </a:r>
            <a:r>
              <a:rPr lang="en-US" i="1" dirty="0">
                <a:solidFill>
                  <a:schemeClr val="accent5"/>
                </a:solidFill>
              </a:rPr>
              <a:t>s </a:t>
            </a:r>
            <a:r>
              <a:rPr lang="en-US" baseline="30000" dirty="0">
                <a:solidFill>
                  <a:schemeClr val="accent5"/>
                </a:solidFill>
              </a:rPr>
              <a:t>2 </a:t>
            </a:r>
            <a:r>
              <a:rPr lang="en-US" dirty="0">
                <a:solidFill>
                  <a:schemeClr val="accent5"/>
                </a:solidFill>
              </a:rPr>
              <a:t>3</a:t>
            </a:r>
            <a:r>
              <a:rPr lang="en-US" i="1" dirty="0">
                <a:solidFill>
                  <a:schemeClr val="accent5"/>
                </a:solidFill>
              </a:rPr>
              <a:t>p </a:t>
            </a:r>
            <a:r>
              <a:rPr lang="en-US" baseline="30000" dirty="0">
                <a:solidFill>
                  <a:schemeClr val="accent5"/>
                </a:solidFill>
              </a:rPr>
              <a:t>6 </a:t>
            </a:r>
            <a:r>
              <a:rPr lang="en-US" dirty="0">
                <a:solidFill>
                  <a:schemeClr val="accent5"/>
                </a:solidFill>
              </a:rPr>
              <a:t>4</a:t>
            </a:r>
            <a:r>
              <a:rPr lang="en-US" i="1" dirty="0">
                <a:solidFill>
                  <a:schemeClr val="accent5"/>
                </a:solidFill>
              </a:rPr>
              <a:t>s </a:t>
            </a:r>
            <a:r>
              <a:rPr lang="en-US" baseline="30000" dirty="0">
                <a:solidFill>
                  <a:schemeClr val="accent5"/>
                </a:solidFill>
              </a:rPr>
              <a:t>2 </a:t>
            </a:r>
            <a:r>
              <a:rPr lang="en-US" dirty="0">
                <a:solidFill>
                  <a:schemeClr val="accent5"/>
                </a:solidFill>
              </a:rPr>
              <a:t>3</a:t>
            </a:r>
            <a:r>
              <a:rPr lang="en-US" i="1" dirty="0">
                <a:solidFill>
                  <a:schemeClr val="accent5"/>
                </a:solidFill>
              </a:rPr>
              <a:t>d </a:t>
            </a:r>
            <a:r>
              <a:rPr lang="en-US" baseline="30000" dirty="0">
                <a:solidFill>
                  <a:schemeClr val="accent5"/>
                </a:solidFill>
              </a:rPr>
              <a:t>7 </a:t>
            </a:r>
            <a:r>
              <a:rPr lang="en-US" baseline="0" dirty="0">
                <a:solidFill>
                  <a:schemeClr val="accent5"/>
                </a:solidFill>
              </a:rPr>
              <a:t>)</a:t>
            </a:r>
            <a:endParaRPr lang="en-US" b="0" baseline="0" dirty="0"/>
          </a:p>
          <a:p>
            <a:pPr marL="171450" indent="-171450">
              <a:buFont typeface="Arial" pitchFamily="34" charset="0"/>
              <a:buChar char="•"/>
            </a:pPr>
            <a:r>
              <a:rPr lang="en-US" b="0" baseline="0" dirty="0"/>
              <a:t>[Animate bullet 3] Finally, check your work by adding the superscripts together to make sure you get the right number of electrons. (teacher show how to add superscripts and that they match correct number of electrons)</a:t>
            </a:r>
          </a:p>
          <a:p>
            <a:pPr marL="171450" indent="-171450">
              <a:buFont typeface="Arial" pitchFamily="34" charset="0"/>
              <a:buChar char="•"/>
            </a:pPr>
            <a:endParaRPr lang="en-US" b="0"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baseline="0" dirty="0">
                <a:solidFill>
                  <a:schemeClr val="tx1"/>
                </a:solidFill>
                <a:effectLst/>
                <a:latin typeface="Book Antiqua"/>
                <a:ea typeface="+mn-ea"/>
              </a:rPr>
              <a:t>SOURCE: </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baseline="0" dirty="0">
                <a:solidFill>
                  <a:schemeClr val="tx1"/>
                </a:solidFill>
                <a:effectLst/>
                <a:latin typeface="Book Antiqua"/>
                <a:ea typeface="+mn-ea"/>
              </a:rPr>
              <a:t>http://commons.wikimedia.org/wiki/File:Klechkovski_rule.svg</a:t>
            </a:r>
          </a:p>
          <a:p>
            <a:pPr marL="0" indent="0">
              <a:buFont typeface="Arial" pitchFamily="34" charset="0"/>
              <a:buNone/>
            </a:pP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27760310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9511E08A-DB43-4A78-9848-4010800BD92A}" type="slidenum">
              <a:rPr lang="en-US" altLang="en-US" sz="1200" smtClean="0"/>
              <a:pPr/>
              <a:t>81</a:t>
            </a:fld>
            <a:endParaRPr lang="en-US" altLang="en-US" sz="1200"/>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44036" name="Rectangle 3"/>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11114405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C8B4C485-8AE8-4560-B2AE-44FB215FEB02}" type="slidenum">
              <a:rPr lang="en-US" altLang="en-US" sz="1200" smtClean="0"/>
              <a:pPr/>
              <a:t>82</a:t>
            </a:fld>
            <a:endParaRPr lang="en-US" altLang="en-US" sz="1200"/>
          </a:p>
        </p:txBody>
      </p:sp>
      <p:sp>
        <p:nvSpPr>
          <p:cNvPr id="46083" name="Rectangle 2"/>
          <p:cNvSpPr>
            <a:spLocks noGrp="1" noRot="1" noChangeAspect="1" noChangeArrowheads="1" noTextEdit="1"/>
          </p:cNvSpPr>
          <p:nvPr>
            <p:ph type="sldImg"/>
          </p:nvPr>
        </p:nvSpPr>
        <p:spPr>
          <a:xfrm>
            <a:off x="1143000" y="685800"/>
            <a:ext cx="4572000" cy="3429000"/>
          </a:xfrm>
          <a:ln/>
        </p:spPr>
      </p:sp>
      <p:sp>
        <p:nvSpPr>
          <p:cNvPr id="4608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870099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B6B51AEA-4CB0-4BE2-B232-9230E15C9731}" type="slidenum">
              <a:rPr lang="en-US" altLang="en-US" sz="1200" smtClean="0"/>
              <a:pPr/>
              <a:t>83</a:t>
            </a:fld>
            <a:endParaRPr lang="en-US" altLang="en-US" sz="1200"/>
          </a:p>
        </p:txBody>
      </p:sp>
      <p:sp>
        <p:nvSpPr>
          <p:cNvPr id="48131" name="Rectangle 2"/>
          <p:cNvSpPr>
            <a:spLocks noGrp="1" noRot="1" noChangeAspect="1" noChangeArrowheads="1" noTextEdit="1"/>
          </p:cNvSpPr>
          <p:nvPr>
            <p:ph type="sldImg"/>
          </p:nvPr>
        </p:nvSpPr>
        <p:spPr>
          <a:xfrm>
            <a:off x="1143000" y="685800"/>
            <a:ext cx="4572000" cy="3429000"/>
          </a:xfrm>
          <a:ln/>
        </p:spPr>
      </p:sp>
      <p:sp>
        <p:nvSpPr>
          <p:cNvPr id="4813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8838137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a:t>
            </a:r>
            <a:r>
              <a:rPr lang="en-US" b="1" baseline="0" dirty="0"/>
              <a:t>2 min</a:t>
            </a:r>
          </a:p>
          <a:p>
            <a:r>
              <a:rPr lang="en-US" b="1" baseline="0" dirty="0"/>
              <a:t>Entry audio: </a:t>
            </a:r>
            <a:r>
              <a:rPr lang="en-US" b="0" baseline="0" dirty="0"/>
              <a:t>Use your knowledge of electron configurations to answer the following questions.</a:t>
            </a:r>
          </a:p>
          <a:p>
            <a:r>
              <a:rPr lang="en-US" b="1" baseline="0" dirty="0"/>
              <a:t>Hint1 audio: </a:t>
            </a:r>
            <a:r>
              <a:rPr lang="en-US" b="0" baseline="0" dirty="0"/>
              <a:t>Use the periodic table to determine the number of electrons nitrogen has. Remember that the atomic number is the same as the number of electrons. All orbitals need to be filled with an up electron first.</a:t>
            </a:r>
            <a:endParaRPr lang="en-US" b="1"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Hint2 audio: </a:t>
            </a:r>
            <a:r>
              <a:rPr lang="en-US" b="0" baseline="0" dirty="0"/>
              <a:t>Use the periodic table to determine the number of electrons fluorine has. Remember that the atomic number is the same as the number of electrons. Remember, there can only be two electrons in each orbital.</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Exit audio: </a:t>
            </a:r>
            <a:r>
              <a:rPr lang="en-US" b="0" baseline="0" dirty="0"/>
              <a:t>When determining electron configurations, you can use the periodic table to find the number of electrons of an element. The number of electrons is the same as the atomic number. Electrons in the same sublevel are placed in individual orbitals before they are paired up, to increase atomic stability and only two electrons can occupy each energy level.</a:t>
            </a:r>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15927144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a:t>
            </a:r>
            <a:r>
              <a:rPr lang="en-US" b="1" baseline="0" dirty="0"/>
              <a:t>2 min</a:t>
            </a:r>
          </a:p>
          <a:p>
            <a:r>
              <a:rPr lang="en-US" b="1" baseline="0" dirty="0"/>
              <a:t>Entry audio: </a:t>
            </a:r>
            <a:r>
              <a:rPr lang="en-US" b="0" baseline="0" dirty="0"/>
              <a:t>Use your knowledge of electron configurations to answer the following questions.</a:t>
            </a:r>
          </a:p>
          <a:p>
            <a:r>
              <a:rPr lang="en-US" b="1" baseline="0" dirty="0"/>
              <a:t>Hint1 audio: </a:t>
            </a:r>
            <a:r>
              <a:rPr lang="en-US" b="0" baseline="0" dirty="0"/>
              <a:t>Use the periodic table to determine the number of electrons nitrogen has. Remember that the atomic number is the same as the number of electrons. All orbitals need to be filled with an up electron first.</a:t>
            </a:r>
            <a:endParaRPr lang="en-US" b="1"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Hint2 audio: </a:t>
            </a:r>
            <a:r>
              <a:rPr lang="en-US" b="0" baseline="0" dirty="0"/>
              <a:t>Use the periodic table to determine the number of electrons fluorine has. Remember that the atomic number is the same as the number of electrons. Remember, there can only be two electrons in each orbital.</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Exit audio: </a:t>
            </a:r>
            <a:r>
              <a:rPr lang="en-US" b="0" baseline="0" dirty="0"/>
              <a:t>When determining electron configurations, you can use the periodic table to find the number of electrons of an element. The number of electrons is the same as the atomic number. Electrons in the same sublevel are placed in individual orbitals before they are paired up, to increase atomic stability and only two electrons can occupy each energy level.</a:t>
            </a:r>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15927144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1.5 </a:t>
            </a:r>
            <a:r>
              <a:rPr lang="en-US" b="1" baseline="0" dirty="0"/>
              <a:t>min</a:t>
            </a:r>
          </a:p>
          <a:p>
            <a:endParaRPr lang="en-US" b="1"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Entry audio: </a:t>
            </a:r>
            <a:r>
              <a:rPr lang="en-US" b="0" dirty="0"/>
              <a:t>Use the periodic table to identify the element indicated by each electron configuration.</a:t>
            </a:r>
            <a:endParaRPr lang="en-US" b="1" baseline="0" dirty="0"/>
          </a:p>
          <a:p>
            <a:r>
              <a:rPr lang="en-US" b="1" baseline="0" dirty="0"/>
              <a:t>Hint Audio: </a:t>
            </a:r>
            <a:r>
              <a:rPr lang="en-US" b="0" baseline="0" dirty="0"/>
              <a:t>Adding the superscripts together will give you the total number of electrons in an atom.</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Exit audio: </a:t>
            </a:r>
            <a:r>
              <a:rPr lang="en-US" b="0" baseline="0" dirty="0"/>
              <a:t>In the next section of the assignment you will be describing the specific number of electrons in energy levels.</a:t>
            </a:r>
          </a:p>
          <a:p>
            <a:endParaRPr lang="en-US" b="1" baseline="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18444592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1.5 </a:t>
            </a:r>
            <a:r>
              <a:rPr lang="en-US" b="1" baseline="0" dirty="0"/>
              <a:t>min</a:t>
            </a:r>
          </a:p>
          <a:p>
            <a:endParaRPr lang="en-US" b="1"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Entry audio: </a:t>
            </a:r>
            <a:r>
              <a:rPr lang="en-US" b="0" dirty="0"/>
              <a:t>Use the periodic table to identify the element indicated by each electron configuration.</a:t>
            </a:r>
            <a:endParaRPr lang="en-US" b="1" baseline="0" dirty="0"/>
          </a:p>
          <a:p>
            <a:r>
              <a:rPr lang="en-US" b="1" baseline="0" dirty="0"/>
              <a:t>Hint Audio: </a:t>
            </a:r>
            <a:r>
              <a:rPr lang="en-US" b="0" baseline="0" dirty="0"/>
              <a:t>Adding the superscripts together will give you the total number of electrons in an atom.</a:t>
            </a:r>
          </a:p>
          <a:p>
            <a:pPr marL="0" marR="0" indent="0" algn="l" defTabSz="914400" rtl="0" eaLnBrk="1" fontAlgn="base" latinLnBrk="0" hangingPunct="1">
              <a:lnSpc>
                <a:spcPct val="100000"/>
              </a:lnSpc>
              <a:spcBef>
                <a:spcPts val="571"/>
              </a:spcBef>
              <a:spcAft>
                <a:spcPct val="0"/>
              </a:spcAft>
              <a:buClrTx/>
              <a:buSzTx/>
              <a:buFontTx/>
              <a:buNone/>
              <a:tabLst/>
              <a:defRPr/>
            </a:pPr>
            <a:r>
              <a:rPr lang="en-US" b="1" baseline="0" dirty="0"/>
              <a:t>Exit audio: </a:t>
            </a:r>
            <a:r>
              <a:rPr lang="en-US" b="0" baseline="0" dirty="0"/>
              <a:t>In the next section of the assignment you will be describing the specific number of electrons in energy levels.</a:t>
            </a:r>
          </a:p>
          <a:p>
            <a:endParaRPr lang="en-US" b="1" baseline="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87</a:t>
            </a:fld>
            <a:endParaRPr lang="en-US" dirty="0">
              <a:solidFill>
                <a:prstClr val="black"/>
              </a:solidFill>
            </a:endParaRPr>
          </a:p>
        </p:txBody>
      </p:sp>
    </p:spTree>
    <p:extLst>
      <p:ext uri="{BB962C8B-B14F-4D97-AF65-F5344CB8AC3E}">
        <p14:creationId xmlns:p14="http://schemas.microsoft.com/office/powerpoint/2010/main" val="18444592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a:t>
            </a:r>
            <a:r>
              <a:rPr lang="en-US" b="1" baseline="0" dirty="0"/>
              <a:t>min</a:t>
            </a:r>
          </a:p>
          <a:p>
            <a:r>
              <a:rPr lang="en-US" b="1" baseline="0" dirty="0"/>
              <a:t>Entry audio: </a:t>
            </a:r>
            <a:r>
              <a:rPr lang="en-US" b="0" dirty="0"/>
              <a:t>Use the periodic table to fill in the numbers in the electron configurations.</a:t>
            </a:r>
          </a:p>
          <a:p>
            <a:r>
              <a:rPr lang="en-US" b="1" dirty="0"/>
              <a:t>Hint</a:t>
            </a:r>
            <a:r>
              <a:rPr lang="en-US" b="1" baseline="0" dirty="0"/>
              <a:t> audio: </a:t>
            </a:r>
            <a:r>
              <a:rPr lang="en-US" b="0" baseline="0" dirty="0"/>
              <a:t>Remember that the number of electrons in each subshell is written as a superscript and the sum of the superscripts should equal the total number of electrons.</a:t>
            </a:r>
          </a:p>
          <a:p>
            <a:r>
              <a:rPr lang="en-US" b="1" baseline="0" dirty="0"/>
              <a:t>Exit audio: </a:t>
            </a:r>
            <a:r>
              <a:rPr lang="en-US" b="0" baseline="0" dirty="0"/>
              <a:t>You can use the periodic table to determine the electron configuration of an element. The number of electrons in each subshell is written as a superscript and the sum of the superscripts should equal the total number of electrons.</a:t>
            </a:r>
            <a:endParaRPr lang="en-US" b="1" dirty="0"/>
          </a:p>
          <a:p>
            <a:endParaRPr lang="en-US" b="1" baseline="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88</a:t>
            </a:fld>
            <a:endParaRPr lang="en-US" dirty="0">
              <a:solidFill>
                <a:prstClr val="black"/>
              </a:solidFill>
            </a:endParaRPr>
          </a:p>
        </p:txBody>
      </p:sp>
    </p:spTree>
    <p:extLst>
      <p:ext uri="{BB962C8B-B14F-4D97-AF65-F5344CB8AC3E}">
        <p14:creationId xmlns:p14="http://schemas.microsoft.com/office/powerpoint/2010/main" val="18444592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a:t>
            </a:r>
            <a:r>
              <a:rPr lang="en-US" b="1" baseline="0" dirty="0"/>
              <a:t>min</a:t>
            </a:r>
          </a:p>
          <a:p>
            <a:r>
              <a:rPr lang="en-US" b="1" baseline="0" dirty="0"/>
              <a:t>Entry audio: </a:t>
            </a:r>
            <a:r>
              <a:rPr lang="en-US" b="0" dirty="0"/>
              <a:t>Use the periodic table to fill in the numbers in the electron configurations.</a:t>
            </a:r>
          </a:p>
          <a:p>
            <a:r>
              <a:rPr lang="en-US" b="1" dirty="0"/>
              <a:t>Hint</a:t>
            </a:r>
            <a:r>
              <a:rPr lang="en-US" b="1" baseline="0" dirty="0"/>
              <a:t> audio: </a:t>
            </a:r>
            <a:r>
              <a:rPr lang="en-US" b="0" baseline="0" dirty="0"/>
              <a:t>Remember that the number of electrons in each subshell is written as a superscript and the sum of the superscripts should equal the total number of electrons.</a:t>
            </a:r>
          </a:p>
          <a:p>
            <a:r>
              <a:rPr lang="en-US" b="1" baseline="0" dirty="0"/>
              <a:t>Exit audio: </a:t>
            </a:r>
            <a:r>
              <a:rPr lang="en-US" b="0" baseline="0" dirty="0"/>
              <a:t>You can use the periodic table to determine the electron configuration of an element. The number of electrons in each subshell is written as a superscript and the sum of the superscripts should equal the total number of electrons.</a:t>
            </a:r>
            <a:endParaRPr lang="en-US" b="1" dirty="0"/>
          </a:p>
          <a:p>
            <a:endParaRPr lang="en-US" b="1" baseline="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89</a:t>
            </a:fld>
            <a:endParaRPr lang="en-US" dirty="0">
              <a:solidFill>
                <a:prstClr val="black"/>
              </a:solidFill>
            </a:endParaRPr>
          </a:p>
        </p:txBody>
      </p:sp>
    </p:spTree>
    <p:extLst>
      <p:ext uri="{BB962C8B-B14F-4D97-AF65-F5344CB8AC3E}">
        <p14:creationId xmlns:p14="http://schemas.microsoft.com/office/powerpoint/2010/main" val="1844459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C2F8FE1D-A1AB-422F-ABC4-F58445439344}" type="slidenum">
              <a:rPr lang="en-US" altLang="en-US" sz="1200" smtClean="0"/>
              <a:pPr/>
              <a:t>9</a:t>
            </a:fld>
            <a:endParaRPr lang="en-US" altLang="en-US" sz="1200"/>
          </a:p>
        </p:txBody>
      </p:sp>
      <p:sp>
        <p:nvSpPr>
          <p:cNvPr id="11267" name="Rectangle 2"/>
          <p:cNvSpPr>
            <a:spLocks noGrp="1" noRot="1" noChangeAspect="1" noChangeArrowheads="1" noTextEdit="1"/>
          </p:cNvSpPr>
          <p:nvPr>
            <p:ph type="sldImg"/>
          </p:nvPr>
        </p:nvSpPr>
        <p:spPr>
          <a:xfrm>
            <a:off x="1143000" y="685800"/>
            <a:ext cx="4572000" cy="3429000"/>
          </a:xfrm>
          <a:ln/>
        </p:spPr>
      </p:sp>
      <p:sp>
        <p:nvSpPr>
          <p:cNvPr id="11268" name="Rectangle 3"/>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290282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C2F8FE1D-A1AB-422F-ABC4-F58445439344}" type="slidenum">
              <a:rPr lang="en-US" altLang="en-US" sz="1200" smtClean="0"/>
              <a:pPr/>
              <a:t>10</a:t>
            </a:fld>
            <a:endParaRPr lang="en-US" altLang="en-US" sz="1200"/>
          </a:p>
        </p:txBody>
      </p:sp>
      <p:sp>
        <p:nvSpPr>
          <p:cNvPr id="11267" name="Rectangle 2"/>
          <p:cNvSpPr>
            <a:spLocks noGrp="1" noRot="1" noChangeAspect="1" noChangeArrowheads="1" noTextEdit="1"/>
          </p:cNvSpPr>
          <p:nvPr>
            <p:ph type="sldImg"/>
          </p:nvPr>
        </p:nvSpPr>
        <p:spPr>
          <a:xfrm>
            <a:off x="1143000" y="685800"/>
            <a:ext cx="4572000" cy="3429000"/>
          </a:xfrm>
          <a:ln/>
        </p:spPr>
      </p:sp>
      <p:sp>
        <p:nvSpPr>
          <p:cNvPr id="11268" name="Rectangle 3"/>
          <p:cNvSpPr>
            <a:spLocks noGrp="1" noChangeArrowheads="1"/>
          </p:cNvSpPr>
          <p:nvPr>
            <p:ph type="body" idx="1"/>
          </p:nvPr>
        </p:nvSpPr>
        <p:spPr>
          <a:xfrm>
            <a:off x="685800" y="4343400"/>
            <a:ext cx="5486400" cy="4114800"/>
          </a:xfrm>
          <a:noFill/>
        </p:spPr>
        <p:txBody>
          <a:bodyPr/>
          <a:lstStyle/>
          <a:p>
            <a:pPr eaLnBrk="1" hangingPunct="1"/>
            <a:endParaRPr lang="en-US" altLang="en-US"/>
          </a:p>
        </p:txBody>
      </p:sp>
    </p:spTree>
    <p:extLst>
      <p:ext uri="{BB962C8B-B14F-4D97-AF65-F5344CB8AC3E}">
        <p14:creationId xmlns:p14="http://schemas.microsoft.com/office/powerpoint/2010/main" val="679361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 ≈ 1 min</a:t>
            </a:r>
          </a:p>
          <a:p>
            <a:endParaRPr lang="en-US" b="1" dirty="0"/>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dirty="0"/>
              <a:t>[Animate</a:t>
            </a:r>
            <a:r>
              <a:rPr lang="en-US" b="0" baseline="0" dirty="0"/>
              <a:t> stem and bullet 1] </a:t>
            </a:r>
            <a:r>
              <a:rPr lang="en-US" b="0" dirty="0"/>
              <a:t>In 1704 Isaac Newton published his famous work </a:t>
            </a:r>
            <a:r>
              <a:rPr lang="en-US" b="0" i="1" dirty="0"/>
              <a:t>Opticks</a:t>
            </a:r>
            <a:r>
              <a:rPr lang="en-US" b="0" dirty="0"/>
              <a:t>.  Here he set out his theory that light was made up of extremely small particles.  This idea became [Animate</a:t>
            </a:r>
            <a:r>
              <a:rPr lang="en-US" b="0" baseline="0" dirty="0"/>
              <a:t> sub-bullet] </a:t>
            </a:r>
            <a:r>
              <a:rPr lang="en-US" b="0" dirty="0"/>
              <a:t>known as the “corpuscular theory”. This idea held sway for many years.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dirty="0"/>
              <a:t>[Animate bullet 2 and picture]</a:t>
            </a:r>
            <a:r>
              <a:rPr lang="en-US" b="0" baseline="0" dirty="0"/>
              <a:t> </a:t>
            </a:r>
            <a:r>
              <a:rPr lang="en-US" b="0" dirty="0"/>
              <a:t>Thomas Young, beginning in 1801, offered diffraction data that strongly suggested that light was a wave.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dirty="0"/>
              <a:t>[Animate</a:t>
            </a:r>
            <a:r>
              <a:rPr lang="en-US" b="0" baseline="0" dirty="0"/>
              <a:t> sub-bullet] </a:t>
            </a:r>
            <a:r>
              <a:rPr lang="en-US" b="0" dirty="0"/>
              <a:t>For example, light passing through two slits</a:t>
            </a:r>
            <a:r>
              <a:rPr lang="en-US" b="0" baseline="0" dirty="0"/>
              <a:t> (teacher indicate slits on image) diffracts (teacher briefly explain diffraction), producing a diffraction pattern (teacher indicate), just as water waves do.</a:t>
            </a:r>
            <a:r>
              <a:rPr lang="en-US" b="0" dirty="0"/>
              <a:t>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dirty="0"/>
              <a:t>By the late</a:t>
            </a:r>
            <a:r>
              <a:rPr lang="en-US" b="0" baseline="0" dirty="0"/>
              <a:t> 1800s, most scientists were beginning to accept that light is made up of waves.</a:t>
            </a:r>
            <a:endParaRPr lang="en-US" b="0" dirty="0"/>
          </a:p>
          <a:p>
            <a:endParaRPr lang="en-US" b="0" dirty="0"/>
          </a:p>
          <a:p>
            <a:r>
              <a:rPr lang="en-US" b="0" dirty="0"/>
              <a:t>SOURCE:</a:t>
            </a:r>
          </a:p>
          <a:p>
            <a:r>
              <a:rPr lang="en-US" b="0" dirty="0"/>
              <a:t>http://commons.wikimedia.org/wiki/File:Doubleslit.svg</a:t>
            </a:r>
          </a:p>
        </p:txBody>
      </p:sp>
      <p:sp>
        <p:nvSpPr>
          <p:cNvPr id="4" name="Slide Number Placeholder 3"/>
          <p:cNvSpPr>
            <a:spLocks noGrp="1"/>
          </p:cNvSpPr>
          <p:nvPr>
            <p:ph type="sldNum" sz="quarter" idx="10"/>
          </p:nvPr>
        </p:nvSpPr>
        <p:spPr/>
        <p:txBody>
          <a:bodyPr/>
          <a:lstStyle/>
          <a:p>
            <a:fld id="{15F324B6-63DA-4FA6-B8C4-616B282EBE8D}" type="slidenum">
              <a:rPr lang="en-US" smtClean="0"/>
              <a:pPr/>
              <a:t>11</a:t>
            </a:fld>
            <a:endParaRPr lang="en-US" dirty="0"/>
          </a:p>
        </p:txBody>
      </p:sp>
    </p:spTree>
    <p:extLst>
      <p:ext uri="{BB962C8B-B14F-4D97-AF65-F5344CB8AC3E}">
        <p14:creationId xmlns:p14="http://schemas.microsoft.com/office/powerpoint/2010/main" val="2360892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912345C2-998B-458E-B688-9BDF1F91F67F}" type="slidenum">
              <a:rPr lang="en-US" altLang="en-US" sz="1200" smtClean="0">
                <a:solidFill>
                  <a:srgbClr val="000000"/>
                </a:solidFill>
              </a:rPr>
              <a:pPr/>
              <a:t>12</a:t>
            </a:fld>
            <a:endParaRPr lang="en-US" altLang="en-US" sz="1200">
              <a:solidFill>
                <a:srgbClr val="000000"/>
              </a:solidFill>
            </a:endParaRPr>
          </a:p>
        </p:txBody>
      </p:sp>
      <p:sp>
        <p:nvSpPr>
          <p:cNvPr id="76803" name="Rectangle 2"/>
          <p:cNvSpPr>
            <a:spLocks noGrp="1" noRot="1" noChangeAspect="1" noChangeArrowheads="1" noTextEdit="1"/>
          </p:cNvSpPr>
          <p:nvPr>
            <p:ph type="sldImg"/>
          </p:nvPr>
        </p:nvSpPr>
        <p:spPr>
          <a:xfrm>
            <a:off x="1143000" y="685800"/>
            <a:ext cx="4572000" cy="3429000"/>
          </a:xfrm>
          <a:ln/>
        </p:spPr>
      </p:sp>
      <p:sp>
        <p:nvSpPr>
          <p:cNvPr id="7680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724013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6"/>
            <a:ext cx="6858000" cy="1655763"/>
          </a:xfrm>
        </p:spPr>
        <p:txBody>
          <a:bodyPr/>
          <a:lstStyle>
            <a:lvl1pPr marL="0" indent="0" algn="ctr">
              <a:buNone/>
              <a:defRPr sz="2300"/>
            </a:lvl1pPr>
            <a:lvl2pPr marL="455103" indent="0" algn="ctr">
              <a:buNone/>
              <a:defRPr sz="2100"/>
            </a:lvl2pPr>
            <a:lvl3pPr marL="910222" indent="0" algn="ctr">
              <a:buNone/>
              <a:defRPr sz="1900"/>
            </a:lvl3pPr>
            <a:lvl4pPr marL="1365331" indent="0" algn="ctr">
              <a:buNone/>
              <a:defRPr sz="1700"/>
            </a:lvl4pPr>
            <a:lvl5pPr marL="1820438" indent="0" algn="ctr">
              <a:buNone/>
              <a:defRPr sz="1700"/>
            </a:lvl5pPr>
            <a:lvl6pPr marL="2275547" indent="0" algn="ctr">
              <a:buNone/>
              <a:defRPr sz="1700"/>
            </a:lvl6pPr>
            <a:lvl7pPr marL="2730653" indent="0" algn="ctr">
              <a:buNone/>
              <a:defRPr sz="1700"/>
            </a:lvl7pPr>
            <a:lvl8pPr marL="3185756" indent="0" algn="ctr">
              <a:buNone/>
              <a:defRPr sz="1700"/>
            </a:lvl8pPr>
            <a:lvl9pPr marL="3640865" indent="0" algn="ctr">
              <a:buNone/>
              <a:defRPr sz="1700"/>
            </a:lvl9pPr>
          </a:lstStyle>
          <a:p>
            <a:r>
              <a:rPr lang="en-US"/>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55984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5695382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334169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112448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9616614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886523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4253268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9"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4920550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40312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8"/>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6" y="2235248"/>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847361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4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8" y="528625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602169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25741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36" y="0"/>
            <a:ext cx="220980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0"/>
            <a:ext cx="64770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2191762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7"/>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32577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9"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525145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203397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373697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3868197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4536121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8528313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4060677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42657623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995488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3" y="0"/>
            <a:ext cx="3810000" cy="6858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58265199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6597283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2438013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177912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562601" y="-152400"/>
            <a:ext cx="3276599" cy="11430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a:p>
        </p:txBody>
      </p:sp>
      <p:sp>
        <p:nvSpPr>
          <p:cNvPr id="4"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175192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36" y="733249"/>
            <a:ext cx="8229601" cy="639763"/>
          </a:xfrm>
        </p:spPr>
        <p:txBody>
          <a:bodyPr/>
          <a:lstStyle/>
          <a:p>
            <a:r>
              <a:rPr lang="en-US"/>
              <a:t>Click to edit Master title style</a:t>
            </a:r>
            <a:endParaRPr lang="en-US" dirty="0"/>
          </a:p>
        </p:txBody>
      </p:sp>
      <p:sp>
        <p:nvSpPr>
          <p:cNvPr id="3" name="Content Placeholder 2"/>
          <p:cNvSpPr>
            <a:spLocks noGrp="1"/>
          </p:cNvSpPr>
          <p:nvPr>
            <p:ph idx="1"/>
          </p:nvPr>
        </p:nvSpPr>
        <p:spPr>
          <a:xfrm>
            <a:off x="609636" y="1752603"/>
            <a:ext cx="8229601" cy="4373563"/>
          </a:xfrm>
        </p:spPr>
        <p:txBody>
          <a:bodyPr/>
          <a:lstStyle>
            <a:lvl1pPr marL="0" indent="0">
              <a:lnSpc>
                <a:spcPts val="2599"/>
              </a:lnSpc>
              <a:buFontTx/>
              <a:buNone/>
              <a:defRPr sz="2700" b="1"/>
            </a:lvl1pPr>
            <a:lvl2pPr marL="681088" indent="-225964">
              <a:lnSpc>
                <a:spcPts val="2599"/>
              </a:lnSpc>
              <a:defRPr sz="2300"/>
            </a:lvl2pPr>
            <a:lvl3pPr marL="1082452" indent="-172240">
              <a:lnSpc>
                <a:spcPts val="2599"/>
              </a:lnSpc>
              <a:defRPr sz="2100"/>
            </a:lvl3pPr>
            <a:lvl4pPr marL="1534403" indent="-169083">
              <a:lnSpc>
                <a:spcPts val="2599"/>
              </a:lnSpc>
              <a:defRPr sz="1700"/>
            </a:lvl4pPr>
            <a:lvl5pPr marL="1992678" indent="-172240">
              <a:lnSpc>
                <a:spcPts val="2599"/>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31201" y="1219200"/>
            <a:ext cx="8153400" cy="457200"/>
          </a:xfrm>
        </p:spPr>
        <p:txBody>
          <a:bodyPr>
            <a:normAutofit/>
          </a:bodyPr>
          <a:lstStyle>
            <a:lvl1pPr>
              <a:buFontTx/>
              <a:buNone/>
              <a:defRPr sz="2300"/>
            </a:lvl1pPr>
          </a:lstStyle>
          <a:p>
            <a:pPr lvl="0"/>
            <a:r>
              <a:rPr lang="en-US"/>
              <a:t>Click to edit Master text styles</a:t>
            </a:r>
          </a:p>
        </p:txBody>
      </p:sp>
      <p:sp>
        <p:nvSpPr>
          <p:cNvPr id="7" name="Footer Placeholder 4"/>
          <p:cNvSpPr>
            <a:spLocks noGrp="1"/>
          </p:cNvSpPr>
          <p:nvPr>
            <p:ph type="ftr" sz="quarter" idx="3"/>
          </p:nvPr>
        </p:nvSpPr>
        <p:spPr>
          <a:xfrm>
            <a:off x="5105436" y="6541800"/>
            <a:ext cx="2895601" cy="365125"/>
          </a:xfrm>
          <a:prstGeom prst="rect">
            <a:avLst/>
          </a:prstGeom>
        </p:spPr>
        <p:txBody>
          <a:bodyPr/>
          <a:lstStyle>
            <a:lvl1pPr algn="ctr">
              <a:defRPr sz="1100">
                <a:solidFill>
                  <a:schemeClr val="bg2"/>
                </a:solidFill>
                <a:latin typeface="Segoe UI" pitchFamily="34" charset="0"/>
                <a:cs typeface="Segoe UI" pitchFamily="34" charset="0"/>
              </a:defRPr>
            </a:lvl1pPr>
          </a:lstStyle>
          <a:p>
            <a:endParaRPr lang="en-US" dirty="0"/>
          </a:p>
        </p:txBody>
      </p:sp>
      <p:sp>
        <p:nvSpPr>
          <p:cNvPr id="8" name="Slide Number Placeholder 5"/>
          <p:cNvSpPr>
            <a:spLocks noGrp="1"/>
          </p:cNvSpPr>
          <p:nvPr>
            <p:ph type="sldNum" sz="quarter" idx="4"/>
          </p:nvPr>
        </p:nvSpPr>
        <p:spPr>
          <a:xfrm>
            <a:off x="76205" y="6477000"/>
            <a:ext cx="2133600" cy="365125"/>
          </a:xfrm>
          <a:prstGeom prst="rect">
            <a:avLst/>
          </a:prstGeom>
        </p:spPr>
        <p:txBody>
          <a:bodyPr lIns="91019" tIns="45510" rIns="91019" bIns="45510"/>
          <a:lstStyle>
            <a:lvl1pPr algn="l">
              <a:defRPr sz="17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55999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38224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6"/>
            <a:ext cx="6858000" cy="1655763"/>
          </a:xfrm>
        </p:spPr>
        <p:txBody>
          <a:bodyPr/>
          <a:lstStyle>
            <a:lvl1pPr marL="0" indent="0" algn="ctr">
              <a:buNone/>
              <a:defRPr sz="2300"/>
            </a:lvl1pPr>
            <a:lvl2pPr marL="455103" indent="0" algn="ctr">
              <a:buNone/>
              <a:defRPr sz="2100"/>
            </a:lvl2pPr>
            <a:lvl3pPr marL="910222" indent="0" algn="ctr">
              <a:buNone/>
              <a:defRPr sz="1900"/>
            </a:lvl3pPr>
            <a:lvl4pPr marL="1365331" indent="0" algn="ctr">
              <a:buNone/>
              <a:defRPr sz="1700"/>
            </a:lvl4pPr>
            <a:lvl5pPr marL="1820438" indent="0" algn="ctr">
              <a:buNone/>
              <a:defRPr sz="1700"/>
            </a:lvl5pPr>
            <a:lvl6pPr marL="2275547" indent="0" algn="ctr">
              <a:buNone/>
              <a:defRPr sz="1700"/>
            </a:lvl6pPr>
            <a:lvl7pPr marL="2730653" indent="0" algn="ctr">
              <a:buNone/>
              <a:defRPr sz="1700"/>
            </a:lvl7pPr>
            <a:lvl8pPr marL="3185756" indent="0" algn="ctr">
              <a:buNone/>
              <a:defRPr sz="1700"/>
            </a:lvl8pPr>
            <a:lvl9pPr marL="3640865" indent="0" algn="ctr">
              <a:buNone/>
              <a:defRPr sz="1700"/>
            </a:lvl9pPr>
          </a:lstStyle>
          <a:p>
            <a:r>
              <a:rPr lang="en-US"/>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29862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067121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11"/>
            <a:ext cx="7886701" cy="1500188"/>
          </a:xfrm>
        </p:spPr>
        <p:txBody>
          <a:bodyPr/>
          <a:lstStyle>
            <a:lvl1pPr marL="0" indent="0">
              <a:buNone/>
              <a:defRPr sz="2300"/>
            </a:lvl1pPr>
            <a:lvl2pPr marL="455103" indent="0">
              <a:buNone/>
              <a:defRPr sz="2100"/>
            </a:lvl2pPr>
            <a:lvl3pPr marL="910222" indent="0">
              <a:buNone/>
              <a:defRPr sz="1900"/>
            </a:lvl3pPr>
            <a:lvl4pPr marL="1365331" indent="0">
              <a:buNone/>
              <a:defRPr sz="1700"/>
            </a:lvl4pPr>
            <a:lvl5pPr marL="1820438" indent="0">
              <a:buNone/>
              <a:defRPr sz="1700"/>
            </a:lvl5pPr>
            <a:lvl6pPr marL="2275547" indent="0">
              <a:buNone/>
              <a:defRPr sz="1700"/>
            </a:lvl6pPr>
            <a:lvl7pPr marL="2730653" indent="0">
              <a:buNone/>
              <a:defRPr sz="1700"/>
            </a:lvl7pPr>
            <a:lvl8pPr marL="3185756" indent="0">
              <a:buNone/>
              <a:defRPr sz="1700"/>
            </a:lvl8pPr>
            <a:lvl9pPr marL="3640865" indent="0">
              <a:buNone/>
              <a:defRPr sz="1700"/>
            </a:lvl9pPr>
          </a:lstStyle>
          <a:p>
            <a:pPr lvl="0"/>
            <a:r>
              <a:rPr lang="en-US"/>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287128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27548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596037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3"/>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4" y="1681211"/>
            <a:ext cx="3868737" cy="823913"/>
          </a:xfrm>
        </p:spPr>
        <p:txBody>
          <a:bodyPr anchor="b"/>
          <a:lstStyle>
            <a:lvl1pPr marL="0" indent="0">
              <a:buNone/>
              <a:defRPr sz="2300" b="1"/>
            </a:lvl1pPr>
            <a:lvl2pPr marL="455103" indent="0">
              <a:buNone/>
              <a:defRPr sz="2100" b="1"/>
            </a:lvl2pPr>
            <a:lvl3pPr marL="910222" indent="0">
              <a:buNone/>
              <a:defRPr sz="1900" b="1"/>
            </a:lvl3pPr>
            <a:lvl4pPr marL="1365331" indent="0">
              <a:buNone/>
              <a:defRPr sz="1700" b="1"/>
            </a:lvl4pPr>
            <a:lvl5pPr marL="1820438" indent="0">
              <a:buNone/>
              <a:defRPr sz="1700" b="1"/>
            </a:lvl5pPr>
            <a:lvl6pPr marL="2275547" indent="0">
              <a:buNone/>
              <a:defRPr sz="1700" b="1"/>
            </a:lvl6pPr>
            <a:lvl7pPr marL="2730653" indent="0">
              <a:buNone/>
              <a:defRPr sz="1700" b="1"/>
            </a:lvl7pPr>
            <a:lvl8pPr marL="3185756" indent="0">
              <a:buNone/>
              <a:defRPr sz="1700" b="1"/>
            </a:lvl8pPr>
            <a:lvl9pPr marL="3640865"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4" y="250512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11"/>
            <a:ext cx="3887788" cy="823913"/>
          </a:xfrm>
        </p:spPr>
        <p:txBody>
          <a:bodyPr anchor="b"/>
          <a:lstStyle>
            <a:lvl1pPr marL="0" indent="0">
              <a:buNone/>
              <a:defRPr sz="2300" b="1"/>
            </a:lvl1pPr>
            <a:lvl2pPr marL="455103" indent="0">
              <a:buNone/>
              <a:defRPr sz="2100" b="1"/>
            </a:lvl2pPr>
            <a:lvl3pPr marL="910222" indent="0">
              <a:buNone/>
              <a:defRPr sz="1900" b="1"/>
            </a:lvl3pPr>
            <a:lvl4pPr marL="1365331" indent="0">
              <a:buNone/>
              <a:defRPr sz="1700" b="1"/>
            </a:lvl4pPr>
            <a:lvl5pPr marL="1820438" indent="0">
              <a:buNone/>
              <a:defRPr sz="1700" b="1"/>
            </a:lvl5pPr>
            <a:lvl6pPr marL="2275547" indent="0">
              <a:buNone/>
              <a:defRPr sz="1700" b="1"/>
            </a:lvl6pPr>
            <a:lvl7pPr marL="2730653" indent="0">
              <a:buNone/>
              <a:defRPr sz="1700" b="1"/>
            </a:lvl7pPr>
            <a:lvl8pPr marL="3185756" indent="0">
              <a:buNone/>
              <a:defRPr sz="1700" b="1"/>
            </a:lvl8pPr>
            <a:lvl9pPr marL="364086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2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746071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57667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108743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9"/>
            <a:ext cx="2949576" cy="3811588"/>
          </a:xfrm>
        </p:spPr>
        <p:txBody>
          <a:bodyPr/>
          <a:lstStyle>
            <a:lvl1pPr marL="0" indent="0">
              <a:buNone/>
              <a:defRPr sz="1700"/>
            </a:lvl1pPr>
            <a:lvl2pPr marL="455103" indent="0">
              <a:buNone/>
              <a:defRPr sz="1500"/>
            </a:lvl2pPr>
            <a:lvl3pPr marL="910222" indent="0">
              <a:buNone/>
              <a:defRPr sz="1300"/>
            </a:lvl3pPr>
            <a:lvl4pPr marL="1365331" indent="0">
              <a:buNone/>
              <a:defRPr sz="1100"/>
            </a:lvl4pPr>
            <a:lvl5pPr marL="1820438" indent="0">
              <a:buNone/>
              <a:defRPr sz="1100"/>
            </a:lvl5pPr>
            <a:lvl6pPr marL="2275547" indent="0">
              <a:buNone/>
              <a:defRPr sz="1100"/>
            </a:lvl6pPr>
            <a:lvl7pPr marL="2730653" indent="0">
              <a:buNone/>
              <a:defRPr sz="1100"/>
            </a:lvl7pPr>
            <a:lvl8pPr marL="3185756" indent="0">
              <a:buNone/>
              <a:defRPr sz="1100"/>
            </a:lvl8pPr>
            <a:lvl9pPr marL="3640865" indent="0">
              <a:buNone/>
              <a:defRPr sz="1100"/>
            </a:lvl9pPr>
          </a:lstStyle>
          <a:p>
            <a:pPr lvl="0"/>
            <a:r>
              <a:rPr lang="en-US"/>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812932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4" y="987425"/>
            <a:ext cx="4629151" cy="4873625"/>
          </a:xfrm>
        </p:spPr>
        <p:txBody>
          <a:bodyPr/>
          <a:lstStyle>
            <a:lvl1pPr marL="0" indent="0">
              <a:buNone/>
              <a:defRPr sz="3200"/>
            </a:lvl1pPr>
            <a:lvl2pPr marL="455103" indent="0">
              <a:buNone/>
              <a:defRPr sz="2700"/>
            </a:lvl2pPr>
            <a:lvl3pPr marL="910222" indent="0">
              <a:buNone/>
              <a:defRPr sz="2300"/>
            </a:lvl3pPr>
            <a:lvl4pPr marL="1365331" indent="0">
              <a:buNone/>
              <a:defRPr sz="2100"/>
            </a:lvl4pPr>
            <a:lvl5pPr marL="1820438" indent="0">
              <a:buNone/>
              <a:defRPr sz="2100"/>
            </a:lvl5pPr>
            <a:lvl6pPr marL="2275547" indent="0">
              <a:buNone/>
              <a:defRPr sz="2100"/>
            </a:lvl6pPr>
            <a:lvl7pPr marL="2730653" indent="0">
              <a:buNone/>
              <a:defRPr sz="2100"/>
            </a:lvl7pPr>
            <a:lvl8pPr marL="3185756" indent="0">
              <a:buNone/>
              <a:defRPr sz="2100"/>
            </a:lvl8pPr>
            <a:lvl9pPr marL="3640865" indent="0">
              <a:buNone/>
              <a:defRPr sz="2100"/>
            </a:lvl9pPr>
          </a:lstStyle>
          <a:p>
            <a:pPr lvl="0"/>
            <a:endParaRPr lang="en-US" noProof="0"/>
          </a:p>
        </p:txBody>
      </p:sp>
      <p:sp>
        <p:nvSpPr>
          <p:cNvPr id="4" name="Text Placeholder 3"/>
          <p:cNvSpPr>
            <a:spLocks noGrp="1"/>
          </p:cNvSpPr>
          <p:nvPr>
            <p:ph type="body" sz="half" idx="2"/>
          </p:nvPr>
        </p:nvSpPr>
        <p:spPr>
          <a:xfrm>
            <a:off x="630242" y="2057449"/>
            <a:ext cx="2949576" cy="3811588"/>
          </a:xfrm>
        </p:spPr>
        <p:txBody>
          <a:bodyPr/>
          <a:lstStyle>
            <a:lvl1pPr marL="0" indent="0">
              <a:buNone/>
              <a:defRPr sz="1700"/>
            </a:lvl1pPr>
            <a:lvl2pPr marL="455103" indent="0">
              <a:buNone/>
              <a:defRPr sz="1500"/>
            </a:lvl2pPr>
            <a:lvl3pPr marL="910222" indent="0">
              <a:buNone/>
              <a:defRPr sz="1300"/>
            </a:lvl3pPr>
            <a:lvl4pPr marL="1365331" indent="0">
              <a:buNone/>
              <a:defRPr sz="1100"/>
            </a:lvl4pPr>
            <a:lvl5pPr marL="1820438" indent="0">
              <a:buNone/>
              <a:defRPr sz="1100"/>
            </a:lvl5pPr>
            <a:lvl6pPr marL="2275547" indent="0">
              <a:buNone/>
              <a:defRPr sz="1100"/>
            </a:lvl6pPr>
            <a:lvl7pPr marL="2730653" indent="0">
              <a:buNone/>
              <a:defRPr sz="1100"/>
            </a:lvl7pPr>
            <a:lvl8pPr marL="3185756" indent="0">
              <a:buNone/>
              <a:defRPr sz="1100"/>
            </a:lvl8pPr>
            <a:lvl9pPr marL="3640865" indent="0">
              <a:buNone/>
              <a:defRPr sz="1100"/>
            </a:lvl9pPr>
          </a:lstStyle>
          <a:p>
            <a:pPr lvl="0"/>
            <a:r>
              <a:rPr lang="en-US"/>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246023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42462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1" y="0"/>
            <a:ext cx="20764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0769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813236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36" y="733249"/>
            <a:ext cx="8229601" cy="639763"/>
          </a:xfrm>
        </p:spPr>
        <p:txBody>
          <a:bodyPr/>
          <a:lstStyle/>
          <a:p>
            <a:r>
              <a:rPr lang="en-US"/>
              <a:t>Click to edit Master title style</a:t>
            </a:r>
            <a:endParaRPr lang="en-US" dirty="0"/>
          </a:p>
        </p:txBody>
      </p:sp>
      <p:sp>
        <p:nvSpPr>
          <p:cNvPr id="3" name="Content Placeholder 2"/>
          <p:cNvSpPr>
            <a:spLocks noGrp="1"/>
          </p:cNvSpPr>
          <p:nvPr>
            <p:ph idx="1"/>
          </p:nvPr>
        </p:nvSpPr>
        <p:spPr>
          <a:xfrm>
            <a:off x="609636" y="1752603"/>
            <a:ext cx="8229601" cy="4373563"/>
          </a:xfrm>
        </p:spPr>
        <p:txBody>
          <a:bodyPr/>
          <a:lstStyle>
            <a:lvl1pPr marL="0" indent="0">
              <a:lnSpc>
                <a:spcPts val="2599"/>
              </a:lnSpc>
              <a:buFontTx/>
              <a:buNone/>
              <a:defRPr sz="2700" b="1"/>
            </a:lvl1pPr>
            <a:lvl2pPr marL="681088" indent="-225964">
              <a:lnSpc>
                <a:spcPts val="2599"/>
              </a:lnSpc>
              <a:defRPr sz="2300"/>
            </a:lvl2pPr>
            <a:lvl3pPr marL="1082452" indent="-172240">
              <a:lnSpc>
                <a:spcPts val="2599"/>
              </a:lnSpc>
              <a:defRPr sz="2100"/>
            </a:lvl3pPr>
            <a:lvl4pPr marL="1534403" indent="-169083">
              <a:lnSpc>
                <a:spcPts val="2599"/>
              </a:lnSpc>
              <a:defRPr sz="1700"/>
            </a:lvl4pPr>
            <a:lvl5pPr marL="1992678" indent="-172240">
              <a:lnSpc>
                <a:spcPts val="2599"/>
              </a:lnSpc>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31201" y="1219200"/>
            <a:ext cx="8153400" cy="457200"/>
          </a:xfrm>
        </p:spPr>
        <p:txBody>
          <a:bodyPr>
            <a:normAutofit/>
          </a:bodyPr>
          <a:lstStyle>
            <a:lvl1pPr>
              <a:buFontTx/>
              <a:buNone/>
              <a:defRPr sz="2300"/>
            </a:lvl1pPr>
          </a:lstStyle>
          <a:p>
            <a:pPr lvl="0"/>
            <a:r>
              <a:rPr lang="en-US"/>
              <a:t>Click to edit Master text styles</a:t>
            </a:r>
          </a:p>
        </p:txBody>
      </p:sp>
      <p:sp>
        <p:nvSpPr>
          <p:cNvPr id="7" name="Footer Placeholder 4"/>
          <p:cNvSpPr>
            <a:spLocks noGrp="1"/>
          </p:cNvSpPr>
          <p:nvPr>
            <p:ph type="ftr" sz="quarter" idx="3"/>
          </p:nvPr>
        </p:nvSpPr>
        <p:spPr>
          <a:xfrm>
            <a:off x="5105436" y="6541800"/>
            <a:ext cx="2895601" cy="365125"/>
          </a:xfrm>
          <a:prstGeom prst="rect">
            <a:avLst/>
          </a:prstGeom>
        </p:spPr>
        <p:txBody>
          <a:bodyPr/>
          <a:lstStyle>
            <a:lvl1pPr algn="ctr">
              <a:defRPr sz="1100">
                <a:solidFill>
                  <a:schemeClr val="bg2"/>
                </a:solidFill>
                <a:latin typeface="Segoe UI" pitchFamily="34" charset="0"/>
                <a:cs typeface="Segoe UI" pitchFamily="34" charset="0"/>
              </a:defRPr>
            </a:lvl1pPr>
          </a:lstStyle>
          <a:p>
            <a:endParaRPr lang="en-US" dirty="0">
              <a:solidFill>
                <a:srgbClr val="808080"/>
              </a:solidFill>
            </a:endParaRPr>
          </a:p>
        </p:txBody>
      </p:sp>
      <p:sp>
        <p:nvSpPr>
          <p:cNvPr id="8" name="Slide Number Placeholder 5"/>
          <p:cNvSpPr>
            <a:spLocks noGrp="1"/>
          </p:cNvSpPr>
          <p:nvPr>
            <p:ph type="sldNum" sz="quarter" idx="4"/>
          </p:nvPr>
        </p:nvSpPr>
        <p:spPr>
          <a:xfrm>
            <a:off x="76205" y="6477000"/>
            <a:ext cx="2133600" cy="365125"/>
          </a:xfrm>
          <a:prstGeom prst="rect">
            <a:avLst/>
          </a:prstGeom>
        </p:spPr>
        <p:txBody>
          <a:bodyPr lIns="91019" tIns="45510" rIns="91019" bIns="45510"/>
          <a:lstStyle>
            <a:lvl1pPr algn="l">
              <a:defRPr sz="1700" b="1">
                <a:solidFill>
                  <a:schemeClr val="bg2"/>
                </a:solidFill>
                <a:latin typeface="Segoe UI" pitchFamily="34" charset="0"/>
                <a:cs typeface="Segoe UI" pitchFamily="34" charset="0"/>
              </a:defRPr>
            </a:lvl1pPr>
          </a:lstStyle>
          <a:p>
            <a:fld id="{81582BD6-FC20-4557-852B-8433F8572D30}" type="slidenum">
              <a:rPr lang="en-US" smtClean="0">
                <a:solidFill>
                  <a:srgbClr val="808080"/>
                </a:solidFill>
              </a:rPr>
              <a:pPr/>
              <a:t>‹#›</a:t>
            </a:fld>
            <a:endParaRPr lang="en-US" dirty="0">
              <a:solidFill>
                <a:srgbClr val="808080"/>
              </a:solidFill>
            </a:endParaRPr>
          </a:p>
        </p:txBody>
      </p:sp>
    </p:spTree>
    <p:extLst>
      <p:ext uri="{BB962C8B-B14F-4D97-AF65-F5344CB8AC3E}">
        <p14:creationId xmlns:p14="http://schemas.microsoft.com/office/powerpoint/2010/main" val="2131725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251" anchor="ctr" anchorCtr="0"/>
          <a:lstStyle>
            <a:lvl1pPr marL="1072288" indent="-1072288"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4185" tIns="45472" rIns="344185" bIns="45472"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dirty="0">
                <a:solidFill>
                  <a:srgbClr val="FFFFFF"/>
                </a:solidFill>
                <a:latin typeface="Arial" charset="0"/>
                <a:ea typeface="+mn-ea"/>
              </a:rPr>
              <a:t>The Modern Atomic Theory</a:t>
            </a:r>
          </a:p>
        </p:txBody>
      </p:sp>
    </p:spTree>
    <p:extLst>
      <p:ext uri="{BB962C8B-B14F-4D97-AF65-F5344CB8AC3E}">
        <p14:creationId xmlns:p14="http://schemas.microsoft.com/office/powerpoint/2010/main" val="2250893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38678" indent="-113867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49"/>
            <a:ext cx="3002330" cy="1485903"/>
          </a:xfrm>
          <a:prstGeom prst="rect">
            <a:avLst/>
          </a:prstGeom>
          <a:solidFill>
            <a:schemeClr val="accent4"/>
          </a:solidFill>
          <a:ln>
            <a:noFill/>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9" y="1373188"/>
            <a:ext cx="5819992" cy="5127625"/>
          </a:xfrm>
        </p:spPr>
        <p:txBody>
          <a:bodyPr rIns="344185"/>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347151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11"/>
            <a:ext cx="7886701" cy="1500188"/>
          </a:xfrm>
        </p:spPr>
        <p:txBody>
          <a:bodyPr/>
          <a:lstStyle>
            <a:lvl1pPr marL="0" indent="0">
              <a:buNone/>
              <a:defRPr sz="2300"/>
            </a:lvl1pPr>
            <a:lvl2pPr marL="455103" indent="0">
              <a:buNone/>
              <a:defRPr sz="2100"/>
            </a:lvl2pPr>
            <a:lvl3pPr marL="910222" indent="0">
              <a:buNone/>
              <a:defRPr sz="1900"/>
            </a:lvl3pPr>
            <a:lvl4pPr marL="1365331" indent="0">
              <a:buNone/>
              <a:defRPr sz="1700"/>
            </a:lvl4pPr>
            <a:lvl5pPr marL="1820438" indent="0">
              <a:buNone/>
              <a:defRPr sz="1700"/>
            </a:lvl5pPr>
            <a:lvl6pPr marL="2275547" indent="0">
              <a:buNone/>
              <a:defRPr sz="1700"/>
            </a:lvl6pPr>
            <a:lvl7pPr marL="2730653" indent="0">
              <a:buNone/>
              <a:defRPr sz="1700"/>
            </a:lvl7pPr>
            <a:lvl8pPr marL="3185756" indent="0">
              <a:buNone/>
              <a:defRPr sz="1700"/>
            </a:lvl8pPr>
            <a:lvl9pPr marL="3640865" indent="0">
              <a:buNone/>
              <a:defRPr sz="1700"/>
            </a:lvl9pPr>
          </a:lstStyle>
          <a:p>
            <a:pPr lvl="0"/>
            <a:r>
              <a:rPr lang="en-US"/>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654177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678" indent="-113867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49"/>
            <a:ext cx="3002330" cy="1485903"/>
          </a:xfrm>
          <a:prstGeom prst="rect">
            <a:avLst/>
          </a:prstGeom>
          <a:solidFill>
            <a:schemeClr val="accent4"/>
          </a:solidFill>
          <a:ln>
            <a:noFill/>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2423648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8678" indent="-1138678">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49"/>
            <a:ext cx="3002330" cy="1485903"/>
          </a:xfrm>
          <a:prstGeom prst="rect">
            <a:avLst/>
          </a:prstGeom>
          <a:solidFill>
            <a:schemeClr val="accent4"/>
          </a:solidFill>
          <a:ln>
            <a:noFill/>
          </a:ln>
          <a:effectLst/>
        </p:spPr>
        <p:txBody>
          <a:bodyPr vert="horz" wrap="square" lIns="573649" tIns="95620" rIns="573649" bIns="95620" numCol="1" rtlCol="0" anchor="t" anchorCtr="0" compatLnSpc="1">
            <a:prstTxWarp prst="textNoShape">
              <a:avLst/>
            </a:prstTxWarp>
          </a:bodyPr>
          <a:lstStyle/>
          <a:p>
            <a:pPr defTabSz="1912184"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1751316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185" tIns="191215" rIns="344185" bIns="1912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230445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546612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42"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8204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8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5" y="223528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4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4851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7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7" y="528627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4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47828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4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654640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4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98340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185" tIns="191215" rIns="344185" bIns="1912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7638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482875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185" rIns="344185" bIns="191215"/>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58603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5"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774248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7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7" y="528627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4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93787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4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3776227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4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6773318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3" y="213126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87206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59646" indent="-135964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56" rIns="90956"/>
          <a:lstStyle>
            <a:lvl1pPr marL="0" indent="0">
              <a:spcBef>
                <a:spcPts val="1200"/>
              </a:spcBef>
              <a:buNone/>
              <a:defRPr sz="1500" b="0">
                <a:solidFill>
                  <a:schemeClr val="tx1"/>
                </a:solidFill>
              </a:defRPr>
            </a:lvl1pPr>
            <a:lvl2pPr marL="110544" indent="-110544">
              <a:spcBef>
                <a:spcPts val="0"/>
              </a:spcBef>
              <a:defRPr sz="1500">
                <a:solidFill>
                  <a:schemeClr val="tx1"/>
                </a:solidFill>
              </a:defRPr>
            </a:lvl2pPr>
            <a:lvl3pPr marL="110544" indent="-110544">
              <a:defRPr sz="1300">
                <a:solidFill>
                  <a:schemeClr val="tx1">
                    <a:lumMod val="50000"/>
                  </a:schemeClr>
                </a:solidFill>
              </a:defRPr>
            </a:lvl3pPr>
            <a:lvl4pPr marL="110544" indent="-110544">
              <a:defRPr sz="1300">
                <a:solidFill>
                  <a:schemeClr val="tx1">
                    <a:lumMod val="50000"/>
                  </a:schemeClr>
                </a:solidFill>
              </a:defRPr>
            </a:lvl4pPr>
            <a:lvl5pPr marL="110544" indent="-11054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430" tIns="45478" rIns="382430" bIns="45478"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Atomic Numbers and Electron Configurations</a:t>
            </a:r>
          </a:p>
        </p:txBody>
      </p:sp>
    </p:spTree>
    <p:extLst>
      <p:ext uri="{BB962C8B-B14F-4D97-AF65-F5344CB8AC3E}">
        <p14:creationId xmlns:p14="http://schemas.microsoft.com/office/powerpoint/2010/main" val="3688919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264" tIns="191259" rIns="344264" bIns="19125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447947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6"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3038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40"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391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3"/>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4" y="1681211"/>
            <a:ext cx="3868737" cy="823913"/>
          </a:xfrm>
        </p:spPr>
        <p:txBody>
          <a:bodyPr anchor="b"/>
          <a:lstStyle>
            <a:lvl1pPr marL="0" indent="0">
              <a:buNone/>
              <a:defRPr sz="2300" b="1"/>
            </a:lvl1pPr>
            <a:lvl2pPr marL="455103" indent="0">
              <a:buNone/>
              <a:defRPr sz="2100" b="1"/>
            </a:lvl2pPr>
            <a:lvl3pPr marL="910222" indent="0">
              <a:buNone/>
              <a:defRPr sz="1900" b="1"/>
            </a:lvl3pPr>
            <a:lvl4pPr marL="1365331" indent="0">
              <a:buNone/>
              <a:defRPr sz="1700" b="1"/>
            </a:lvl4pPr>
            <a:lvl5pPr marL="1820438" indent="0">
              <a:buNone/>
              <a:defRPr sz="1700" b="1"/>
            </a:lvl5pPr>
            <a:lvl6pPr marL="2275547" indent="0">
              <a:buNone/>
              <a:defRPr sz="1700" b="1"/>
            </a:lvl6pPr>
            <a:lvl7pPr marL="2730653" indent="0">
              <a:buNone/>
              <a:defRPr sz="1700" b="1"/>
            </a:lvl7pPr>
            <a:lvl8pPr marL="3185756" indent="0">
              <a:buNone/>
              <a:defRPr sz="1700" b="1"/>
            </a:lvl8pPr>
            <a:lvl9pPr marL="3640865"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4" y="250512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11"/>
            <a:ext cx="3887788" cy="823913"/>
          </a:xfrm>
        </p:spPr>
        <p:txBody>
          <a:bodyPr anchor="b"/>
          <a:lstStyle>
            <a:lvl1pPr marL="0" indent="0">
              <a:buNone/>
              <a:defRPr sz="2300" b="1"/>
            </a:lvl1pPr>
            <a:lvl2pPr marL="455103" indent="0">
              <a:buNone/>
              <a:defRPr sz="2100" b="1"/>
            </a:lvl2pPr>
            <a:lvl3pPr marL="910222" indent="0">
              <a:buNone/>
              <a:defRPr sz="1900" b="1"/>
            </a:lvl3pPr>
            <a:lvl4pPr marL="1365331" indent="0">
              <a:buNone/>
              <a:defRPr sz="1700" b="1"/>
            </a:lvl4pPr>
            <a:lvl5pPr marL="1820438" indent="0">
              <a:buNone/>
              <a:defRPr sz="1700" b="1"/>
            </a:lvl5pPr>
            <a:lvl6pPr marL="2275547" indent="0">
              <a:buNone/>
              <a:defRPr sz="1700" b="1"/>
            </a:lvl6pPr>
            <a:lvl7pPr marL="2730653" indent="0">
              <a:buNone/>
              <a:defRPr sz="1700" b="1"/>
            </a:lvl7pPr>
            <a:lvl8pPr marL="3185756" indent="0">
              <a:buNone/>
              <a:defRPr sz="1700" b="1"/>
            </a:lvl8pPr>
            <a:lvl9pPr marL="364086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2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4530562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3" y="223527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4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748049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5" y="528626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4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397306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4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98974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77" rIns="90977"/>
          <a:lstStyle>
            <a:lvl1pPr marL="0" indent="0">
              <a:spcBef>
                <a:spcPts val="1200"/>
              </a:spcBef>
              <a:buNone/>
              <a:defRPr sz="1500" b="0">
                <a:solidFill>
                  <a:schemeClr val="tx1"/>
                </a:solidFill>
              </a:defRPr>
            </a:lvl1pPr>
            <a:lvl2pPr marL="110569" indent="-110569">
              <a:spcBef>
                <a:spcPts val="0"/>
              </a:spcBef>
              <a:defRPr sz="1500">
                <a:solidFill>
                  <a:schemeClr val="tx1"/>
                </a:solidFill>
              </a:defRPr>
            </a:lvl2pPr>
            <a:lvl3pPr marL="110569" indent="-110569">
              <a:defRPr sz="1300">
                <a:solidFill>
                  <a:schemeClr val="tx1">
                    <a:lumMod val="50000"/>
                  </a:schemeClr>
                </a:solidFill>
              </a:defRPr>
            </a:lvl3pPr>
            <a:lvl4pPr marL="110569" indent="-110569">
              <a:defRPr sz="1300">
                <a:solidFill>
                  <a:schemeClr val="tx1">
                    <a:lumMod val="50000"/>
                  </a:schemeClr>
                </a:solidFill>
              </a:defRPr>
            </a:lvl4pPr>
            <a:lvl5pPr marL="110569" indent="-110569">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4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906432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424" tIns="191347" rIns="344424" bIns="19134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0963043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3"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32705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7"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99460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0" y="223527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347328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2" y="528626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136373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03674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179418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43342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285" anchor="ctr" anchorCtr="0"/>
          <a:lstStyle>
            <a:lvl1pPr marL="1073271" indent="-1073271"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4504" tIns="45514" rIns="344504" bIns="45514"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dirty="0">
                <a:solidFill>
                  <a:srgbClr val="FFFFFF"/>
                </a:solidFill>
                <a:latin typeface="Arial" charset="0"/>
                <a:ea typeface="+mn-ea"/>
              </a:rPr>
              <a:t>Atomic Numbers and Electron Configurations</a:t>
            </a:r>
          </a:p>
        </p:txBody>
      </p:sp>
    </p:spTree>
    <p:extLst>
      <p:ext uri="{BB962C8B-B14F-4D97-AF65-F5344CB8AC3E}">
        <p14:creationId xmlns:p14="http://schemas.microsoft.com/office/powerpoint/2010/main" val="4251762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39720" indent="-1139720">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9"/>
            <a:ext cx="3002330" cy="1485903"/>
          </a:xfrm>
          <a:prstGeom prst="rect">
            <a:avLst/>
          </a:prstGeom>
          <a:solidFill>
            <a:schemeClr val="accent4"/>
          </a:solidFill>
          <a:ln>
            <a:noFill/>
          </a:ln>
          <a:effectLst/>
        </p:spPr>
        <p:txBody>
          <a:bodyPr vert="horz" wrap="square" lIns="574176" tIns="95704" rIns="574176" bIns="95704" numCol="1" rtlCol="0" anchor="t" anchorCtr="0" compatLnSpc="1">
            <a:prstTxWarp prst="textNoShape">
              <a:avLst/>
            </a:prstTxWarp>
          </a:bodyPr>
          <a:lstStyle/>
          <a:p>
            <a:pPr defTabSz="191394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9" y="1373188"/>
            <a:ext cx="5819992" cy="5127625"/>
          </a:xfrm>
        </p:spPr>
        <p:txBody>
          <a:bodyPr rIns="344504"/>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
        <p:nvSpPr>
          <p:cNvPr id="7" name="Rectangle 6"/>
          <p:cNvSpPr/>
          <p:nvPr userDrawn="1"/>
        </p:nvSpPr>
        <p:spPr bwMode="auto">
          <a:xfrm>
            <a:off x="6141908" y="1371600"/>
            <a:ext cx="3002330" cy="4000500"/>
          </a:xfrm>
          <a:prstGeom prst="rect">
            <a:avLst/>
          </a:prstGeom>
          <a:solidFill>
            <a:schemeClr val="accent4">
              <a:lumMod val="40000"/>
              <a:lumOff val="60000"/>
            </a:schemeClr>
          </a:solidFill>
          <a:ln>
            <a:noFill/>
          </a:ln>
          <a:effectLst/>
        </p:spPr>
        <p:txBody>
          <a:bodyPr vert="horz" wrap="square" lIns="574176" tIns="95704" rIns="574176" bIns="95704" numCol="1" rtlCol="0" anchor="t" anchorCtr="0" compatLnSpc="1">
            <a:prstTxWarp prst="textNoShape">
              <a:avLst/>
            </a:prstTxWarp>
          </a:bodyPr>
          <a:lstStyle/>
          <a:p>
            <a:pPr defTabSz="1913940" eaLnBrk="1" hangingPunct="1">
              <a:lnSpc>
                <a:spcPct val="115000"/>
              </a:lnSpc>
              <a:spcBef>
                <a:spcPct val="20000"/>
              </a:spcBef>
              <a:buClr>
                <a:srgbClr val="2877C4"/>
              </a:buClr>
              <a:buFont typeface="Wingdings" pitchFamily="2" charset="2"/>
              <a:buNone/>
            </a:pPr>
            <a:endParaRPr lang="en-US" sz="6700">
              <a:solidFill>
                <a:srgbClr val="000000"/>
              </a:solidFill>
              <a:latin typeface="Arial" charset="0"/>
              <a:ea typeface="+mn-ea"/>
            </a:endParaRPr>
          </a:p>
        </p:txBody>
      </p:sp>
    </p:spTree>
    <p:extLst>
      <p:ext uri="{BB962C8B-B14F-4D97-AF65-F5344CB8AC3E}">
        <p14:creationId xmlns:p14="http://schemas.microsoft.com/office/powerpoint/2010/main" val="1921602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720" indent="-1139720">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9"/>
            <a:ext cx="3002330" cy="1485903"/>
          </a:xfrm>
          <a:prstGeom prst="rect">
            <a:avLst/>
          </a:prstGeom>
          <a:solidFill>
            <a:schemeClr val="accent4"/>
          </a:solidFill>
          <a:ln>
            <a:noFill/>
          </a:ln>
          <a:effectLst/>
        </p:spPr>
        <p:txBody>
          <a:bodyPr vert="horz" wrap="square" lIns="574176" tIns="95704" rIns="574176" bIns="95704" numCol="1" rtlCol="0" anchor="t" anchorCtr="0" compatLnSpc="1">
            <a:prstTxWarp prst="textNoShape">
              <a:avLst/>
            </a:prstTxWarp>
          </a:bodyPr>
          <a:lstStyle/>
          <a:p>
            <a:pPr defTabSz="191394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
        <p:nvSpPr>
          <p:cNvPr id="10" name="Rectangle 9"/>
          <p:cNvSpPr/>
          <p:nvPr userDrawn="1"/>
        </p:nvSpPr>
        <p:spPr bwMode="auto">
          <a:xfrm>
            <a:off x="6141908" y="1371600"/>
            <a:ext cx="3002330" cy="4000500"/>
          </a:xfrm>
          <a:prstGeom prst="rect">
            <a:avLst/>
          </a:prstGeom>
          <a:solidFill>
            <a:schemeClr val="accent4">
              <a:lumMod val="40000"/>
              <a:lumOff val="60000"/>
            </a:schemeClr>
          </a:solidFill>
          <a:ln>
            <a:noFill/>
          </a:ln>
          <a:effectLst/>
        </p:spPr>
        <p:txBody>
          <a:bodyPr vert="horz" wrap="square" lIns="574176" tIns="95704" rIns="574176" bIns="95704" numCol="1" rtlCol="0" anchor="t" anchorCtr="0" compatLnSpc="1">
            <a:prstTxWarp prst="textNoShape">
              <a:avLst/>
            </a:prstTxWarp>
          </a:bodyPr>
          <a:lstStyle/>
          <a:p>
            <a:pPr defTabSz="1913940" eaLnBrk="1" hangingPunct="1">
              <a:lnSpc>
                <a:spcPct val="115000"/>
              </a:lnSpc>
              <a:spcBef>
                <a:spcPct val="20000"/>
              </a:spcBef>
              <a:buClr>
                <a:srgbClr val="2877C4"/>
              </a:buClr>
              <a:buFont typeface="Wingdings" pitchFamily="2" charset="2"/>
              <a:buNone/>
            </a:pPr>
            <a:endParaRPr lang="en-US" sz="6700">
              <a:solidFill>
                <a:srgbClr val="000000"/>
              </a:solidFill>
              <a:latin typeface="Arial" charset="0"/>
              <a:ea typeface="+mn-ea"/>
            </a:endParaRPr>
          </a:p>
        </p:txBody>
      </p:sp>
    </p:spTree>
    <p:extLst>
      <p:ext uri="{BB962C8B-B14F-4D97-AF65-F5344CB8AC3E}">
        <p14:creationId xmlns:p14="http://schemas.microsoft.com/office/powerpoint/2010/main" val="7556311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720" indent="-1139720">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9"/>
            <a:ext cx="3002330" cy="1485903"/>
          </a:xfrm>
          <a:prstGeom prst="rect">
            <a:avLst/>
          </a:prstGeom>
          <a:solidFill>
            <a:schemeClr val="accent4"/>
          </a:solidFill>
          <a:ln>
            <a:noFill/>
          </a:ln>
          <a:effectLst/>
        </p:spPr>
        <p:txBody>
          <a:bodyPr vert="horz" wrap="square" lIns="574176" tIns="95704" rIns="574176" bIns="95704" numCol="1" rtlCol="0" anchor="t" anchorCtr="0" compatLnSpc="1">
            <a:prstTxWarp prst="textNoShape">
              <a:avLst/>
            </a:prstTxWarp>
          </a:bodyPr>
          <a:lstStyle/>
          <a:p>
            <a:pPr defTabSz="1913940"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
        <p:nvSpPr>
          <p:cNvPr id="9" name="Rectangle 8"/>
          <p:cNvSpPr/>
          <p:nvPr userDrawn="1"/>
        </p:nvSpPr>
        <p:spPr bwMode="auto">
          <a:xfrm>
            <a:off x="6141908" y="1371600"/>
            <a:ext cx="3002330" cy="4000500"/>
          </a:xfrm>
          <a:prstGeom prst="rect">
            <a:avLst/>
          </a:prstGeom>
          <a:solidFill>
            <a:schemeClr val="accent4">
              <a:lumMod val="40000"/>
              <a:lumOff val="60000"/>
            </a:schemeClr>
          </a:solidFill>
          <a:ln>
            <a:noFill/>
          </a:ln>
          <a:effectLst/>
        </p:spPr>
        <p:txBody>
          <a:bodyPr vert="horz" wrap="square" lIns="574176" tIns="95704" rIns="574176" bIns="95704" numCol="1" rtlCol="0" anchor="t" anchorCtr="0" compatLnSpc="1">
            <a:prstTxWarp prst="textNoShape">
              <a:avLst/>
            </a:prstTxWarp>
          </a:bodyPr>
          <a:lstStyle/>
          <a:p>
            <a:pPr defTabSz="1913940" eaLnBrk="1" hangingPunct="1">
              <a:lnSpc>
                <a:spcPct val="115000"/>
              </a:lnSpc>
              <a:spcBef>
                <a:spcPct val="20000"/>
              </a:spcBef>
              <a:buClr>
                <a:srgbClr val="2877C4"/>
              </a:buClr>
              <a:buFont typeface="Wingdings" pitchFamily="2" charset="2"/>
              <a:buNone/>
            </a:pPr>
            <a:endParaRPr lang="en-US" sz="6700">
              <a:solidFill>
                <a:srgbClr val="000000"/>
              </a:solidFill>
              <a:latin typeface="Arial" charset="0"/>
              <a:ea typeface="+mn-ea"/>
            </a:endParaRPr>
          </a:p>
        </p:txBody>
      </p:sp>
    </p:spTree>
    <p:extLst>
      <p:ext uri="{BB962C8B-B14F-4D97-AF65-F5344CB8AC3E}">
        <p14:creationId xmlns:p14="http://schemas.microsoft.com/office/powerpoint/2010/main" val="2052977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9293060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51001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582" rIns="344582" bIns="191435"/>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9"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51125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9"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86"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7858487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8" y="528625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3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56794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4235859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3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5967612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2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2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2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2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3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7419646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7"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4" y="213125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945819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1203" indent="-1361203"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871" tIns="45531" rIns="382871" bIns="45531"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Atomic Numbers and Electron Configurations</a:t>
            </a:r>
          </a:p>
        </p:txBody>
      </p:sp>
    </p:spTree>
    <p:extLst>
      <p:ext uri="{BB962C8B-B14F-4D97-AF65-F5344CB8AC3E}">
        <p14:creationId xmlns:p14="http://schemas.microsoft.com/office/powerpoint/2010/main" val="41373755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7196863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821" tIns="191568" rIns="344821" bIns="19156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854821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821" rIns="344821" bIns="191568"/>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3"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305000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3"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80"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3995237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5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2" y="528625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2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734420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2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3282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9"/>
            <a:ext cx="2949576" cy="3811588"/>
          </a:xfrm>
        </p:spPr>
        <p:txBody>
          <a:bodyPr/>
          <a:lstStyle>
            <a:lvl1pPr marL="0" indent="0">
              <a:buNone/>
              <a:defRPr sz="1700"/>
            </a:lvl1pPr>
            <a:lvl2pPr marL="455103" indent="0">
              <a:buNone/>
              <a:defRPr sz="1500"/>
            </a:lvl2pPr>
            <a:lvl3pPr marL="910222" indent="0">
              <a:buNone/>
              <a:defRPr sz="1300"/>
            </a:lvl3pPr>
            <a:lvl4pPr marL="1365331" indent="0">
              <a:buNone/>
              <a:defRPr sz="1100"/>
            </a:lvl4pPr>
            <a:lvl5pPr marL="1820438" indent="0">
              <a:buNone/>
              <a:defRPr sz="1100"/>
            </a:lvl5pPr>
            <a:lvl6pPr marL="2275547" indent="0">
              <a:buNone/>
              <a:defRPr sz="1100"/>
            </a:lvl6pPr>
            <a:lvl7pPr marL="2730653" indent="0">
              <a:buNone/>
              <a:defRPr sz="1100"/>
            </a:lvl7pPr>
            <a:lvl8pPr marL="3185756" indent="0">
              <a:buNone/>
              <a:defRPr sz="1100"/>
            </a:lvl8pPr>
            <a:lvl9pPr marL="3640865" indent="0">
              <a:buNone/>
              <a:defRPr sz="1100"/>
            </a:lvl9pPr>
          </a:lstStyle>
          <a:p>
            <a:pPr lvl="0"/>
            <a:r>
              <a:rPr lang="en-US"/>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481643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1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1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1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1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2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1350566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1"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78" y="213124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93018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2142" indent="-1362142"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136" tIns="45562" rIns="383136" bIns="45562"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Atomic Numbers and Electron Configurations</a:t>
            </a:r>
          </a:p>
        </p:txBody>
      </p:sp>
    </p:spTree>
    <p:extLst>
      <p:ext uri="{BB962C8B-B14F-4D97-AF65-F5344CB8AC3E}">
        <p14:creationId xmlns:p14="http://schemas.microsoft.com/office/powerpoint/2010/main" val="9068833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059" tIns="191700" rIns="345059" bIns="19170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7613218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0842126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2"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45744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5" y="223525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300405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7" y="528624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1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168505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1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9494923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87" rIns="91187"/>
          <a:lstStyle>
            <a:lvl1pPr marL="0" indent="0">
              <a:spcBef>
                <a:spcPts val="1200"/>
              </a:spcBef>
              <a:buNone/>
              <a:defRPr sz="1500" b="0">
                <a:solidFill>
                  <a:schemeClr val="tx1"/>
                </a:solidFill>
              </a:defRPr>
            </a:lvl1pPr>
            <a:lvl2pPr marL="110821" indent="-110821">
              <a:spcBef>
                <a:spcPts val="0"/>
              </a:spcBef>
              <a:defRPr sz="1500">
                <a:solidFill>
                  <a:schemeClr val="tx1"/>
                </a:solidFill>
              </a:defRPr>
            </a:lvl2pPr>
            <a:lvl3pPr marL="110821" indent="-110821">
              <a:defRPr sz="1300">
                <a:solidFill>
                  <a:schemeClr val="tx1">
                    <a:lumMod val="50000"/>
                  </a:schemeClr>
                </a:solidFill>
              </a:defRPr>
            </a:lvl3pPr>
            <a:lvl4pPr marL="110821" indent="-110821">
              <a:defRPr sz="1300">
                <a:solidFill>
                  <a:schemeClr val="tx1">
                    <a:lumMod val="50000"/>
                  </a:schemeClr>
                </a:solidFill>
              </a:defRPr>
            </a:lvl4pPr>
            <a:lvl5pPr marL="110821" indent="-1108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1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1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6229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4" y="987425"/>
            <a:ext cx="4629151" cy="4873625"/>
          </a:xfrm>
        </p:spPr>
        <p:txBody>
          <a:bodyPr/>
          <a:lstStyle>
            <a:lvl1pPr marL="0" indent="0">
              <a:buNone/>
              <a:defRPr sz="3200"/>
            </a:lvl1pPr>
            <a:lvl2pPr marL="455103" indent="0">
              <a:buNone/>
              <a:defRPr sz="2700"/>
            </a:lvl2pPr>
            <a:lvl3pPr marL="910222" indent="0">
              <a:buNone/>
              <a:defRPr sz="2300"/>
            </a:lvl3pPr>
            <a:lvl4pPr marL="1365331" indent="0">
              <a:buNone/>
              <a:defRPr sz="2100"/>
            </a:lvl4pPr>
            <a:lvl5pPr marL="1820438" indent="0">
              <a:buNone/>
              <a:defRPr sz="2100"/>
            </a:lvl5pPr>
            <a:lvl6pPr marL="2275547" indent="0">
              <a:buNone/>
              <a:defRPr sz="2100"/>
            </a:lvl6pPr>
            <a:lvl7pPr marL="2730653" indent="0">
              <a:buNone/>
              <a:defRPr sz="2100"/>
            </a:lvl7pPr>
            <a:lvl8pPr marL="3185756" indent="0">
              <a:buNone/>
              <a:defRPr sz="2100"/>
            </a:lvl8pPr>
            <a:lvl9pPr marL="3640865" indent="0">
              <a:buNone/>
              <a:defRPr sz="2100"/>
            </a:lvl9pPr>
          </a:lstStyle>
          <a:p>
            <a:pPr lvl="0"/>
            <a:endParaRPr lang="en-US" noProof="0"/>
          </a:p>
        </p:txBody>
      </p:sp>
      <p:sp>
        <p:nvSpPr>
          <p:cNvPr id="4" name="Text Placeholder 3"/>
          <p:cNvSpPr>
            <a:spLocks noGrp="1"/>
          </p:cNvSpPr>
          <p:nvPr>
            <p:ph type="body" sz="half" idx="2"/>
          </p:nvPr>
        </p:nvSpPr>
        <p:spPr>
          <a:xfrm>
            <a:off x="630242" y="2057449"/>
            <a:ext cx="2949576" cy="3811588"/>
          </a:xfrm>
        </p:spPr>
        <p:txBody>
          <a:bodyPr/>
          <a:lstStyle>
            <a:lvl1pPr marL="0" indent="0">
              <a:buNone/>
              <a:defRPr sz="1700"/>
            </a:lvl1pPr>
            <a:lvl2pPr marL="455103" indent="0">
              <a:buNone/>
              <a:defRPr sz="1500"/>
            </a:lvl2pPr>
            <a:lvl3pPr marL="910222" indent="0">
              <a:buNone/>
              <a:defRPr sz="1300"/>
            </a:lvl3pPr>
            <a:lvl4pPr marL="1365331" indent="0">
              <a:buNone/>
              <a:defRPr sz="1100"/>
            </a:lvl4pPr>
            <a:lvl5pPr marL="1820438" indent="0">
              <a:buNone/>
              <a:defRPr sz="1100"/>
            </a:lvl5pPr>
            <a:lvl6pPr marL="2275547" indent="0">
              <a:buNone/>
              <a:defRPr sz="1100"/>
            </a:lvl6pPr>
            <a:lvl7pPr marL="2730653" indent="0">
              <a:buNone/>
              <a:defRPr sz="1100"/>
            </a:lvl7pPr>
            <a:lvl8pPr marL="3185756" indent="0">
              <a:buNone/>
              <a:defRPr sz="1100"/>
            </a:lvl8pPr>
            <a:lvl9pPr marL="3640865" indent="0">
              <a:buNone/>
              <a:defRPr sz="1100"/>
            </a:lvl9pPr>
          </a:lstStyle>
          <a:p>
            <a:pPr lvl="0"/>
            <a:r>
              <a:rPr lang="en-US"/>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2182464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378" tIns="191877" rIns="345378" bIns="19187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9127553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679456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4"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93990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67" y="223524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0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355162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4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3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9" y="528623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0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587364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0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9839289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0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0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0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0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0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498596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541179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6231293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070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9"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9"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 Id="rId9"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10" Type="http://schemas.openxmlformats.org/officeDocument/2006/relationships/image" Target="../media/image4.png"/><Relationship Id="rId4" Type="http://schemas.openxmlformats.org/officeDocument/2006/relationships/slideLayout" Target="../slideLayouts/slideLayout107.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5.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image" Target="../media/image3.jpe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8.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10" Type="http://schemas.openxmlformats.org/officeDocument/2006/relationships/theme" Target="../theme/theme9.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ChemPPointcrop"/>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6" y="49"/>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19" tIns="45510" rIns="91019" bIns="45510" anchor="ct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2" name="Rectangle 2"/>
          <p:cNvSpPr>
            <a:spLocks noGrp="1" noChangeArrowheads="1"/>
          </p:cNvSpPr>
          <p:nvPr>
            <p:ph type="title"/>
          </p:nvPr>
        </p:nvSpPr>
        <p:spPr bwMode="auto">
          <a:xfrm>
            <a:off x="5715003" y="0"/>
            <a:ext cx="3810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19" tIns="45510" rIns="91019" bIns="4551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19" tIns="45510" rIns="91019" bIns="4551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0" descr="PEA_RGB_bluebg-small"/>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37586" y="6607175"/>
            <a:ext cx="806451"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p:cNvSpPr txBox="1">
            <a:spLocks noChangeArrowheads="1"/>
          </p:cNvSpPr>
          <p:nvPr userDrawn="1"/>
        </p:nvSpPr>
        <p:spPr bwMode="auto">
          <a:xfrm>
            <a:off x="152400" y="76213"/>
            <a:ext cx="5638800" cy="50740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019" tIns="45510" rIns="91019" bIns="45510">
            <a:spAutoFit/>
          </a:bodyPr>
          <a:lstStyle/>
          <a:p>
            <a:pPr>
              <a:spcBef>
                <a:spcPct val="50000"/>
              </a:spcBef>
              <a:defRPr/>
            </a:pPr>
            <a:r>
              <a:rPr lang="en-US" altLang="en-US" b="1">
                <a:solidFill>
                  <a:srgbClr val="5D88A2"/>
                </a:solidFill>
                <a:effectLst>
                  <a:outerShdw blurRad="38100" dist="38100" dir="2700000" algn="tl">
                    <a:srgbClr val="C0C0C0"/>
                  </a:outerShdw>
                </a:effectLst>
                <a:ea typeface="ヒラギノ角ゴ Pro W3" pitchFamily="-80" charset="-128"/>
              </a:rPr>
              <a:t>5.1 Revising the Atomic Model &gt;</a:t>
            </a:r>
          </a:p>
        </p:txBody>
      </p:sp>
      <p:sp>
        <p:nvSpPr>
          <p:cNvPr id="1032" name="Text Box 13"/>
          <p:cNvSpPr txBox="1">
            <a:spLocks noChangeArrowheads="1"/>
          </p:cNvSpPr>
          <p:nvPr userDrawn="1"/>
        </p:nvSpPr>
        <p:spPr bwMode="auto">
          <a:xfrm>
            <a:off x="0" y="6400813"/>
            <a:ext cx="1371600" cy="445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19" tIns="45510" rIns="91019" bIns="45510">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defRPr/>
            </a:pPr>
            <a:endParaRPr lang="en-US" altLang="en-US" sz="2300"/>
          </a:p>
        </p:txBody>
      </p:sp>
      <p:sp>
        <p:nvSpPr>
          <p:cNvPr id="1033" name="Text Box 14"/>
          <p:cNvSpPr txBox="1">
            <a:spLocks noChangeArrowheads="1"/>
          </p:cNvSpPr>
          <p:nvPr userDrawn="1"/>
        </p:nvSpPr>
        <p:spPr bwMode="auto">
          <a:xfrm>
            <a:off x="76200" y="6521470"/>
            <a:ext cx="1524000" cy="353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19" tIns="45510" rIns="91019" bIns="45510">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defRPr/>
            </a:pPr>
            <a:fld id="{D866730F-F249-4AE6-AFC3-1D9E87C4022F}" type="slidenum">
              <a:rPr lang="en-US" altLang="en-US" sz="1700" smtClean="0"/>
              <a:pPr>
                <a:spcBef>
                  <a:spcPct val="50000"/>
                </a:spcBef>
                <a:defRPr/>
              </a:pPr>
              <a:t>‹#›</a:t>
            </a:fld>
            <a:endParaRPr lang="en-US" altLang="en-US" sz="1700"/>
          </a:p>
        </p:txBody>
      </p:sp>
      <p:sp>
        <p:nvSpPr>
          <p:cNvPr id="1039" name="Rectangle 1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19" tIns="45510" rIns="91019" bIns="45510" numCol="1" anchor="b" anchorCtr="0" compatLnSpc="1">
            <a:prstTxWarp prst="textNoShape">
              <a:avLst/>
            </a:prstTxWarp>
          </a:bodyPr>
          <a:lstStyle>
            <a:lvl1pPr algn="r">
              <a:defRPr sz="800"/>
            </a:lvl1pPr>
          </a:lstStyle>
          <a:p>
            <a:pPr>
              <a:defRPr/>
            </a:pPr>
            <a:r>
              <a:rPr lang="en-US" altLang="en-US"/>
              <a:t>Copyright © Pearson Education, Inc., or its affiliates. All Rights Reserved. </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88" r:id="rId14"/>
    <p:sldLayoutId id="2147483782" r:id="rId15"/>
  </p:sldLayoutIdLst>
  <p:hf sldNum="0"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103"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22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33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04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338" indent="-341338" algn="l" rtl="0" eaLnBrk="0" fontAlgn="base" hangingPunct="0">
        <a:spcBef>
          <a:spcPct val="20000"/>
        </a:spcBef>
        <a:spcAft>
          <a:spcPct val="0"/>
        </a:spcAft>
        <a:defRPr sz="3200" b="1" kern="1200">
          <a:solidFill>
            <a:srgbClr val="A3573F"/>
          </a:solidFill>
          <a:latin typeface="+mn-lt"/>
          <a:ea typeface="+mn-ea"/>
          <a:cs typeface="+mn-cs"/>
        </a:defRPr>
      </a:lvl1pPr>
      <a:lvl2pPr marL="739547" indent="-284446" algn="l" rtl="0" eaLnBrk="0" fontAlgn="base" hangingPunct="0">
        <a:spcBef>
          <a:spcPct val="20000"/>
        </a:spcBef>
        <a:spcAft>
          <a:spcPct val="0"/>
        </a:spcAft>
        <a:buChar char="–"/>
        <a:defRPr sz="2700" kern="1200">
          <a:solidFill>
            <a:schemeClr val="tx1"/>
          </a:solidFill>
          <a:latin typeface="+mn-lt"/>
          <a:ea typeface="+mn-ea"/>
          <a:cs typeface="+mn-cs"/>
        </a:defRPr>
      </a:lvl2pPr>
      <a:lvl3pPr marL="1137770" indent="-227550" algn="l" rtl="0" eaLnBrk="0" fontAlgn="base" hangingPunct="0">
        <a:spcBef>
          <a:spcPct val="20000"/>
        </a:spcBef>
        <a:spcAft>
          <a:spcPct val="0"/>
        </a:spcAft>
        <a:buChar char="•"/>
        <a:defRPr sz="2700" kern="1200">
          <a:solidFill>
            <a:schemeClr val="tx1"/>
          </a:solidFill>
          <a:latin typeface="+mn-lt"/>
          <a:ea typeface="+mn-ea"/>
          <a:cs typeface="+mn-cs"/>
        </a:defRPr>
      </a:lvl3pPr>
      <a:lvl4pPr marL="1592881" indent="-227550" algn="l" rtl="0" eaLnBrk="0" fontAlgn="base" hangingPunct="0">
        <a:spcBef>
          <a:spcPct val="20000"/>
        </a:spcBef>
        <a:spcAft>
          <a:spcPct val="0"/>
        </a:spcAft>
        <a:buChar char="–"/>
        <a:defRPr sz="2700" kern="1200">
          <a:solidFill>
            <a:schemeClr val="tx1"/>
          </a:solidFill>
          <a:latin typeface="+mn-lt"/>
          <a:ea typeface="+mn-ea"/>
          <a:cs typeface="+mn-cs"/>
        </a:defRPr>
      </a:lvl4pPr>
      <a:lvl5pPr marL="2047990" indent="-227550" algn="l" rtl="0" eaLnBrk="0" fontAlgn="base" hangingPunct="0">
        <a:spcBef>
          <a:spcPct val="20000"/>
        </a:spcBef>
        <a:spcAft>
          <a:spcPct val="0"/>
        </a:spcAft>
        <a:buChar char="»"/>
        <a:defRPr sz="2700" kern="1200">
          <a:solidFill>
            <a:schemeClr val="tx1"/>
          </a:solidFill>
          <a:latin typeface="+mn-lt"/>
          <a:ea typeface="+mn-ea"/>
          <a:cs typeface="+mn-cs"/>
        </a:defRPr>
      </a:lvl5pPr>
      <a:lvl6pPr marL="2503099"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204"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3308"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8415"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222" rtl="0" eaLnBrk="1" latinLnBrk="0" hangingPunct="1">
        <a:defRPr sz="1900" kern="1200">
          <a:solidFill>
            <a:schemeClr val="tx1"/>
          </a:solidFill>
          <a:latin typeface="+mn-lt"/>
          <a:ea typeface="+mn-ea"/>
          <a:cs typeface="+mn-cs"/>
        </a:defRPr>
      </a:lvl1pPr>
      <a:lvl2pPr marL="455103" algn="l" defTabSz="910222" rtl="0" eaLnBrk="1" latinLnBrk="0" hangingPunct="1">
        <a:defRPr sz="1900" kern="1200">
          <a:solidFill>
            <a:schemeClr val="tx1"/>
          </a:solidFill>
          <a:latin typeface="+mn-lt"/>
          <a:ea typeface="+mn-ea"/>
          <a:cs typeface="+mn-cs"/>
        </a:defRPr>
      </a:lvl2pPr>
      <a:lvl3pPr marL="910222" algn="l" defTabSz="910222" rtl="0" eaLnBrk="1" latinLnBrk="0" hangingPunct="1">
        <a:defRPr sz="1900" kern="1200">
          <a:solidFill>
            <a:schemeClr val="tx1"/>
          </a:solidFill>
          <a:latin typeface="+mn-lt"/>
          <a:ea typeface="+mn-ea"/>
          <a:cs typeface="+mn-cs"/>
        </a:defRPr>
      </a:lvl3pPr>
      <a:lvl4pPr marL="1365331" algn="l" defTabSz="910222" rtl="0" eaLnBrk="1" latinLnBrk="0" hangingPunct="1">
        <a:defRPr sz="1900" kern="1200">
          <a:solidFill>
            <a:schemeClr val="tx1"/>
          </a:solidFill>
          <a:latin typeface="+mn-lt"/>
          <a:ea typeface="+mn-ea"/>
          <a:cs typeface="+mn-cs"/>
        </a:defRPr>
      </a:lvl4pPr>
      <a:lvl5pPr marL="1820438" algn="l" defTabSz="910222" rtl="0" eaLnBrk="1" latinLnBrk="0" hangingPunct="1">
        <a:defRPr sz="1900" kern="1200">
          <a:solidFill>
            <a:schemeClr val="tx1"/>
          </a:solidFill>
          <a:latin typeface="+mn-lt"/>
          <a:ea typeface="+mn-ea"/>
          <a:cs typeface="+mn-cs"/>
        </a:defRPr>
      </a:lvl5pPr>
      <a:lvl6pPr marL="2275547" algn="l" defTabSz="910222" rtl="0" eaLnBrk="1" latinLnBrk="0" hangingPunct="1">
        <a:defRPr sz="1900" kern="1200">
          <a:solidFill>
            <a:schemeClr val="tx1"/>
          </a:solidFill>
          <a:latin typeface="+mn-lt"/>
          <a:ea typeface="+mn-ea"/>
          <a:cs typeface="+mn-cs"/>
        </a:defRPr>
      </a:lvl6pPr>
      <a:lvl7pPr marL="2730653" algn="l" defTabSz="910222" rtl="0" eaLnBrk="1" latinLnBrk="0" hangingPunct="1">
        <a:defRPr sz="1900" kern="1200">
          <a:solidFill>
            <a:schemeClr val="tx1"/>
          </a:solidFill>
          <a:latin typeface="+mn-lt"/>
          <a:ea typeface="+mn-ea"/>
          <a:cs typeface="+mn-cs"/>
        </a:defRPr>
      </a:lvl7pPr>
      <a:lvl8pPr marL="3185756" algn="l" defTabSz="910222" rtl="0" eaLnBrk="1" latinLnBrk="0" hangingPunct="1">
        <a:defRPr sz="1900" kern="1200">
          <a:solidFill>
            <a:schemeClr val="tx1"/>
          </a:solidFill>
          <a:latin typeface="+mn-lt"/>
          <a:ea typeface="+mn-ea"/>
          <a:cs typeface="+mn-cs"/>
        </a:defRPr>
      </a:lvl8pPr>
      <a:lvl9pPr marL="3640865" algn="l" defTabSz="910222"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668" tIns="134090" rIns="325668" bIns="13409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821" tIns="191568" rIns="344821" bIns="19156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3"/>
            <a:ext cx="495842" cy="1078313"/>
          </a:xfrm>
          <a:prstGeom prst="rect">
            <a:avLst/>
          </a:prstGeom>
          <a:noFill/>
        </p:spPr>
        <p:txBody>
          <a:bodyPr wrap="square" lIns="191568" tIns="95792" rIns="191568" bIns="95792"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39719891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Lst>
  <p:hf sldNum="0" hdr="0" dt="0"/>
  <p:txStyles>
    <p:titleStyle>
      <a:lvl1pPr marL="1140768" indent="-114076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624" algn="l" rtl="0" eaLnBrk="1" fontAlgn="base" hangingPunct="1">
        <a:spcBef>
          <a:spcPct val="0"/>
        </a:spcBef>
        <a:spcAft>
          <a:spcPct val="0"/>
        </a:spcAft>
        <a:defRPr sz="3200" b="1">
          <a:solidFill>
            <a:srgbClr val="2877C4"/>
          </a:solidFill>
          <a:latin typeface="Arial" charset="0"/>
        </a:defRPr>
      </a:lvl6pPr>
      <a:lvl7pPr marL="911262" algn="l" rtl="0" eaLnBrk="1" fontAlgn="base" hangingPunct="1">
        <a:spcBef>
          <a:spcPct val="0"/>
        </a:spcBef>
        <a:spcAft>
          <a:spcPct val="0"/>
        </a:spcAft>
        <a:defRPr sz="3200" b="1">
          <a:solidFill>
            <a:srgbClr val="2877C4"/>
          </a:solidFill>
          <a:latin typeface="Arial" charset="0"/>
        </a:defRPr>
      </a:lvl7pPr>
      <a:lvl8pPr marL="1366896" algn="l" rtl="0" eaLnBrk="1" fontAlgn="base" hangingPunct="1">
        <a:spcBef>
          <a:spcPct val="0"/>
        </a:spcBef>
        <a:spcAft>
          <a:spcPct val="0"/>
        </a:spcAft>
        <a:defRPr sz="3200" b="1">
          <a:solidFill>
            <a:srgbClr val="2877C4"/>
          </a:solidFill>
          <a:latin typeface="Arial" charset="0"/>
        </a:defRPr>
      </a:lvl8pPr>
      <a:lvl9pPr marL="1822528"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132" indent="-236132"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844" indent="-365844"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8705" indent="-23414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8753" indent="-226225" algn="l" rtl="0" eaLnBrk="1" fontAlgn="base" hangingPunct="1">
        <a:lnSpc>
          <a:spcPct val="115000"/>
        </a:lnSpc>
        <a:spcBef>
          <a:spcPct val="20000"/>
        </a:spcBef>
        <a:spcAft>
          <a:spcPct val="0"/>
        </a:spcAft>
        <a:buChar char="»"/>
        <a:defRPr sz="2100">
          <a:solidFill>
            <a:srgbClr val="000000"/>
          </a:solidFill>
          <a:latin typeface="+mn-lt"/>
        </a:defRPr>
      </a:lvl5pPr>
      <a:lvl6pPr marL="2504383" indent="-226225" algn="l" rtl="0" eaLnBrk="1" fontAlgn="base" hangingPunct="1">
        <a:lnSpc>
          <a:spcPct val="115000"/>
        </a:lnSpc>
        <a:spcBef>
          <a:spcPct val="20000"/>
        </a:spcBef>
        <a:spcAft>
          <a:spcPct val="0"/>
        </a:spcAft>
        <a:buChar char="»"/>
        <a:defRPr sz="2100">
          <a:solidFill>
            <a:srgbClr val="000000"/>
          </a:solidFill>
          <a:latin typeface="+mn-lt"/>
        </a:defRPr>
      </a:lvl6pPr>
      <a:lvl7pPr marL="2960012" indent="-226225" algn="l" rtl="0" eaLnBrk="1" fontAlgn="base" hangingPunct="1">
        <a:lnSpc>
          <a:spcPct val="115000"/>
        </a:lnSpc>
        <a:spcBef>
          <a:spcPct val="20000"/>
        </a:spcBef>
        <a:spcAft>
          <a:spcPct val="0"/>
        </a:spcAft>
        <a:buChar char="»"/>
        <a:defRPr sz="2100">
          <a:solidFill>
            <a:srgbClr val="000000"/>
          </a:solidFill>
          <a:latin typeface="+mn-lt"/>
        </a:defRPr>
      </a:lvl7pPr>
      <a:lvl8pPr marL="3415645" indent="-226225" algn="l" rtl="0" eaLnBrk="1" fontAlgn="base" hangingPunct="1">
        <a:lnSpc>
          <a:spcPct val="115000"/>
        </a:lnSpc>
        <a:spcBef>
          <a:spcPct val="20000"/>
        </a:spcBef>
        <a:spcAft>
          <a:spcPct val="0"/>
        </a:spcAft>
        <a:buChar char="»"/>
        <a:defRPr sz="2100">
          <a:solidFill>
            <a:srgbClr val="000000"/>
          </a:solidFill>
          <a:latin typeface="+mn-lt"/>
        </a:defRPr>
      </a:lvl8pPr>
      <a:lvl9pPr marL="3871272" indent="-22622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262" rtl="0" eaLnBrk="1" latinLnBrk="0" hangingPunct="1">
        <a:defRPr sz="1900" kern="1200">
          <a:solidFill>
            <a:schemeClr val="tx1"/>
          </a:solidFill>
          <a:latin typeface="+mn-lt"/>
          <a:ea typeface="+mn-ea"/>
          <a:cs typeface="+mn-cs"/>
        </a:defRPr>
      </a:lvl1pPr>
      <a:lvl2pPr marL="455624" algn="l" defTabSz="911262" rtl="0" eaLnBrk="1" latinLnBrk="0" hangingPunct="1">
        <a:defRPr sz="1900" kern="1200">
          <a:solidFill>
            <a:schemeClr val="tx1"/>
          </a:solidFill>
          <a:latin typeface="+mn-lt"/>
          <a:ea typeface="+mn-ea"/>
          <a:cs typeface="+mn-cs"/>
        </a:defRPr>
      </a:lvl2pPr>
      <a:lvl3pPr marL="911262" algn="l" defTabSz="911262" rtl="0" eaLnBrk="1" latinLnBrk="0" hangingPunct="1">
        <a:defRPr sz="1900" kern="1200">
          <a:solidFill>
            <a:schemeClr val="tx1"/>
          </a:solidFill>
          <a:latin typeface="+mn-lt"/>
          <a:ea typeface="+mn-ea"/>
          <a:cs typeface="+mn-cs"/>
        </a:defRPr>
      </a:lvl3pPr>
      <a:lvl4pPr marL="1366896" algn="l" defTabSz="911262" rtl="0" eaLnBrk="1" latinLnBrk="0" hangingPunct="1">
        <a:defRPr sz="1900" kern="1200">
          <a:solidFill>
            <a:schemeClr val="tx1"/>
          </a:solidFill>
          <a:latin typeface="+mn-lt"/>
          <a:ea typeface="+mn-ea"/>
          <a:cs typeface="+mn-cs"/>
        </a:defRPr>
      </a:lvl4pPr>
      <a:lvl5pPr marL="1822528" algn="l" defTabSz="911262" rtl="0" eaLnBrk="1" latinLnBrk="0" hangingPunct="1">
        <a:defRPr sz="1900" kern="1200">
          <a:solidFill>
            <a:schemeClr val="tx1"/>
          </a:solidFill>
          <a:latin typeface="+mn-lt"/>
          <a:ea typeface="+mn-ea"/>
          <a:cs typeface="+mn-cs"/>
        </a:defRPr>
      </a:lvl5pPr>
      <a:lvl6pPr marL="2278152" algn="l" defTabSz="911262" rtl="0" eaLnBrk="1" latinLnBrk="0" hangingPunct="1">
        <a:defRPr sz="1900" kern="1200">
          <a:solidFill>
            <a:schemeClr val="tx1"/>
          </a:solidFill>
          <a:latin typeface="+mn-lt"/>
          <a:ea typeface="+mn-ea"/>
          <a:cs typeface="+mn-cs"/>
        </a:defRPr>
      </a:lvl6pPr>
      <a:lvl7pPr marL="2733784" algn="l" defTabSz="911262" rtl="0" eaLnBrk="1" latinLnBrk="0" hangingPunct="1">
        <a:defRPr sz="1900" kern="1200">
          <a:solidFill>
            <a:schemeClr val="tx1"/>
          </a:solidFill>
          <a:latin typeface="+mn-lt"/>
          <a:ea typeface="+mn-ea"/>
          <a:cs typeface="+mn-cs"/>
        </a:defRPr>
      </a:lvl7pPr>
      <a:lvl8pPr marL="3189411" algn="l" defTabSz="911262" rtl="0" eaLnBrk="1" latinLnBrk="0" hangingPunct="1">
        <a:defRPr sz="1900" kern="1200">
          <a:solidFill>
            <a:schemeClr val="tx1"/>
          </a:solidFill>
          <a:latin typeface="+mn-lt"/>
          <a:ea typeface="+mn-ea"/>
          <a:cs typeface="+mn-cs"/>
        </a:defRPr>
      </a:lvl8pPr>
      <a:lvl9pPr marL="3645043" algn="l" defTabSz="911262"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891" tIns="134184" rIns="325891" bIns="13418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94"/>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059" tIns="191700" rIns="345059" bIns="19170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014"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a typeface="+mn-ea"/>
            </a:endParaRPr>
          </a:p>
        </p:txBody>
      </p:sp>
    </p:spTree>
    <p:extLst>
      <p:ext uri="{BB962C8B-B14F-4D97-AF65-F5344CB8AC3E}">
        <p14:creationId xmlns:p14="http://schemas.microsoft.com/office/powerpoint/2010/main" val="286681626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Lst>
  <p:hf sldNum="0" hdr="0" dt="0"/>
  <p:txStyles>
    <p:titleStyle>
      <a:lvl1pPr marL="1141552" indent="-114155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939" algn="l" rtl="0" eaLnBrk="1" fontAlgn="base" hangingPunct="1">
        <a:spcBef>
          <a:spcPct val="0"/>
        </a:spcBef>
        <a:spcAft>
          <a:spcPct val="0"/>
        </a:spcAft>
        <a:defRPr sz="3200" b="1">
          <a:solidFill>
            <a:srgbClr val="2877C4"/>
          </a:solidFill>
          <a:latin typeface="Arial" charset="0"/>
        </a:defRPr>
      </a:lvl6pPr>
      <a:lvl7pPr marL="911886" algn="l" rtl="0" eaLnBrk="1" fontAlgn="base" hangingPunct="1">
        <a:spcBef>
          <a:spcPct val="0"/>
        </a:spcBef>
        <a:spcAft>
          <a:spcPct val="0"/>
        </a:spcAft>
        <a:defRPr sz="3200" b="1">
          <a:solidFill>
            <a:srgbClr val="2877C4"/>
          </a:solidFill>
          <a:latin typeface="Arial" charset="0"/>
        </a:defRPr>
      </a:lvl7pPr>
      <a:lvl8pPr marL="1367835" algn="l" rtl="0" eaLnBrk="1" fontAlgn="base" hangingPunct="1">
        <a:spcBef>
          <a:spcPct val="0"/>
        </a:spcBef>
        <a:spcAft>
          <a:spcPct val="0"/>
        </a:spcAft>
        <a:defRPr sz="3200" b="1">
          <a:solidFill>
            <a:srgbClr val="2877C4"/>
          </a:solidFill>
          <a:latin typeface="Arial" charset="0"/>
        </a:defRPr>
      </a:lvl8pPr>
      <a:lvl9pPr marL="182378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557" indent="-22797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909" indent="-22638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9730" indent="-23430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0164" indent="-226382" algn="l" rtl="0" eaLnBrk="1" fontAlgn="base" hangingPunct="1">
        <a:lnSpc>
          <a:spcPct val="115000"/>
        </a:lnSpc>
        <a:spcBef>
          <a:spcPct val="20000"/>
        </a:spcBef>
        <a:spcAft>
          <a:spcPct val="0"/>
        </a:spcAft>
        <a:buChar char="»"/>
        <a:defRPr sz="2100">
          <a:solidFill>
            <a:srgbClr val="000000"/>
          </a:solidFill>
          <a:latin typeface="+mn-lt"/>
        </a:defRPr>
      </a:lvl5pPr>
      <a:lvl6pPr marL="2506105" indent="-226382" algn="l" rtl="0" eaLnBrk="1" fontAlgn="base" hangingPunct="1">
        <a:lnSpc>
          <a:spcPct val="115000"/>
        </a:lnSpc>
        <a:spcBef>
          <a:spcPct val="20000"/>
        </a:spcBef>
        <a:spcAft>
          <a:spcPct val="0"/>
        </a:spcAft>
        <a:buChar char="»"/>
        <a:defRPr sz="2100">
          <a:solidFill>
            <a:srgbClr val="000000"/>
          </a:solidFill>
          <a:latin typeface="+mn-lt"/>
        </a:defRPr>
      </a:lvl6pPr>
      <a:lvl7pPr marL="2962048" indent="-226382" algn="l" rtl="0" eaLnBrk="1" fontAlgn="base" hangingPunct="1">
        <a:lnSpc>
          <a:spcPct val="115000"/>
        </a:lnSpc>
        <a:spcBef>
          <a:spcPct val="20000"/>
        </a:spcBef>
        <a:spcAft>
          <a:spcPct val="0"/>
        </a:spcAft>
        <a:buChar char="»"/>
        <a:defRPr sz="2100">
          <a:solidFill>
            <a:srgbClr val="000000"/>
          </a:solidFill>
          <a:latin typeface="+mn-lt"/>
        </a:defRPr>
      </a:lvl7pPr>
      <a:lvl8pPr marL="3417995" indent="-226382" algn="l" rtl="0" eaLnBrk="1" fontAlgn="base" hangingPunct="1">
        <a:lnSpc>
          <a:spcPct val="115000"/>
        </a:lnSpc>
        <a:spcBef>
          <a:spcPct val="20000"/>
        </a:spcBef>
        <a:spcAft>
          <a:spcPct val="0"/>
        </a:spcAft>
        <a:buChar char="»"/>
        <a:defRPr sz="2100">
          <a:solidFill>
            <a:srgbClr val="000000"/>
          </a:solidFill>
          <a:latin typeface="+mn-lt"/>
        </a:defRPr>
      </a:lvl8pPr>
      <a:lvl9pPr marL="3873938" indent="-2263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886" rtl="0" eaLnBrk="1" latinLnBrk="0" hangingPunct="1">
        <a:defRPr sz="1900" kern="1200">
          <a:solidFill>
            <a:schemeClr val="tx1"/>
          </a:solidFill>
          <a:latin typeface="+mn-lt"/>
          <a:ea typeface="+mn-ea"/>
          <a:cs typeface="+mn-cs"/>
        </a:defRPr>
      </a:lvl1pPr>
      <a:lvl2pPr marL="455939" algn="l" defTabSz="911886" rtl="0" eaLnBrk="1" latinLnBrk="0" hangingPunct="1">
        <a:defRPr sz="1900" kern="1200">
          <a:solidFill>
            <a:schemeClr val="tx1"/>
          </a:solidFill>
          <a:latin typeface="+mn-lt"/>
          <a:ea typeface="+mn-ea"/>
          <a:cs typeface="+mn-cs"/>
        </a:defRPr>
      </a:lvl2pPr>
      <a:lvl3pPr marL="911886" algn="l" defTabSz="911886" rtl="0" eaLnBrk="1" latinLnBrk="0" hangingPunct="1">
        <a:defRPr sz="1900" kern="1200">
          <a:solidFill>
            <a:schemeClr val="tx1"/>
          </a:solidFill>
          <a:latin typeface="+mn-lt"/>
          <a:ea typeface="+mn-ea"/>
          <a:cs typeface="+mn-cs"/>
        </a:defRPr>
      </a:lvl3pPr>
      <a:lvl4pPr marL="1367835" algn="l" defTabSz="911886" rtl="0" eaLnBrk="1" latinLnBrk="0" hangingPunct="1">
        <a:defRPr sz="1900" kern="1200">
          <a:solidFill>
            <a:schemeClr val="tx1"/>
          </a:solidFill>
          <a:latin typeface="+mn-lt"/>
          <a:ea typeface="+mn-ea"/>
          <a:cs typeface="+mn-cs"/>
        </a:defRPr>
      </a:lvl4pPr>
      <a:lvl5pPr marL="1823782" algn="l" defTabSz="911886" rtl="0" eaLnBrk="1" latinLnBrk="0" hangingPunct="1">
        <a:defRPr sz="1900" kern="1200">
          <a:solidFill>
            <a:schemeClr val="tx1"/>
          </a:solidFill>
          <a:latin typeface="+mn-lt"/>
          <a:ea typeface="+mn-ea"/>
          <a:cs typeface="+mn-cs"/>
        </a:defRPr>
      </a:lvl5pPr>
      <a:lvl6pPr marL="2279721" algn="l" defTabSz="911886" rtl="0" eaLnBrk="1" latinLnBrk="0" hangingPunct="1">
        <a:defRPr sz="1900" kern="1200">
          <a:solidFill>
            <a:schemeClr val="tx1"/>
          </a:solidFill>
          <a:latin typeface="+mn-lt"/>
          <a:ea typeface="+mn-ea"/>
          <a:cs typeface="+mn-cs"/>
        </a:defRPr>
      </a:lvl6pPr>
      <a:lvl7pPr marL="2735662" algn="l" defTabSz="911886" rtl="0" eaLnBrk="1" latinLnBrk="0" hangingPunct="1">
        <a:defRPr sz="1900" kern="1200">
          <a:solidFill>
            <a:schemeClr val="tx1"/>
          </a:solidFill>
          <a:latin typeface="+mn-lt"/>
          <a:ea typeface="+mn-ea"/>
          <a:cs typeface="+mn-cs"/>
        </a:defRPr>
      </a:lvl7pPr>
      <a:lvl8pPr marL="3191605" algn="l" defTabSz="911886" rtl="0" eaLnBrk="1" latinLnBrk="0" hangingPunct="1">
        <a:defRPr sz="1900" kern="1200">
          <a:solidFill>
            <a:schemeClr val="tx1"/>
          </a:solidFill>
          <a:latin typeface="+mn-lt"/>
          <a:ea typeface="+mn-ea"/>
          <a:cs typeface="+mn-cs"/>
        </a:defRPr>
      </a:lvl8pPr>
      <a:lvl9pPr marL="3647552" algn="l" defTabSz="911886"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6191" tIns="134310" rIns="326191" bIns="13431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84"/>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378" tIns="191877" rIns="345378" bIns="19187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8770"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a typeface="+mn-ea"/>
            </a:endParaRPr>
          </a:p>
        </p:txBody>
      </p:sp>
    </p:spTree>
    <p:extLst>
      <p:ext uri="{BB962C8B-B14F-4D97-AF65-F5344CB8AC3E}">
        <p14:creationId xmlns:p14="http://schemas.microsoft.com/office/powerpoint/2010/main" val="11858293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Lst>
  <p:hf sldNum="0" hdr="0" dt="0"/>
  <p:txStyles>
    <p:titleStyle>
      <a:lvl1pPr marL="1142602" indent="-114260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359" algn="l" rtl="0" eaLnBrk="1" fontAlgn="base" hangingPunct="1">
        <a:spcBef>
          <a:spcPct val="0"/>
        </a:spcBef>
        <a:spcAft>
          <a:spcPct val="0"/>
        </a:spcAft>
        <a:defRPr sz="3200" b="1">
          <a:solidFill>
            <a:srgbClr val="2877C4"/>
          </a:solidFill>
          <a:latin typeface="Arial" charset="0"/>
        </a:defRPr>
      </a:lvl6pPr>
      <a:lvl7pPr marL="912720" algn="l" rtl="0" eaLnBrk="1" fontAlgn="base" hangingPunct="1">
        <a:spcBef>
          <a:spcPct val="0"/>
        </a:spcBef>
        <a:spcAft>
          <a:spcPct val="0"/>
        </a:spcAft>
        <a:defRPr sz="3200" b="1">
          <a:solidFill>
            <a:srgbClr val="2877C4"/>
          </a:solidFill>
          <a:latin typeface="Arial" charset="0"/>
        </a:defRPr>
      </a:lvl7pPr>
      <a:lvl8pPr marL="1369089" algn="l" rtl="0" eaLnBrk="1" fontAlgn="base" hangingPunct="1">
        <a:spcBef>
          <a:spcPct val="0"/>
        </a:spcBef>
        <a:spcAft>
          <a:spcPct val="0"/>
        </a:spcAft>
        <a:defRPr sz="3200" b="1">
          <a:solidFill>
            <a:srgbClr val="2877C4"/>
          </a:solidFill>
          <a:latin typeface="Arial" charset="0"/>
        </a:defRPr>
      </a:lvl8pPr>
      <a:lvl9pPr marL="182545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767" indent="-22818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4539" indent="-22659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1100" indent="-2345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047" indent="-226592" algn="l" rtl="0" eaLnBrk="1" fontAlgn="base" hangingPunct="1">
        <a:lnSpc>
          <a:spcPct val="115000"/>
        </a:lnSpc>
        <a:spcBef>
          <a:spcPct val="20000"/>
        </a:spcBef>
        <a:spcAft>
          <a:spcPct val="0"/>
        </a:spcAft>
        <a:buChar char="»"/>
        <a:defRPr sz="2100">
          <a:solidFill>
            <a:srgbClr val="000000"/>
          </a:solidFill>
          <a:latin typeface="+mn-lt"/>
        </a:defRPr>
      </a:lvl5pPr>
      <a:lvl6pPr marL="2508408" indent="-226592" algn="l" rtl="0" eaLnBrk="1" fontAlgn="base" hangingPunct="1">
        <a:lnSpc>
          <a:spcPct val="115000"/>
        </a:lnSpc>
        <a:spcBef>
          <a:spcPct val="20000"/>
        </a:spcBef>
        <a:spcAft>
          <a:spcPct val="0"/>
        </a:spcAft>
        <a:buChar char="»"/>
        <a:defRPr sz="2100">
          <a:solidFill>
            <a:srgbClr val="000000"/>
          </a:solidFill>
          <a:latin typeface="+mn-lt"/>
        </a:defRPr>
      </a:lvl6pPr>
      <a:lvl7pPr marL="2964767" indent="-226592" algn="l" rtl="0" eaLnBrk="1" fontAlgn="base" hangingPunct="1">
        <a:lnSpc>
          <a:spcPct val="115000"/>
        </a:lnSpc>
        <a:spcBef>
          <a:spcPct val="20000"/>
        </a:spcBef>
        <a:spcAft>
          <a:spcPct val="0"/>
        </a:spcAft>
        <a:buChar char="»"/>
        <a:defRPr sz="2100">
          <a:solidFill>
            <a:srgbClr val="000000"/>
          </a:solidFill>
          <a:latin typeface="+mn-lt"/>
        </a:defRPr>
      </a:lvl7pPr>
      <a:lvl8pPr marL="3421130" indent="-226592" algn="l" rtl="0" eaLnBrk="1" fontAlgn="base" hangingPunct="1">
        <a:lnSpc>
          <a:spcPct val="115000"/>
        </a:lnSpc>
        <a:spcBef>
          <a:spcPct val="20000"/>
        </a:spcBef>
        <a:spcAft>
          <a:spcPct val="0"/>
        </a:spcAft>
        <a:buChar char="»"/>
        <a:defRPr sz="2100">
          <a:solidFill>
            <a:srgbClr val="000000"/>
          </a:solidFill>
          <a:latin typeface="+mn-lt"/>
        </a:defRPr>
      </a:lvl8pPr>
      <a:lvl9pPr marL="3877493" indent="-22659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720" rtl="0" eaLnBrk="1" latinLnBrk="0" hangingPunct="1">
        <a:defRPr sz="1900" kern="1200">
          <a:solidFill>
            <a:schemeClr val="tx1"/>
          </a:solidFill>
          <a:latin typeface="+mn-lt"/>
          <a:ea typeface="+mn-ea"/>
          <a:cs typeface="+mn-cs"/>
        </a:defRPr>
      </a:lvl1pPr>
      <a:lvl2pPr marL="456359" algn="l" defTabSz="912720" rtl="0" eaLnBrk="1" latinLnBrk="0" hangingPunct="1">
        <a:defRPr sz="1900" kern="1200">
          <a:solidFill>
            <a:schemeClr val="tx1"/>
          </a:solidFill>
          <a:latin typeface="+mn-lt"/>
          <a:ea typeface="+mn-ea"/>
          <a:cs typeface="+mn-cs"/>
        </a:defRPr>
      </a:lvl2pPr>
      <a:lvl3pPr marL="912720" algn="l" defTabSz="912720" rtl="0" eaLnBrk="1" latinLnBrk="0" hangingPunct="1">
        <a:defRPr sz="1900" kern="1200">
          <a:solidFill>
            <a:schemeClr val="tx1"/>
          </a:solidFill>
          <a:latin typeface="+mn-lt"/>
          <a:ea typeface="+mn-ea"/>
          <a:cs typeface="+mn-cs"/>
        </a:defRPr>
      </a:lvl3pPr>
      <a:lvl4pPr marL="1369089" algn="l" defTabSz="912720" rtl="0" eaLnBrk="1" latinLnBrk="0" hangingPunct="1">
        <a:defRPr sz="1900" kern="1200">
          <a:solidFill>
            <a:schemeClr val="tx1"/>
          </a:solidFill>
          <a:latin typeface="+mn-lt"/>
          <a:ea typeface="+mn-ea"/>
          <a:cs typeface="+mn-cs"/>
        </a:defRPr>
      </a:lvl4pPr>
      <a:lvl5pPr marL="1825454" algn="l" defTabSz="912720" rtl="0" eaLnBrk="1" latinLnBrk="0" hangingPunct="1">
        <a:defRPr sz="1900" kern="1200">
          <a:solidFill>
            <a:schemeClr val="tx1"/>
          </a:solidFill>
          <a:latin typeface="+mn-lt"/>
          <a:ea typeface="+mn-ea"/>
          <a:cs typeface="+mn-cs"/>
        </a:defRPr>
      </a:lvl5pPr>
      <a:lvl6pPr marL="2281813" algn="l" defTabSz="912720" rtl="0" eaLnBrk="1" latinLnBrk="0" hangingPunct="1">
        <a:defRPr sz="1900" kern="1200">
          <a:solidFill>
            <a:schemeClr val="tx1"/>
          </a:solidFill>
          <a:latin typeface="+mn-lt"/>
          <a:ea typeface="+mn-ea"/>
          <a:cs typeface="+mn-cs"/>
        </a:defRPr>
      </a:lvl6pPr>
      <a:lvl7pPr marL="2738174" algn="l" defTabSz="912720" rtl="0" eaLnBrk="1" latinLnBrk="0" hangingPunct="1">
        <a:defRPr sz="1900" kern="1200">
          <a:solidFill>
            <a:schemeClr val="tx1"/>
          </a:solidFill>
          <a:latin typeface="+mn-lt"/>
          <a:ea typeface="+mn-ea"/>
          <a:cs typeface="+mn-cs"/>
        </a:defRPr>
      </a:lvl7pPr>
      <a:lvl8pPr marL="3194533" algn="l" defTabSz="912720" rtl="0" eaLnBrk="1" latinLnBrk="0" hangingPunct="1">
        <a:defRPr sz="1900" kern="1200">
          <a:solidFill>
            <a:schemeClr val="tx1"/>
          </a:solidFill>
          <a:latin typeface="+mn-lt"/>
          <a:ea typeface="+mn-ea"/>
          <a:cs typeface="+mn-cs"/>
        </a:defRPr>
      </a:lvl8pPr>
      <a:lvl9pPr marL="3650898" algn="l" defTabSz="912720"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972"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a typeface="+mn-ea"/>
            </a:endParaRPr>
          </a:p>
        </p:txBody>
      </p:sp>
    </p:spTree>
    <p:extLst>
      <p:ext uri="{BB962C8B-B14F-4D97-AF65-F5344CB8AC3E}">
        <p14:creationId xmlns:p14="http://schemas.microsoft.com/office/powerpoint/2010/main" val="84036926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30029" indent="-22844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5327" indent="-22685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16"/>
            <a:ext cx="9144000" cy="1377158"/>
          </a:xfrm>
          <a:prstGeom prst="rect">
            <a:avLst/>
          </a:prstGeom>
          <a:solidFill>
            <a:schemeClr val="accent4"/>
          </a:solidFill>
          <a:ln>
            <a:noFill/>
          </a:ln>
          <a:effectLst/>
        </p:spPr>
        <p:txBody>
          <a:bodyPr vert="horz" wrap="square" lIns="325443" tIns="133995" rIns="325443" bIns="133995"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8" y="1377173"/>
            <a:ext cx="9144000" cy="5480843"/>
          </a:xfrm>
          <a:prstGeom prst="rect">
            <a:avLst/>
          </a:prstGeom>
          <a:noFill/>
          <a:ln w="9525">
            <a:noFill/>
            <a:miter lim="800000"/>
            <a:headEnd/>
            <a:tailEnd/>
          </a:ln>
        </p:spPr>
        <p:txBody>
          <a:bodyPr vert="horz" wrap="square" lIns="344582" tIns="191435" rIns="344582" bIns="19143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userDrawn="1"/>
        </p:nvPicPr>
        <p:blipFill>
          <a:blip r:embed="rId10" cstate="print"/>
          <a:srcRect/>
          <a:stretch>
            <a:fillRect/>
          </a:stretch>
        </p:blipFill>
        <p:spPr bwMode="auto">
          <a:xfrm>
            <a:off x="7702405" y="16"/>
            <a:ext cx="1441595" cy="1373188"/>
          </a:xfrm>
          <a:prstGeom prst="rect">
            <a:avLst/>
          </a:prstGeom>
          <a:noFill/>
          <a:ln w="9525">
            <a:noFill/>
            <a:miter lim="800000"/>
            <a:headEnd/>
            <a:tailEnd/>
          </a:ln>
        </p:spPr>
      </p:pic>
    </p:spTree>
    <p:extLst>
      <p:ext uri="{BB962C8B-B14F-4D97-AF65-F5344CB8AC3E}">
        <p14:creationId xmlns:p14="http://schemas.microsoft.com/office/powerpoint/2010/main" val="69562071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hf sldNum="0" hdr="0" dt="0"/>
  <p:txStyles>
    <p:titleStyle>
      <a:lvl1pPr marL="1139982" indent="-1139982"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9982" indent="-1139982" algn="l" rtl="0" eaLnBrk="0" fontAlgn="base" hangingPunct="0">
        <a:lnSpc>
          <a:spcPct val="95000"/>
        </a:lnSpc>
        <a:spcBef>
          <a:spcPct val="0"/>
        </a:spcBef>
        <a:spcAft>
          <a:spcPct val="0"/>
        </a:spcAft>
        <a:defRPr sz="2900" b="1">
          <a:solidFill>
            <a:schemeClr val="bg2"/>
          </a:solidFill>
          <a:latin typeface="Arial" charset="0"/>
        </a:defRPr>
      </a:lvl2pPr>
      <a:lvl3pPr marL="1139982" indent="-1139982" algn="l" rtl="0" eaLnBrk="0" fontAlgn="base" hangingPunct="0">
        <a:lnSpc>
          <a:spcPct val="95000"/>
        </a:lnSpc>
        <a:spcBef>
          <a:spcPct val="0"/>
        </a:spcBef>
        <a:spcAft>
          <a:spcPct val="0"/>
        </a:spcAft>
        <a:defRPr sz="2900" b="1">
          <a:solidFill>
            <a:schemeClr val="bg2"/>
          </a:solidFill>
          <a:latin typeface="Arial" charset="0"/>
        </a:defRPr>
      </a:lvl3pPr>
      <a:lvl4pPr marL="1139982" indent="-1139982" algn="l" rtl="0" eaLnBrk="0" fontAlgn="base" hangingPunct="0">
        <a:lnSpc>
          <a:spcPct val="95000"/>
        </a:lnSpc>
        <a:spcBef>
          <a:spcPct val="0"/>
        </a:spcBef>
        <a:spcAft>
          <a:spcPct val="0"/>
        </a:spcAft>
        <a:defRPr sz="2900" b="1">
          <a:solidFill>
            <a:schemeClr val="bg2"/>
          </a:solidFill>
          <a:latin typeface="Arial" charset="0"/>
        </a:defRPr>
      </a:lvl4pPr>
      <a:lvl5pPr marL="1139982" indent="-1139982" algn="l" rtl="0" eaLnBrk="0" fontAlgn="base" hangingPunct="0">
        <a:lnSpc>
          <a:spcPct val="95000"/>
        </a:lnSpc>
        <a:spcBef>
          <a:spcPct val="0"/>
        </a:spcBef>
        <a:spcAft>
          <a:spcPct val="0"/>
        </a:spcAft>
        <a:defRPr sz="2900" b="1">
          <a:solidFill>
            <a:schemeClr val="bg2"/>
          </a:solidFill>
          <a:latin typeface="Arial" charset="0"/>
        </a:defRPr>
      </a:lvl5pPr>
      <a:lvl6pPr marL="455311" algn="l" rtl="0" eaLnBrk="1" fontAlgn="base" hangingPunct="1">
        <a:spcBef>
          <a:spcPct val="0"/>
        </a:spcBef>
        <a:spcAft>
          <a:spcPct val="0"/>
        </a:spcAft>
        <a:defRPr sz="3200" b="1">
          <a:solidFill>
            <a:srgbClr val="2877C4"/>
          </a:solidFill>
          <a:latin typeface="Arial" charset="0"/>
        </a:defRPr>
      </a:lvl6pPr>
      <a:lvl7pPr marL="910638" algn="l" rtl="0" eaLnBrk="1" fontAlgn="base" hangingPunct="1">
        <a:spcBef>
          <a:spcPct val="0"/>
        </a:spcBef>
        <a:spcAft>
          <a:spcPct val="0"/>
        </a:spcAft>
        <a:defRPr sz="3200" b="1">
          <a:solidFill>
            <a:srgbClr val="2877C4"/>
          </a:solidFill>
          <a:latin typeface="Arial" charset="0"/>
        </a:defRPr>
      </a:lvl7pPr>
      <a:lvl8pPr marL="1365957" algn="l" rtl="0" eaLnBrk="1" fontAlgn="base" hangingPunct="1">
        <a:spcBef>
          <a:spcPct val="0"/>
        </a:spcBef>
        <a:spcAft>
          <a:spcPct val="0"/>
        </a:spcAft>
        <a:defRPr sz="3200" b="1">
          <a:solidFill>
            <a:srgbClr val="2877C4"/>
          </a:solidFill>
          <a:latin typeface="Arial" charset="0"/>
        </a:defRPr>
      </a:lvl8pPr>
      <a:lvl9pPr marL="182127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300">
          <a:solidFill>
            <a:srgbClr val="000000"/>
          </a:solidFill>
          <a:latin typeface="+mn-lt"/>
          <a:ea typeface="+mn-ea"/>
          <a:cs typeface="+mn-cs"/>
        </a:defRPr>
      </a:lvl1pPr>
      <a:lvl2pPr marL="225996" indent="-225996"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81338" indent="-225996"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85640" indent="-232651"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7318" indent="-225996" algn="l" rtl="0" eaLnBrk="0" fontAlgn="base" hangingPunct="0">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143610921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 y="49"/>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19" tIns="45510" rIns="91019" bIns="45510" anchor="ct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endParaRPr lang="en-US" altLang="en-US" sz="2300">
              <a:solidFill>
                <a:srgbClr val="000000"/>
              </a:solidFill>
            </a:endParaRPr>
          </a:p>
        </p:txBody>
      </p:sp>
      <p:sp>
        <p:nvSpPr>
          <p:cNvPr id="1026" name="Rectangle 2"/>
          <p:cNvSpPr>
            <a:spLocks noGrp="1" noChangeArrowheads="1"/>
          </p:cNvSpPr>
          <p:nvPr>
            <p:ph type="title"/>
          </p:nvPr>
        </p:nvSpPr>
        <p:spPr bwMode="auto">
          <a:xfrm>
            <a:off x="5410201" y="0"/>
            <a:ext cx="3581399"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19" tIns="45510" rIns="91019" bIns="45510" numCol="1" anchor="ctr" anchorCtr="0" compatLnSpc="1">
            <a:prstTxWarp prst="textNoShape">
              <a:avLst/>
            </a:prstTxWarp>
          </a:bodyPr>
          <a:lstStyle/>
          <a:p>
            <a:pPr lvl="0"/>
            <a:r>
              <a:rPr lang="en-US" altLang="en-US"/>
              <a:t>Click to edit Master title style</a:t>
            </a:r>
          </a:p>
        </p:txBody>
      </p:sp>
      <p:sp>
        <p:nvSpPr>
          <p:cNvPr id="2053"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19" tIns="45510" rIns="91019" bIns="4551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86" y="6607175"/>
            <a:ext cx="806451"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p:cNvSpPr txBox="1">
            <a:spLocks noChangeArrowheads="1"/>
          </p:cNvSpPr>
          <p:nvPr userDrawn="1"/>
        </p:nvSpPr>
        <p:spPr bwMode="auto">
          <a:xfrm>
            <a:off x="76201" y="76209"/>
            <a:ext cx="5334000" cy="799795"/>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019" tIns="45510" rIns="91019" bIns="45510">
            <a:spAutoFit/>
          </a:bodyPr>
          <a:lstStyle/>
          <a:p>
            <a:pPr>
              <a:spcBef>
                <a:spcPct val="50000"/>
              </a:spcBef>
              <a:defRPr/>
            </a:pPr>
            <a:r>
              <a:rPr lang="en-US" altLang="en-US" sz="2300" b="1">
                <a:solidFill>
                  <a:srgbClr val="5D88A2"/>
                </a:solidFill>
                <a:effectLst>
                  <a:outerShdw blurRad="38100" dist="38100" dir="2700000" algn="tl">
                    <a:srgbClr val="C0C0C0"/>
                  </a:outerShdw>
                </a:effectLst>
                <a:ea typeface="ヒラギノ角ゴ Pro W3" pitchFamily="-80" charset="-128"/>
              </a:rPr>
              <a:t>5.3 Atomic Emission Spectra and the Quantum Mechanical Model </a:t>
            </a:r>
          </a:p>
        </p:txBody>
      </p:sp>
      <p:sp>
        <p:nvSpPr>
          <p:cNvPr id="2056" name="Text Box 13"/>
          <p:cNvSpPr txBox="1">
            <a:spLocks noChangeArrowheads="1"/>
          </p:cNvSpPr>
          <p:nvPr userDrawn="1"/>
        </p:nvSpPr>
        <p:spPr bwMode="auto">
          <a:xfrm>
            <a:off x="0" y="6400813"/>
            <a:ext cx="1371600" cy="445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19" tIns="45510" rIns="91019" bIns="45510">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en-US" altLang="en-US" sz="2300">
              <a:solidFill>
                <a:srgbClr val="000000"/>
              </a:solidFill>
            </a:endParaRPr>
          </a:p>
        </p:txBody>
      </p:sp>
      <p:sp>
        <p:nvSpPr>
          <p:cNvPr id="2057" name="Text Box 14"/>
          <p:cNvSpPr txBox="1">
            <a:spLocks noChangeArrowheads="1"/>
          </p:cNvSpPr>
          <p:nvPr userDrawn="1"/>
        </p:nvSpPr>
        <p:spPr bwMode="auto">
          <a:xfrm>
            <a:off x="76200" y="6521470"/>
            <a:ext cx="1524000" cy="353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19" tIns="45510" rIns="91019" bIns="45510">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fld id="{A25EDD4C-7212-445A-86F9-ABCAE98F2F4F}" type="slidenum">
              <a:rPr lang="en-US" altLang="en-US" sz="1700">
                <a:solidFill>
                  <a:srgbClr val="000000"/>
                </a:solidFill>
              </a:rPr>
              <a:pPr>
                <a:spcBef>
                  <a:spcPct val="50000"/>
                </a:spcBef>
              </a:pPr>
              <a:t>‹#›</a:t>
            </a:fld>
            <a:endParaRPr lang="en-US" altLang="en-US" sz="1700">
              <a:solidFill>
                <a:srgbClr val="000000"/>
              </a:solidFill>
            </a:endParaRPr>
          </a:p>
        </p:txBody>
      </p:sp>
      <p:sp>
        <p:nvSpPr>
          <p:cNvPr id="1039" name="Rectangle 1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19" tIns="45510" rIns="91019" bIns="45510" numCol="1" anchor="b" anchorCtr="0" compatLnSpc="1">
            <a:prstTxWarp prst="textNoShape">
              <a:avLst/>
            </a:prstTxWarp>
          </a:bodyPr>
          <a:lstStyle>
            <a:lvl1pPr algn="r">
              <a:defRPr sz="800" smtClean="0">
                <a:solidFill>
                  <a:srgbClr val="000000"/>
                </a:solidFill>
              </a:defRPr>
            </a:lvl1pPr>
          </a:lstStyle>
          <a:p>
            <a:pPr>
              <a:defRPr/>
            </a:pPr>
            <a:r>
              <a:rPr lang="en-US" altLang="en-US"/>
              <a:t>Copyright © Pearson Education, Inc., or its affiliates. All Rights Reserved. </a:t>
            </a:r>
          </a:p>
        </p:txBody>
      </p:sp>
      <p:sp>
        <p:nvSpPr>
          <p:cNvPr id="1040" name="Rectangle 16"/>
          <p:cNvSpPr>
            <a:spLocks noChangeArrowheads="1"/>
          </p:cNvSpPr>
          <p:nvPr userDrawn="1"/>
        </p:nvSpPr>
        <p:spPr bwMode="auto">
          <a:xfrm>
            <a:off x="4975235" y="76213"/>
            <a:ext cx="514034" cy="76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19" tIns="45510" rIns="91019" bIns="45510">
            <a:spAutoFit/>
          </a:bodyPr>
          <a:lstStyle/>
          <a:p>
            <a:pPr>
              <a:defRPr/>
            </a:pPr>
            <a:r>
              <a:rPr lang="en-US" altLang="en-US" sz="4400" b="1">
                <a:solidFill>
                  <a:srgbClr val="5D88A2"/>
                </a:solidFill>
                <a:effectLst>
                  <a:outerShdw blurRad="38100" dist="38100" dir="2700000" algn="tl">
                    <a:srgbClr val="C0C0C0"/>
                  </a:outerShdw>
                </a:effectLst>
                <a:ea typeface="ヒラギノ角ゴ Pro W3" pitchFamily="-80" charset="-128"/>
              </a:rPr>
              <a:t>&gt;</a:t>
            </a:r>
            <a:endParaRPr lang="en-US" altLang="en-US" sz="48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08" r:id="rId12"/>
  </p:sldLayoutIdLst>
  <p:hf sldNum="0"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103"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22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33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04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338" indent="-341338" algn="l" rtl="0" eaLnBrk="0" fontAlgn="base" hangingPunct="0">
        <a:spcBef>
          <a:spcPct val="20000"/>
        </a:spcBef>
        <a:spcAft>
          <a:spcPct val="0"/>
        </a:spcAft>
        <a:defRPr sz="3200" b="1" kern="1200">
          <a:solidFill>
            <a:schemeClr val="tx1"/>
          </a:solidFill>
          <a:latin typeface="+mn-lt"/>
          <a:ea typeface="+mn-ea"/>
          <a:cs typeface="+mn-cs"/>
        </a:defRPr>
      </a:lvl1pPr>
      <a:lvl2pPr marL="739547" indent="-284446" algn="l" rtl="0" eaLnBrk="0" fontAlgn="base" hangingPunct="0">
        <a:spcBef>
          <a:spcPct val="20000"/>
        </a:spcBef>
        <a:spcAft>
          <a:spcPct val="0"/>
        </a:spcAft>
        <a:defRPr sz="3200" kern="1200">
          <a:solidFill>
            <a:schemeClr val="tx1"/>
          </a:solidFill>
          <a:latin typeface="+mn-lt"/>
          <a:ea typeface="+mn-ea"/>
          <a:cs typeface="+mn-cs"/>
        </a:defRPr>
      </a:lvl2pPr>
      <a:lvl3pPr marL="1137770" indent="-227550" algn="l" rtl="0" eaLnBrk="0" fontAlgn="base" hangingPunct="0">
        <a:spcBef>
          <a:spcPct val="20000"/>
        </a:spcBef>
        <a:spcAft>
          <a:spcPct val="0"/>
        </a:spcAft>
        <a:buChar char="•"/>
        <a:defRPr sz="2700" kern="1200">
          <a:solidFill>
            <a:schemeClr val="tx1"/>
          </a:solidFill>
          <a:latin typeface="+mn-lt"/>
          <a:ea typeface="+mn-ea"/>
          <a:cs typeface="+mn-cs"/>
        </a:defRPr>
      </a:lvl3pPr>
      <a:lvl4pPr marL="1592881" indent="-227550" algn="l" rtl="0" eaLnBrk="0" fontAlgn="base" hangingPunct="0">
        <a:spcBef>
          <a:spcPct val="20000"/>
        </a:spcBef>
        <a:spcAft>
          <a:spcPct val="0"/>
        </a:spcAft>
        <a:buChar char="–"/>
        <a:defRPr sz="2700" kern="1200">
          <a:solidFill>
            <a:schemeClr val="tx1"/>
          </a:solidFill>
          <a:latin typeface="+mn-lt"/>
          <a:ea typeface="+mn-ea"/>
          <a:cs typeface="+mn-cs"/>
        </a:defRPr>
      </a:lvl4pPr>
      <a:lvl5pPr marL="2047990" indent="-227550" algn="l" rtl="0" eaLnBrk="0" fontAlgn="base" hangingPunct="0">
        <a:spcBef>
          <a:spcPct val="20000"/>
        </a:spcBef>
        <a:spcAft>
          <a:spcPct val="0"/>
        </a:spcAft>
        <a:buChar char="»"/>
        <a:defRPr sz="2700" kern="1200">
          <a:solidFill>
            <a:schemeClr val="tx1"/>
          </a:solidFill>
          <a:latin typeface="+mn-lt"/>
          <a:ea typeface="+mn-ea"/>
          <a:cs typeface="+mn-cs"/>
        </a:defRPr>
      </a:lvl5pPr>
      <a:lvl6pPr marL="2503099"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204"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3308"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8415"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222" rtl="0" eaLnBrk="1" latinLnBrk="0" hangingPunct="1">
        <a:defRPr sz="1900" kern="1200">
          <a:solidFill>
            <a:schemeClr val="tx1"/>
          </a:solidFill>
          <a:latin typeface="+mn-lt"/>
          <a:ea typeface="+mn-ea"/>
          <a:cs typeface="+mn-cs"/>
        </a:defRPr>
      </a:lvl1pPr>
      <a:lvl2pPr marL="455103" algn="l" defTabSz="910222" rtl="0" eaLnBrk="1" latinLnBrk="0" hangingPunct="1">
        <a:defRPr sz="1900" kern="1200">
          <a:solidFill>
            <a:schemeClr val="tx1"/>
          </a:solidFill>
          <a:latin typeface="+mn-lt"/>
          <a:ea typeface="+mn-ea"/>
          <a:cs typeface="+mn-cs"/>
        </a:defRPr>
      </a:lvl2pPr>
      <a:lvl3pPr marL="910222" algn="l" defTabSz="910222" rtl="0" eaLnBrk="1" latinLnBrk="0" hangingPunct="1">
        <a:defRPr sz="1900" kern="1200">
          <a:solidFill>
            <a:schemeClr val="tx1"/>
          </a:solidFill>
          <a:latin typeface="+mn-lt"/>
          <a:ea typeface="+mn-ea"/>
          <a:cs typeface="+mn-cs"/>
        </a:defRPr>
      </a:lvl3pPr>
      <a:lvl4pPr marL="1365331" algn="l" defTabSz="910222" rtl="0" eaLnBrk="1" latinLnBrk="0" hangingPunct="1">
        <a:defRPr sz="1900" kern="1200">
          <a:solidFill>
            <a:schemeClr val="tx1"/>
          </a:solidFill>
          <a:latin typeface="+mn-lt"/>
          <a:ea typeface="+mn-ea"/>
          <a:cs typeface="+mn-cs"/>
        </a:defRPr>
      </a:lvl4pPr>
      <a:lvl5pPr marL="1820438" algn="l" defTabSz="910222" rtl="0" eaLnBrk="1" latinLnBrk="0" hangingPunct="1">
        <a:defRPr sz="1900" kern="1200">
          <a:solidFill>
            <a:schemeClr val="tx1"/>
          </a:solidFill>
          <a:latin typeface="+mn-lt"/>
          <a:ea typeface="+mn-ea"/>
          <a:cs typeface="+mn-cs"/>
        </a:defRPr>
      </a:lvl5pPr>
      <a:lvl6pPr marL="2275547" algn="l" defTabSz="910222" rtl="0" eaLnBrk="1" latinLnBrk="0" hangingPunct="1">
        <a:defRPr sz="1900" kern="1200">
          <a:solidFill>
            <a:schemeClr val="tx1"/>
          </a:solidFill>
          <a:latin typeface="+mn-lt"/>
          <a:ea typeface="+mn-ea"/>
          <a:cs typeface="+mn-cs"/>
        </a:defRPr>
      </a:lvl6pPr>
      <a:lvl7pPr marL="2730653" algn="l" defTabSz="910222" rtl="0" eaLnBrk="1" latinLnBrk="0" hangingPunct="1">
        <a:defRPr sz="1900" kern="1200">
          <a:solidFill>
            <a:schemeClr val="tx1"/>
          </a:solidFill>
          <a:latin typeface="+mn-lt"/>
          <a:ea typeface="+mn-ea"/>
          <a:cs typeface="+mn-cs"/>
        </a:defRPr>
      </a:lvl7pPr>
      <a:lvl8pPr marL="3185756" algn="l" defTabSz="910222" rtl="0" eaLnBrk="1" latinLnBrk="0" hangingPunct="1">
        <a:defRPr sz="1900" kern="1200">
          <a:solidFill>
            <a:schemeClr val="tx1"/>
          </a:solidFill>
          <a:latin typeface="+mn-lt"/>
          <a:ea typeface="+mn-ea"/>
          <a:cs typeface="+mn-cs"/>
        </a:defRPr>
      </a:lvl8pPr>
      <a:lvl9pPr marL="3640865" algn="l" defTabSz="910222"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071" tIns="133838" rIns="325071" bIns="13383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206"/>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215" rIns="0" bIns="4547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218107983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hf sldNum="0" hdr="0" dt="0"/>
  <p:txStyles>
    <p:titleStyle>
      <a:lvl1pPr marL="1138678" indent="-113867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792" algn="l" rtl="0" eaLnBrk="1" fontAlgn="base" hangingPunct="1">
        <a:spcBef>
          <a:spcPct val="0"/>
        </a:spcBef>
        <a:spcAft>
          <a:spcPct val="0"/>
        </a:spcAft>
        <a:defRPr sz="3200" b="1">
          <a:solidFill>
            <a:srgbClr val="2877C4"/>
          </a:solidFill>
          <a:latin typeface="Arial" charset="0"/>
        </a:defRPr>
      </a:lvl6pPr>
      <a:lvl7pPr marL="909598" algn="l" rtl="0" eaLnBrk="1" fontAlgn="base" hangingPunct="1">
        <a:spcBef>
          <a:spcPct val="0"/>
        </a:spcBef>
        <a:spcAft>
          <a:spcPct val="0"/>
        </a:spcAft>
        <a:defRPr sz="3200" b="1">
          <a:solidFill>
            <a:srgbClr val="2877C4"/>
          </a:solidFill>
          <a:latin typeface="Arial" charset="0"/>
        </a:defRPr>
      </a:lvl7pPr>
      <a:lvl8pPr marL="1364392" algn="l" rtl="0" eaLnBrk="1" fontAlgn="base" hangingPunct="1">
        <a:spcBef>
          <a:spcPct val="0"/>
        </a:spcBef>
        <a:spcAft>
          <a:spcPct val="0"/>
        </a:spcAft>
        <a:defRPr sz="3200" b="1">
          <a:solidFill>
            <a:srgbClr val="2877C4"/>
          </a:solidFill>
          <a:latin typeface="Arial" charset="0"/>
        </a:defRPr>
      </a:lvl8pPr>
      <a:lvl9pPr marL="1819188"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8979" indent="-227393"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2189" indent="-225809"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85980" indent="-23371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001" indent="-225809" algn="l" rtl="0" eaLnBrk="1" fontAlgn="base" hangingPunct="1">
        <a:lnSpc>
          <a:spcPct val="115000"/>
        </a:lnSpc>
        <a:spcBef>
          <a:spcPct val="20000"/>
        </a:spcBef>
        <a:spcAft>
          <a:spcPct val="0"/>
        </a:spcAft>
        <a:buChar char="»"/>
        <a:defRPr sz="2100">
          <a:solidFill>
            <a:srgbClr val="000000"/>
          </a:solidFill>
          <a:latin typeface="+mn-lt"/>
        </a:defRPr>
      </a:lvl5pPr>
      <a:lvl6pPr marL="2499794" indent="-225809" algn="l" rtl="0" eaLnBrk="1" fontAlgn="base" hangingPunct="1">
        <a:lnSpc>
          <a:spcPct val="115000"/>
        </a:lnSpc>
        <a:spcBef>
          <a:spcPct val="20000"/>
        </a:spcBef>
        <a:spcAft>
          <a:spcPct val="0"/>
        </a:spcAft>
        <a:buChar char="»"/>
        <a:defRPr sz="2100">
          <a:solidFill>
            <a:srgbClr val="000000"/>
          </a:solidFill>
          <a:latin typeface="+mn-lt"/>
        </a:defRPr>
      </a:lvl6pPr>
      <a:lvl7pPr marL="2954586" indent="-225809" algn="l" rtl="0" eaLnBrk="1" fontAlgn="base" hangingPunct="1">
        <a:lnSpc>
          <a:spcPct val="115000"/>
        </a:lnSpc>
        <a:spcBef>
          <a:spcPct val="20000"/>
        </a:spcBef>
        <a:spcAft>
          <a:spcPct val="0"/>
        </a:spcAft>
        <a:buChar char="»"/>
        <a:defRPr sz="2100">
          <a:solidFill>
            <a:srgbClr val="000000"/>
          </a:solidFill>
          <a:latin typeface="+mn-lt"/>
        </a:defRPr>
      </a:lvl7pPr>
      <a:lvl8pPr marL="3409384" indent="-225809" algn="l" rtl="0" eaLnBrk="1" fontAlgn="base" hangingPunct="1">
        <a:lnSpc>
          <a:spcPct val="115000"/>
        </a:lnSpc>
        <a:spcBef>
          <a:spcPct val="20000"/>
        </a:spcBef>
        <a:spcAft>
          <a:spcPct val="0"/>
        </a:spcAft>
        <a:buChar char="»"/>
        <a:defRPr sz="2100">
          <a:solidFill>
            <a:srgbClr val="000000"/>
          </a:solidFill>
          <a:latin typeface="+mn-lt"/>
        </a:defRPr>
      </a:lvl8pPr>
      <a:lvl9pPr marL="3864178" indent="-22580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598" rtl="0" eaLnBrk="1" latinLnBrk="0" hangingPunct="1">
        <a:defRPr sz="1900" kern="1200">
          <a:solidFill>
            <a:schemeClr val="tx1"/>
          </a:solidFill>
          <a:latin typeface="+mn-lt"/>
          <a:ea typeface="+mn-ea"/>
          <a:cs typeface="+mn-cs"/>
        </a:defRPr>
      </a:lvl1pPr>
      <a:lvl2pPr marL="454792" algn="l" defTabSz="909598" rtl="0" eaLnBrk="1" latinLnBrk="0" hangingPunct="1">
        <a:defRPr sz="1900" kern="1200">
          <a:solidFill>
            <a:schemeClr val="tx1"/>
          </a:solidFill>
          <a:latin typeface="+mn-lt"/>
          <a:ea typeface="+mn-ea"/>
          <a:cs typeface="+mn-cs"/>
        </a:defRPr>
      </a:lvl2pPr>
      <a:lvl3pPr marL="909598" algn="l" defTabSz="909598" rtl="0" eaLnBrk="1" latinLnBrk="0" hangingPunct="1">
        <a:defRPr sz="1900" kern="1200">
          <a:solidFill>
            <a:schemeClr val="tx1"/>
          </a:solidFill>
          <a:latin typeface="+mn-lt"/>
          <a:ea typeface="+mn-ea"/>
          <a:cs typeface="+mn-cs"/>
        </a:defRPr>
      </a:lvl3pPr>
      <a:lvl4pPr marL="1364392" algn="l" defTabSz="909598" rtl="0" eaLnBrk="1" latinLnBrk="0" hangingPunct="1">
        <a:defRPr sz="1900" kern="1200">
          <a:solidFill>
            <a:schemeClr val="tx1"/>
          </a:solidFill>
          <a:latin typeface="+mn-lt"/>
          <a:ea typeface="+mn-ea"/>
          <a:cs typeface="+mn-cs"/>
        </a:defRPr>
      </a:lvl4pPr>
      <a:lvl5pPr marL="1819188" algn="l" defTabSz="909598" rtl="0" eaLnBrk="1" latinLnBrk="0" hangingPunct="1">
        <a:defRPr sz="1900" kern="1200">
          <a:solidFill>
            <a:schemeClr val="tx1"/>
          </a:solidFill>
          <a:latin typeface="+mn-lt"/>
          <a:ea typeface="+mn-ea"/>
          <a:cs typeface="+mn-cs"/>
        </a:defRPr>
      </a:lvl5pPr>
      <a:lvl6pPr marL="2273984" algn="l" defTabSz="909598" rtl="0" eaLnBrk="1" latinLnBrk="0" hangingPunct="1">
        <a:defRPr sz="1900" kern="1200">
          <a:solidFill>
            <a:schemeClr val="tx1"/>
          </a:solidFill>
          <a:latin typeface="+mn-lt"/>
          <a:ea typeface="+mn-ea"/>
          <a:cs typeface="+mn-cs"/>
        </a:defRPr>
      </a:lvl6pPr>
      <a:lvl7pPr marL="2728775" algn="l" defTabSz="909598" rtl="0" eaLnBrk="1" latinLnBrk="0" hangingPunct="1">
        <a:defRPr sz="1900" kern="1200">
          <a:solidFill>
            <a:schemeClr val="tx1"/>
          </a:solidFill>
          <a:latin typeface="+mn-lt"/>
          <a:ea typeface="+mn-ea"/>
          <a:cs typeface="+mn-cs"/>
        </a:defRPr>
      </a:lvl7pPr>
      <a:lvl8pPr marL="3183565" algn="l" defTabSz="909598" rtl="0" eaLnBrk="1" latinLnBrk="0" hangingPunct="1">
        <a:defRPr sz="1900" kern="1200">
          <a:solidFill>
            <a:schemeClr val="tx1"/>
          </a:solidFill>
          <a:latin typeface="+mn-lt"/>
          <a:ea typeface="+mn-ea"/>
          <a:cs typeface="+mn-cs"/>
        </a:defRPr>
      </a:lvl8pPr>
      <a:lvl9pPr marL="3638363" algn="l" defTabSz="909598"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071" tIns="133838" rIns="325071" bIns="13383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185" tIns="191215" rIns="344185" bIns="1912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3849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sldNum="0" hdr="0" dt="0"/>
  <p:txStyles>
    <p:titleStyle>
      <a:lvl1pPr marL="1138678" indent="-113867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792" algn="l" rtl="0" eaLnBrk="1" fontAlgn="base" hangingPunct="1">
        <a:spcBef>
          <a:spcPct val="0"/>
        </a:spcBef>
        <a:spcAft>
          <a:spcPct val="0"/>
        </a:spcAft>
        <a:defRPr sz="3200" b="1">
          <a:solidFill>
            <a:srgbClr val="2877C4"/>
          </a:solidFill>
          <a:latin typeface="Arial" charset="0"/>
        </a:defRPr>
      </a:lvl6pPr>
      <a:lvl7pPr marL="909598" algn="l" rtl="0" eaLnBrk="1" fontAlgn="base" hangingPunct="1">
        <a:spcBef>
          <a:spcPct val="0"/>
        </a:spcBef>
        <a:spcAft>
          <a:spcPct val="0"/>
        </a:spcAft>
        <a:defRPr sz="3200" b="1">
          <a:solidFill>
            <a:srgbClr val="2877C4"/>
          </a:solidFill>
          <a:latin typeface="Arial" charset="0"/>
        </a:defRPr>
      </a:lvl7pPr>
      <a:lvl8pPr marL="1364392" algn="l" rtl="0" eaLnBrk="1" fontAlgn="base" hangingPunct="1">
        <a:spcBef>
          <a:spcPct val="0"/>
        </a:spcBef>
        <a:spcAft>
          <a:spcPct val="0"/>
        </a:spcAft>
        <a:defRPr sz="3200" b="1">
          <a:solidFill>
            <a:srgbClr val="2877C4"/>
          </a:solidFill>
          <a:latin typeface="Arial" charset="0"/>
        </a:defRPr>
      </a:lvl8pPr>
      <a:lvl9pPr marL="1819188"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979" indent="-22739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189" indent="-225809"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5980" indent="-23371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001" indent="-225809" algn="l" rtl="0" eaLnBrk="1" fontAlgn="base" hangingPunct="1">
        <a:lnSpc>
          <a:spcPct val="115000"/>
        </a:lnSpc>
        <a:spcBef>
          <a:spcPct val="20000"/>
        </a:spcBef>
        <a:spcAft>
          <a:spcPct val="0"/>
        </a:spcAft>
        <a:buChar char="»"/>
        <a:defRPr sz="2100">
          <a:solidFill>
            <a:srgbClr val="000000"/>
          </a:solidFill>
          <a:latin typeface="+mn-lt"/>
        </a:defRPr>
      </a:lvl5pPr>
      <a:lvl6pPr marL="2499794" indent="-225809" algn="l" rtl="0" eaLnBrk="1" fontAlgn="base" hangingPunct="1">
        <a:lnSpc>
          <a:spcPct val="115000"/>
        </a:lnSpc>
        <a:spcBef>
          <a:spcPct val="20000"/>
        </a:spcBef>
        <a:spcAft>
          <a:spcPct val="0"/>
        </a:spcAft>
        <a:buChar char="»"/>
        <a:defRPr sz="2100">
          <a:solidFill>
            <a:srgbClr val="000000"/>
          </a:solidFill>
          <a:latin typeface="+mn-lt"/>
        </a:defRPr>
      </a:lvl6pPr>
      <a:lvl7pPr marL="2954586" indent="-225809" algn="l" rtl="0" eaLnBrk="1" fontAlgn="base" hangingPunct="1">
        <a:lnSpc>
          <a:spcPct val="115000"/>
        </a:lnSpc>
        <a:spcBef>
          <a:spcPct val="20000"/>
        </a:spcBef>
        <a:spcAft>
          <a:spcPct val="0"/>
        </a:spcAft>
        <a:buChar char="»"/>
        <a:defRPr sz="2100">
          <a:solidFill>
            <a:srgbClr val="000000"/>
          </a:solidFill>
          <a:latin typeface="+mn-lt"/>
        </a:defRPr>
      </a:lvl7pPr>
      <a:lvl8pPr marL="3409384" indent="-225809" algn="l" rtl="0" eaLnBrk="1" fontAlgn="base" hangingPunct="1">
        <a:lnSpc>
          <a:spcPct val="115000"/>
        </a:lnSpc>
        <a:spcBef>
          <a:spcPct val="20000"/>
        </a:spcBef>
        <a:spcAft>
          <a:spcPct val="0"/>
        </a:spcAft>
        <a:buChar char="»"/>
        <a:defRPr sz="2100">
          <a:solidFill>
            <a:srgbClr val="000000"/>
          </a:solidFill>
          <a:latin typeface="+mn-lt"/>
        </a:defRPr>
      </a:lvl8pPr>
      <a:lvl9pPr marL="3864178" indent="-22580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598" rtl="0" eaLnBrk="1" latinLnBrk="0" hangingPunct="1">
        <a:defRPr sz="1900" kern="1200">
          <a:solidFill>
            <a:schemeClr val="tx1"/>
          </a:solidFill>
          <a:latin typeface="+mn-lt"/>
          <a:ea typeface="+mn-ea"/>
          <a:cs typeface="+mn-cs"/>
        </a:defRPr>
      </a:lvl1pPr>
      <a:lvl2pPr marL="454792" algn="l" defTabSz="909598" rtl="0" eaLnBrk="1" latinLnBrk="0" hangingPunct="1">
        <a:defRPr sz="1900" kern="1200">
          <a:solidFill>
            <a:schemeClr val="tx1"/>
          </a:solidFill>
          <a:latin typeface="+mn-lt"/>
          <a:ea typeface="+mn-ea"/>
          <a:cs typeface="+mn-cs"/>
        </a:defRPr>
      </a:lvl2pPr>
      <a:lvl3pPr marL="909598" algn="l" defTabSz="909598" rtl="0" eaLnBrk="1" latinLnBrk="0" hangingPunct="1">
        <a:defRPr sz="1900" kern="1200">
          <a:solidFill>
            <a:schemeClr val="tx1"/>
          </a:solidFill>
          <a:latin typeface="+mn-lt"/>
          <a:ea typeface="+mn-ea"/>
          <a:cs typeface="+mn-cs"/>
        </a:defRPr>
      </a:lvl3pPr>
      <a:lvl4pPr marL="1364392" algn="l" defTabSz="909598" rtl="0" eaLnBrk="1" latinLnBrk="0" hangingPunct="1">
        <a:defRPr sz="1900" kern="1200">
          <a:solidFill>
            <a:schemeClr val="tx1"/>
          </a:solidFill>
          <a:latin typeface="+mn-lt"/>
          <a:ea typeface="+mn-ea"/>
          <a:cs typeface="+mn-cs"/>
        </a:defRPr>
      </a:lvl4pPr>
      <a:lvl5pPr marL="1819188" algn="l" defTabSz="909598" rtl="0" eaLnBrk="1" latinLnBrk="0" hangingPunct="1">
        <a:defRPr sz="1900" kern="1200">
          <a:solidFill>
            <a:schemeClr val="tx1"/>
          </a:solidFill>
          <a:latin typeface="+mn-lt"/>
          <a:ea typeface="+mn-ea"/>
          <a:cs typeface="+mn-cs"/>
        </a:defRPr>
      </a:lvl5pPr>
      <a:lvl6pPr marL="2273984" algn="l" defTabSz="909598" rtl="0" eaLnBrk="1" latinLnBrk="0" hangingPunct="1">
        <a:defRPr sz="1900" kern="1200">
          <a:solidFill>
            <a:schemeClr val="tx1"/>
          </a:solidFill>
          <a:latin typeface="+mn-lt"/>
          <a:ea typeface="+mn-ea"/>
          <a:cs typeface="+mn-cs"/>
        </a:defRPr>
      </a:lvl6pPr>
      <a:lvl7pPr marL="2728775" algn="l" defTabSz="909598" rtl="0" eaLnBrk="1" latinLnBrk="0" hangingPunct="1">
        <a:defRPr sz="1900" kern="1200">
          <a:solidFill>
            <a:schemeClr val="tx1"/>
          </a:solidFill>
          <a:latin typeface="+mn-lt"/>
          <a:ea typeface="+mn-ea"/>
          <a:cs typeface="+mn-cs"/>
        </a:defRPr>
      </a:lvl7pPr>
      <a:lvl8pPr marL="3183565" algn="l" defTabSz="909598" rtl="0" eaLnBrk="1" latinLnBrk="0" hangingPunct="1">
        <a:defRPr sz="1900" kern="1200">
          <a:solidFill>
            <a:schemeClr val="tx1"/>
          </a:solidFill>
          <a:latin typeface="+mn-lt"/>
          <a:ea typeface="+mn-ea"/>
          <a:cs typeface="+mn-cs"/>
        </a:defRPr>
      </a:lvl8pPr>
      <a:lvl9pPr marL="3638363" algn="l" defTabSz="909598"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071" tIns="133838" rIns="325071" bIns="13383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185" tIns="191215" rIns="344185" bIns="1912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7965"/>
          </a:xfrm>
          <a:prstGeom prst="rect">
            <a:avLst/>
          </a:prstGeom>
          <a:noFill/>
        </p:spPr>
        <p:txBody>
          <a:bodyPr wrap="square" lIns="191215" tIns="95620" rIns="191215" bIns="95620"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234777067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hf sldNum="0" hdr="0" dt="0"/>
  <p:txStyles>
    <p:titleStyle>
      <a:lvl1pPr marL="1138678" indent="-113867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792" algn="l" rtl="0" eaLnBrk="1" fontAlgn="base" hangingPunct="1">
        <a:spcBef>
          <a:spcPct val="0"/>
        </a:spcBef>
        <a:spcAft>
          <a:spcPct val="0"/>
        </a:spcAft>
        <a:defRPr sz="3200" b="1">
          <a:solidFill>
            <a:srgbClr val="2877C4"/>
          </a:solidFill>
          <a:latin typeface="Arial" charset="0"/>
        </a:defRPr>
      </a:lvl6pPr>
      <a:lvl7pPr marL="909598" algn="l" rtl="0" eaLnBrk="1" fontAlgn="base" hangingPunct="1">
        <a:spcBef>
          <a:spcPct val="0"/>
        </a:spcBef>
        <a:spcAft>
          <a:spcPct val="0"/>
        </a:spcAft>
        <a:defRPr sz="3200" b="1">
          <a:solidFill>
            <a:srgbClr val="2877C4"/>
          </a:solidFill>
          <a:latin typeface="Arial" charset="0"/>
        </a:defRPr>
      </a:lvl7pPr>
      <a:lvl8pPr marL="1364392" algn="l" rtl="0" eaLnBrk="1" fontAlgn="base" hangingPunct="1">
        <a:spcBef>
          <a:spcPct val="0"/>
        </a:spcBef>
        <a:spcAft>
          <a:spcPct val="0"/>
        </a:spcAft>
        <a:defRPr sz="3200" b="1">
          <a:solidFill>
            <a:srgbClr val="2877C4"/>
          </a:solidFill>
          <a:latin typeface="Arial" charset="0"/>
        </a:defRPr>
      </a:lvl8pPr>
      <a:lvl9pPr marL="1819188"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695" indent="-235695"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172" indent="-36517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5980" indent="-23371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001" indent="-225809" algn="l" rtl="0" eaLnBrk="1" fontAlgn="base" hangingPunct="1">
        <a:lnSpc>
          <a:spcPct val="115000"/>
        </a:lnSpc>
        <a:spcBef>
          <a:spcPct val="20000"/>
        </a:spcBef>
        <a:spcAft>
          <a:spcPct val="0"/>
        </a:spcAft>
        <a:buChar char="»"/>
        <a:defRPr sz="2100">
          <a:solidFill>
            <a:srgbClr val="000000"/>
          </a:solidFill>
          <a:latin typeface="+mn-lt"/>
        </a:defRPr>
      </a:lvl5pPr>
      <a:lvl6pPr marL="2499794" indent="-225809" algn="l" rtl="0" eaLnBrk="1" fontAlgn="base" hangingPunct="1">
        <a:lnSpc>
          <a:spcPct val="115000"/>
        </a:lnSpc>
        <a:spcBef>
          <a:spcPct val="20000"/>
        </a:spcBef>
        <a:spcAft>
          <a:spcPct val="0"/>
        </a:spcAft>
        <a:buChar char="»"/>
        <a:defRPr sz="2100">
          <a:solidFill>
            <a:srgbClr val="000000"/>
          </a:solidFill>
          <a:latin typeface="+mn-lt"/>
        </a:defRPr>
      </a:lvl6pPr>
      <a:lvl7pPr marL="2954586" indent="-225809" algn="l" rtl="0" eaLnBrk="1" fontAlgn="base" hangingPunct="1">
        <a:lnSpc>
          <a:spcPct val="115000"/>
        </a:lnSpc>
        <a:spcBef>
          <a:spcPct val="20000"/>
        </a:spcBef>
        <a:spcAft>
          <a:spcPct val="0"/>
        </a:spcAft>
        <a:buChar char="»"/>
        <a:defRPr sz="2100">
          <a:solidFill>
            <a:srgbClr val="000000"/>
          </a:solidFill>
          <a:latin typeface="+mn-lt"/>
        </a:defRPr>
      </a:lvl7pPr>
      <a:lvl8pPr marL="3409384" indent="-225809" algn="l" rtl="0" eaLnBrk="1" fontAlgn="base" hangingPunct="1">
        <a:lnSpc>
          <a:spcPct val="115000"/>
        </a:lnSpc>
        <a:spcBef>
          <a:spcPct val="20000"/>
        </a:spcBef>
        <a:spcAft>
          <a:spcPct val="0"/>
        </a:spcAft>
        <a:buChar char="»"/>
        <a:defRPr sz="2100">
          <a:solidFill>
            <a:srgbClr val="000000"/>
          </a:solidFill>
          <a:latin typeface="+mn-lt"/>
        </a:defRPr>
      </a:lvl8pPr>
      <a:lvl9pPr marL="3864178" indent="-22580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598" rtl="0" eaLnBrk="1" latinLnBrk="0" hangingPunct="1">
        <a:defRPr sz="1900" kern="1200">
          <a:solidFill>
            <a:schemeClr val="tx1"/>
          </a:solidFill>
          <a:latin typeface="+mn-lt"/>
          <a:ea typeface="+mn-ea"/>
          <a:cs typeface="+mn-cs"/>
        </a:defRPr>
      </a:lvl1pPr>
      <a:lvl2pPr marL="454792" algn="l" defTabSz="909598" rtl="0" eaLnBrk="1" latinLnBrk="0" hangingPunct="1">
        <a:defRPr sz="1900" kern="1200">
          <a:solidFill>
            <a:schemeClr val="tx1"/>
          </a:solidFill>
          <a:latin typeface="+mn-lt"/>
          <a:ea typeface="+mn-ea"/>
          <a:cs typeface="+mn-cs"/>
        </a:defRPr>
      </a:lvl2pPr>
      <a:lvl3pPr marL="909598" algn="l" defTabSz="909598" rtl="0" eaLnBrk="1" latinLnBrk="0" hangingPunct="1">
        <a:defRPr sz="1900" kern="1200">
          <a:solidFill>
            <a:schemeClr val="tx1"/>
          </a:solidFill>
          <a:latin typeface="+mn-lt"/>
          <a:ea typeface="+mn-ea"/>
          <a:cs typeface="+mn-cs"/>
        </a:defRPr>
      </a:lvl3pPr>
      <a:lvl4pPr marL="1364392" algn="l" defTabSz="909598" rtl="0" eaLnBrk="1" latinLnBrk="0" hangingPunct="1">
        <a:defRPr sz="1900" kern="1200">
          <a:solidFill>
            <a:schemeClr val="tx1"/>
          </a:solidFill>
          <a:latin typeface="+mn-lt"/>
          <a:ea typeface="+mn-ea"/>
          <a:cs typeface="+mn-cs"/>
        </a:defRPr>
      </a:lvl4pPr>
      <a:lvl5pPr marL="1819188" algn="l" defTabSz="909598" rtl="0" eaLnBrk="1" latinLnBrk="0" hangingPunct="1">
        <a:defRPr sz="1900" kern="1200">
          <a:solidFill>
            <a:schemeClr val="tx1"/>
          </a:solidFill>
          <a:latin typeface="+mn-lt"/>
          <a:ea typeface="+mn-ea"/>
          <a:cs typeface="+mn-cs"/>
        </a:defRPr>
      </a:lvl5pPr>
      <a:lvl6pPr marL="2273984" algn="l" defTabSz="909598" rtl="0" eaLnBrk="1" latinLnBrk="0" hangingPunct="1">
        <a:defRPr sz="1900" kern="1200">
          <a:solidFill>
            <a:schemeClr val="tx1"/>
          </a:solidFill>
          <a:latin typeface="+mn-lt"/>
          <a:ea typeface="+mn-ea"/>
          <a:cs typeface="+mn-cs"/>
        </a:defRPr>
      </a:lvl6pPr>
      <a:lvl7pPr marL="2728775" algn="l" defTabSz="909598" rtl="0" eaLnBrk="1" latinLnBrk="0" hangingPunct="1">
        <a:defRPr sz="1900" kern="1200">
          <a:solidFill>
            <a:schemeClr val="tx1"/>
          </a:solidFill>
          <a:latin typeface="+mn-lt"/>
          <a:ea typeface="+mn-ea"/>
          <a:cs typeface="+mn-cs"/>
        </a:defRPr>
      </a:lvl7pPr>
      <a:lvl8pPr marL="3183565" algn="l" defTabSz="909598" rtl="0" eaLnBrk="1" latinLnBrk="0" hangingPunct="1">
        <a:defRPr sz="1900" kern="1200">
          <a:solidFill>
            <a:schemeClr val="tx1"/>
          </a:solidFill>
          <a:latin typeface="+mn-lt"/>
          <a:ea typeface="+mn-ea"/>
          <a:cs typeface="+mn-cs"/>
        </a:defRPr>
      </a:lvl8pPr>
      <a:lvl9pPr marL="3638363" algn="l" defTabSz="909598"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145" tIns="133869" rIns="325145" bIns="13386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264" tIns="191259" rIns="344264" bIns="19125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2623"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a typeface="+mn-ea"/>
            </a:endParaRPr>
          </a:p>
        </p:txBody>
      </p:sp>
    </p:spTree>
    <p:extLst>
      <p:ext uri="{BB962C8B-B14F-4D97-AF65-F5344CB8AC3E}">
        <p14:creationId xmlns:p14="http://schemas.microsoft.com/office/powerpoint/2010/main" val="323337796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hf sldNum="0" hdr="0" dt="0"/>
  <p:txStyles>
    <p:titleStyle>
      <a:lvl1pPr marL="1138938" indent="-113893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897" algn="l" rtl="0" eaLnBrk="1" fontAlgn="base" hangingPunct="1">
        <a:spcBef>
          <a:spcPct val="0"/>
        </a:spcBef>
        <a:spcAft>
          <a:spcPct val="0"/>
        </a:spcAft>
        <a:defRPr sz="3200" b="1">
          <a:solidFill>
            <a:srgbClr val="2877C4"/>
          </a:solidFill>
          <a:latin typeface="Arial" charset="0"/>
        </a:defRPr>
      </a:lvl6pPr>
      <a:lvl7pPr marL="909806" algn="l" rtl="0" eaLnBrk="1" fontAlgn="base" hangingPunct="1">
        <a:spcBef>
          <a:spcPct val="0"/>
        </a:spcBef>
        <a:spcAft>
          <a:spcPct val="0"/>
        </a:spcAft>
        <a:defRPr sz="3200" b="1">
          <a:solidFill>
            <a:srgbClr val="2877C4"/>
          </a:solidFill>
          <a:latin typeface="Arial" charset="0"/>
        </a:defRPr>
      </a:lvl7pPr>
      <a:lvl8pPr marL="1364705" algn="l" rtl="0" eaLnBrk="1" fontAlgn="base" hangingPunct="1">
        <a:spcBef>
          <a:spcPct val="0"/>
        </a:spcBef>
        <a:spcAft>
          <a:spcPct val="0"/>
        </a:spcAft>
        <a:defRPr sz="3200" b="1">
          <a:solidFill>
            <a:srgbClr val="2877C4"/>
          </a:solidFill>
          <a:latin typeface="Arial" charset="0"/>
        </a:defRPr>
      </a:lvl8pPr>
      <a:lvl9pPr marL="181960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031" indent="-22744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344" indent="-225861"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6320" indent="-233764"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469" indent="-225861" algn="l" rtl="0" eaLnBrk="1" fontAlgn="base" hangingPunct="1">
        <a:lnSpc>
          <a:spcPct val="115000"/>
        </a:lnSpc>
        <a:spcBef>
          <a:spcPct val="20000"/>
        </a:spcBef>
        <a:spcAft>
          <a:spcPct val="0"/>
        </a:spcAft>
        <a:buChar char="»"/>
        <a:defRPr sz="2100">
          <a:solidFill>
            <a:srgbClr val="000000"/>
          </a:solidFill>
          <a:latin typeface="+mn-lt"/>
        </a:defRPr>
      </a:lvl5pPr>
      <a:lvl6pPr marL="2500368" indent="-225861" algn="l" rtl="0" eaLnBrk="1" fontAlgn="base" hangingPunct="1">
        <a:lnSpc>
          <a:spcPct val="115000"/>
        </a:lnSpc>
        <a:spcBef>
          <a:spcPct val="20000"/>
        </a:spcBef>
        <a:spcAft>
          <a:spcPct val="0"/>
        </a:spcAft>
        <a:buChar char="»"/>
        <a:defRPr sz="2100">
          <a:solidFill>
            <a:srgbClr val="000000"/>
          </a:solidFill>
          <a:latin typeface="+mn-lt"/>
        </a:defRPr>
      </a:lvl6pPr>
      <a:lvl7pPr marL="2955263" indent="-225861" algn="l" rtl="0" eaLnBrk="1" fontAlgn="base" hangingPunct="1">
        <a:lnSpc>
          <a:spcPct val="115000"/>
        </a:lnSpc>
        <a:spcBef>
          <a:spcPct val="20000"/>
        </a:spcBef>
        <a:spcAft>
          <a:spcPct val="0"/>
        </a:spcAft>
        <a:buChar char="»"/>
        <a:defRPr sz="2100">
          <a:solidFill>
            <a:srgbClr val="000000"/>
          </a:solidFill>
          <a:latin typeface="+mn-lt"/>
        </a:defRPr>
      </a:lvl7pPr>
      <a:lvl8pPr marL="3410166" indent="-225861" algn="l" rtl="0" eaLnBrk="1" fontAlgn="base" hangingPunct="1">
        <a:lnSpc>
          <a:spcPct val="115000"/>
        </a:lnSpc>
        <a:spcBef>
          <a:spcPct val="20000"/>
        </a:spcBef>
        <a:spcAft>
          <a:spcPct val="0"/>
        </a:spcAft>
        <a:buChar char="»"/>
        <a:defRPr sz="2100">
          <a:solidFill>
            <a:srgbClr val="000000"/>
          </a:solidFill>
          <a:latin typeface="+mn-lt"/>
        </a:defRPr>
      </a:lvl8pPr>
      <a:lvl9pPr marL="3865064" indent="-225861"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9806" rtl="0" eaLnBrk="1" latinLnBrk="0" hangingPunct="1">
        <a:defRPr sz="1900" kern="1200">
          <a:solidFill>
            <a:schemeClr val="tx1"/>
          </a:solidFill>
          <a:latin typeface="+mn-lt"/>
          <a:ea typeface="+mn-ea"/>
          <a:cs typeface="+mn-cs"/>
        </a:defRPr>
      </a:lvl1pPr>
      <a:lvl2pPr marL="454897" algn="l" defTabSz="909806" rtl="0" eaLnBrk="1" latinLnBrk="0" hangingPunct="1">
        <a:defRPr sz="1900" kern="1200">
          <a:solidFill>
            <a:schemeClr val="tx1"/>
          </a:solidFill>
          <a:latin typeface="+mn-lt"/>
          <a:ea typeface="+mn-ea"/>
          <a:cs typeface="+mn-cs"/>
        </a:defRPr>
      </a:lvl2pPr>
      <a:lvl3pPr marL="909806" algn="l" defTabSz="909806" rtl="0" eaLnBrk="1" latinLnBrk="0" hangingPunct="1">
        <a:defRPr sz="1900" kern="1200">
          <a:solidFill>
            <a:schemeClr val="tx1"/>
          </a:solidFill>
          <a:latin typeface="+mn-lt"/>
          <a:ea typeface="+mn-ea"/>
          <a:cs typeface="+mn-cs"/>
        </a:defRPr>
      </a:lvl3pPr>
      <a:lvl4pPr marL="1364705" algn="l" defTabSz="909806" rtl="0" eaLnBrk="1" latinLnBrk="0" hangingPunct="1">
        <a:defRPr sz="1900" kern="1200">
          <a:solidFill>
            <a:schemeClr val="tx1"/>
          </a:solidFill>
          <a:latin typeface="+mn-lt"/>
          <a:ea typeface="+mn-ea"/>
          <a:cs typeface="+mn-cs"/>
        </a:defRPr>
      </a:lvl4pPr>
      <a:lvl5pPr marL="1819604" algn="l" defTabSz="909806" rtl="0" eaLnBrk="1" latinLnBrk="0" hangingPunct="1">
        <a:defRPr sz="1900" kern="1200">
          <a:solidFill>
            <a:schemeClr val="tx1"/>
          </a:solidFill>
          <a:latin typeface="+mn-lt"/>
          <a:ea typeface="+mn-ea"/>
          <a:cs typeface="+mn-cs"/>
        </a:defRPr>
      </a:lvl5pPr>
      <a:lvl6pPr marL="2274505" algn="l" defTabSz="909806" rtl="0" eaLnBrk="1" latinLnBrk="0" hangingPunct="1">
        <a:defRPr sz="1900" kern="1200">
          <a:solidFill>
            <a:schemeClr val="tx1"/>
          </a:solidFill>
          <a:latin typeface="+mn-lt"/>
          <a:ea typeface="+mn-ea"/>
          <a:cs typeface="+mn-cs"/>
        </a:defRPr>
      </a:lvl6pPr>
      <a:lvl7pPr marL="2729401" algn="l" defTabSz="909806" rtl="0" eaLnBrk="1" latinLnBrk="0" hangingPunct="1">
        <a:defRPr sz="1900" kern="1200">
          <a:solidFill>
            <a:schemeClr val="tx1"/>
          </a:solidFill>
          <a:latin typeface="+mn-lt"/>
          <a:ea typeface="+mn-ea"/>
          <a:cs typeface="+mn-cs"/>
        </a:defRPr>
      </a:lvl7pPr>
      <a:lvl8pPr marL="3184294" algn="l" defTabSz="909806" rtl="0" eaLnBrk="1" latinLnBrk="0" hangingPunct="1">
        <a:defRPr sz="1900" kern="1200">
          <a:solidFill>
            <a:schemeClr val="tx1"/>
          </a:solidFill>
          <a:latin typeface="+mn-lt"/>
          <a:ea typeface="+mn-ea"/>
          <a:cs typeface="+mn-cs"/>
        </a:defRPr>
      </a:lvl8pPr>
      <a:lvl9pPr marL="3639197" algn="l" defTabSz="909806"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294" tIns="133932" rIns="325294" bIns="133932"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424" tIns="191347" rIns="344424" bIns="19134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3501"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a typeface="+mn-ea"/>
            </a:endParaRPr>
          </a:p>
        </p:txBody>
      </p:sp>
    </p:spTree>
    <p:extLst>
      <p:ext uri="{BB962C8B-B14F-4D97-AF65-F5344CB8AC3E}">
        <p14:creationId xmlns:p14="http://schemas.microsoft.com/office/powerpoint/2010/main" val="289450591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Lst>
  <p:hf sldNum="0" hdr="0" dt="0"/>
  <p:txStyles>
    <p:titleStyle>
      <a:lvl1pPr marL="1139459" indent="-113945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103" algn="l" rtl="0" eaLnBrk="1" fontAlgn="base" hangingPunct="1">
        <a:spcBef>
          <a:spcPct val="0"/>
        </a:spcBef>
        <a:spcAft>
          <a:spcPct val="0"/>
        </a:spcAft>
        <a:defRPr sz="3200" b="1">
          <a:solidFill>
            <a:srgbClr val="2877C4"/>
          </a:solidFill>
          <a:latin typeface="Arial" charset="0"/>
        </a:defRPr>
      </a:lvl6pPr>
      <a:lvl7pPr marL="910222" algn="l" rtl="0" eaLnBrk="1" fontAlgn="base" hangingPunct="1">
        <a:spcBef>
          <a:spcPct val="0"/>
        </a:spcBef>
        <a:spcAft>
          <a:spcPct val="0"/>
        </a:spcAft>
        <a:defRPr sz="3200" b="1">
          <a:solidFill>
            <a:srgbClr val="2877C4"/>
          </a:solidFill>
          <a:latin typeface="Arial" charset="0"/>
        </a:defRPr>
      </a:lvl7pPr>
      <a:lvl8pPr marL="1365331" algn="l" rtl="0" eaLnBrk="1" fontAlgn="base" hangingPunct="1">
        <a:spcBef>
          <a:spcPct val="0"/>
        </a:spcBef>
        <a:spcAft>
          <a:spcPct val="0"/>
        </a:spcAft>
        <a:defRPr sz="3200" b="1">
          <a:solidFill>
            <a:srgbClr val="2877C4"/>
          </a:solidFill>
          <a:latin typeface="Arial" charset="0"/>
        </a:defRPr>
      </a:lvl8pPr>
      <a:lvl9pPr marL="1820438"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136" indent="-22755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657" indent="-225964"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7001" indent="-23387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6406" indent="-225964" algn="l" rtl="0" eaLnBrk="1" fontAlgn="base" hangingPunct="1">
        <a:lnSpc>
          <a:spcPct val="115000"/>
        </a:lnSpc>
        <a:spcBef>
          <a:spcPct val="20000"/>
        </a:spcBef>
        <a:spcAft>
          <a:spcPct val="0"/>
        </a:spcAft>
        <a:buChar char="»"/>
        <a:defRPr sz="2100">
          <a:solidFill>
            <a:srgbClr val="000000"/>
          </a:solidFill>
          <a:latin typeface="+mn-lt"/>
        </a:defRPr>
      </a:lvl5pPr>
      <a:lvl6pPr marL="2501515" indent="-225964" algn="l" rtl="0" eaLnBrk="1" fontAlgn="base" hangingPunct="1">
        <a:lnSpc>
          <a:spcPct val="115000"/>
        </a:lnSpc>
        <a:spcBef>
          <a:spcPct val="20000"/>
        </a:spcBef>
        <a:spcAft>
          <a:spcPct val="0"/>
        </a:spcAft>
        <a:buChar char="»"/>
        <a:defRPr sz="2100">
          <a:solidFill>
            <a:srgbClr val="000000"/>
          </a:solidFill>
          <a:latin typeface="+mn-lt"/>
        </a:defRPr>
      </a:lvl6pPr>
      <a:lvl7pPr marL="2956620" indent="-225964" algn="l" rtl="0" eaLnBrk="1" fontAlgn="base" hangingPunct="1">
        <a:lnSpc>
          <a:spcPct val="115000"/>
        </a:lnSpc>
        <a:spcBef>
          <a:spcPct val="20000"/>
        </a:spcBef>
        <a:spcAft>
          <a:spcPct val="0"/>
        </a:spcAft>
        <a:buChar char="»"/>
        <a:defRPr sz="2100">
          <a:solidFill>
            <a:srgbClr val="000000"/>
          </a:solidFill>
          <a:latin typeface="+mn-lt"/>
        </a:defRPr>
      </a:lvl7pPr>
      <a:lvl8pPr marL="3411729" indent="-225964" algn="l" rtl="0" eaLnBrk="1" fontAlgn="base" hangingPunct="1">
        <a:lnSpc>
          <a:spcPct val="115000"/>
        </a:lnSpc>
        <a:spcBef>
          <a:spcPct val="20000"/>
        </a:spcBef>
        <a:spcAft>
          <a:spcPct val="0"/>
        </a:spcAft>
        <a:buChar char="»"/>
        <a:defRPr sz="2100">
          <a:solidFill>
            <a:srgbClr val="000000"/>
          </a:solidFill>
          <a:latin typeface="+mn-lt"/>
        </a:defRPr>
      </a:lvl8pPr>
      <a:lvl9pPr marL="3866838" indent="-225964"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222" rtl="0" eaLnBrk="1" latinLnBrk="0" hangingPunct="1">
        <a:defRPr sz="1900" kern="1200">
          <a:solidFill>
            <a:schemeClr val="tx1"/>
          </a:solidFill>
          <a:latin typeface="+mn-lt"/>
          <a:ea typeface="+mn-ea"/>
          <a:cs typeface="+mn-cs"/>
        </a:defRPr>
      </a:lvl1pPr>
      <a:lvl2pPr marL="455103" algn="l" defTabSz="910222" rtl="0" eaLnBrk="1" latinLnBrk="0" hangingPunct="1">
        <a:defRPr sz="1900" kern="1200">
          <a:solidFill>
            <a:schemeClr val="tx1"/>
          </a:solidFill>
          <a:latin typeface="+mn-lt"/>
          <a:ea typeface="+mn-ea"/>
          <a:cs typeface="+mn-cs"/>
        </a:defRPr>
      </a:lvl2pPr>
      <a:lvl3pPr marL="910222" algn="l" defTabSz="910222" rtl="0" eaLnBrk="1" latinLnBrk="0" hangingPunct="1">
        <a:defRPr sz="1900" kern="1200">
          <a:solidFill>
            <a:schemeClr val="tx1"/>
          </a:solidFill>
          <a:latin typeface="+mn-lt"/>
          <a:ea typeface="+mn-ea"/>
          <a:cs typeface="+mn-cs"/>
        </a:defRPr>
      </a:lvl3pPr>
      <a:lvl4pPr marL="1365331" algn="l" defTabSz="910222" rtl="0" eaLnBrk="1" latinLnBrk="0" hangingPunct="1">
        <a:defRPr sz="1900" kern="1200">
          <a:solidFill>
            <a:schemeClr val="tx1"/>
          </a:solidFill>
          <a:latin typeface="+mn-lt"/>
          <a:ea typeface="+mn-ea"/>
          <a:cs typeface="+mn-cs"/>
        </a:defRPr>
      </a:lvl4pPr>
      <a:lvl5pPr marL="1820438" algn="l" defTabSz="910222" rtl="0" eaLnBrk="1" latinLnBrk="0" hangingPunct="1">
        <a:defRPr sz="1900" kern="1200">
          <a:solidFill>
            <a:schemeClr val="tx1"/>
          </a:solidFill>
          <a:latin typeface="+mn-lt"/>
          <a:ea typeface="+mn-ea"/>
          <a:cs typeface="+mn-cs"/>
        </a:defRPr>
      </a:lvl5pPr>
      <a:lvl6pPr marL="2275547" algn="l" defTabSz="910222" rtl="0" eaLnBrk="1" latinLnBrk="0" hangingPunct="1">
        <a:defRPr sz="1900" kern="1200">
          <a:solidFill>
            <a:schemeClr val="tx1"/>
          </a:solidFill>
          <a:latin typeface="+mn-lt"/>
          <a:ea typeface="+mn-ea"/>
          <a:cs typeface="+mn-cs"/>
        </a:defRPr>
      </a:lvl6pPr>
      <a:lvl7pPr marL="2730653" algn="l" defTabSz="910222" rtl="0" eaLnBrk="1" latinLnBrk="0" hangingPunct="1">
        <a:defRPr sz="1900" kern="1200">
          <a:solidFill>
            <a:schemeClr val="tx1"/>
          </a:solidFill>
          <a:latin typeface="+mn-lt"/>
          <a:ea typeface="+mn-ea"/>
          <a:cs typeface="+mn-cs"/>
        </a:defRPr>
      </a:lvl7pPr>
      <a:lvl8pPr marL="3185756" algn="l" defTabSz="910222" rtl="0" eaLnBrk="1" latinLnBrk="0" hangingPunct="1">
        <a:defRPr sz="1900" kern="1200">
          <a:solidFill>
            <a:schemeClr val="tx1"/>
          </a:solidFill>
          <a:latin typeface="+mn-lt"/>
          <a:ea typeface="+mn-ea"/>
          <a:cs typeface="+mn-cs"/>
        </a:defRPr>
      </a:lvl8pPr>
      <a:lvl9pPr marL="3640865" algn="l" defTabSz="910222"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368" tIns="133964" rIns="325368" bIns="13396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96"/>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391" rIns="0" bIns="455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
        <p:nvSpPr>
          <p:cNvPr id="7" name="Rectangle 6"/>
          <p:cNvSpPr/>
          <p:nvPr userDrawn="1"/>
        </p:nvSpPr>
        <p:spPr bwMode="auto">
          <a:xfrm>
            <a:off x="6141670" y="0"/>
            <a:ext cx="3002330" cy="4000500"/>
          </a:xfrm>
          <a:prstGeom prst="rect">
            <a:avLst/>
          </a:prstGeom>
          <a:solidFill>
            <a:schemeClr val="accent4">
              <a:lumMod val="40000"/>
              <a:lumOff val="60000"/>
            </a:schemeClr>
          </a:solidFill>
          <a:ln>
            <a:noFill/>
          </a:ln>
          <a:effectLst/>
        </p:spPr>
        <p:txBody>
          <a:bodyPr vert="horz" wrap="square" lIns="574176" tIns="95704" rIns="574176" bIns="95704" numCol="1" rtlCol="0" anchor="t" anchorCtr="0" compatLnSpc="1">
            <a:prstTxWarp prst="textNoShape">
              <a:avLst/>
            </a:prstTxWarp>
          </a:bodyPr>
          <a:lstStyle/>
          <a:p>
            <a:pPr defTabSz="1913940" eaLnBrk="1" hangingPunct="1">
              <a:lnSpc>
                <a:spcPct val="115000"/>
              </a:lnSpc>
              <a:spcBef>
                <a:spcPct val="20000"/>
              </a:spcBef>
              <a:buClr>
                <a:srgbClr val="2877C4"/>
              </a:buClr>
              <a:buFont typeface="Wingdings" pitchFamily="2" charset="2"/>
              <a:buNone/>
            </a:pPr>
            <a:endParaRPr lang="en-US" sz="6700">
              <a:solidFill>
                <a:srgbClr val="000000"/>
              </a:solidFill>
              <a:latin typeface="Arial" charset="0"/>
              <a:ea typeface="+mn-ea"/>
            </a:endParaRPr>
          </a:p>
        </p:txBody>
      </p:sp>
    </p:spTree>
    <p:extLst>
      <p:ext uri="{BB962C8B-B14F-4D97-AF65-F5344CB8AC3E}">
        <p14:creationId xmlns:p14="http://schemas.microsoft.com/office/powerpoint/2010/main" val="34776547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p:hf sldNum="0" hdr="0" dt="0"/>
  <p:txStyles>
    <p:titleStyle>
      <a:lvl1pPr marL="1139720" indent="-1139720"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208" algn="l" rtl="0" eaLnBrk="1" fontAlgn="base" hangingPunct="1">
        <a:spcBef>
          <a:spcPct val="0"/>
        </a:spcBef>
        <a:spcAft>
          <a:spcPct val="0"/>
        </a:spcAft>
        <a:defRPr sz="3200" b="1">
          <a:solidFill>
            <a:srgbClr val="2877C4"/>
          </a:solidFill>
          <a:latin typeface="Arial" charset="0"/>
        </a:defRPr>
      </a:lvl6pPr>
      <a:lvl7pPr marL="910430" algn="l" rtl="0" eaLnBrk="1" fontAlgn="base" hangingPunct="1">
        <a:spcBef>
          <a:spcPct val="0"/>
        </a:spcBef>
        <a:spcAft>
          <a:spcPct val="0"/>
        </a:spcAft>
        <a:defRPr sz="3200" b="1">
          <a:solidFill>
            <a:srgbClr val="2877C4"/>
          </a:solidFill>
          <a:latin typeface="Arial" charset="0"/>
        </a:defRPr>
      </a:lvl7pPr>
      <a:lvl8pPr marL="1365644" algn="l" rtl="0" eaLnBrk="1" fontAlgn="base" hangingPunct="1">
        <a:spcBef>
          <a:spcPct val="0"/>
        </a:spcBef>
        <a:spcAft>
          <a:spcPct val="0"/>
        </a:spcAft>
        <a:defRPr sz="3200" b="1">
          <a:solidFill>
            <a:srgbClr val="2877C4"/>
          </a:solidFill>
          <a:latin typeface="Arial" charset="0"/>
        </a:defRPr>
      </a:lvl8pPr>
      <a:lvl9pPr marL="182085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189" indent="-227603"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2813" indent="-226017"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87341" indent="-23392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6875" indent="-226017" algn="l" rtl="0" eaLnBrk="1" fontAlgn="base" hangingPunct="1">
        <a:lnSpc>
          <a:spcPct val="115000"/>
        </a:lnSpc>
        <a:spcBef>
          <a:spcPct val="20000"/>
        </a:spcBef>
        <a:spcAft>
          <a:spcPct val="0"/>
        </a:spcAft>
        <a:buChar char="»"/>
        <a:defRPr sz="2100">
          <a:solidFill>
            <a:srgbClr val="000000"/>
          </a:solidFill>
          <a:latin typeface="+mn-lt"/>
        </a:defRPr>
      </a:lvl5pPr>
      <a:lvl6pPr marL="2502089" indent="-226017" algn="l" rtl="0" eaLnBrk="1" fontAlgn="base" hangingPunct="1">
        <a:lnSpc>
          <a:spcPct val="115000"/>
        </a:lnSpc>
        <a:spcBef>
          <a:spcPct val="20000"/>
        </a:spcBef>
        <a:spcAft>
          <a:spcPct val="0"/>
        </a:spcAft>
        <a:buChar char="»"/>
        <a:defRPr sz="2100">
          <a:solidFill>
            <a:srgbClr val="000000"/>
          </a:solidFill>
          <a:latin typeface="+mn-lt"/>
        </a:defRPr>
      </a:lvl6pPr>
      <a:lvl7pPr marL="2957298" indent="-226017" algn="l" rtl="0" eaLnBrk="1" fontAlgn="base" hangingPunct="1">
        <a:lnSpc>
          <a:spcPct val="115000"/>
        </a:lnSpc>
        <a:spcBef>
          <a:spcPct val="20000"/>
        </a:spcBef>
        <a:spcAft>
          <a:spcPct val="0"/>
        </a:spcAft>
        <a:buChar char="»"/>
        <a:defRPr sz="2100">
          <a:solidFill>
            <a:srgbClr val="000000"/>
          </a:solidFill>
          <a:latin typeface="+mn-lt"/>
        </a:defRPr>
      </a:lvl7pPr>
      <a:lvl8pPr marL="3412512" indent="-226017" algn="l" rtl="0" eaLnBrk="1" fontAlgn="base" hangingPunct="1">
        <a:lnSpc>
          <a:spcPct val="115000"/>
        </a:lnSpc>
        <a:spcBef>
          <a:spcPct val="20000"/>
        </a:spcBef>
        <a:spcAft>
          <a:spcPct val="0"/>
        </a:spcAft>
        <a:buChar char="»"/>
        <a:defRPr sz="2100">
          <a:solidFill>
            <a:srgbClr val="000000"/>
          </a:solidFill>
          <a:latin typeface="+mn-lt"/>
        </a:defRPr>
      </a:lvl8pPr>
      <a:lvl9pPr marL="3867724" indent="-22601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443" tIns="133995" rIns="325443" bIns="13399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3"/>
            <a:ext cx="495842" cy="1078177"/>
          </a:xfrm>
          <a:prstGeom prst="rect">
            <a:avLst/>
          </a:prstGeom>
          <a:noFill/>
        </p:spPr>
        <p:txBody>
          <a:bodyPr wrap="square" lIns="191435" tIns="95725" rIns="191435" bIns="95725"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370796108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92" r:id="rId9"/>
  </p:sldLayoutIdLst>
  <p:hf sldNum="0" hdr="0" dt="0"/>
  <p:txStyles>
    <p:titleStyle>
      <a:lvl1pPr marL="1139982" indent="-113998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311" algn="l" rtl="0" eaLnBrk="1" fontAlgn="base" hangingPunct="1">
        <a:spcBef>
          <a:spcPct val="0"/>
        </a:spcBef>
        <a:spcAft>
          <a:spcPct val="0"/>
        </a:spcAft>
        <a:defRPr sz="3200" b="1">
          <a:solidFill>
            <a:srgbClr val="2877C4"/>
          </a:solidFill>
          <a:latin typeface="Arial" charset="0"/>
        </a:defRPr>
      </a:lvl6pPr>
      <a:lvl7pPr marL="910638" algn="l" rtl="0" eaLnBrk="1" fontAlgn="base" hangingPunct="1">
        <a:spcBef>
          <a:spcPct val="0"/>
        </a:spcBef>
        <a:spcAft>
          <a:spcPct val="0"/>
        </a:spcAft>
        <a:defRPr sz="3200" b="1">
          <a:solidFill>
            <a:srgbClr val="2877C4"/>
          </a:solidFill>
          <a:latin typeface="Arial" charset="0"/>
        </a:defRPr>
      </a:lvl7pPr>
      <a:lvl8pPr marL="1365957" algn="l" rtl="0" eaLnBrk="1" fontAlgn="base" hangingPunct="1">
        <a:spcBef>
          <a:spcPct val="0"/>
        </a:spcBef>
        <a:spcAft>
          <a:spcPct val="0"/>
        </a:spcAft>
        <a:defRPr sz="3200" b="1">
          <a:solidFill>
            <a:srgbClr val="2877C4"/>
          </a:solidFill>
          <a:latin typeface="Arial" charset="0"/>
        </a:defRPr>
      </a:lvl8pPr>
      <a:lvl9pPr marL="182127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968" indent="-23596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592" indent="-36559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hyperlink" Target="https://screencast-o-matic.com/watch/cq6nYuuIbb"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hyperlink" Target="http://somup.com/crjT2YriIi" TargetMode="External"/><Relationship Id="rId2" Type="http://schemas.openxmlformats.org/officeDocument/2006/relationships/notesSlide" Target="../notesSlides/notesSlide19.xml"/><Relationship Id="rId1" Type="http://schemas.openxmlformats.org/officeDocument/2006/relationships/slideLayout" Target="../slideLayouts/slideLayout33.xml"/><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screencast-o-matic.com/watch/cD6ZXZj5M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39.xml"/><Relationship Id="rId6" Type="http://schemas.openxmlformats.org/officeDocument/2006/relationships/image" Target="../media/image36.emf"/><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9.xml"/><Relationship Id="rId6" Type="http://schemas.openxmlformats.org/officeDocument/2006/relationships/image" Target="../media/image36.emf"/><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55.xml"/><Relationship Id="rId4" Type="http://schemas.openxmlformats.org/officeDocument/2006/relationships/hyperlink" Target="http://somup.com/cY6QDZlUHR"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55.xml"/></Relationships>
</file>

<file path=ppt/slides/_rels/slide49.xml.rels><?xml version="1.0" encoding="UTF-8" standalone="yes"?>
<Relationships xmlns="http://schemas.openxmlformats.org/package/2006/relationships"><Relationship Id="rId3" Type="http://schemas.openxmlformats.org/officeDocument/2006/relationships/hyperlink" Target="https://screencast-o-matic.com/watch/cFQX3uqmH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screencast-o-matic.com/watch/cFQ2DZqKCL" TargetMode="External"/><Relationship Id="rId4" Type="http://schemas.openxmlformats.org/officeDocument/2006/relationships/hyperlink" Target="https://screencast-o-matic.com/watch/cFQ2orqKA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omup.com/cFQ2YOVSN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screencast-o-matic.com/watch/cFQ2bQqKmJ" TargetMode="External"/><Relationship Id="rId4" Type="http://schemas.openxmlformats.org/officeDocument/2006/relationships/hyperlink" Target="https://screencast-o-matic.com/watch/cFQol4q7xH"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84.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omup.com/cFQ2FRVSL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98.xml"/><Relationship Id="rId5" Type="http://schemas.openxmlformats.org/officeDocument/2006/relationships/image" Target="../media/image57.png"/><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98.xml"/><Relationship Id="rId5" Type="http://schemas.openxmlformats.org/officeDocument/2006/relationships/image" Target="../media/image57.png"/><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98.xml"/><Relationship Id="rId5" Type="http://schemas.openxmlformats.org/officeDocument/2006/relationships/image" Target="../media/image57.png"/><Relationship Id="rId4" Type="http://schemas.openxmlformats.org/officeDocument/2006/relationships/image" Target="../media/image56.png"/></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hyperlink" Target="http://somup.com/cFQoolVS98"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62.jpeg"/><Relationship Id="rId4" Type="http://schemas.openxmlformats.org/officeDocument/2006/relationships/image" Target="../media/image61.jpeg"/></Relationships>
</file>

<file path=ppt/slides/_rels/slide7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47.xml"/><Relationship Id="rId1" Type="http://schemas.openxmlformats.org/officeDocument/2006/relationships/slideLayout" Target="../slideLayouts/slideLayout48.xml"/><Relationship Id="rId4" Type="http://schemas.openxmlformats.org/officeDocument/2006/relationships/hyperlink" Target="http://somup.com/cF6lFQnef7"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48.xml"/><Relationship Id="rId1" Type="http://schemas.openxmlformats.org/officeDocument/2006/relationships/slideLayout" Target="../slideLayouts/slideLayout48.xml"/></Relationships>
</file>

<file path=ppt/slides/_rels/slide7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49.xml"/><Relationship Id="rId1" Type="http://schemas.openxmlformats.org/officeDocument/2006/relationships/slideLayout" Target="../slideLayouts/slideLayout48.xml"/></Relationships>
</file>

<file path=ppt/slides/_rels/slide7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50.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hyperlink" Target="../../Documents/ChemASAP/dswmedia/rsc/asap1_chem05_cmsm0502.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8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4.xml"/><Relationship Id="rId1" Type="http://schemas.openxmlformats.org/officeDocument/2006/relationships/slideLayout" Target="../slideLayouts/slideLayout81.xml"/><Relationship Id="rId5" Type="http://schemas.openxmlformats.org/officeDocument/2006/relationships/image" Target="../media/image24.png"/><Relationship Id="rId4" Type="http://schemas.openxmlformats.org/officeDocument/2006/relationships/image" Target="../media/image67.png"/></Relationships>
</file>

<file path=ppt/slides/_rels/slide8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5.xml"/><Relationship Id="rId1" Type="http://schemas.openxmlformats.org/officeDocument/2006/relationships/slideLayout" Target="../slideLayouts/slideLayout81.xml"/><Relationship Id="rId5" Type="http://schemas.openxmlformats.org/officeDocument/2006/relationships/image" Target="../media/image24.png"/><Relationship Id="rId4" Type="http://schemas.openxmlformats.org/officeDocument/2006/relationships/image" Target="../media/image67.png"/></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72.xml"/></Relationships>
</file>

<file path=ppt/slides/_rels/slide8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7.xml"/><Relationship Id="rId1" Type="http://schemas.openxmlformats.org/officeDocument/2006/relationships/slideLayout" Target="../slideLayouts/slideLayout7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24.png"/></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72.xml"/></Relationships>
</file>

<file path=ppt/slides/_rels/slide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4.xml"/></Relationships>
</file>

<file path=ppt/slides/_rels/slide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4.xml"/></Relationships>
</file>

<file path=ppt/slides/_rels/slide9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11.xml"/></Relationships>
</file>

<file path=ppt/slides/_rels/slide9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6"/>
          <p:cNvSpPr txBox="1">
            <a:spLocks noChangeArrowheads="1"/>
          </p:cNvSpPr>
          <p:nvPr/>
        </p:nvSpPr>
        <p:spPr bwMode="auto">
          <a:xfrm>
            <a:off x="228635" y="762015"/>
            <a:ext cx="8534401" cy="279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3600" dirty="0">
                <a:solidFill>
                  <a:srgbClr val="FF0000"/>
                </a:solidFill>
              </a:rPr>
              <a:t>Louis </a:t>
            </a:r>
            <a:r>
              <a:rPr lang="en-US" altLang="en-US" sz="3600" dirty="0" err="1">
                <a:solidFill>
                  <a:srgbClr val="FF0000"/>
                </a:solidFill>
              </a:rPr>
              <a:t>DeBroglie</a:t>
            </a:r>
            <a:endParaRPr lang="en-US" altLang="en-US" sz="3600" dirty="0">
              <a:solidFill>
                <a:srgbClr val="FF0000"/>
              </a:solidFill>
            </a:endParaRPr>
          </a:p>
          <a:p>
            <a:pPr>
              <a:spcBef>
                <a:spcPts val="600"/>
              </a:spcBef>
            </a:pPr>
            <a:r>
              <a:rPr lang="en-US" altLang="en-US" sz="2300" b="0" dirty="0">
                <a:solidFill>
                  <a:srgbClr val="7030A0"/>
                </a:solidFill>
              </a:rPr>
              <a:t>Proposed that all matter and slow moving particles (e.g. electrons) have a dual nature</a:t>
            </a:r>
            <a:r>
              <a:rPr lang="en-US" altLang="en-US" sz="2300" b="0" dirty="0">
                <a:solidFill>
                  <a:srgbClr val="FF0000"/>
                </a:solidFill>
              </a:rPr>
              <a:t>.</a:t>
            </a:r>
          </a:p>
          <a:p>
            <a:pPr>
              <a:spcBef>
                <a:spcPct val="0"/>
              </a:spcBef>
            </a:pPr>
            <a:endParaRPr lang="en-US" altLang="en-US" sz="1300" b="0" dirty="0">
              <a:solidFill>
                <a:schemeClr val="tx1"/>
              </a:solidFill>
            </a:endParaRPr>
          </a:p>
          <a:p>
            <a:pPr lvl="0"/>
            <a:r>
              <a:rPr lang="en-US" sz="2300" b="0" dirty="0">
                <a:solidFill>
                  <a:srgbClr val="0070C0"/>
                </a:solidFill>
              </a:rPr>
              <a:t>Electrons can behave as </a:t>
            </a:r>
            <a:r>
              <a:rPr lang="en-US" sz="2300" dirty="0">
                <a:solidFill>
                  <a:srgbClr val="FF0000"/>
                </a:solidFill>
                <a:effectLst>
                  <a:outerShdw blurRad="38100" dist="38100" dir="2700000" algn="tl">
                    <a:srgbClr val="000000">
                      <a:alpha val="43137"/>
                    </a:srgbClr>
                  </a:outerShdw>
                </a:effectLst>
              </a:rPr>
              <a:t>waves (wavelength, reflection, refraction, diffraction</a:t>
            </a:r>
            <a:r>
              <a:rPr lang="en-US" sz="2300" b="0" dirty="0">
                <a:solidFill>
                  <a:srgbClr val="FF0000"/>
                </a:solidFill>
              </a:rPr>
              <a:t>)</a:t>
            </a:r>
            <a:r>
              <a:rPr lang="en-US" sz="2300" b="0" dirty="0">
                <a:solidFill>
                  <a:srgbClr val="0070C0"/>
                </a:solidFill>
              </a:rPr>
              <a:t> or </a:t>
            </a:r>
            <a:r>
              <a:rPr lang="en-US" sz="2300" dirty="0">
                <a:solidFill>
                  <a:srgbClr val="00B050"/>
                </a:solidFill>
                <a:effectLst>
                  <a:outerShdw blurRad="38100" dist="38100" dir="2700000" algn="tl">
                    <a:srgbClr val="000000">
                      <a:alpha val="43137"/>
                    </a:srgbClr>
                  </a:outerShdw>
                </a:effectLst>
              </a:rPr>
              <a:t>particles (momentum)</a:t>
            </a:r>
            <a:r>
              <a:rPr lang="en-US" sz="2300" b="0" dirty="0">
                <a:solidFill>
                  <a:srgbClr val="0070C0"/>
                </a:solidFill>
              </a:rPr>
              <a:t>.</a:t>
            </a:r>
          </a:p>
          <a:p>
            <a:pPr lvl="0"/>
            <a:endParaRPr lang="en-US" sz="2100" dirty="0">
              <a:solidFill>
                <a:srgbClr val="0070C0"/>
              </a:solidFill>
            </a:endParaRPr>
          </a:p>
        </p:txBody>
      </p:sp>
      <p:sp>
        <p:nvSpPr>
          <p:cNvPr id="28680" name="Rectangle 8"/>
          <p:cNvSpPr>
            <a:spLocks noGrp="1" noChangeArrowheads="1"/>
          </p:cNvSpPr>
          <p:nvPr>
            <p:ph type="title"/>
          </p:nvPr>
        </p:nvSpPr>
        <p:spPr>
          <a:xfrm>
            <a:off x="5715037" y="0"/>
            <a:ext cx="3446463" cy="685800"/>
          </a:xfrm>
        </p:spPr>
        <p:txBody>
          <a:bodyPr/>
          <a:lstStyle/>
          <a:p>
            <a:pPr eaLnBrk="1" hangingPunct="1">
              <a:defRPr/>
            </a:pPr>
            <a:r>
              <a:rPr lang="en-US" altLang="en-US" dirty="0"/>
              <a:t>Wave-Particle Duality</a:t>
            </a:r>
          </a:p>
        </p:txBody>
      </p:sp>
      <p:pic>
        <p:nvPicPr>
          <p:cNvPr id="3" name="Picture 2">
            <a:extLst>
              <a:ext uri="{FF2B5EF4-FFF2-40B4-BE49-F238E27FC236}">
                <a16:creationId xmlns:a16="http://schemas.microsoft.com/office/drawing/2014/main" id="{CD341A06-9F16-4673-B76C-5CB4B29B72CC}"/>
              </a:ext>
            </a:extLst>
          </p:cNvPr>
          <p:cNvPicPr>
            <a:picLocks noChangeAspect="1"/>
          </p:cNvPicPr>
          <p:nvPr/>
        </p:nvPicPr>
        <p:blipFill>
          <a:blip r:embed="rId3"/>
          <a:stretch>
            <a:fillRect/>
          </a:stretch>
        </p:blipFill>
        <p:spPr>
          <a:xfrm>
            <a:off x="87109" y="3581400"/>
            <a:ext cx="7071421" cy="3276600"/>
          </a:xfrm>
          <a:prstGeom prst="rect">
            <a:avLst/>
          </a:prstGeom>
        </p:spPr>
      </p:pic>
      <p:pic>
        <p:nvPicPr>
          <p:cNvPr id="5" name="Picture 4">
            <a:extLst>
              <a:ext uri="{FF2B5EF4-FFF2-40B4-BE49-F238E27FC236}">
                <a16:creationId xmlns:a16="http://schemas.microsoft.com/office/drawing/2014/main" id="{CD91C43F-5918-465F-B660-D6D5808B816F}"/>
              </a:ext>
            </a:extLst>
          </p:cNvPr>
          <p:cNvPicPr>
            <a:picLocks noChangeAspect="1"/>
          </p:cNvPicPr>
          <p:nvPr/>
        </p:nvPicPr>
        <p:blipFill>
          <a:blip r:embed="rId4"/>
          <a:stretch>
            <a:fillRect/>
          </a:stretch>
        </p:blipFill>
        <p:spPr>
          <a:xfrm>
            <a:off x="7158530" y="3581400"/>
            <a:ext cx="1985470" cy="3276600"/>
          </a:xfrm>
          <a:prstGeom prst="rect">
            <a:avLst/>
          </a:prstGeom>
        </p:spPr>
      </p:pic>
    </p:spTree>
    <p:extLst>
      <p:ext uri="{BB962C8B-B14F-4D97-AF65-F5344CB8AC3E}">
        <p14:creationId xmlns:p14="http://schemas.microsoft.com/office/powerpoint/2010/main" val="415856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fade">
                                      <p:cBhvr>
                                        <p:cTn id="17" dur="500"/>
                                        <p:tgtEl>
                                          <p:spTgt spid="10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8" y="1377153"/>
            <a:ext cx="4474246" cy="5480848"/>
          </a:xfrm>
        </p:spPr>
        <p:txBody>
          <a:bodyPr/>
          <a:lstStyle/>
          <a:p>
            <a:pPr marL="1586" lvl="1" indent="0">
              <a:buNone/>
            </a:pPr>
            <a:r>
              <a:rPr lang="en-US" sz="2700" dirty="0"/>
              <a:t>Major Theories of Light:</a:t>
            </a:r>
          </a:p>
          <a:p>
            <a:pPr lvl="1"/>
            <a:r>
              <a:rPr lang="en-US" sz="2700" dirty="0">
                <a:solidFill>
                  <a:srgbClr val="0070C0"/>
                </a:solidFill>
              </a:rPr>
              <a:t>Newton (1704): Light behaves as a </a:t>
            </a:r>
            <a:r>
              <a:rPr lang="en-US" sz="2700" u="sng" dirty="0">
                <a:solidFill>
                  <a:srgbClr val="0070C0"/>
                </a:solidFill>
              </a:rPr>
              <a:t>particle</a:t>
            </a:r>
            <a:r>
              <a:rPr lang="en-US" sz="2700" dirty="0">
                <a:solidFill>
                  <a:srgbClr val="0070C0"/>
                </a:solidFill>
              </a:rPr>
              <a:t>.</a:t>
            </a:r>
          </a:p>
          <a:p>
            <a:pPr lvl="2"/>
            <a:r>
              <a:rPr lang="en-US" i="1" dirty="0">
                <a:solidFill>
                  <a:srgbClr val="00B050"/>
                </a:solidFill>
                <a:latin typeface="Times New Roman" panose="02020603050405020304" pitchFamily="18" charset="0"/>
                <a:cs typeface="Times New Roman" panose="02020603050405020304" pitchFamily="18" charset="0"/>
              </a:rPr>
              <a:t>With mass, acceleration, action/reaction.</a:t>
            </a:r>
          </a:p>
          <a:p>
            <a:pPr marL="456371" lvl="2" indent="0">
              <a:buNone/>
            </a:pPr>
            <a:endParaRPr lang="en-US" sz="1100" dirty="0"/>
          </a:p>
          <a:p>
            <a:pPr lvl="1"/>
            <a:r>
              <a:rPr lang="en-US" sz="2700" dirty="0">
                <a:solidFill>
                  <a:srgbClr val="FF0000"/>
                </a:solidFill>
              </a:rPr>
              <a:t>Young (</a:t>
            </a:r>
            <a:r>
              <a:rPr lang="en-US" sz="2100" i="1" dirty="0">
                <a:solidFill>
                  <a:srgbClr val="FF0000"/>
                </a:solidFill>
                <a:latin typeface="Times New Roman" panose="02020603050405020304" pitchFamily="18" charset="0"/>
                <a:cs typeface="Times New Roman" panose="02020603050405020304" pitchFamily="18" charset="0"/>
              </a:rPr>
              <a:t>early 1800s</a:t>
            </a:r>
            <a:r>
              <a:rPr lang="en-US" sz="2700" dirty="0">
                <a:solidFill>
                  <a:srgbClr val="FF0000"/>
                </a:solidFill>
              </a:rPr>
              <a:t>): Light behaves as a </a:t>
            </a:r>
            <a:r>
              <a:rPr lang="en-US" sz="2700" u="sng" dirty="0">
                <a:solidFill>
                  <a:srgbClr val="FF0000"/>
                </a:solidFill>
              </a:rPr>
              <a:t>wave</a:t>
            </a:r>
            <a:r>
              <a:rPr lang="en-US" sz="2700" dirty="0">
                <a:solidFill>
                  <a:srgbClr val="FF0000"/>
                </a:solidFill>
              </a:rPr>
              <a:t>.</a:t>
            </a:r>
          </a:p>
          <a:p>
            <a:pPr lvl="2"/>
            <a:r>
              <a:rPr lang="en-US" i="1" dirty="0">
                <a:solidFill>
                  <a:srgbClr val="00B050"/>
                </a:solidFill>
                <a:latin typeface="Times New Roman" panose="02020603050405020304" pitchFamily="18" charset="0"/>
                <a:cs typeface="Times New Roman" panose="02020603050405020304" pitchFamily="18" charset="0"/>
              </a:rPr>
              <a:t>Reflection, refraction, </a:t>
            </a:r>
            <a:r>
              <a:rPr lang="en-US" b="1" i="1" dirty="0">
                <a:solidFill>
                  <a:srgbClr val="7030A0"/>
                </a:solidFill>
                <a:latin typeface="Times New Roman" panose="02020603050405020304" pitchFamily="18" charset="0"/>
                <a:cs typeface="Times New Roman" panose="02020603050405020304" pitchFamily="18" charset="0"/>
              </a:rPr>
              <a:t>diffraction in double-slit experiment </a:t>
            </a:r>
            <a:r>
              <a:rPr lang="en-US" i="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i="1" dirty="0">
              <a:solidFill>
                <a:srgbClr val="00B05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6" y="0"/>
            <a:ext cx="9143994" cy="1371600"/>
          </a:xfrm>
        </p:spPr>
        <p:txBody>
          <a:bodyPr/>
          <a:lstStyle/>
          <a:p>
            <a:pPr marL="0" indent="0"/>
            <a:r>
              <a:rPr lang="en-US" dirty="0"/>
              <a:t>Modification:  </a:t>
            </a:r>
            <a:r>
              <a:rPr lang="en-US" dirty="0">
                <a:solidFill>
                  <a:srgbClr val="FFFF00"/>
                </a:solidFill>
              </a:rPr>
              <a:t>Wave-Particle Duality of Light</a:t>
            </a:r>
          </a:p>
        </p:txBody>
      </p:sp>
      <p:pic>
        <p:nvPicPr>
          <p:cNvPr id="6146" name="Picture 2" descr="File:Doubleslit.sv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870"/>
          <a:stretch/>
        </p:blipFill>
        <p:spPr bwMode="auto">
          <a:xfrm>
            <a:off x="4474247" y="1377205"/>
            <a:ext cx="4402578" cy="540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25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wipe(left)">
                                      <p:cBhvr>
                                        <p:cTn id="32" dur="575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9" name="Rectangle 9"/>
          <p:cNvSpPr>
            <a:spLocks noGrp="1" noChangeArrowheads="1"/>
          </p:cNvSpPr>
          <p:nvPr>
            <p:ph type="title"/>
          </p:nvPr>
        </p:nvSpPr>
        <p:spPr>
          <a:xfrm>
            <a:off x="5481639" y="0"/>
            <a:ext cx="3509962" cy="990600"/>
          </a:xfrm>
        </p:spPr>
        <p:txBody>
          <a:bodyPr/>
          <a:lstStyle/>
          <a:p>
            <a:pPr eaLnBrk="1" hangingPunct="1">
              <a:defRPr/>
            </a:pPr>
            <a:r>
              <a:rPr lang="en-US" altLang="en-US" dirty="0"/>
              <a:t>The Quantum Concept and Photons</a:t>
            </a:r>
          </a:p>
        </p:txBody>
      </p:sp>
      <p:pic>
        <p:nvPicPr>
          <p:cNvPr id="75782" name="Picture 10" descr="0132525763_A143a"/>
          <p:cNvPicPr>
            <a:picLocks noChangeAspect="1" noChangeArrowheads="1"/>
          </p:cNvPicPr>
          <p:nvPr/>
        </p:nvPicPr>
        <p:blipFill rotWithShape="1">
          <a:blip r:embed="rId3">
            <a:extLst>
              <a:ext uri="{28A0092B-C50C-407E-A947-70E740481C1C}">
                <a14:useLocalDpi xmlns:a14="http://schemas.microsoft.com/office/drawing/2010/main" val="0"/>
              </a:ext>
            </a:extLst>
          </a:blip>
          <a:srcRect l="33628" t="18732" r="33629" b="39806"/>
          <a:stretch/>
        </p:blipFill>
        <p:spPr bwMode="auto">
          <a:xfrm>
            <a:off x="3124236" y="1923815"/>
            <a:ext cx="2819400" cy="255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ext Box 11"/>
          <p:cNvSpPr txBox="1">
            <a:spLocks noChangeArrowheads="1"/>
          </p:cNvSpPr>
          <p:nvPr/>
        </p:nvSpPr>
        <p:spPr bwMode="auto">
          <a:xfrm>
            <a:off x="355957" y="4535412"/>
            <a:ext cx="2743200" cy="161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900" dirty="0">
                <a:solidFill>
                  <a:srgbClr val="000000"/>
                </a:solidFill>
              </a:rPr>
              <a:t>No electrons are ejected because the frequency of the light is below the threshold frequency.</a:t>
            </a:r>
          </a:p>
        </p:txBody>
      </p:sp>
      <p:sp>
        <p:nvSpPr>
          <p:cNvPr id="75784" name="Text Box 12"/>
          <p:cNvSpPr txBox="1">
            <a:spLocks noChangeArrowheads="1"/>
          </p:cNvSpPr>
          <p:nvPr/>
        </p:nvSpPr>
        <p:spPr bwMode="auto">
          <a:xfrm>
            <a:off x="3276599" y="4571066"/>
            <a:ext cx="2609089" cy="1269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900" dirty="0">
                <a:solidFill>
                  <a:srgbClr val="000000"/>
                </a:solidFill>
              </a:rPr>
              <a:t>If the light is at or above the threshold frequency, electrons are ejected.</a:t>
            </a:r>
          </a:p>
        </p:txBody>
      </p:sp>
      <p:sp>
        <p:nvSpPr>
          <p:cNvPr id="75785" name="Text Box 13"/>
          <p:cNvSpPr txBox="1">
            <a:spLocks noChangeArrowheads="1"/>
          </p:cNvSpPr>
          <p:nvPr/>
        </p:nvSpPr>
        <p:spPr bwMode="auto">
          <a:xfrm>
            <a:off x="6324599" y="4583281"/>
            <a:ext cx="2609089" cy="126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900" dirty="0">
                <a:solidFill>
                  <a:srgbClr val="000000"/>
                </a:solidFill>
              </a:rPr>
              <a:t>If the frequency is increased, the ejected electrons will travel faster.</a:t>
            </a:r>
          </a:p>
        </p:txBody>
      </p:sp>
      <p:sp>
        <p:nvSpPr>
          <p:cNvPr id="75781" name="Text Box 15"/>
          <p:cNvSpPr txBox="1">
            <a:spLocks noChangeArrowheads="1"/>
          </p:cNvSpPr>
          <p:nvPr/>
        </p:nvSpPr>
        <p:spPr bwMode="auto">
          <a:xfrm>
            <a:off x="152437" y="1233506"/>
            <a:ext cx="8762999" cy="64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19" tIns="45510" rIns="91019" bIns="45510">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600" b="1" dirty="0">
                <a:solidFill>
                  <a:srgbClr val="00B0F0"/>
                </a:solidFill>
              </a:rPr>
              <a:t>The Photoelectric Effect </a:t>
            </a:r>
            <a:r>
              <a:rPr lang="en-US" altLang="en-US" b="1" dirty="0">
                <a:solidFill>
                  <a:srgbClr val="658B92"/>
                </a:solidFill>
                <a:sym typeface="Wingdings" panose="05000000000000000000" pitchFamily="2" charset="2"/>
              </a:rPr>
              <a:t> </a:t>
            </a:r>
            <a:r>
              <a:rPr lang="en-US" altLang="en-US" dirty="0">
                <a:sym typeface="Wingdings" panose="05000000000000000000" pitchFamily="2" charset="2"/>
              </a:rPr>
              <a:t>Shows</a:t>
            </a:r>
            <a:r>
              <a:rPr lang="en-US" altLang="en-US" b="1" dirty="0">
                <a:solidFill>
                  <a:srgbClr val="658B92"/>
                </a:solidFill>
                <a:sym typeface="Wingdings" panose="05000000000000000000" pitchFamily="2" charset="2"/>
              </a:rPr>
              <a:t> “</a:t>
            </a:r>
            <a:r>
              <a:rPr lang="en-US" altLang="en-US" b="1" dirty="0">
                <a:solidFill>
                  <a:srgbClr val="FF0000"/>
                </a:solidFill>
                <a:sym typeface="Wingdings" panose="05000000000000000000" pitchFamily="2" charset="2"/>
              </a:rPr>
              <a:t>Quanta</a:t>
            </a:r>
            <a:r>
              <a:rPr lang="en-US" altLang="en-US" b="1" dirty="0">
                <a:solidFill>
                  <a:srgbClr val="658B92"/>
                </a:solidFill>
                <a:sym typeface="Wingdings" panose="05000000000000000000" pitchFamily="2" charset="2"/>
              </a:rPr>
              <a:t>”</a:t>
            </a:r>
            <a:endParaRPr lang="en-US" altLang="en-US" b="1" dirty="0">
              <a:solidFill>
                <a:srgbClr val="FF0000"/>
              </a:solidFill>
            </a:endParaRPr>
          </a:p>
        </p:txBody>
      </p:sp>
      <p:sp>
        <p:nvSpPr>
          <p:cNvPr id="2" name="TextBox 1"/>
          <p:cNvSpPr txBox="1"/>
          <p:nvPr/>
        </p:nvSpPr>
        <p:spPr>
          <a:xfrm>
            <a:off x="1828800" y="5943613"/>
            <a:ext cx="6553201" cy="507407"/>
          </a:xfrm>
          <a:prstGeom prst="rect">
            <a:avLst/>
          </a:prstGeom>
          <a:solidFill>
            <a:srgbClr val="FFC000"/>
          </a:solidFill>
        </p:spPr>
        <p:txBody>
          <a:bodyPr wrap="square" lIns="91019" tIns="45510" rIns="91019" bIns="45510" rtlCol="0">
            <a:spAutoFit/>
          </a:bodyPr>
          <a:lstStyle/>
          <a:p>
            <a:pPr algn="ctr"/>
            <a:r>
              <a:rPr lang="en-US" i="1" dirty="0">
                <a:latin typeface="Times New Roman" panose="02020603050405020304" pitchFamily="18" charset="0"/>
                <a:cs typeface="Times New Roman" panose="02020603050405020304" pitchFamily="18" charset="0"/>
              </a:rPr>
              <a:t>e.g. garage door opener; remote controls</a:t>
            </a:r>
          </a:p>
        </p:txBody>
      </p:sp>
      <p:pic>
        <p:nvPicPr>
          <p:cNvPr id="23" name="Picture 10" descr="0132525763_A143a">
            <a:extLst>
              <a:ext uri="{FF2B5EF4-FFF2-40B4-BE49-F238E27FC236}">
                <a16:creationId xmlns:a16="http://schemas.microsoft.com/office/drawing/2014/main" id="{1F9AC27A-6028-691C-E5E8-D9F1A9C75A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604" t="18028" b="42069"/>
          <a:stretch/>
        </p:blipFill>
        <p:spPr bwMode="auto">
          <a:xfrm>
            <a:off x="6224347" y="1927069"/>
            <a:ext cx="2898433" cy="255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0132525763_A143a">
            <a:extLst>
              <a:ext uri="{FF2B5EF4-FFF2-40B4-BE49-F238E27FC236}">
                <a16:creationId xmlns:a16="http://schemas.microsoft.com/office/drawing/2014/main" id="{4AE4B43C-F9B9-71AF-3C48-BE7731678F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732" r="66339" b="39806"/>
          <a:stretch/>
        </p:blipFill>
        <p:spPr bwMode="auto">
          <a:xfrm>
            <a:off x="301966" y="1879413"/>
            <a:ext cx="2898433" cy="255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33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fade">
                                      <p:cBhvr>
                                        <p:cTn id="7" dur="500"/>
                                        <p:tgtEl>
                                          <p:spTgt spid="757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5783"/>
                                        </p:tgtEl>
                                        <p:attrNameLst>
                                          <p:attrName>style.visibility</p:attrName>
                                        </p:attrNameLst>
                                      </p:cBhvr>
                                      <p:to>
                                        <p:strVal val="visible"/>
                                      </p:to>
                                    </p:set>
                                    <p:animEffect transition="in" filter="fade">
                                      <p:cBhvr>
                                        <p:cTn id="16" dur="500"/>
                                        <p:tgtEl>
                                          <p:spTgt spid="7578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5782"/>
                                        </p:tgtEl>
                                        <p:attrNameLst>
                                          <p:attrName>style.visibility</p:attrName>
                                        </p:attrNameLst>
                                      </p:cBhvr>
                                      <p:to>
                                        <p:strVal val="visible"/>
                                      </p:to>
                                    </p:set>
                                    <p:animEffect transition="in" filter="fade">
                                      <p:cBhvr>
                                        <p:cTn id="21" dur="500"/>
                                        <p:tgtEl>
                                          <p:spTgt spid="7578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5784"/>
                                        </p:tgtEl>
                                        <p:attrNameLst>
                                          <p:attrName>style.visibility</p:attrName>
                                        </p:attrNameLst>
                                      </p:cBhvr>
                                      <p:to>
                                        <p:strVal val="visible"/>
                                      </p:to>
                                    </p:set>
                                    <p:animEffect transition="in" filter="fade">
                                      <p:cBhvr>
                                        <p:cTn id="25" dur="500"/>
                                        <p:tgtEl>
                                          <p:spTgt spid="7578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75785"/>
                                        </p:tgtEl>
                                        <p:attrNameLst>
                                          <p:attrName>style.visibility</p:attrName>
                                        </p:attrNameLst>
                                      </p:cBhvr>
                                      <p:to>
                                        <p:strVal val="visible"/>
                                      </p:to>
                                    </p:set>
                                    <p:animEffect transition="in" filter="fade">
                                      <p:cBhvr>
                                        <p:cTn id="34" dur="500"/>
                                        <p:tgtEl>
                                          <p:spTgt spid="7578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p:bldP spid="75784" grpId="0"/>
      <p:bldP spid="75785" grpId="0"/>
      <p:bldP spid="75781"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7373" y="1219201"/>
            <a:ext cx="8984227" cy="5480848"/>
          </a:xfrm>
        </p:spPr>
        <p:txBody>
          <a:bodyPr/>
          <a:lstStyle/>
          <a:p>
            <a:pPr marL="0" lvl="1" indent="0">
              <a:spcBef>
                <a:spcPts val="0"/>
              </a:spcBef>
              <a:buNone/>
            </a:pPr>
            <a:r>
              <a:rPr lang="en-US" sz="3600" b="1" dirty="0">
                <a:solidFill>
                  <a:srgbClr val="FF0000"/>
                </a:solidFill>
                <a:latin typeface="Times New Roman" panose="02020603050405020304" pitchFamily="18" charset="0"/>
                <a:cs typeface="Times New Roman" panose="02020603050405020304" pitchFamily="18" charset="0"/>
              </a:rPr>
              <a:t>Einstein</a:t>
            </a:r>
            <a:r>
              <a:rPr lang="en-US" sz="2700" dirty="0">
                <a:latin typeface="Times New Roman" panose="02020603050405020304" pitchFamily="18" charset="0"/>
                <a:cs typeface="Times New Roman" panose="02020603050405020304" pitchFamily="18" charset="0"/>
              </a:rPr>
              <a:t> explained the photoelectric effect incorporating </a:t>
            </a:r>
            <a:r>
              <a:rPr lang="en-US" sz="2700" dirty="0">
                <a:solidFill>
                  <a:srgbClr val="00B050"/>
                </a:solidFill>
                <a:latin typeface="Times New Roman" panose="02020603050405020304" pitchFamily="18" charset="0"/>
                <a:cs typeface="Times New Roman" panose="02020603050405020304" pitchFamily="18" charset="0"/>
              </a:rPr>
              <a:t>Planck’s </a:t>
            </a:r>
            <a:r>
              <a:rPr lang="en-US" sz="2700" u="sng" dirty="0">
                <a:solidFill>
                  <a:srgbClr val="00B050"/>
                </a:solidFill>
                <a:latin typeface="Times New Roman" panose="02020603050405020304" pitchFamily="18" charset="0"/>
                <a:cs typeface="Times New Roman" panose="02020603050405020304" pitchFamily="18" charset="0"/>
              </a:rPr>
              <a:t>particle</a:t>
            </a:r>
            <a:r>
              <a:rPr lang="en-US" sz="2700" dirty="0">
                <a:solidFill>
                  <a:srgbClr val="00B050"/>
                </a:solidFill>
                <a:latin typeface="Times New Roman" panose="02020603050405020304" pitchFamily="18" charset="0"/>
                <a:cs typeface="Times New Roman" panose="02020603050405020304" pitchFamily="18" charset="0"/>
              </a:rPr>
              <a:t> view (quantum) </a:t>
            </a:r>
            <a:r>
              <a:rPr lang="en-US" sz="2700" dirty="0">
                <a:latin typeface="Times New Roman" panose="02020603050405020304" pitchFamily="18" charset="0"/>
                <a:cs typeface="Times New Roman" panose="02020603050405020304" pitchFamily="18" charset="0"/>
              </a:rPr>
              <a:t>while proposing that light being a </a:t>
            </a:r>
            <a:r>
              <a:rPr lang="en-US" sz="2700" u="sng" dirty="0">
                <a:solidFill>
                  <a:srgbClr val="FF0000"/>
                </a:solidFill>
                <a:latin typeface="Times New Roman" panose="02020603050405020304" pitchFamily="18" charset="0"/>
                <a:cs typeface="Times New Roman" panose="02020603050405020304" pitchFamily="18" charset="0"/>
              </a:rPr>
              <a:t>wave</a:t>
            </a:r>
            <a:r>
              <a:rPr lang="en-US" sz="2700" dirty="0">
                <a:latin typeface="Times New Roman" panose="02020603050405020304" pitchFamily="18" charset="0"/>
                <a:cs typeface="Times New Roman" panose="02020603050405020304" pitchFamily="18" charset="0"/>
              </a:rPr>
              <a:t> behaves as “</a:t>
            </a:r>
            <a:r>
              <a:rPr lang="en-US" sz="2700" u="sng" dirty="0">
                <a:solidFill>
                  <a:srgbClr val="0070C0"/>
                </a:solidFill>
                <a:latin typeface="Times New Roman" panose="02020603050405020304" pitchFamily="18" charset="0"/>
                <a:cs typeface="Times New Roman" panose="02020603050405020304" pitchFamily="18" charset="0"/>
              </a:rPr>
              <a:t>Photons</a:t>
            </a:r>
            <a:r>
              <a:rPr lang="en-US" sz="2700" dirty="0">
                <a:latin typeface="Times New Roman" panose="02020603050405020304" pitchFamily="18" charset="0"/>
                <a:cs typeface="Times New Roman" panose="02020603050405020304" pitchFamily="18" charset="0"/>
              </a:rPr>
              <a:t>” or bundle of energy.</a:t>
            </a:r>
          </a:p>
        </p:txBody>
      </p:sp>
      <p:sp>
        <p:nvSpPr>
          <p:cNvPr id="2" name="Title 1"/>
          <p:cNvSpPr>
            <a:spLocks noGrp="1"/>
          </p:cNvSpPr>
          <p:nvPr>
            <p:ph type="title"/>
          </p:nvPr>
        </p:nvSpPr>
        <p:spPr>
          <a:xfrm>
            <a:off x="6" y="0"/>
            <a:ext cx="9143994" cy="1371600"/>
          </a:xfrm>
        </p:spPr>
        <p:txBody>
          <a:bodyPr/>
          <a:lstStyle/>
          <a:p>
            <a:pPr marL="0" indent="0"/>
            <a:r>
              <a:rPr lang="en-US" sz="2500" dirty="0">
                <a:solidFill>
                  <a:srgbClr val="FFFF00"/>
                </a:solidFill>
              </a:rPr>
              <a:t>Photoelectric Effect</a:t>
            </a:r>
            <a:r>
              <a:rPr lang="en-US" sz="2500" dirty="0"/>
              <a:t>:  Discrete Particle &amp; Wavelength</a:t>
            </a:r>
          </a:p>
        </p:txBody>
      </p:sp>
      <p:sp>
        <p:nvSpPr>
          <p:cNvPr id="6" name="Rectangle 5"/>
          <p:cNvSpPr/>
          <p:nvPr/>
        </p:nvSpPr>
        <p:spPr bwMode="auto">
          <a:xfrm>
            <a:off x="7545304" y="4742649"/>
            <a:ext cx="157582" cy="193343"/>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700" dirty="0"/>
          </a:p>
        </p:txBody>
      </p:sp>
      <p:sp>
        <p:nvSpPr>
          <p:cNvPr id="11" name="Text Placeholder 3"/>
          <p:cNvSpPr>
            <a:spLocks noGrp="1"/>
          </p:cNvSpPr>
          <p:nvPr>
            <p:ph type="body" sz="quarter" idx="12"/>
          </p:nvPr>
        </p:nvSpPr>
        <p:spPr>
          <a:xfrm>
            <a:off x="15241" y="2895600"/>
            <a:ext cx="4556760" cy="3733800"/>
          </a:xfrm>
        </p:spPr>
        <p:txBody>
          <a:bodyPr/>
          <a:lstStyle/>
          <a:p>
            <a:pPr marL="1586" lvl="1" indent="0">
              <a:spcBef>
                <a:spcPts val="0"/>
              </a:spcBef>
              <a:buNone/>
            </a:pPr>
            <a:r>
              <a:rPr lang="en-US" sz="2700" dirty="0">
                <a:solidFill>
                  <a:srgbClr val="0070C0"/>
                </a:solidFill>
                <a:latin typeface="Times New Roman" panose="02020603050405020304" pitchFamily="18" charset="0"/>
                <a:cs typeface="Times New Roman" panose="02020603050405020304" pitchFamily="18" charset="0"/>
              </a:rPr>
              <a:t>Every Photon has a quantized amount of energy as described by </a:t>
            </a:r>
            <a:r>
              <a:rPr lang="en-US" sz="4400" b="1" i="1" dirty="0">
                <a:solidFill>
                  <a:schemeClr val="tx1"/>
                </a:solidFill>
                <a:latin typeface="Times New Roman" panose="02020603050405020304" pitchFamily="18" charset="0"/>
                <a:cs typeface="Times New Roman" panose="02020603050405020304" pitchFamily="18" charset="0"/>
              </a:rPr>
              <a:t>E = h</a:t>
            </a:r>
            <a:r>
              <a:rPr lang="el-GR" sz="4400" b="1" i="1" dirty="0">
                <a:solidFill>
                  <a:schemeClr val="tx1"/>
                </a:solidFill>
                <a:latin typeface="Times New Roman" panose="02020603050405020304" pitchFamily="18" charset="0"/>
                <a:cs typeface="Times New Roman" panose="02020603050405020304" pitchFamily="18" charset="0"/>
              </a:rPr>
              <a:t>ν</a:t>
            </a:r>
            <a:r>
              <a:rPr lang="en-US" sz="2700" i="1" dirty="0">
                <a:solidFill>
                  <a:srgbClr val="0070C0"/>
                </a:solidFill>
                <a:latin typeface="Times New Roman" panose="02020603050405020304" pitchFamily="18" charset="0"/>
                <a:cs typeface="Times New Roman" panose="02020603050405020304" pitchFamily="18" charset="0"/>
              </a:rPr>
              <a:t>.</a:t>
            </a:r>
          </a:p>
          <a:p>
            <a:pPr marL="456371" lvl="2" indent="0">
              <a:spcBef>
                <a:spcPts val="1200"/>
              </a:spcBef>
              <a:buNone/>
            </a:pPr>
            <a:r>
              <a:rPr lang="en-US" sz="2700" i="1" dirty="0">
                <a:solidFill>
                  <a:srgbClr val="00B050"/>
                </a:solidFill>
                <a:latin typeface="Times New Roman" panose="02020603050405020304" pitchFamily="18" charset="0"/>
                <a:cs typeface="Times New Roman" panose="02020603050405020304" pitchFamily="18" charset="0"/>
              </a:rPr>
              <a:t>E</a:t>
            </a:r>
            <a:r>
              <a:rPr lang="en-US" sz="2700" dirty="0">
                <a:solidFill>
                  <a:srgbClr val="00B050"/>
                </a:solidFill>
                <a:latin typeface="Times New Roman" panose="02020603050405020304" pitchFamily="18" charset="0"/>
                <a:cs typeface="Times New Roman" panose="02020603050405020304" pitchFamily="18" charset="0"/>
              </a:rPr>
              <a:t> = energy of photon</a:t>
            </a:r>
          </a:p>
          <a:p>
            <a:pPr marL="456371" lvl="2" indent="0">
              <a:spcBef>
                <a:spcPts val="1200"/>
              </a:spcBef>
              <a:buNone/>
            </a:pPr>
            <a:r>
              <a:rPr lang="en-US" sz="2700" i="1" dirty="0">
                <a:latin typeface="Times New Roman" panose="02020603050405020304" pitchFamily="18" charset="0"/>
                <a:cs typeface="Times New Roman" panose="02020603050405020304" pitchFamily="18" charset="0"/>
              </a:rPr>
              <a:t>h</a:t>
            </a:r>
            <a:r>
              <a:rPr lang="en-US" sz="2700" dirty="0">
                <a:latin typeface="Times New Roman" panose="02020603050405020304" pitchFamily="18" charset="0"/>
                <a:cs typeface="Times New Roman" panose="02020603050405020304" pitchFamily="18" charset="0"/>
              </a:rPr>
              <a:t> = Planck’s constant</a:t>
            </a:r>
          </a:p>
          <a:p>
            <a:pPr marL="456371" lvl="2" indent="0">
              <a:spcBef>
                <a:spcPts val="1200"/>
              </a:spcBef>
              <a:buNone/>
            </a:pPr>
            <a:r>
              <a:rPr lang="el-GR" sz="2700" i="1" dirty="0">
                <a:solidFill>
                  <a:srgbClr val="0070C0"/>
                </a:solidFill>
                <a:latin typeface="Times New Roman" panose="02020603050405020304" pitchFamily="18" charset="0"/>
                <a:cs typeface="Times New Roman" panose="02020603050405020304" pitchFamily="18" charset="0"/>
              </a:rPr>
              <a:t>ν</a:t>
            </a:r>
            <a:r>
              <a:rPr lang="en-US" sz="2700" i="1" dirty="0">
                <a:solidFill>
                  <a:srgbClr val="0070C0"/>
                </a:solidFill>
                <a:latin typeface="Times New Roman" panose="02020603050405020304" pitchFamily="18" charset="0"/>
                <a:cs typeface="Times New Roman" panose="02020603050405020304" pitchFamily="18" charset="0"/>
              </a:rPr>
              <a:t> = </a:t>
            </a:r>
            <a:r>
              <a:rPr lang="en-US" sz="2700" dirty="0">
                <a:solidFill>
                  <a:srgbClr val="0070C0"/>
                </a:solidFill>
                <a:latin typeface="Times New Roman" panose="02020603050405020304" pitchFamily="18" charset="0"/>
                <a:cs typeface="Times New Roman" panose="02020603050405020304" pitchFamily="18" charset="0"/>
              </a:rPr>
              <a:t>frequency</a:t>
            </a:r>
          </a:p>
        </p:txBody>
      </p:sp>
      <p:grpSp>
        <p:nvGrpSpPr>
          <p:cNvPr id="5" name="Group 4"/>
          <p:cNvGrpSpPr/>
          <p:nvPr/>
        </p:nvGrpSpPr>
        <p:grpSpPr>
          <a:xfrm>
            <a:off x="4908332" y="2819400"/>
            <a:ext cx="4267199" cy="4038600"/>
            <a:chOff x="4876800" y="2708345"/>
            <a:chExt cx="4267200" cy="4139823"/>
          </a:xfrm>
        </p:grpSpPr>
        <p:pic>
          <p:nvPicPr>
            <p:cNvPr id="10" name="Picture 2" descr="File:Fotó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708345"/>
              <a:ext cx="4267200" cy="41398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6553200" y="2784545"/>
              <a:ext cx="2133600" cy="568255"/>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0222" eaLnBrk="1" hangingPunct="1">
                <a:lnSpc>
                  <a:spcPct val="115000"/>
                </a:lnSpc>
                <a:spcBef>
                  <a:spcPct val="20000"/>
                </a:spcBef>
                <a:buClr>
                  <a:srgbClr val="2877C4"/>
                </a:buClr>
              </a:pPr>
              <a:endParaRPr lang="en-US" sz="800" dirty="0">
                <a:ln>
                  <a:solidFill>
                    <a:schemeClr val="bg1"/>
                  </a:solidFill>
                </a:ln>
                <a:solidFill>
                  <a:schemeClr val="bg1"/>
                </a:solidFill>
                <a:latin typeface="Arial" charset="0"/>
              </a:endParaRPr>
            </a:p>
          </p:txBody>
        </p:sp>
      </p:grpSp>
    </p:spTree>
    <p:extLst>
      <p:ext uri="{BB962C8B-B14F-4D97-AF65-F5344CB8AC3E}">
        <p14:creationId xmlns:p14="http://schemas.microsoft.com/office/powerpoint/2010/main" val="301541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38800" y="0"/>
            <a:ext cx="2362200" cy="990600"/>
          </a:xfrm>
        </p:spPr>
        <p:txBody>
          <a:bodyPr/>
          <a:lstStyle/>
          <a:p>
            <a:r>
              <a:rPr lang="en-US" dirty="0"/>
              <a:t>Wave Particle Duality</a:t>
            </a:r>
          </a:p>
        </p:txBody>
      </p:sp>
      <p:sp>
        <p:nvSpPr>
          <p:cNvPr id="7" name="Content Placeholder 6"/>
          <p:cNvSpPr>
            <a:spLocks noGrp="1"/>
          </p:cNvSpPr>
          <p:nvPr>
            <p:ph idx="1"/>
          </p:nvPr>
        </p:nvSpPr>
        <p:spPr>
          <a:xfrm>
            <a:off x="304836" y="1219200"/>
            <a:ext cx="8534401" cy="5257800"/>
          </a:xfrm>
        </p:spPr>
        <p:txBody>
          <a:bodyPr/>
          <a:lstStyle/>
          <a:p>
            <a:pPr algn="ctr"/>
            <a:r>
              <a:rPr lang="en-US" dirty="0"/>
              <a:t>Consider a Guitar</a:t>
            </a:r>
          </a:p>
          <a:p>
            <a:r>
              <a:rPr lang="en-US" sz="1700" dirty="0"/>
              <a:t> </a:t>
            </a:r>
          </a:p>
          <a:p>
            <a:pPr marL="2969264" indent="-2969264"/>
            <a:r>
              <a:rPr lang="en-US" u="sng" dirty="0">
                <a:solidFill>
                  <a:srgbClr val="FF0000"/>
                </a:solidFill>
              </a:rPr>
              <a:t>Wave</a:t>
            </a:r>
            <a:r>
              <a:rPr lang="en-US" dirty="0">
                <a:solidFill>
                  <a:srgbClr val="FF0000"/>
                </a:solidFill>
              </a:rPr>
              <a:t>length</a:t>
            </a:r>
            <a:r>
              <a:rPr lang="en-US" dirty="0"/>
              <a:t> </a:t>
            </a:r>
            <a:r>
              <a:rPr lang="en-US" dirty="0">
                <a:sym typeface="Wingdings"/>
              </a:rPr>
              <a:t></a:t>
            </a:r>
            <a:r>
              <a:rPr lang="en-US" dirty="0"/>
              <a:t> each string represents ½ wavelength from the bridge</a:t>
            </a:r>
          </a:p>
          <a:p>
            <a:pPr marL="2969264" indent="-2969264"/>
            <a:endParaRPr lang="en-US" sz="1900" dirty="0"/>
          </a:p>
          <a:p>
            <a:pPr marL="2395639" indent="-2395639"/>
            <a:r>
              <a:rPr lang="en-US" u="sng" dirty="0">
                <a:solidFill>
                  <a:srgbClr val="0070C0"/>
                </a:solidFill>
              </a:rPr>
              <a:t>Particle</a:t>
            </a:r>
            <a:r>
              <a:rPr lang="en-US" dirty="0"/>
              <a:t> </a:t>
            </a:r>
            <a:r>
              <a:rPr lang="en-US" dirty="0">
                <a:sym typeface="Wingdings"/>
              </a:rPr>
              <a:t></a:t>
            </a:r>
            <a:r>
              <a:rPr lang="en-US" dirty="0"/>
              <a:t>	the </a:t>
            </a:r>
            <a:r>
              <a:rPr lang="en-US" dirty="0">
                <a:solidFill>
                  <a:srgbClr val="0070C0"/>
                </a:solidFill>
              </a:rPr>
              <a:t>pulse</a:t>
            </a:r>
            <a:r>
              <a:rPr lang="en-US" dirty="0"/>
              <a:t> sent on the string represents the particle nature of sound which travels back and forth on the string (</a:t>
            </a:r>
            <a:r>
              <a:rPr lang="en-US" b="0" i="1" dirty="0">
                <a:solidFill>
                  <a:srgbClr val="00B050"/>
                </a:solidFill>
                <a:latin typeface="Times New Roman" panose="02020603050405020304" pitchFamily="18" charset="0"/>
                <a:cs typeface="Times New Roman" panose="02020603050405020304" pitchFamily="18" charset="0"/>
              </a:rPr>
              <a:t>longitudinal wave</a:t>
            </a:r>
            <a:r>
              <a:rPr lang="en-US" dirty="0"/>
              <a:t>)</a:t>
            </a:r>
          </a:p>
          <a:p>
            <a:endParaRPr lang="en-US" dirty="0"/>
          </a:p>
        </p:txBody>
      </p:sp>
      <p:pic>
        <p:nvPicPr>
          <p:cNvPr id="8" name="Picture 7" descr="think_about_it-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2261" y="0"/>
            <a:ext cx="1221739" cy="990600"/>
          </a:xfrm>
          <a:prstGeom prst="rect">
            <a:avLst/>
          </a:prstGeom>
        </p:spPr>
      </p:pic>
    </p:spTree>
    <p:extLst>
      <p:ext uri="{BB962C8B-B14F-4D97-AF65-F5344CB8AC3E}">
        <p14:creationId xmlns:p14="http://schemas.microsoft.com/office/powerpoint/2010/main" val="220338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441" y="29233"/>
            <a:ext cx="6734395" cy="6828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61373" y="22122"/>
            <a:ext cx="4419599" cy="990600"/>
          </a:xfrm>
        </p:spPr>
        <p:txBody>
          <a:bodyPr/>
          <a:lstStyle/>
          <a:p>
            <a:r>
              <a:rPr lang="en-US" dirty="0"/>
              <a:t>Guitar:  Wave – Particle Duality</a:t>
            </a:r>
          </a:p>
        </p:txBody>
      </p:sp>
      <p:sp>
        <p:nvSpPr>
          <p:cNvPr id="5" name="TextBox 4"/>
          <p:cNvSpPr txBox="1"/>
          <p:nvPr/>
        </p:nvSpPr>
        <p:spPr>
          <a:xfrm>
            <a:off x="370054" y="1524000"/>
            <a:ext cx="4800600" cy="2477177"/>
          </a:xfrm>
          <a:prstGeom prst="rect">
            <a:avLst/>
          </a:prstGeom>
          <a:solidFill>
            <a:srgbClr val="FFC000"/>
          </a:solidFill>
        </p:spPr>
        <p:txBody>
          <a:bodyPr wrap="square" lIns="91019" tIns="45510" rIns="91019" bIns="45510" rtlCol="0">
            <a:spAutoFit/>
          </a:bodyPr>
          <a:lstStyle/>
          <a:p>
            <a:pPr marL="455103" indent="-455103">
              <a:buFont typeface="Arial" panose="020B0604020202020204" pitchFamily="34" charset="0"/>
              <a:buChar char="•"/>
            </a:pPr>
            <a:r>
              <a:rPr lang="en-US" dirty="0">
                <a:solidFill>
                  <a:srgbClr val="C00000"/>
                </a:solidFill>
              </a:rPr>
              <a:t>One string represent </a:t>
            </a:r>
            <a:r>
              <a:rPr lang="el-GR" dirty="0">
                <a:solidFill>
                  <a:srgbClr val="C00000"/>
                </a:solidFill>
              </a:rPr>
              <a:t>λ</a:t>
            </a:r>
            <a:r>
              <a:rPr lang="en-US" dirty="0">
                <a:solidFill>
                  <a:srgbClr val="C00000"/>
                </a:solidFill>
              </a:rPr>
              <a:t>/2 (</a:t>
            </a:r>
            <a:r>
              <a:rPr lang="en-US" dirty="0">
                <a:solidFill>
                  <a:srgbClr val="002060"/>
                </a:solidFill>
              </a:rPr>
              <a:t>wave</a:t>
            </a:r>
            <a:r>
              <a:rPr lang="en-US" dirty="0">
                <a:solidFill>
                  <a:srgbClr val="C00000"/>
                </a:solidFill>
              </a:rPr>
              <a:t>)</a:t>
            </a:r>
          </a:p>
          <a:p>
            <a:endParaRPr lang="en-US" sz="1800" dirty="0"/>
          </a:p>
          <a:p>
            <a:pPr marL="455103" indent="-455103">
              <a:buFont typeface="Arial" panose="020B0604020202020204" pitchFamily="34" charset="0"/>
              <a:buChar char="•"/>
            </a:pPr>
            <a:r>
              <a:rPr lang="en-US" dirty="0">
                <a:solidFill>
                  <a:srgbClr val="7030A0"/>
                </a:solidFill>
              </a:rPr>
              <a:t>The sound travels as a </a:t>
            </a:r>
            <a:r>
              <a:rPr lang="en-US" dirty="0"/>
              <a:t>pulse</a:t>
            </a:r>
            <a:r>
              <a:rPr lang="en-US" dirty="0">
                <a:solidFill>
                  <a:srgbClr val="7030A0"/>
                </a:solidFill>
              </a:rPr>
              <a:t> back &amp; forth on the string (</a:t>
            </a:r>
            <a:r>
              <a:rPr lang="en-US" dirty="0">
                <a:solidFill>
                  <a:srgbClr val="002060"/>
                </a:solidFill>
              </a:rPr>
              <a:t>particle</a:t>
            </a:r>
            <a:r>
              <a:rPr lang="en-US" dirty="0">
                <a:solidFill>
                  <a:srgbClr val="7030A0"/>
                </a:solidFill>
              </a:rPr>
              <a:t>)</a:t>
            </a:r>
          </a:p>
        </p:txBody>
      </p:sp>
      <p:sp>
        <p:nvSpPr>
          <p:cNvPr id="3" name="Oval 2"/>
          <p:cNvSpPr/>
          <p:nvPr/>
        </p:nvSpPr>
        <p:spPr bwMode="auto">
          <a:xfrm>
            <a:off x="6553205" y="2057449"/>
            <a:ext cx="152400" cy="18517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019" tIns="45510" rIns="91019" bIns="45510" numCol="1" rtlCol="0" anchor="t" anchorCtr="0" compatLnSpc="1">
            <a:prstTxWarp prst="textNoShape">
              <a:avLst/>
            </a:prstTxWarp>
          </a:bodyPr>
          <a:lstStyle/>
          <a:p>
            <a:pPr defTabSz="910222"/>
            <a:endParaRPr lang="en-US" sz="2300"/>
          </a:p>
        </p:txBody>
      </p:sp>
      <p:cxnSp>
        <p:nvCxnSpPr>
          <p:cNvPr id="7" name="Straight Arrow Connector 6"/>
          <p:cNvCxnSpPr/>
          <p:nvPr/>
        </p:nvCxnSpPr>
        <p:spPr bwMode="auto">
          <a:xfrm>
            <a:off x="6934200" y="457200"/>
            <a:ext cx="152400" cy="5867400"/>
          </a:xfrm>
          <a:prstGeom prst="straightConnector1">
            <a:avLst/>
          </a:prstGeom>
          <a:solidFill>
            <a:schemeClr val="accent1"/>
          </a:solidFill>
          <a:ln w="28575" cap="flat" cmpd="sng" algn="ctr">
            <a:solidFill>
              <a:srgbClr val="FF000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rrow: Left 3">
            <a:extLst>
              <a:ext uri="{FF2B5EF4-FFF2-40B4-BE49-F238E27FC236}">
                <a16:creationId xmlns:a16="http://schemas.microsoft.com/office/drawing/2014/main" id="{ABFA8578-253A-4DAD-9DF0-11A691DA510D}"/>
              </a:ext>
            </a:extLst>
          </p:cNvPr>
          <p:cNvSpPr/>
          <p:nvPr/>
        </p:nvSpPr>
        <p:spPr bwMode="auto">
          <a:xfrm>
            <a:off x="6858000" y="2057449"/>
            <a:ext cx="1676400" cy="185173"/>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2512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7" descr="0132525763_A138a"/>
          <p:cNvPicPr>
            <a:picLocks noChangeAspect="1" noChangeArrowheads="1"/>
          </p:cNvPicPr>
          <p:nvPr/>
        </p:nvPicPr>
        <p:blipFill>
          <a:blip r:embed="rId3">
            <a:extLst>
              <a:ext uri="{28A0092B-C50C-407E-A947-70E740481C1C}">
                <a14:useLocalDpi xmlns:a14="http://schemas.microsoft.com/office/drawing/2010/main" val="0"/>
              </a:ext>
            </a:extLst>
          </a:blip>
          <a:srcRect t="25757" b="28098"/>
          <a:stretch>
            <a:fillRect/>
          </a:stretch>
        </p:blipFill>
        <p:spPr bwMode="auto">
          <a:xfrm>
            <a:off x="76201" y="3657600"/>
            <a:ext cx="908610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3" name="Rectangle 9"/>
          <p:cNvSpPr>
            <a:spLocks noGrp="1" noChangeArrowheads="1"/>
          </p:cNvSpPr>
          <p:nvPr>
            <p:ph type="title"/>
          </p:nvPr>
        </p:nvSpPr>
        <p:spPr>
          <a:xfrm>
            <a:off x="5410199" y="0"/>
            <a:ext cx="3733801" cy="1066800"/>
          </a:xfrm>
        </p:spPr>
        <p:txBody>
          <a:bodyPr/>
          <a:lstStyle/>
          <a:p>
            <a:pPr eaLnBrk="1" hangingPunct="1">
              <a:defRPr/>
            </a:pPr>
            <a:r>
              <a:rPr lang="en-US" altLang="en-US"/>
              <a:t>Light and Atomic Emission Spectra</a:t>
            </a:r>
          </a:p>
        </p:txBody>
      </p:sp>
      <p:sp>
        <p:nvSpPr>
          <p:cNvPr id="5" name="Text Box 3"/>
          <p:cNvSpPr txBox="1">
            <a:spLocks noChangeArrowheads="1"/>
          </p:cNvSpPr>
          <p:nvPr/>
        </p:nvSpPr>
        <p:spPr bwMode="auto">
          <a:xfrm>
            <a:off x="152437" y="1143015"/>
            <a:ext cx="8762999" cy="3323563"/>
          </a:xfrm>
          <a:prstGeom prst="rect">
            <a:avLst/>
          </a:prstGeom>
          <a:noFill/>
          <a:ln w="9525">
            <a:noFill/>
            <a:miter lim="800000"/>
            <a:headEnd/>
            <a:tailEnd/>
          </a:ln>
          <a:effectLst/>
        </p:spPr>
        <p:txBody>
          <a:bodyPr wrap="square" lIns="91019" tIns="45510" rIns="91019" bIns="45510">
            <a:spAutoFit/>
          </a:bodyPr>
          <a:lstStyle/>
          <a:p>
            <a:r>
              <a:rPr lang="en-US" sz="2300" b="1" dirty="0">
                <a:solidFill>
                  <a:srgbClr val="00B0F0"/>
                </a:solidFill>
                <a:latin typeface="Arial"/>
                <a:ea typeface="Cambria Math" pitchFamily="18" charset="0"/>
                <a:sym typeface="Symbol" pitchFamily="18" charset="2"/>
              </a:rPr>
              <a:t>Wavelength </a:t>
            </a:r>
            <a:r>
              <a:rPr lang="en-US" sz="2300" b="1" dirty="0">
                <a:latin typeface="Arial"/>
                <a:ea typeface="Cambria Math" pitchFamily="18" charset="0"/>
                <a:sym typeface="Symbol" pitchFamily="18" charset="2"/>
              </a:rPr>
              <a:t>(</a:t>
            </a:r>
            <a:r>
              <a:rPr lang="en-US" altLang="en-US" sz="2300" b="1" dirty="0">
                <a:solidFill>
                  <a:srgbClr val="00B0F0"/>
                </a:solidFill>
                <a:sym typeface="Symbol" panose="05050102010706020507" pitchFamily="18" charset="2"/>
              </a:rPr>
              <a:t></a:t>
            </a:r>
            <a:r>
              <a:rPr lang="en-US" altLang="en-US" sz="2300" b="1" dirty="0">
                <a:sym typeface="Symbol" panose="05050102010706020507" pitchFamily="18" charset="2"/>
              </a:rPr>
              <a:t>)</a:t>
            </a:r>
            <a:r>
              <a:rPr lang="en-US" altLang="en-US" sz="2300" dirty="0">
                <a:solidFill>
                  <a:srgbClr val="000000"/>
                </a:solidFill>
                <a:sym typeface="Symbol" panose="05050102010706020507" pitchFamily="18" charset="2"/>
              </a:rPr>
              <a:t> </a:t>
            </a:r>
            <a:r>
              <a:rPr lang="en-US" sz="2300" dirty="0">
                <a:solidFill>
                  <a:srgbClr val="000000"/>
                </a:solidFill>
                <a:latin typeface="Arial"/>
                <a:ea typeface="Cambria Math" pitchFamily="18" charset="0"/>
                <a:sym typeface="Symbol" pitchFamily="18" charset="2"/>
              </a:rPr>
              <a:t>of light corresponds to its color; </a:t>
            </a:r>
            <a:r>
              <a:rPr lang="en-US" altLang="en-US" sz="2300" dirty="0">
                <a:solidFill>
                  <a:srgbClr val="FF0000"/>
                </a:solidFill>
              </a:rPr>
              <a:t>red</a:t>
            </a:r>
            <a:r>
              <a:rPr lang="en-US" altLang="en-US" sz="2300" dirty="0">
                <a:solidFill>
                  <a:srgbClr val="000000"/>
                </a:solidFill>
              </a:rPr>
              <a:t> light has the longest </a:t>
            </a:r>
            <a:r>
              <a:rPr lang="en-US" altLang="en-US" sz="2300" dirty="0">
                <a:solidFill>
                  <a:srgbClr val="000000"/>
                </a:solidFill>
                <a:sym typeface="Symbol" panose="05050102010706020507" pitchFamily="18" charset="2"/>
              </a:rPr>
              <a:t></a:t>
            </a:r>
            <a:r>
              <a:rPr lang="en-US" altLang="en-US" sz="2300" dirty="0">
                <a:solidFill>
                  <a:srgbClr val="000000"/>
                </a:solidFill>
              </a:rPr>
              <a:t>, </a:t>
            </a:r>
            <a:r>
              <a:rPr lang="en-US" altLang="en-US" sz="2300" dirty="0">
                <a:solidFill>
                  <a:srgbClr val="FF0000"/>
                </a:solidFill>
              </a:rPr>
              <a:t>700</a:t>
            </a:r>
            <a:r>
              <a:rPr lang="en-US" altLang="en-US" sz="2300" dirty="0">
                <a:solidFill>
                  <a:srgbClr val="000000"/>
                </a:solidFill>
              </a:rPr>
              <a:t> nm, &amp; lowest frequency; </a:t>
            </a:r>
            <a:r>
              <a:rPr lang="en-US" altLang="en-US" sz="2300" dirty="0">
                <a:solidFill>
                  <a:srgbClr val="7030A0"/>
                </a:solidFill>
              </a:rPr>
              <a:t>violet</a:t>
            </a:r>
            <a:r>
              <a:rPr lang="en-US" altLang="en-US" sz="2300" dirty="0">
                <a:solidFill>
                  <a:srgbClr val="000000"/>
                </a:solidFill>
              </a:rPr>
              <a:t>, at </a:t>
            </a:r>
            <a:r>
              <a:rPr lang="en-US" altLang="en-US" sz="2300" dirty="0">
                <a:solidFill>
                  <a:srgbClr val="7030A0"/>
                </a:solidFill>
              </a:rPr>
              <a:t>380</a:t>
            </a:r>
            <a:r>
              <a:rPr lang="en-US" altLang="en-US" sz="2300" dirty="0">
                <a:solidFill>
                  <a:srgbClr val="000000"/>
                </a:solidFill>
              </a:rPr>
              <a:t> nm, has the shortest </a:t>
            </a:r>
            <a:r>
              <a:rPr lang="en-US" altLang="en-US" sz="2300" dirty="0">
                <a:solidFill>
                  <a:srgbClr val="000000"/>
                </a:solidFill>
                <a:sym typeface="Symbol" panose="05050102010706020507" pitchFamily="18" charset="2"/>
              </a:rPr>
              <a:t> </a:t>
            </a:r>
            <a:r>
              <a:rPr lang="en-US" altLang="en-US" sz="2300" dirty="0">
                <a:solidFill>
                  <a:srgbClr val="000000"/>
                </a:solidFill>
              </a:rPr>
              <a:t>&amp; highest frequency. </a:t>
            </a:r>
            <a:r>
              <a:rPr lang="en-US" sz="2300" dirty="0">
                <a:solidFill>
                  <a:srgbClr val="000000"/>
                </a:solidFill>
                <a:latin typeface="Arial"/>
                <a:ea typeface="Cambria Math" pitchFamily="18" charset="0"/>
                <a:sym typeface="Symbol" pitchFamily="18" charset="2"/>
              </a:rPr>
              <a:t>units: meters</a:t>
            </a:r>
            <a:endParaRPr lang="en-US" altLang="en-US" sz="2300" dirty="0">
              <a:solidFill>
                <a:srgbClr val="000000"/>
              </a:solidFill>
            </a:endParaRPr>
          </a:p>
          <a:p>
            <a:endParaRPr lang="en-US" sz="1300" dirty="0">
              <a:solidFill>
                <a:srgbClr val="000000"/>
              </a:solidFill>
              <a:latin typeface="Arial"/>
              <a:ea typeface="Cambria Math" pitchFamily="18" charset="0"/>
              <a:sym typeface="Symbol" pitchFamily="18" charset="2"/>
            </a:endParaRPr>
          </a:p>
          <a:p>
            <a:r>
              <a:rPr lang="en-US" sz="2300" b="1" dirty="0">
                <a:solidFill>
                  <a:srgbClr val="00B0F0"/>
                </a:solidFill>
                <a:latin typeface="Arial"/>
                <a:ea typeface="Cambria Math" pitchFamily="18" charset="0"/>
                <a:sym typeface="Symbol" pitchFamily="18" charset="2"/>
              </a:rPr>
              <a:t>Frequency</a:t>
            </a:r>
            <a:r>
              <a:rPr lang="en-US" sz="2300" dirty="0">
                <a:solidFill>
                  <a:srgbClr val="000000"/>
                </a:solidFill>
                <a:latin typeface="Arial"/>
                <a:ea typeface="Cambria Math" pitchFamily="18" charset="0"/>
                <a:sym typeface="Symbol" pitchFamily="18" charset="2"/>
              </a:rPr>
              <a:t>  (</a:t>
            </a:r>
            <a:r>
              <a:rPr lang="el-GR" sz="2300" i="1" dirty="0">
                <a:solidFill>
                  <a:srgbClr val="0070C0"/>
                </a:solidFill>
                <a:latin typeface="Times New Roman" panose="02020603050405020304" pitchFamily="18" charset="0"/>
                <a:cs typeface="Times New Roman" panose="02020603050405020304" pitchFamily="18" charset="0"/>
              </a:rPr>
              <a:t>ν</a:t>
            </a:r>
            <a:r>
              <a:rPr lang="en-US" sz="2300" dirty="0">
                <a:solidFill>
                  <a:srgbClr val="000000"/>
                </a:solidFill>
                <a:latin typeface="Arial"/>
                <a:ea typeface="Cambria Math" pitchFamily="18" charset="0"/>
                <a:sym typeface="Symbol" pitchFamily="18" charset="2"/>
              </a:rPr>
              <a:t>) corresponds to energy; </a:t>
            </a:r>
            <a:r>
              <a:rPr lang="en-US" altLang="en-US" sz="2300" dirty="0">
                <a:solidFill>
                  <a:srgbClr val="000000"/>
                </a:solidFill>
              </a:rPr>
              <a:t>wave cycles to pass a given point per unit of time; </a:t>
            </a:r>
            <a:r>
              <a:rPr lang="en-US" sz="2300" dirty="0">
                <a:solidFill>
                  <a:srgbClr val="000000"/>
                </a:solidFill>
                <a:latin typeface="Arial"/>
                <a:ea typeface="Cambria Math" pitchFamily="18" charset="0"/>
                <a:sym typeface="Symbol" pitchFamily="18" charset="2"/>
              </a:rPr>
              <a:t>units: hertz (</a:t>
            </a:r>
            <a:r>
              <a:rPr lang="en-US" sz="2300" dirty="0" err="1">
                <a:solidFill>
                  <a:srgbClr val="000000"/>
                </a:solidFill>
                <a:latin typeface="Arial"/>
                <a:ea typeface="Cambria Math" pitchFamily="18" charset="0"/>
                <a:sym typeface="Symbol" pitchFamily="18" charset="2"/>
              </a:rPr>
              <a:t>hz</a:t>
            </a:r>
            <a:r>
              <a:rPr lang="en-US" sz="2300" dirty="0">
                <a:solidFill>
                  <a:srgbClr val="000000"/>
                </a:solidFill>
                <a:latin typeface="Arial"/>
                <a:ea typeface="Cambria Math" pitchFamily="18" charset="0"/>
                <a:sym typeface="Symbol" pitchFamily="18" charset="2"/>
              </a:rPr>
              <a:t>, sec</a:t>
            </a:r>
            <a:r>
              <a:rPr lang="en-US" sz="2300" baseline="30000" dirty="0">
                <a:solidFill>
                  <a:srgbClr val="000000"/>
                </a:solidFill>
                <a:latin typeface="Arial"/>
                <a:ea typeface="Cambria Math" pitchFamily="18" charset="0"/>
                <a:sym typeface="Symbol" pitchFamily="18" charset="2"/>
              </a:rPr>
              <a:t>-1</a:t>
            </a:r>
            <a:r>
              <a:rPr lang="en-US" sz="2300" dirty="0">
                <a:solidFill>
                  <a:srgbClr val="000000"/>
                </a:solidFill>
                <a:latin typeface="Arial"/>
                <a:ea typeface="Cambria Math" pitchFamily="18" charset="0"/>
                <a:sym typeface="Symbol" pitchFamily="18" charset="2"/>
              </a:rPr>
              <a:t>)</a:t>
            </a:r>
          </a:p>
          <a:p>
            <a:endParaRPr lang="en-US" sz="1300" dirty="0">
              <a:solidFill>
                <a:srgbClr val="000000"/>
              </a:solidFill>
              <a:latin typeface="Arial"/>
              <a:ea typeface="Cambria Math" pitchFamily="18" charset="0"/>
              <a:sym typeface="Symbol" pitchFamily="18" charset="2"/>
            </a:endParaRPr>
          </a:p>
          <a:p>
            <a:r>
              <a:rPr lang="en-US" sz="2300" b="1" dirty="0">
                <a:solidFill>
                  <a:srgbClr val="00B0F0"/>
                </a:solidFill>
                <a:latin typeface="Arial"/>
                <a:ea typeface="Cambria Math" pitchFamily="18" charset="0"/>
                <a:sym typeface="Symbol" pitchFamily="18" charset="2"/>
              </a:rPr>
              <a:t>Amplitude</a:t>
            </a:r>
            <a:r>
              <a:rPr lang="en-US" sz="2300" dirty="0">
                <a:solidFill>
                  <a:srgbClr val="00B0F0"/>
                </a:solidFill>
                <a:latin typeface="Arial"/>
                <a:ea typeface="Cambria Math" pitchFamily="18" charset="0"/>
                <a:sym typeface="Symbol" pitchFamily="18" charset="2"/>
              </a:rPr>
              <a:t> </a:t>
            </a:r>
            <a:r>
              <a:rPr lang="en-US" sz="2300" dirty="0">
                <a:solidFill>
                  <a:srgbClr val="000000"/>
                </a:solidFill>
                <a:latin typeface="Arial"/>
                <a:ea typeface="Cambria Math" pitchFamily="18" charset="0"/>
                <a:sym typeface="Symbol" pitchFamily="18" charset="2"/>
              </a:rPr>
              <a:t>corresponds to brightness of the light. </a:t>
            </a:r>
          </a:p>
          <a:p>
            <a:endParaRPr lang="en-US" sz="2300" i="1" dirty="0">
              <a:solidFill>
                <a:srgbClr val="000000"/>
              </a:solidFill>
              <a:sym typeface="Symbol" pitchFamily="18" charset="2"/>
            </a:endParaRPr>
          </a:p>
          <a:p>
            <a:endParaRPr lang="en-US" sz="2300" i="1" dirty="0">
              <a:solidFill>
                <a:srgbClr val="000000"/>
              </a:solidFill>
              <a:latin typeface="Arial"/>
            </a:endParaRPr>
          </a:p>
        </p:txBody>
      </p:sp>
      <p:sp>
        <p:nvSpPr>
          <p:cNvPr id="2" name="TextBox 1"/>
          <p:cNvSpPr txBox="1"/>
          <p:nvPr/>
        </p:nvSpPr>
        <p:spPr>
          <a:xfrm>
            <a:off x="3009901" y="3962413"/>
            <a:ext cx="1524000" cy="507407"/>
          </a:xfrm>
          <a:prstGeom prst="rect">
            <a:avLst/>
          </a:prstGeom>
          <a:solidFill>
            <a:srgbClr val="FFC000"/>
          </a:solidFill>
          <a:ln>
            <a:solidFill>
              <a:srgbClr val="FFC000"/>
            </a:solidFill>
          </a:ln>
        </p:spPr>
        <p:txBody>
          <a:bodyPr wrap="square" lIns="91019" tIns="45510" rIns="91019" bIns="45510" rtlCol="0">
            <a:spAutoFit/>
          </a:bodyPr>
          <a:lstStyle/>
          <a:p>
            <a:pPr algn="ctr"/>
            <a:r>
              <a:rPr lang="en-US" altLang="en-US" dirty="0">
                <a:solidFill>
                  <a:srgbClr val="000000"/>
                </a:solidFill>
                <a:sym typeface="Symbol" panose="05050102010706020507" pitchFamily="18" charset="2"/>
              </a:rPr>
              <a:t> </a:t>
            </a:r>
            <a:r>
              <a:rPr lang="en-US" dirty="0"/>
              <a:t>vs </a:t>
            </a:r>
            <a:r>
              <a:rPr lang="el-GR" i="1" dirty="0">
                <a:solidFill>
                  <a:srgbClr val="0070C0"/>
                </a:solidFill>
                <a:latin typeface="Times New Roman" panose="02020603050405020304" pitchFamily="18" charset="0"/>
                <a:cs typeface="Times New Roman" panose="02020603050405020304" pitchFamily="18" charset="0"/>
              </a:rPr>
              <a:t>ν</a:t>
            </a:r>
            <a:r>
              <a:rPr lang="en-US" i="1" dirty="0">
                <a:solidFill>
                  <a:srgbClr val="0070C0"/>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18167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52"/>
                                        </p:tgtEl>
                                        <p:attrNameLst>
                                          <p:attrName>style.visibility</p:attrName>
                                        </p:attrNameLst>
                                      </p:cBhvr>
                                      <p:to>
                                        <p:strVal val="visible"/>
                                      </p:to>
                                    </p:set>
                                    <p:animEffect transition="in" filter="fade">
                                      <p:cBhvr>
                                        <p:cTn id="22" dur="500"/>
                                        <p:tgtEl>
                                          <p:spTgt spid="532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41" name="Picture 5" descr="natureofwaves"/>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5545" r="4701"/>
          <a:stretch/>
        </p:blipFill>
        <p:spPr>
          <a:xfrm>
            <a:off x="4343437" y="927381"/>
            <a:ext cx="4530435" cy="5250038"/>
          </a:xfrm>
          <a:prstGeom prst="rect">
            <a:avLst/>
          </a:prstGeom>
          <a:ln>
            <a:solidFill>
              <a:schemeClr val="accent1"/>
            </a:solidFill>
          </a:ln>
          <a:effectLst/>
        </p:spPr>
      </p:pic>
      <p:sp>
        <p:nvSpPr>
          <p:cNvPr id="2" name="TextBox 1"/>
          <p:cNvSpPr txBox="1"/>
          <p:nvPr/>
        </p:nvSpPr>
        <p:spPr>
          <a:xfrm>
            <a:off x="304800" y="914400"/>
            <a:ext cx="3868881" cy="5831942"/>
          </a:xfrm>
          <a:prstGeom prst="rect">
            <a:avLst/>
          </a:prstGeom>
          <a:solidFill>
            <a:schemeClr val="bg1"/>
          </a:solidFill>
        </p:spPr>
        <p:txBody>
          <a:bodyPr wrap="square" lIns="91019" tIns="45510" rIns="91019" bIns="45510" rtlCol="0">
            <a:spAutoFit/>
          </a:bodyPr>
          <a:lstStyle/>
          <a:p>
            <a:r>
              <a:rPr lang="en-US" sz="2300" b="1" dirty="0">
                <a:solidFill>
                  <a:srgbClr val="FF0000"/>
                </a:solidFill>
                <a:latin typeface="Arial"/>
              </a:rPr>
              <a:t>Wavelength, </a:t>
            </a:r>
            <a:r>
              <a:rPr lang="el-GR" sz="2300" b="1" dirty="0">
                <a:solidFill>
                  <a:srgbClr val="FF0000"/>
                </a:solidFill>
                <a:latin typeface="Arial"/>
              </a:rPr>
              <a:t>λ</a:t>
            </a:r>
            <a:r>
              <a:rPr lang="en-US" sz="2300" dirty="0">
                <a:solidFill>
                  <a:srgbClr val="000000"/>
                </a:solidFill>
                <a:latin typeface="Arial"/>
              </a:rPr>
              <a:t>, and </a:t>
            </a:r>
            <a:r>
              <a:rPr lang="en-US" sz="2300" b="1" dirty="0">
                <a:solidFill>
                  <a:srgbClr val="00B050"/>
                </a:solidFill>
                <a:latin typeface="Arial"/>
              </a:rPr>
              <a:t>frequency, </a:t>
            </a:r>
            <a:r>
              <a:rPr lang="en-US" altLang="en-US" sz="2300" b="1" dirty="0">
                <a:solidFill>
                  <a:srgbClr val="00B050"/>
                </a:solidFill>
                <a:latin typeface="Arial"/>
                <a:sym typeface="Symbol" panose="05050102010706020507" pitchFamily="18" charset="2"/>
              </a:rPr>
              <a:t></a:t>
            </a:r>
            <a:r>
              <a:rPr lang="en-US" altLang="en-US" sz="2300" dirty="0">
                <a:solidFill>
                  <a:srgbClr val="000000"/>
                </a:solidFill>
                <a:latin typeface="Arial"/>
                <a:sym typeface="Symbol" panose="05050102010706020507" pitchFamily="18" charset="2"/>
              </a:rPr>
              <a:t>,</a:t>
            </a:r>
            <a:r>
              <a:rPr lang="en-US" sz="2300" dirty="0">
                <a:solidFill>
                  <a:srgbClr val="000000"/>
                </a:solidFill>
                <a:latin typeface="Arial"/>
              </a:rPr>
              <a:t> are </a:t>
            </a:r>
            <a:r>
              <a:rPr lang="en-US" b="1" i="1" dirty="0">
                <a:solidFill>
                  <a:srgbClr val="00B0F0"/>
                </a:solidFill>
                <a:latin typeface="Arial"/>
              </a:rPr>
              <a:t>inversely</a:t>
            </a:r>
            <a:r>
              <a:rPr lang="en-US" dirty="0">
                <a:solidFill>
                  <a:srgbClr val="00B0F0"/>
                </a:solidFill>
                <a:latin typeface="Arial"/>
              </a:rPr>
              <a:t> </a:t>
            </a:r>
            <a:r>
              <a:rPr lang="en-US" dirty="0">
                <a:solidFill>
                  <a:srgbClr val="000000"/>
                </a:solidFill>
                <a:latin typeface="Arial"/>
              </a:rPr>
              <a:t>proportional</a:t>
            </a:r>
            <a:r>
              <a:rPr lang="en-US" sz="2300" dirty="0">
                <a:solidFill>
                  <a:srgbClr val="000000"/>
                </a:solidFill>
                <a:latin typeface="Arial"/>
              </a:rPr>
              <a:t>. </a:t>
            </a:r>
          </a:p>
          <a:p>
            <a:endParaRPr lang="en-US" sz="400" dirty="0">
              <a:solidFill>
                <a:srgbClr val="000000"/>
              </a:solidFill>
              <a:latin typeface="Arial"/>
            </a:endParaRPr>
          </a:p>
          <a:p>
            <a:pPr algn="ctr"/>
            <a:r>
              <a:rPr lang="en-US" sz="4000" dirty="0">
                <a:solidFill>
                  <a:srgbClr val="000000"/>
                </a:solidFill>
                <a:latin typeface="Arial"/>
              </a:rPr>
              <a:t>c = </a:t>
            </a:r>
            <a:r>
              <a:rPr lang="en-US" sz="4000" dirty="0">
                <a:solidFill>
                  <a:srgbClr val="00B050"/>
                </a:solidFill>
                <a:latin typeface="Arial"/>
              </a:rPr>
              <a:t>f</a:t>
            </a:r>
            <a:r>
              <a:rPr lang="el-GR" sz="4000" b="1" dirty="0">
                <a:solidFill>
                  <a:srgbClr val="FF0000"/>
                </a:solidFill>
                <a:latin typeface="Arial"/>
              </a:rPr>
              <a:t> λ</a:t>
            </a:r>
            <a:endParaRPr lang="en-US" sz="4000" dirty="0">
              <a:solidFill>
                <a:srgbClr val="000000"/>
              </a:solidFill>
              <a:latin typeface="Arial"/>
            </a:endParaRPr>
          </a:p>
          <a:p>
            <a:endParaRPr lang="en-US" sz="1700" dirty="0">
              <a:solidFill>
                <a:srgbClr val="000000"/>
              </a:solidFill>
              <a:latin typeface="Arial"/>
            </a:endParaRPr>
          </a:p>
          <a:p>
            <a:r>
              <a:rPr lang="en-US" sz="2300" b="1" dirty="0">
                <a:solidFill>
                  <a:srgbClr val="00B050"/>
                </a:solidFill>
                <a:latin typeface="Arial"/>
              </a:rPr>
              <a:t>Frequency, </a:t>
            </a:r>
            <a:r>
              <a:rPr lang="en-US" altLang="en-US" sz="2300" b="1" dirty="0">
                <a:solidFill>
                  <a:srgbClr val="00B050"/>
                </a:solidFill>
                <a:latin typeface="Arial"/>
                <a:sym typeface="Symbol" panose="05050102010706020507" pitchFamily="18" charset="2"/>
              </a:rPr>
              <a:t></a:t>
            </a:r>
            <a:r>
              <a:rPr lang="en-US" altLang="en-US" sz="2300" dirty="0">
                <a:solidFill>
                  <a:srgbClr val="000000"/>
                </a:solidFill>
                <a:latin typeface="Arial"/>
                <a:sym typeface="Symbol" panose="05050102010706020507" pitchFamily="18" charset="2"/>
              </a:rPr>
              <a:t>,</a:t>
            </a:r>
            <a:r>
              <a:rPr lang="en-US" sz="2300" dirty="0">
                <a:solidFill>
                  <a:srgbClr val="000000"/>
                </a:solidFill>
                <a:latin typeface="Arial"/>
              </a:rPr>
              <a:t> and </a:t>
            </a:r>
            <a:r>
              <a:rPr lang="en-US" sz="2300" b="1" dirty="0">
                <a:solidFill>
                  <a:srgbClr val="00B050"/>
                </a:solidFill>
                <a:latin typeface="Arial"/>
              </a:rPr>
              <a:t>energy</a:t>
            </a:r>
            <a:r>
              <a:rPr lang="en-US" sz="2300" dirty="0">
                <a:solidFill>
                  <a:srgbClr val="000000"/>
                </a:solidFill>
                <a:latin typeface="Arial"/>
              </a:rPr>
              <a:t> are </a:t>
            </a:r>
            <a:r>
              <a:rPr lang="en-US" sz="2500" b="1" i="1" dirty="0">
                <a:solidFill>
                  <a:srgbClr val="00B0F0"/>
                </a:solidFill>
                <a:latin typeface="Arial"/>
              </a:rPr>
              <a:t>directly</a:t>
            </a:r>
            <a:r>
              <a:rPr lang="en-US" sz="2500" dirty="0">
                <a:solidFill>
                  <a:srgbClr val="00B0F0"/>
                </a:solidFill>
                <a:latin typeface="Arial"/>
              </a:rPr>
              <a:t> </a:t>
            </a:r>
            <a:r>
              <a:rPr lang="en-US" sz="2500" dirty="0">
                <a:solidFill>
                  <a:srgbClr val="000000"/>
                </a:solidFill>
                <a:latin typeface="Arial"/>
              </a:rPr>
              <a:t>proportional</a:t>
            </a:r>
            <a:r>
              <a:rPr lang="en-US" sz="2300" dirty="0">
                <a:solidFill>
                  <a:srgbClr val="000000"/>
                </a:solidFill>
                <a:latin typeface="Arial"/>
              </a:rPr>
              <a:t>. The higher the </a:t>
            </a:r>
            <a:r>
              <a:rPr lang="en-US" sz="2300" dirty="0">
                <a:solidFill>
                  <a:srgbClr val="000000"/>
                </a:solidFill>
                <a:latin typeface="Arial"/>
                <a:sym typeface="Symbol" panose="05050102010706020507" pitchFamily="18" charset="2"/>
              </a:rPr>
              <a:t>frequency</a:t>
            </a:r>
            <a:r>
              <a:rPr lang="en-US" sz="2300" dirty="0">
                <a:solidFill>
                  <a:srgbClr val="000000"/>
                </a:solidFill>
                <a:latin typeface="Arial"/>
              </a:rPr>
              <a:t>, the higher the energy.</a:t>
            </a:r>
          </a:p>
          <a:p>
            <a:endParaRPr lang="en-US" sz="800" dirty="0">
              <a:solidFill>
                <a:srgbClr val="000000"/>
              </a:solidFill>
              <a:latin typeface="Arial"/>
            </a:endParaRPr>
          </a:p>
          <a:p>
            <a:pPr algn="ctr"/>
            <a:r>
              <a:rPr lang="en-US" sz="5500" b="1" dirty="0">
                <a:solidFill>
                  <a:srgbClr val="00B0F0"/>
                </a:solidFill>
                <a:latin typeface="Arial"/>
              </a:rPr>
              <a:t>E = </a:t>
            </a:r>
            <a:r>
              <a:rPr lang="en-US" sz="5500" b="1" i="1" dirty="0">
                <a:solidFill>
                  <a:srgbClr val="00B0F0"/>
                </a:solidFill>
                <a:latin typeface="Times New Roman" panose="02020603050405020304" pitchFamily="18" charset="0"/>
                <a:cs typeface="Times New Roman" panose="02020603050405020304" pitchFamily="18" charset="0"/>
              </a:rPr>
              <a:t>h</a:t>
            </a:r>
            <a:r>
              <a:rPr lang="el-GR" sz="5500" b="1" i="1" dirty="0">
                <a:solidFill>
                  <a:srgbClr val="00B0F0"/>
                </a:solidFill>
                <a:latin typeface="Times New Roman" panose="02020603050405020304" pitchFamily="18" charset="0"/>
                <a:cs typeface="Times New Roman" panose="02020603050405020304" pitchFamily="18" charset="0"/>
              </a:rPr>
              <a:t>ν</a:t>
            </a:r>
            <a:endParaRPr lang="en-US" sz="5500" b="1" i="1" dirty="0">
              <a:solidFill>
                <a:srgbClr val="00B0F0"/>
              </a:solidFill>
              <a:latin typeface="Times New Roman" panose="02020603050405020304" pitchFamily="18" charset="0"/>
              <a:cs typeface="Times New Roman" panose="02020603050405020304" pitchFamily="18" charset="0"/>
            </a:endParaRPr>
          </a:p>
          <a:p>
            <a:pPr algn="ctr"/>
            <a:endParaRPr lang="en-US" sz="1300" b="1" i="1" dirty="0">
              <a:solidFill>
                <a:srgbClr val="00B0F0"/>
              </a:solidFill>
              <a:latin typeface="Times New Roman" panose="02020603050405020304" pitchFamily="18" charset="0"/>
              <a:cs typeface="Times New Roman" panose="02020603050405020304" pitchFamily="18" charset="0"/>
            </a:endParaRPr>
          </a:p>
          <a:p>
            <a:pPr algn="ctr"/>
            <a:r>
              <a:rPr lang="en-US" altLang="en-US" sz="2300" i="1" dirty="0"/>
              <a:t>h = </a:t>
            </a:r>
            <a:r>
              <a:rPr lang="en-US" altLang="en-US" sz="2300" dirty="0"/>
              <a:t>6.626 </a:t>
            </a:r>
            <a:r>
              <a:rPr lang="en-US" altLang="en-US" sz="2300" dirty="0">
                <a:sym typeface="Symbol" panose="05050102010706020507" pitchFamily="18" charset="2"/>
              </a:rPr>
              <a:t> 10</a:t>
            </a:r>
            <a:r>
              <a:rPr lang="en-US" altLang="en-US" sz="2300" baseline="30000" dirty="0">
                <a:cs typeface="Arial" panose="020B0604020202020204" pitchFamily="34" charset="0"/>
                <a:sym typeface="Symbol" panose="05050102010706020507" pitchFamily="18" charset="2"/>
              </a:rPr>
              <a:t>–34</a:t>
            </a:r>
            <a:r>
              <a:rPr lang="en-US" altLang="en-US" sz="2300" dirty="0">
                <a:cs typeface="Arial" panose="020B0604020202020204" pitchFamily="34" charset="0"/>
                <a:sym typeface="Symbol" panose="05050102010706020507" pitchFamily="18" charset="2"/>
              </a:rPr>
              <a:t> J</a:t>
            </a:r>
            <a:r>
              <a:rPr lang="en-US" altLang="en-US" sz="2300" dirty="0"/>
              <a:t>·</a:t>
            </a:r>
            <a:r>
              <a:rPr lang="en-US" altLang="en-US" sz="2300" dirty="0">
                <a:cs typeface="Arial" panose="020B0604020202020204" pitchFamily="34" charset="0"/>
                <a:sym typeface="Symbol" panose="05050102010706020507" pitchFamily="18" charset="2"/>
              </a:rPr>
              <a:t>s</a:t>
            </a:r>
          </a:p>
          <a:p>
            <a:pPr algn="ctr"/>
            <a:r>
              <a:rPr lang="en-US" altLang="en-US" sz="2300" dirty="0">
                <a:solidFill>
                  <a:schemeClr val="accent1">
                    <a:lumMod val="50000"/>
                  </a:schemeClr>
                </a:solidFill>
                <a:cs typeface="Arial" panose="020B0604020202020204" pitchFamily="34" charset="0"/>
                <a:sym typeface="Symbol" panose="05050102010706020507" pitchFamily="18" charset="2"/>
              </a:rPr>
              <a:t>Planck’s constant</a:t>
            </a:r>
            <a:r>
              <a:rPr lang="en-US" altLang="en-US" sz="2300" dirty="0">
                <a:cs typeface="Arial" panose="020B0604020202020204" pitchFamily="34" charset="0"/>
                <a:sym typeface="Symbol" panose="05050102010706020507" pitchFamily="18" charset="2"/>
              </a:rPr>
              <a:t>. </a:t>
            </a:r>
            <a:endParaRPr lang="en-US" altLang="en-US" sz="2300" dirty="0"/>
          </a:p>
          <a:p>
            <a:pPr algn="ctr"/>
            <a:endParaRPr lang="en-US" sz="2300" b="1" dirty="0">
              <a:solidFill>
                <a:srgbClr val="00B0F0"/>
              </a:solidFill>
              <a:latin typeface="Arial"/>
            </a:endParaRPr>
          </a:p>
        </p:txBody>
      </p:sp>
      <p:sp>
        <p:nvSpPr>
          <p:cNvPr id="3" name="TextBox 2">
            <a:extLst>
              <a:ext uri="{FF2B5EF4-FFF2-40B4-BE49-F238E27FC236}">
                <a16:creationId xmlns:a16="http://schemas.microsoft.com/office/drawing/2014/main" id="{6056C415-CDB6-4758-BBC4-C2A750DF4A61}"/>
              </a:ext>
            </a:extLst>
          </p:cNvPr>
          <p:cNvSpPr txBox="1"/>
          <p:nvPr/>
        </p:nvSpPr>
        <p:spPr>
          <a:xfrm>
            <a:off x="1020040" y="2590800"/>
            <a:ext cx="2438400" cy="307777"/>
          </a:xfrm>
          <a:prstGeom prst="rect">
            <a:avLst/>
          </a:prstGeom>
          <a:noFill/>
        </p:spPr>
        <p:txBody>
          <a:bodyPr wrap="square" rtlCol="0">
            <a:spAutoFit/>
          </a:bodyPr>
          <a:lstStyle/>
          <a:p>
            <a:r>
              <a:rPr lang="en-US" sz="1400" i="1" dirty="0"/>
              <a:t>Speed of light</a:t>
            </a:r>
          </a:p>
        </p:txBody>
      </p:sp>
      <p:cxnSp>
        <p:nvCxnSpPr>
          <p:cNvPr id="5" name="Straight Connector 4">
            <a:extLst>
              <a:ext uri="{FF2B5EF4-FFF2-40B4-BE49-F238E27FC236}">
                <a16:creationId xmlns:a16="http://schemas.microsoft.com/office/drawing/2014/main" id="{1DAF3477-5496-416B-84D4-BB841018F2AF}"/>
              </a:ext>
            </a:extLst>
          </p:cNvPr>
          <p:cNvCxnSpPr/>
          <p:nvPr/>
        </p:nvCxnSpPr>
        <p:spPr bwMode="auto">
          <a:xfrm>
            <a:off x="304800" y="2971800"/>
            <a:ext cx="386888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647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941"/>
                                        </p:tgtEl>
                                        <p:attrNameLst>
                                          <p:attrName>style.visibility</p:attrName>
                                        </p:attrNameLst>
                                      </p:cBhvr>
                                      <p:to>
                                        <p:strVal val="visible"/>
                                      </p:to>
                                    </p:set>
                                    <p:animEffect transition="in" filter="fade">
                                      <p:cBhvr>
                                        <p:cTn id="12" dur="500"/>
                                        <p:tgtEl>
                                          <p:spTgt spid="1679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2261CA0-B45D-4A2B-82F0-BB71C23113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762000"/>
            <a:ext cx="838200" cy="80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Placeholder 3">
            <a:extLst>
              <a:ext uri="{FF2B5EF4-FFF2-40B4-BE49-F238E27FC236}">
                <a16:creationId xmlns:a16="http://schemas.microsoft.com/office/drawing/2014/main" id="{0A2F4C4F-D76B-4BF0-AB73-F37B50C6AFFD}"/>
              </a:ext>
            </a:extLst>
          </p:cNvPr>
          <p:cNvSpPr txBox="1">
            <a:spLocks/>
          </p:cNvSpPr>
          <p:nvPr/>
        </p:nvSpPr>
        <p:spPr>
          <a:xfrm>
            <a:off x="79886" y="228600"/>
            <a:ext cx="8984227" cy="6477000"/>
          </a:xfrm>
          <a:prstGeom prst="rect">
            <a:avLst/>
          </a:prstGeom>
        </p:spPr>
        <p:txBody>
          <a:bodyPr/>
          <a:lstStyle>
            <a:lvl1pPr marL="341338" indent="-341338" algn="l" rtl="0" eaLnBrk="0" fontAlgn="base" hangingPunct="0">
              <a:spcBef>
                <a:spcPct val="20000"/>
              </a:spcBef>
              <a:spcAft>
                <a:spcPct val="0"/>
              </a:spcAft>
              <a:defRPr sz="3200" b="1" kern="1200">
                <a:solidFill>
                  <a:srgbClr val="A3573F"/>
                </a:solidFill>
                <a:latin typeface="+mn-lt"/>
                <a:ea typeface="+mn-ea"/>
                <a:cs typeface="+mn-cs"/>
              </a:defRPr>
            </a:lvl1pPr>
            <a:lvl2pPr marL="739547" indent="-284446" algn="l" rtl="0" eaLnBrk="0" fontAlgn="base" hangingPunct="0">
              <a:spcBef>
                <a:spcPct val="20000"/>
              </a:spcBef>
              <a:spcAft>
                <a:spcPct val="0"/>
              </a:spcAft>
              <a:buChar char="–"/>
              <a:defRPr sz="2700" kern="1200">
                <a:solidFill>
                  <a:schemeClr val="tx1"/>
                </a:solidFill>
                <a:latin typeface="+mn-lt"/>
                <a:ea typeface="+mn-ea"/>
                <a:cs typeface="+mn-cs"/>
              </a:defRPr>
            </a:lvl2pPr>
            <a:lvl3pPr marL="1137770" indent="-227550" algn="l" rtl="0" eaLnBrk="0" fontAlgn="base" hangingPunct="0">
              <a:spcBef>
                <a:spcPct val="20000"/>
              </a:spcBef>
              <a:spcAft>
                <a:spcPct val="0"/>
              </a:spcAft>
              <a:buChar char="•"/>
              <a:defRPr sz="2700" kern="1200">
                <a:solidFill>
                  <a:schemeClr val="tx1"/>
                </a:solidFill>
                <a:latin typeface="+mn-lt"/>
                <a:ea typeface="+mn-ea"/>
                <a:cs typeface="+mn-cs"/>
              </a:defRPr>
            </a:lvl3pPr>
            <a:lvl4pPr marL="1592881" indent="-227550" algn="l" rtl="0" eaLnBrk="0" fontAlgn="base" hangingPunct="0">
              <a:spcBef>
                <a:spcPct val="20000"/>
              </a:spcBef>
              <a:spcAft>
                <a:spcPct val="0"/>
              </a:spcAft>
              <a:buChar char="–"/>
              <a:defRPr sz="2700" kern="1200">
                <a:solidFill>
                  <a:schemeClr val="tx1"/>
                </a:solidFill>
                <a:latin typeface="+mn-lt"/>
                <a:ea typeface="+mn-ea"/>
                <a:cs typeface="+mn-cs"/>
              </a:defRPr>
            </a:lvl4pPr>
            <a:lvl5pPr marL="2047990" indent="-227550" algn="l" rtl="0" eaLnBrk="0" fontAlgn="base" hangingPunct="0">
              <a:spcBef>
                <a:spcPct val="20000"/>
              </a:spcBef>
              <a:spcAft>
                <a:spcPct val="0"/>
              </a:spcAft>
              <a:buChar char="»"/>
              <a:defRPr sz="2700" kern="1200">
                <a:solidFill>
                  <a:schemeClr val="tx1"/>
                </a:solidFill>
                <a:latin typeface="+mn-lt"/>
                <a:ea typeface="+mn-ea"/>
                <a:cs typeface="+mn-cs"/>
              </a:defRPr>
            </a:lvl5pPr>
            <a:lvl6pPr marL="2503099"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204"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3308"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8415"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lvl="1" indent="0">
              <a:spcBef>
                <a:spcPts val="1200"/>
              </a:spcBef>
              <a:buFontTx/>
              <a:buNone/>
            </a:pPr>
            <a:r>
              <a:rPr lang="en-US" sz="2000" b="1" dirty="0">
                <a:latin typeface="Times New Roman" panose="02020603050405020304" pitchFamily="18" charset="0"/>
                <a:cs typeface="Times New Roman" panose="02020603050405020304" pitchFamily="18" charset="0"/>
              </a:rPr>
              <a:t>How does the energy of the higher energy levels of an atom compare with the energy of the lower energy levels of the atom?</a:t>
            </a:r>
          </a:p>
          <a:p>
            <a:pPr marL="0" lvl="1" indent="0">
              <a:spcBef>
                <a:spcPts val="1200"/>
              </a:spcBef>
              <a:buFontTx/>
              <a:buNone/>
            </a:pPr>
            <a:r>
              <a:rPr lang="en-US" sz="2000" b="1" dirty="0">
                <a:latin typeface="Times New Roman" panose="02020603050405020304" pitchFamily="18" charset="0"/>
                <a:cs typeface="Times New Roman" panose="02020603050405020304" pitchFamily="18" charset="0"/>
              </a:rPr>
              <a:t>A.  They are greater in magnitude than those of lower energy levels.</a:t>
            </a:r>
          </a:p>
          <a:p>
            <a:pPr marL="0" lvl="1" indent="0">
              <a:spcBef>
                <a:spcPts val="1200"/>
              </a:spcBef>
              <a:buNone/>
            </a:pPr>
            <a:r>
              <a:rPr lang="en-US" sz="2000" b="1" dirty="0">
                <a:latin typeface="Times New Roman" panose="02020603050405020304" pitchFamily="18" charset="0"/>
                <a:cs typeface="Times New Roman" panose="02020603050405020304" pitchFamily="18" charset="0"/>
              </a:rPr>
              <a:t>B. They are lesser in magnitude than those of lower energy levels.</a:t>
            </a:r>
          </a:p>
          <a:p>
            <a:pPr marL="0" lvl="1" indent="0">
              <a:spcBef>
                <a:spcPts val="1200"/>
              </a:spcBef>
              <a:buFontTx/>
              <a:buNone/>
            </a:pPr>
            <a:r>
              <a:rPr lang="en-US" sz="2000" b="1" dirty="0">
                <a:latin typeface="Times New Roman" panose="02020603050405020304" pitchFamily="18" charset="0"/>
                <a:cs typeface="Times New Roman" panose="02020603050405020304" pitchFamily="18" charset="0"/>
              </a:rPr>
              <a:t>C. There is no significant difference in the magnitudes.</a:t>
            </a:r>
          </a:p>
          <a:p>
            <a:pPr marL="0" lvl="1" indent="0">
              <a:spcBef>
                <a:spcPts val="1200"/>
              </a:spcBef>
              <a:buFontTx/>
              <a:buNone/>
            </a:pPr>
            <a:endParaRPr lang="en-US" sz="2000" dirty="0">
              <a:latin typeface="Times New Roman" panose="02020603050405020304" pitchFamily="18" charset="0"/>
              <a:cs typeface="Times New Roman" panose="02020603050405020304" pitchFamily="18" charset="0"/>
            </a:endParaRPr>
          </a:p>
          <a:p>
            <a:pPr marL="0" lvl="1" indent="0">
              <a:spcBef>
                <a:spcPts val="1200"/>
              </a:spcBef>
              <a:buFontTx/>
              <a:buNone/>
            </a:pPr>
            <a:r>
              <a:rPr lang="en-US" sz="2000" b="1" dirty="0">
                <a:solidFill>
                  <a:srgbClr val="00B050"/>
                </a:solidFill>
                <a:latin typeface="Times New Roman" panose="02020603050405020304" pitchFamily="18" charset="0"/>
                <a:cs typeface="Times New Roman" panose="02020603050405020304" pitchFamily="18" charset="0"/>
              </a:rPr>
              <a:t>Which variable is directly proportional to frequency in relation to the speed of light?</a:t>
            </a:r>
          </a:p>
          <a:p>
            <a:pPr marL="0" lvl="1" indent="0">
              <a:spcBef>
                <a:spcPts val="1200"/>
              </a:spcBef>
              <a:buFontTx/>
              <a:buNone/>
            </a:pPr>
            <a:r>
              <a:rPr lang="en-US" sz="2000" b="1" dirty="0">
                <a:solidFill>
                  <a:srgbClr val="00B050"/>
                </a:solidFill>
                <a:latin typeface="Times New Roman" panose="02020603050405020304" pitchFamily="18" charset="0"/>
                <a:cs typeface="Times New Roman" panose="02020603050405020304" pitchFamily="18" charset="0"/>
              </a:rPr>
              <a:t>wavelength          position          velocity          energy</a:t>
            </a:r>
          </a:p>
          <a:p>
            <a:pPr marL="0" lvl="1" indent="0">
              <a:spcBef>
                <a:spcPts val="1200"/>
              </a:spcBef>
              <a:buFontTx/>
              <a:buNone/>
            </a:pPr>
            <a:endParaRPr lang="en-US" sz="2000" dirty="0">
              <a:latin typeface="Times New Roman" panose="02020603050405020304" pitchFamily="18" charset="0"/>
              <a:cs typeface="Times New Roman" panose="02020603050405020304" pitchFamily="18" charset="0"/>
            </a:endParaRPr>
          </a:p>
          <a:p>
            <a:pPr marL="0" lvl="1" indent="0">
              <a:spcBef>
                <a:spcPts val="1200"/>
              </a:spcBef>
              <a:buFontTx/>
              <a:buNone/>
            </a:pPr>
            <a:r>
              <a:rPr lang="en-US" sz="2000" b="1" dirty="0">
                <a:solidFill>
                  <a:srgbClr val="B54C8C"/>
                </a:solidFill>
                <a:latin typeface="Times New Roman" panose="02020603050405020304" pitchFamily="18" charset="0"/>
                <a:cs typeface="Times New Roman" panose="02020603050405020304" pitchFamily="18" charset="0"/>
              </a:rPr>
              <a:t>What are quanta of light called?</a:t>
            </a:r>
          </a:p>
          <a:p>
            <a:pPr marL="0" lvl="1" indent="0">
              <a:spcBef>
                <a:spcPts val="1200"/>
              </a:spcBef>
              <a:buNone/>
            </a:pPr>
            <a:r>
              <a:rPr lang="en-US" sz="2000" b="1" dirty="0">
                <a:solidFill>
                  <a:srgbClr val="B54C8C"/>
                </a:solidFill>
                <a:latin typeface="Times New Roman" panose="02020603050405020304" pitchFamily="18" charset="0"/>
                <a:cs typeface="Times New Roman" panose="02020603050405020304" pitchFamily="18" charset="0"/>
              </a:rPr>
              <a:t>quarks          excitons        muons          photons</a:t>
            </a:r>
          </a:p>
          <a:p>
            <a:pPr marL="0" lvl="1" indent="0">
              <a:spcBef>
                <a:spcPts val="1200"/>
              </a:spcBef>
              <a:buNone/>
            </a:pPr>
            <a:endParaRPr lang="en-US" sz="2000" dirty="0">
              <a:latin typeface="Times New Roman" panose="02020603050405020304" pitchFamily="18" charset="0"/>
              <a:cs typeface="Times New Roman" panose="02020603050405020304" pitchFamily="18" charset="0"/>
            </a:endParaRPr>
          </a:p>
          <a:p>
            <a:pPr marL="0" lvl="1" indent="0">
              <a:spcBef>
                <a:spcPts val="1200"/>
              </a:spcBef>
              <a:buNone/>
            </a:pPr>
            <a:r>
              <a:rPr lang="en-US" sz="2000" b="1" dirty="0">
                <a:solidFill>
                  <a:srgbClr val="0070C0"/>
                </a:solidFill>
                <a:latin typeface="Times New Roman" panose="02020603050405020304" pitchFamily="18" charset="0"/>
                <a:cs typeface="Times New Roman" panose="02020603050405020304" pitchFamily="18" charset="0"/>
              </a:rPr>
              <a:t>Who predicted that all matter can behave as waves as well as particles?</a:t>
            </a:r>
          </a:p>
          <a:p>
            <a:pPr marL="0" lvl="1" indent="0">
              <a:spcBef>
                <a:spcPts val="1200"/>
              </a:spcBef>
              <a:buNone/>
            </a:pPr>
            <a:r>
              <a:rPr lang="en-US" sz="2000" b="1" dirty="0">
                <a:solidFill>
                  <a:srgbClr val="0070C0"/>
                </a:solidFill>
                <a:latin typeface="Times New Roman" panose="02020603050405020304" pitchFamily="18" charset="0"/>
                <a:cs typeface="Times New Roman" panose="02020603050405020304" pitchFamily="18" charset="0"/>
              </a:rPr>
              <a:t>Einstein          Schrodinger          Planck          Louis de Broglie</a:t>
            </a:r>
          </a:p>
        </p:txBody>
      </p:sp>
    </p:spTree>
    <p:extLst>
      <p:ext uri="{BB962C8B-B14F-4D97-AF65-F5344CB8AC3E}">
        <p14:creationId xmlns:p14="http://schemas.microsoft.com/office/powerpoint/2010/main" val="229628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5" end="5"/>
                                            </p:txEl>
                                          </p:spTgt>
                                        </p:tgtEl>
                                        <p:attrNameLst>
                                          <p:attrName>style.visibility</p:attrName>
                                        </p:attrNameLst>
                                      </p:cBhvr>
                                      <p:to>
                                        <p:strVal val="visible"/>
                                      </p:to>
                                    </p:set>
                                    <p:animEffect transition="in" filter="fade">
                                      <p:cBhvr>
                                        <p:cTn id="7" dur="500"/>
                                        <p:tgtEl>
                                          <p:spTgt spid="24">
                                            <p:txEl>
                                              <p:pRg st="5" end="5"/>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xEl>
                                              <p:pRg st="6" end="6"/>
                                            </p:txEl>
                                          </p:spTgt>
                                        </p:tgtEl>
                                        <p:attrNameLst>
                                          <p:attrName>style.visibility</p:attrName>
                                        </p:attrNameLst>
                                      </p:cBhvr>
                                      <p:to>
                                        <p:strVal val="visible"/>
                                      </p:to>
                                    </p:set>
                                    <p:animEffect transition="in" filter="fade">
                                      <p:cBhvr>
                                        <p:cTn id="11" dur="500"/>
                                        <p:tgtEl>
                                          <p:spTgt spid="24">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xEl>
                                              <p:pRg st="8" end="8"/>
                                            </p:txEl>
                                          </p:spTgt>
                                        </p:tgtEl>
                                        <p:attrNameLst>
                                          <p:attrName>style.visibility</p:attrName>
                                        </p:attrNameLst>
                                      </p:cBhvr>
                                      <p:to>
                                        <p:strVal val="visible"/>
                                      </p:to>
                                    </p:set>
                                    <p:animEffect transition="in" filter="fade">
                                      <p:cBhvr>
                                        <p:cTn id="16" dur="500"/>
                                        <p:tgtEl>
                                          <p:spTgt spid="24">
                                            <p:txEl>
                                              <p:pRg st="8" end="8"/>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4">
                                            <p:txEl>
                                              <p:pRg st="9" end="9"/>
                                            </p:txEl>
                                          </p:spTgt>
                                        </p:tgtEl>
                                        <p:attrNameLst>
                                          <p:attrName>style.visibility</p:attrName>
                                        </p:attrNameLst>
                                      </p:cBhvr>
                                      <p:to>
                                        <p:strVal val="visible"/>
                                      </p:to>
                                    </p:set>
                                    <p:animEffect transition="in" filter="fade">
                                      <p:cBhvr>
                                        <p:cTn id="20" dur="500"/>
                                        <p:tgtEl>
                                          <p:spTgt spid="24">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
                                            <p:txEl>
                                              <p:pRg st="11" end="11"/>
                                            </p:txEl>
                                          </p:spTgt>
                                        </p:tgtEl>
                                        <p:attrNameLst>
                                          <p:attrName>style.visibility</p:attrName>
                                        </p:attrNameLst>
                                      </p:cBhvr>
                                      <p:to>
                                        <p:strVal val="visible"/>
                                      </p:to>
                                    </p:set>
                                    <p:animEffect transition="in" filter="fade">
                                      <p:cBhvr>
                                        <p:cTn id="25" dur="500"/>
                                        <p:tgtEl>
                                          <p:spTgt spid="24">
                                            <p:txEl>
                                              <p:pRg st="11" end="11"/>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4">
                                            <p:txEl>
                                              <p:pRg st="12" end="12"/>
                                            </p:txEl>
                                          </p:spTgt>
                                        </p:tgtEl>
                                        <p:attrNameLst>
                                          <p:attrName>style.visibility</p:attrName>
                                        </p:attrNameLst>
                                      </p:cBhvr>
                                      <p:to>
                                        <p:strVal val="visible"/>
                                      </p:to>
                                    </p:set>
                                    <p:animEffect transition="in" filter="fade">
                                      <p:cBhvr>
                                        <p:cTn id="29" dur="500"/>
                                        <p:tgtEl>
                                          <p:spTgt spid="2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2261CA0-B45D-4A2B-82F0-BB71C23113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762000"/>
            <a:ext cx="838200" cy="80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Placeholder 3">
            <a:extLst>
              <a:ext uri="{FF2B5EF4-FFF2-40B4-BE49-F238E27FC236}">
                <a16:creationId xmlns:a16="http://schemas.microsoft.com/office/drawing/2014/main" id="{0A2F4C4F-D76B-4BF0-AB73-F37B50C6AFFD}"/>
              </a:ext>
            </a:extLst>
          </p:cNvPr>
          <p:cNvSpPr txBox="1">
            <a:spLocks/>
          </p:cNvSpPr>
          <p:nvPr/>
        </p:nvSpPr>
        <p:spPr>
          <a:xfrm>
            <a:off x="79886" y="228600"/>
            <a:ext cx="8984227" cy="6477000"/>
          </a:xfrm>
          <a:prstGeom prst="rect">
            <a:avLst/>
          </a:prstGeom>
        </p:spPr>
        <p:txBody>
          <a:bodyPr/>
          <a:lstStyle>
            <a:lvl1pPr marL="341338" indent="-341338" algn="l" rtl="0" eaLnBrk="0" fontAlgn="base" hangingPunct="0">
              <a:spcBef>
                <a:spcPct val="20000"/>
              </a:spcBef>
              <a:spcAft>
                <a:spcPct val="0"/>
              </a:spcAft>
              <a:defRPr sz="3200" b="1" kern="1200">
                <a:solidFill>
                  <a:srgbClr val="A3573F"/>
                </a:solidFill>
                <a:latin typeface="+mn-lt"/>
                <a:ea typeface="+mn-ea"/>
                <a:cs typeface="+mn-cs"/>
              </a:defRPr>
            </a:lvl1pPr>
            <a:lvl2pPr marL="739547" indent="-284446" algn="l" rtl="0" eaLnBrk="0" fontAlgn="base" hangingPunct="0">
              <a:spcBef>
                <a:spcPct val="20000"/>
              </a:spcBef>
              <a:spcAft>
                <a:spcPct val="0"/>
              </a:spcAft>
              <a:buChar char="–"/>
              <a:defRPr sz="2700" kern="1200">
                <a:solidFill>
                  <a:schemeClr val="tx1"/>
                </a:solidFill>
                <a:latin typeface="+mn-lt"/>
                <a:ea typeface="+mn-ea"/>
                <a:cs typeface="+mn-cs"/>
              </a:defRPr>
            </a:lvl2pPr>
            <a:lvl3pPr marL="1137770" indent="-227550" algn="l" rtl="0" eaLnBrk="0" fontAlgn="base" hangingPunct="0">
              <a:spcBef>
                <a:spcPct val="20000"/>
              </a:spcBef>
              <a:spcAft>
                <a:spcPct val="0"/>
              </a:spcAft>
              <a:buChar char="•"/>
              <a:defRPr sz="2700" kern="1200">
                <a:solidFill>
                  <a:schemeClr val="tx1"/>
                </a:solidFill>
                <a:latin typeface="+mn-lt"/>
                <a:ea typeface="+mn-ea"/>
                <a:cs typeface="+mn-cs"/>
              </a:defRPr>
            </a:lvl3pPr>
            <a:lvl4pPr marL="1592881" indent="-227550" algn="l" rtl="0" eaLnBrk="0" fontAlgn="base" hangingPunct="0">
              <a:spcBef>
                <a:spcPct val="20000"/>
              </a:spcBef>
              <a:spcAft>
                <a:spcPct val="0"/>
              </a:spcAft>
              <a:buChar char="–"/>
              <a:defRPr sz="2700" kern="1200">
                <a:solidFill>
                  <a:schemeClr val="tx1"/>
                </a:solidFill>
                <a:latin typeface="+mn-lt"/>
                <a:ea typeface="+mn-ea"/>
                <a:cs typeface="+mn-cs"/>
              </a:defRPr>
            </a:lvl4pPr>
            <a:lvl5pPr marL="2047990" indent="-227550" algn="l" rtl="0" eaLnBrk="0" fontAlgn="base" hangingPunct="0">
              <a:spcBef>
                <a:spcPct val="20000"/>
              </a:spcBef>
              <a:spcAft>
                <a:spcPct val="0"/>
              </a:spcAft>
              <a:buChar char="»"/>
              <a:defRPr sz="2700" kern="1200">
                <a:solidFill>
                  <a:schemeClr val="tx1"/>
                </a:solidFill>
                <a:latin typeface="+mn-lt"/>
                <a:ea typeface="+mn-ea"/>
                <a:cs typeface="+mn-cs"/>
              </a:defRPr>
            </a:lvl5pPr>
            <a:lvl6pPr marL="2503099"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204"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3308"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8415"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lvl="1" indent="0">
              <a:spcBef>
                <a:spcPts val="1200"/>
              </a:spcBef>
              <a:buFontTx/>
              <a:buNone/>
            </a:pPr>
            <a:r>
              <a:rPr lang="en-US" sz="2000" b="1" dirty="0">
                <a:latin typeface="Times New Roman" panose="02020603050405020304" pitchFamily="18" charset="0"/>
                <a:cs typeface="Times New Roman" panose="02020603050405020304" pitchFamily="18" charset="0"/>
              </a:rPr>
              <a:t>How does the energy of the higher energy levels of an atom compare with the energy of the lower energy levels of the atom?</a:t>
            </a:r>
          </a:p>
          <a:p>
            <a:pPr marL="0" lvl="1" indent="0">
              <a:spcBef>
                <a:spcPts val="1200"/>
              </a:spcBef>
              <a:buFontTx/>
              <a:buNone/>
            </a:pPr>
            <a:r>
              <a:rPr lang="en-US" sz="2000" b="1" dirty="0">
                <a:solidFill>
                  <a:srgbClr val="FF0000"/>
                </a:solidFill>
                <a:latin typeface="Times New Roman" panose="02020603050405020304" pitchFamily="18" charset="0"/>
                <a:cs typeface="Times New Roman" panose="02020603050405020304" pitchFamily="18" charset="0"/>
              </a:rPr>
              <a:t>A.  They are greater in magnitude than those of lower energy levels.</a:t>
            </a:r>
          </a:p>
          <a:p>
            <a:pPr marL="0" lvl="1" indent="0">
              <a:spcBef>
                <a:spcPts val="1200"/>
              </a:spcBef>
              <a:buNone/>
            </a:pPr>
            <a:r>
              <a:rPr lang="en-US" sz="2000" b="1" strike="sngStrike" dirty="0">
                <a:latin typeface="Times New Roman" panose="02020603050405020304" pitchFamily="18" charset="0"/>
                <a:cs typeface="Times New Roman" panose="02020603050405020304" pitchFamily="18" charset="0"/>
              </a:rPr>
              <a:t>B. They are lesser in magnitude than those of lower energy levels.</a:t>
            </a:r>
          </a:p>
          <a:p>
            <a:pPr marL="0" lvl="1" indent="0">
              <a:spcBef>
                <a:spcPts val="1200"/>
              </a:spcBef>
              <a:buFontTx/>
              <a:buNone/>
            </a:pPr>
            <a:r>
              <a:rPr lang="en-US" sz="2000" b="1" strike="sngStrike" dirty="0">
                <a:latin typeface="Times New Roman" panose="02020603050405020304" pitchFamily="18" charset="0"/>
                <a:cs typeface="Times New Roman" panose="02020603050405020304" pitchFamily="18" charset="0"/>
              </a:rPr>
              <a:t>C. There is no significant difference in the magnitudes.</a:t>
            </a:r>
          </a:p>
          <a:p>
            <a:pPr marL="0" lvl="1" indent="0">
              <a:spcBef>
                <a:spcPts val="1200"/>
              </a:spcBef>
              <a:buFontTx/>
              <a:buNone/>
            </a:pPr>
            <a:endParaRPr lang="en-US" sz="2000" dirty="0">
              <a:latin typeface="Times New Roman" panose="02020603050405020304" pitchFamily="18" charset="0"/>
              <a:cs typeface="Times New Roman" panose="02020603050405020304" pitchFamily="18" charset="0"/>
            </a:endParaRPr>
          </a:p>
          <a:p>
            <a:pPr marL="0" lvl="1" indent="0">
              <a:spcBef>
                <a:spcPts val="1200"/>
              </a:spcBef>
              <a:buFontTx/>
              <a:buNone/>
            </a:pPr>
            <a:r>
              <a:rPr lang="en-US" sz="2000" b="1" dirty="0">
                <a:solidFill>
                  <a:srgbClr val="00B050"/>
                </a:solidFill>
                <a:latin typeface="Times New Roman" panose="02020603050405020304" pitchFamily="18" charset="0"/>
                <a:cs typeface="Times New Roman" panose="02020603050405020304" pitchFamily="18" charset="0"/>
              </a:rPr>
              <a:t>Which variable is directly proportional to frequency in relation to the speed of light?</a:t>
            </a:r>
          </a:p>
          <a:p>
            <a:pPr marL="0" lvl="1" indent="0">
              <a:spcBef>
                <a:spcPts val="1200"/>
              </a:spcBef>
              <a:buFontTx/>
              <a:buNone/>
            </a:pPr>
            <a:r>
              <a:rPr lang="en-US" sz="2000" b="1" dirty="0">
                <a:solidFill>
                  <a:srgbClr val="FF0000"/>
                </a:solidFill>
                <a:latin typeface="Times New Roman" panose="02020603050405020304" pitchFamily="18" charset="0"/>
                <a:cs typeface="Times New Roman" panose="02020603050405020304" pitchFamily="18" charset="0"/>
              </a:rPr>
              <a:t>wavelength</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strike="sngStrike" dirty="0">
                <a:solidFill>
                  <a:srgbClr val="00B050"/>
                </a:solidFill>
                <a:latin typeface="Times New Roman" panose="02020603050405020304" pitchFamily="18" charset="0"/>
                <a:cs typeface="Times New Roman" panose="02020603050405020304" pitchFamily="18" charset="0"/>
              </a:rPr>
              <a:t>position          velocity          energy</a:t>
            </a:r>
          </a:p>
          <a:p>
            <a:pPr marL="0" lvl="1" indent="0">
              <a:spcBef>
                <a:spcPts val="1200"/>
              </a:spcBef>
              <a:buFontTx/>
              <a:buNone/>
            </a:pPr>
            <a:endParaRPr lang="en-US" sz="2000" dirty="0">
              <a:latin typeface="Times New Roman" panose="02020603050405020304" pitchFamily="18" charset="0"/>
              <a:cs typeface="Times New Roman" panose="02020603050405020304" pitchFamily="18" charset="0"/>
            </a:endParaRPr>
          </a:p>
          <a:p>
            <a:pPr marL="0" lvl="1" indent="0">
              <a:spcBef>
                <a:spcPts val="1200"/>
              </a:spcBef>
              <a:buFontTx/>
              <a:buNone/>
            </a:pPr>
            <a:r>
              <a:rPr lang="en-US" sz="2000" b="1" dirty="0">
                <a:solidFill>
                  <a:srgbClr val="B54C8C"/>
                </a:solidFill>
                <a:latin typeface="Times New Roman" panose="02020603050405020304" pitchFamily="18" charset="0"/>
                <a:cs typeface="Times New Roman" panose="02020603050405020304" pitchFamily="18" charset="0"/>
              </a:rPr>
              <a:t>What are quanta of light called?</a:t>
            </a:r>
          </a:p>
          <a:p>
            <a:pPr marL="0" lvl="1" indent="0">
              <a:spcBef>
                <a:spcPts val="1200"/>
              </a:spcBef>
              <a:buNone/>
            </a:pPr>
            <a:r>
              <a:rPr lang="en-US" sz="2000" b="1" strike="sngStrike" dirty="0">
                <a:solidFill>
                  <a:srgbClr val="B54C8C"/>
                </a:solidFill>
                <a:latin typeface="Times New Roman" panose="02020603050405020304" pitchFamily="18" charset="0"/>
                <a:cs typeface="Times New Roman" panose="02020603050405020304" pitchFamily="18" charset="0"/>
              </a:rPr>
              <a:t>quarks          excitons        muons </a:t>
            </a:r>
            <a:r>
              <a:rPr lang="en-US" sz="2000" b="1" dirty="0">
                <a:solidFill>
                  <a:srgbClr val="B54C8C"/>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photons</a:t>
            </a:r>
          </a:p>
          <a:p>
            <a:pPr marL="0" lvl="1" indent="0">
              <a:spcBef>
                <a:spcPts val="1200"/>
              </a:spcBef>
              <a:buNone/>
            </a:pPr>
            <a:endParaRPr lang="en-US" sz="2000" dirty="0">
              <a:latin typeface="Times New Roman" panose="02020603050405020304" pitchFamily="18" charset="0"/>
              <a:cs typeface="Times New Roman" panose="02020603050405020304" pitchFamily="18" charset="0"/>
            </a:endParaRPr>
          </a:p>
          <a:p>
            <a:pPr marL="0" lvl="1" indent="0">
              <a:spcBef>
                <a:spcPts val="1200"/>
              </a:spcBef>
              <a:buNone/>
            </a:pPr>
            <a:r>
              <a:rPr lang="en-US" sz="2000" b="1" dirty="0">
                <a:solidFill>
                  <a:srgbClr val="0070C0"/>
                </a:solidFill>
                <a:latin typeface="Times New Roman" panose="02020603050405020304" pitchFamily="18" charset="0"/>
                <a:cs typeface="Times New Roman" panose="02020603050405020304" pitchFamily="18" charset="0"/>
              </a:rPr>
              <a:t>Who predicted that all matter can behave as waves as well as particles?</a:t>
            </a:r>
          </a:p>
          <a:p>
            <a:pPr marL="0" lvl="1" indent="0">
              <a:spcBef>
                <a:spcPts val="1200"/>
              </a:spcBef>
              <a:buNone/>
            </a:pPr>
            <a:r>
              <a:rPr lang="en-US" sz="2000" b="1" strike="sngStrike" dirty="0">
                <a:solidFill>
                  <a:srgbClr val="0070C0"/>
                </a:solidFill>
                <a:latin typeface="Times New Roman" panose="02020603050405020304" pitchFamily="18" charset="0"/>
                <a:cs typeface="Times New Roman" panose="02020603050405020304" pitchFamily="18" charset="0"/>
              </a:rPr>
              <a:t>Einstein          Schrodinger          Planck </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Louis de Broglie</a:t>
            </a:r>
          </a:p>
        </p:txBody>
      </p:sp>
    </p:spTree>
    <p:extLst>
      <p:ext uri="{BB962C8B-B14F-4D97-AF65-F5344CB8AC3E}">
        <p14:creationId xmlns:p14="http://schemas.microsoft.com/office/powerpoint/2010/main" val="5133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6"/>
          <p:cNvSpPr>
            <a:spLocks noChangeArrowheads="1"/>
          </p:cNvSpPr>
          <p:nvPr/>
        </p:nvSpPr>
        <p:spPr bwMode="auto">
          <a:xfrm>
            <a:off x="4648200" y="1981200"/>
            <a:ext cx="4267199"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91019" tIns="45510" rIns="91019" bIns="45510"/>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700" b="0" dirty="0">
                <a:solidFill>
                  <a:srgbClr val="FFB732"/>
                </a:solidFill>
                <a:ea typeface="ヒラギノ角ゴ Pro W3" pitchFamily="-80" charset="-128"/>
              </a:rPr>
              <a:t>Chapter 5</a:t>
            </a:r>
            <a:endParaRPr lang="en-US" altLang="en-US" sz="2300" b="0" dirty="0">
              <a:solidFill>
                <a:schemeClr val="bg1"/>
              </a:solidFill>
              <a:ea typeface="ヒラギノ角ゴ Pro W3" pitchFamily="-80" charset="-128"/>
            </a:endParaRPr>
          </a:p>
          <a:p>
            <a:pPr>
              <a:spcBef>
                <a:spcPct val="0"/>
              </a:spcBef>
            </a:pPr>
            <a:r>
              <a:rPr lang="en-US" altLang="en-US" sz="2300" b="0" dirty="0">
                <a:solidFill>
                  <a:schemeClr val="bg1"/>
                </a:solidFill>
                <a:ea typeface="ヒラギノ角ゴ Pro W3" pitchFamily="-80" charset="-128"/>
              </a:rPr>
              <a:t>Electrons In Atoms</a:t>
            </a:r>
          </a:p>
          <a:p>
            <a:pPr>
              <a:spcBef>
                <a:spcPct val="0"/>
              </a:spcBef>
            </a:pPr>
            <a:endParaRPr lang="en-US" altLang="en-US" sz="2300" b="0" dirty="0">
              <a:solidFill>
                <a:schemeClr val="bg1"/>
              </a:solidFill>
              <a:ea typeface="ヒラギノ角ゴ Pro W3" pitchFamily="-80" charset="-128"/>
            </a:endParaRPr>
          </a:p>
          <a:p>
            <a:pPr>
              <a:spcBef>
                <a:spcPct val="0"/>
              </a:spcBef>
            </a:pPr>
            <a:r>
              <a:rPr lang="en-US" altLang="en-US" sz="2100" b="0" dirty="0">
                <a:solidFill>
                  <a:srgbClr val="FFFF00"/>
                </a:solidFill>
                <a:ea typeface="ヒラギノ角ゴ Pro W3" pitchFamily="-80" charset="-128"/>
              </a:rPr>
              <a:t>Revising the Atomic Model</a:t>
            </a:r>
          </a:p>
          <a:p>
            <a:pPr>
              <a:spcBef>
                <a:spcPct val="0"/>
              </a:spcBef>
            </a:pPr>
            <a:endParaRPr lang="en-US" altLang="en-US" sz="2100" dirty="0">
              <a:solidFill>
                <a:srgbClr val="FFFF00"/>
              </a:solidFill>
              <a:ea typeface="ヒラギノ角ゴ Pro W3" pitchFamily="-80" charset="-128"/>
            </a:endParaRPr>
          </a:p>
          <a:p>
            <a:pPr>
              <a:spcBef>
                <a:spcPct val="0"/>
              </a:spcBef>
            </a:pPr>
            <a:r>
              <a:rPr lang="en-US" altLang="en-US" sz="1900" b="0" dirty="0">
                <a:solidFill>
                  <a:srgbClr val="FFFF00"/>
                </a:solidFill>
                <a:ea typeface="ヒラギノ角ゴ Pro W3" pitchFamily="-80" charset="-128"/>
              </a:rPr>
              <a:t>Electron Arrangement in Atoms</a:t>
            </a:r>
          </a:p>
          <a:p>
            <a:pPr>
              <a:spcBef>
                <a:spcPct val="0"/>
              </a:spcBef>
            </a:pPr>
            <a:endParaRPr lang="en-US" altLang="en-US" sz="2100" b="0" dirty="0">
              <a:solidFill>
                <a:srgbClr val="FFFF00"/>
              </a:solidFill>
              <a:ea typeface="ヒラギノ角ゴ Pro W3" pitchFamily="-80" charset="-128"/>
            </a:endParaRPr>
          </a:p>
          <a:p>
            <a:pPr>
              <a:spcBef>
                <a:spcPct val="0"/>
              </a:spcBef>
            </a:pPr>
            <a:r>
              <a:rPr lang="en-US" altLang="en-US" sz="1900" b="0" dirty="0">
                <a:solidFill>
                  <a:srgbClr val="FFFF00"/>
                </a:solidFill>
              </a:rPr>
              <a:t>Atomic Emission Spectra and </a:t>
            </a:r>
          </a:p>
          <a:p>
            <a:pPr>
              <a:spcBef>
                <a:spcPct val="0"/>
              </a:spcBef>
            </a:pPr>
            <a:r>
              <a:rPr lang="en-US" altLang="en-US" sz="1900" b="0" dirty="0">
                <a:solidFill>
                  <a:srgbClr val="FFFF00"/>
                </a:solidFill>
              </a:rPr>
              <a:t>      the Quantum Mechanical Model</a:t>
            </a:r>
            <a:endParaRPr lang="en-US" altLang="en-US" sz="1900" b="0" dirty="0">
              <a:solidFill>
                <a:srgbClr val="FFFF00"/>
              </a:solidFill>
              <a:ea typeface="ヒラギノ角ゴ Pro W3" pitchFamily="-80" charset="-128"/>
            </a:endParaRPr>
          </a:p>
          <a:p>
            <a:pPr>
              <a:spcBef>
                <a:spcPct val="0"/>
              </a:spcBef>
            </a:pPr>
            <a:endParaRPr lang="en-US" altLang="en-US" sz="1900" dirty="0">
              <a:solidFill>
                <a:srgbClr val="B7BD5B"/>
              </a:solidFill>
              <a:ea typeface="ヒラギノ角ゴ Pro W3" pitchFamily="-80" charset="-128"/>
            </a:endParaRPr>
          </a:p>
        </p:txBody>
      </p:sp>
      <p:pic>
        <p:nvPicPr>
          <p:cNvPr id="4100" name="Picture 12" descr="0132525763_R126a"/>
          <p:cNvPicPr>
            <a:picLocks noChangeAspect="1" noChangeArrowheads="1"/>
          </p:cNvPicPr>
          <p:nvPr/>
        </p:nvPicPr>
        <p:blipFill>
          <a:blip r:embed="rId3">
            <a:extLst>
              <a:ext uri="{28A0092B-C50C-407E-A947-70E740481C1C}">
                <a14:useLocalDpi xmlns:a14="http://schemas.microsoft.com/office/drawing/2010/main" val="0"/>
              </a:ext>
            </a:extLst>
          </a:blip>
          <a:srcRect l="12218" t="468" b="468"/>
          <a:stretch>
            <a:fillRect/>
          </a:stretch>
        </p:blipFill>
        <p:spPr bwMode="auto">
          <a:xfrm>
            <a:off x="304802" y="1981200"/>
            <a:ext cx="4348162"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5"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26" y="152400"/>
            <a:ext cx="7173911"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7" y="49"/>
            <a:ext cx="12795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8" y="1377153"/>
            <a:ext cx="9143962" cy="5480848"/>
          </a:xfrm>
        </p:spPr>
        <p:txBody>
          <a:bodyPr lIns="91440"/>
          <a:lstStyle/>
          <a:p>
            <a:r>
              <a:rPr lang="en-US" sz="2400" dirty="0"/>
              <a:t>Calculate the energy of a photon of red light with a wavelength of 5.77 x 10</a:t>
            </a:r>
            <a:r>
              <a:rPr lang="en-US" sz="2400" baseline="30000" dirty="0"/>
              <a:t>-5</a:t>
            </a:r>
            <a:r>
              <a:rPr lang="en-US" sz="2400" dirty="0"/>
              <a:t> </a:t>
            </a:r>
            <a:r>
              <a:rPr lang="en-US" sz="2400" dirty="0">
                <a:solidFill>
                  <a:schemeClr val="tx1"/>
                </a:solidFill>
              </a:rPr>
              <a:t>cm</a:t>
            </a:r>
            <a:r>
              <a:rPr lang="en-US" sz="2400" dirty="0"/>
              <a:t>.    </a:t>
            </a:r>
            <a:r>
              <a:rPr lang="en-US" sz="2400" dirty="0">
                <a:solidFill>
                  <a:srgbClr val="00B050"/>
                </a:solidFill>
              </a:rPr>
              <a:t>h = 6.626 x 10</a:t>
            </a:r>
            <a:r>
              <a:rPr lang="en-US" sz="2400" baseline="30000" dirty="0">
                <a:solidFill>
                  <a:srgbClr val="00B050"/>
                </a:solidFill>
              </a:rPr>
              <a:t>-34</a:t>
            </a:r>
            <a:r>
              <a:rPr lang="en-US" sz="2400" dirty="0">
                <a:solidFill>
                  <a:srgbClr val="00B050"/>
                </a:solidFill>
              </a:rPr>
              <a:t> </a:t>
            </a:r>
            <a:r>
              <a:rPr lang="en-US" sz="2400" dirty="0" err="1">
                <a:solidFill>
                  <a:srgbClr val="00B050"/>
                </a:solidFill>
              </a:rPr>
              <a:t>Js</a:t>
            </a:r>
            <a:r>
              <a:rPr lang="en-US" sz="2400" dirty="0">
                <a:solidFill>
                  <a:srgbClr val="00B050"/>
                </a:solidFill>
              </a:rPr>
              <a:t>     </a:t>
            </a:r>
            <a:r>
              <a:rPr lang="en-US" sz="2400" dirty="0">
                <a:solidFill>
                  <a:srgbClr val="FF0000"/>
                </a:solidFill>
              </a:rPr>
              <a:t>c = 2.998 x 10</a:t>
            </a:r>
            <a:r>
              <a:rPr lang="en-US" sz="2400" baseline="30000" dirty="0">
                <a:solidFill>
                  <a:srgbClr val="FF0000"/>
                </a:solidFill>
              </a:rPr>
              <a:t>8 </a:t>
            </a:r>
            <a:r>
              <a:rPr lang="en-US" sz="2400" dirty="0">
                <a:solidFill>
                  <a:srgbClr val="FF0000"/>
                </a:solidFill>
              </a:rPr>
              <a:t>m/s </a:t>
            </a:r>
          </a:p>
          <a:p>
            <a:pPr algn="ctr">
              <a:spcBef>
                <a:spcPts val="1800"/>
              </a:spcBef>
            </a:pPr>
            <a:r>
              <a:rPr lang="en-US" sz="3600" dirty="0"/>
              <a:t> </a:t>
            </a:r>
            <a:endParaRPr lang="en-US" dirty="0"/>
          </a:p>
        </p:txBody>
      </p:sp>
      <p:sp>
        <p:nvSpPr>
          <p:cNvPr id="5" name="Title 4"/>
          <p:cNvSpPr>
            <a:spLocks noGrp="1"/>
          </p:cNvSpPr>
          <p:nvPr>
            <p:ph type="title"/>
          </p:nvPr>
        </p:nvSpPr>
        <p:spPr>
          <a:xfrm>
            <a:off x="8" y="0"/>
            <a:ext cx="9143992" cy="1371600"/>
          </a:xfrm>
        </p:spPr>
        <p:txBody>
          <a:bodyPr/>
          <a:lstStyle/>
          <a:p>
            <a:r>
              <a:rPr lang="en-US" dirty="0">
                <a:solidFill>
                  <a:srgbClr val="FFFF00"/>
                </a:solidFill>
              </a:rPr>
              <a:t>Calculating the Energy of a Photon</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7842" y="34413"/>
            <a:ext cx="102615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174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a:grpSpLocks/>
          </p:cNvGrpSpPr>
          <p:nvPr/>
        </p:nvGrpSpPr>
        <p:grpSpPr bwMode="auto">
          <a:xfrm>
            <a:off x="228600" y="4572000"/>
            <a:ext cx="1536413" cy="1791102"/>
            <a:chOff x="7961" y="192"/>
            <a:chExt cx="1466" cy="1934"/>
          </a:xfrm>
        </p:grpSpPr>
        <p:sp>
          <p:nvSpPr>
            <p:cNvPr id="8" name="AutoShape 3"/>
            <p:cNvSpPr>
              <a:spLocks noChangeArrowheads="1"/>
            </p:cNvSpPr>
            <p:nvPr/>
          </p:nvSpPr>
          <p:spPr bwMode="auto">
            <a:xfrm>
              <a:off x="7961" y="192"/>
              <a:ext cx="1466" cy="1932"/>
            </a:xfrm>
            <a:prstGeom prst="triangle">
              <a:avLst>
                <a:gd name="adj" fmla="val 50000"/>
              </a:avLst>
            </a:prstGeom>
            <a:solidFill>
              <a:srgbClr val="CFE7F5"/>
            </a:solidFill>
            <a:ln w="9360" cap="sq">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9" name="Text Box 4"/>
            <p:cNvSpPr txBox="1">
              <a:spLocks noChangeArrowheads="1"/>
            </p:cNvSpPr>
            <p:nvPr/>
          </p:nvSpPr>
          <p:spPr bwMode="auto">
            <a:xfrm>
              <a:off x="8260" y="1577"/>
              <a:ext cx="482" cy="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eaLnBrk="1" hangingPunct="1">
                <a:spcAft>
                  <a:spcPts val="1000"/>
                </a:spcAft>
              </a:pPr>
              <a:r>
                <a:rPr lang="en-US" sz="3600" b="1" dirty="0"/>
                <a:t>v</a:t>
              </a:r>
              <a:endParaRPr kumimoji="0" lang="en-US" altLang="en-US" sz="3600" b="0" i="0" u="none" strike="noStrike" cap="none" normalizeH="0" baseline="0" dirty="0">
                <a:ln>
                  <a:noFill/>
                </a:ln>
                <a:solidFill>
                  <a:schemeClr val="tx1"/>
                </a:solidFill>
                <a:effectLst/>
              </a:endParaRPr>
            </a:p>
          </p:txBody>
        </p:sp>
        <p:sp>
          <p:nvSpPr>
            <p:cNvPr id="10" name="Text Box 5"/>
            <p:cNvSpPr txBox="1">
              <a:spLocks noChangeArrowheads="1"/>
            </p:cNvSpPr>
            <p:nvPr/>
          </p:nvSpPr>
          <p:spPr bwMode="auto">
            <a:xfrm>
              <a:off x="8468" y="709"/>
              <a:ext cx="482" cy="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3600" b="0" i="0" u="none" strike="noStrike" cap="none" normalizeH="0" baseline="0" dirty="0">
                  <a:ln>
                    <a:noFill/>
                  </a:ln>
                  <a:solidFill>
                    <a:schemeClr val="tx1"/>
                  </a:solidFill>
                  <a:effectLst/>
                  <a:latin typeface="Calibri" pitchFamily="34" charset="0"/>
                </a:rPr>
                <a:t>c</a:t>
              </a:r>
              <a:endParaRPr kumimoji="0" lang="en-US" altLang="en-US" sz="3600" b="0" i="0" u="none" strike="noStrike" cap="none" normalizeH="0" baseline="0" dirty="0">
                <a:ln>
                  <a:noFill/>
                </a:ln>
                <a:solidFill>
                  <a:schemeClr val="tx1"/>
                </a:solidFill>
                <a:effectLst/>
              </a:endParaRPr>
            </a:p>
          </p:txBody>
        </p:sp>
        <p:sp>
          <p:nvSpPr>
            <p:cNvPr id="11" name="Text Box 6"/>
            <p:cNvSpPr txBox="1">
              <a:spLocks noChangeArrowheads="1"/>
            </p:cNvSpPr>
            <p:nvPr/>
          </p:nvSpPr>
          <p:spPr bwMode="auto">
            <a:xfrm>
              <a:off x="8944" y="1577"/>
              <a:ext cx="482" cy="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r>
                <a:rPr lang="en-US" sz="3600" dirty="0"/>
                <a:t>λ</a:t>
              </a:r>
            </a:p>
          </p:txBody>
        </p:sp>
      </p:grpSp>
      <p:sp>
        <p:nvSpPr>
          <p:cNvPr id="2" name="Text Placeholder 1"/>
          <p:cNvSpPr>
            <a:spLocks noGrp="1"/>
          </p:cNvSpPr>
          <p:nvPr>
            <p:ph type="body" sz="quarter" idx="12"/>
          </p:nvPr>
        </p:nvSpPr>
        <p:spPr>
          <a:xfrm>
            <a:off x="8" y="1384901"/>
            <a:ext cx="9143953" cy="3664047"/>
          </a:xfrm>
        </p:spPr>
        <p:txBody>
          <a:bodyPr lIns="91440" tIns="91440"/>
          <a:lstStyle/>
          <a:p>
            <a:r>
              <a:rPr lang="en-US" sz="2400" dirty="0"/>
              <a:t>Calculate the energy of a photon of red light with a wavelength of 5.77 x 10</a:t>
            </a:r>
            <a:r>
              <a:rPr lang="en-US" sz="2400" baseline="30000" dirty="0"/>
              <a:t>-5</a:t>
            </a:r>
            <a:r>
              <a:rPr lang="en-US" sz="2400" dirty="0"/>
              <a:t> </a:t>
            </a:r>
            <a:r>
              <a:rPr lang="en-US" sz="2400" dirty="0">
                <a:solidFill>
                  <a:srgbClr val="FF0000"/>
                </a:solidFill>
              </a:rPr>
              <a:t>cm</a:t>
            </a:r>
            <a:r>
              <a:rPr lang="en-US" sz="2400" dirty="0"/>
              <a:t>.    </a:t>
            </a:r>
            <a:r>
              <a:rPr lang="en-US" sz="2400" dirty="0">
                <a:solidFill>
                  <a:srgbClr val="00B050"/>
                </a:solidFill>
              </a:rPr>
              <a:t>h = 6.626 x 10</a:t>
            </a:r>
            <a:r>
              <a:rPr lang="en-US" sz="2400" baseline="30000" dirty="0">
                <a:solidFill>
                  <a:srgbClr val="00B050"/>
                </a:solidFill>
              </a:rPr>
              <a:t>-34</a:t>
            </a:r>
            <a:r>
              <a:rPr lang="en-US" sz="2400" dirty="0">
                <a:solidFill>
                  <a:srgbClr val="00B050"/>
                </a:solidFill>
              </a:rPr>
              <a:t> </a:t>
            </a:r>
            <a:r>
              <a:rPr lang="en-US" sz="2400" dirty="0" err="1">
                <a:solidFill>
                  <a:srgbClr val="00B050"/>
                </a:solidFill>
              </a:rPr>
              <a:t>Js</a:t>
            </a:r>
            <a:r>
              <a:rPr lang="en-US" sz="2400" dirty="0">
                <a:solidFill>
                  <a:srgbClr val="00B050"/>
                </a:solidFill>
              </a:rPr>
              <a:t>     </a:t>
            </a:r>
            <a:r>
              <a:rPr lang="en-US" sz="2400" dirty="0"/>
              <a:t>c = 2.998 x 10</a:t>
            </a:r>
            <a:r>
              <a:rPr lang="en-US" sz="2400" baseline="30000" dirty="0"/>
              <a:t>8 </a:t>
            </a:r>
            <a:r>
              <a:rPr lang="en-US" sz="2400" dirty="0">
                <a:solidFill>
                  <a:srgbClr val="FF0000"/>
                </a:solidFill>
              </a:rPr>
              <a:t>m</a:t>
            </a:r>
            <a:r>
              <a:rPr lang="en-US" sz="2400" dirty="0"/>
              <a:t>/s </a:t>
            </a:r>
          </a:p>
          <a:p>
            <a:pPr>
              <a:spcBef>
                <a:spcPts val="1800"/>
              </a:spcBef>
            </a:pPr>
            <a:r>
              <a:rPr lang="en-US" sz="2000" dirty="0">
                <a:solidFill>
                  <a:srgbClr val="00B050"/>
                </a:solidFill>
              </a:rPr>
              <a:t>NOTICE: there are two unknown variables (E, frequency). Therefore, we need to do a step in-between … </a:t>
            </a:r>
            <a:r>
              <a:rPr lang="en-US" sz="3600" dirty="0"/>
              <a:t>c = </a:t>
            </a:r>
            <a:r>
              <a:rPr lang="en-US" sz="3600" dirty="0" err="1"/>
              <a:t>νλ</a:t>
            </a:r>
            <a:r>
              <a:rPr lang="en-US" sz="3600" dirty="0"/>
              <a:t>   …   ν = c/λ</a:t>
            </a:r>
            <a:endParaRPr lang="en-US" sz="2400" i="1" dirty="0">
              <a:latin typeface="Times New Roman" panose="02020603050405020304" pitchFamily="18" charset="0"/>
              <a:cs typeface="Times New Roman" panose="02020603050405020304" pitchFamily="18" charset="0"/>
            </a:endParaRPr>
          </a:p>
          <a:p>
            <a:pPr algn="ctr">
              <a:spcBef>
                <a:spcPts val="1800"/>
              </a:spcBef>
            </a:pPr>
            <a:endParaRPr lang="en-US" sz="400" i="1" dirty="0">
              <a:latin typeface="Times New Roman" panose="02020603050405020304" pitchFamily="18" charset="0"/>
              <a:cs typeface="Times New Roman" panose="02020603050405020304" pitchFamily="18" charset="0"/>
            </a:endParaRPr>
          </a:p>
          <a:p>
            <a:pPr algn="ctr">
              <a:spcBef>
                <a:spcPts val="1800"/>
              </a:spcBef>
            </a:pPr>
            <a:r>
              <a:rPr lang="en-US" sz="2400" i="1" dirty="0">
                <a:latin typeface="Times New Roman" panose="02020603050405020304" pitchFamily="18" charset="0"/>
                <a:cs typeface="Times New Roman" panose="02020603050405020304" pitchFamily="18" charset="0"/>
              </a:rPr>
              <a:t>C</a:t>
            </a:r>
            <a:r>
              <a:rPr lang="en-US" sz="2000" i="1" dirty="0">
                <a:latin typeface="Times New Roman" panose="02020603050405020304" pitchFamily="18" charset="0"/>
                <a:cs typeface="Times New Roman" panose="02020603050405020304" pitchFamily="18" charset="0"/>
              </a:rPr>
              <a:t>hange to common units: </a:t>
            </a:r>
            <a:r>
              <a:rPr lang="en-US" dirty="0">
                <a:solidFill>
                  <a:srgbClr val="FF0000"/>
                </a:solidFill>
              </a:rPr>
              <a:t>λ  = 5.77 x 10</a:t>
            </a:r>
            <a:r>
              <a:rPr lang="en-US" baseline="30000" dirty="0">
                <a:solidFill>
                  <a:srgbClr val="FF0000"/>
                </a:solidFill>
              </a:rPr>
              <a:t>-5</a:t>
            </a:r>
            <a:r>
              <a:rPr lang="en-US" dirty="0">
                <a:solidFill>
                  <a:srgbClr val="FF0000"/>
                </a:solidFill>
              </a:rPr>
              <a:t> cm x </a:t>
            </a:r>
            <a:r>
              <a:rPr lang="en-US" dirty="0">
                <a:solidFill>
                  <a:srgbClr val="002060"/>
                </a:solidFill>
              </a:rPr>
              <a:t>1 m/100cm </a:t>
            </a:r>
            <a:r>
              <a:rPr lang="en-US" dirty="0">
                <a:solidFill>
                  <a:srgbClr val="FF0000"/>
                </a:solidFill>
              </a:rPr>
              <a:t>= 5.77 x 10</a:t>
            </a:r>
            <a:r>
              <a:rPr lang="en-US" baseline="30000" dirty="0">
                <a:solidFill>
                  <a:srgbClr val="FF0000"/>
                </a:solidFill>
              </a:rPr>
              <a:t>-7</a:t>
            </a:r>
            <a:r>
              <a:rPr lang="en-US" dirty="0">
                <a:solidFill>
                  <a:srgbClr val="FF0000"/>
                </a:solidFill>
              </a:rPr>
              <a:t> m</a:t>
            </a:r>
          </a:p>
          <a:p>
            <a:pPr algn="ctr">
              <a:spcBef>
                <a:spcPts val="1800"/>
              </a:spcBef>
            </a:pPr>
            <a:r>
              <a:rPr lang="en-US" dirty="0">
                <a:solidFill>
                  <a:srgbClr val="0070C0"/>
                </a:solidFill>
              </a:rPr>
              <a:t>ν = 2.998 x 10</a:t>
            </a:r>
            <a:r>
              <a:rPr lang="en-US" baseline="30000" dirty="0">
                <a:solidFill>
                  <a:srgbClr val="0070C0"/>
                </a:solidFill>
              </a:rPr>
              <a:t>8</a:t>
            </a:r>
            <a:r>
              <a:rPr lang="en-US" dirty="0">
                <a:solidFill>
                  <a:srgbClr val="0070C0"/>
                </a:solidFill>
              </a:rPr>
              <a:t>m/s / </a:t>
            </a:r>
            <a:r>
              <a:rPr lang="en-US" dirty="0">
                <a:solidFill>
                  <a:srgbClr val="FF0000"/>
                </a:solidFill>
              </a:rPr>
              <a:t>5.77 x 10</a:t>
            </a:r>
            <a:r>
              <a:rPr lang="en-US" baseline="30000" dirty="0">
                <a:solidFill>
                  <a:srgbClr val="FF0000"/>
                </a:solidFill>
              </a:rPr>
              <a:t>-7</a:t>
            </a:r>
            <a:r>
              <a:rPr lang="en-US" dirty="0">
                <a:solidFill>
                  <a:srgbClr val="FF0000"/>
                </a:solidFill>
              </a:rPr>
              <a:t> m </a:t>
            </a:r>
            <a:r>
              <a:rPr lang="en-US" dirty="0">
                <a:solidFill>
                  <a:srgbClr val="0070C0"/>
                </a:solidFill>
              </a:rPr>
              <a:t>= 5.20 x 10</a:t>
            </a:r>
            <a:r>
              <a:rPr lang="en-US" baseline="30000" dirty="0">
                <a:solidFill>
                  <a:srgbClr val="0070C0"/>
                </a:solidFill>
              </a:rPr>
              <a:t>14</a:t>
            </a:r>
            <a:r>
              <a:rPr lang="en-US" dirty="0">
                <a:solidFill>
                  <a:srgbClr val="0070C0"/>
                </a:solidFill>
              </a:rPr>
              <a:t>  1/s</a:t>
            </a:r>
          </a:p>
          <a:p>
            <a:endParaRPr lang="en-US" dirty="0"/>
          </a:p>
        </p:txBody>
      </p:sp>
      <p:sp>
        <p:nvSpPr>
          <p:cNvPr id="5" name="Title 4"/>
          <p:cNvSpPr>
            <a:spLocks noGrp="1"/>
          </p:cNvSpPr>
          <p:nvPr>
            <p:ph type="title"/>
          </p:nvPr>
        </p:nvSpPr>
        <p:spPr>
          <a:xfrm>
            <a:off x="8" y="0"/>
            <a:ext cx="9143992" cy="1371600"/>
          </a:xfrm>
        </p:spPr>
        <p:txBody>
          <a:bodyPr/>
          <a:lstStyle/>
          <a:p>
            <a:r>
              <a:rPr lang="en-US" dirty="0">
                <a:solidFill>
                  <a:srgbClr val="FFFF00"/>
                </a:solidFill>
              </a:rPr>
              <a:t>Calculating the Energy of a Photon</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7842" y="34413"/>
            <a:ext cx="102615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7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8" y="1384901"/>
            <a:ext cx="9143954" cy="5480848"/>
          </a:xfrm>
        </p:spPr>
        <p:txBody>
          <a:bodyPr lIns="91440" tIns="91440"/>
          <a:lstStyle/>
          <a:p>
            <a:r>
              <a:rPr lang="en-US" sz="2400" dirty="0"/>
              <a:t>Calculate the energy of a photon of red light with a wavelength of 5.77 x 10</a:t>
            </a:r>
            <a:r>
              <a:rPr lang="en-US" sz="2400" baseline="30000" dirty="0"/>
              <a:t>-5</a:t>
            </a:r>
            <a:r>
              <a:rPr lang="en-US" sz="2400" dirty="0"/>
              <a:t> </a:t>
            </a:r>
            <a:r>
              <a:rPr lang="en-US" sz="2400" dirty="0">
                <a:solidFill>
                  <a:srgbClr val="FF0000"/>
                </a:solidFill>
              </a:rPr>
              <a:t>cm</a:t>
            </a:r>
            <a:r>
              <a:rPr lang="en-US" sz="2400" dirty="0"/>
              <a:t>.    </a:t>
            </a:r>
            <a:r>
              <a:rPr lang="en-US" sz="2400" dirty="0">
                <a:solidFill>
                  <a:srgbClr val="00B050"/>
                </a:solidFill>
              </a:rPr>
              <a:t>h = 6.626 x 10</a:t>
            </a:r>
            <a:r>
              <a:rPr lang="en-US" sz="2400" baseline="30000" dirty="0">
                <a:solidFill>
                  <a:srgbClr val="00B050"/>
                </a:solidFill>
              </a:rPr>
              <a:t>-34</a:t>
            </a:r>
            <a:r>
              <a:rPr lang="en-US" sz="2400" dirty="0">
                <a:solidFill>
                  <a:srgbClr val="00B050"/>
                </a:solidFill>
              </a:rPr>
              <a:t> </a:t>
            </a:r>
            <a:r>
              <a:rPr lang="en-US" sz="2400" dirty="0" err="1">
                <a:solidFill>
                  <a:srgbClr val="00B050"/>
                </a:solidFill>
              </a:rPr>
              <a:t>Js</a:t>
            </a:r>
            <a:r>
              <a:rPr lang="en-US" sz="2400" dirty="0">
                <a:solidFill>
                  <a:srgbClr val="00B050"/>
                </a:solidFill>
              </a:rPr>
              <a:t>     </a:t>
            </a:r>
            <a:r>
              <a:rPr lang="en-US" sz="2400" dirty="0"/>
              <a:t>c = 2.998 x 10</a:t>
            </a:r>
            <a:r>
              <a:rPr lang="en-US" sz="2400" baseline="30000" dirty="0"/>
              <a:t>8 </a:t>
            </a:r>
            <a:r>
              <a:rPr lang="en-US" sz="2400" dirty="0">
                <a:solidFill>
                  <a:srgbClr val="FF0000"/>
                </a:solidFill>
              </a:rPr>
              <a:t>m</a:t>
            </a:r>
            <a:r>
              <a:rPr lang="en-US" sz="2400" dirty="0"/>
              <a:t>/s </a:t>
            </a:r>
          </a:p>
          <a:p>
            <a:r>
              <a:rPr lang="en-US" sz="2400" dirty="0">
                <a:solidFill>
                  <a:srgbClr val="FF0000"/>
                </a:solidFill>
              </a:rPr>
              <a:t>SUBSTITUTE frequency into the Energy equation:</a:t>
            </a:r>
          </a:p>
          <a:p>
            <a:pPr algn="ctr">
              <a:spcBef>
                <a:spcPts val="1800"/>
              </a:spcBef>
            </a:pPr>
            <a:r>
              <a:rPr lang="en-US" sz="3600" dirty="0"/>
              <a:t>E = </a:t>
            </a:r>
            <a:r>
              <a:rPr lang="en-US" sz="3600" dirty="0" err="1"/>
              <a:t>hν</a:t>
            </a:r>
            <a:endParaRPr lang="en-US" sz="3600" dirty="0"/>
          </a:p>
          <a:p>
            <a:pPr algn="ctr">
              <a:spcBef>
                <a:spcPts val="1800"/>
              </a:spcBef>
            </a:pPr>
            <a:r>
              <a:rPr lang="en-US" dirty="0">
                <a:solidFill>
                  <a:srgbClr val="00B050"/>
                </a:solidFill>
              </a:rPr>
              <a:t>E = 6.626 x 10</a:t>
            </a:r>
            <a:r>
              <a:rPr lang="en-US" baseline="30000" dirty="0">
                <a:solidFill>
                  <a:srgbClr val="00B050"/>
                </a:solidFill>
              </a:rPr>
              <a:t>-34</a:t>
            </a:r>
            <a:r>
              <a:rPr lang="en-US" dirty="0">
                <a:solidFill>
                  <a:srgbClr val="00B050"/>
                </a:solidFill>
              </a:rPr>
              <a:t> </a:t>
            </a:r>
            <a:r>
              <a:rPr lang="en-US" dirty="0" err="1">
                <a:solidFill>
                  <a:srgbClr val="00B050"/>
                </a:solidFill>
              </a:rPr>
              <a:t>Js</a:t>
            </a:r>
            <a:r>
              <a:rPr lang="en-US" dirty="0">
                <a:solidFill>
                  <a:srgbClr val="00B050"/>
                </a:solidFill>
              </a:rPr>
              <a:t>  x </a:t>
            </a:r>
            <a:r>
              <a:rPr lang="en-US" dirty="0">
                <a:solidFill>
                  <a:srgbClr val="0070C0"/>
                </a:solidFill>
              </a:rPr>
              <a:t>5.20 x 10</a:t>
            </a:r>
            <a:r>
              <a:rPr lang="en-US" baseline="30000" dirty="0">
                <a:solidFill>
                  <a:srgbClr val="0070C0"/>
                </a:solidFill>
              </a:rPr>
              <a:t>14</a:t>
            </a:r>
            <a:r>
              <a:rPr lang="en-US" dirty="0">
                <a:solidFill>
                  <a:srgbClr val="0070C0"/>
                </a:solidFill>
              </a:rPr>
              <a:t> 1/s</a:t>
            </a:r>
            <a:endParaRPr lang="en-US" dirty="0">
              <a:solidFill>
                <a:srgbClr val="00B050"/>
              </a:solidFill>
            </a:endParaRPr>
          </a:p>
          <a:p>
            <a:pPr algn="ctr">
              <a:spcBef>
                <a:spcPts val="1800"/>
              </a:spcBef>
            </a:pPr>
            <a:r>
              <a:rPr lang="en-US" sz="3200" dirty="0">
                <a:solidFill>
                  <a:srgbClr val="00B050"/>
                </a:solidFill>
              </a:rPr>
              <a:t>E = 3.44 x 10</a:t>
            </a:r>
            <a:r>
              <a:rPr lang="en-US" sz="3200" baseline="30000" dirty="0">
                <a:solidFill>
                  <a:srgbClr val="00B050"/>
                </a:solidFill>
              </a:rPr>
              <a:t>-19 </a:t>
            </a:r>
            <a:r>
              <a:rPr lang="en-US" sz="3200" dirty="0">
                <a:solidFill>
                  <a:srgbClr val="00B050"/>
                </a:solidFill>
              </a:rPr>
              <a:t>J</a:t>
            </a:r>
          </a:p>
          <a:p>
            <a:pPr algn="ctr">
              <a:spcBef>
                <a:spcPts val="1800"/>
              </a:spcBef>
            </a:pPr>
            <a:endParaRPr lang="en-US" dirty="0">
              <a:solidFill>
                <a:srgbClr val="00B050"/>
              </a:solidFill>
            </a:endParaRPr>
          </a:p>
          <a:p>
            <a:pPr>
              <a:spcBef>
                <a:spcPts val="1800"/>
              </a:spcBef>
              <a:tabLst>
                <a:tab pos="3709988" algn="l"/>
              </a:tabLst>
            </a:pPr>
            <a:r>
              <a:rPr lang="en-US" dirty="0">
                <a:solidFill>
                  <a:srgbClr val="00B050"/>
                </a:solidFill>
              </a:rPr>
              <a:t>	</a:t>
            </a:r>
            <a:r>
              <a:rPr lang="en-US" i="1" dirty="0">
                <a:solidFill>
                  <a:srgbClr val="7030A0"/>
                </a:solidFill>
                <a:latin typeface="Times New Roman" panose="02020603050405020304" pitchFamily="18" charset="0"/>
                <a:cs typeface="Times New Roman" panose="02020603050405020304" pitchFamily="18" charset="0"/>
              </a:rPr>
              <a:t>You may use c = 3.000 x 10</a:t>
            </a:r>
            <a:r>
              <a:rPr lang="en-US" i="1" baseline="30000" dirty="0">
                <a:solidFill>
                  <a:srgbClr val="7030A0"/>
                </a:solidFill>
                <a:latin typeface="Times New Roman" panose="02020603050405020304" pitchFamily="18" charset="0"/>
                <a:cs typeface="Times New Roman" panose="02020603050405020304" pitchFamily="18" charset="0"/>
              </a:rPr>
              <a:t>8 </a:t>
            </a:r>
            <a:r>
              <a:rPr lang="en-US" i="1" dirty="0">
                <a:solidFill>
                  <a:srgbClr val="7030A0"/>
                </a:solidFill>
                <a:latin typeface="Times New Roman" panose="02020603050405020304" pitchFamily="18" charset="0"/>
                <a:cs typeface="Times New Roman" panose="02020603050405020304" pitchFamily="18" charset="0"/>
              </a:rPr>
              <a:t>m/s </a:t>
            </a:r>
          </a:p>
          <a:p>
            <a:endParaRPr lang="en-US" dirty="0"/>
          </a:p>
        </p:txBody>
      </p:sp>
      <p:sp>
        <p:nvSpPr>
          <p:cNvPr id="5" name="Title 4"/>
          <p:cNvSpPr>
            <a:spLocks noGrp="1"/>
          </p:cNvSpPr>
          <p:nvPr>
            <p:ph type="title"/>
          </p:nvPr>
        </p:nvSpPr>
        <p:spPr>
          <a:xfrm>
            <a:off x="8" y="0"/>
            <a:ext cx="9143992" cy="1371600"/>
          </a:xfrm>
        </p:spPr>
        <p:txBody>
          <a:bodyPr/>
          <a:lstStyle/>
          <a:p>
            <a:r>
              <a:rPr lang="en-US" dirty="0">
                <a:solidFill>
                  <a:srgbClr val="FFFF00"/>
                </a:solidFill>
              </a:rPr>
              <a:t>Calculating the Energy of a Photon</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7842" y="34413"/>
            <a:ext cx="102615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2"/>
          <p:cNvGrpSpPr>
            <a:grpSpLocks/>
          </p:cNvGrpSpPr>
          <p:nvPr/>
        </p:nvGrpSpPr>
        <p:grpSpPr bwMode="auto">
          <a:xfrm>
            <a:off x="381000" y="4800600"/>
            <a:ext cx="1536413" cy="1791102"/>
            <a:chOff x="7961" y="192"/>
            <a:chExt cx="1466" cy="1934"/>
          </a:xfrm>
        </p:grpSpPr>
        <p:sp>
          <p:nvSpPr>
            <p:cNvPr id="13" name="AutoShape 3"/>
            <p:cNvSpPr>
              <a:spLocks noChangeArrowheads="1"/>
            </p:cNvSpPr>
            <p:nvPr/>
          </p:nvSpPr>
          <p:spPr bwMode="auto">
            <a:xfrm>
              <a:off x="7961" y="192"/>
              <a:ext cx="1466" cy="1932"/>
            </a:xfrm>
            <a:prstGeom prst="triangle">
              <a:avLst>
                <a:gd name="adj" fmla="val 50000"/>
              </a:avLst>
            </a:prstGeom>
            <a:solidFill>
              <a:srgbClr val="CFE7F5"/>
            </a:solidFill>
            <a:ln w="9360" cap="sq">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14" name="Text Box 4"/>
            <p:cNvSpPr txBox="1">
              <a:spLocks noChangeArrowheads="1"/>
            </p:cNvSpPr>
            <p:nvPr/>
          </p:nvSpPr>
          <p:spPr bwMode="auto">
            <a:xfrm>
              <a:off x="8260" y="1577"/>
              <a:ext cx="482" cy="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eaLnBrk="1" hangingPunct="1">
                <a:spcAft>
                  <a:spcPts val="1000"/>
                </a:spcAft>
              </a:pPr>
              <a:r>
                <a:rPr lang="en-US" sz="3600" b="1" dirty="0"/>
                <a:t>h</a:t>
              </a:r>
              <a:endParaRPr kumimoji="0" lang="en-US" altLang="en-US" sz="3600" b="0" i="0" u="none" strike="noStrike" cap="none" normalizeH="0" baseline="0" dirty="0">
                <a:ln>
                  <a:noFill/>
                </a:ln>
                <a:solidFill>
                  <a:schemeClr val="tx1"/>
                </a:solidFill>
                <a:effectLst/>
              </a:endParaRPr>
            </a:p>
          </p:txBody>
        </p:sp>
        <p:sp>
          <p:nvSpPr>
            <p:cNvPr id="15" name="Text Box 5"/>
            <p:cNvSpPr txBox="1">
              <a:spLocks noChangeArrowheads="1"/>
            </p:cNvSpPr>
            <p:nvPr/>
          </p:nvSpPr>
          <p:spPr bwMode="auto">
            <a:xfrm>
              <a:off x="8468" y="709"/>
              <a:ext cx="482" cy="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3600" b="0" i="0" u="none" strike="noStrike" cap="none" normalizeH="0" baseline="0" dirty="0">
                  <a:ln>
                    <a:noFill/>
                  </a:ln>
                  <a:solidFill>
                    <a:schemeClr val="tx1"/>
                  </a:solidFill>
                  <a:effectLst/>
                  <a:latin typeface="Calibri" pitchFamily="34" charset="0"/>
                </a:rPr>
                <a:t>E</a:t>
              </a:r>
              <a:endParaRPr kumimoji="0" lang="en-US" altLang="en-US" sz="3600" b="0" i="0" u="none" strike="noStrike" cap="none" normalizeH="0" baseline="0" dirty="0">
                <a:ln>
                  <a:noFill/>
                </a:ln>
                <a:solidFill>
                  <a:schemeClr val="tx1"/>
                </a:solidFill>
                <a:effectLst/>
              </a:endParaRPr>
            </a:p>
          </p:txBody>
        </p:sp>
        <p:sp>
          <p:nvSpPr>
            <p:cNvPr id="16" name="Text Box 6"/>
            <p:cNvSpPr txBox="1">
              <a:spLocks noChangeArrowheads="1"/>
            </p:cNvSpPr>
            <p:nvPr/>
          </p:nvSpPr>
          <p:spPr bwMode="auto">
            <a:xfrm>
              <a:off x="8944" y="1577"/>
              <a:ext cx="482" cy="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r>
                <a:rPr lang="en-US" sz="3600" dirty="0"/>
                <a:t>v</a:t>
              </a:r>
            </a:p>
          </p:txBody>
        </p:sp>
      </p:grpSp>
    </p:spTree>
    <p:extLst>
      <p:ext uri="{BB962C8B-B14F-4D97-AF65-F5344CB8AC3E}">
        <p14:creationId xmlns:p14="http://schemas.microsoft.com/office/powerpoint/2010/main" val="207303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8" y="1384901"/>
            <a:ext cx="9143954" cy="5480848"/>
          </a:xfrm>
        </p:spPr>
        <p:txBody>
          <a:bodyPr lIns="91440" tIns="91440"/>
          <a:lstStyle/>
          <a:p>
            <a:r>
              <a:rPr lang="en-US" sz="2400" dirty="0"/>
              <a:t>Calculate the energy of a photon of red light with a wavelength of 5.77 x 10</a:t>
            </a:r>
            <a:r>
              <a:rPr lang="en-US" sz="2400" baseline="30000" dirty="0"/>
              <a:t>-5</a:t>
            </a:r>
            <a:r>
              <a:rPr lang="en-US" sz="2400" dirty="0"/>
              <a:t> </a:t>
            </a:r>
            <a:r>
              <a:rPr lang="en-US" sz="2400" dirty="0">
                <a:solidFill>
                  <a:srgbClr val="FF0000"/>
                </a:solidFill>
              </a:rPr>
              <a:t>cm</a:t>
            </a:r>
            <a:r>
              <a:rPr lang="en-US" sz="2400" dirty="0"/>
              <a:t>.    </a:t>
            </a:r>
            <a:r>
              <a:rPr lang="en-US" sz="2400" dirty="0">
                <a:solidFill>
                  <a:srgbClr val="00B050"/>
                </a:solidFill>
              </a:rPr>
              <a:t>h = 6.626 x 10</a:t>
            </a:r>
            <a:r>
              <a:rPr lang="en-US" sz="2400" baseline="30000" dirty="0">
                <a:solidFill>
                  <a:srgbClr val="00B050"/>
                </a:solidFill>
              </a:rPr>
              <a:t>-34</a:t>
            </a:r>
            <a:r>
              <a:rPr lang="en-US" sz="2400" dirty="0">
                <a:solidFill>
                  <a:srgbClr val="00B050"/>
                </a:solidFill>
              </a:rPr>
              <a:t> </a:t>
            </a:r>
            <a:r>
              <a:rPr lang="en-US" sz="2400" dirty="0" err="1">
                <a:solidFill>
                  <a:srgbClr val="00B050"/>
                </a:solidFill>
              </a:rPr>
              <a:t>Js</a:t>
            </a:r>
            <a:r>
              <a:rPr lang="en-US" sz="2400" dirty="0">
                <a:solidFill>
                  <a:srgbClr val="00B050"/>
                </a:solidFill>
              </a:rPr>
              <a:t>     </a:t>
            </a:r>
            <a:r>
              <a:rPr lang="en-US" sz="2400" dirty="0"/>
              <a:t>c = 2.998 x 10</a:t>
            </a:r>
            <a:r>
              <a:rPr lang="en-US" sz="2400" baseline="30000" dirty="0"/>
              <a:t>8 </a:t>
            </a:r>
            <a:r>
              <a:rPr lang="en-US" sz="2400" dirty="0">
                <a:solidFill>
                  <a:srgbClr val="FF0000"/>
                </a:solidFill>
              </a:rPr>
              <a:t>m</a:t>
            </a:r>
            <a:r>
              <a:rPr lang="en-US" sz="2400" dirty="0"/>
              <a:t>/s </a:t>
            </a:r>
          </a:p>
          <a:p>
            <a:r>
              <a:rPr lang="en-US" sz="2000" i="1" dirty="0">
                <a:latin typeface="Times New Roman" panose="02020603050405020304" pitchFamily="18" charset="0"/>
                <a:cs typeface="Times New Roman" panose="02020603050405020304" pitchFamily="18" charset="0"/>
              </a:rPr>
              <a:t>Change to common units: </a:t>
            </a:r>
            <a:r>
              <a:rPr lang="en-US" sz="2000" dirty="0">
                <a:solidFill>
                  <a:srgbClr val="FF0000"/>
                </a:solidFill>
              </a:rPr>
              <a:t>λ  = 5.77 x 10</a:t>
            </a:r>
            <a:r>
              <a:rPr lang="en-US" sz="2000" baseline="30000" dirty="0">
                <a:solidFill>
                  <a:srgbClr val="FF0000"/>
                </a:solidFill>
              </a:rPr>
              <a:t>-5</a:t>
            </a:r>
            <a:r>
              <a:rPr lang="en-US" sz="2000" dirty="0">
                <a:solidFill>
                  <a:srgbClr val="FF0000"/>
                </a:solidFill>
              </a:rPr>
              <a:t> cm x </a:t>
            </a:r>
            <a:r>
              <a:rPr lang="en-US" sz="2000" dirty="0">
                <a:solidFill>
                  <a:srgbClr val="002060"/>
                </a:solidFill>
              </a:rPr>
              <a:t>1 m/100cm </a:t>
            </a:r>
            <a:r>
              <a:rPr lang="en-US" sz="2000" dirty="0">
                <a:solidFill>
                  <a:srgbClr val="FF0000"/>
                </a:solidFill>
              </a:rPr>
              <a:t>= 5.77 x 10</a:t>
            </a:r>
            <a:r>
              <a:rPr lang="en-US" sz="2000" baseline="30000" dirty="0">
                <a:solidFill>
                  <a:srgbClr val="FF0000"/>
                </a:solidFill>
              </a:rPr>
              <a:t>-7</a:t>
            </a:r>
            <a:r>
              <a:rPr lang="en-US" sz="2000" dirty="0">
                <a:solidFill>
                  <a:srgbClr val="FF0000"/>
                </a:solidFill>
              </a:rPr>
              <a:t> m</a:t>
            </a:r>
          </a:p>
          <a:p>
            <a:r>
              <a:rPr lang="en-US" sz="2400" dirty="0">
                <a:solidFill>
                  <a:srgbClr val="FF0000"/>
                </a:solidFill>
              </a:rPr>
              <a:t>The easier way to do this:  since </a:t>
            </a:r>
            <a:r>
              <a:rPr lang="en-US" sz="2400" dirty="0"/>
              <a:t>ν = c/λ,</a:t>
            </a:r>
            <a:r>
              <a:rPr lang="en-US" sz="2400" dirty="0">
                <a:solidFill>
                  <a:srgbClr val="FF0000"/>
                </a:solidFill>
              </a:rPr>
              <a:t> replace “v” with “c/λ” </a:t>
            </a:r>
          </a:p>
          <a:p>
            <a:pPr algn="ctr">
              <a:spcBef>
                <a:spcPts val="1800"/>
              </a:spcBef>
            </a:pPr>
            <a:r>
              <a:rPr lang="en-US" sz="3600" dirty="0"/>
              <a:t>E = </a:t>
            </a:r>
            <a:r>
              <a:rPr lang="en-US" sz="3600" dirty="0" err="1"/>
              <a:t>hν</a:t>
            </a:r>
            <a:r>
              <a:rPr lang="en-US" sz="3600" dirty="0"/>
              <a:t>  = </a:t>
            </a:r>
            <a:r>
              <a:rPr lang="en-US" sz="3600" dirty="0" err="1"/>
              <a:t>hc</a:t>
            </a:r>
            <a:r>
              <a:rPr lang="en-US" sz="3600" dirty="0"/>
              <a:t>/λ</a:t>
            </a:r>
          </a:p>
          <a:p>
            <a:pPr algn="ctr">
              <a:spcBef>
                <a:spcPts val="1800"/>
              </a:spcBef>
            </a:pPr>
            <a:r>
              <a:rPr lang="en-US" dirty="0">
                <a:solidFill>
                  <a:srgbClr val="00B050"/>
                </a:solidFill>
              </a:rPr>
              <a:t>E = 6.626 x 10</a:t>
            </a:r>
            <a:r>
              <a:rPr lang="en-US" baseline="30000" dirty="0">
                <a:solidFill>
                  <a:srgbClr val="00B050"/>
                </a:solidFill>
              </a:rPr>
              <a:t>-34</a:t>
            </a:r>
            <a:r>
              <a:rPr lang="en-US" dirty="0">
                <a:solidFill>
                  <a:srgbClr val="00B050"/>
                </a:solidFill>
              </a:rPr>
              <a:t> </a:t>
            </a:r>
            <a:r>
              <a:rPr lang="en-US" dirty="0" err="1">
                <a:solidFill>
                  <a:srgbClr val="00B050"/>
                </a:solidFill>
              </a:rPr>
              <a:t>Js</a:t>
            </a:r>
            <a:r>
              <a:rPr lang="en-US" dirty="0">
                <a:solidFill>
                  <a:srgbClr val="00B050"/>
                </a:solidFill>
              </a:rPr>
              <a:t> x </a:t>
            </a:r>
            <a:r>
              <a:rPr lang="en-US" dirty="0">
                <a:solidFill>
                  <a:srgbClr val="0070C0"/>
                </a:solidFill>
              </a:rPr>
              <a:t>2.998 x 10</a:t>
            </a:r>
            <a:r>
              <a:rPr lang="en-US" baseline="30000" dirty="0">
                <a:solidFill>
                  <a:srgbClr val="0070C0"/>
                </a:solidFill>
              </a:rPr>
              <a:t>8 </a:t>
            </a:r>
            <a:r>
              <a:rPr lang="en-US" dirty="0">
                <a:solidFill>
                  <a:srgbClr val="0070C0"/>
                </a:solidFill>
              </a:rPr>
              <a:t>m/s / </a:t>
            </a:r>
            <a:r>
              <a:rPr lang="en-US" dirty="0">
                <a:solidFill>
                  <a:srgbClr val="FF0000"/>
                </a:solidFill>
              </a:rPr>
              <a:t>5.77 x 10</a:t>
            </a:r>
            <a:r>
              <a:rPr lang="en-US" baseline="30000" dirty="0">
                <a:solidFill>
                  <a:srgbClr val="FF0000"/>
                </a:solidFill>
              </a:rPr>
              <a:t>-7</a:t>
            </a:r>
            <a:r>
              <a:rPr lang="en-US" dirty="0">
                <a:solidFill>
                  <a:srgbClr val="FF0000"/>
                </a:solidFill>
              </a:rPr>
              <a:t> m</a:t>
            </a:r>
            <a:endParaRPr lang="en-US" dirty="0">
              <a:solidFill>
                <a:srgbClr val="00B050"/>
              </a:solidFill>
            </a:endParaRPr>
          </a:p>
          <a:p>
            <a:pPr algn="ctr">
              <a:spcBef>
                <a:spcPts val="1800"/>
              </a:spcBef>
            </a:pPr>
            <a:r>
              <a:rPr lang="en-US" dirty="0">
                <a:solidFill>
                  <a:srgbClr val="00B050"/>
                </a:solidFill>
              </a:rPr>
              <a:t>E = 3.44 x 10</a:t>
            </a:r>
            <a:r>
              <a:rPr lang="en-US" baseline="30000" dirty="0">
                <a:solidFill>
                  <a:srgbClr val="00B050"/>
                </a:solidFill>
              </a:rPr>
              <a:t>-19 </a:t>
            </a:r>
            <a:r>
              <a:rPr lang="en-US" dirty="0">
                <a:solidFill>
                  <a:srgbClr val="00B050"/>
                </a:solidFill>
              </a:rPr>
              <a:t>J</a:t>
            </a:r>
          </a:p>
          <a:p>
            <a:endParaRPr lang="en-US" dirty="0"/>
          </a:p>
        </p:txBody>
      </p:sp>
      <p:sp>
        <p:nvSpPr>
          <p:cNvPr id="5" name="Title 4"/>
          <p:cNvSpPr>
            <a:spLocks noGrp="1"/>
          </p:cNvSpPr>
          <p:nvPr>
            <p:ph type="title"/>
          </p:nvPr>
        </p:nvSpPr>
        <p:spPr>
          <a:xfrm>
            <a:off x="8" y="0"/>
            <a:ext cx="9143992" cy="1371600"/>
          </a:xfrm>
        </p:spPr>
        <p:txBody>
          <a:bodyPr/>
          <a:lstStyle/>
          <a:p>
            <a:r>
              <a:rPr lang="en-US" dirty="0">
                <a:solidFill>
                  <a:srgbClr val="FFFF00"/>
                </a:solidFill>
              </a:rPr>
              <a:t>Calculating the Energy of a Photon</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7842" y="34413"/>
            <a:ext cx="102615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2"/>
          <p:cNvGrpSpPr>
            <a:grpSpLocks/>
          </p:cNvGrpSpPr>
          <p:nvPr/>
        </p:nvGrpSpPr>
        <p:grpSpPr bwMode="auto">
          <a:xfrm>
            <a:off x="228600" y="4876800"/>
            <a:ext cx="1536413" cy="1791102"/>
            <a:chOff x="7961" y="192"/>
            <a:chExt cx="1466" cy="1934"/>
          </a:xfrm>
        </p:grpSpPr>
        <p:sp>
          <p:nvSpPr>
            <p:cNvPr id="13" name="AutoShape 3"/>
            <p:cNvSpPr>
              <a:spLocks noChangeArrowheads="1"/>
            </p:cNvSpPr>
            <p:nvPr/>
          </p:nvSpPr>
          <p:spPr bwMode="auto">
            <a:xfrm>
              <a:off x="7961" y="192"/>
              <a:ext cx="1466" cy="1932"/>
            </a:xfrm>
            <a:prstGeom prst="triangle">
              <a:avLst>
                <a:gd name="adj" fmla="val 50000"/>
              </a:avLst>
            </a:prstGeom>
            <a:solidFill>
              <a:srgbClr val="CFE7F5"/>
            </a:solidFill>
            <a:ln w="9360" cap="sq">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14" name="Text Box 4"/>
            <p:cNvSpPr txBox="1">
              <a:spLocks noChangeArrowheads="1"/>
            </p:cNvSpPr>
            <p:nvPr/>
          </p:nvSpPr>
          <p:spPr bwMode="auto">
            <a:xfrm>
              <a:off x="8260" y="1577"/>
              <a:ext cx="482" cy="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eaLnBrk="1" hangingPunct="1">
                <a:spcAft>
                  <a:spcPts val="1000"/>
                </a:spcAft>
              </a:pPr>
              <a:r>
                <a:rPr lang="en-US" sz="3600" b="1" dirty="0"/>
                <a:t>h</a:t>
              </a:r>
              <a:endParaRPr kumimoji="0" lang="en-US" altLang="en-US" sz="3600" b="0" i="0" u="none" strike="noStrike" cap="none" normalizeH="0" baseline="0" dirty="0">
                <a:ln>
                  <a:noFill/>
                </a:ln>
                <a:solidFill>
                  <a:schemeClr val="tx1"/>
                </a:solidFill>
                <a:effectLst/>
              </a:endParaRPr>
            </a:p>
          </p:txBody>
        </p:sp>
        <p:sp>
          <p:nvSpPr>
            <p:cNvPr id="15" name="Text Box 5"/>
            <p:cNvSpPr txBox="1">
              <a:spLocks noChangeArrowheads="1"/>
            </p:cNvSpPr>
            <p:nvPr/>
          </p:nvSpPr>
          <p:spPr bwMode="auto">
            <a:xfrm>
              <a:off x="8468" y="709"/>
              <a:ext cx="482" cy="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3600" b="0" i="0" u="none" strike="noStrike" cap="none" normalizeH="0" baseline="0" dirty="0">
                  <a:ln>
                    <a:noFill/>
                  </a:ln>
                  <a:solidFill>
                    <a:schemeClr val="tx1"/>
                  </a:solidFill>
                  <a:effectLst/>
                  <a:latin typeface="Calibri" pitchFamily="34" charset="0"/>
                </a:rPr>
                <a:t>E</a:t>
              </a:r>
              <a:endParaRPr kumimoji="0" lang="en-US" altLang="en-US" sz="3600" b="0" i="0" u="none" strike="noStrike" cap="none" normalizeH="0" baseline="0" dirty="0">
                <a:ln>
                  <a:noFill/>
                </a:ln>
                <a:solidFill>
                  <a:schemeClr val="tx1"/>
                </a:solidFill>
                <a:effectLst/>
              </a:endParaRPr>
            </a:p>
          </p:txBody>
        </p:sp>
        <p:sp>
          <p:nvSpPr>
            <p:cNvPr id="16" name="Text Box 6"/>
            <p:cNvSpPr txBox="1">
              <a:spLocks noChangeArrowheads="1"/>
            </p:cNvSpPr>
            <p:nvPr/>
          </p:nvSpPr>
          <p:spPr bwMode="auto">
            <a:xfrm>
              <a:off x="8944" y="1577"/>
              <a:ext cx="482" cy="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r>
                <a:rPr lang="en-US" sz="3600" dirty="0"/>
                <a:t>v</a:t>
              </a:r>
            </a:p>
          </p:txBody>
        </p:sp>
      </p:grpSp>
    </p:spTree>
    <p:extLst>
      <p:ext uri="{BB962C8B-B14F-4D97-AF65-F5344CB8AC3E}">
        <p14:creationId xmlns:p14="http://schemas.microsoft.com/office/powerpoint/2010/main" val="18981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 y="0"/>
            <a:ext cx="9143994" cy="1371600"/>
          </a:xfrm>
        </p:spPr>
        <p:txBody>
          <a:bodyPr/>
          <a:lstStyle/>
          <a:p>
            <a:r>
              <a:rPr lang="en-US" dirty="0"/>
              <a:t>Evidence of “Quanta” of Energy</a:t>
            </a:r>
          </a:p>
        </p:txBody>
      </p:sp>
      <p:pic>
        <p:nvPicPr>
          <p:cNvPr id="4098" name="Picture 2" descr="File:Emission spectrum-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370963"/>
            <a:ext cx="6078665" cy="103107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le:Helium Emission Spectrum.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721" y="2459365"/>
            <a:ext cx="6078661" cy="9696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4" y="1658695"/>
            <a:ext cx="1676396" cy="454718"/>
          </a:xfrm>
          <a:prstGeom prst="rect">
            <a:avLst/>
          </a:prstGeom>
          <a:noFill/>
        </p:spPr>
        <p:txBody>
          <a:bodyPr wrap="square" lIns="191215" tIns="95620" rIns="191215" bIns="95620" rtlCol="0">
            <a:spAutoFit/>
          </a:bodyPr>
          <a:lstStyle/>
          <a:p>
            <a:r>
              <a:rPr lang="en-US" sz="1700" dirty="0">
                <a:solidFill>
                  <a:srgbClr val="000000"/>
                </a:solidFill>
              </a:rPr>
              <a:t>Hydrogen (g)</a:t>
            </a:r>
          </a:p>
        </p:txBody>
      </p:sp>
      <p:sp>
        <p:nvSpPr>
          <p:cNvPr id="10" name="TextBox 9"/>
          <p:cNvSpPr txBox="1"/>
          <p:nvPr/>
        </p:nvSpPr>
        <p:spPr>
          <a:xfrm>
            <a:off x="228601" y="2659050"/>
            <a:ext cx="1600199" cy="454718"/>
          </a:xfrm>
          <a:prstGeom prst="rect">
            <a:avLst/>
          </a:prstGeom>
          <a:noFill/>
        </p:spPr>
        <p:txBody>
          <a:bodyPr wrap="square" lIns="191215" tIns="95620" rIns="191215" bIns="95620" rtlCol="0">
            <a:spAutoFit/>
          </a:bodyPr>
          <a:lstStyle/>
          <a:p>
            <a:r>
              <a:rPr lang="en-US" sz="1700" dirty="0">
                <a:solidFill>
                  <a:srgbClr val="000000"/>
                </a:solidFill>
              </a:rPr>
              <a:t>Helium (g)</a:t>
            </a:r>
          </a:p>
        </p:txBody>
      </p:sp>
      <p:sp>
        <p:nvSpPr>
          <p:cNvPr id="12" name="Text Placeholder 6"/>
          <p:cNvSpPr>
            <a:spLocks noGrp="1"/>
          </p:cNvSpPr>
          <p:nvPr>
            <p:ph type="body" sz="quarter" idx="4294967295"/>
          </p:nvPr>
        </p:nvSpPr>
        <p:spPr>
          <a:xfrm>
            <a:off x="2" y="3657600"/>
            <a:ext cx="9143998" cy="3200400"/>
          </a:xfrm>
          <a:prstGeom prst="rect">
            <a:avLst/>
          </a:prstGeom>
        </p:spPr>
        <p:txBody>
          <a:bodyPr>
            <a:normAutofit fontScale="92500" lnSpcReduction="10000"/>
          </a:bodyPr>
          <a:lstStyle/>
          <a:p>
            <a:pPr marL="1586" lvl="1" indent="0">
              <a:buNone/>
            </a:pPr>
            <a:r>
              <a:rPr lang="en-US" dirty="0"/>
              <a:t>Johannes Rydberg studied </a:t>
            </a:r>
            <a:r>
              <a:rPr lang="en-US" sz="4000" b="1" dirty="0">
                <a:solidFill>
                  <a:srgbClr val="FF0000"/>
                </a:solidFill>
              </a:rPr>
              <a:t>emission spectra</a:t>
            </a:r>
            <a:r>
              <a:rPr lang="en-US" dirty="0"/>
              <a:t>.</a:t>
            </a:r>
          </a:p>
          <a:p>
            <a:pPr marL="448792" lvl="1" indent="-225964"/>
            <a:r>
              <a:rPr lang="en-US" b="1" dirty="0">
                <a:solidFill>
                  <a:srgbClr val="5B8F22"/>
                </a:solidFill>
              </a:rPr>
              <a:t>Emission spectrum</a:t>
            </a:r>
            <a:r>
              <a:rPr lang="en-US" dirty="0"/>
              <a:t>: a visible light spectrum in which </a:t>
            </a:r>
            <a:r>
              <a:rPr lang="en-US" dirty="0">
                <a:solidFill>
                  <a:srgbClr val="FF0000"/>
                </a:solidFill>
              </a:rPr>
              <a:t>wavelengths</a:t>
            </a:r>
            <a:r>
              <a:rPr lang="en-US" dirty="0"/>
              <a:t> of light emitted by a substance show up as bright, colored lines</a:t>
            </a:r>
          </a:p>
          <a:p>
            <a:pPr marL="448792" lvl="1" indent="-225964"/>
            <a:r>
              <a:rPr lang="en-US" dirty="0">
                <a:solidFill>
                  <a:srgbClr val="0070C0"/>
                </a:solidFill>
              </a:rPr>
              <a:t>Emission spectra for some metals produced </a:t>
            </a:r>
            <a:r>
              <a:rPr lang="en-US" dirty="0">
                <a:solidFill>
                  <a:srgbClr val="FF0000"/>
                </a:solidFill>
              </a:rPr>
              <a:t>discrete lines (e.g. quanta)</a:t>
            </a:r>
            <a:r>
              <a:rPr lang="en-US" dirty="0">
                <a:solidFill>
                  <a:srgbClr val="0070C0"/>
                </a:solidFill>
              </a:rPr>
              <a:t>, not continuous or gradual.</a:t>
            </a:r>
          </a:p>
          <a:p>
            <a:pPr marL="448792" lvl="1" indent="-225964"/>
            <a:r>
              <a:rPr lang="en-US" i="1" dirty="0">
                <a:latin typeface="Times New Roman" panose="02020603050405020304" pitchFamily="18" charset="0"/>
                <a:cs typeface="Times New Roman" panose="02020603050405020304" pitchFamily="18" charset="0"/>
              </a:rPr>
              <a:t>Determined a </a:t>
            </a:r>
            <a:r>
              <a:rPr lang="en-US" b="1" i="1" dirty="0">
                <a:solidFill>
                  <a:srgbClr val="7030A0"/>
                </a:solidFill>
                <a:latin typeface="Times New Roman" panose="02020603050405020304" pitchFamily="18" charset="0"/>
                <a:cs typeface="Times New Roman" panose="02020603050405020304" pitchFamily="18" charset="0"/>
              </a:rPr>
              <a:t>DIRECT relationship </a:t>
            </a:r>
            <a:r>
              <a:rPr lang="en-US" i="1" dirty="0">
                <a:latin typeface="Times New Roman" panose="02020603050405020304" pitchFamily="18" charset="0"/>
                <a:cs typeface="Times New Roman" panose="02020603050405020304" pitchFamily="18" charset="0"/>
              </a:rPr>
              <a:t>between frequency and energy.</a:t>
            </a:r>
          </a:p>
        </p:txBody>
      </p:sp>
    </p:spTree>
    <p:extLst>
      <p:ext uri="{BB962C8B-B14F-4D97-AF65-F5344CB8AC3E}">
        <p14:creationId xmlns:p14="http://schemas.microsoft.com/office/powerpoint/2010/main" val="90118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fade">
                                      <p:cBhvr>
                                        <p:cTn id="27" dur="500"/>
                                        <p:tgtEl>
                                          <p:spTgt spid="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fade">
                                      <p:cBhvr>
                                        <p:cTn id="32" dur="500"/>
                                        <p:tgtEl>
                                          <p:spTgt spid="1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Effect transition="in" filter="fade">
                                      <p:cBhvr>
                                        <p:cTn id="3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FlammenfärbungS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450" y="1905000"/>
            <a:ext cx="1405750" cy="4267200"/>
          </a:xfrm>
          <a:prstGeom prst="rect">
            <a:avLst/>
          </a:prstGeom>
          <a:noFill/>
        </p:spPr>
      </p:pic>
      <p:pic>
        <p:nvPicPr>
          <p:cNvPr id="1028" name="Picture 4" descr="File:FlammenfärbungN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36" y="1905000"/>
            <a:ext cx="1436625" cy="4267200"/>
          </a:xfrm>
          <a:prstGeom prst="rect">
            <a:avLst/>
          </a:prstGeom>
          <a:noFill/>
        </p:spPr>
      </p:pic>
      <p:sp>
        <p:nvSpPr>
          <p:cNvPr id="5" name="TextBox 4"/>
          <p:cNvSpPr txBox="1"/>
          <p:nvPr/>
        </p:nvSpPr>
        <p:spPr>
          <a:xfrm>
            <a:off x="381016" y="6172211"/>
            <a:ext cx="1289888" cy="415074"/>
          </a:xfrm>
          <a:prstGeom prst="rect">
            <a:avLst/>
          </a:prstGeom>
          <a:solidFill>
            <a:schemeClr val="bg1"/>
          </a:solidFill>
        </p:spPr>
        <p:txBody>
          <a:bodyPr wrap="none" lIns="91019" tIns="45510" rIns="91019" bIns="45510" rtlCol="0">
            <a:spAutoFit/>
          </a:bodyPr>
          <a:lstStyle/>
          <a:p>
            <a:r>
              <a:rPr lang="en-US" sz="2100" dirty="0">
                <a:solidFill>
                  <a:srgbClr val="BBE0E3">
                    <a:lumMod val="50000"/>
                  </a:srgbClr>
                </a:solidFill>
                <a:latin typeface="Arial"/>
              </a:rPr>
              <a:t>strontium</a:t>
            </a:r>
          </a:p>
        </p:txBody>
      </p:sp>
      <p:sp>
        <p:nvSpPr>
          <p:cNvPr id="6" name="TextBox 5"/>
          <p:cNvSpPr txBox="1"/>
          <p:nvPr/>
        </p:nvSpPr>
        <p:spPr>
          <a:xfrm>
            <a:off x="2118277" y="6172211"/>
            <a:ext cx="1049437" cy="415074"/>
          </a:xfrm>
          <a:prstGeom prst="rect">
            <a:avLst/>
          </a:prstGeom>
          <a:solidFill>
            <a:schemeClr val="bg1"/>
          </a:solidFill>
        </p:spPr>
        <p:txBody>
          <a:bodyPr wrap="none" lIns="91019" tIns="45510" rIns="91019" bIns="45510" rtlCol="0">
            <a:spAutoFit/>
          </a:bodyPr>
          <a:lstStyle/>
          <a:p>
            <a:r>
              <a:rPr lang="en-US" sz="2100" dirty="0">
                <a:solidFill>
                  <a:srgbClr val="BBE0E3">
                    <a:lumMod val="50000"/>
                  </a:srgbClr>
                </a:solidFill>
                <a:latin typeface="Arial"/>
              </a:rPr>
              <a:t>sodium</a:t>
            </a:r>
          </a:p>
        </p:txBody>
      </p:sp>
      <p:pic>
        <p:nvPicPr>
          <p:cNvPr id="1030" name="Picture 6" descr="File:FlammenfärbungL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5864" y="1905000"/>
            <a:ext cx="1508173" cy="4267200"/>
          </a:xfrm>
          <a:prstGeom prst="rect">
            <a:avLst/>
          </a:prstGeom>
          <a:noFill/>
        </p:spPr>
      </p:pic>
      <p:sp>
        <p:nvSpPr>
          <p:cNvPr id="8" name="TextBox 7"/>
          <p:cNvSpPr txBox="1"/>
          <p:nvPr/>
        </p:nvSpPr>
        <p:spPr>
          <a:xfrm>
            <a:off x="4038614" y="6172211"/>
            <a:ext cx="959669" cy="415074"/>
          </a:xfrm>
          <a:prstGeom prst="rect">
            <a:avLst/>
          </a:prstGeom>
          <a:solidFill>
            <a:schemeClr val="bg1"/>
          </a:solidFill>
        </p:spPr>
        <p:txBody>
          <a:bodyPr wrap="none" lIns="91019" tIns="45510" rIns="91019" bIns="45510" rtlCol="0">
            <a:spAutoFit/>
          </a:bodyPr>
          <a:lstStyle/>
          <a:p>
            <a:r>
              <a:rPr lang="en-US" sz="2100" dirty="0">
                <a:solidFill>
                  <a:srgbClr val="BBE0E3">
                    <a:lumMod val="50000"/>
                  </a:srgbClr>
                </a:solidFill>
                <a:latin typeface="Arial"/>
              </a:rPr>
              <a:t>lithium</a:t>
            </a:r>
          </a:p>
        </p:txBody>
      </p:sp>
      <p:pic>
        <p:nvPicPr>
          <p:cNvPr id="1032" name="Picture 8" descr="File:Flammenfärbung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38" y="1905003"/>
            <a:ext cx="1447799" cy="4302903"/>
          </a:xfrm>
          <a:prstGeom prst="rect">
            <a:avLst/>
          </a:prstGeom>
          <a:noFill/>
        </p:spPr>
      </p:pic>
      <p:sp>
        <p:nvSpPr>
          <p:cNvPr id="10" name="TextBox 9"/>
          <p:cNvSpPr txBox="1"/>
          <p:nvPr/>
        </p:nvSpPr>
        <p:spPr>
          <a:xfrm>
            <a:off x="5638810" y="6172211"/>
            <a:ext cx="1408510" cy="415074"/>
          </a:xfrm>
          <a:prstGeom prst="rect">
            <a:avLst/>
          </a:prstGeom>
          <a:solidFill>
            <a:schemeClr val="bg1"/>
          </a:solidFill>
        </p:spPr>
        <p:txBody>
          <a:bodyPr wrap="none" lIns="91019" tIns="45510" rIns="91019" bIns="45510" rtlCol="0">
            <a:spAutoFit/>
          </a:bodyPr>
          <a:lstStyle/>
          <a:p>
            <a:r>
              <a:rPr lang="en-US" sz="2100" dirty="0">
                <a:solidFill>
                  <a:srgbClr val="BBE0E3">
                    <a:lumMod val="50000"/>
                  </a:srgbClr>
                </a:solidFill>
                <a:latin typeface="Arial"/>
              </a:rPr>
              <a:t>potassium</a:t>
            </a:r>
          </a:p>
        </p:txBody>
      </p:sp>
      <p:pic>
        <p:nvPicPr>
          <p:cNvPr id="1034" name="Picture 10" descr="File:FlammenfärbungC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3838" y="1905000"/>
            <a:ext cx="1447799" cy="4328920"/>
          </a:xfrm>
          <a:prstGeom prst="rect">
            <a:avLst/>
          </a:prstGeom>
          <a:noFill/>
        </p:spPr>
      </p:pic>
      <p:sp>
        <p:nvSpPr>
          <p:cNvPr id="12" name="TextBox 11"/>
          <p:cNvSpPr txBox="1"/>
          <p:nvPr/>
        </p:nvSpPr>
        <p:spPr>
          <a:xfrm>
            <a:off x="7696214" y="6172211"/>
            <a:ext cx="1004553" cy="415074"/>
          </a:xfrm>
          <a:prstGeom prst="rect">
            <a:avLst/>
          </a:prstGeom>
          <a:solidFill>
            <a:schemeClr val="bg1"/>
          </a:solidFill>
        </p:spPr>
        <p:txBody>
          <a:bodyPr wrap="none" lIns="91019" tIns="45510" rIns="91019" bIns="45510" rtlCol="0">
            <a:spAutoFit/>
          </a:bodyPr>
          <a:lstStyle/>
          <a:p>
            <a:r>
              <a:rPr lang="en-US" sz="2100" dirty="0">
                <a:solidFill>
                  <a:srgbClr val="BBE0E3">
                    <a:lumMod val="50000"/>
                  </a:srgbClr>
                </a:solidFill>
                <a:latin typeface="Arial"/>
              </a:rPr>
              <a:t>copper</a:t>
            </a:r>
          </a:p>
        </p:txBody>
      </p:sp>
      <p:sp>
        <p:nvSpPr>
          <p:cNvPr id="13" name="TextBox 12"/>
          <p:cNvSpPr txBox="1"/>
          <p:nvPr/>
        </p:nvSpPr>
        <p:spPr>
          <a:xfrm>
            <a:off x="194450" y="966454"/>
            <a:ext cx="8673419" cy="799795"/>
          </a:xfrm>
          <a:prstGeom prst="rect">
            <a:avLst/>
          </a:prstGeom>
          <a:noFill/>
        </p:spPr>
        <p:txBody>
          <a:bodyPr wrap="square" lIns="91019" tIns="45510" rIns="91019" bIns="45510" rtlCol="0">
            <a:spAutoFit/>
          </a:bodyPr>
          <a:lstStyle/>
          <a:p>
            <a:r>
              <a:rPr lang="en-US" sz="2300" b="1" dirty="0">
                <a:solidFill>
                  <a:srgbClr val="FF0000"/>
                </a:solidFill>
              </a:rPr>
              <a:t>E</a:t>
            </a:r>
            <a:r>
              <a:rPr lang="en-US" sz="2300" b="1" dirty="0">
                <a:solidFill>
                  <a:srgbClr val="FF0000"/>
                </a:solidFill>
                <a:latin typeface="Arial"/>
              </a:rPr>
              <a:t>lements give off characteristic </a:t>
            </a:r>
            <a:r>
              <a:rPr lang="en-US" sz="2300" b="1" dirty="0">
                <a:solidFill>
                  <a:srgbClr val="0070C0"/>
                </a:solidFill>
                <a:latin typeface="Arial"/>
              </a:rPr>
              <a:t>Emission Spectra </a:t>
            </a:r>
            <a:r>
              <a:rPr lang="en-US" sz="2300" b="1" dirty="0">
                <a:solidFill>
                  <a:srgbClr val="FF0000"/>
                </a:solidFill>
                <a:latin typeface="Arial"/>
              </a:rPr>
              <a:t>(colors of light), as </a:t>
            </a:r>
            <a:r>
              <a:rPr lang="en-US" sz="2300" b="1" dirty="0">
                <a:solidFill>
                  <a:srgbClr val="00B050"/>
                </a:solidFill>
                <a:latin typeface="Arial"/>
              </a:rPr>
              <a:t>electrons</a:t>
            </a:r>
            <a:r>
              <a:rPr lang="en-US" sz="2300" b="1" dirty="0">
                <a:solidFill>
                  <a:srgbClr val="FF0000"/>
                </a:solidFill>
                <a:latin typeface="Arial"/>
              </a:rPr>
              <a:t> transition between energy levels.</a:t>
            </a:r>
          </a:p>
        </p:txBody>
      </p:sp>
      <p:sp>
        <p:nvSpPr>
          <p:cNvPr id="3" name="TextBox 2"/>
          <p:cNvSpPr txBox="1"/>
          <p:nvPr/>
        </p:nvSpPr>
        <p:spPr>
          <a:xfrm>
            <a:off x="5562635" y="228613"/>
            <a:ext cx="2705101" cy="507407"/>
          </a:xfrm>
          <a:prstGeom prst="rect">
            <a:avLst/>
          </a:prstGeom>
          <a:noFill/>
        </p:spPr>
        <p:txBody>
          <a:bodyPr wrap="square" lIns="91019" tIns="45510" rIns="91019" bIns="45510" rtlCol="0">
            <a:spAutoFit/>
          </a:bodyPr>
          <a:lstStyle/>
          <a:p>
            <a:r>
              <a:rPr lang="en-US" dirty="0">
                <a:solidFill>
                  <a:srgbClr val="C00000"/>
                </a:solidFill>
              </a:rPr>
              <a:t>Flame Tests</a:t>
            </a:r>
          </a:p>
        </p:txBody>
      </p:sp>
    </p:spTree>
    <p:extLst>
      <p:ext uri="{BB962C8B-B14F-4D97-AF65-F5344CB8AC3E}">
        <p14:creationId xmlns:p14="http://schemas.microsoft.com/office/powerpoint/2010/main" val="412650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500"/>
                                        <p:tgtEl>
                                          <p:spTgt spid="1030"/>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fade">
                                      <p:cBhvr>
                                        <p:cTn id="39" dur="500"/>
                                        <p:tgtEl>
                                          <p:spTgt spid="1032"/>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34"/>
                                        </p:tgtEl>
                                        <p:attrNameLst>
                                          <p:attrName>style.visibility</p:attrName>
                                        </p:attrNameLst>
                                      </p:cBhvr>
                                      <p:to>
                                        <p:strVal val="visible"/>
                                      </p:to>
                                    </p:set>
                                    <p:animEffect transition="in" filter="fade">
                                      <p:cBhvr>
                                        <p:cTn id="48" dur="500"/>
                                        <p:tgtEl>
                                          <p:spTgt spid="1034"/>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2"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4632" r="51210"/>
          <a:stretch/>
        </p:blipFill>
        <p:spPr bwMode="auto">
          <a:xfrm>
            <a:off x="713492" y="1670325"/>
            <a:ext cx="3629908" cy="389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1" name="Text Box 4"/>
          <p:cNvSpPr txBox="1">
            <a:spLocks noChangeArrowheads="1"/>
          </p:cNvSpPr>
          <p:nvPr/>
        </p:nvSpPr>
        <p:spPr bwMode="auto">
          <a:xfrm>
            <a:off x="228599" y="5715026"/>
            <a:ext cx="8707439" cy="522796"/>
          </a:xfrm>
          <a:prstGeom prst="rect">
            <a:avLst/>
          </a:prstGeom>
          <a:solidFill>
            <a:srgbClr val="FFC000"/>
          </a:solidFill>
          <a:ln>
            <a:noFill/>
          </a:ln>
          <a:effectLst/>
        </p:spPr>
        <p:txBody>
          <a:bodyPr wrap="square" lIns="91019" tIns="45510" rIns="91019" bIns="45510">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i="1" dirty="0">
                <a:solidFill>
                  <a:srgbClr val="000000"/>
                </a:solidFill>
                <a:latin typeface="Times New Roman" panose="02020603050405020304" pitchFamily="18" charset="0"/>
                <a:cs typeface="Times New Roman" panose="02020603050405020304" pitchFamily="18" charset="0"/>
              </a:rPr>
              <a:t>Notice the movement of electrons based on the photon.</a:t>
            </a:r>
            <a:endParaRPr lang="en-US" altLang="en-US" i="1" dirty="0">
              <a:solidFill>
                <a:srgbClr val="002060"/>
              </a:solidFill>
              <a:latin typeface="Times New Roman" panose="02020603050405020304" pitchFamily="18" charset="0"/>
              <a:cs typeface="Times New Roman" panose="02020603050405020304" pitchFamily="18" charset="0"/>
            </a:endParaRPr>
          </a:p>
        </p:txBody>
      </p:sp>
      <p:sp>
        <p:nvSpPr>
          <p:cNvPr id="142343" name="Rectangle 7"/>
          <p:cNvSpPr>
            <a:spLocks noGrp="1" noChangeArrowheads="1"/>
          </p:cNvSpPr>
          <p:nvPr>
            <p:ph type="title"/>
          </p:nvPr>
        </p:nvSpPr>
        <p:spPr>
          <a:xfrm>
            <a:off x="5410199" y="0"/>
            <a:ext cx="3733801" cy="1066800"/>
          </a:xfrm>
        </p:spPr>
        <p:txBody>
          <a:bodyPr/>
          <a:lstStyle/>
          <a:p>
            <a:pPr eaLnBrk="1" hangingPunct="1">
              <a:defRPr/>
            </a:pPr>
            <a:r>
              <a:rPr lang="en-US" altLang="en-US"/>
              <a:t>Light and Atomic Emission Spectra</a:t>
            </a:r>
          </a:p>
        </p:txBody>
      </p:sp>
      <p:sp>
        <p:nvSpPr>
          <p:cNvPr id="63493" name="Text Box 8"/>
          <p:cNvSpPr txBox="1">
            <a:spLocks noChangeArrowheads="1"/>
          </p:cNvSpPr>
          <p:nvPr/>
        </p:nvSpPr>
        <p:spPr bwMode="auto">
          <a:xfrm>
            <a:off x="630275" y="1066814"/>
            <a:ext cx="7086599" cy="64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600" b="1" dirty="0">
                <a:solidFill>
                  <a:srgbClr val="FF0000"/>
                </a:solidFill>
              </a:rPr>
              <a:t>Absorption </a:t>
            </a:r>
            <a:r>
              <a:rPr lang="en-US" altLang="en-US" sz="3600" b="1" dirty="0"/>
              <a:t>&amp;</a:t>
            </a:r>
            <a:r>
              <a:rPr lang="en-US" altLang="en-US" sz="3600" b="1" dirty="0">
                <a:solidFill>
                  <a:srgbClr val="FF0000"/>
                </a:solidFill>
              </a:rPr>
              <a:t> </a:t>
            </a:r>
            <a:r>
              <a:rPr lang="en-US" altLang="en-US" sz="3600" b="1" u="sng" dirty="0">
                <a:solidFill>
                  <a:srgbClr val="00B0F0"/>
                </a:solidFill>
              </a:rPr>
              <a:t>Emission</a:t>
            </a:r>
            <a:r>
              <a:rPr lang="en-US" altLang="en-US" sz="3600" b="1" dirty="0">
                <a:solidFill>
                  <a:srgbClr val="FF0000"/>
                </a:solidFill>
              </a:rPr>
              <a:t> </a:t>
            </a:r>
            <a:r>
              <a:rPr lang="en-US" altLang="en-US" sz="3600" b="1" dirty="0"/>
              <a:t>Spectra</a:t>
            </a:r>
          </a:p>
        </p:txBody>
      </p:sp>
      <p:sp>
        <p:nvSpPr>
          <p:cNvPr id="6" name="Text Box 4"/>
          <p:cNvSpPr txBox="1">
            <a:spLocks noChangeArrowheads="1"/>
          </p:cNvSpPr>
          <p:nvPr/>
        </p:nvSpPr>
        <p:spPr bwMode="auto">
          <a:xfrm>
            <a:off x="268873" y="1752610"/>
            <a:ext cx="2626765" cy="73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19" tIns="45510" rIns="91019" bIns="45510">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spcBef>
                <a:spcPts val="0"/>
              </a:spcBef>
            </a:pPr>
            <a:r>
              <a:rPr lang="en-US" altLang="en-US" sz="2100" b="1" i="1" dirty="0">
                <a:solidFill>
                  <a:srgbClr val="B54C8C"/>
                </a:solidFill>
                <a:latin typeface="Times New Roman" panose="02020603050405020304" pitchFamily="18" charset="0"/>
                <a:cs typeface="Times New Roman" panose="02020603050405020304" pitchFamily="18" charset="0"/>
              </a:rPr>
              <a:t>Photon strikes, </a:t>
            </a:r>
          </a:p>
          <a:p>
            <a:pPr algn="ctr">
              <a:spcBef>
                <a:spcPts val="0"/>
              </a:spcBef>
            </a:pPr>
            <a:r>
              <a:rPr lang="en-US" altLang="en-US" sz="2100" b="1" i="1" dirty="0">
                <a:solidFill>
                  <a:srgbClr val="B54C8C"/>
                </a:solidFill>
                <a:latin typeface="Times New Roman" panose="02020603050405020304" pitchFamily="18" charset="0"/>
                <a:cs typeface="Times New Roman" panose="02020603050405020304" pitchFamily="18" charset="0"/>
              </a:rPr>
              <a:t>e- “excited”</a:t>
            </a:r>
          </a:p>
        </p:txBody>
      </p:sp>
      <p:pic>
        <p:nvPicPr>
          <p:cNvPr id="3" name="Picture 2">
            <a:extLst>
              <a:ext uri="{FF2B5EF4-FFF2-40B4-BE49-F238E27FC236}">
                <a16:creationId xmlns:a16="http://schemas.microsoft.com/office/drawing/2014/main" id="{013F787A-6026-EE64-ACD7-191316BF13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765" t="14632"/>
          <a:stretch/>
        </p:blipFill>
        <p:spPr bwMode="auto">
          <a:xfrm>
            <a:off x="4314833" y="1670325"/>
            <a:ext cx="3886206" cy="389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4"/>
          <p:cNvSpPr txBox="1">
            <a:spLocks noChangeArrowheads="1"/>
          </p:cNvSpPr>
          <p:nvPr/>
        </p:nvSpPr>
        <p:spPr bwMode="auto">
          <a:xfrm>
            <a:off x="6264809" y="1752613"/>
            <a:ext cx="2626765" cy="106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19" tIns="45510" rIns="91019" bIns="45510">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100" b="1" i="1" dirty="0">
                <a:solidFill>
                  <a:srgbClr val="B54C8C"/>
                </a:solidFill>
                <a:latin typeface="Times New Roman" panose="02020603050405020304" pitchFamily="18" charset="0"/>
                <a:cs typeface="Times New Roman" panose="02020603050405020304" pitchFamily="18" charset="0"/>
              </a:rPr>
              <a:t>Photon released, e- returns to ground state</a:t>
            </a:r>
          </a:p>
        </p:txBody>
      </p:sp>
    </p:spTree>
    <p:extLst>
      <p:ext uri="{BB962C8B-B14F-4D97-AF65-F5344CB8AC3E}">
        <p14:creationId xmlns:p14="http://schemas.microsoft.com/office/powerpoint/2010/main" val="290420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fade">
                                      <p:cBhvr>
                                        <p:cTn id="7" dur="500"/>
                                        <p:tgtEl>
                                          <p:spTgt spid="634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3491"/>
                                        </p:tgtEl>
                                        <p:attrNameLst>
                                          <p:attrName>style.visibility</p:attrName>
                                        </p:attrNameLst>
                                      </p:cBhvr>
                                      <p:to>
                                        <p:strVal val="visible"/>
                                      </p:to>
                                    </p:set>
                                    <p:animEffect transition="in" filter="fade">
                                      <p:cBhvr>
                                        <p:cTn id="32"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P spid="63493"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4"/>
          <p:cNvSpPr txBox="1">
            <a:spLocks noChangeArrowheads="1"/>
          </p:cNvSpPr>
          <p:nvPr/>
        </p:nvSpPr>
        <p:spPr bwMode="auto">
          <a:xfrm>
            <a:off x="322007" y="1032590"/>
            <a:ext cx="8669594" cy="566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19" tIns="45510" rIns="91019" bIns="45510">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marL="341338" indent="-341338">
              <a:spcBef>
                <a:spcPct val="50000"/>
              </a:spcBef>
              <a:buFont typeface="Arial" panose="020B0604020202020204" pitchFamily="34" charset="0"/>
              <a:buChar char="•"/>
            </a:pPr>
            <a:r>
              <a:rPr lang="en-US" altLang="en-US" dirty="0">
                <a:solidFill>
                  <a:srgbClr val="000000"/>
                </a:solidFill>
              </a:rPr>
              <a:t>The </a:t>
            </a:r>
            <a:r>
              <a:rPr lang="en-US" altLang="en-US" dirty="0">
                <a:solidFill>
                  <a:srgbClr val="00B0F0"/>
                </a:solidFill>
              </a:rPr>
              <a:t>energy</a:t>
            </a:r>
            <a:r>
              <a:rPr lang="en-US" altLang="en-US" dirty="0">
                <a:solidFill>
                  <a:srgbClr val="000000"/>
                </a:solidFill>
              </a:rPr>
              <a:t> </a:t>
            </a:r>
            <a:r>
              <a:rPr lang="en-US" altLang="en-US" b="1" u="sng" dirty="0">
                <a:solidFill>
                  <a:srgbClr val="FF0000"/>
                </a:solidFill>
              </a:rPr>
              <a:t>absorbed</a:t>
            </a:r>
            <a:r>
              <a:rPr lang="en-US" altLang="en-US" dirty="0">
                <a:solidFill>
                  <a:srgbClr val="000000"/>
                </a:solidFill>
              </a:rPr>
              <a:t> by an </a:t>
            </a:r>
            <a:r>
              <a:rPr lang="en-US" altLang="en-US" dirty="0">
                <a:solidFill>
                  <a:srgbClr val="00B050"/>
                </a:solidFill>
              </a:rPr>
              <a:t>electron</a:t>
            </a:r>
            <a:r>
              <a:rPr lang="en-US" altLang="en-US" dirty="0">
                <a:solidFill>
                  <a:srgbClr val="000000"/>
                </a:solidFill>
              </a:rPr>
              <a:t> to move from its current energy level to a </a:t>
            </a:r>
            <a:r>
              <a:rPr lang="en-US" altLang="en-US" dirty="0">
                <a:solidFill>
                  <a:srgbClr val="7030A0"/>
                </a:solidFill>
              </a:rPr>
              <a:t>higher energy level</a:t>
            </a:r>
            <a:r>
              <a:rPr lang="en-US" altLang="en-US" dirty="0">
                <a:solidFill>
                  <a:srgbClr val="000000"/>
                </a:solidFill>
              </a:rPr>
              <a:t>.</a:t>
            </a:r>
            <a:r>
              <a:rPr lang="en-US" altLang="en-US" dirty="0">
                <a:solidFill>
                  <a:srgbClr val="7030A0"/>
                </a:solidFill>
              </a:rPr>
              <a:t> </a:t>
            </a:r>
          </a:p>
          <a:p>
            <a:pPr marL="1080883" lvl="1" indent="-341338">
              <a:spcBef>
                <a:spcPct val="50000"/>
              </a:spcBef>
              <a:buFont typeface="Arial" panose="020B0604020202020204" pitchFamily="34" charset="0"/>
              <a:buChar char="•"/>
            </a:pPr>
            <a:r>
              <a:rPr lang="en-US" altLang="en-US" dirty="0">
                <a:solidFill>
                  <a:srgbClr val="0070C0"/>
                </a:solidFill>
              </a:rPr>
              <a:t>is identical to the energy of the light emitted by the electron as it </a:t>
            </a:r>
            <a:r>
              <a:rPr lang="en-US" altLang="en-US" b="1" u="sng" dirty="0">
                <a:solidFill>
                  <a:srgbClr val="0070C0"/>
                </a:solidFill>
              </a:rPr>
              <a:t>drops back to its original energy level</a:t>
            </a:r>
            <a:r>
              <a:rPr lang="en-US" altLang="en-US" b="1" dirty="0">
                <a:solidFill>
                  <a:srgbClr val="0070C0"/>
                </a:solidFill>
              </a:rPr>
              <a:t> (Emission)</a:t>
            </a:r>
            <a:r>
              <a:rPr lang="en-US" altLang="en-US" dirty="0">
                <a:solidFill>
                  <a:srgbClr val="000000"/>
                </a:solidFill>
              </a:rPr>
              <a:t>. </a:t>
            </a:r>
          </a:p>
          <a:p>
            <a:pPr marL="1080883" lvl="1" indent="-341338">
              <a:spcBef>
                <a:spcPct val="50000"/>
              </a:spcBef>
              <a:buFont typeface="Arial" panose="020B0604020202020204" pitchFamily="34" charset="0"/>
              <a:buChar char="•"/>
            </a:pPr>
            <a:endParaRPr lang="en-US" altLang="en-US" dirty="0">
              <a:solidFill>
                <a:srgbClr val="000000"/>
              </a:solidFill>
            </a:endParaRPr>
          </a:p>
          <a:p>
            <a:pPr marL="1080883" lvl="1" indent="-341338">
              <a:spcBef>
                <a:spcPct val="50000"/>
              </a:spcBef>
              <a:buFont typeface="Arial" panose="020B0604020202020204" pitchFamily="34" charset="0"/>
              <a:buChar char="•"/>
            </a:pPr>
            <a:endParaRPr lang="en-US" altLang="en-US" sz="3600" dirty="0">
              <a:solidFill>
                <a:srgbClr val="000000"/>
              </a:solidFill>
            </a:endParaRPr>
          </a:p>
          <a:p>
            <a:pPr marL="739545" lvl="1" indent="0">
              <a:spcBef>
                <a:spcPct val="50000"/>
              </a:spcBef>
            </a:pPr>
            <a:endParaRPr lang="en-US" altLang="en-US" dirty="0">
              <a:solidFill>
                <a:srgbClr val="000000"/>
              </a:solidFill>
            </a:endParaRPr>
          </a:p>
          <a:p>
            <a:pPr marL="341338" indent="-341338">
              <a:spcBef>
                <a:spcPct val="50000"/>
              </a:spcBef>
              <a:buFont typeface="Arial" panose="020B0604020202020204" pitchFamily="34" charset="0"/>
              <a:buChar char="•"/>
            </a:pPr>
            <a:r>
              <a:rPr lang="en-US" altLang="en-US" dirty="0">
                <a:solidFill>
                  <a:srgbClr val="002060"/>
                </a:solidFill>
              </a:rPr>
              <a:t>Emission Spectra are like “</a:t>
            </a:r>
            <a:r>
              <a:rPr lang="en-US" altLang="en-US" b="1" dirty="0">
                <a:solidFill>
                  <a:srgbClr val="00B050"/>
                </a:solidFill>
              </a:rPr>
              <a:t>fingerprints</a:t>
            </a:r>
            <a:r>
              <a:rPr lang="en-US" altLang="en-US" dirty="0">
                <a:solidFill>
                  <a:srgbClr val="002060"/>
                </a:solidFill>
              </a:rPr>
              <a:t>” … no two elements have the same spectra.</a:t>
            </a:r>
          </a:p>
        </p:txBody>
      </p:sp>
      <p:sp>
        <p:nvSpPr>
          <p:cNvPr id="142343" name="Rectangle 7"/>
          <p:cNvSpPr>
            <a:spLocks noGrp="1" noChangeArrowheads="1"/>
          </p:cNvSpPr>
          <p:nvPr>
            <p:ph type="title"/>
          </p:nvPr>
        </p:nvSpPr>
        <p:spPr>
          <a:xfrm>
            <a:off x="5715037" y="0"/>
            <a:ext cx="3428999" cy="1066800"/>
          </a:xfrm>
          <a:solidFill>
            <a:srgbClr val="FFC000"/>
          </a:solidFill>
        </p:spPr>
        <p:txBody>
          <a:bodyPr/>
          <a:lstStyle/>
          <a:p>
            <a:pPr algn="ctr" eaLnBrk="1" hangingPunct="1">
              <a:defRPr/>
            </a:pPr>
            <a:r>
              <a:rPr lang="en-US" altLang="en-US" sz="2700" dirty="0">
                <a:solidFill>
                  <a:schemeClr val="tx1"/>
                </a:solidFill>
              </a:rPr>
              <a:t>Absorption &amp; Emission Spectra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712" y="3505200"/>
            <a:ext cx="4600576"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256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5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fade">
                                      <p:cBhvr>
                                        <p:cTn id="12" dur="500"/>
                                        <p:tgtEl>
                                          <p:spTgt spid="63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491">
                                            <p:txEl>
                                              <p:pRg st="5" end="5"/>
                                            </p:txEl>
                                          </p:spTgt>
                                        </p:tgtEl>
                                        <p:attrNameLst>
                                          <p:attrName>style.visibility</p:attrName>
                                        </p:attrNameLst>
                                      </p:cBhvr>
                                      <p:to>
                                        <p:strVal val="visible"/>
                                      </p:to>
                                    </p:set>
                                    <p:animEffect transition="in" filter="fade">
                                      <p:cBhvr>
                                        <p:cTn id="22" dur="500"/>
                                        <p:tgtEl>
                                          <p:spTgt spid="63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3302000" cy="5562600"/>
          </a:xfrm>
          <a:solidFill>
            <a:schemeClr val="bg1"/>
          </a:solidFill>
        </p:spPr>
        <p:txBody>
          <a:bodyPr>
            <a:noAutofit/>
          </a:bodyPr>
          <a:lstStyle/>
          <a:p>
            <a:pPr>
              <a:lnSpc>
                <a:spcPct val="100000"/>
              </a:lnSpc>
              <a:spcBef>
                <a:spcPts val="0"/>
              </a:spcBef>
            </a:pPr>
            <a:r>
              <a:rPr lang="en-US" sz="2300" b="0" dirty="0">
                <a:solidFill>
                  <a:srgbClr val="7030A0"/>
                </a:solidFill>
              </a:rPr>
              <a:t>Electrons absorb heat or electrical energy to reach the </a:t>
            </a:r>
            <a:r>
              <a:rPr lang="en-US" sz="2300" b="0" dirty="0">
                <a:solidFill>
                  <a:srgbClr val="FF0000"/>
                </a:solidFill>
              </a:rPr>
              <a:t>EXCITED STATE </a:t>
            </a:r>
            <a:r>
              <a:rPr lang="en-US" sz="2300" b="0" dirty="0">
                <a:solidFill>
                  <a:srgbClr val="FF0000"/>
                </a:solidFill>
                <a:sym typeface="Wingdings"/>
              </a:rPr>
              <a:t></a:t>
            </a:r>
            <a:r>
              <a:rPr lang="en-US" sz="2300" b="0" dirty="0">
                <a:solidFill>
                  <a:srgbClr val="FF0000"/>
                </a:solidFill>
              </a:rPr>
              <a:t> </a:t>
            </a:r>
            <a:r>
              <a:rPr lang="en-US" sz="2300" b="0" dirty="0"/>
              <a:t>Absorption, dark line spectra</a:t>
            </a:r>
          </a:p>
          <a:p>
            <a:pPr>
              <a:lnSpc>
                <a:spcPct val="100000"/>
              </a:lnSpc>
              <a:spcBef>
                <a:spcPts val="0"/>
              </a:spcBef>
            </a:pPr>
            <a:r>
              <a:rPr lang="en-US" sz="1700" b="0" dirty="0"/>
              <a:t> </a:t>
            </a:r>
          </a:p>
          <a:p>
            <a:pPr>
              <a:lnSpc>
                <a:spcPct val="100000"/>
              </a:lnSpc>
              <a:spcBef>
                <a:spcPts val="0"/>
              </a:spcBef>
            </a:pPr>
            <a:endParaRPr lang="en-US" sz="2300" b="0" dirty="0">
              <a:solidFill>
                <a:srgbClr val="00B050"/>
              </a:solidFill>
            </a:endParaRPr>
          </a:p>
          <a:p>
            <a:pPr>
              <a:lnSpc>
                <a:spcPct val="100000"/>
              </a:lnSpc>
              <a:spcBef>
                <a:spcPts val="0"/>
              </a:spcBef>
            </a:pPr>
            <a:r>
              <a:rPr lang="en-US" sz="2300" b="0" dirty="0">
                <a:solidFill>
                  <a:srgbClr val="00B050"/>
                </a:solidFill>
              </a:rPr>
              <a:t>Electrons return to the GROUND STATE (</a:t>
            </a:r>
            <a:r>
              <a:rPr lang="en-US" sz="2300" b="0" i="1" dirty="0">
                <a:solidFill>
                  <a:srgbClr val="00B050"/>
                </a:solidFill>
                <a:latin typeface="Times New Roman" panose="02020603050405020304" pitchFamily="18" charset="0"/>
                <a:cs typeface="Times New Roman" panose="02020603050405020304" pitchFamily="18" charset="0"/>
              </a:rPr>
              <a:t>most stable energy state</a:t>
            </a:r>
            <a:r>
              <a:rPr lang="en-US" sz="2300" b="0" dirty="0">
                <a:solidFill>
                  <a:srgbClr val="00B050"/>
                </a:solidFill>
              </a:rPr>
              <a:t>) </a:t>
            </a:r>
            <a:r>
              <a:rPr lang="en-US" sz="2300" b="0" dirty="0">
                <a:solidFill>
                  <a:srgbClr val="00B050"/>
                </a:solidFill>
                <a:sym typeface="Wingdings"/>
              </a:rPr>
              <a:t></a:t>
            </a:r>
            <a:r>
              <a:rPr lang="en-US" sz="2300" b="0" dirty="0"/>
              <a:t> Bright-Line Spectra</a:t>
            </a:r>
          </a:p>
          <a:p>
            <a:pPr>
              <a:lnSpc>
                <a:spcPct val="100000"/>
              </a:lnSpc>
              <a:spcBef>
                <a:spcPts val="0"/>
              </a:spcBef>
            </a:pPr>
            <a:r>
              <a:rPr lang="en-US" sz="1700" b="0" dirty="0"/>
              <a:t> </a:t>
            </a:r>
          </a:p>
          <a:p>
            <a:pPr>
              <a:lnSpc>
                <a:spcPct val="100000"/>
              </a:lnSpc>
              <a:spcBef>
                <a:spcPts val="0"/>
              </a:spcBef>
            </a:pPr>
            <a:r>
              <a:rPr lang="en-US" sz="2300" b="0" dirty="0">
                <a:solidFill>
                  <a:srgbClr val="0070C0"/>
                </a:solidFill>
              </a:rPr>
              <a:t>Energy is DISCRETE or QUANTIZED (</a:t>
            </a:r>
            <a:r>
              <a:rPr lang="en-US" sz="2300" b="0" i="1" dirty="0">
                <a:solidFill>
                  <a:srgbClr val="FF0000"/>
                </a:solidFill>
                <a:latin typeface="Times New Roman" panose="02020603050405020304" pitchFamily="18" charset="0"/>
                <a:cs typeface="Times New Roman" panose="02020603050405020304" pitchFamily="18" charset="0"/>
              </a:rPr>
              <a:t>like stairs</a:t>
            </a:r>
            <a:r>
              <a:rPr lang="en-US" sz="2300" b="0" dirty="0">
                <a:solidFill>
                  <a:srgbClr val="0070C0"/>
                </a:solidFill>
              </a:rPr>
              <a:t>)</a:t>
            </a:r>
          </a:p>
          <a:p>
            <a:endParaRPr lang="en-US" sz="2300" b="0" dirty="0">
              <a:solidFill>
                <a:schemeClr val="tx2"/>
              </a:solidFill>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3521" b="51667"/>
          <a:stretch/>
        </p:blipFill>
        <p:spPr bwMode="auto">
          <a:xfrm>
            <a:off x="3536731" y="3657600"/>
            <a:ext cx="2514601"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1667" r="53521"/>
          <a:stretch/>
        </p:blipFill>
        <p:spPr bwMode="auto">
          <a:xfrm>
            <a:off x="3505201" y="990600"/>
            <a:ext cx="25146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82A46CDF-2331-A65D-AF3E-60CFEB3E52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479" t="51667"/>
          <a:stretch/>
        </p:blipFill>
        <p:spPr bwMode="auto">
          <a:xfrm>
            <a:off x="6172200" y="990600"/>
            <a:ext cx="2895599"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A621C6DD-C32F-812A-A406-EAE18BD9FE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896" b="51667"/>
          <a:stretch/>
        </p:blipFill>
        <p:spPr bwMode="auto">
          <a:xfrm>
            <a:off x="6172200" y="3657600"/>
            <a:ext cx="292713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78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0005" y="1752600"/>
            <a:ext cx="1963995" cy="2743200"/>
          </a:xfrm>
        </p:spPr>
        <p:txBody>
          <a:bodyPr/>
          <a:lstStyle/>
          <a:p>
            <a:pPr marL="3174" indent="-3174"/>
            <a:r>
              <a:rPr lang="en-US" sz="2700" b="0" i="1" dirty="0">
                <a:latin typeface="Times New Roman" panose="02020603050405020304" pitchFamily="18" charset="0"/>
                <a:cs typeface="Times New Roman" panose="02020603050405020304" pitchFamily="18" charset="0"/>
              </a:rPr>
              <a:t>Explain this diagram in terms of energy, electrons &amp; spectra</a:t>
            </a:r>
          </a:p>
        </p:txBody>
      </p:sp>
      <p:pic>
        <p:nvPicPr>
          <p:cNvPr id="2050" name="Picture 2" descr="Bohr se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1" y="19053"/>
            <a:ext cx="7160342" cy="684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quick_check-01.eps"/>
          <p:cNvPicPr/>
          <p:nvPr/>
        </p:nvPicPr>
        <p:blipFill>
          <a:blip r:embed="rId3">
            <a:extLst>
              <a:ext uri="{28A0092B-C50C-407E-A947-70E740481C1C}">
                <a14:useLocalDpi xmlns:a14="http://schemas.microsoft.com/office/drawing/2010/main" val="0"/>
              </a:ext>
            </a:extLst>
          </a:blip>
          <a:stretch>
            <a:fillRect/>
          </a:stretch>
        </p:blipFill>
        <p:spPr>
          <a:xfrm>
            <a:off x="7769859" y="19050"/>
            <a:ext cx="1374141" cy="1114425"/>
          </a:xfrm>
          <a:prstGeom prst="rect">
            <a:avLst/>
          </a:prstGeom>
        </p:spPr>
      </p:pic>
    </p:spTree>
    <p:extLst>
      <p:ext uri="{BB962C8B-B14F-4D97-AF65-F5344CB8AC3E}">
        <p14:creationId xmlns:p14="http://schemas.microsoft.com/office/powerpoint/2010/main" val="27740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26" y="152400"/>
            <a:ext cx="7173911"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E276D6E-EC0E-4FAA-AE6D-5638DAC9E19C}"/>
              </a:ext>
            </a:extLst>
          </p:cNvPr>
          <p:cNvPicPr>
            <a:picLocks noChangeAspect="1"/>
          </p:cNvPicPr>
          <p:nvPr/>
        </p:nvPicPr>
        <p:blipFill>
          <a:blip r:embed="rId4"/>
          <a:stretch>
            <a:fillRect/>
          </a:stretch>
        </p:blipFill>
        <p:spPr>
          <a:xfrm>
            <a:off x="98182" y="1047749"/>
            <a:ext cx="8904492" cy="5810201"/>
          </a:xfrm>
          <a:prstGeom prst="rect">
            <a:avLst/>
          </a:prstGeom>
        </p:spPr>
      </p:pic>
      <p:pic>
        <p:nvPicPr>
          <p:cNvPr id="4102" name="Picture 16"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7" y="49"/>
            <a:ext cx="12795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621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1" y="1447800"/>
            <a:ext cx="5791200" cy="2590800"/>
          </a:xfrm>
        </p:spPr>
        <p:txBody>
          <a:bodyPr/>
          <a:lstStyle/>
          <a:p>
            <a:pPr marL="3174" indent="-3174"/>
            <a:r>
              <a:rPr lang="en-US" sz="2700" b="0" i="1" dirty="0">
                <a:solidFill>
                  <a:srgbClr val="0070C0"/>
                </a:solidFill>
                <a:latin typeface="Times New Roman" panose="02020603050405020304" pitchFamily="18" charset="0"/>
                <a:cs typeface="Times New Roman" panose="02020603050405020304" pitchFamily="18" charset="0"/>
              </a:rPr>
              <a:t>Electrons begin in the ground state (lowest energy level).</a:t>
            </a:r>
          </a:p>
          <a:p>
            <a:pPr marL="3174" indent="-3174"/>
            <a:endParaRPr lang="en-US" sz="1100" b="0" i="1" dirty="0">
              <a:latin typeface="Times New Roman" panose="02020603050405020304" pitchFamily="18" charset="0"/>
              <a:cs typeface="Times New Roman" panose="02020603050405020304" pitchFamily="18" charset="0"/>
            </a:endParaRPr>
          </a:p>
          <a:p>
            <a:pPr marL="3174" indent="-3174"/>
            <a:r>
              <a:rPr lang="en-US" sz="2700" b="0" i="1" dirty="0">
                <a:solidFill>
                  <a:srgbClr val="00B050"/>
                </a:solidFill>
                <a:latin typeface="Times New Roman" panose="02020603050405020304" pitchFamily="18" charset="0"/>
                <a:cs typeface="Times New Roman" panose="02020603050405020304" pitchFamily="18" charset="0"/>
              </a:rPr>
              <a:t>Energy is “absorbed” so electrons get “excited” to a higher energy level </a:t>
            </a:r>
            <a:r>
              <a:rPr lang="en-US" sz="2700" b="0" i="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sz="2700" b="0" i="1" dirty="0">
                <a:solidFill>
                  <a:srgbClr val="00B050"/>
                </a:solidFill>
                <a:latin typeface="Times New Roman" panose="02020603050405020304" pitchFamily="18" charset="0"/>
                <a:cs typeface="Times New Roman" panose="02020603050405020304" pitchFamily="18" charset="0"/>
              </a:rPr>
              <a:t>(Absorption Spectra)</a:t>
            </a:r>
          </a:p>
        </p:txBody>
      </p:sp>
      <p:pic>
        <p:nvPicPr>
          <p:cNvPr id="2050" name="Picture 2" descr="Bohr se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1" y="66676"/>
            <a:ext cx="3185638" cy="305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quick_check-01.eps"/>
          <p:cNvPicPr/>
          <p:nvPr/>
        </p:nvPicPr>
        <p:blipFill>
          <a:blip r:embed="rId3">
            <a:extLst>
              <a:ext uri="{28A0092B-C50C-407E-A947-70E740481C1C}">
                <a14:useLocalDpi xmlns:a14="http://schemas.microsoft.com/office/drawing/2010/main" val="0"/>
              </a:ext>
            </a:extLst>
          </a:blip>
          <a:stretch>
            <a:fillRect/>
          </a:stretch>
        </p:blipFill>
        <p:spPr>
          <a:xfrm>
            <a:off x="7769859" y="19050"/>
            <a:ext cx="1374141" cy="1114425"/>
          </a:xfrm>
          <a:prstGeom prst="rect">
            <a:avLst/>
          </a:prstGeom>
        </p:spPr>
      </p:pic>
      <p:sp>
        <p:nvSpPr>
          <p:cNvPr id="7" name="Content Placeholder 2"/>
          <p:cNvSpPr txBox="1">
            <a:spLocks/>
          </p:cNvSpPr>
          <p:nvPr/>
        </p:nvSpPr>
        <p:spPr bwMode="auto">
          <a:xfrm>
            <a:off x="152408" y="4038600"/>
            <a:ext cx="88392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19" tIns="45510" rIns="91019" bIns="45510" numCol="1" anchor="t" anchorCtr="0" compatLnSpc="1">
            <a:prstTxWarp prst="textNoShape">
              <a:avLst/>
            </a:prstTxWarp>
          </a:bodyPr>
          <a:lstStyle>
            <a:lvl1pPr marL="342900" indent="-342900" algn="l" rtl="0" eaLnBrk="0" fontAlgn="base" hangingPunct="0">
              <a:spcBef>
                <a:spcPct val="20000"/>
              </a:spcBef>
              <a:spcAft>
                <a:spcPct val="0"/>
              </a:spcAft>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8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4" indent="-3174"/>
            <a:r>
              <a:rPr lang="en-US" sz="2700" b="0" i="1" dirty="0">
                <a:solidFill>
                  <a:srgbClr val="FF0000"/>
                </a:solidFill>
                <a:latin typeface="Times New Roman" panose="02020603050405020304" pitchFamily="18" charset="0"/>
                <a:cs typeface="Times New Roman" panose="02020603050405020304" pitchFamily="18" charset="0"/>
              </a:rPr>
              <a:t>The “excited” state is UNSTABLE so the electrons will return to the ground state by giving off energy in the form of light (color) </a:t>
            </a:r>
            <a:r>
              <a:rPr lang="en-US" sz="2700" b="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Emission Spectra.</a:t>
            </a:r>
            <a:endParaRPr lang="en-US" sz="2700" b="0" i="1" dirty="0">
              <a:solidFill>
                <a:srgbClr val="FF0000"/>
              </a:solidFill>
              <a:latin typeface="Times New Roman" panose="02020603050405020304" pitchFamily="18" charset="0"/>
              <a:cs typeface="Times New Roman" panose="02020603050405020304" pitchFamily="18" charset="0"/>
            </a:endParaRPr>
          </a:p>
          <a:p>
            <a:pPr marL="3174" indent="-3174"/>
            <a:endParaRPr lang="en-US" sz="1100" b="0" i="1" dirty="0">
              <a:latin typeface="Times New Roman" panose="02020603050405020304" pitchFamily="18" charset="0"/>
              <a:cs typeface="Times New Roman" panose="02020603050405020304" pitchFamily="18" charset="0"/>
            </a:endParaRPr>
          </a:p>
          <a:p>
            <a:pPr marL="3174" indent="-3174"/>
            <a:r>
              <a:rPr lang="en-US" sz="2700" b="0" i="1" dirty="0">
                <a:latin typeface="Times New Roman" panose="02020603050405020304" pitchFamily="18" charset="0"/>
                <a:cs typeface="Times New Roman" panose="02020603050405020304" pitchFamily="18" charset="0"/>
              </a:rPr>
              <a:t>Energy absorbed” or “emitted” is in discrete bundles (quanta), not gradual.</a:t>
            </a:r>
          </a:p>
        </p:txBody>
      </p:sp>
    </p:spTree>
    <p:extLst>
      <p:ext uri="{BB962C8B-B14F-4D97-AF65-F5344CB8AC3E}">
        <p14:creationId xmlns:p14="http://schemas.microsoft.com/office/powerpoint/2010/main" val="64229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14568">
            <a:off x="3881003" y="3457508"/>
            <a:ext cx="4889910" cy="2491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2"/>
          </p:nvPr>
        </p:nvSpPr>
        <p:spPr>
          <a:xfrm>
            <a:off x="2" y="1377200"/>
            <a:ext cx="8915398" cy="5252199"/>
          </a:xfrm>
        </p:spPr>
        <p:txBody>
          <a:bodyPr/>
          <a:lstStyle/>
          <a:p>
            <a:pPr>
              <a:lnSpc>
                <a:spcPct val="100000"/>
              </a:lnSpc>
              <a:spcBef>
                <a:spcPts val="0"/>
              </a:spcBef>
            </a:pPr>
            <a:r>
              <a:rPr lang="en-US" altLang="en-US" sz="2100" dirty="0"/>
              <a:t>Erwin </a:t>
            </a:r>
            <a:r>
              <a:rPr lang="en-US" altLang="en-US" sz="3200" dirty="0">
                <a:solidFill>
                  <a:srgbClr val="FF0000"/>
                </a:solidFill>
              </a:rPr>
              <a:t>Schrödinger</a:t>
            </a:r>
            <a:r>
              <a:rPr lang="en-US" altLang="en-US" sz="2100" dirty="0">
                <a:solidFill>
                  <a:srgbClr val="FF0000"/>
                </a:solidFill>
              </a:rPr>
              <a:t> </a:t>
            </a:r>
            <a:r>
              <a:rPr lang="en-US" altLang="en-US" sz="2100" dirty="0"/>
              <a:t>(1887–1961) </a:t>
            </a:r>
            <a:r>
              <a:rPr lang="en-US" sz="2100" dirty="0"/>
              <a:t>worked from the premise that the electron was a </a:t>
            </a:r>
            <a:r>
              <a:rPr lang="en-US" sz="2100" u="sng" dirty="0"/>
              <a:t>wave</a:t>
            </a:r>
            <a:r>
              <a:rPr lang="en-US" sz="2100" dirty="0"/>
              <a:t> and a </a:t>
            </a:r>
            <a:r>
              <a:rPr lang="en-US" sz="2100" u="sng" dirty="0"/>
              <a:t>particle</a:t>
            </a:r>
            <a:r>
              <a:rPr lang="en-US" sz="2100" dirty="0"/>
              <a:t>.  </a:t>
            </a:r>
            <a:r>
              <a:rPr lang="en-US" sz="2100" dirty="0">
                <a:solidFill>
                  <a:srgbClr val="00B050"/>
                </a:solidFill>
              </a:rPr>
              <a:t>Therefore, its </a:t>
            </a:r>
            <a:r>
              <a:rPr lang="en-US" sz="2100" b="1" dirty="0">
                <a:solidFill>
                  <a:srgbClr val="00B050"/>
                </a:solidFill>
              </a:rPr>
              <a:t>location</a:t>
            </a:r>
            <a:r>
              <a:rPr lang="en-US" sz="2100" dirty="0">
                <a:solidFill>
                  <a:srgbClr val="00B050"/>
                </a:solidFill>
              </a:rPr>
              <a:t> could be statistically determined using previous diffraction techniques [</a:t>
            </a:r>
            <a:r>
              <a:rPr lang="en-US" sz="2100" i="1" dirty="0">
                <a:solidFill>
                  <a:srgbClr val="00B050"/>
                </a:solidFill>
              </a:rPr>
              <a:t>Thomson Double Slit Diffraction pattern</a:t>
            </a:r>
            <a:r>
              <a:rPr lang="en-US" sz="2100" dirty="0">
                <a:solidFill>
                  <a:srgbClr val="00B050"/>
                </a:solidFill>
              </a:rPr>
              <a:t>]</a:t>
            </a:r>
          </a:p>
          <a:p>
            <a:pPr>
              <a:lnSpc>
                <a:spcPct val="100000"/>
              </a:lnSpc>
              <a:spcBef>
                <a:spcPts val="0"/>
              </a:spcBef>
            </a:pPr>
            <a:r>
              <a:rPr lang="en-US" sz="1300" dirty="0"/>
              <a:t> </a:t>
            </a:r>
          </a:p>
          <a:p>
            <a:pPr lvl="1">
              <a:spcBef>
                <a:spcPts val="0"/>
              </a:spcBef>
            </a:pPr>
            <a:r>
              <a:rPr lang="en-US" b="1" dirty="0">
                <a:solidFill>
                  <a:srgbClr val="002060"/>
                </a:solidFill>
              </a:rPr>
              <a:t>Only certain energies could exist </a:t>
            </a:r>
            <a:r>
              <a:rPr lang="en-US" dirty="0">
                <a:solidFill>
                  <a:srgbClr val="FF0000"/>
                </a:solidFill>
              </a:rPr>
              <a:t>in which the wavelength form </a:t>
            </a:r>
            <a:r>
              <a:rPr lang="en-US" dirty="0">
                <a:solidFill>
                  <a:srgbClr val="FF0000"/>
                </a:solidFill>
                <a:sym typeface="Wingdings"/>
              </a:rPr>
              <a:t></a:t>
            </a:r>
            <a:r>
              <a:rPr lang="en-US" dirty="0">
                <a:solidFill>
                  <a:srgbClr val="FF0000"/>
                </a:solidFill>
              </a:rPr>
              <a:t>  “</a:t>
            </a:r>
            <a:r>
              <a:rPr lang="en-US" b="1" dirty="0">
                <a:solidFill>
                  <a:srgbClr val="FF0000"/>
                </a:solidFill>
              </a:rPr>
              <a:t>STANDING WAVES</a:t>
            </a:r>
            <a:r>
              <a:rPr lang="en-US" dirty="0">
                <a:solidFill>
                  <a:srgbClr val="FF0000"/>
                </a:solidFill>
              </a:rPr>
              <a:t>” (</a:t>
            </a:r>
            <a:r>
              <a:rPr lang="en-US" i="1" dirty="0">
                <a:solidFill>
                  <a:srgbClr val="FF0000"/>
                </a:solidFill>
                <a:latin typeface="Times New Roman" panose="02020603050405020304" pitchFamily="18" charset="0"/>
                <a:cs typeface="Times New Roman" panose="02020603050405020304" pitchFamily="18" charset="0"/>
              </a:rPr>
              <a:t>each note in music</a:t>
            </a:r>
            <a:r>
              <a:rPr lang="en-US" dirty="0">
                <a:solidFill>
                  <a:srgbClr val="FF0000"/>
                </a:solidFill>
              </a:rPr>
              <a:t>)</a:t>
            </a:r>
          </a:p>
          <a:p>
            <a:pPr marL="1586" lvl="1" indent="0">
              <a:spcBef>
                <a:spcPts val="0"/>
              </a:spcBef>
              <a:buNone/>
            </a:pPr>
            <a:endParaRPr lang="en-US" sz="1700" dirty="0"/>
          </a:p>
          <a:p>
            <a:pPr lvl="1">
              <a:spcBef>
                <a:spcPts val="0"/>
              </a:spcBef>
            </a:pPr>
            <a:r>
              <a:rPr lang="en-US" dirty="0"/>
              <a:t>Electrons cannot be found at a specific location, but in </a:t>
            </a:r>
            <a:r>
              <a:rPr lang="en-US" b="1" dirty="0">
                <a:solidFill>
                  <a:srgbClr val="00B050"/>
                </a:solidFill>
              </a:rPr>
              <a:t>regions of high probability</a:t>
            </a:r>
            <a:r>
              <a:rPr lang="en-US" dirty="0"/>
              <a:t>.</a:t>
            </a:r>
          </a:p>
          <a:p>
            <a:pPr marL="1586" lvl="1" indent="0">
              <a:spcBef>
                <a:spcPts val="0"/>
              </a:spcBef>
              <a:buNone/>
            </a:pPr>
            <a:endParaRPr lang="en-US" sz="2100" dirty="0"/>
          </a:p>
          <a:p>
            <a:pPr lvl="1">
              <a:spcBef>
                <a:spcPts val="0"/>
              </a:spcBef>
            </a:pPr>
            <a:r>
              <a:rPr lang="en-US" dirty="0"/>
              <a:t>E.g. where exactly is the sound when you play the guitar?</a:t>
            </a:r>
          </a:p>
          <a:p>
            <a:pPr marL="1586" lvl="1" indent="0">
              <a:spcBef>
                <a:spcPts val="0"/>
              </a:spcBef>
              <a:buNone/>
            </a:pPr>
            <a:endParaRPr lang="en-US" sz="800" dirty="0"/>
          </a:p>
          <a:p>
            <a:pPr lvl="1">
              <a:spcBef>
                <a:spcPts val="0"/>
              </a:spcBef>
            </a:pPr>
            <a:r>
              <a:rPr lang="en-US" dirty="0">
                <a:solidFill>
                  <a:srgbClr val="0070C0"/>
                </a:solidFill>
              </a:rPr>
              <a:t>~90% of the time it is somewhere on or near the string that was plucked.</a:t>
            </a:r>
          </a:p>
        </p:txBody>
      </p:sp>
      <p:sp>
        <p:nvSpPr>
          <p:cNvPr id="5" name="Title 4"/>
          <p:cNvSpPr>
            <a:spLocks noGrp="1"/>
          </p:cNvSpPr>
          <p:nvPr>
            <p:ph type="title"/>
          </p:nvPr>
        </p:nvSpPr>
        <p:spPr>
          <a:xfrm>
            <a:off x="6" y="0"/>
            <a:ext cx="9143994" cy="1371600"/>
          </a:xfrm>
        </p:spPr>
        <p:txBody>
          <a:bodyPr/>
          <a:lstStyle/>
          <a:p>
            <a:r>
              <a:rPr lang="en-US" dirty="0">
                <a:solidFill>
                  <a:schemeClr val="bg1"/>
                </a:solidFill>
              </a:rPr>
              <a:t>“</a:t>
            </a:r>
            <a:r>
              <a:rPr lang="en-US" dirty="0">
                <a:solidFill>
                  <a:srgbClr val="FFFF00"/>
                </a:solidFill>
              </a:rPr>
              <a:t>O, </a:t>
            </a:r>
            <a:r>
              <a:rPr lang="en-US">
                <a:solidFill>
                  <a:srgbClr val="FFFF00"/>
                </a:solidFill>
              </a:rPr>
              <a:t>where oh </a:t>
            </a:r>
            <a:r>
              <a:rPr lang="en-US" dirty="0">
                <a:solidFill>
                  <a:srgbClr val="FFFF00"/>
                </a:solidFill>
              </a:rPr>
              <a:t>where has my Electron gone</a:t>
            </a:r>
            <a:r>
              <a:rPr lang="en-US" dirty="0">
                <a:solidFill>
                  <a:schemeClr val="bg1"/>
                </a:solidFill>
              </a:rPr>
              <a:t>?”</a:t>
            </a:r>
          </a:p>
        </p:txBody>
      </p:sp>
    </p:spTree>
    <p:extLst>
      <p:ext uri="{BB962C8B-B14F-4D97-AF65-F5344CB8AC3E}">
        <p14:creationId xmlns:p14="http://schemas.microsoft.com/office/powerpoint/2010/main" val="173507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500"/>
                                        <p:tgtEl>
                                          <p:spTgt spid="409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lectron cloud mod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3515"/>
          <a:stretch/>
        </p:blipFill>
        <p:spPr bwMode="auto">
          <a:xfrm>
            <a:off x="3627454" y="5029200"/>
            <a:ext cx="5516581" cy="179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2"/>
          </p:nvPr>
        </p:nvSpPr>
        <p:spPr>
          <a:xfrm>
            <a:off x="39" y="1377153"/>
            <a:ext cx="3627417" cy="5480848"/>
          </a:xfrm>
        </p:spPr>
        <p:txBody>
          <a:bodyPr/>
          <a:lstStyle/>
          <a:p>
            <a:r>
              <a:rPr lang="en-US" altLang="en-US" sz="3600" dirty="0">
                <a:solidFill>
                  <a:srgbClr val="00B050"/>
                </a:solidFill>
              </a:rPr>
              <a:t>Schrödinger</a:t>
            </a:r>
          </a:p>
          <a:p>
            <a:r>
              <a:rPr lang="en-US" dirty="0">
                <a:solidFill>
                  <a:srgbClr val="FF0000"/>
                </a:solidFill>
              </a:rPr>
              <a:t>Region of </a:t>
            </a:r>
            <a:r>
              <a:rPr lang="en-US" b="1" dirty="0">
                <a:solidFill>
                  <a:srgbClr val="0070C0"/>
                </a:solidFill>
              </a:rPr>
              <a:t>high probability </a:t>
            </a:r>
            <a:r>
              <a:rPr lang="en-US" dirty="0">
                <a:solidFill>
                  <a:srgbClr val="FF0000"/>
                </a:solidFill>
              </a:rPr>
              <a:t>(90%) for finding an electron</a:t>
            </a:r>
          </a:p>
          <a:p>
            <a:r>
              <a:rPr lang="en-US" dirty="0"/>
              <a:t>Developed the </a:t>
            </a:r>
            <a:r>
              <a:rPr lang="en-US" b="1" dirty="0">
                <a:solidFill>
                  <a:srgbClr val="0070C0"/>
                </a:solidFill>
              </a:rPr>
              <a:t>quantum numbers</a:t>
            </a:r>
            <a:r>
              <a:rPr lang="en-US" dirty="0"/>
              <a:t> to describe the location of the electrons in the atom.</a:t>
            </a:r>
          </a:p>
        </p:txBody>
      </p:sp>
      <p:sp>
        <p:nvSpPr>
          <p:cNvPr id="5" name="Title 4"/>
          <p:cNvSpPr>
            <a:spLocks noGrp="1"/>
          </p:cNvSpPr>
          <p:nvPr>
            <p:ph type="title"/>
          </p:nvPr>
        </p:nvSpPr>
        <p:spPr>
          <a:xfrm>
            <a:off x="42" y="0"/>
            <a:ext cx="3627413" cy="1371600"/>
          </a:xfrm>
        </p:spPr>
        <p:txBody>
          <a:bodyPr/>
          <a:lstStyle/>
          <a:p>
            <a:r>
              <a:rPr lang="en-US" dirty="0"/>
              <a:t>Electron Cloud</a:t>
            </a:r>
          </a:p>
        </p:txBody>
      </p:sp>
      <p:pic>
        <p:nvPicPr>
          <p:cNvPr id="3" name="Picture 2" descr="electron cloud model">
            <a:extLst>
              <a:ext uri="{FF2B5EF4-FFF2-40B4-BE49-F238E27FC236}">
                <a16:creationId xmlns:a16="http://schemas.microsoft.com/office/drawing/2014/main" id="{1BCFD34D-0022-2E3F-45E5-7C3573A8248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0131"/>
          <a:stretch/>
        </p:blipFill>
        <p:spPr bwMode="auto">
          <a:xfrm>
            <a:off x="3657600" y="-41788"/>
            <a:ext cx="5516581" cy="27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electron cloud model">
            <a:extLst>
              <a:ext uri="{FF2B5EF4-FFF2-40B4-BE49-F238E27FC236}">
                <a16:creationId xmlns:a16="http://schemas.microsoft.com/office/drawing/2014/main" id="{D7DE2CEF-7129-317C-A75B-8823A0EF2EA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7626" b="27606"/>
          <a:stretch/>
        </p:blipFill>
        <p:spPr bwMode="auto">
          <a:xfrm>
            <a:off x="3657600" y="2667000"/>
            <a:ext cx="5516581"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33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4" name="Footer Placeholder 3"/>
          <p:cNvSpPr>
            <a:spLocks noGrp="1"/>
          </p:cNvSpPr>
          <p:nvPr>
            <p:ph type="ftr" sz="quarter" idx="10"/>
          </p:nvPr>
        </p:nvSpPr>
        <p:spPr/>
        <p:txBody>
          <a:bodyPr/>
          <a:lstStyle/>
          <a:p>
            <a:pPr>
              <a:defRPr/>
            </a:pPr>
            <a:r>
              <a:rPr lang="en-US" altLang="en-US"/>
              <a:t>Copyright © Pearson Education, Inc., or its affiliates. All Rights Reserved. </a:t>
            </a:r>
          </a:p>
        </p:txBody>
      </p:sp>
      <p:pic>
        <p:nvPicPr>
          <p:cNvPr id="2050" name="Picture 2" descr="schroedi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 y="0"/>
            <a:ext cx="9144148" cy="688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8100" y="76200"/>
            <a:ext cx="4152900" cy="609600"/>
          </a:xfrm>
          <a:solidFill>
            <a:srgbClr val="FFC000"/>
          </a:solidFill>
        </p:spPr>
        <p:txBody>
          <a:bodyPr/>
          <a:lstStyle/>
          <a:p>
            <a:r>
              <a:rPr lang="en-US" dirty="0"/>
              <a:t>Alice in Wonderland</a:t>
            </a:r>
          </a:p>
        </p:txBody>
      </p:sp>
    </p:spTree>
    <p:extLst>
      <p:ext uri="{BB962C8B-B14F-4D97-AF65-F5344CB8AC3E}">
        <p14:creationId xmlns:p14="http://schemas.microsoft.com/office/powerpoint/2010/main" val="2650564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715037" y="0"/>
            <a:ext cx="3428999" cy="685800"/>
          </a:xfrm>
        </p:spPr>
        <p:txBody>
          <a:bodyPr/>
          <a:lstStyle/>
          <a:p>
            <a:pPr eaLnBrk="1" hangingPunct="1">
              <a:defRPr/>
            </a:pPr>
            <a:r>
              <a:rPr lang="en-US" altLang="en-US"/>
              <a:t>Atomic Orbitals</a:t>
            </a:r>
          </a:p>
        </p:txBody>
      </p:sp>
      <p:sp>
        <p:nvSpPr>
          <p:cNvPr id="16388" name="Text Box 3"/>
          <p:cNvSpPr txBox="1">
            <a:spLocks noChangeArrowheads="1"/>
          </p:cNvSpPr>
          <p:nvPr/>
        </p:nvSpPr>
        <p:spPr bwMode="auto">
          <a:xfrm>
            <a:off x="342900" y="1676400"/>
            <a:ext cx="8458200" cy="181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ts val="1200"/>
              </a:spcBef>
            </a:pPr>
            <a:endParaRPr lang="en-US" altLang="en-US" sz="800" dirty="0">
              <a:solidFill>
                <a:srgbClr val="FF0000"/>
              </a:solidFill>
            </a:endParaRPr>
          </a:p>
          <a:p>
            <a:pPr>
              <a:spcBef>
                <a:spcPts val="1200"/>
              </a:spcBef>
            </a:pPr>
            <a:r>
              <a:rPr lang="en-US" altLang="en-US" sz="3600" dirty="0">
                <a:solidFill>
                  <a:srgbClr val="FF0000"/>
                </a:solidFill>
              </a:rPr>
              <a:t>Electron Configuration Song </a:t>
            </a:r>
            <a:r>
              <a:rPr lang="en-US" altLang="en-US" sz="2000" dirty="0">
                <a:solidFill>
                  <a:srgbClr val="FF0000"/>
                </a:solidFill>
              </a:rPr>
              <a:t>(3:24)</a:t>
            </a:r>
          </a:p>
          <a:p>
            <a:pPr>
              <a:spcBef>
                <a:spcPts val="1200"/>
              </a:spcBef>
            </a:pPr>
            <a:r>
              <a:rPr lang="en-US" sz="2000" dirty="0">
                <a:hlinkClick r:id="rId3"/>
              </a:rPr>
              <a:t>https://screencast-o-matic.com/watch/cq6nYuuIbb</a:t>
            </a:r>
            <a:r>
              <a:rPr lang="en-US" sz="2000" dirty="0"/>
              <a:t> </a:t>
            </a:r>
            <a:endParaRPr lang="en-US" altLang="en-US" sz="800" dirty="0">
              <a:solidFill>
                <a:srgbClr val="FF0000"/>
              </a:solidFill>
            </a:endParaRPr>
          </a:p>
          <a:p>
            <a:pPr>
              <a:spcBef>
                <a:spcPts val="1200"/>
              </a:spcBef>
            </a:pPr>
            <a:endParaRPr lang="en-US" altLang="en-US" sz="1800" dirty="0">
              <a:solidFill>
                <a:srgbClr val="FF0000"/>
              </a:solidFill>
            </a:endParaRPr>
          </a:p>
        </p:txBody>
      </p:sp>
      <p:sp>
        <p:nvSpPr>
          <p:cNvPr id="2" name="TextBox 1"/>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t>2 Electron Configurations</a:t>
            </a:r>
          </a:p>
        </p:txBody>
      </p:sp>
    </p:spTree>
    <p:extLst>
      <p:ext uri="{BB962C8B-B14F-4D97-AF65-F5344CB8AC3E}">
        <p14:creationId xmlns:p14="http://schemas.microsoft.com/office/powerpoint/2010/main" val="55615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6"/>
          <p:cNvSpPr txBox="1">
            <a:spLocks noChangeArrowheads="1"/>
          </p:cNvSpPr>
          <p:nvPr/>
        </p:nvSpPr>
        <p:spPr bwMode="auto">
          <a:xfrm>
            <a:off x="152435" y="1066815"/>
            <a:ext cx="8762999" cy="557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spcBef>
                <a:spcPts val="0"/>
              </a:spcBef>
            </a:pPr>
            <a:r>
              <a:rPr lang="en-US" altLang="en-US" sz="3600" b="1" dirty="0">
                <a:solidFill>
                  <a:srgbClr val="FF0000"/>
                </a:solidFill>
              </a:rPr>
              <a:t>The Heisenberg Uncertainty Principle</a:t>
            </a:r>
          </a:p>
          <a:p>
            <a:pPr marL="341416" indent="-341416">
              <a:spcBef>
                <a:spcPts val="1800"/>
              </a:spcBef>
              <a:buFont typeface="Arial" panose="020B0604020202020204" pitchFamily="34" charset="0"/>
              <a:buChar char="•"/>
            </a:pPr>
            <a:r>
              <a:rPr lang="en-US" sz="2300" dirty="0"/>
              <a:t>Heisenburg noted and worked with the </a:t>
            </a:r>
            <a:r>
              <a:rPr lang="en-US" sz="2300" dirty="0">
                <a:solidFill>
                  <a:srgbClr val="FF0000"/>
                </a:solidFill>
              </a:rPr>
              <a:t>uncertainties</a:t>
            </a:r>
            <a:r>
              <a:rPr lang="en-US" sz="2300" dirty="0"/>
              <a:t> in the </a:t>
            </a:r>
            <a:r>
              <a:rPr lang="en-US" sz="2300" b="1" dirty="0">
                <a:solidFill>
                  <a:srgbClr val="0070C0"/>
                </a:solidFill>
              </a:rPr>
              <a:t>position (ΔΧ) </a:t>
            </a:r>
            <a:r>
              <a:rPr lang="en-US" sz="2300" dirty="0"/>
              <a:t>and </a:t>
            </a:r>
            <a:r>
              <a:rPr lang="en-US" sz="2300" b="1" dirty="0">
                <a:solidFill>
                  <a:srgbClr val="00B050"/>
                </a:solidFill>
              </a:rPr>
              <a:t>momentum (</a:t>
            </a:r>
            <a:r>
              <a:rPr lang="en-US" sz="2300" b="1" dirty="0" err="1">
                <a:solidFill>
                  <a:srgbClr val="00B050"/>
                </a:solidFill>
              </a:rPr>
              <a:t>Δρ</a:t>
            </a:r>
            <a:r>
              <a:rPr lang="en-US" sz="2300" b="1" dirty="0">
                <a:solidFill>
                  <a:srgbClr val="00B050"/>
                </a:solidFill>
              </a:rPr>
              <a:t>) </a:t>
            </a:r>
            <a:r>
              <a:rPr lang="en-US" sz="2300" dirty="0"/>
              <a:t>of small particles</a:t>
            </a:r>
          </a:p>
          <a:p>
            <a:pPr marL="341416" indent="-341416">
              <a:spcBef>
                <a:spcPts val="1800"/>
              </a:spcBef>
              <a:buFont typeface="Arial" panose="020B0604020202020204" pitchFamily="34" charset="0"/>
              <a:buChar char="•"/>
            </a:pPr>
            <a:r>
              <a:rPr lang="en-US" sz="2300" dirty="0"/>
              <a:t>He used the </a:t>
            </a:r>
            <a:r>
              <a:rPr lang="en-US" sz="2300" b="1" dirty="0">
                <a:solidFill>
                  <a:srgbClr val="7030A0"/>
                </a:solidFill>
              </a:rPr>
              <a:t>PROBABILITY</a:t>
            </a:r>
            <a:r>
              <a:rPr lang="en-US" sz="2300" dirty="0">
                <a:solidFill>
                  <a:srgbClr val="7030A0"/>
                </a:solidFill>
              </a:rPr>
              <a:t> of finding an electron </a:t>
            </a:r>
            <a:r>
              <a:rPr lang="en-US" sz="2300" dirty="0"/>
              <a:t>between two points of a </a:t>
            </a:r>
            <a:r>
              <a:rPr lang="en-US" sz="2300" b="1" u="sng" dirty="0"/>
              <a:t>monochromatic</a:t>
            </a:r>
            <a:r>
              <a:rPr lang="en-US" sz="2300" b="1" dirty="0"/>
              <a:t> wave </a:t>
            </a:r>
            <a:r>
              <a:rPr lang="en-US" sz="2300" dirty="0"/>
              <a:t>(</a:t>
            </a:r>
            <a:r>
              <a:rPr lang="en-US" sz="2300" i="1" dirty="0"/>
              <a:t>integrals of calculus</a:t>
            </a:r>
            <a:r>
              <a:rPr lang="en-US" sz="2300" dirty="0"/>
              <a:t>)</a:t>
            </a:r>
          </a:p>
          <a:p>
            <a:pPr marL="341416" indent="-341416">
              <a:spcBef>
                <a:spcPts val="1800"/>
              </a:spcBef>
              <a:buFont typeface="Arial" panose="020B0604020202020204" pitchFamily="34" charset="0"/>
              <a:buChar char="•"/>
            </a:pPr>
            <a:r>
              <a:rPr lang="en-US" sz="2300" dirty="0"/>
              <a:t>He needed to use a “Pulse Wave”  </a:t>
            </a:r>
            <a:r>
              <a:rPr lang="en-US" sz="2300" dirty="0">
                <a:sym typeface="Wingdings"/>
              </a:rPr>
              <a:t></a:t>
            </a:r>
            <a:r>
              <a:rPr lang="en-US" sz="2300" dirty="0"/>
              <a:t> constructive addition of many waves of various wavelength (</a:t>
            </a:r>
            <a:r>
              <a:rPr lang="en-US" sz="2300" i="1" dirty="0"/>
              <a:t>antinodes</a:t>
            </a:r>
            <a:r>
              <a:rPr lang="en-US" sz="2300" dirty="0"/>
              <a:t>) and destructive interference at the nodes</a:t>
            </a:r>
          </a:p>
          <a:p>
            <a:pPr algn="ctr">
              <a:spcBef>
                <a:spcPts val="1800"/>
              </a:spcBef>
            </a:pPr>
            <a:r>
              <a:rPr lang="en-US" sz="2300" dirty="0"/>
              <a:t>ΔΧ </a:t>
            </a:r>
            <a:r>
              <a:rPr lang="en-US" sz="2300" dirty="0">
                <a:solidFill>
                  <a:srgbClr val="FF0000"/>
                </a:solidFill>
              </a:rPr>
              <a:t>x</a:t>
            </a:r>
            <a:r>
              <a:rPr lang="en-US" sz="2300" dirty="0"/>
              <a:t> </a:t>
            </a:r>
            <a:r>
              <a:rPr lang="en-US" sz="2300" dirty="0" err="1"/>
              <a:t>Δρ</a:t>
            </a:r>
            <a:r>
              <a:rPr lang="en-US" sz="2300" dirty="0"/>
              <a:t> = ~h/2</a:t>
            </a:r>
          </a:p>
          <a:p>
            <a:pPr marL="455208" algn="r">
              <a:spcBef>
                <a:spcPts val="1800"/>
              </a:spcBef>
            </a:pPr>
            <a:r>
              <a:rPr lang="en-US" sz="1900" i="1" dirty="0">
                <a:latin typeface="Times New Roman" panose="02020603050405020304" pitchFamily="18" charset="0"/>
                <a:cs typeface="Times New Roman" panose="02020603050405020304" pitchFamily="18" charset="0"/>
              </a:rPr>
              <a:t>h  </a:t>
            </a:r>
            <a:r>
              <a:rPr lang="en-US" sz="1900" i="1" dirty="0">
                <a:latin typeface="Times New Roman" panose="02020603050405020304" pitchFamily="18" charset="0"/>
                <a:cs typeface="Times New Roman" panose="02020603050405020304" pitchFamily="18" charset="0"/>
                <a:sym typeface="Wingdings"/>
              </a:rPr>
              <a:t></a:t>
            </a:r>
            <a:r>
              <a:rPr lang="en-US" sz="1900" i="1" dirty="0">
                <a:latin typeface="Times New Roman" panose="02020603050405020304" pitchFamily="18" charset="0"/>
                <a:cs typeface="Times New Roman" panose="02020603050405020304" pitchFamily="18" charset="0"/>
              </a:rPr>
              <a:t>  Planck’s constant	</a:t>
            </a:r>
            <a:r>
              <a:rPr lang="en-US" sz="1900" i="1" dirty="0">
                <a:latin typeface="Times New Roman" panose="02020603050405020304" pitchFamily="18" charset="0"/>
                <a:cs typeface="Times New Roman" panose="02020603050405020304" pitchFamily="18" charset="0"/>
                <a:sym typeface="Wingdings"/>
              </a:rPr>
              <a:t></a:t>
            </a:r>
            <a:r>
              <a:rPr lang="en-US" sz="1900" i="1" dirty="0">
                <a:latin typeface="Times New Roman" panose="02020603050405020304" pitchFamily="18" charset="0"/>
                <a:cs typeface="Times New Roman" panose="02020603050405020304" pitchFamily="18" charset="0"/>
              </a:rPr>
              <a:t>  6.6 x 10</a:t>
            </a:r>
            <a:r>
              <a:rPr lang="en-US" sz="1900" i="1" baseline="30000" dirty="0">
                <a:latin typeface="Times New Roman" panose="02020603050405020304" pitchFamily="18" charset="0"/>
                <a:cs typeface="Times New Roman" panose="02020603050405020304" pitchFamily="18" charset="0"/>
              </a:rPr>
              <a:t>-34 </a:t>
            </a:r>
            <a:r>
              <a:rPr lang="en-US" sz="1900" i="1" dirty="0" err="1">
                <a:latin typeface="Times New Roman" panose="02020603050405020304" pitchFamily="18" charset="0"/>
                <a:cs typeface="Times New Roman" panose="02020603050405020304" pitchFamily="18" charset="0"/>
              </a:rPr>
              <a:t>js</a:t>
            </a:r>
            <a:r>
              <a:rPr lang="en-US" sz="2300" dirty="0"/>
              <a:t>	</a:t>
            </a:r>
          </a:p>
          <a:p>
            <a:pPr marL="341416" indent="-341416">
              <a:spcBef>
                <a:spcPts val="1800"/>
              </a:spcBef>
              <a:buFont typeface="Arial" panose="020B0604020202020204" pitchFamily="34" charset="0"/>
              <a:buChar char="•"/>
            </a:pPr>
            <a:endParaRPr lang="en-US" sz="2300" dirty="0"/>
          </a:p>
        </p:txBody>
      </p:sp>
      <p:sp>
        <p:nvSpPr>
          <p:cNvPr id="222211" name="Rectangle 3"/>
          <p:cNvSpPr>
            <a:spLocks noGrp="1" noChangeArrowheads="1"/>
          </p:cNvSpPr>
          <p:nvPr>
            <p:ph type="title"/>
          </p:nvPr>
        </p:nvSpPr>
        <p:spPr>
          <a:xfrm>
            <a:off x="5486401" y="76200"/>
            <a:ext cx="3200400" cy="762000"/>
          </a:xfrm>
        </p:spPr>
        <p:txBody>
          <a:bodyPr/>
          <a:lstStyle/>
          <a:p>
            <a:pPr eaLnBrk="1" hangingPunct="1">
              <a:defRPr/>
            </a:pPr>
            <a:r>
              <a:rPr lang="en-US" altLang="en-US"/>
              <a:t>Quantum Mechanics</a:t>
            </a:r>
          </a:p>
        </p:txBody>
      </p:sp>
    </p:spTree>
    <p:extLst>
      <p:ext uri="{BB962C8B-B14F-4D97-AF65-F5344CB8AC3E}">
        <p14:creationId xmlns:p14="http://schemas.microsoft.com/office/powerpoint/2010/main" val="337235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fade">
                                      <p:cBhvr>
                                        <p:cTn id="7" dur="500"/>
                                        <p:tgtEl>
                                          <p:spTgt spid="860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020">
                                            <p:txEl>
                                              <p:pRg st="1" end="1"/>
                                            </p:txEl>
                                          </p:spTgt>
                                        </p:tgtEl>
                                        <p:attrNameLst>
                                          <p:attrName>style.visibility</p:attrName>
                                        </p:attrNameLst>
                                      </p:cBhvr>
                                      <p:to>
                                        <p:strVal val="visible"/>
                                      </p:to>
                                    </p:set>
                                    <p:animEffect transition="in" filter="fade">
                                      <p:cBhvr>
                                        <p:cTn id="12" dur="500"/>
                                        <p:tgtEl>
                                          <p:spTgt spid="860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020">
                                            <p:txEl>
                                              <p:pRg st="2" end="2"/>
                                            </p:txEl>
                                          </p:spTgt>
                                        </p:tgtEl>
                                        <p:attrNameLst>
                                          <p:attrName>style.visibility</p:attrName>
                                        </p:attrNameLst>
                                      </p:cBhvr>
                                      <p:to>
                                        <p:strVal val="visible"/>
                                      </p:to>
                                    </p:set>
                                    <p:animEffect transition="in" filter="fade">
                                      <p:cBhvr>
                                        <p:cTn id="17" dur="500"/>
                                        <p:tgtEl>
                                          <p:spTgt spid="860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020">
                                            <p:txEl>
                                              <p:pRg st="3" end="3"/>
                                            </p:txEl>
                                          </p:spTgt>
                                        </p:tgtEl>
                                        <p:attrNameLst>
                                          <p:attrName>style.visibility</p:attrName>
                                        </p:attrNameLst>
                                      </p:cBhvr>
                                      <p:to>
                                        <p:strVal val="visible"/>
                                      </p:to>
                                    </p:set>
                                    <p:animEffect transition="in" filter="fade">
                                      <p:cBhvr>
                                        <p:cTn id="22" dur="500"/>
                                        <p:tgtEl>
                                          <p:spTgt spid="860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6020">
                                            <p:txEl>
                                              <p:pRg st="4" end="4"/>
                                            </p:txEl>
                                          </p:spTgt>
                                        </p:tgtEl>
                                        <p:attrNameLst>
                                          <p:attrName>style.visibility</p:attrName>
                                        </p:attrNameLst>
                                      </p:cBhvr>
                                      <p:to>
                                        <p:strVal val="visible"/>
                                      </p:to>
                                    </p:set>
                                    <p:animEffect transition="in" filter="fade">
                                      <p:cBhvr>
                                        <p:cTn id="27" dur="500"/>
                                        <p:tgtEl>
                                          <p:spTgt spid="860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6020">
                                            <p:txEl>
                                              <p:pRg st="5" end="5"/>
                                            </p:txEl>
                                          </p:spTgt>
                                        </p:tgtEl>
                                        <p:attrNameLst>
                                          <p:attrName>style.visibility</p:attrName>
                                        </p:attrNameLst>
                                      </p:cBhvr>
                                      <p:to>
                                        <p:strVal val="visible"/>
                                      </p:to>
                                    </p:set>
                                    <p:animEffect transition="in" filter="fade">
                                      <p:cBhvr>
                                        <p:cTn id="32" dur="500"/>
                                        <p:tgtEl>
                                          <p:spTgt spid="860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isenberg Eq 2">
            <a:extLst>
              <a:ext uri="{FF2B5EF4-FFF2-40B4-BE49-F238E27FC236}">
                <a16:creationId xmlns:a16="http://schemas.microsoft.com/office/drawing/2014/main" id="{040A2EF3-ED39-3BAB-F908-D14151305E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970"/>
          <a:stretch/>
        </p:blipFill>
        <p:spPr bwMode="auto">
          <a:xfrm>
            <a:off x="5867400" y="1143000"/>
            <a:ext cx="299911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eisenberg Eq 2"/>
          <p:cNvPicPr>
            <a:picLocks noChangeAspect="1" noChangeArrowheads="1"/>
          </p:cNvPicPr>
          <p:nvPr/>
        </p:nvPicPr>
        <p:blipFill rotWithShape="1">
          <a:blip r:embed="rId2">
            <a:extLst>
              <a:ext uri="{28A0092B-C50C-407E-A947-70E740481C1C}">
                <a14:useLocalDpi xmlns:a14="http://schemas.microsoft.com/office/drawing/2010/main" val="0"/>
              </a:ext>
            </a:extLst>
          </a:blip>
          <a:srcRect r="67641"/>
          <a:stretch/>
        </p:blipFill>
        <p:spPr bwMode="auto">
          <a:xfrm>
            <a:off x="152401" y="1057990"/>
            <a:ext cx="2770516"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eisen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2290"/>
            <a:ext cx="1981200" cy="250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609600" y="4572014"/>
            <a:ext cx="8205158" cy="209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19" tIns="45510" rIns="91019" bIns="45510">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spcBef>
                <a:spcPts val="0"/>
              </a:spcBef>
            </a:pPr>
            <a:r>
              <a:rPr lang="en-US" altLang="en-US" b="1" dirty="0">
                <a:solidFill>
                  <a:srgbClr val="FF0000"/>
                </a:solidFill>
              </a:rPr>
              <a:t>The Heisenberg Uncertainty Principle</a:t>
            </a:r>
          </a:p>
          <a:p>
            <a:pPr>
              <a:spcBef>
                <a:spcPts val="0"/>
              </a:spcBef>
            </a:pPr>
            <a:endParaRPr lang="en-US" altLang="en-US" sz="800" b="1" dirty="0">
              <a:solidFill>
                <a:srgbClr val="FF0000"/>
              </a:solidFill>
            </a:endParaRPr>
          </a:p>
          <a:p>
            <a:pPr marL="341416" indent="-341416">
              <a:spcBef>
                <a:spcPts val="0"/>
              </a:spcBef>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The length of the guitar string </a:t>
            </a:r>
            <a:r>
              <a:rPr lang="en-US" dirty="0"/>
              <a:t>~ </a:t>
            </a:r>
            <a:r>
              <a:rPr lang="en-US" b="1" dirty="0">
                <a:solidFill>
                  <a:srgbClr val="0070C0"/>
                </a:solidFill>
              </a:rPr>
              <a:t>ΔΧ </a:t>
            </a:r>
          </a:p>
          <a:p>
            <a:pPr marL="341416" indent="-341416">
              <a:spcBef>
                <a:spcPts val="0"/>
              </a:spcBef>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The momentum of the sound “pulse” </a:t>
            </a:r>
            <a:r>
              <a:rPr lang="en-US" dirty="0"/>
              <a:t>~</a:t>
            </a:r>
            <a:r>
              <a:rPr lang="en-US" b="1" dirty="0" err="1">
                <a:solidFill>
                  <a:srgbClr val="00B050"/>
                </a:solidFill>
              </a:rPr>
              <a:t>Δρ</a:t>
            </a:r>
            <a:r>
              <a:rPr lang="en-US" dirty="0"/>
              <a:t>	</a:t>
            </a:r>
          </a:p>
          <a:p>
            <a:pPr marL="341416" indent="-341416">
              <a:spcBef>
                <a:spcPts val="1800"/>
              </a:spcBef>
              <a:buFont typeface="Arial" panose="020B0604020202020204" pitchFamily="34" charset="0"/>
              <a:buChar char="•"/>
            </a:pPr>
            <a:endParaRPr lang="en-US" sz="2300"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448133">
            <a:off x="7241806" y="4865734"/>
            <a:ext cx="1990798" cy="101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Heisenberg Eq 2">
            <a:extLst>
              <a:ext uri="{FF2B5EF4-FFF2-40B4-BE49-F238E27FC236}">
                <a16:creationId xmlns:a16="http://schemas.microsoft.com/office/drawing/2014/main" id="{2D94AA8C-5F9E-D22A-F735-911BB4E588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40" r="34425"/>
          <a:stretch/>
        </p:blipFill>
        <p:spPr bwMode="auto">
          <a:xfrm>
            <a:off x="3047999" y="1143000"/>
            <a:ext cx="2871159"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6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pic>
        <p:nvPicPr>
          <p:cNvPr id="1026" name="Picture 2" descr="Heisenbu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8" y="76200"/>
            <a:ext cx="59563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969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39" y="1377153"/>
            <a:ext cx="4965159" cy="5480848"/>
          </a:xfrm>
        </p:spPr>
        <p:txBody>
          <a:bodyPr/>
          <a:lstStyle/>
          <a:p>
            <a:pPr marL="1586" lvl="1" indent="0">
              <a:buNone/>
            </a:pPr>
            <a:r>
              <a:rPr lang="en-US" altLang="en-US" sz="2100" dirty="0"/>
              <a:t>The modern description of the electrons in atoms, the </a:t>
            </a:r>
            <a:r>
              <a:rPr lang="en-US" altLang="en-US" b="1" dirty="0">
                <a:solidFill>
                  <a:schemeClr val="accent1">
                    <a:lumMod val="50000"/>
                  </a:schemeClr>
                </a:solidFill>
              </a:rPr>
              <a:t>quantum mechanics model</a:t>
            </a:r>
            <a:r>
              <a:rPr lang="en-US" altLang="en-US" sz="2100" dirty="0"/>
              <a:t>, came from the mathematical solutions (the Schrödinger equation).</a:t>
            </a:r>
          </a:p>
          <a:p>
            <a:pPr marL="1586" lvl="1" indent="0">
              <a:buNone/>
            </a:pPr>
            <a:endParaRPr lang="en-US" sz="800" b="1" dirty="0">
              <a:solidFill>
                <a:schemeClr val="accent3"/>
              </a:solidFill>
            </a:endParaRPr>
          </a:p>
          <a:p>
            <a:pPr marL="1586" lvl="1" indent="0">
              <a:buNone/>
            </a:pPr>
            <a:r>
              <a:rPr lang="en-US" sz="2100" b="1" dirty="0">
                <a:solidFill>
                  <a:schemeClr val="accent3"/>
                </a:solidFill>
              </a:rPr>
              <a:t>Electron Cloud model:</a:t>
            </a:r>
          </a:p>
          <a:p>
            <a:pPr lvl="1"/>
            <a:r>
              <a:rPr lang="en-US" sz="2100" i="1" dirty="0">
                <a:latin typeface="Times New Roman" panose="02020603050405020304" pitchFamily="18" charset="0"/>
                <a:cs typeface="Times New Roman" panose="02020603050405020304" pitchFamily="18" charset="0"/>
              </a:rPr>
              <a:t>Electrons in a cloud have regions of high probability (uncertain location).</a:t>
            </a:r>
          </a:p>
          <a:p>
            <a:pPr lvl="1"/>
            <a:r>
              <a:rPr lang="en-US" sz="2100" i="1" dirty="0">
                <a:latin typeface="Times New Roman" panose="02020603050405020304" pitchFamily="18" charset="0"/>
                <a:cs typeface="Times New Roman" panose="02020603050405020304" pitchFamily="18" charset="0"/>
              </a:rPr>
              <a:t>Electron clouds have different energy levels that are discrete.</a:t>
            </a:r>
          </a:p>
          <a:p>
            <a:pPr lvl="1"/>
            <a:r>
              <a:rPr lang="en-US" sz="2100" i="1" dirty="0">
                <a:latin typeface="Times New Roman" panose="02020603050405020304" pitchFamily="18" charset="0"/>
                <a:cs typeface="Times New Roman" panose="02020603050405020304" pitchFamily="18" charset="0"/>
              </a:rPr>
              <a:t>Cannot know the exact position of the electron.</a:t>
            </a:r>
          </a:p>
        </p:txBody>
      </p:sp>
      <p:sp>
        <p:nvSpPr>
          <p:cNvPr id="5" name="Title 4"/>
          <p:cNvSpPr>
            <a:spLocks noGrp="1"/>
          </p:cNvSpPr>
          <p:nvPr>
            <p:ph type="title"/>
          </p:nvPr>
        </p:nvSpPr>
        <p:spPr>
          <a:xfrm>
            <a:off x="6" y="0"/>
            <a:ext cx="9143994" cy="1371600"/>
          </a:xfrm>
        </p:spPr>
        <p:txBody>
          <a:bodyPr/>
          <a:lstStyle/>
          <a:p>
            <a:r>
              <a:rPr lang="en-US" dirty="0">
                <a:solidFill>
                  <a:schemeClr val="bg1"/>
                </a:solidFill>
              </a:rPr>
              <a:t>Quantum Mechanics:  </a:t>
            </a:r>
            <a:r>
              <a:rPr lang="en-US" dirty="0">
                <a:solidFill>
                  <a:srgbClr val="FFFF00"/>
                </a:solidFill>
              </a:rPr>
              <a:t>Electron Cloud Model</a:t>
            </a:r>
          </a:p>
        </p:txBody>
      </p:sp>
      <p:pic>
        <p:nvPicPr>
          <p:cNvPr id="9218" name="Picture 2" descr="File:Hydrogen.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3668" y="2590800"/>
            <a:ext cx="4110332" cy="426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chroedinger Eq 2"/>
          <p:cNvPicPr>
            <a:picLocks noChangeAspect="1" noChangeArrowheads="1"/>
          </p:cNvPicPr>
          <p:nvPr/>
        </p:nvPicPr>
        <p:blipFill>
          <a:blip r:embed="rId4">
            <a:extLst>
              <a:ext uri="{28A0092B-C50C-407E-A947-70E740481C1C}">
                <a14:useLocalDpi xmlns:a14="http://schemas.microsoft.com/office/drawing/2010/main" val="0"/>
              </a:ext>
            </a:extLst>
          </a:blip>
          <a:srcRect l="12871" r="33464"/>
          <a:stretch>
            <a:fillRect/>
          </a:stretch>
        </p:blipFill>
        <p:spPr bwMode="auto">
          <a:xfrm>
            <a:off x="4797379" y="1447800"/>
            <a:ext cx="434665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98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8"/>
                                        </p:tgtEl>
                                        <p:attrNameLst>
                                          <p:attrName>style.visibility</p:attrName>
                                        </p:attrNameLst>
                                      </p:cBhvr>
                                      <p:to>
                                        <p:strVal val="visible"/>
                                      </p:to>
                                    </p:set>
                                    <p:animEffect transition="in" filter="fade">
                                      <p:cBhvr>
                                        <p:cTn id="22" dur="500"/>
                                        <p:tgtEl>
                                          <p:spTgt spid="92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39" y="1377153"/>
            <a:ext cx="4965159" cy="5480848"/>
          </a:xfrm>
        </p:spPr>
        <p:txBody>
          <a:bodyPr/>
          <a:lstStyle/>
          <a:p>
            <a:pPr marL="1586" lvl="1" indent="0">
              <a:buNone/>
            </a:pPr>
            <a:r>
              <a:rPr lang="en-US" sz="3200" b="1" dirty="0">
                <a:solidFill>
                  <a:srgbClr val="FF0000"/>
                </a:solidFill>
              </a:rPr>
              <a:t>Demonstration:</a:t>
            </a:r>
          </a:p>
          <a:p>
            <a:pPr marL="1586" lvl="1" indent="0">
              <a:buNone/>
            </a:pPr>
            <a:r>
              <a:rPr lang="en-US" sz="2800" u="sng" dirty="0">
                <a:solidFill>
                  <a:srgbClr val="000000"/>
                </a:solidFill>
                <a:effectLst/>
                <a:latin typeface="Times New Roman" panose="02020603050405020304" pitchFamily="18" charset="0"/>
                <a:ea typeface="Calibri" panose="020F0502020204030204" pitchFamily="34" charset="0"/>
                <a:hlinkClick r:id="rId3"/>
              </a:rPr>
              <a:t>http://somup.com/crjT2YriIi</a:t>
            </a:r>
            <a:r>
              <a:rPr lang="en-US" sz="2800" dirty="0">
                <a:solidFill>
                  <a:srgbClr val="000000"/>
                </a:solidFill>
                <a:effectLst/>
                <a:latin typeface="Times New Roman" panose="02020603050405020304" pitchFamily="18" charset="0"/>
                <a:ea typeface="Calibri" panose="020F0502020204030204" pitchFamily="34" charset="0"/>
              </a:rPr>
              <a:t> </a:t>
            </a:r>
          </a:p>
          <a:p>
            <a:pPr marL="1586" lvl="1" indent="0">
              <a:buNone/>
            </a:pPr>
            <a:r>
              <a:rPr lang="en-US" sz="2800" dirty="0">
                <a:solidFill>
                  <a:srgbClr val="000000"/>
                </a:solidFill>
                <a:effectLst/>
                <a:latin typeface="Times New Roman" panose="02020603050405020304" pitchFamily="18" charset="0"/>
                <a:ea typeface="Calibri" panose="020F0502020204030204" pitchFamily="34" charset="0"/>
              </a:rPr>
              <a:t>Uncertainty Principle with Pennies (1:28)</a:t>
            </a:r>
            <a:endParaRPr lang="en-US" sz="3200" i="1"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a:xfrm>
            <a:off x="6" y="0"/>
            <a:ext cx="9143994" cy="1371600"/>
          </a:xfrm>
        </p:spPr>
        <p:txBody>
          <a:bodyPr/>
          <a:lstStyle/>
          <a:p>
            <a:r>
              <a:rPr lang="en-US" dirty="0">
                <a:solidFill>
                  <a:schemeClr val="bg1"/>
                </a:solidFill>
              </a:rPr>
              <a:t>Quantum Mechanics:  </a:t>
            </a:r>
            <a:r>
              <a:rPr lang="en-US" dirty="0">
                <a:solidFill>
                  <a:srgbClr val="FFFF00"/>
                </a:solidFill>
              </a:rPr>
              <a:t>Electron Cloud Model</a:t>
            </a:r>
          </a:p>
        </p:txBody>
      </p:sp>
      <p:pic>
        <p:nvPicPr>
          <p:cNvPr id="9218" name="Picture 2" descr="File:Hydroge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3668" y="2590800"/>
            <a:ext cx="4110332" cy="426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chroedinger Eq 2"/>
          <p:cNvPicPr>
            <a:picLocks noChangeAspect="1" noChangeArrowheads="1"/>
          </p:cNvPicPr>
          <p:nvPr/>
        </p:nvPicPr>
        <p:blipFill>
          <a:blip r:embed="rId5">
            <a:extLst>
              <a:ext uri="{28A0092B-C50C-407E-A947-70E740481C1C}">
                <a14:useLocalDpi xmlns:a14="http://schemas.microsoft.com/office/drawing/2010/main" val="0"/>
              </a:ext>
            </a:extLst>
          </a:blip>
          <a:srcRect l="12871" r="33464"/>
          <a:stretch>
            <a:fillRect/>
          </a:stretch>
        </p:blipFill>
        <p:spPr bwMode="auto">
          <a:xfrm>
            <a:off x="4797379" y="1447800"/>
            <a:ext cx="434665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56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4" y="0"/>
            <a:ext cx="3200400" cy="685800"/>
          </a:xfrm>
        </p:spPr>
        <p:txBody>
          <a:bodyPr/>
          <a:lstStyle/>
          <a:p>
            <a:r>
              <a:rPr lang="en-US" dirty="0"/>
              <a:t>Simulation</a:t>
            </a:r>
          </a:p>
        </p:txBody>
      </p:sp>
      <p:sp>
        <p:nvSpPr>
          <p:cNvPr id="3" name="Content Placeholder 2"/>
          <p:cNvSpPr>
            <a:spLocks noGrp="1"/>
          </p:cNvSpPr>
          <p:nvPr>
            <p:ph idx="1"/>
          </p:nvPr>
        </p:nvSpPr>
        <p:spPr>
          <a:xfrm>
            <a:off x="228601" y="1828800"/>
            <a:ext cx="8686838" cy="4724399"/>
          </a:xfrm>
        </p:spPr>
        <p:txBody>
          <a:bodyPr/>
          <a:lstStyle/>
          <a:p>
            <a:pPr marL="3174" indent="-3174" algn="ctr"/>
            <a:r>
              <a:rPr lang="en-US" dirty="0"/>
              <a:t>“</a:t>
            </a:r>
            <a:r>
              <a:rPr lang="en-US" dirty="0">
                <a:solidFill>
                  <a:srgbClr val="0070C0"/>
                </a:solidFill>
              </a:rPr>
              <a:t>Models of the Hydrogen Atom</a:t>
            </a:r>
            <a:r>
              <a:rPr lang="en-US" dirty="0"/>
              <a:t>” </a:t>
            </a:r>
          </a:p>
          <a:p>
            <a:pPr marL="3174" indent="-3174" algn="ctr"/>
            <a:r>
              <a:rPr lang="en-US" dirty="0"/>
              <a:t>showing the History of Atomic Theory.</a:t>
            </a:r>
          </a:p>
          <a:p>
            <a:endParaRPr lang="en-US" sz="1300" dirty="0"/>
          </a:p>
          <a:p>
            <a:pPr indent="-3174"/>
            <a:r>
              <a:rPr lang="en-US" sz="2700" u="sng" dirty="0">
                <a:hlinkClick r:id="rId2"/>
              </a:rPr>
              <a:t>https://screencast-omatic.com/watch/cD6ZXZj5Ma</a:t>
            </a:r>
            <a:endParaRPr lang="en-US" sz="2700" u="sng" dirty="0"/>
          </a:p>
          <a:p>
            <a:pPr indent="-3174"/>
            <a:endParaRPr lang="en-US" sz="1700" dirty="0">
              <a:solidFill>
                <a:srgbClr val="00B050"/>
              </a:solidFill>
            </a:endParaRPr>
          </a:p>
          <a:p>
            <a:pPr marL="0" indent="0"/>
            <a:endParaRPr lang="en-US" sz="2400" dirty="0">
              <a:solidFill>
                <a:srgbClr val="002060"/>
              </a:solidFill>
            </a:endParaRPr>
          </a:p>
        </p:txBody>
      </p:sp>
      <p:pic>
        <p:nvPicPr>
          <p:cNvPr id="5" name="Picture 4"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816" y="15055"/>
            <a:ext cx="1109190" cy="899345"/>
          </a:xfrm>
          <a:prstGeom prst="rect">
            <a:avLst/>
          </a:prstGeom>
        </p:spPr>
      </p:pic>
    </p:spTree>
    <p:extLst>
      <p:ext uri="{BB962C8B-B14F-4D97-AF65-F5344CB8AC3E}">
        <p14:creationId xmlns:p14="http://schemas.microsoft.com/office/powerpoint/2010/main" val="4033806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1198162" indent="-1198162"/>
            <a:r>
              <a:rPr lang="en-US" dirty="0"/>
              <a:t>Understanding Atomic Structure</a:t>
            </a:r>
          </a:p>
        </p:txBody>
      </p:sp>
      <p:sp>
        <p:nvSpPr>
          <p:cNvPr id="11" name="Content Placeholder 10"/>
          <p:cNvSpPr>
            <a:spLocks noGrp="1"/>
          </p:cNvSpPr>
          <p:nvPr>
            <p:ph idx="1"/>
          </p:nvPr>
        </p:nvSpPr>
        <p:spPr/>
        <p:txBody>
          <a:bodyPr/>
          <a:lstStyle/>
          <a:p>
            <a:r>
              <a:rPr lang="en-US" dirty="0"/>
              <a:t>What scientist suggested each of the models shown below? Which best represents the modern understanding of the structure of the atom?</a:t>
            </a:r>
          </a:p>
          <a:p>
            <a:r>
              <a:rPr lang="en-US" dirty="0"/>
              <a:t> </a:t>
            </a:r>
          </a:p>
          <a:p>
            <a:pPr marL="481253" indent="-481253"/>
            <a:endParaRPr lang="en-US" dirty="0"/>
          </a:p>
          <a:p>
            <a:pPr marL="481253" indent="-481253"/>
            <a:endParaRPr lang="en-US" dirty="0"/>
          </a:p>
          <a:p>
            <a:pPr marL="481253" indent="-481253"/>
            <a:endParaRPr lang="en-US" dirty="0"/>
          </a:p>
          <a:p>
            <a:pPr marL="481253" indent="-481253"/>
            <a:endParaRPr lang="en-US" dirty="0"/>
          </a:p>
          <a:p>
            <a:pPr marL="481253" indent="-481253"/>
            <a:endParaRPr lang="en-US" dirty="0"/>
          </a:p>
        </p:txBody>
      </p:sp>
      <p:sp>
        <p:nvSpPr>
          <p:cNvPr id="17" name="TextBox 16"/>
          <p:cNvSpPr txBox="1"/>
          <p:nvPr/>
        </p:nvSpPr>
        <p:spPr>
          <a:xfrm>
            <a:off x="905558" y="4191818"/>
            <a:ext cx="1175523" cy="493917"/>
          </a:xfrm>
          <a:prstGeom prst="rect">
            <a:avLst/>
          </a:prstGeom>
          <a:noFill/>
        </p:spPr>
        <p:txBody>
          <a:bodyPr wrap="none" lIns="191171" tIns="95599" rIns="191171" bIns="95599"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Model A</a:t>
            </a:r>
          </a:p>
        </p:txBody>
      </p:sp>
      <p:sp>
        <p:nvSpPr>
          <p:cNvPr id="19" name="TextBox 18"/>
          <p:cNvSpPr txBox="1"/>
          <p:nvPr/>
        </p:nvSpPr>
        <p:spPr>
          <a:xfrm>
            <a:off x="4046854" y="4229643"/>
            <a:ext cx="1187577" cy="493917"/>
          </a:xfrm>
          <a:prstGeom prst="rect">
            <a:avLst/>
          </a:prstGeom>
          <a:noFill/>
        </p:spPr>
        <p:txBody>
          <a:bodyPr wrap="none" lIns="191171" tIns="95599" rIns="191171" bIns="95599"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Model B</a:t>
            </a:r>
          </a:p>
        </p:txBody>
      </p:sp>
      <p:sp>
        <p:nvSpPr>
          <p:cNvPr id="20" name="TextBox 19"/>
          <p:cNvSpPr txBox="1"/>
          <p:nvPr/>
        </p:nvSpPr>
        <p:spPr>
          <a:xfrm>
            <a:off x="7162811" y="4229643"/>
            <a:ext cx="1198799" cy="493917"/>
          </a:xfrm>
          <a:prstGeom prst="rect">
            <a:avLst/>
          </a:prstGeom>
          <a:noFill/>
        </p:spPr>
        <p:txBody>
          <a:bodyPr wrap="none" lIns="191171" tIns="95599" rIns="191171" bIns="95599"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Model C</a:t>
            </a:r>
          </a:p>
        </p:txBody>
      </p:sp>
      <p:pic>
        <p:nvPicPr>
          <p:cNvPr id="32770" name="Picture 2" descr="File:Plum pudding atom.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4728" y="2221240"/>
            <a:ext cx="1535472" cy="204596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File:Helium-Bohr.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793" y="2144254"/>
            <a:ext cx="1659769" cy="2129993"/>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6" y="1940700"/>
            <a:ext cx="1979862" cy="233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quick_check-01.eps"/>
          <p:cNvPicPr/>
          <p:nvPr/>
        </p:nvPicPr>
        <p:blipFill>
          <a:blip r:embed="rId6">
            <a:extLst>
              <a:ext uri="{28A0092B-C50C-407E-A947-70E740481C1C}">
                <a14:useLocalDpi xmlns:a14="http://schemas.microsoft.com/office/drawing/2010/main" val="0"/>
              </a:ext>
            </a:extLst>
          </a:blip>
          <a:stretch>
            <a:fillRect/>
          </a:stretch>
        </p:blipFill>
        <p:spPr>
          <a:xfrm>
            <a:off x="7769859" y="19050"/>
            <a:ext cx="1374141" cy="1114425"/>
          </a:xfrm>
          <a:prstGeom prst="rect">
            <a:avLst/>
          </a:prstGeom>
        </p:spPr>
      </p:pic>
    </p:spTree>
    <p:extLst>
      <p:ext uri="{BB962C8B-B14F-4D97-AF65-F5344CB8AC3E}">
        <p14:creationId xmlns:p14="http://schemas.microsoft.com/office/powerpoint/2010/main" val="2727079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1198162" indent="-1198162"/>
            <a:r>
              <a:rPr lang="en-US" dirty="0"/>
              <a:t>Understanding Atomic Structure</a:t>
            </a:r>
          </a:p>
        </p:txBody>
      </p:sp>
      <p:sp>
        <p:nvSpPr>
          <p:cNvPr id="11" name="Content Placeholder 10"/>
          <p:cNvSpPr>
            <a:spLocks noGrp="1"/>
          </p:cNvSpPr>
          <p:nvPr>
            <p:ph idx="1"/>
          </p:nvPr>
        </p:nvSpPr>
        <p:spPr/>
        <p:txBody>
          <a:bodyPr/>
          <a:lstStyle/>
          <a:p>
            <a:r>
              <a:rPr lang="en-US" dirty="0"/>
              <a:t>What scientist suggested each of the models shown below? Which best represents the modern understanding of the structure of the atom?</a:t>
            </a:r>
          </a:p>
          <a:p>
            <a:r>
              <a:rPr lang="en-US" dirty="0"/>
              <a:t> </a:t>
            </a:r>
          </a:p>
          <a:p>
            <a:pPr marL="481253" indent="-481253"/>
            <a:endParaRPr lang="en-US" dirty="0"/>
          </a:p>
          <a:p>
            <a:pPr marL="481253" indent="-481253"/>
            <a:endParaRPr lang="en-US" dirty="0"/>
          </a:p>
          <a:p>
            <a:pPr marL="481253" indent="-481253"/>
            <a:endParaRPr lang="en-US" dirty="0"/>
          </a:p>
          <a:p>
            <a:pPr marL="481253" indent="-481253"/>
            <a:endParaRPr lang="en-US" dirty="0"/>
          </a:p>
          <a:p>
            <a:pPr marL="481253" indent="-481253"/>
            <a:endParaRPr lang="en-US" dirty="0"/>
          </a:p>
        </p:txBody>
      </p:sp>
      <p:sp>
        <p:nvSpPr>
          <p:cNvPr id="17" name="TextBox 16"/>
          <p:cNvSpPr txBox="1"/>
          <p:nvPr/>
        </p:nvSpPr>
        <p:spPr>
          <a:xfrm>
            <a:off x="905558" y="4191818"/>
            <a:ext cx="1961789" cy="2077235"/>
          </a:xfrm>
          <a:prstGeom prst="rect">
            <a:avLst/>
          </a:prstGeom>
          <a:noFill/>
        </p:spPr>
        <p:txBody>
          <a:bodyPr wrap="square" lIns="191171" tIns="95599" rIns="191171" bIns="95599"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Model A</a:t>
            </a:r>
          </a:p>
          <a:p>
            <a:pPr eaLnBrk="1" hangingPunct="1">
              <a:lnSpc>
                <a:spcPct val="115000"/>
              </a:lnSpc>
              <a:spcBef>
                <a:spcPct val="20000"/>
              </a:spcBef>
              <a:buClr>
                <a:srgbClr val="2877C4"/>
              </a:buClr>
              <a:buFont typeface="Wingdings" pitchFamily="2" charset="2"/>
              <a:buNone/>
            </a:pPr>
            <a:r>
              <a:rPr lang="en-US" sz="1700" b="1" dirty="0">
                <a:solidFill>
                  <a:srgbClr val="FF0000"/>
                </a:solidFill>
                <a:latin typeface="Arial" charset="0"/>
                <a:ea typeface="+mn-ea"/>
              </a:rPr>
              <a:t>Rutherford &amp; Bohr</a:t>
            </a:r>
          </a:p>
          <a:p>
            <a:pPr eaLnBrk="1" hangingPunct="1">
              <a:lnSpc>
                <a:spcPct val="115000"/>
              </a:lnSpc>
              <a:spcBef>
                <a:spcPct val="20000"/>
              </a:spcBef>
              <a:buClr>
                <a:srgbClr val="2877C4"/>
              </a:buClr>
              <a:buFont typeface="Wingdings" pitchFamily="2" charset="2"/>
              <a:buNone/>
            </a:pPr>
            <a:r>
              <a:rPr lang="en-US" sz="1700" b="1" dirty="0">
                <a:solidFill>
                  <a:srgbClr val="FF0000"/>
                </a:solidFill>
                <a:latin typeface="Arial" charset="0"/>
                <a:ea typeface="+mn-ea"/>
              </a:rPr>
              <a:t>Nucleus with orbiting electrons</a:t>
            </a:r>
          </a:p>
        </p:txBody>
      </p:sp>
      <p:sp>
        <p:nvSpPr>
          <p:cNvPr id="19" name="TextBox 18"/>
          <p:cNvSpPr txBox="1"/>
          <p:nvPr/>
        </p:nvSpPr>
        <p:spPr>
          <a:xfrm>
            <a:off x="4046854" y="4229643"/>
            <a:ext cx="1852824" cy="1174681"/>
          </a:xfrm>
          <a:prstGeom prst="rect">
            <a:avLst/>
          </a:prstGeom>
          <a:noFill/>
        </p:spPr>
        <p:txBody>
          <a:bodyPr wrap="none" lIns="191171" tIns="95599" rIns="191171" bIns="95599"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Model B</a:t>
            </a:r>
          </a:p>
          <a:p>
            <a:pPr eaLnBrk="1" hangingPunct="1">
              <a:lnSpc>
                <a:spcPct val="115000"/>
              </a:lnSpc>
              <a:spcBef>
                <a:spcPct val="20000"/>
              </a:spcBef>
              <a:buClr>
                <a:srgbClr val="2877C4"/>
              </a:buClr>
              <a:buFont typeface="Wingdings" pitchFamily="2" charset="2"/>
              <a:buNone/>
            </a:pPr>
            <a:r>
              <a:rPr lang="en-US" sz="1700" b="1" dirty="0">
                <a:solidFill>
                  <a:srgbClr val="FF0000"/>
                </a:solidFill>
                <a:latin typeface="Arial" charset="0"/>
                <a:ea typeface="+mn-ea"/>
              </a:rPr>
              <a:t>Thomson</a:t>
            </a:r>
          </a:p>
          <a:p>
            <a:pPr eaLnBrk="1" hangingPunct="1">
              <a:lnSpc>
                <a:spcPct val="115000"/>
              </a:lnSpc>
              <a:spcBef>
                <a:spcPct val="20000"/>
              </a:spcBef>
              <a:buClr>
                <a:srgbClr val="2877C4"/>
              </a:buClr>
              <a:buFont typeface="Wingdings" pitchFamily="2" charset="2"/>
              <a:buNone/>
            </a:pPr>
            <a:r>
              <a:rPr lang="en-US" sz="1700" b="1" dirty="0">
                <a:solidFill>
                  <a:srgbClr val="FF0000"/>
                </a:solidFill>
                <a:latin typeface="Arial" charset="0"/>
                <a:ea typeface="+mn-ea"/>
              </a:rPr>
              <a:t>Plum Pudding</a:t>
            </a:r>
          </a:p>
        </p:txBody>
      </p:sp>
      <p:sp>
        <p:nvSpPr>
          <p:cNvPr id="20" name="TextBox 19"/>
          <p:cNvSpPr txBox="1"/>
          <p:nvPr/>
        </p:nvSpPr>
        <p:spPr>
          <a:xfrm>
            <a:off x="7010400" y="4289628"/>
            <a:ext cx="1937783" cy="1174681"/>
          </a:xfrm>
          <a:prstGeom prst="rect">
            <a:avLst/>
          </a:prstGeom>
          <a:noFill/>
        </p:spPr>
        <p:txBody>
          <a:bodyPr wrap="none" lIns="191171" tIns="95599" rIns="191171" bIns="95599"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Model C</a:t>
            </a:r>
          </a:p>
          <a:p>
            <a:pPr eaLnBrk="1" hangingPunct="1">
              <a:lnSpc>
                <a:spcPct val="115000"/>
              </a:lnSpc>
              <a:spcBef>
                <a:spcPct val="20000"/>
              </a:spcBef>
              <a:buClr>
                <a:srgbClr val="2877C4"/>
              </a:buClr>
              <a:buFont typeface="Wingdings" pitchFamily="2" charset="2"/>
              <a:buNone/>
            </a:pPr>
            <a:r>
              <a:rPr lang="en-US" sz="1700" b="1" dirty="0">
                <a:solidFill>
                  <a:srgbClr val="FF0000"/>
                </a:solidFill>
                <a:latin typeface="Arial" charset="0"/>
                <a:ea typeface="+mn-ea"/>
              </a:rPr>
              <a:t>Electron Cloud</a:t>
            </a:r>
          </a:p>
          <a:p>
            <a:pPr eaLnBrk="1" hangingPunct="1">
              <a:lnSpc>
                <a:spcPct val="115000"/>
              </a:lnSpc>
              <a:spcBef>
                <a:spcPct val="20000"/>
              </a:spcBef>
              <a:buClr>
                <a:srgbClr val="2877C4"/>
              </a:buClr>
              <a:buFont typeface="Wingdings" pitchFamily="2" charset="2"/>
              <a:buNone/>
            </a:pPr>
            <a:r>
              <a:rPr lang="en-US" sz="1700" b="1" dirty="0" err="1">
                <a:solidFill>
                  <a:srgbClr val="FF0000"/>
                </a:solidFill>
                <a:latin typeface="Arial" charset="0"/>
                <a:ea typeface="+mn-ea"/>
              </a:rPr>
              <a:t>Schroedinger</a:t>
            </a:r>
            <a:endParaRPr lang="en-US" sz="1700" b="1" dirty="0">
              <a:solidFill>
                <a:srgbClr val="FF0000"/>
              </a:solidFill>
              <a:latin typeface="Arial" charset="0"/>
              <a:ea typeface="+mn-ea"/>
            </a:endParaRPr>
          </a:p>
        </p:txBody>
      </p:sp>
      <p:pic>
        <p:nvPicPr>
          <p:cNvPr id="32770" name="Picture 2" descr="File:Plum pudding atom.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4728" y="2221240"/>
            <a:ext cx="1535472" cy="204596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File:Helium-Bohr.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793" y="2144254"/>
            <a:ext cx="1659769" cy="2129993"/>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6" y="1940700"/>
            <a:ext cx="1979862" cy="233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quick_check-01.eps"/>
          <p:cNvPicPr/>
          <p:nvPr/>
        </p:nvPicPr>
        <p:blipFill>
          <a:blip r:embed="rId6">
            <a:extLst>
              <a:ext uri="{28A0092B-C50C-407E-A947-70E740481C1C}">
                <a14:useLocalDpi xmlns:a14="http://schemas.microsoft.com/office/drawing/2010/main" val="0"/>
              </a:ext>
            </a:extLst>
          </a:blip>
          <a:stretch>
            <a:fillRect/>
          </a:stretch>
        </p:blipFill>
        <p:spPr>
          <a:xfrm>
            <a:off x="7769859" y="19050"/>
            <a:ext cx="1374141" cy="1114425"/>
          </a:xfrm>
          <a:prstGeom prst="rect">
            <a:avLst/>
          </a:prstGeom>
        </p:spPr>
      </p:pic>
    </p:spTree>
    <p:extLst>
      <p:ext uri="{BB962C8B-B14F-4D97-AF65-F5344CB8AC3E}">
        <p14:creationId xmlns:p14="http://schemas.microsoft.com/office/powerpoint/2010/main" val="277883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0"/>
            <a:ext cx="3352800" cy="6858000"/>
          </a:xfrm>
        </p:spPr>
        <p:txBody>
          <a:bodyPr/>
          <a:lstStyle/>
          <a:p>
            <a:pPr marL="169238" indent="-169238"/>
            <a:r>
              <a:rPr lang="en-US" dirty="0"/>
              <a:t>	</a:t>
            </a:r>
            <a:r>
              <a:rPr lang="en-US" sz="3200" dirty="0">
                <a:solidFill>
                  <a:srgbClr val="FFFF00"/>
                </a:solidFill>
              </a:rPr>
              <a:t>How can scientists describe the arrangement of electrons in an atom?</a:t>
            </a:r>
          </a:p>
        </p:txBody>
      </p:sp>
      <p:pic>
        <p:nvPicPr>
          <p:cNvPr id="5" name="Picture 4" descr="lesson_ques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60566"/>
            <a:ext cx="1143000" cy="1234873"/>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2980050296"/>
              </p:ext>
            </p:extLst>
          </p:nvPr>
        </p:nvGraphicFramePr>
        <p:xfrm>
          <a:off x="152431" y="457200"/>
          <a:ext cx="5479931" cy="5806440"/>
        </p:xfrm>
        <a:graphic>
          <a:graphicData uri="http://schemas.openxmlformats.org/drawingml/2006/table">
            <a:tbl>
              <a:tblPr/>
              <a:tblGrid>
                <a:gridCol w="1605652">
                  <a:extLst>
                    <a:ext uri="{9D8B030D-6E8A-4147-A177-3AD203B41FA5}">
                      <a16:colId xmlns:a16="http://schemas.microsoft.com/office/drawing/2014/main" val="20000"/>
                    </a:ext>
                  </a:extLst>
                </a:gridCol>
                <a:gridCol w="409455">
                  <a:extLst>
                    <a:ext uri="{9D8B030D-6E8A-4147-A177-3AD203B41FA5}">
                      <a16:colId xmlns:a16="http://schemas.microsoft.com/office/drawing/2014/main" val="20001"/>
                    </a:ext>
                  </a:extLst>
                </a:gridCol>
                <a:gridCol w="411365">
                  <a:extLst>
                    <a:ext uri="{9D8B030D-6E8A-4147-A177-3AD203B41FA5}">
                      <a16:colId xmlns:a16="http://schemas.microsoft.com/office/drawing/2014/main" val="20002"/>
                    </a:ext>
                  </a:extLst>
                </a:gridCol>
                <a:gridCol w="3053459">
                  <a:extLst>
                    <a:ext uri="{9D8B030D-6E8A-4147-A177-3AD203B41FA5}">
                      <a16:colId xmlns:a16="http://schemas.microsoft.com/office/drawing/2014/main" val="20003"/>
                    </a:ext>
                  </a:extLst>
                </a:gridCol>
              </a:tblGrid>
              <a:tr h="838200">
                <a:tc>
                  <a:txBody>
                    <a:bodyPr/>
                    <a:lstStyle/>
                    <a:p>
                      <a:pPr algn="ctr"/>
                      <a:r>
                        <a:rPr lang="en-US" sz="2300" b="1" dirty="0"/>
                        <a:t>Subshell</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2300" b="1" i="1" dirty="0">
                          <a:latin typeface="Georgia" pitchFamily="18" charset="0"/>
                        </a:rPr>
                        <a:t>n</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2300" b="1" i="1" dirty="0">
                          <a:latin typeface="Georgia" pitchFamily="18" charset="0"/>
                        </a:rPr>
                        <a:t>l</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2300" b="1" dirty="0"/>
                        <a:t>Maximum</a:t>
                      </a:r>
                      <a:r>
                        <a:rPr lang="en-US" sz="2300" b="1" baseline="0" dirty="0"/>
                        <a:t> No. of Electrons</a:t>
                      </a:r>
                      <a:endParaRPr lang="en-US" sz="2300" b="1" dirty="0"/>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487680">
                <a:tc>
                  <a:txBody>
                    <a:bodyPr/>
                    <a:lstStyle/>
                    <a:p>
                      <a:pPr algn="ctr"/>
                      <a:r>
                        <a:rPr lang="en-US" sz="2300" dirty="0"/>
                        <a:t>1</a:t>
                      </a:r>
                      <a:r>
                        <a:rPr lang="en-US" sz="2300" i="1" dirty="0">
                          <a:latin typeface="Georgia" pitchFamily="18" charset="0"/>
                        </a:rPr>
                        <a:t>s</a:t>
                      </a:r>
                      <a:endParaRPr lang="en-US" sz="2300" dirty="0">
                        <a:latin typeface="Georgia" pitchFamily="18" charset="0"/>
                      </a:endParaRP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i="0" dirty="0"/>
                        <a:t>1</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0</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2</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7680">
                <a:tc>
                  <a:txBody>
                    <a:bodyPr/>
                    <a:lstStyle/>
                    <a:p>
                      <a:pPr algn="ctr"/>
                      <a:r>
                        <a:rPr lang="en-US" sz="2300" dirty="0"/>
                        <a:t>2</a:t>
                      </a:r>
                      <a:r>
                        <a:rPr lang="en-US" sz="2300" i="1" dirty="0">
                          <a:latin typeface="Georgia" pitchFamily="18" charset="0"/>
                        </a:rPr>
                        <a:t>s</a:t>
                      </a:r>
                      <a:endParaRPr lang="en-US" sz="2300" dirty="0">
                        <a:latin typeface="Georgia" pitchFamily="18" charset="0"/>
                      </a:endParaRP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2</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0</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2</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7680">
                <a:tc>
                  <a:txBody>
                    <a:bodyPr/>
                    <a:lstStyle/>
                    <a:p>
                      <a:pPr algn="ctr"/>
                      <a:r>
                        <a:rPr lang="en-US" sz="2300" dirty="0"/>
                        <a:t>2</a:t>
                      </a:r>
                      <a:r>
                        <a:rPr lang="en-US" sz="2300" i="1" dirty="0">
                          <a:latin typeface="Georgia" pitchFamily="18" charset="0"/>
                        </a:rPr>
                        <a:t>p</a:t>
                      </a:r>
                      <a:endParaRPr lang="en-US" sz="2300" dirty="0">
                        <a:latin typeface="Georgia" pitchFamily="18" charset="0"/>
                      </a:endParaRP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2</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1</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6</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9120">
                <a:tc>
                  <a:txBody>
                    <a:bodyPr/>
                    <a:lstStyle/>
                    <a:p>
                      <a:pPr algn="ctr"/>
                      <a:r>
                        <a:rPr lang="en-US" sz="2300" dirty="0"/>
                        <a:t>3</a:t>
                      </a:r>
                      <a:r>
                        <a:rPr lang="en-US" sz="2300" i="1" dirty="0">
                          <a:latin typeface="Georgia" pitchFamily="18" charset="0"/>
                        </a:rPr>
                        <a:t>s</a:t>
                      </a:r>
                      <a:endParaRPr lang="en-US" sz="2300" dirty="0">
                        <a:latin typeface="Georgia" pitchFamily="18" charset="0"/>
                      </a:endParaRP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3</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0</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2</a:t>
                      </a:r>
                    </a:p>
                  </a:txBody>
                  <a:tcPr marL="85781" marR="85781" marT="114300" marB="1143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87680">
                <a:tc>
                  <a:txBody>
                    <a:bodyPr/>
                    <a:lstStyle/>
                    <a:p>
                      <a:pPr algn="ctr"/>
                      <a:r>
                        <a:rPr lang="en-US" sz="2300" dirty="0"/>
                        <a:t>3</a:t>
                      </a:r>
                      <a:r>
                        <a:rPr lang="en-US" sz="2300" i="1" dirty="0">
                          <a:latin typeface="Georgia" pitchFamily="18" charset="0"/>
                        </a:rPr>
                        <a:t>p</a:t>
                      </a:r>
                      <a:endParaRPr lang="en-US" sz="2300" dirty="0">
                        <a:latin typeface="Georgia" pitchFamily="18" charset="0"/>
                      </a:endParaRP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3</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1</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6</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87680">
                <a:tc>
                  <a:txBody>
                    <a:bodyPr/>
                    <a:lstStyle/>
                    <a:p>
                      <a:pPr algn="ctr"/>
                      <a:r>
                        <a:rPr lang="en-US" sz="2300" dirty="0"/>
                        <a:t>3</a:t>
                      </a:r>
                      <a:r>
                        <a:rPr lang="en-US" sz="2300" i="1" dirty="0">
                          <a:latin typeface="Georgia" pitchFamily="18" charset="0"/>
                        </a:rPr>
                        <a:t>d</a:t>
                      </a:r>
                      <a:endParaRPr lang="en-US" sz="2300" dirty="0">
                        <a:latin typeface="Georgia" pitchFamily="18" charset="0"/>
                      </a:endParaRP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3</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2</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10</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87680">
                <a:tc>
                  <a:txBody>
                    <a:bodyPr/>
                    <a:lstStyle/>
                    <a:p>
                      <a:pPr algn="ctr"/>
                      <a:r>
                        <a:rPr lang="en-US" sz="2300" dirty="0"/>
                        <a:t>4</a:t>
                      </a:r>
                      <a:r>
                        <a:rPr lang="en-US" sz="2300" i="1" dirty="0">
                          <a:latin typeface="Georgia" pitchFamily="18" charset="0"/>
                        </a:rPr>
                        <a:t>s</a:t>
                      </a:r>
                      <a:endParaRPr lang="en-US" sz="2300" dirty="0">
                        <a:latin typeface="Georgia" pitchFamily="18" charset="0"/>
                      </a:endParaRP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4</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0</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2</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87680">
                <a:tc>
                  <a:txBody>
                    <a:bodyPr/>
                    <a:lstStyle/>
                    <a:p>
                      <a:pPr algn="ctr"/>
                      <a:r>
                        <a:rPr lang="en-US" sz="2300" dirty="0"/>
                        <a:t>4</a:t>
                      </a:r>
                      <a:r>
                        <a:rPr lang="en-US" sz="2300" i="1" dirty="0">
                          <a:latin typeface="Georgia" pitchFamily="18" charset="0"/>
                        </a:rPr>
                        <a:t>p</a:t>
                      </a:r>
                      <a:endParaRPr lang="en-US" sz="2300" dirty="0">
                        <a:latin typeface="Georgia" pitchFamily="18" charset="0"/>
                      </a:endParaRP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4</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1</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6</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87680">
                <a:tc>
                  <a:txBody>
                    <a:bodyPr/>
                    <a:lstStyle/>
                    <a:p>
                      <a:pPr algn="ctr"/>
                      <a:r>
                        <a:rPr lang="en-US" sz="2300" dirty="0"/>
                        <a:t>4</a:t>
                      </a:r>
                      <a:r>
                        <a:rPr lang="en-US" sz="2300" i="1" dirty="0">
                          <a:latin typeface="Georgia" pitchFamily="18" charset="0"/>
                        </a:rPr>
                        <a:t>d</a:t>
                      </a:r>
                      <a:endParaRPr lang="en-US" sz="2300" dirty="0">
                        <a:latin typeface="Georgia" pitchFamily="18" charset="0"/>
                      </a:endParaRP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4</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2</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10</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487680">
                <a:tc>
                  <a:txBody>
                    <a:bodyPr/>
                    <a:lstStyle/>
                    <a:p>
                      <a:pPr algn="ctr"/>
                      <a:r>
                        <a:rPr lang="en-US" sz="2300" dirty="0"/>
                        <a:t>4</a:t>
                      </a:r>
                      <a:r>
                        <a:rPr lang="en-US" sz="2300" i="1" dirty="0">
                          <a:latin typeface="Georgia" pitchFamily="18" charset="0"/>
                        </a:rPr>
                        <a:t>f</a:t>
                      </a:r>
                      <a:endParaRPr lang="en-US" sz="2300" dirty="0">
                        <a:latin typeface="Georgia" pitchFamily="18" charset="0"/>
                      </a:endParaRP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4</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3</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a:t>14</a:t>
                      </a:r>
                    </a:p>
                  </a:txBody>
                  <a:tcPr marL="133437" marR="133437"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6436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715037" y="0"/>
            <a:ext cx="3428999" cy="685800"/>
          </a:xfrm>
        </p:spPr>
        <p:txBody>
          <a:bodyPr/>
          <a:lstStyle/>
          <a:p>
            <a:pPr eaLnBrk="1" hangingPunct="1">
              <a:defRPr/>
            </a:pPr>
            <a:r>
              <a:rPr lang="en-US" altLang="en-US"/>
              <a:t>Atomic Orbitals</a:t>
            </a:r>
          </a:p>
        </p:txBody>
      </p:sp>
      <p:sp>
        <p:nvSpPr>
          <p:cNvPr id="16388" name="Text Box 3"/>
          <p:cNvSpPr txBox="1">
            <a:spLocks noChangeArrowheads="1"/>
          </p:cNvSpPr>
          <p:nvPr/>
        </p:nvSpPr>
        <p:spPr bwMode="auto">
          <a:xfrm>
            <a:off x="457200" y="838246"/>
            <a:ext cx="8458200" cy="492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ts val="1200"/>
              </a:spcBef>
            </a:pPr>
            <a:r>
              <a:rPr lang="en-US" altLang="en-US" sz="3600" dirty="0">
                <a:solidFill>
                  <a:srgbClr val="FF0000"/>
                </a:solidFill>
              </a:rPr>
              <a:t>Atomic Orbitals </a:t>
            </a:r>
          </a:p>
          <a:p>
            <a:pPr marL="341416" indent="-341416">
              <a:spcBef>
                <a:spcPts val="1200"/>
              </a:spcBef>
              <a:buFont typeface="Arial" panose="020B0604020202020204" pitchFamily="34" charset="0"/>
              <a:buChar char="•"/>
            </a:pPr>
            <a:r>
              <a:rPr lang="en-US" altLang="en-US" sz="2300" b="0" dirty="0">
                <a:solidFill>
                  <a:srgbClr val="00B050"/>
                </a:solidFill>
              </a:rPr>
              <a:t>An atomic orbital is represented pictorially as a region of space in which there is a high probability of finding an electron. </a:t>
            </a:r>
          </a:p>
          <a:p>
            <a:pPr marL="341416" indent="-341416">
              <a:spcBef>
                <a:spcPts val="1200"/>
              </a:spcBef>
              <a:buFont typeface="Arial" panose="020B0604020202020204" pitchFamily="34" charset="0"/>
              <a:buChar char="•"/>
            </a:pPr>
            <a:r>
              <a:rPr lang="en-US" sz="2300" dirty="0">
                <a:solidFill>
                  <a:srgbClr val="0070C0"/>
                </a:solidFill>
              </a:rPr>
              <a:t>Every electron in an atom is assigned a QUANTUM NUMBER </a:t>
            </a:r>
            <a:r>
              <a:rPr lang="en-US" altLang="en-US" sz="2300" b="0" dirty="0">
                <a:solidFill>
                  <a:schemeClr val="tx1"/>
                </a:solidFill>
              </a:rPr>
              <a:t>described by the Schr</a:t>
            </a:r>
            <a:r>
              <a:rPr lang="en-US" altLang="en-US" sz="2300" b="0" dirty="0">
                <a:solidFill>
                  <a:schemeClr val="tx1"/>
                </a:solidFill>
                <a:cs typeface="Arial" panose="020B0604020202020204" pitchFamily="34" charset="0"/>
              </a:rPr>
              <a:t>ö</a:t>
            </a:r>
            <a:r>
              <a:rPr lang="en-US" altLang="en-US" sz="2300" b="0" dirty="0">
                <a:solidFill>
                  <a:schemeClr val="tx1"/>
                </a:solidFill>
              </a:rPr>
              <a:t>dinger equation - a mathematical expression</a:t>
            </a:r>
            <a:endParaRPr lang="en-US" altLang="en-US" sz="2300" dirty="0"/>
          </a:p>
          <a:p>
            <a:pPr marL="341416" indent="-341416">
              <a:spcBef>
                <a:spcPts val="1200"/>
              </a:spcBef>
              <a:buFont typeface="Arial" panose="020B0604020202020204" pitchFamily="34" charset="0"/>
              <a:buChar char="•"/>
            </a:pPr>
            <a:r>
              <a:rPr lang="en-US" sz="2300" dirty="0">
                <a:solidFill>
                  <a:srgbClr val="00B050"/>
                </a:solidFill>
              </a:rPr>
              <a:t>Quantum numbers indicate different energy states of electrons in an atom</a:t>
            </a:r>
            <a:endParaRPr lang="en-US" sz="2300" b="0" dirty="0">
              <a:solidFill>
                <a:schemeClr val="tx1"/>
              </a:solidFill>
            </a:endParaRPr>
          </a:p>
          <a:p>
            <a:pPr marL="341416" indent="-341416">
              <a:spcBef>
                <a:spcPts val="1200"/>
              </a:spcBef>
              <a:buFont typeface="Arial" panose="020B0604020202020204" pitchFamily="34" charset="0"/>
              <a:buChar char="•"/>
            </a:pPr>
            <a:r>
              <a:rPr lang="en-US" sz="2300" b="0" dirty="0">
                <a:solidFill>
                  <a:srgbClr val="FF0000"/>
                </a:solidFill>
              </a:rPr>
              <a:t>Every </a:t>
            </a:r>
            <a:r>
              <a:rPr lang="en-US" sz="2300" dirty="0">
                <a:solidFill>
                  <a:srgbClr val="002060"/>
                </a:solidFill>
              </a:rPr>
              <a:t>electron</a:t>
            </a:r>
            <a:r>
              <a:rPr lang="en-US" sz="2300" b="0" dirty="0">
                <a:solidFill>
                  <a:srgbClr val="002060"/>
                </a:solidFill>
              </a:rPr>
              <a:t> </a:t>
            </a:r>
            <a:r>
              <a:rPr lang="en-US" sz="2300" b="0" dirty="0">
                <a:solidFill>
                  <a:srgbClr val="FF0000"/>
                </a:solidFill>
              </a:rPr>
              <a:t>can be described by </a:t>
            </a:r>
            <a:r>
              <a:rPr lang="en-US" sz="2300" dirty="0">
                <a:solidFill>
                  <a:schemeClr val="tx1"/>
                </a:solidFill>
              </a:rPr>
              <a:t>FOUR quantum numbers </a:t>
            </a:r>
            <a:r>
              <a:rPr lang="en-US" sz="2300" b="0" dirty="0">
                <a:solidFill>
                  <a:srgbClr val="FF0000"/>
                </a:solidFill>
              </a:rPr>
              <a:t>and NO two electrons have the same 4 numbers.</a:t>
            </a:r>
            <a:endParaRPr lang="en-US" sz="2300" dirty="0">
              <a:solidFill>
                <a:srgbClr val="FF0000"/>
              </a:solidFill>
            </a:endParaRPr>
          </a:p>
        </p:txBody>
      </p:sp>
      <p:sp>
        <p:nvSpPr>
          <p:cNvPr id="2" name="TextBox 1"/>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t>2 Electron Configurations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fade">
                                      <p:cBhvr>
                                        <p:cTn id="7" dur="500"/>
                                        <p:tgtEl>
                                          <p:spTgt spid="16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8">
                                            <p:txEl>
                                              <p:pRg st="1" end="1"/>
                                            </p:txEl>
                                          </p:spTgt>
                                        </p:tgtEl>
                                        <p:attrNameLst>
                                          <p:attrName>style.visibility</p:attrName>
                                        </p:attrNameLst>
                                      </p:cBhvr>
                                      <p:to>
                                        <p:strVal val="visible"/>
                                      </p:to>
                                    </p:set>
                                    <p:animEffect transition="in" filter="fade">
                                      <p:cBhvr>
                                        <p:cTn id="12" dur="500"/>
                                        <p:tgtEl>
                                          <p:spTgt spid="163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8">
                                            <p:txEl>
                                              <p:pRg st="2" end="2"/>
                                            </p:txEl>
                                          </p:spTgt>
                                        </p:tgtEl>
                                        <p:attrNameLst>
                                          <p:attrName>style.visibility</p:attrName>
                                        </p:attrNameLst>
                                      </p:cBhvr>
                                      <p:to>
                                        <p:strVal val="visible"/>
                                      </p:to>
                                    </p:set>
                                    <p:animEffect transition="in" filter="fade">
                                      <p:cBhvr>
                                        <p:cTn id="17" dur="500"/>
                                        <p:tgtEl>
                                          <p:spTgt spid="163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8">
                                            <p:txEl>
                                              <p:pRg st="3" end="3"/>
                                            </p:txEl>
                                          </p:spTgt>
                                        </p:tgtEl>
                                        <p:attrNameLst>
                                          <p:attrName>style.visibility</p:attrName>
                                        </p:attrNameLst>
                                      </p:cBhvr>
                                      <p:to>
                                        <p:strVal val="visible"/>
                                      </p:to>
                                    </p:set>
                                    <p:animEffect transition="in" filter="fade">
                                      <p:cBhvr>
                                        <p:cTn id="22" dur="500"/>
                                        <p:tgtEl>
                                          <p:spTgt spid="163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8">
                                            <p:txEl>
                                              <p:pRg st="4" end="4"/>
                                            </p:txEl>
                                          </p:spTgt>
                                        </p:tgtEl>
                                        <p:attrNameLst>
                                          <p:attrName>style.visibility</p:attrName>
                                        </p:attrNameLst>
                                      </p:cBhvr>
                                      <p:to>
                                        <p:strVal val="visible"/>
                                      </p:to>
                                    </p:set>
                                    <p:animEffect transition="in" filter="fade">
                                      <p:cBhvr>
                                        <p:cTn id="27" dur="500"/>
                                        <p:tgtEl>
                                          <p:spTgt spid="163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1377153"/>
            <a:ext cx="4419601" cy="548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 y="0"/>
            <a:ext cx="9143994" cy="1371600"/>
          </a:xfrm>
        </p:spPr>
        <p:txBody>
          <a:bodyPr/>
          <a:lstStyle/>
          <a:p>
            <a:r>
              <a:rPr lang="en-US" dirty="0">
                <a:solidFill>
                  <a:schemeClr val="bg1"/>
                </a:solidFill>
              </a:rPr>
              <a:t>Atomic Orbitals </a:t>
            </a:r>
            <a:r>
              <a:rPr lang="en-US" dirty="0">
                <a:solidFill>
                  <a:schemeClr val="bg1"/>
                </a:solidFill>
                <a:sym typeface="Wingdings" panose="05000000000000000000" pitchFamily="2" charset="2"/>
              </a:rPr>
              <a:t>  </a:t>
            </a:r>
            <a:r>
              <a:rPr lang="en-US" dirty="0">
                <a:solidFill>
                  <a:srgbClr val="FFFF00"/>
                </a:solidFill>
                <a:sym typeface="Wingdings" panose="05000000000000000000" pitchFamily="2" charset="2"/>
              </a:rPr>
              <a:t>Quantum Numbers (4)</a:t>
            </a:r>
            <a:endParaRPr lang="en-US" dirty="0">
              <a:solidFill>
                <a:srgbClr val="FFFF00"/>
              </a:solidFill>
            </a:endParaRPr>
          </a:p>
        </p:txBody>
      </p:sp>
      <p:sp>
        <p:nvSpPr>
          <p:cNvPr id="4" name="Text Placeholder 3">
            <a:extLst>
              <a:ext uri="{FF2B5EF4-FFF2-40B4-BE49-F238E27FC236}">
                <a16:creationId xmlns:a16="http://schemas.microsoft.com/office/drawing/2014/main" id="{AEBC0337-8012-41B5-AEAE-257F4222C08D}"/>
              </a:ext>
            </a:extLst>
          </p:cNvPr>
          <p:cNvSpPr>
            <a:spLocks noGrp="1"/>
          </p:cNvSpPr>
          <p:nvPr>
            <p:ph type="body" sz="quarter" idx="12"/>
          </p:nvPr>
        </p:nvSpPr>
        <p:spPr/>
        <p:txBody>
          <a:bodyPr/>
          <a:lstStyle/>
          <a:p>
            <a:endPar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endParaRPr>
          </a:p>
          <a:p>
            <a:endParaRPr lang="en-US" sz="18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endParaRPr>
          </a:p>
          <a:p>
            <a:endPar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endParaRPr>
          </a:p>
          <a:p>
            <a:r>
              <a:rPr lang="en-US" sz="3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Quantum Numbers Made Easy ctr</a:t>
            </a:r>
            <a:r>
              <a:rPr lang="en-US" sz="3200" dirty="0">
                <a:solidFill>
                  <a:srgbClr val="000000"/>
                </a:solidFill>
                <a:effectLst/>
                <a:latin typeface="Times New Roman" panose="02020603050405020304" pitchFamily="18" charset="0"/>
                <a:ea typeface="Calibri" panose="020F0502020204030204" pitchFamily="34" charset="0"/>
              </a:rPr>
              <a:t> </a:t>
            </a:r>
            <a:r>
              <a:rPr lang="en-US" sz="1800" dirty="0">
                <a:solidFill>
                  <a:srgbClr val="000000"/>
                </a:solidFill>
                <a:effectLst/>
                <a:latin typeface="Times New Roman" panose="02020603050405020304" pitchFamily="18" charset="0"/>
                <a:ea typeface="Calibri" panose="020F0502020204030204" pitchFamily="34" charset="0"/>
              </a:rPr>
              <a:t>(11:22)</a:t>
            </a:r>
            <a:endParaRPr lang="en-US" dirty="0"/>
          </a:p>
        </p:txBody>
      </p:sp>
    </p:spTree>
    <p:extLst>
      <p:ext uri="{BB962C8B-B14F-4D97-AF65-F5344CB8AC3E}">
        <p14:creationId xmlns:p14="http://schemas.microsoft.com/office/powerpoint/2010/main" val="3700907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1377153"/>
            <a:ext cx="4419601" cy="548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2"/>
          </p:nvPr>
        </p:nvSpPr>
        <p:spPr>
          <a:xfrm>
            <a:off x="31" y="1676400"/>
            <a:ext cx="5410199" cy="5181600"/>
          </a:xfrm>
        </p:spPr>
        <p:txBody>
          <a:bodyPr/>
          <a:lstStyle/>
          <a:p>
            <a:pPr marL="455414" lvl="2" indent="-455414">
              <a:spcBef>
                <a:spcPts val="630"/>
              </a:spcBef>
              <a:buNone/>
            </a:pPr>
            <a:r>
              <a:rPr lang="en-US" sz="2700" i="1" dirty="0">
                <a:latin typeface="Georgia" pitchFamily="18" charset="0"/>
              </a:rPr>
              <a:t>1	n</a:t>
            </a:r>
            <a:r>
              <a:rPr lang="en-US" sz="2700" dirty="0"/>
              <a:t> (</a:t>
            </a:r>
            <a:r>
              <a:rPr lang="en-US" sz="2700" b="1" dirty="0">
                <a:solidFill>
                  <a:srgbClr val="5B8F22"/>
                </a:solidFill>
              </a:rPr>
              <a:t>principal quantum number</a:t>
            </a:r>
            <a:r>
              <a:rPr lang="en-US" sz="2700" dirty="0"/>
              <a:t>) </a:t>
            </a:r>
            <a:r>
              <a:rPr lang="en-US" sz="2100" dirty="0"/>
              <a:t>= size of the e- cloud</a:t>
            </a:r>
          </a:p>
          <a:p>
            <a:pPr marL="445926" lvl="2" indent="9489">
              <a:spcBef>
                <a:spcPts val="630"/>
              </a:spcBef>
              <a:buNone/>
            </a:pPr>
            <a:r>
              <a:rPr lang="en-US" sz="2100" b="1" i="1" dirty="0">
                <a:solidFill>
                  <a:srgbClr val="FF0000"/>
                </a:solidFill>
                <a:latin typeface="Times New Roman" panose="02020603050405020304" pitchFamily="18" charset="0"/>
                <a:cs typeface="Times New Roman" panose="02020603050405020304" pitchFamily="18" charset="0"/>
              </a:rPr>
              <a:t>Corresponds to energy levels in the Bohr Model of the atom (</a:t>
            </a:r>
            <a:r>
              <a:rPr lang="en-US" sz="2100" b="1" i="1" dirty="0">
                <a:solidFill>
                  <a:srgbClr val="7030A0"/>
                </a:solidFill>
                <a:latin typeface="Times New Roman" panose="02020603050405020304" pitchFamily="18" charset="0"/>
                <a:cs typeface="Times New Roman" panose="02020603050405020304" pitchFamily="18" charset="0"/>
              </a:rPr>
              <a:t>7 Rows on Periodic Table</a:t>
            </a:r>
            <a:r>
              <a:rPr lang="en-US" sz="2100" b="1" i="1" dirty="0">
                <a:solidFill>
                  <a:srgbClr val="FF0000"/>
                </a:solidFill>
                <a:latin typeface="Times New Roman" panose="02020603050405020304" pitchFamily="18" charset="0"/>
                <a:cs typeface="Times New Roman" panose="02020603050405020304" pitchFamily="18" charset="0"/>
              </a:rPr>
              <a:t>)</a:t>
            </a:r>
          </a:p>
          <a:p>
            <a:pPr marL="445926" lvl="2" indent="-445926">
              <a:spcBef>
                <a:spcPts val="630"/>
              </a:spcBef>
              <a:buNone/>
            </a:pPr>
            <a:endParaRPr lang="en-US" sz="800" i="1" dirty="0">
              <a:latin typeface="Georgia" pitchFamily="18" charset="0"/>
            </a:endParaRPr>
          </a:p>
        </p:txBody>
      </p:sp>
      <p:sp>
        <p:nvSpPr>
          <p:cNvPr id="2" name="Title 1"/>
          <p:cNvSpPr>
            <a:spLocks noGrp="1"/>
          </p:cNvSpPr>
          <p:nvPr>
            <p:ph type="title"/>
          </p:nvPr>
        </p:nvSpPr>
        <p:spPr>
          <a:xfrm>
            <a:off x="6" y="0"/>
            <a:ext cx="9143994" cy="1371600"/>
          </a:xfrm>
        </p:spPr>
        <p:txBody>
          <a:bodyPr/>
          <a:lstStyle/>
          <a:p>
            <a:r>
              <a:rPr lang="en-US" dirty="0">
                <a:solidFill>
                  <a:schemeClr val="bg1"/>
                </a:solidFill>
              </a:rPr>
              <a:t>Atomic Orbitals </a:t>
            </a:r>
            <a:r>
              <a:rPr lang="en-US" dirty="0">
                <a:solidFill>
                  <a:schemeClr val="bg1"/>
                </a:solidFill>
                <a:sym typeface="Wingdings" panose="05000000000000000000" pitchFamily="2" charset="2"/>
              </a:rPr>
              <a:t>  </a:t>
            </a:r>
            <a:r>
              <a:rPr lang="en-US" dirty="0">
                <a:solidFill>
                  <a:srgbClr val="FFFF00"/>
                </a:solidFill>
                <a:sym typeface="Wingdings" panose="05000000000000000000" pitchFamily="2" charset="2"/>
              </a:rPr>
              <a:t>Quantum Numbers (4)</a:t>
            </a:r>
            <a:endParaRPr lang="en-US" dirty="0">
              <a:solidFill>
                <a:srgbClr val="FFFF00"/>
              </a:solidFill>
            </a:endParaRPr>
          </a:p>
        </p:txBody>
      </p:sp>
    </p:spTree>
    <p:extLst>
      <p:ext uri="{BB962C8B-B14F-4D97-AF65-F5344CB8AC3E}">
        <p14:creationId xmlns:p14="http://schemas.microsoft.com/office/powerpoint/2010/main" val="35837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1377153"/>
            <a:ext cx="4419601" cy="548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2"/>
          </p:nvPr>
        </p:nvSpPr>
        <p:spPr>
          <a:xfrm>
            <a:off x="31" y="1676400"/>
            <a:ext cx="5410199" cy="5181600"/>
          </a:xfrm>
        </p:spPr>
        <p:txBody>
          <a:bodyPr/>
          <a:lstStyle/>
          <a:p>
            <a:pPr marL="455414" lvl="2" indent="-455414">
              <a:spcBef>
                <a:spcPts val="630"/>
              </a:spcBef>
              <a:buNone/>
            </a:pPr>
            <a:r>
              <a:rPr lang="en-US" sz="2700" i="1" dirty="0">
                <a:latin typeface="Georgia" pitchFamily="18" charset="0"/>
              </a:rPr>
              <a:t>1	n</a:t>
            </a:r>
            <a:r>
              <a:rPr lang="en-US" sz="2700" dirty="0"/>
              <a:t> (</a:t>
            </a:r>
            <a:r>
              <a:rPr lang="en-US" sz="2700" b="1" dirty="0">
                <a:solidFill>
                  <a:srgbClr val="5B8F22"/>
                </a:solidFill>
              </a:rPr>
              <a:t>principal quantum number</a:t>
            </a:r>
            <a:r>
              <a:rPr lang="en-US" sz="2700" dirty="0"/>
              <a:t>) </a:t>
            </a:r>
            <a:r>
              <a:rPr lang="en-US" sz="2100" dirty="0"/>
              <a:t>= size of the e- cloud</a:t>
            </a:r>
          </a:p>
          <a:p>
            <a:pPr marL="445926" lvl="2" indent="9489">
              <a:spcBef>
                <a:spcPts val="630"/>
              </a:spcBef>
              <a:buNone/>
            </a:pPr>
            <a:r>
              <a:rPr lang="en-US" sz="2100" b="1" i="1" dirty="0">
                <a:solidFill>
                  <a:srgbClr val="FF0000"/>
                </a:solidFill>
                <a:latin typeface="Times New Roman" panose="02020603050405020304" pitchFamily="18" charset="0"/>
                <a:cs typeface="Times New Roman" panose="02020603050405020304" pitchFamily="18" charset="0"/>
              </a:rPr>
              <a:t>Corresponds to energy levels in the Bohr Model of the atom (</a:t>
            </a:r>
            <a:r>
              <a:rPr lang="en-US" sz="2100" b="1" i="1" dirty="0">
                <a:solidFill>
                  <a:srgbClr val="7030A0"/>
                </a:solidFill>
                <a:latin typeface="Times New Roman" panose="02020603050405020304" pitchFamily="18" charset="0"/>
                <a:cs typeface="Times New Roman" panose="02020603050405020304" pitchFamily="18" charset="0"/>
              </a:rPr>
              <a:t>7 Rows on Periodic Table</a:t>
            </a:r>
            <a:r>
              <a:rPr lang="en-US" sz="2100" b="1" i="1" dirty="0">
                <a:solidFill>
                  <a:srgbClr val="FF0000"/>
                </a:solidFill>
                <a:latin typeface="Times New Roman" panose="02020603050405020304" pitchFamily="18" charset="0"/>
                <a:cs typeface="Times New Roman" panose="02020603050405020304" pitchFamily="18" charset="0"/>
              </a:rPr>
              <a:t>)</a:t>
            </a:r>
          </a:p>
          <a:p>
            <a:pPr marL="445926" lvl="2" indent="-445926">
              <a:spcBef>
                <a:spcPts val="630"/>
              </a:spcBef>
              <a:buNone/>
            </a:pPr>
            <a:endParaRPr lang="en-US" sz="800" i="1" dirty="0">
              <a:latin typeface="Georgia" pitchFamily="18" charset="0"/>
            </a:endParaRPr>
          </a:p>
          <a:p>
            <a:pPr marL="445926" lvl="2" indent="-445926">
              <a:spcBef>
                <a:spcPts val="630"/>
              </a:spcBef>
              <a:buNone/>
            </a:pPr>
            <a:r>
              <a:rPr lang="en-US" sz="2700" i="1" dirty="0">
                <a:latin typeface="Georgia" pitchFamily="18" charset="0"/>
              </a:rPr>
              <a:t>2	</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a:solidFill>
                  <a:srgbClr val="0070C0"/>
                </a:solidFill>
                <a:latin typeface="Georgia" panose="02040502050405020303" pitchFamily="18" charset="0"/>
                <a:cs typeface="Times New Roman" panose="02020603050405020304" pitchFamily="18" charset="0"/>
              </a:rPr>
              <a:t>sublevel</a:t>
            </a:r>
            <a:r>
              <a:rPr lang="en-US" sz="2700" dirty="0"/>
              <a:t> </a:t>
            </a:r>
            <a:r>
              <a:rPr lang="en-US" sz="2100" dirty="0"/>
              <a:t>= </a:t>
            </a:r>
            <a:r>
              <a:rPr lang="en-US" sz="2100" b="1" i="1" dirty="0">
                <a:solidFill>
                  <a:srgbClr val="0070C0"/>
                </a:solidFill>
                <a:latin typeface="Times New Roman" panose="02020603050405020304" pitchFamily="18" charset="0"/>
                <a:cs typeface="Times New Roman" panose="02020603050405020304" pitchFamily="18" charset="0"/>
              </a:rPr>
              <a:t>shape of the sublevel</a:t>
            </a:r>
          </a:p>
          <a:p>
            <a:pPr marL="445926" lvl="2" indent="-445926">
              <a:spcBef>
                <a:spcPts val="630"/>
              </a:spcBef>
              <a:buNone/>
            </a:pPr>
            <a:endParaRPr lang="en-US" sz="800" i="1" dirty="0">
              <a:latin typeface="Georgia" pitchFamily="18" charset="0"/>
            </a:endParaRPr>
          </a:p>
        </p:txBody>
      </p:sp>
      <p:sp>
        <p:nvSpPr>
          <p:cNvPr id="2" name="Title 1"/>
          <p:cNvSpPr>
            <a:spLocks noGrp="1"/>
          </p:cNvSpPr>
          <p:nvPr>
            <p:ph type="title"/>
          </p:nvPr>
        </p:nvSpPr>
        <p:spPr>
          <a:xfrm>
            <a:off x="6" y="0"/>
            <a:ext cx="9143994" cy="1371600"/>
          </a:xfrm>
        </p:spPr>
        <p:txBody>
          <a:bodyPr/>
          <a:lstStyle/>
          <a:p>
            <a:r>
              <a:rPr lang="en-US" dirty="0">
                <a:solidFill>
                  <a:schemeClr val="bg1"/>
                </a:solidFill>
              </a:rPr>
              <a:t>Atomic Orbitals </a:t>
            </a:r>
            <a:r>
              <a:rPr lang="en-US" dirty="0">
                <a:solidFill>
                  <a:schemeClr val="bg1"/>
                </a:solidFill>
                <a:sym typeface="Wingdings" panose="05000000000000000000" pitchFamily="2" charset="2"/>
              </a:rPr>
              <a:t>  </a:t>
            </a:r>
            <a:r>
              <a:rPr lang="en-US" dirty="0">
                <a:solidFill>
                  <a:srgbClr val="FFFF00"/>
                </a:solidFill>
                <a:sym typeface="Wingdings" panose="05000000000000000000" pitchFamily="2" charset="2"/>
              </a:rPr>
              <a:t>Quantum Numbers (4)</a:t>
            </a:r>
            <a:endParaRPr lang="en-US" dirty="0">
              <a:solidFill>
                <a:srgbClr val="FFFF00"/>
              </a:solidFill>
            </a:endParaRPr>
          </a:p>
        </p:txBody>
      </p:sp>
    </p:spTree>
    <p:extLst>
      <p:ext uri="{BB962C8B-B14F-4D97-AF65-F5344CB8AC3E}">
        <p14:creationId xmlns:p14="http://schemas.microsoft.com/office/powerpoint/2010/main" val="196778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1377153"/>
            <a:ext cx="4419601" cy="548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2"/>
          </p:nvPr>
        </p:nvSpPr>
        <p:spPr>
          <a:xfrm>
            <a:off x="31" y="1676400"/>
            <a:ext cx="5410199" cy="5181600"/>
          </a:xfrm>
        </p:spPr>
        <p:txBody>
          <a:bodyPr/>
          <a:lstStyle/>
          <a:p>
            <a:pPr marL="455414" lvl="2" indent="-455414">
              <a:spcBef>
                <a:spcPts val="630"/>
              </a:spcBef>
              <a:buNone/>
            </a:pPr>
            <a:r>
              <a:rPr lang="en-US" sz="2700" i="1" dirty="0">
                <a:latin typeface="Georgia" pitchFamily="18" charset="0"/>
              </a:rPr>
              <a:t>1	n</a:t>
            </a:r>
            <a:r>
              <a:rPr lang="en-US" sz="2700" dirty="0"/>
              <a:t> (</a:t>
            </a:r>
            <a:r>
              <a:rPr lang="en-US" sz="2700" b="1" dirty="0">
                <a:solidFill>
                  <a:srgbClr val="5B8F22"/>
                </a:solidFill>
              </a:rPr>
              <a:t>principal quantum number</a:t>
            </a:r>
            <a:r>
              <a:rPr lang="en-US" sz="2700" dirty="0"/>
              <a:t>) </a:t>
            </a:r>
            <a:r>
              <a:rPr lang="en-US" sz="2100" dirty="0"/>
              <a:t>= size of the e- cloud</a:t>
            </a:r>
          </a:p>
          <a:p>
            <a:pPr marL="445926" lvl="2" indent="9489">
              <a:spcBef>
                <a:spcPts val="630"/>
              </a:spcBef>
              <a:buNone/>
            </a:pPr>
            <a:r>
              <a:rPr lang="en-US" sz="2100" b="1" i="1" dirty="0">
                <a:solidFill>
                  <a:srgbClr val="FF0000"/>
                </a:solidFill>
                <a:latin typeface="Times New Roman" panose="02020603050405020304" pitchFamily="18" charset="0"/>
                <a:cs typeface="Times New Roman" panose="02020603050405020304" pitchFamily="18" charset="0"/>
              </a:rPr>
              <a:t>Corresponds to energy levels in the Bohr Model of the atom (</a:t>
            </a:r>
            <a:r>
              <a:rPr lang="en-US" sz="2100" b="1" i="1" dirty="0">
                <a:solidFill>
                  <a:srgbClr val="7030A0"/>
                </a:solidFill>
                <a:latin typeface="Times New Roman" panose="02020603050405020304" pitchFamily="18" charset="0"/>
                <a:cs typeface="Times New Roman" panose="02020603050405020304" pitchFamily="18" charset="0"/>
              </a:rPr>
              <a:t>7 Rows on Periodic Table</a:t>
            </a:r>
            <a:r>
              <a:rPr lang="en-US" sz="2100" b="1" i="1" dirty="0">
                <a:solidFill>
                  <a:srgbClr val="FF0000"/>
                </a:solidFill>
                <a:latin typeface="Times New Roman" panose="02020603050405020304" pitchFamily="18" charset="0"/>
                <a:cs typeface="Times New Roman" panose="02020603050405020304" pitchFamily="18" charset="0"/>
              </a:rPr>
              <a:t>)</a:t>
            </a:r>
          </a:p>
          <a:p>
            <a:pPr marL="445926" lvl="2" indent="-445926">
              <a:spcBef>
                <a:spcPts val="630"/>
              </a:spcBef>
              <a:buNone/>
            </a:pPr>
            <a:endParaRPr lang="en-US" sz="800" i="1" dirty="0">
              <a:latin typeface="Georgia" pitchFamily="18" charset="0"/>
            </a:endParaRPr>
          </a:p>
          <a:p>
            <a:pPr marL="445926" lvl="2" indent="-445926">
              <a:spcBef>
                <a:spcPts val="630"/>
              </a:spcBef>
              <a:buNone/>
            </a:pPr>
            <a:r>
              <a:rPr lang="en-US" sz="2700" i="1" dirty="0">
                <a:latin typeface="Georgia" pitchFamily="18" charset="0"/>
              </a:rPr>
              <a:t>2	</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a:solidFill>
                  <a:srgbClr val="0070C0"/>
                </a:solidFill>
                <a:latin typeface="Georgia" panose="02040502050405020303" pitchFamily="18" charset="0"/>
                <a:cs typeface="Times New Roman" panose="02020603050405020304" pitchFamily="18" charset="0"/>
              </a:rPr>
              <a:t>sublevel</a:t>
            </a:r>
            <a:r>
              <a:rPr lang="en-US" sz="2700" dirty="0"/>
              <a:t> </a:t>
            </a:r>
            <a:r>
              <a:rPr lang="en-US" sz="2100" dirty="0"/>
              <a:t>= </a:t>
            </a:r>
            <a:r>
              <a:rPr lang="en-US" sz="2100" b="1" i="1" dirty="0">
                <a:solidFill>
                  <a:srgbClr val="0070C0"/>
                </a:solidFill>
                <a:latin typeface="Times New Roman" panose="02020603050405020304" pitchFamily="18" charset="0"/>
                <a:cs typeface="Times New Roman" panose="02020603050405020304" pitchFamily="18" charset="0"/>
              </a:rPr>
              <a:t>shape of the sublevel</a:t>
            </a:r>
          </a:p>
          <a:p>
            <a:pPr marL="445926" lvl="2" indent="-445926">
              <a:spcBef>
                <a:spcPts val="630"/>
              </a:spcBef>
              <a:buNone/>
            </a:pPr>
            <a:endParaRPr lang="en-US" sz="800" i="1" dirty="0">
              <a:latin typeface="Georgia" pitchFamily="18" charset="0"/>
            </a:endParaRPr>
          </a:p>
          <a:p>
            <a:pPr marL="445926" lvl="2" indent="-445926">
              <a:spcBef>
                <a:spcPts val="630"/>
              </a:spcBef>
              <a:buNone/>
            </a:pPr>
            <a:r>
              <a:rPr lang="en-US" sz="2700" i="1" dirty="0">
                <a:latin typeface="Georgia" pitchFamily="18" charset="0"/>
              </a:rPr>
              <a:t>3	Orbital </a:t>
            </a:r>
            <a:r>
              <a:rPr lang="en-US" sz="2100" dirty="0"/>
              <a:t>= </a:t>
            </a:r>
            <a:r>
              <a:rPr lang="en-US" sz="2100" b="1" i="1" dirty="0">
                <a:solidFill>
                  <a:srgbClr val="FF0000"/>
                </a:solidFill>
                <a:latin typeface="Times New Roman" panose="02020603050405020304" pitchFamily="18" charset="0"/>
                <a:cs typeface="Times New Roman" panose="02020603050405020304" pitchFamily="18" charset="0"/>
              </a:rPr>
              <a:t>orbital orientation</a:t>
            </a:r>
          </a:p>
          <a:p>
            <a:pPr marL="445926" lvl="2" indent="-445926">
              <a:spcBef>
                <a:spcPts val="630"/>
              </a:spcBef>
              <a:buNone/>
            </a:pPr>
            <a:endParaRPr lang="en-US" sz="800" i="1" dirty="0"/>
          </a:p>
        </p:txBody>
      </p:sp>
      <p:sp>
        <p:nvSpPr>
          <p:cNvPr id="2" name="Title 1"/>
          <p:cNvSpPr>
            <a:spLocks noGrp="1"/>
          </p:cNvSpPr>
          <p:nvPr>
            <p:ph type="title"/>
          </p:nvPr>
        </p:nvSpPr>
        <p:spPr>
          <a:xfrm>
            <a:off x="6" y="0"/>
            <a:ext cx="9143994" cy="1371600"/>
          </a:xfrm>
        </p:spPr>
        <p:txBody>
          <a:bodyPr/>
          <a:lstStyle/>
          <a:p>
            <a:r>
              <a:rPr lang="en-US" dirty="0">
                <a:solidFill>
                  <a:schemeClr val="bg1"/>
                </a:solidFill>
              </a:rPr>
              <a:t>Atomic Orbitals </a:t>
            </a:r>
            <a:r>
              <a:rPr lang="en-US" dirty="0">
                <a:solidFill>
                  <a:schemeClr val="bg1"/>
                </a:solidFill>
                <a:sym typeface="Wingdings" panose="05000000000000000000" pitchFamily="2" charset="2"/>
              </a:rPr>
              <a:t>  </a:t>
            </a:r>
            <a:r>
              <a:rPr lang="en-US" dirty="0">
                <a:solidFill>
                  <a:srgbClr val="FFFF00"/>
                </a:solidFill>
                <a:sym typeface="Wingdings" panose="05000000000000000000" pitchFamily="2" charset="2"/>
              </a:rPr>
              <a:t>Quantum Numbers (4)</a:t>
            </a:r>
            <a:endParaRPr lang="en-US" dirty="0">
              <a:solidFill>
                <a:srgbClr val="FFFF00"/>
              </a:solidFill>
            </a:endParaRPr>
          </a:p>
        </p:txBody>
      </p:sp>
    </p:spTree>
    <p:extLst>
      <p:ext uri="{BB962C8B-B14F-4D97-AF65-F5344CB8AC3E}">
        <p14:creationId xmlns:p14="http://schemas.microsoft.com/office/powerpoint/2010/main" val="194517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1377153"/>
            <a:ext cx="4419601" cy="548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2"/>
          </p:nvPr>
        </p:nvSpPr>
        <p:spPr>
          <a:xfrm>
            <a:off x="31" y="1676400"/>
            <a:ext cx="5410199" cy="5181600"/>
          </a:xfrm>
        </p:spPr>
        <p:txBody>
          <a:bodyPr/>
          <a:lstStyle/>
          <a:p>
            <a:pPr marL="455414" lvl="2" indent="-455414">
              <a:spcBef>
                <a:spcPts val="630"/>
              </a:spcBef>
              <a:buNone/>
            </a:pPr>
            <a:r>
              <a:rPr lang="en-US" sz="2700" i="1" dirty="0">
                <a:latin typeface="Georgia" pitchFamily="18" charset="0"/>
              </a:rPr>
              <a:t>1	n</a:t>
            </a:r>
            <a:r>
              <a:rPr lang="en-US" sz="2700" dirty="0"/>
              <a:t> (</a:t>
            </a:r>
            <a:r>
              <a:rPr lang="en-US" sz="2700" b="1" dirty="0">
                <a:solidFill>
                  <a:srgbClr val="5B8F22"/>
                </a:solidFill>
              </a:rPr>
              <a:t>principal quantum number</a:t>
            </a:r>
            <a:r>
              <a:rPr lang="en-US" sz="2700" dirty="0"/>
              <a:t>) </a:t>
            </a:r>
            <a:r>
              <a:rPr lang="en-US" sz="2100" dirty="0"/>
              <a:t>= size of the e- cloud</a:t>
            </a:r>
          </a:p>
          <a:p>
            <a:pPr marL="445926" lvl="2" indent="9489">
              <a:spcBef>
                <a:spcPts val="630"/>
              </a:spcBef>
              <a:buNone/>
            </a:pPr>
            <a:r>
              <a:rPr lang="en-US" sz="2100" b="1" i="1" dirty="0">
                <a:solidFill>
                  <a:srgbClr val="FF0000"/>
                </a:solidFill>
                <a:latin typeface="Times New Roman" panose="02020603050405020304" pitchFamily="18" charset="0"/>
                <a:cs typeface="Times New Roman" panose="02020603050405020304" pitchFamily="18" charset="0"/>
              </a:rPr>
              <a:t>Corresponds to energy levels in the Bohr Model of the atom (</a:t>
            </a:r>
            <a:r>
              <a:rPr lang="en-US" sz="2100" b="1" i="1" dirty="0">
                <a:solidFill>
                  <a:srgbClr val="7030A0"/>
                </a:solidFill>
                <a:latin typeface="Times New Roman" panose="02020603050405020304" pitchFamily="18" charset="0"/>
                <a:cs typeface="Times New Roman" panose="02020603050405020304" pitchFamily="18" charset="0"/>
              </a:rPr>
              <a:t>7 Rows on Periodic Table</a:t>
            </a:r>
            <a:r>
              <a:rPr lang="en-US" sz="2100" b="1" i="1" dirty="0">
                <a:solidFill>
                  <a:srgbClr val="FF0000"/>
                </a:solidFill>
                <a:latin typeface="Times New Roman" panose="02020603050405020304" pitchFamily="18" charset="0"/>
                <a:cs typeface="Times New Roman" panose="02020603050405020304" pitchFamily="18" charset="0"/>
              </a:rPr>
              <a:t>)</a:t>
            </a:r>
          </a:p>
          <a:p>
            <a:pPr marL="445926" lvl="2" indent="-445926">
              <a:spcBef>
                <a:spcPts val="630"/>
              </a:spcBef>
              <a:buNone/>
            </a:pPr>
            <a:endParaRPr lang="en-US" sz="800" i="1" dirty="0">
              <a:latin typeface="Georgia" pitchFamily="18" charset="0"/>
            </a:endParaRPr>
          </a:p>
          <a:p>
            <a:pPr marL="445926" lvl="2" indent="-445926">
              <a:spcBef>
                <a:spcPts val="630"/>
              </a:spcBef>
              <a:buNone/>
            </a:pPr>
            <a:r>
              <a:rPr lang="en-US" sz="2700" i="1" dirty="0">
                <a:latin typeface="Georgia" pitchFamily="18" charset="0"/>
              </a:rPr>
              <a:t>2	</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a:solidFill>
                  <a:srgbClr val="0070C0"/>
                </a:solidFill>
                <a:latin typeface="Georgia" panose="02040502050405020303" pitchFamily="18" charset="0"/>
                <a:cs typeface="Times New Roman" panose="02020603050405020304" pitchFamily="18" charset="0"/>
              </a:rPr>
              <a:t>sublevel</a:t>
            </a:r>
            <a:r>
              <a:rPr lang="en-US" sz="2700" dirty="0"/>
              <a:t> </a:t>
            </a:r>
            <a:r>
              <a:rPr lang="en-US" sz="2100" dirty="0"/>
              <a:t>= </a:t>
            </a:r>
            <a:r>
              <a:rPr lang="en-US" sz="2100" b="1" i="1" dirty="0">
                <a:solidFill>
                  <a:srgbClr val="0070C0"/>
                </a:solidFill>
                <a:latin typeface="Times New Roman" panose="02020603050405020304" pitchFamily="18" charset="0"/>
                <a:cs typeface="Times New Roman" panose="02020603050405020304" pitchFamily="18" charset="0"/>
              </a:rPr>
              <a:t>shape of the sublevel</a:t>
            </a:r>
          </a:p>
          <a:p>
            <a:pPr marL="445926" lvl="2" indent="-445926">
              <a:spcBef>
                <a:spcPts val="630"/>
              </a:spcBef>
              <a:buNone/>
            </a:pPr>
            <a:endParaRPr lang="en-US" sz="800" i="1" dirty="0">
              <a:latin typeface="Georgia" pitchFamily="18" charset="0"/>
            </a:endParaRPr>
          </a:p>
          <a:p>
            <a:pPr marL="445926" lvl="2" indent="-445926">
              <a:spcBef>
                <a:spcPts val="630"/>
              </a:spcBef>
              <a:buNone/>
            </a:pPr>
            <a:r>
              <a:rPr lang="en-US" sz="2700" i="1" dirty="0">
                <a:latin typeface="Georgia" pitchFamily="18" charset="0"/>
              </a:rPr>
              <a:t>3	Orbital </a:t>
            </a:r>
            <a:r>
              <a:rPr lang="en-US" sz="2100" dirty="0"/>
              <a:t>= </a:t>
            </a:r>
            <a:r>
              <a:rPr lang="en-US" sz="2100" b="1" i="1" dirty="0">
                <a:solidFill>
                  <a:srgbClr val="FF0000"/>
                </a:solidFill>
                <a:latin typeface="Times New Roman" panose="02020603050405020304" pitchFamily="18" charset="0"/>
                <a:cs typeface="Times New Roman" panose="02020603050405020304" pitchFamily="18" charset="0"/>
              </a:rPr>
              <a:t>orbital orientation</a:t>
            </a:r>
          </a:p>
          <a:p>
            <a:pPr marL="445926" lvl="2" indent="-445926">
              <a:spcBef>
                <a:spcPts val="630"/>
              </a:spcBef>
              <a:buNone/>
            </a:pPr>
            <a:endParaRPr lang="en-US" sz="800" i="1" dirty="0"/>
          </a:p>
          <a:p>
            <a:pPr marL="445926" lvl="2" indent="-445926">
              <a:spcBef>
                <a:spcPts val="630"/>
              </a:spcBef>
              <a:buNone/>
            </a:pPr>
            <a:r>
              <a:rPr lang="en-US" sz="2700" i="1" dirty="0"/>
              <a:t>4	s (</a:t>
            </a:r>
            <a:r>
              <a:rPr lang="en-US" sz="2700" b="1" dirty="0">
                <a:solidFill>
                  <a:schemeClr val="accent3"/>
                </a:solidFill>
              </a:rPr>
              <a:t>spin</a:t>
            </a:r>
            <a:r>
              <a:rPr lang="en-US" sz="2700" i="1" dirty="0"/>
              <a:t>)</a:t>
            </a:r>
          </a:p>
        </p:txBody>
      </p:sp>
      <p:sp>
        <p:nvSpPr>
          <p:cNvPr id="2" name="Title 1"/>
          <p:cNvSpPr>
            <a:spLocks noGrp="1"/>
          </p:cNvSpPr>
          <p:nvPr>
            <p:ph type="title"/>
          </p:nvPr>
        </p:nvSpPr>
        <p:spPr>
          <a:xfrm>
            <a:off x="6" y="0"/>
            <a:ext cx="9143994" cy="1371600"/>
          </a:xfrm>
        </p:spPr>
        <p:txBody>
          <a:bodyPr/>
          <a:lstStyle/>
          <a:p>
            <a:r>
              <a:rPr lang="en-US" dirty="0">
                <a:solidFill>
                  <a:schemeClr val="bg1"/>
                </a:solidFill>
              </a:rPr>
              <a:t>Atomic Orbitals </a:t>
            </a:r>
            <a:r>
              <a:rPr lang="en-US" dirty="0">
                <a:solidFill>
                  <a:schemeClr val="bg1"/>
                </a:solidFill>
                <a:sym typeface="Wingdings" panose="05000000000000000000" pitchFamily="2" charset="2"/>
              </a:rPr>
              <a:t>  </a:t>
            </a:r>
            <a:r>
              <a:rPr lang="en-US" dirty="0">
                <a:solidFill>
                  <a:srgbClr val="FFFF00"/>
                </a:solidFill>
                <a:sym typeface="Wingdings" panose="05000000000000000000" pitchFamily="2" charset="2"/>
              </a:rPr>
              <a:t>Quantum Numbers (4)</a:t>
            </a:r>
            <a:endParaRPr lang="en-US" dirty="0">
              <a:solidFill>
                <a:srgbClr val="FFFF00"/>
              </a:solidFill>
            </a:endParaRPr>
          </a:p>
        </p:txBody>
      </p:sp>
    </p:spTree>
    <p:extLst>
      <p:ext uri="{BB962C8B-B14F-4D97-AF65-F5344CB8AC3E}">
        <p14:creationId xmlns:p14="http://schemas.microsoft.com/office/powerpoint/2010/main" val="71443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715037" y="0"/>
            <a:ext cx="3428999" cy="685800"/>
          </a:xfrm>
        </p:spPr>
        <p:txBody>
          <a:bodyPr/>
          <a:lstStyle/>
          <a:p>
            <a:pPr eaLnBrk="1" hangingPunct="1">
              <a:defRPr/>
            </a:pPr>
            <a:r>
              <a:rPr lang="en-US" altLang="en-US"/>
              <a:t>Atomic Orbitals</a:t>
            </a:r>
          </a:p>
        </p:txBody>
      </p:sp>
      <p:sp>
        <p:nvSpPr>
          <p:cNvPr id="16388" name="Text Box 3"/>
          <p:cNvSpPr txBox="1">
            <a:spLocks noChangeArrowheads="1"/>
          </p:cNvSpPr>
          <p:nvPr/>
        </p:nvSpPr>
        <p:spPr bwMode="auto">
          <a:xfrm>
            <a:off x="342900" y="920833"/>
            <a:ext cx="8458200" cy="501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ts val="1200"/>
              </a:spcBef>
            </a:pPr>
            <a:r>
              <a:rPr lang="en-US" altLang="en-US" sz="3600" dirty="0">
                <a:solidFill>
                  <a:srgbClr val="00B050"/>
                </a:solidFill>
              </a:rPr>
              <a:t>Watch these Tutorials</a:t>
            </a:r>
          </a:p>
          <a:p>
            <a:pPr>
              <a:spcBef>
                <a:spcPts val="1200"/>
              </a:spcBef>
            </a:pPr>
            <a:endParaRPr lang="en-US" altLang="en-US" sz="800" dirty="0">
              <a:solidFill>
                <a:srgbClr val="FF0000"/>
              </a:solidFill>
            </a:endParaRPr>
          </a:p>
          <a:p>
            <a:pPr>
              <a:spcBef>
                <a:spcPts val="1200"/>
              </a:spcBef>
            </a:pPr>
            <a:r>
              <a:rPr lang="en-US" altLang="en-US" sz="3600" dirty="0">
                <a:solidFill>
                  <a:srgbClr val="FF0000"/>
                </a:solidFill>
              </a:rPr>
              <a:t>Quantum Numbers Introduction</a:t>
            </a:r>
            <a:r>
              <a:rPr lang="en-US" altLang="en-US" sz="2000" dirty="0">
                <a:solidFill>
                  <a:srgbClr val="FF0000"/>
                </a:solidFill>
              </a:rPr>
              <a:t> (4:38)</a:t>
            </a:r>
            <a:endParaRPr lang="en-US" altLang="en-US" sz="3600" dirty="0">
              <a:solidFill>
                <a:srgbClr val="FF0000"/>
              </a:solidFill>
            </a:endParaRPr>
          </a:p>
          <a:p>
            <a:pPr>
              <a:spcBef>
                <a:spcPts val="1200"/>
              </a:spcBef>
            </a:pPr>
            <a:r>
              <a:rPr lang="en-US" altLang="en-US" sz="1800" dirty="0">
                <a:solidFill>
                  <a:srgbClr val="FF0000"/>
                </a:solidFill>
                <a:hlinkClick r:id="rId3"/>
              </a:rPr>
              <a:t>https://screencast-o-matic.com/watch/cFQX3uqmHp</a:t>
            </a:r>
            <a:r>
              <a:rPr lang="en-US" altLang="en-US" sz="1800" dirty="0">
                <a:solidFill>
                  <a:srgbClr val="FF0000"/>
                </a:solidFill>
              </a:rPr>
              <a:t> </a:t>
            </a:r>
          </a:p>
          <a:p>
            <a:pPr>
              <a:spcBef>
                <a:spcPts val="1200"/>
              </a:spcBef>
            </a:pPr>
            <a:endParaRPr lang="en-US" altLang="en-US" sz="1200" dirty="0">
              <a:solidFill>
                <a:srgbClr val="FF0000"/>
              </a:solidFill>
            </a:endParaRPr>
          </a:p>
          <a:p>
            <a:pPr>
              <a:spcBef>
                <a:spcPts val="1200"/>
              </a:spcBef>
            </a:pPr>
            <a:r>
              <a:rPr lang="en-US" altLang="en-US" sz="3600" dirty="0">
                <a:solidFill>
                  <a:srgbClr val="FF0000"/>
                </a:solidFill>
              </a:rPr>
              <a:t>Principal Quantum Number </a:t>
            </a:r>
            <a:r>
              <a:rPr lang="en-US" altLang="en-US" sz="2000" dirty="0">
                <a:solidFill>
                  <a:srgbClr val="FF0000"/>
                </a:solidFill>
              </a:rPr>
              <a:t>(5:12)</a:t>
            </a:r>
          </a:p>
          <a:p>
            <a:pPr>
              <a:spcBef>
                <a:spcPts val="1200"/>
              </a:spcBef>
            </a:pPr>
            <a:r>
              <a:rPr lang="en-US" altLang="en-US" sz="1800" dirty="0">
                <a:solidFill>
                  <a:srgbClr val="FF0000"/>
                </a:solidFill>
                <a:hlinkClick r:id="rId4"/>
              </a:rPr>
              <a:t>https://screencast-o-matic.com/watch/cFQ2orqKA5</a:t>
            </a:r>
            <a:endParaRPr lang="en-US" altLang="en-US" sz="1800" dirty="0">
              <a:solidFill>
                <a:srgbClr val="FF0000"/>
              </a:solidFill>
            </a:endParaRPr>
          </a:p>
          <a:p>
            <a:pPr>
              <a:spcBef>
                <a:spcPts val="1200"/>
              </a:spcBef>
            </a:pPr>
            <a:endParaRPr lang="en-US" altLang="en-US" sz="1200" dirty="0">
              <a:solidFill>
                <a:srgbClr val="FF0000"/>
              </a:solidFill>
            </a:endParaRPr>
          </a:p>
          <a:p>
            <a:pPr>
              <a:spcBef>
                <a:spcPts val="1200"/>
              </a:spcBef>
            </a:pPr>
            <a:r>
              <a:rPr lang="en-US" altLang="en-US" sz="3600" dirty="0">
                <a:solidFill>
                  <a:srgbClr val="FF0000"/>
                </a:solidFill>
              </a:rPr>
              <a:t>Second Quantum Number </a:t>
            </a:r>
            <a:r>
              <a:rPr lang="en-US" altLang="en-US" sz="2000" dirty="0">
                <a:solidFill>
                  <a:srgbClr val="FF0000"/>
                </a:solidFill>
              </a:rPr>
              <a:t>(5:22)</a:t>
            </a:r>
          </a:p>
          <a:p>
            <a:pPr>
              <a:spcBef>
                <a:spcPts val="1200"/>
              </a:spcBef>
            </a:pPr>
            <a:r>
              <a:rPr lang="en-US" altLang="en-US" sz="1800" dirty="0">
                <a:solidFill>
                  <a:srgbClr val="FF0000"/>
                </a:solidFill>
                <a:hlinkClick r:id="rId5"/>
              </a:rPr>
              <a:t>https://screencast-o-matic.com/watch/cFQ2DZqKCL</a:t>
            </a:r>
            <a:endParaRPr lang="en-US" altLang="en-US" sz="1800" dirty="0">
              <a:solidFill>
                <a:srgbClr val="FF0000"/>
              </a:solidFill>
            </a:endParaRPr>
          </a:p>
        </p:txBody>
      </p:sp>
      <p:sp>
        <p:nvSpPr>
          <p:cNvPr id="2" name="TextBox 1"/>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t>2 Electron Configurations</a:t>
            </a:r>
          </a:p>
        </p:txBody>
      </p:sp>
    </p:spTree>
    <p:extLst>
      <p:ext uri="{BB962C8B-B14F-4D97-AF65-F5344CB8AC3E}">
        <p14:creationId xmlns:p14="http://schemas.microsoft.com/office/powerpoint/2010/main" val="38085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19801" y="0"/>
            <a:ext cx="3124200" cy="685800"/>
          </a:xfrm>
        </p:spPr>
        <p:txBody>
          <a:bodyPr/>
          <a:lstStyle/>
          <a:p>
            <a:pPr eaLnBrk="1" hangingPunct="1">
              <a:defRPr/>
            </a:pPr>
            <a:r>
              <a:rPr lang="en-US" altLang="en-US" sz="2100" dirty="0"/>
              <a:t>Modifying Atomic Theory</a:t>
            </a:r>
          </a:p>
        </p:txBody>
      </p:sp>
      <p:sp>
        <p:nvSpPr>
          <p:cNvPr id="6148" name="Text Box 3"/>
          <p:cNvSpPr txBox="1">
            <a:spLocks noChangeArrowheads="1"/>
          </p:cNvSpPr>
          <p:nvPr/>
        </p:nvSpPr>
        <p:spPr bwMode="auto">
          <a:xfrm>
            <a:off x="838237" y="990613"/>
            <a:ext cx="7543801" cy="44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en-US" altLang="en-US" sz="2300" b="0">
              <a:solidFill>
                <a:schemeClr val="tx1"/>
              </a:solidFill>
            </a:endParaRPr>
          </a:p>
        </p:txBody>
      </p:sp>
      <p:sp>
        <p:nvSpPr>
          <p:cNvPr id="69638" name="Text Box 6"/>
          <p:cNvSpPr txBox="1">
            <a:spLocks noChangeArrowheads="1"/>
          </p:cNvSpPr>
          <p:nvPr/>
        </p:nvSpPr>
        <p:spPr bwMode="auto">
          <a:xfrm>
            <a:off x="330200" y="1508659"/>
            <a:ext cx="8585199" cy="4862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marL="234950" indent="-234950">
              <a:defRPr sz="2400">
                <a:solidFill>
                  <a:schemeClr val="tx1"/>
                </a:solidFill>
                <a:latin typeface="Arial" panose="020B0604020202020204" pitchFamily="34" charset="0"/>
                <a:ea typeface="ＭＳ Ｐゴシック" panose="020B0600070205080204" pitchFamily="34" charset="-128"/>
              </a:defRPr>
            </a:lvl1pPr>
            <a:lvl2pPr marL="5715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575203" indent="-341338">
              <a:spcBef>
                <a:spcPts val="0"/>
              </a:spcBef>
              <a:buFont typeface="Arial" panose="020B0604020202020204" pitchFamily="34" charset="0"/>
              <a:buChar char="•"/>
              <a:defRPr/>
            </a:pPr>
            <a:r>
              <a:rPr lang="en-US" dirty="0">
                <a:solidFill>
                  <a:srgbClr val="00B050"/>
                </a:solidFill>
                <a:cs typeface="Times New Roman" pitchFamily="18" charset="0"/>
              </a:rPr>
              <a:t>Electrons are charged particles (unlike planets). </a:t>
            </a:r>
          </a:p>
          <a:p>
            <a:pPr indent="0">
              <a:spcBef>
                <a:spcPts val="0"/>
              </a:spcBef>
              <a:defRPr/>
            </a:pPr>
            <a:r>
              <a:rPr lang="en-US" sz="1300" dirty="0">
                <a:cs typeface="Times New Roman" pitchFamily="18" charset="0"/>
              </a:rPr>
              <a:t> </a:t>
            </a:r>
          </a:p>
          <a:p>
            <a:pPr marL="575203" indent="-341338">
              <a:spcBef>
                <a:spcPts val="0"/>
              </a:spcBef>
              <a:buFont typeface="Arial" panose="020B0604020202020204" pitchFamily="34" charset="0"/>
              <a:buChar char="•"/>
              <a:defRPr/>
            </a:pPr>
            <a:r>
              <a:rPr lang="en-US" dirty="0">
                <a:solidFill>
                  <a:srgbClr val="0070C0"/>
                </a:solidFill>
                <a:cs typeface="Times New Roman" pitchFamily="18" charset="0"/>
              </a:rPr>
              <a:t>An accelerating electric charge would steadily lose energy and spiral in, toward the positively charged nucleus, colliding with it in a fraction of a second. </a:t>
            </a:r>
          </a:p>
          <a:p>
            <a:pPr>
              <a:spcBef>
                <a:spcPts val="0"/>
              </a:spcBef>
              <a:defRPr/>
            </a:pPr>
            <a:r>
              <a:rPr lang="en-US" sz="1500" dirty="0">
                <a:cs typeface="Times New Roman" pitchFamily="18" charset="0"/>
              </a:rPr>
              <a:t>    </a:t>
            </a:r>
          </a:p>
          <a:p>
            <a:pPr>
              <a:spcBef>
                <a:spcPts val="0"/>
              </a:spcBef>
              <a:defRPr/>
            </a:pPr>
            <a:endParaRPr lang="en-US" sz="1500" dirty="0">
              <a:cs typeface="Times New Roman" pitchFamily="18" charset="0"/>
            </a:endParaRPr>
          </a:p>
          <a:p>
            <a:pPr>
              <a:spcBef>
                <a:spcPts val="0"/>
              </a:spcBef>
              <a:defRPr/>
            </a:pPr>
            <a:endParaRPr lang="en-US" sz="1500" dirty="0">
              <a:cs typeface="Times New Roman" pitchFamily="18" charset="0"/>
            </a:endParaRPr>
          </a:p>
          <a:p>
            <a:pPr>
              <a:spcBef>
                <a:spcPts val="0"/>
              </a:spcBef>
              <a:defRPr/>
            </a:pPr>
            <a:endParaRPr lang="en-US" sz="1500" dirty="0">
              <a:cs typeface="Times New Roman" pitchFamily="18" charset="0"/>
            </a:endParaRPr>
          </a:p>
          <a:p>
            <a:pPr>
              <a:spcBef>
                <a:spcPts val="0"/>
              </a:spcBef>
              <a:defRPr/>
            </a:pPr>
            <a:endParaRPr lang="en-US" sz="1500" dirty="0">
              <a:cs typeface="Times New Roman" pitchFamily="18" charset="0"/>
            </a:endParaRPr>
          </a:p>
          <a:p>
            <a:pPr>
              <a:spcBef>
                <a:spcPts val="0"/>
              </a:spcBef>
              <a:defRPr/>
            </a:pPr>
            <a:endParaRPr lang="en-US" sz="1500" dirty="0">
              <a:cs typeface="Times New Roman" pitchFamily="18" charset="0"/>
            </a:endParaRPr>
          </a:p>
          <a:p>
            <a:pPr>
              <a:spcBef>
                <a:spcPts val="0"/>
              </a:spcBef>
              <a:defRPr/>
            </a:pPr>
            <a:endParaRPr lang="en-US" sz="1500" dirty="0">
              <a:cs typeface="Times New Roman" pitchFamily="18" charset="0"/>
            </a:endParaRPr>
          </a:p>
          <a:p>
            <a:pPr indent="0">
              <a:spcBef>
                <a:spcPts val="0"/>
              </a:spcBef>
              <a:defRPr/>
            </a:pPr>
            <a:endParaRPr lang="en-US" dirty="0">
              <a:cs typeface="Times New Roman" pitchFamily="18" charset="0"/>
            </a:endParaRPr>
          </a:p>
          <a:p>
            <a:pPr indent="0">
              <a:spcBef>
                <a:spcPts val="0"/>
              </a:spcBef>
              <a:defRPr/>
            </a:pPr>
            <a:endParaRPr lang="en-US" dirty="0">
              <a:cs typeface="Times New Roman" pitchFamily="18" charset="0"/>
            </a:endParaRPr>
          </a:p>
          <a:p>
            <a:pPr marL="575203" indent="-341338">
              <a:spcBef>
                <a:spcPts val="0"/>
              </a:spcBef>
              <a:buFont typeface="Arial" panose="020B0604020202020204" pitchFamily="34" charset="0"/>
              <a:buChar char="•"/>
              <a:defRPr/>
            </a:pPr>
            <a:r>
              <a:rPr lang="en-US" i="1" dirty="0">
                <a:latin typeface="Times New Roman" panose="02020603050405020304" pitchFamily="18" charset="0"/>
                <a:cs typeface="Times New Roman" panose="02020603050405020304" pitchFamily="18" charset="0"/>
              </a:rPr>
              <a:t>Rutherford’s model could not explain the highly peaked emission and absorption spectra of atoms that were observed.</a:t>
            </a:r>
          </a:p>
        </p:txBody>
      </p:sp>
      <p:sp>
        <p:nvSpPr>
          <p:cNvPr id="6150" name="Text Box 10"/>
          <p:cNvSpPr txBox="1">
            <a:spLocks noChangeArrowheads="1"/>
          </p:cNvSpPr>
          <p:nvPr/>
        </p:nvSpPr>
        <p:spPr bwMode="auto">
          <a:xfrm>
            <a:off x="330200" y="758836"/>
            <a:ext cx="8305800" cy="58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dirty="0">
                <a:solidFill>
                  <a:srgbClr val="FF0000"/>
                </a:solidFill>
              </a:rPr>
              <a:t>Limitations of Rutherford’s Atomic Model</a:t>
            </a:r>
          </a:p>
        </p:txBody>
      </p:sp>
      <p:pic>
        <p:nvPicPr>
          <p:cNvPr id="61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8" y="3314701"/>
            <a:ext cx="41148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5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8">
                                            <p:txEl>
                                              <p:pRg st="0" end="0"/>
                                            </p:txEl>
                                          </p:spTgt>
                                        </p:tgtEl>
                                        <p:attrNameLst>
                                          <p:attrName>style.visibility</p:attrName>
                                        </p:attrNameLst>
                                      </p:cBhvr>
                                      <p:to>
                                        <p:strVal val="visible"/>
                                      </p:to>
                                    </p:set>
                                    <p:animEffect transition="in" filter="fade">
                                      <p:cBhvr>
                                        <p:cTn id="12" dur="500"/>
                                        <p:tgtEl>
                                          <p:spTgt spid="696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38">
                                            <p:txEl>
                                              <p:pRg st="2" end="2"/>
                                            </p:txEl>
                                          </p:spTgt>
                                        </p:tgtEl>
                                        <p:attrNameLst>
                                          <p:attrName>style.visibility</p:attrName>
                                        </p:attrNameLst>
                                      </p:cBhvr>
                                      <p:to>
                                        <p:strVal val="visible"/>
                                      </p:to>
                                    </p:set>
                                    <p:animEffect transition="in" filter="fade">
                                      <p:cBhvr>
                                        <p:cTn id="17" dur="500"/>
                                        <p:tgtEl>
                                          <p:spTgt spid="696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51"/>
                                        </p:tgtEl>
                                        <p:attrNameLst>
                                          <p:attrName>style.visibility</p:attrName>
                                        </p:attrNameLst>
                                      </p:cBhvr>
                                      <p:to>
                                        <p:strVal val="visible"/>
                                      </p:to>
                                    </p:set>
                                    <p:animEffect transition="in" filter="fade">
                                      <p:cBhvr>
                                        <p:cTn id="22" dur="500"/>
                                        <p:tgtEl>
                                          <p:spTgt spid="61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638">
                                            <p:txEl>
                                              <p:pRg st="12" end="12"/>
                                            </p:txEl>
                                          </p:spTgt>
                                        </p:tgtEl>
                                        <p:attrNameLst>
                                          <p:attrName>style.visibility</p:attrName>
                                        </p:attrNameLst>
                                      </p:cBhvr>
                                      <p:to>
                                        <p:strVal val="visible"/>
                                      </p:to>
                                    </p:set>
                                    <p:animEffect transition="in" filter="fade">
                                      <p:cBhvr>
                                        <p:cTn id="27" dur="500"/>
                                        <p:tgtEl>
                                          <p:spTgt spid="6963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715037" y="0"/>
            <a:ext cx="3428999" cy="685800"/>
          </a:xfrm>
        </p:spPr>
        <p:txBody>
          <a:bodyPr/>
          <a:lstStyle/>
          <a:p>
            <a:pPr eaLnBrk="1" hangingPunct="1">
              <a:defRPr/>
            </a:pPr>
            <a:r>
              <a:rPr lang="en-US" altLang="en-US"/>
              <a:t>Atomic Orbitals</a:t>
            </a:r>
          </a:p>
        </p:txBody>
      </p:sp>
      <p:sp>
        <p:nvSpPr>
          <p:cNvPr id="16388" name="Text Box 3"/>
          <p:cNvSpPr txBox="1">
            <a:spLocks noChangeArrowheads="1"/>
          </p:cNvSpPr>
          <p:nvPr/>
        </p:nvSpPr>
        <p:spPr bwMode="auto">
          <a:xfrm>
            <a:off x="342900" y="838200"/>
            <a:ext cx="8458200" cy="580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ts val="1200"/>
              </a:spcBef>
            </a:pPr>
            <a:r>
              <a:rPr lang="en-US" altLang="en-US" sz="3600" dirty="0">
                <a:solidFill>
                  <a:srgbClr val="00B050"/>
                </a:solidFill>
              </a:rPr>
              <a:t>Watch these Tutorials</a:t>
            </a:r>
          </a:p>
          <a:p>
            <a:pPr>
              <a:spcBef>
                <a:spcPts val="1200"/>
              </a:spcBef>
            </a:pPr>
            <a:endParaRPr lang="en-US" altLang="en-US" sz="800" dirty="0">
              <a:solidFill>
                <a:srgbClr val="FF0000"/>
              </a:solidFill>
            </a:endParaRPr>
          </a:p>
          <a:p>
            <a:pPr>
              <a:spcBef>
                <a:spcPts val="1200"/>
              </a:spcBef>
            </a:pPr>
            <a:r>
              <a:rPr lang="en-US" altLang="en-US" sz="3600" dirty="0">
                <a:solidFill>
                  <a:srgbClr val="FF0000"/>
                </a:solidFill>
              </a:rPr>
              <a:t>Third Quantum Number </a:t>
            </a:r>
            <a:r>
              <a:rPr lang="en-US" altLang="en-US" sz="2000" dirty="0">
                <a:solidFill>
                  <a:srgbClr val="FF0000"/>
                </a:solidFill>
              </a:rPr>
              <a:t>(6:25)</a:t>
            </a:r>
          </a:p>
          <a:p>
            <a:pPr>
              <a:spcBef>
                <a:spcPts val="1200"/>
              </a:spcBef>
            </a:pPr>
            <a:r>
              <a:rPr lang="en-US" altLang="en-US" sz="2000" dirty="0">
                <a:solidFill>
                  <a:srgbClr val="FF0000"/>
                </a:solidFill>
                <a:hlinkClick r:id="rId3"/>
              </a:rPr>
              <a:t>http://somup.com/cFQ2YOVSNt</a:t>
            </a:r>
            <a:r>
              <a:rPr lang="en-US" altLang="en-US" sz="2000" dirty="0">
                <a:solidFill>
                  <a:srgbClr val="FF0000"/>
                </a:solidFill>
              </a:rPr>
              <a:t> </a:t>
            </a:r>
          </a:p>
          <a:p>
            <a:pPr>
              <a:spcBef>
                <a:spcPts val="1200"/>
              </a:spcBef>
            </a:pPr>
            <a:endParaRPr lang="en-US" altLang="en-US" sz="800" dirty="0">
              <a:solidFill>
                <a:srgbClr val="FF0000"/>
              </a:solidFill>
            </a:endParaRPr>
          </a:p>
          <a:p>
            <a:pPr>
              <a:spcBef>
                <a:spcPts val="1200"/>
              </a:spcBef>
            </a:pPr>
            <a:r>
              <a:rPr lang="en-US" altLang="en-US" sz="3600" dirty="0">
                <a:solidFill>
                  <a:srgbClr val="FF0000"/>
                </a:solidFill>
              </a:rPr>
              <a:t>Fourth Quantum Number </a:t>
            </a:r>
            <a:r>
              <a:rPr lang="en-US" altLang="en-US" sz="2000" dirty="0">
                <a:solidFill>
                  <a:srgbClr val="FF0000"/>
                </a:solidFill>
              </a:rPr>
              <a:t>(4:57)</a:t>
            </a:r>
          </a:p>
          <a:p>
            <a:pPr>
              <a:spcBef>
                <a:spcPts val="1200"/>
              </a:spcBef>
            </a:pPr>
            <a:r>
              <a:rPr lang="en-US" altLang="en-US" sz="1800" dirty="0">
                <a:solidFill>
                  <a:srgbClr val="FF0000"/>
                </a:solidFill>
                <a:hlinkClick r:id="rId4"/>
              </a:rPr>
              <a:t>https://screencast-o-matic.com/watch/cFQol4q7xH</a:t>
            </a:r>
            <a:r>
              <a:rPr lang="en-US" altLang="en-US" sz="1800" dirty="0">
                <a:solidFill>
                  <a:srgbClr val="FF0000"/>
                </a:solidFill>
              </a:rPr>
              <a:t> </a:t>
            </a:r>
          </a:p>
          <a:p>
            <a:pPr>
              <a:spcBef>
                <a:spcPts val="1200"/>
              </a:spcBef>
            </a:pPr>
            <a:endParaRPr lang="en-US" altLang="en-US" sz="800" dirty="0">
              <a:solidFill>
                <a:srgbClr val="FF0000"/>
              </a:solidFill>
            </a:endParaRPr>
          </a:p>
          <a:p>
            <a:pPr>
              <a:spcBef>
                <a:spcPts val="1200"/>
              </a:spcBef>
            </a:pPr>
            <a:r>
              <a:rPr lang="en-US" altLang="en-US" sz="3300" dirty="0">
                <a:solidFill>
                  <a:srgbClr val="FF0000"/>
                </a:solidFill>
              </a:rPr>
              <a:t>Pauli Exclusion Principle &amp; Hund’s Rule </a:t>
            </a:r>
            <a:r>
              <a:rPr lang="en-US" altLang="en-US" sz="2000" dirty="0">
                <a:solidFill>
                  <a:srgbClr val="FF0000"/>
                </a:solidFill>
              </a:rPr>
              <a:t>(4:41)</a:t>
            </a:r>
            <a:endParaRPr lang="en-US" altLang="en-US" sz="3600" dirty="0">
              <a:solidFill>
                <a:srgbClr val="FF0000"/>
              </a:solidFill>
            </a:endParaRPr>
          </a:p>
          <a:p>
            <a:pPr>
              <a:spcBef>
                <a:spcPts val="1200"/>
              </a:spcBef>
            </a:pPr>
            <a:r>
              <a:rPr lang="en-US" altLang="en-US" sz="1800" dirty="0">
                <a:solidFill>
                  <a:srgbClr val="FF0000"/>
                </a:solidFill>
                <a:hlinkClick r:id="rId5"/>
              </a:rPr>
              <a:t>https://screencast-o-matic.com/watch/cFQ2bQqKmJ</a:t>
            </a:r>
            <a:endParaRPr lang="en-US" altLang="en-US" sz="1800" dirty="0">
              <a:solidFill>
                <a:srgbClr val="FF0000"/>
              </a:solidFill>
            </a:endParaRPr>
          </a:p>
          <a:p>
            <a:pPr>
              <a:spcBef>
                <a:spcPts val="1200"/>
              </a:spcBef>
            </a:pPr>
            <a:endParaRPr lang="en-US" altLang="en-US" sz="1800" dirty="0">
              <a:solidFill>
                <a:srgbClr val="FF0000"/>
              </a:solidFill>
            </a:endParaRPr>
          </a:p>
        </p:txBody>
      </p:sp>
      <p:sp>
        <p:nvSpPr>
          <p:cNvPr id="2" name="TextBox 1"/>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t>2 Electron Configurations</a:t>
            </a:r>
          </a:p>
        </p:txBody>
      </p:sp>
    </p:spTree>
    <p:extLst>
      <p:ext uri="{BB962C8B-B14F-4D97-AF65-F5344CB8AC3E}">
        <p14:creationId xmlns:p14="http://schemas.microsoft.com/office/powerpoint/2010/main" val="430867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altLang="en-US" dirty="0"/>
              <a:t>PRINCIPAL QN</a:t>
            </a:r>
          </a:p>
        </p:txBody>
      </p:sp>
      <p:graphicFrame>
        <p:nvGraphicFramePr>
          <p:cNvPr id="51315" name="Group 115"/>
          <p:cNvGraphicFramePr>
            <a:graphicFrameLocks noGrp="1"/>
          </p:cNvGraphicFramePr>
          <p:nvPr>
            <p:ph sz="half" idx="2"/>
            <p:extLst>
              <p:ext uri="{D42A27DB-BD31-4B8C-83A1-F6EECF244321}">
                <p14:modId xmlns:p14="http://schemas.microsoft.com/office/powerpoint/2010/main" val="4251711595"/>
              </p:ext>
            </p:extLst>
          </p:nvPr>
        </p:nvGraphicFramePr>
        <p:xfrm>
          <a:off x="761999" y="1845990"/>
          <a:ext cx="7696200" cy="447652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519030">
                <a:tc gridSpan="4">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Summary of Principal Energy Levels and Sublevels</a:t>
                      </a:r>
                    </a:p>
                  </a:txBody>
                  <a:tcPr marT="45705" marB="45705"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4109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Principal energy level </a:t>
                      </a:r>
                      <a:r>
                        <a:rPr kumimoji="0" lang="en-US" altLang="en-US" sz="18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(1 – 7)</a:t>
                      </a:r>
                    </a:p>
                  </a:txBody>
                  <a:tcPr marT="45705" marB="45705" anchor="ctr" anchorCtr="1"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Number of sublevels</a:t>
                      </a:r>
                    </a:p>
                  </a:txBody>
                  <a:tcPr marT="45705" marB="45705"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Type of sublevel</a:t>
                      </a:r>
                    </a:p>
                  </a:txBody>
                  <a:tcPr marT="45705" marB="45705"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Maximum number of electrons </a:t>
                      </a:r>
                      <a:r>
                        <a:rPr lang="en-US" sz="2800" b="1" kern="1200" dirty="0">
                          <a:solidFill>
                            <a:srgbClr val="A3573F"/>
                          </a:solidFill>
                          <a:effectLst/>
                          <a:latin typeface="Arial" panose="020B0604020202020204" pitchFamily="34" charset="0"/>
                          <a:ea typeface="ＭＳ Ｐゴシック" panose="020B0600070205080204" pitchFamily="34" charset="-128"/>
                          <a:cs typeface="+mn-cs"/>
                        </a:rPr>
                        <a:t>(2n</a:t>
                      </a:r>
                      <a:r>
                        <a:rPr lang="en-US" sz="2800" b="1" kern="1200" baseline="30000" dirty="0">
                          <a:solidFill>
                            <a:srgbClr val="A3573F"/>
                          </a:solidFill>
                          <a:effectLst/>
                          <a:latin typeface="Arial" panose="020B0604020202020204" pitchFamily="34" charset="0"/>
                          <a:ea typeface="ＭＳ Ｐゴシック" panose="020B0600070205080204" pitchFamily="34" charset="-128"/>
                          <a:cs typeface="+mn-cs"/>
                        </a:rPr>
                        <a:t>2</a:t>
                      </a:r>
                      <a:r>
                        <a:rPr lang="en-US" sz="2800" b="1" kern="1200" dirty="0">
                          <a:solidFill>
                            <a:srgbClr val="A3573F"/>
                          </a:solidFill>
                          <a:effectLst/>
                          <a:latin typeface="Arial" panose="020B0604020202020204" pitchFamily="34" charset="0"/>
                          <a:ea typeface="ＭＳ Ｐゴシック" panose="020B0600070205080204" pitchFamily="34" charset="-128"/>
                          <a:cs typeface="+mn-cs"/>
                        </a:rPr>
                        <a:t>) </a:t>
                      </a:r>
                      <a:endPar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05" marB="45705" anchor="ctr" anchorCtr="1"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903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 1</a:t>
                      </a:r>
                    </a:p>
                  </a:txBody>
                  <a:tcPr marT="45705" marB="45705" anchor="ctr" anchorCtr="1"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p>
                  </a:txBody>
                  <a:tcPr marT="45705" marB="45705"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(1 orbital)</a:t>
                      </a:r>
                    </a:p>
                  </a:txBody>
                  <a:tcPr marT="45705" marB="4570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p>
                  </a:txBody>
                  <a:tcPr marT="45705" marB="45705" anchor="ctr" anchorCtr="1"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903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 2</a:t>
                      </a:r>
                    </a:p>
                  </a:txBody>
                  <a:tcPr marT="45705" marB="45705" anchor="ctr" anchorCtr="1"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p>
                  </a:txBody>
                  <a:tcPr marT="45705" marB="45705"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(1 orbital), 2</a:t>
                      </a:r>
                      <a:r>
                        <a:rPr kumimoji="0" lang="en-US" altLang="en-US" sz="18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(3 orbitals)</a:t>
                      </a:r>
                    </a:p>
                  </a:txBody>
                  <a:tcPr marT="45705" marB="4570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8</a:t>
                      </a:r>
                    </a:p>
                  </a:txBody>
                  <a:tcPr marT="45705" marB="45705" anchor="ctr" anchorCtr="1"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917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 3</a:t>
                      </a:r>
                    </a:p>
                  </a:txBody>
                  <a:tcPr marT="45705" marB="45705" anchor="ctr" anchorCtr="1"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a:t>
                      </a:r>
                    </a:p>
                  </a:txBody>
                  <a:tcPr marT="45705" marB="45705"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18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(1 orbital), 3</a:t>
                      </a:r>
                      <a:r>
                        <a:rPr kumimoji="0" lang="en-US" altLang="en-US" sz="18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(3 orbitals),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18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d</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(5 orbitals)</a:t>
                      </a:r>
                    </a:p>
                  </a:txBody>
                  <a:tcPr marT="45705" marB="4570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18</a:t>
                      </a:r>
                    </a:p>
                  </a:txBody>
                  <a:tcPr marT="45705" marB="45705" anchor="ctr" anchorCtr="1"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8917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 4</a:t>
                      </a:r>
                    </a:p>
                  </a:txBody>
                  <a:tcPr marT="45705" marB="45705" anchor="ctr" anchorCtr="1"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a:t>
                      </a:r>
                    </a:p>
                  </a:txBody>
                  <a:tcPr marT="45705" marB="45705"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a:t>
                      </a:r>
                      <a:r>
                        <a:rPr kumimoji="0" lang="en-US" altLang="en-US" sz="18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(1 orbital), 4</a:t>
                      </a:r>
                      <a:r>
                        <a:rPr kumimoji="0" lang="en-US" altLang="en-US" sz="18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(3 orbitals),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a:t>
                      </a:r>
                      <a:r>
                        <a:rPr kumimoji="0" lang="en-US" altLang="en-US" sz="18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d</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(5 orbitals), 4</a:t>
                      </a:r>
                      <a:r>
                        <a:rPr kumimoji="0" lang="en-US" altLang="en-US" sz="1800" b="0"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a:t>
                      </a: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(7 orbitals)</a:t>
                      </a:r>
                    </a:p>
                  </a:txBody>
                  <a:tcPr marT="45705" marB="4570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32</a:t>
                      </a:r>
                    </a:p>
                  </a:txBody>
                  <a:tcPr marT="45705" marB="45705" anchor="ctr" anchorCtr="1"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518" name="Text Box 117"/>
          <p:cNvSpPr txBox="1">
            <a:spLocks noChangeArrowheads="1"/>
          </p:cNvSpPr>
          <p:nvPr/>
        </p:nvSpPr>
        <p:spPr bwMode="auto">
          <a:xfrm>
            <a:off x="381035" y="762010"/>
            <a:ext cx="8229601" cy="99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300" b="0" dirty="0">
                <a:solidFill>
                  <a:schemeClr val="tx1"/>
                </a:solidFill>
              </a:rPr>
              <a:t>The numbers and types of atomic orbitals depend on the </a:t>
            </a:r>
            <a:r>
              <a:rPr lang="en-US" altLang="en-US" sz="3600" b="0" dirty="0">
                <a:solidFill>
                  <a:srgbClr val="FF0000"/>
                </a:solidFill>
              </a:rPr>
              <a:t>principal energy level, n</a:t>
            </a:r>
            <a:r>
              <a:rPr lang="en-US" altLang="en-US" sz="2300" b="0" dirty="0">
                <a:solidFill>
                  <a:schemeClr val="tx1"/>
                </a:solidFill>
              </a:rPr>
              <a:t>.</a:t>
            </a:r>
          </a:p>
        </p:txBody>
      </p:sp>
      <p:sp>
        <p:nvSpPr>
          <p:cNvPr id="5" name="TextBox 4"/>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t>2 Electron Configurations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8"/>
                                        </p:tgtEl>
                                        <p:attrNameLst>
                                          <p:attrName>style.visibility</p:attrName>
                                        </p:attrNameLst>
                                      </p:cBhvr>
                                      <p:to>
                                        <p:strVal val="visible"/>
                                      </p:to>
                                    </p:set>
                                    <p:animEffect transition="in" filter="fade">
                                      <p:cBhvr>
                                        <p:cTn id="7" dur="500"/>
                                        <p:tgtEl>
                                          <p:spTgt spid="20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715001" y="0"/>
            <a:ext cx="3297238" cy="685800"/>
          </a:xfrm>
        </p:spPr>
        <p:txBody>
          <a:bodyPr/>
          <a:lstStyle/>
          <a:p>
            <a:pPr eaLnBrk="1" hangingPunct="1">
              <a:defRPr/>
            </a:pPr>
            <a:r>
              <a:rPr lang="en-US" altLang="en-US" dirty="0"/>
              <a:t>PRINCIPAL QN</a:t>
            </a:r>
          </a:p>
        </p:txBody>
      </p:sp>
      <p:sp>
        <p:nvSpPr>
          <p:cNvPr id="22532" name="Text Box 3"/>
          <p:cNvSpPr txBox="1">
            <a:spLocks noChangeArrowheads="1"/>
          </p:cNvSpPr>
          <p:nvPr/>
        </p:nvSpPr>
        <p:spPr bwMode="auto">
          <a:xfrm>
            <a:off x="609638" y="1031571"/>
            <a:ext cx="8077199" cy="445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700" b="0" dirty="0">
                <a:solidFill>
                  <a:srgbClr val="FF0000"/>
                </a:solidFill>
              </a:rPr>
              <a:t>The principal quantum number (1), </a:t>
            </a:r>
            <a:r>
              <a:rPr lang="en-US" altLang="en-US" sz="2700" b="0" i="1" dirty="0">
                <a:solidFill>
                  <a:srgbClr val="FF0000"/>
                </a:solidFill>
              </a:rPr>
              <a:t>n</a:t>
            </a:r>
            <a:r>
              <a:rPr lang="en-US" altLang="en-US" sz="2700" b="0" dirty="0">
                <a:solidFill>
                  <a:srgbClr val="FF0000"/>
                </a:solidFill>
              </a:rPr>
              <a:t>, always equals the number of sublevels (2) within that principal energy level.</a:t>
            </a:r>
          </a:p>
          <a:p>
            <a:pPr>
              <a:spcBef>
                <a:spcPct val="50000"/>
              </a:spcBef>
            </a:pPr>
            <a:r>
              <a:rPr lang="en-US" altLang="en-US" sz="2700" b="0" dirty="0">
                <a:solidFill>
                  <a:srgbClr val="00B050"/>
                </a:solidFill>
              </a:rPr>
              <a:t>The number of orbitals (3) in a principal energy level is equal to </a:t>
            </a:r>
            <a:r>
              <a:rPr lang="en-US" altLang="en-US" sz="2700" b="0" i="1" dirty="0">
                <a:solidFill>
                  <a:srgbClr val="00B050"/>
                </a:solidFill>
              </a:rPr>
              <a:t>n</a:t>
            </a:r>
            <a:r>
              <a:rPr lang="en-US" altLang="en-US" sz="2700" b="0" baseline="30000" dirty="0">
                <a:solidFill>
                  <a:srgbClr val="00B050"/>
                </a:solidFill>
              </a:rPr>
              <a:t>2</a:t>
            </a:r>
            <a:r>
              <a:rPr lang="en-US" altLang="en-US" sz="2700" b="0" dirty="0">
                <a:solidFill>
                  <a:srgbClr val="00B050"/>
                </a:solidFill>
              </a:rPr>
              <a:t>.</a:t>
            </a:r>
          </a:p>
          <a:p>
            <a:pPr>
              <a:spcBef>
                <a:spcPct val="50000"/>
              </a:spcBef>
            </a:pPr>
            <a:r>
              <a:rPr lang="en-US" altLang="en-US" sz="2700" b="0" dirty="0">
                <a:solidFill>
                  <a:srgbClr val="0070C0"/>
                </a:solidFill>
              </a:rPr>
              <a:t>A maximum of two electrons can occupy an orbital.</a:t>
            </a:r>
          </a:p>
          <a:p>
            <a:pPr>
              <a:spcBef>
                <a:spcPct val="50000"/>
              </a:spcBef>
            </a:pPr>
            <a:r>
              <a:rPr lang="en-US" altLang="en-US" sz="2700" b="0" dirty="0">
                <a:solidFill>
                  <a:schemeClr val="tx1"/>
                </a:solidFill>
              </a:rPr>
              <a:t>Therefore, the maximum number of electrons that can occupy a principal energy level (1) is given by the formula </a:t>
            </a:r>
            <a:r>
              <a:rPr lang="en-US" altLang="en-US" sz="2700" b="0" dirty="0">
                <a:solidFill>
                  <a:srgbClr val="FF0000"/>
                </a:solidFill>
              </a:rPr>
              <a:t>2</a:t>
            </a:r>
            <a:r>
              <a:rPr lang="en-US" altLang="en-US" sz="2700" b="0" i="1" dirty="0">
                <a:solidFill>
                  <a:srgbClr val="FF0000"/>
                </a:solidFill>
              </a:rPr>
              <a:t>n</a:t>
            </a:r>
            <a:r>
              <a:rPr lang="en-US" altLang="en-US" sz="2700" b="0" baseline="30000" dirty="0">
                <a:solidFill>
                  <a:srgbClr val="FF0000"/>
                </a:solidFill>
              </a:rPr>
              <a:t>2</a:t>
            </a:r>
            <a:r>
              <a:rPr lang="en-US" altLang="en-US" sz="2700" b="0" dirty="0">
                <a:solidFill>
                  <a:schemeClr val="tx1"/>
                </a:solidFill>
              </a:rPr>
              <a:t>.</a:t>
            </a:r>
          </a:p>
        </p:txBody>
      </p:sp>
      <p:sp>
        <p:nvSpPr>
          <p:cNvPr id="4" name="TextBox 3"/>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t>2 Electron Configurations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fade">
                                      <p:cBhvr>
                                        <p:cTn id="7" dur="5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fade">
                                      <p:cBhvr>
                                        <p:cTn id="12" dur="500"/>
                                        <p:tgtEl>
                                          <p:spTgt spid="225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2">
                                            <p:txEl>
                                              <p:pRg st="2" end="2"/>
                                            </p:txEl>
                                          </p:spTgt>
                                        </p:tgtEl>
                                        <p:attrNameLst>
                                          <p:attrName>style.visibility</p:attrName>
                                        </p:attrNameLst>
                                      </p:cBhvr>
                                      <p:to>
                                        <p:strVal val="visible"/>
                                      </p:to>
                                    </p:set>
                                    <p:animEffect transition="in" filter="fade">
                                      <p:cBhvr>
                                        <p:cTn id="17" dur="500"/>
                                        <p:tgtEl>
                                          <p:spTgt spid="225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2">
                                            <p:txEl>
                                              <p:pRg st="3" end="3"/>
                                            </p:txEl>
                                          </p:spTgt>
                                        </p:tgtEl>
                                        <p:attrNameLst>
                                          <p:attrName>style.visibility</p:attrName>
                                        </p:attrNameLst>
                                      </p:cBhvr>
                                      <p:to>
                                        <p:strVal val="visible"/>
                                      </p:to>
                                    </p:set>
                                    <p:animEffect transition="in" filter="fade">
                                      <p:cBhvr>
                                        <p:cTn id="22" dur="500"/>
                                        <p:tgtEl>
                                          <p:spTgt spid="225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18" y="1377153"/>
            <a:ext cx="4569021" cy="5480848"/>
          </a:xfrm>
        </p:spPr>
        <p:txBody>
          <a:bodyPr>
            <a:noAutofit/>
          </a:bodyPr>
          <a:lstStyle/>
          <a:p>
            <a:pPr marL="1586" lvl="1" indent="0">
              <a:spcBef>
                <a:spcPts val="945"/>
              </a:spcBef>
              <a:buNone/>
            </a:pPr>
            <a:r>
              <a:rPr lang="en-US" dirty="0">
                <a:solidFill>
                  <a:schemeClr val="tx1"/>
                </a:solidFill>
              </a:rPr>
              <a:t>An</a:t>
            </a:r>
            <a:r>
              <a:rPr lang="en-US" b="1" dirty="0">
                <a:solidFill>
                  <a:srgbClr val="5B8F22"/>
                </a:solidFill>
              </a:rPr>
              <a:t> electron sublevel (2) </a:t>
            </a:r>
            <a:r>
              <a:rPr lang="en-US" dirty="0">
                <a:solidFill>
                  <a:schemeClr val="tx1"/>
                </a:solidFill>
              </a:rPr>
              <a:t>is </a:t>
            </a:r>
            <a:r>
              <a:rPr lang="en-US" dirty="0"/>
              <a:t>a set of orbitals with the same principal quantum number (1), </a:t>
            </a:r>
            <a:r>
              <a:rPr lang="en-US" i="1" dirty="0">
                <a:latin typeface="Georgia" pitchFamily="18" charset="0"/>
              </a:rPr>
              <a:t>n</a:t>
            </a:r>
            <a:r>
              <a:rPr lang="en-US" dirty="0"/>
              <a:t>, and the same quantum number (3)</a:t>
            </a:r>
            <a:endParaRPr lang="en-US" i="1" dirty="0">
              <a:latin typeface="Georgia" pitchFamily="18" charset="0"/>
            </a:endParaRPr>
          </a:p>
          <a:p>
            <a:pPr lvl="1">
              <a:spcBef>
                <a:spcPts val="945"/>
              </a:spcBef>
            </a:pPr>
            <a:r>
              <a:rPr lang="en-US" dirty="0"/>
              <a:t>Represented by letters</a:t>
            </a:r>
          </a:p>
          <a:p>
            <a:pPr marL="918856" lvl="2" indent="0">
              <a:spcBef>
                <a:spcPts val="945"/>
              </a:spcBef>
              <a:buNone/>
            </a:pPr>
            <a:r>
              <a:rPr lang="en-US" b="1" i="1" dirty="0">
                <a:solidFill>
                  <a:srgbClr val="FF0000"/>
                </a:solidFill>
                <a:latin typeface="Georgia" pitchFamily="18" charset="0"/>
              </a:rPr>
              <a:t>s      </a:t>
            </a:r>
          </a:p>
          <a:p>
            <a:pPr marL="918856" lvl="2" indent="0">
              <a:spcBef>
                <a:spcPts val="945"/>
              </a:spcBef>
              <a:buNone/>
            </a:pPr>
            <a:r>
              <a:rPr lang="en-US" b="1" i="1" dirty="0">
                <a:solidFill>
                  <a:srgbClr val="0070C0"/>
                </a:solidFill>
                <a:latin typeface="Georgia" pitchFamily="18" charset="0"/>
              </a:rPr>
              <a:t>p      </a:t>
            </a:r>
          </a:p>
          <a:p>
            <a:pPr marL="918856" lvl="2" indent="0">
              <a:spcBef>
                <a:spcPts val="945"/>
              </a:spcBef>
              <a:buNone/>
            </a:pPr>
            <a:r>
              <a:rPr lang="en-US" b="1" i="1" dirty="0">
                <a:solidFill>
                  <a:srgbClr val="00B050"/>
                </a:solidFill>
                <a:latin typeface="Georgia" pitchFamily="18" charset="0"/>
              </a:rPr>
              <a:t>d      </a:t>
            </a:r>
          </a:p>
          <a:p>
            <a:pPr marL="918856" lvl="2" indent="0">
              <a:spcBef>
                <a:spcPts val="945"/>
              </a:spcBef>
              <a:buNone/>
            </a:pPr>
            <a:r>
              <a:rPr lang="en-US" b="1" i="1" dirty="0">
                <a:solidFill>
                  <a:srgbClr val="7030A0"/>
                </a:solidFill>
                <a:latin typeface="Georgia" pitchFamily="18" charset="0"/>
              </a:rPr>
              <a:t>f</a:t>
            </a:r>
            <a:endParaRPr lang="en-US" dirty="0"/>
          </a:p>
        </p:txBody>
      </p:sp>
      <p:sp>
        <p:nvSpPr>
          <p:cNvPr id="2" name="Title 1"/>
          <p:cNvSpPr>
            <a:spLocks noGrp="1"/>
          </p:cNvSpPr>
          <p:nvPr>
            <p:ph type="title"/>
          </p:nvPr>
        </p:nvSpPr>
        <p:spPr>
          <a:xfrm>
            <a:off x="6" y="0"/>
            <a:ext cx="9143994" cy="1371600"/>
          </a:xfrm>
        </p:spPr>
        <p:txBody>
          <a:bodyPr/>
          <a:lstStyle/>
          <a:p>
            <a:r>
              <a:rPr lang="en-US" dirty="0">
                <a:solidFill>
                  <a:srgbClr val="FFFF00"/>
                </a:solidFill>
              </a:rPr>
              <a:t>Electron Sublevels </a:t>
            </a:r>
            <a:r>
              <a:rPr lang="en-US" dirty="0"/>
              <a:t>– Second Quantum Number</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023" y="1377153"/>
            <a:ext cx="4574979" cy="548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95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7"/>
          <p:cNvSpPr txBox="1">
            <a:spLocks noChangeArrowheads="1"/>
          </p:cNvSpPr>
          <p:nvPr/>
        </p:nvSpPr>
        <p:spPr bwMode="auto">
          <a:xfrm>
            <a:off x="381001" y="829765"/>
            <a:ext cx="8458200" cy="381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19" tIns="45510" rIns="91019" bIns="45510">
            <a:spAutoFit/>
          </a:bodyPr>
          <a:lstStyle>
            <a:lvl1pPr marL="804863" indent="-1588">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marL="0">
              <a:spcBef>
                <a:spcPct val="50000"/>
              </a:spcBef>
            </a:pPr>
            <a:r>
              <a:rPr lang="en-US" altLang="en-US" sz="2300" b="0" dirty="0">
                <a:solidFill>
                  <a:srgbClr val="000000"/>
                </a:solidFill>
              </a:rPr>
              <a:t>Each energy sublevel corresponds to one or more orbitals of different </a:t>
            </a:r>
            <a:r>
              <a:rPr lang="en-US" altLang="en-US" sz="2300" dirty="0">
                <a:solidFill>
                  <a:srgbClr val="0070C0"/>
                </a:solidFill>
              </a:rPr>
              <a:t>shapes</a:t>
            </a:r>
            <a:r>
              <a:rPr lang="en-US" altLang="en-US" sz="2300" b="0" dirty="0">
                <a:solidFill>
                  <a:srgbClr val="000000"/>
                </a:solidFill>
              </a:rPr>
              <a:t>. </a:t>
            </a:r>
          </a:p>
          <a:p>
            <a:pPr marL="0">
              <a:spcBef>
                <a:spcPts val="600"/>
              </a:spcBef>
            </a:pPr>
            <a:r>
              <a:rPr lang="en-US" altLang="en-US" sz="2300" b="0" dirty="0">
                <a:solidFill>
                  <a:srgbClr val="FF0000"/>
                </a:solidFill>
              </a:rPr>
              <a:t>The </a:t>
            </a:r>
            <a:r>
              <a:rPr lang="en-US" altLang="en-US" sz="2300" b="0" i="1" dirty="0">
                <a:solidFill>
                  <a:srgbClr val="FF0000"/>
                </a:solidFill>
              </a:rPr>
              <a:t>s</a:t>
            </a:r>
            <a:r>
              <a:rPr lang="en-US" altLang="en-US" sz="2300" b="0" dirty="0">
                <a:solidFill>
                  <a:srgbClr val="FF0000"/>
                </a:solidFill>
              </a:rPr>
              <a:t> orbitals are spherical</a:t>
            </a:r>
            <a:r>
              <a:rPr lang="en-US" altLang="en-US" sz="2300" b="0" dirty="0">
                <a:solidFill>
                  <a:srgbClr val="000000"/>
                </a:solidFill>
              </a:rPr>
              <a:t>. </a:t>
            </a:r>
          </a:p>
          <a:p>
            <a:pPr marL="0">
              <a:spcBef>
                <a:spcPts val="600"/>
              </a:spcBef>
            </a:pPr>
            <a:r>
              <a:rPr lang="en-US" altLang="en-US" sz="2300" b="0" dirty="0">
                <a:solidFill>
                  <a:srgbClr val="0070C0"/>
                </a:solidFill>
              </a:rPr>
              <a:t>The </a:t>
            </a:r>
            <a:r>
              <a:rPr lang="en-US" altLang="en-US" sz="2300" b="0" i="1" dirty="0">
                <a:solidFill>
                  <a:srgbClr val="0070C0"/>
                </a:solidFill>
              </a:rPr>
              <a:t>p</a:t>
            </a:r>
            <a:r>
              <a:rPr lang="en-US" altLang="en-US" sz="2300" b="0" dirty="0">
                <a:solidFill>
                  <a:srgbClr val="0070C0"/>
                </a:solidFill>
              </a:rPr>
              <a:t> orbitals are dumbbell-shaped</a:t>
            </a:r>
            <a:r>
              <a:rPr lang="en-US" altLang="en-US" sz="2300" b="0" dirty="0">
                <a:solidFill>
                  <a:srgbClr val="000000"/>
                </a:solidFill>
              </a:rPr>
              <a:t>. </a:t>
            </a:r>
          </a:p>
          <a:p>
            <a:pPr marL="0">
              <a:spcBef>
                <a:spcPts val="600"/>
              </a:spcBef>
            </a:pPr>
            <a:endParaRPr lang="en-US" altLang="en-US" sz="2300" b="0" i="1" dirty="0">
              <a:solidFill>
                <a:srgbClr val="000000"/>
              </a:solidFill>
            </a:endParaRPr>
          </a:p>
          <a:p>
            <a:pPr marL="0">
              <a:spcBef>
                <a:spcPts val="600"/>
              </a:spcBef>
            </a:pPr>
            <a:endParaRPr lang="en-US" altLang="en-US" sz="2300" b="0" i="1" dirty="0">
              <a:solidFill>
                <a:srgbClr val="000000"/>
              </a:solidFill>
            </a:endParaRPr>
          </a:p>
          <a:p>
            <a:pPr marL="0">
              <a:spcBef>
                <a:spcPts val="600"/>
              </a:spcBef>
            </a:pPr>
            <a:endParaRPr lang="en-US" altLang="en-US" sz="2300" b="0" i="1" dirty="0">
              <a:solidFill>
                <a:srgbClr val="000000"/>
              </a:solidFill>
            </a:endParaRPr>
          </a:p>
          <a:p>
            <a:pPr marL="0">
              <a:spcBef>
                <a:spcPts val="600"/>
              </a:spcBef>
            </a:pPr>
            <a:endParaRPr lang="en-US" altLang="en-US" sz="2300" b="0" i="1" dirty="0">
              <a:solidFill>
                <a:srgbClr val="000000"/>
              </a:solidFill>
            </a:endParaRPr>
          </a:p>
          <a:p>
            <a:pPr marL="0">
              <a:spcBef>
                <a:spcPts val="600"/>
              </a:spcBef>
            </a:pPr>
            <a:r>
              <a:rPr lang="en-US" altLang="en-US" sz="2300" b="0" i="1" dirty="0">
                <a:solidFill>
                  <a:srgbClr val="000000"/>
                </a:solidFill>
              </a:rPr>
              <a:t>d</a:t>
            </a:r>
            <a:r>
              <a:rPr lang="en-US" altLang="en-US" sz="2300" b="0" dirty="0">
                <a:solidFill>
                  <a:srgbClr val="000000"/>
                </a:solidFill>
              </a:rPr>
              <a:t> &amp; f orbitals are very complex.</a:t>
            </a:r>
          </a:p>
        </p:txBody>
      </p:sp>
      <p:sp>
        <p:nvSpPr>
          <p:cNvPr id="77826" name="Rectangle 2"/>
          <p:cNvSpPr>
            <a:spLocks noGrp="1" noChangeArrowheads="1"/>
          </p:cNvSpPr>
          <p:nvPr>
            <p:ph type="title"/>
          </p:nvPr>
        </p:nvSpPr>
        <p:spPr>
          <a:xfrm>
            <a:off x="5715037" y="0"/>
            <a:ext cx="3428999" cy="685800"/>
          </a:xfrm>
        </p:spPr>
        <p:txBody>
          <a:bodyPr/>
          <a:lstStyle/>
          <a:p>
            <a:pPr eaLnBrk="1" hangingPunct="1">
              <a:defRPr/>
            </a:pPr>
            <a:r>
              <a:rPr lang="en-US" altLang="en-US" dirty="0"/>
              <a:t>Second QN</a:t>
            </a:r>
          </a:p>
        </p:txBody>
      </p:sp>
      <p:pic>
        <p:nvPicPr>
          <p:cNvPr id="18437" name="Picture 5"/>
          <p:cNvPicPr>
            <a:picLocks noChangeAspect="1"/>
          </p:cNvPicPr>
          <p:nvPr/>
        </p:nvPicPr>
        <p:blipFill rotWithShape="1">
          <a:blip r:embed="rId3">
            <a:extLst>
              <a:ext uri="{28A0092B-C50C-407E-A947-70E740481C1C}">
                <a14:useLocalDpi xmlns:a14="http://schemas.microsoft.com/office/drawing/2010/main" val="0"/>
              </a:ext>
            </a:extLst>
          </a:blip>
          <a:srcRect r="72902" b="48311"/>
          <a:stretch/>
        </p:blipFill>
        <p:spPr bwMode="auto">
          <a:xfrm>
            <a:off x="5715036" y="918091"/>
            <a:ext cx="2435878" cy="200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solidFill>
                  <a:srgbClr val="000000"/>
                </a:solidFill>
              </a:rPr>
              <a:t>2 Electron Configurations</a:t>
            </a:r>
          </a:p>
        </p:txBody>
      </p:sp>
      <p:pic>
        <p:nvPicPr>
          <p:cNvPr id="2" name="Picture 5">
            <a:extLst>
              <a:ext uri="{FF2B5EF4-FFF2-40B4-BE49-F238E27FC236}">
                <a16:creationId xmlns:a16="http://schemas.microsoft.com/office/drawing/2014/main" id="{3C94D8BE-3E52-0FA7-A264-6D2B6EE0E623}"/>
              </a:ext>
            </a:extLst>
          </p:cNvPr>
          <p:cNvPicPr>
            <a:picLocks noChangeAspect="1"/>
          </p:cNvPicPr>
          <p:nvPr/>
        </p:nvPicPr>
        <p:blipFill rotWithShape="1">
          <a:blip r:embed="rId3">
            <a:extLst>
              <a:ext uri="{28A0092B-C50C-407E-A947-70E740481C1C}">
                <a14:useLocalDpi xmlns:a14="http://schemas.microsoft.com/office/drawing/2010/main" val="0"/>
              </a:ext>
            </a:extLst>
          </a:blip>
          <a:srcRect l="25403" b="52242"/>
          <a:stretch/>
        </p:blipFill>
        <p:spPr bwMode="auto">
          <a:xfrm>
            <a:off x="511252" y="2232322"/>
            <a:ext cx="6705617" cy="185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CCD49CC9-AC0E-E8AD-7AEF-0F7CC06E9D91}"/>
              </a:ext>
            </a:extLst>
          </p:cNvPr>
          <p:cNvPicPr>
            <a:picLocks noChangeAspect="1"/>
          </p:cNvPicPr>
          <p:nvPr/>
        </p:nvPicPr>
        <p:blipFill rotWithShape="1">
          <a:blip r:embed="rId3">
            <a:extLst>
              <a:ext uri="{28A0092B-C50C-407E-A947-70E740481C1C}">
                <a14:useLocalDpi xmlns:a14="http://schemas.microsoft.com/office/drawing/2010/main" val="0"/>
              </a:ext>
            </a:extLst>
          </a:blip>
          <a:srcRect t="46201"/>
          <a:stretch/>
        </p:blipFill>
        <p:spPr bwMode="auto">
          <a:xfrm>
            <a:off x="154905" y="4599938"/>
            <a:ext cx="898909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59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fade">
                                      <p:cBhvr>
                                        <p:cTn id="17" dur="500"/>
                                        <p:tgtEl>
                                          <p:spTgt spid="184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Effect transition="in" filter="fade">
                                      <p:cBhvr>
                                        <p:cTn id="22" dur="500"/>
                                        <p:tgtEl>
                                          <p:spTgt spid="184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5">
                                            <p:txEl>
                                              <p:pRg st="7" end="7"/>
                                            </p:txEl>
                                          </p:spTgt>
                                        </p:tgtEl>
                                        <p:attrNameLst>
                                          <p:attrName>style.visibility</p:attrName>
                                        </p:attrNameLst>
                                      </p:cBhvr>
                                      <p:to>
                                        <p:strVal val="visible"/>
                                      </p:to>
                                    </p:set>
                                    <p:animEffect transition="in" filter="fade">
                                      <p:cBhvr>
                                        <p:cTn id="32" dur="500"/>
                                        <p:tgtEl>
                                          <p:spTgt spid="1843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Second QN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4683978"/>
              </p:ext>
            </p:extLst>
          </p:nvPr>
        </p:nvGraphicFramePr>
        <p:xfrm>
          <a:off x="1524000" y="1219200"/>
          <a:ext cx="6096001" cy="2286000"/>
        </p:xfrm>
        <a:graphic>
          <a:graphicData uri="http://schemas.openxmlformats.org/drawingml/2006/table">
            <a:tbl>
              <a:tblPr>
                <a:tableStyleId>{E8B1032C-EA38-4F05-BA0D-38AFFFC7BED3}</a:tableStyleId>
              </a:tblPr>
              <a:tblGrid>
                <a:gridCol w="2183642">
                  <a:extLst>
                    <a:ext uri="{9D8B030D-6E8A-4147-A177-3AD203B41FA5}">
                      <a16:colId xmlns:a16="http://schemas.microsoft.com/office/drawing/2014/main" val="20000"/>
                    </a:ext>
                  </a:extLst>
                </a:gridCol>
                <a:gridCol w="1728717">
                  <a:extLst>
                    <a:ext uri="{9D8B030D-6E8A-4147-A177-3AD203B41FA5}">
                      <a16:colId xmlns:a16="http://schemas.microsoft.com/office/drawing/2014/main" val="20001"/>
                    </a:ext>
                  </a:extLst>
                </a:gridCol>
                <a:gridCol w="2183642">
                  <a:extLst>
                    <a:ext uri="{9D8B030D-6E8A-4147-A177-3AD203B41FA5}">
                      <a16:colId xmlns:a16="http://schemas.microsoft.com/office/drawing/2014/main" val="20002"/>
                    </a:ext>
                  </a:extLst>
                </a:gridCol>
              </a:tblGrid>
              <a:tr h="457200">
                <a:tc>
                  <a:txBody>
                    <a:bodyPr/>
                    <a:lstStyle/>
                    <a:p>
                      <a:pPr marL="0" marR="0" algn="ctr">
                        <a:spcBef>
                          <a:spcPts val="0"/>
                        </a:spcBef>
                        <a:spcAft>
                          <a:spcPts val="0"/>
                        </a:spcAft>
                      </a:pPr>
                      <a:r>
                        <a:rPr lang="en-US" sz="2000" b="1" dirty="0">
                          <a:effectLst/>
                        </a:rPr>
                        <a:t>Energy Level</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Sublevels</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0070C0"/>
                          </a:solidFill>
                          <a:effectLst/>
                        </a:rPr>
                        <a:t>Actual</a:t>
                      </a:r>
                      <a:endParaRPr lang="en-US" sz="2000" b="1" dirty="0">
                        <a:solidFill>
                          <a:srgbClr val="0070C0"/>
                        </a:solidFill>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457200">
                <a:tc>
                  <a:txBody>
                    <a:bodyPr/>
                    <a:lstStyle/>
                    <a:p>
                      <a:pPr marL="0" marR="0" algn="ctr">
                        <a:spcBef>
                          <a:spcPts val="0"/>
                        </a:spcBef>
                        <a:spcAft>
                          <a:spcPts val="0"/>
                        </a:spcAft>
                      </a:pPr>
                      <a:r>
                        <a:rPr lang="en-US" sz="2000" b="1" dirty="0">
                          <a:effectLst/>
                        </a:rPr>
                        <a:t>n = 1</a:t>
                      </a:r>
                      <a:endParaRPr lang="en-US" sz="2000" b="1" dirty="0">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dirty="0">
                          <a:solidFill>
                            <a:srgbClr val="FF0000"/>
                          </a:solidFill>
                          <a:effectLst/>
                        </a:rPr>
                        <a:t>s</a:t>
                      </a:r>
                      <a:endParaRPr lang="en-US" sz="2000" b="1" dirty="0">
                        <a:solidFill>
                          <a:srgbClr val="FF0000"/>
                        </a:solidFill>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dirty="0">
                          <a:solidFill>
                            <a:srgbClr val="0070C0"/>
                          </a:solidFill>
                          <a:effectLst/>
                        </a:rPr>
                        <a:t>1 s</a:t>
                      </a:r>
                      <a:endParaRPr lang="en-US" sz="2000" b="1" dirty="0">
                        <a:solidFill>
                          <a:srgbClr val="0070C0"/>
                        </a:solidFill>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457200">
                <a:tc>
                  <a:txBody>
                    <a:bodyPr/>
                    <a:lstStyle/>
                    <a:p>
                      <a:pPr marL="0" marR="0" algn="ctr">
                        <a:spcBef>
                          <a:spcPts val="0"/>
                        </a:spcBef>
                        <a:spcAft>
                          <a:spcPts val="0"/>
                        </a:spcAft>
                      </a:pPr>
                      <a:r>
                        <a:rPr lang="en-US" sz="2000" b="1">
                          <a:effectLst/>
                        </a:rPr>
                        <a:t>n = 2</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dirty="0">
                          <a:solidFill>
                            <a:srgbClr val="FF0000"/>
                          </a:solidFill>
                          <a:effectLst/>
                        </a:rPr>
                        <a:t>s, p</a:t>
                      </a:r>
                      <a:endParaRPr lang="en-US" sz="2000" b="1" dirty="0">
                        <a:solidFill>
                          <a:srgbClr val="FF0000"/>
                        </a:solidFill>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dirty="0">
                          <a:solidFill>
                            <a:srgbClr val="0070C0"/>
                          </a:solidFill>
                          <a:effectLst/>
                        </a:rPr>
                        <a:t>2 s  2 p</a:t>
                      </a:r>
                      <a:endParaRPr lang="en-US" sz="2000" b="1" dirty="0">
                        <a:solidFill>
                          <a:srgbClr val="0070C0"/>
                        </a:solidFill>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457200">
                <a:tc>
                  <a:txBody>
                    <a:bodyPr/>
                    <a:lstStyle/>
                    <a:p>
                      <a:pPr marL="0" marR="0" algn="ctr">
                        <a:spcBef>
                          <a:spcPts val="0"/>
                        </a:spcBef>
                        <a:spcAft>
                          <a:spcPts val="0"/>
                        </a:spcAft>
                      </a:pPr>
                      <a:r>
                        <a:rPr lang="en-US" sz="2000" b="1">
                          <a:effectLst/>
                        </a:rPr>
                        <a:t>n = 3</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dirty="0">
                          <a:solidFill>
                            <a:srgbClr val="FF0000"/>
                          </a:solidFill>
                          <a:effectLst/>
                        </a:rPr>
                        <a:t>s, p, d</a:t>
                      </a:r>
                      <a:endParaRPr lang="en-US" sz="2000" b="1" dirty="0">
                        <a:solidFill>
                          <a:srgbClr val="FF0000"/>
                        </a:solidFill>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dirty="0">
                          <a:solidFill>
                            <a:srgbClr val="0070C0"/>
                          </a:solidFill>
                          <a:effectLst/>
                        </a:rPr>
                        <a:t>3 s  3p   3 d</a:t>
                      </a:r>
                      <a:endParaRPr lang="en-US" sz="2000" b="1" dirty="0">
                        <a:solidFill>
                          <a:srgbClr val="0070C0"/>
                        </a:solidFill>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457200">
                <a:tc>
                  <a:txBody>
                    <a:bodyPr/>
                    <a:lstStyle/>
                    <a:p>
                      <a:pPr marL="0" marR="0" algn="ctr">
                        <a:spcBef>
                          <a:spcPts val="0"/>
                        </a:spcBef>
                        <a:spcAft>
                          <a:spcPts val="0"/>
                        </a:spcAft>
                      </a:pPr>
                      <a:r>
                        <a:rPr lang="en-US" sz="2000" b="1" dirty="0">
                          <a:effectLst/>
                        </a:rPr>
                        <a:t>n = 4</a:t>
                      </a:r>
                      <a:endParaRPr lang="en-US" sz="2000" b="1" dirty="0">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dirty="0">
                          <a:solidFill>
                            <a:srgbClr val="FF0000"/>
                          </a:solidFill>
                          <a:effectLst/>
                        </a:rPr>
                        <a:t>s, p, d, f</a:t>
                      </a:r>
                      <a:endParaRPr lang="en-US" sz="2000" b="1" dirty="0">
                        <a:solidFill>
                          <a:srgbClr val="FF0000"/>
                        </a:solidFill>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dirty="0">
                          <a:solidFill>
                            <a:srgbClr val="0070C0"/>
                          </a:solidFill>
                          <a:effectLst/>
                        </a:rPr>
                        <a:t>4s   4 p  4 d  4 f</a:t>
                      </a:r>
                      <a:endParaRPr lang="en-US" sz="2000" b="1" dirty="0">
                        <a:solidFill>
                          <a:srgbClr val="0070C0"/>
                        </a:solidFill>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6" name="Text Box 7"/>
          <p:cNvSpPr txBox="1">
            <a:spLocks noChangeArrowheads="1"/>
          </p:cNvSpPr>
          <p:nvPr/>
        </p:nvSpPr>
        <p:spPr bwMode="auto">
          <a:xfrm>
            <a:off x="381001" y="4191000"/>
            <a:ext cx="8458200" cy="128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19" tIns="45510" rIns="91019" bIns="45510">
            <a:spAutoFit/>
          </a:bodyPr>
          <a:lstStyle>
            <a:lvl1pPr marL="804863" indent="-1588">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r>
              <a:rPr lang="en-US" sz="2700" dirty="0"/>
              <a:t>Recap of Quantum Numbers 1 &amp; 2 (2:36)</a:t>
            </a:r>
          </a:p>
          <a:p>
            <a:pPr algn="ctr"/>
            <a:r>
              <a:rPr lang="en-US" sz="1500" dirty="0"/>
              <a:t> </a:t>
            </a:r>
          </a:p>
          <a:p>
            <a:pPr algn="ctr"/>
            <a:r>
              <a:rPr lang="en-US" sz="2700" u="sng" dirty="0">
                <a:hlinkClick r:id="rId2"/>
              </a:rPr>
              <a:t>http://somup.com/cFQ2FRVSLt</a:t>
            </a:r>
            <a:r>
              <a:rPr lang="en-US" sz="2700" u="sng" dirty="0"/>
              <a:t> </a:t>
            </a:r>
            <a:endParaRPr lang="en-US" sz="2700" dirty="0"/>
          </a:p>
        </p:txBody>
      </p:sp>
    </p:spTree>
    <p:extLst>
      <p:ext uri="{BB962C8B-B14F-4D97-AF65-F5344CB8AC3E}">
        <p14:creationId xmlns:p14="http://schemas.microsoft.com/office/powerpoint/2010/main" val="2365753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3" y="0"/>
            <a:ext cx="3428997" cy="685800"/>
          </a:xfrm>
        </p:spPr>
        <p:txBody>
          <a:bodyPr/>
          <a:lstStyle/>
          <a:p>
            <a:r>
              <a:rPr lang="en-US" altLang="en-US" dirty="0"/>
              <a:t>Third QN</a:t>
            </a:r>
            <a:endParaRPr lang="en-US" dirty="0"/>
          </a:p>
        </p:txBody>
      </p:sp>
      <p:sp>
        <p:nvSpPr>
          <p:cNvPr id="3" name="Content Placeholder 2"/>
          <p:cNvSpPr>
            <a:spLocks noGrp="1"/>
          </p:cNvSpPr>
          <p:nvPr>
            <p:ph idx="1"/>
          </p:nvPr>
        </p:nvSpPr>
        <p:spPr>
          <a:xfrm>
            <a:off x="228607" y="762000"/>
            <a:ext cx="8839200" cy="5715000"/>
          </a:xfrm>
        </p:spPr>
        <p:txBody>
          <a:bodyPr/>
          <a:lstStyle/>
          <a:p>
            <a:pPr marL="1588"/>
            <a:r>
              <a:rPr lang="en-US" sz="3600" dirty="0"/>
              <a:t>Third Quantum Number (3)</a:t>
            </a:r>
          </a:p>
          <a:p>
            <a:pPr marL="692302" indent="-353281">
              <a:spcBef>
                <a:spcPts val="1800"/>
              </a:spcBef>
              <a:buFont typeface="Arial" panose="020B0604020202020204" pitchFamily="34" charset="0"/>
              <a:buChar char="•"/>
            </a:pPr>
            <a:r>
              <a:rPr lang="en-US" sz="2700" dirty="0">
                <a:solidFill>
                  <a:srgbClr val="0070C0"/>
                </a:solidFill>
              </a:rPr>
              <a:t>Corresponds to the ORBITAL orientation in space</a:t>
            </a:r>
          </a:p>
          <a:p>
            <a:pPr marL="692302" indent="-353281">
              <a:spcBef>
                <a:spcPts val="1800"/>
              </a:spcBef>
              <a:buFont typeface="Arial" panose="020B0604020202020204" pitchFamily="34" charset="0"/>
              <a:buChar char="•"/>
            </a:pPr>
            <a:r>
              <a:rPr lang="en-US" sz="2700" dirty="0">
                <a:solidFill>
                  <a:srgbClr val="00B050"/>
                </a:solidFill>
              </a:rPr>
              <a:t>A region of high probability for finding electrons &amp; the direction in space of each orbital</a:t>
            </a:r>
          </a:p>
          <a:p>
            <a:pPr marL="692302" indent="-353281">
              <a:spcBef>
                <a:spcPts val="1800"/>
              </a:spcBef>
              <a:buFont typeface="Arial" panose="020B0604020202020204" pitchFamily="34" charset="0"/>
              <a:buChar char="•"/>
            </a:pPr>
            <a:r>
              <a:rPr lang="en-US" sz="2700" dirty="0">
                <a:solidFill>
                  <a:srgbClr val="7030A0"/>
                </a:solidFill>
              </a:rPr>
              <a:t>Each orbital can contain a maximum of 2 electrons</a:t>
            </a:r>
          </a:p>
          <a:p>
            <a:pPr marL="692302" indent="-353281">
              <a:spcBef>
                <a:spcPts val="1800"/>
              </a:spcBef>
              <a:buFont typeface="Arial" panose="020B0604020202020204" pitchFamily="34" charset="0"/>
              <a:buChar char="•"/>
            </a:pPr>
            <a:r>
              <a:rPr lang="en-US" sz="2700" dirty="0"/>
              <a:t>n</a:t>
            </a:r>
            <a:r>
              <a:rPr lang="en-US" sz="2700" baseline="30000" dirty="0"/>
              <a:t>2</a:t>
            </a:r>
            <a:r>
              <a:rPr lang="en-US" sz="2700" dirty="0"/>
              <a:t>   indicates the number of orbitals in a particular sublevel</a:t>
            </a:r>
          </a:p>
        </p:txBody>
      </p:sp>
    </p:spTree>
    <p:extLst>
      <p:ext uri="{BB962C8B-B14F-4D97-AF65-F5344CB8AC3E}">
        <p14:creationId xmlns:p14="http://schemas.microsoft.com/office/powerpoint/2010/main" val="250518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3" y="0"/>
            <a:ext cx="3428997" cy="685800"/>
          </a:xfrm>
        </p:spPr>
        <p:txBody>
          <a:bodyPr/>
          <a:lstStyle/>
          <a:p>
            <a:r>
              <a:rPr lang="en-US" altLang="en-US" dirty="0"/>
              <a:t>Third QN</a:t>
            </a:r>
            <a:endParaRPr lang="en-US" dirty="0"/>
          </a:p>
        </p:txBody>
      </p:sp>
      <p:sp>
        <p:nvSpPr>
          <p:cNvPr id="3" name="Content Placeholder 2"/>
          <p:cNvSpPr>
            <a:spLocks noGrp="1"/>
          </p:cNvSpPr>
          <p:nvPr>
            <p:ph idx="1"/>
          </p:nvPr>
        </p:nvSpPr>
        <p:spPr>
          <a:xfrm>
            <a:off x="228607" y="762000"/>
            <a:ext cx="8839200" cy="5715000"/>
          </a:xfrm>
        </p:spPr>
        <p:txBody>
          <a:bodyPr/>
          <a:lstStyle/>
          <a:p>
            <a:pPr lvl="0"/>
            <a:endParaRPr lang="en-US" dirty="0"/>
          </a:p>
          <a:p>
            <a:pPr marL="1588"/>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52720356"/>
              </p:ext>
            </p:extLst>
          </p:nvPr>
        </p:nvGraphicFramePr>
        <p:xfrm>
          <a:off x="228617" y="1970841"/>
          <a:ext cx="8762999" cy="3363157"/>
        </p:xfrm>
        <a:graphic>
          <a:graphicData uri="http://schemas.openxmlformats.org/drawingml/2006/table">
            <a:tbl>
              <a:tblPr>
                <a:tableStyleId>{E8B1032C-EA38-4F05-BA0D-38AFFFC7BED3}</a:tableStyleId>
              </a:tblPr>
              <a:tblGrid>
                <a:gridCol w="1066799">
                  <a:extLst>
                    <a:ext uri="{9D8B030D-6E8A-4147-A177-3AD203B41FA5}">
                      <a16:colId xmlns:a16="http://schemas.microsoft.com/office/drawing/2014/main" val="20000"/>
                    </a:ext>
                  </a:extLst>
                </a:gridCol>
                <a:gridCol w="1752584">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19217">
                  <a:extLst>
                    <a:ext uri="{9D8B030D-6E8A-4147-A177-3AD203B41FA5}">
                      <a16:colId xmlns:a16="http://schemas.microsoft.com/office/drawing/2014/main" val="20003"/>
                    </a:ext>
                  </a:extLst>
                </a:gridCol>
                <a:gridCol w="3428999">
                  <a:extLst>
                    <a:ext uri="{9D8B030D-6E8A-4147-A177-3AD203B41FA5}">
                      <a16:colId xmlns:a16="http://schemas.microsoft.com/office/drawing/2014/main" val="20004"/>
                    </a:ext>
                  </a:extLst>
                </a:gridCol>
              </a:tblGrid>
              <a:tr h="1279512">
                <a:tc>
                  <a:txBody>
                    <a:bodyPr/>
                    <a:lstStyle/>
                    <a:p>
                      <a:pPr marL="0" marR="0" algn="ctr">
                        <a:spcBef>
                          <a:spcPts val="0"/>
                        </a:spcBef>
                        <a:spcAft>
                          <a:spcPts val="0"/>
                        </a:spcAft>
                      </a:pPr>
                      <a:r>
                        <a:rPr lang="en-US" sz="2000" b="1" dirty="0">
                          <a:effectLst/>
                        </a:rPr>
                        <a:t>Energy Level</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Sublevel</a:t>
                      </a:r>
                    </a:p>
                    <a:p>
                      <a:pPr marL="0" marR="0" algn="ctr">
                        <a:spcBef>
                          <a:spcPts val="0"/>
                        </a:spcBef>
                        <a:spcAft>
                          <a:spcPts val="0"/>
                        </a:spcAft>
                      </a:pPr>
                      <a:r>
                        <a:rPr lang="en-US" sz="2000" b="1" dirty="0">
                          <a:effectLst/>
                        </a:rPr>
                        <a:t>(# of orbitals)</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Total # of Orbitals (n</a:t>
                      </a:r>
                      <a:r>
                        <a:rPr lang="en-US" sz="2000" b="1" baseline="30000" dirty="0">
                          <a:solidFill>
                            <a:srgbClr val="FF0000"/>
                          </a:solidFill>
                          <a:effectLst/>
                        </a:rPr>
                        <a:t>2</a:t>
                      </a:r>
                      <a:r>
                        <a:rPr lang="en-US" sz="2000" b="1" dirty="0">
                          <a:solidFill>
                            <a:srgbClr val="FF0000"/>
                          </a:solidFill>
                          <a:effectLst/>
                        </a:rPr>
                        <a:t>)</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Max. e– (2n</a:t>
                      </a:r>
                      <a:r>
                        <a:rPr lang="en-US" sz="2000" b="1" baseline="30000" dirty="0">
                          <a:effectLst/>
                        </a:rPr>
                        <a:t>2</a:t>
                      </a:r>
                      <a:r>
                        <a:rPr lang="en-US" sz="2000" b="1" dirty="0">
                          <a:effectLst/>
                        </a:rPr>
                        <a:t>) in Energy Level</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Orbital Diagram</a:t>
                      </a:r>
                    </a:p>
                    <a:p>
                      <a:pPr marL="0" marR="0" algn="ctr">
                        <a:spcBef>
                          <a:spcPts val="0"/>
                        </a:spcBef>
                        <a:spcAft>
                          <a:spcPts val="0"/>
                        </a:spcAft>
                      </a:pPr>
                      <a:r>
                        <a:rPr lang="en-US" sz="2000" b="1" dirty="0">
                          <a:solidFill>
                            <a:srgbClr val="FF0000"/>
                          </a:solidFill>
                          <a:effectLst/>
                        </a:rPr>
                        <a:t> </a:t>
                      </a:r>
                    </a:p>
                    <a:p>
                      <a:pPr marL="0" marR="0">
                        <a:spcBef>
                          <a:spcPts val="0"/>
                        </a:spcBef>
                        <a:spcAft>
                          <a:spcPts val="0"/>
                        </a:spcAft>
                      </a:pPr>
                      <a:r>
                        <a:rPr lang="en-US" sz="2000" b="1" dirty="0">
                          <a:solidFill>
                            <a:srgbClr val="FF0000"/>
                          </a:solidFill>
                          <a:effectLst/>
                        </a:rPr>
                        <a:t>s      p          d              f </a:t>
                      </a: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416728">
                <a:tc>
                  <a:txBody>
                    <a:bodyPr/>
                    <a:lstStyle/>
                    <a:p>
                      <a:pPr marL="0" marR="0" algn="ctr">
                        <a:spcBef>
                          <a:spcPts val="0"/>
                        </a:spcBef>
                        <a:spcAft>
                          <a:spcPts val="0"/>
                        </a:spcAft>
                      </a:pPr>
                      <a:r>
                        <a:rPr lang="en-US" sz="2000" b="1">
                          <a:effectLst/>
                        </a:rPr>
                        <a:t>n = 1</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a:effectLst/>
                        </a:rPr>
                        <a:t>s</a:t>
                      </a:r>
                      <a:r>
                        <a:rPr lang="en-US" sz="2000" b="1" baseline="30000">
                          <a:effectLst/>
                        </a:rPr>
                        <a:t>1</a:t>
                      </a:r>
                      <a:endParaRPr lang="en-US" sz="2000" b="1">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b="1" dirty="0">
                        <a:effectLst/>
                        <a:latin typeface="Times New Roman"/>
                        <a:ea typeface="Times New Roman"/>
                      </a:endParaRPr>
                    </a:p>
                  </a:txBody>
                  <a:tcPr marL="68580" marR="68580" marT="0" marB="0" anchor="ctr"/>
                </a:tc>
                <a:tc>
                  <a:txBody>
                    <a:bodyPr/>
                    <a:lstStyle/>
                    <a:p>
                      <a:pPr marL="0" marR="0">
                        <a:spcBef>
                          <a:spcPts val="0"/>
                        </a:spcBef>
                        <a:spcAft>
                          <a:spcPts val="0"/>
                        </a:spcAft>
                      </a:pP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416728">
                <a:tc>
                  <a:txBody>
                    <a:bodyPr/>
                    <a:lstStyle/>
                    <a:p>
                      <a:pPr marL="0" marR="0" algn="ctr">
                        <a:spcBef>
                          <a:spcPts val="0"/>
                        </a:spcBef>
                        <a:spcAft>
                          <a:spcPts val="0"/>
                        </a:spcAft>
                      </a:pPr>
                      <a:r>
                        <a:rPr lang="en-US" sz="2000" b="1">
                          <a:effectLst/>
                        </a:rPr>
                        <a:t>n = 2</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a:effectLst/>
                        </a:rPr>
                        <a:t>s</a:t>
                      </a:r>
                      <a:r>
                        <a:rPr lang="en-US" sz="2000" b="1" baseline="30000">
                          <a:effectLst/>
                        </a:rPr>
                        <a:t>1</a:t>
                      </a:r>
                      <a:r>
                        <a:rPr lang="en-US" sz="2000" b="1">
                          <a:effectLst/>
                        </a:rPr>
                        <a:t>, p</a:t>
                      </a:r>
                      <a:r>
                        <a:rPr lang="en-US" sz="2000" b="1" baseline="30000">
                          <a:effectLst/>
                        </a:rPr>
                        <a:t>3</a:t>
                      </a:r>
                      <a:endParaRPr lang="en-US" sz="2000" b="1">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b="1" dirty="0">
                        <a:effectLst/>
                        <a:latin typeface="Times New Roman"/>
                        <a:ea typeface="Times New Roman"/>
                      </a:endParaRPr>
                    </a:p>
                  </a:txBody>
                  <a:tcPr marL="68580" marR="68580" marT="0" marB="0" anchor="ctr"/>
                </a:tc>
                <a:tc>
                  <a:txBody>
                    <a:bodyPr/>
                    <a:lstStyle/>
                    <a:p>
                      <a:pPr marL="0" marR="0">
                        <a:spcBef>
                          <a:spcPts val="0"/>
                        </a:spcBef>
                        <a:spcAft>
                          <a:spcPts val="0"/>
                        </a:spcAft>
                      </a:pP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416728">
                <a:tc>
                  <a:txBody>
                    <a:bodyPr/>
                    <a:lstStyle/>
                    <a:p>
                      <a:pPr marL="0" marR="0" algn="ctr">
                        <a:spcBef>
                          <a:spcPts val="0"/>
                        </a:spcBef>
                        <a:spcAft>
                          <a:spcPts val="0"/>
                        </a:spcAft>
                      </a:pPr>
                      <a:r>
                        <a:rPr lang="en-US" sz="2000" b="1">
                          <a:effectLst/>
                        </a:rPr>
                        <a:t>n = 3</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a:effectLst/>
                        </a:rPr>
                        <a:t>s</a:t>
                      </a:r>
                      <a:r>
                        <a:rPr lang="en-US" sz="2000" b="1" baseline="30000">
                          <a:effectLst/>
                        </a:rPr>
                        <a:t>1</a:t>
                      </a:r>
                      <a:r>
                        <a:rPr lang="en-US" sz="2000" b="1">
                          <a:effectLst/>
                        </a:rPr>
                        <a:t>, p</a:t>
                      </a:r>
                      <a:r>
                        <a:rPr lang="en-US" sz="2000" b="1" baseline="30000">
                          <a:effectLst/>
                        </a:rPr>
                        <a:t>3</a:t>
                      </a:r>
                      <a:r>
                        <a:rPr lang="en-US" sz="2000" b="1">
                          <a:effectLst/>
                        </a:rPr>
                        <a:t>, d</a:t>
                      </a:r>
                      <a:r>
                        <a:rPr lang="en-US" sz="2000" b="1" baseline="30000">
                          <a:effectLst/>
                        </a:rPr>
                        <a:t>5</a:t>
                      </a:r>
                      <a:endParaRPr lang="en-US" sz="2000" b="1">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b="1">
                        <a:effectLst/>
                        <a:latin typeface="Times New Roman"/>
                        <a:ea typeface="Times New Roman"/>
                      </a:endParaRPr>
                    </a:p>
                  </a:txBody>
                  <a:tcPr marL="68580" marR="68580" marT="0" marB="0" anchor="ctr"/>
                </a:tc>
                <a:tc>
                  <a:txBody>
                    <a:bodyPr/>
                    <a:lstStyle/>
                    <a:p>
                      <a:pPr marL="0" marR="0">
                        <a:spcBef>
                          <a:spcPts val="0"/>
                        </a:spcBef>
                        <a:spcAft>
                          <a:spcPts val="0"/>
                        </a:spcAft>
                      </a:pP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833461">
                <a:tc>
                  <a:txBody>
                    <a:bodyPr/>
                    <a:lstStyle/>
                    <a:p>
                      <a:pPr marL="0" marR="0" algn="ctr">
                        <a:spcBef>
                          <a:spcPts val="0"/>
                        </a:spcBef>
                        <a:spcAft>
                          <a:spcPts val="0"/>
                        </a:spcAft>
                      </a:pPr>
                      <a:r>
                        <a:rPr lang="en-US" sz="2000" b="1">
                          <a:effectLst/>
                        </a:rPr>
                        <a:t>n = 4</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dirty="0">
                          <a:effectLst/>
                        </a:rPr>
                        <a:t>s</a:t>
                      </a:r>
                      <a:r>
                        <a:rPr lang="en-US" sz="2000" b="1" baseline="30000" dirty="0">
                          <a:effectLst/>
                        </a:rPr>
                        <a:t>1</a:t>
                      </a:r>
                      <a:r>
                        <a:rPr lang="en-US" sz="2000" b="1" dirty="0">
                          <a:effectLst/>
                        </a:rPr>
                        <a:t>, p</a:t>
                      </a:r>
                      <a:r>
                        <a:rPr lang="en-US" sz="2000" b="1" baseline="30000" dirty="0">
                          <a:effectLst/>
                        </a:rPr>
                        <a:t>3</a:t>
                      </a:r>
                      <a:r>
                        <a:rPr lang="en-US" sz="2000" b="1" dirty="0">
                          <a:effectLst/>
                        </a:rPr>
                        <a:t>, d</a:t>
                      </a:r>
                      <a:r>
                        <a:rPr lang="en-US" sz="2000" b="1" baseline="30000" dirty="0">
                          <a:effectLst/>
                        </a:rPr>
                        <a:t>5</a:t>
                      </a:r>
                      <a:r>
                        <a:rPr lang="en-US" sz="2000" b="1" dirty="0">
                          <a:effectLst/>
                        </a:rPr>
                        <a:t>, f</a:t>
                      </a:r>
                      <a:r>
                        <a:rPr lang="en-US" sz="2000" b="1" baseline="30000" dirty="0">
                          <a:effectLst/>
                        </a:rPr>
                        <a:t>7</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b="1">
                        <a:effectLst/>
                        <a:latin typeface="Times New Roman"/>
                        <a:ea typeface="Times New Roman"/>
                      </a:endParaRPr>
                    </a:p>
                  </a:txBody>
                  <a:tcPr marL="68580" marR="68580" marT="0" marB="0" anchor="ctr"/>
                </a:tc>
                <a:tc>
                  <a:txBody>
                    <a:bodyPr/>
                    <a:lstStyle/>
                    <a:p>
                      <a:pPr marL="0" marR="0">
                        <a:spcBef>
                          <a:spcPts val="0"/>
                        </a:spcBef>
                        <a:spcAft>
                          <a:spcPts val="0"/>
                        </a:spcAft>
                      </a:pP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6" name="Rectangle 5"/>
          <p:cNvSpPr/>
          <p:nvPr/>
        </p:nvSpPr>
        <p:spPr>
          <a:xfrm>
            <a:off x="304800" y="1112601"/>
            <a:ext cx="8686800" cy="507639"/>
          </a:xfrm>
          <a:prstGeom prst="rect">
            <a:avLst/>
          </a:prstGeom>
        </p:spPr>
        <p:txBody>
          <a:bodyPr wrap="square" lIns="91250" tIns="45625" rIns="91250" bIns="45625">
            <a:spAutoFit/>
          </a:bodyPr>
          <a:lstStyle/>
          <a:p>
            <a:pPr lvl="0" algn="ctr"/>
            <a:r>
              <a:rPr lang="en-US" i="1" dirty="0">
                <a:latin typeface="Times New Roman" panose="02020603050405020304" pitchFamily="18" charset="0"/>
                <a:cs typeface="Times New Roman" panose="02020603050405020304" pitchFamily="18" charset="0"/>
              </a:rPr>
              <a:t>There are TWO electrons in each orbital (last column below)</a:t>
            </a:r>
          </a:p>
        </p:txBody>
      </p:sp>
    </p:spTree>
    <p:extLst>
      <p:ext uri="{BB962C8B-B14F-4D97-AF65-F5344CB8AC3E}">
        <p14:creationId xmlns:p14="http://schemas.microsoft.com/office/powerpoint/2010/main" val="15946500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3" y="0"/>
            <a:ext cx="3428997" cy="685800"/>
          </a:xfrm>
        </p:spPr>
        <p:txBody>
          <a:bodyPr/>
          <a:lstStyle/>
          <a:p>
            <a:r>
              <a:rPr lang="en-US" altLang="en-US" dirty="0"/>
              <a:t>Third QN</a:t>
            </a:r>
            <a:endParaRPr lang="en-US" dirty="0"/>
          </a:p>
        </p:txBody>
      </p:sp>
      <p:sp>
        <p:nvSpPr>
          <p:cNvPr id="3" name="Content Placeholder 2"/>
          <p:cNvSpPr>
            <a:spLocks noGrp="1"/>
          </p:cNvSpPr>
          <p:nvPr>
            <p:ph idx="1"/>
          </p:nvPr>
        </p:nvSpPr>
        <p:spPr>
          <a:xfrm>
            <a:off x="228607" y="762000"/>
            <a:ext cx="8839200" cy="5715000"/>
          </a:xfrm>
        </p:spPr>
        <p:txBody>
          <a:bodyPr/>
          <a:lstStyle/>
          <a:p>
            <a:pPr lvl="0"/>
            <a:endParaRPr lang="en-US" dirty="0"/>
          </a:p>
          <a:p>
            <a:pPr marL="1588"/>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91334036"/>
              </p:ext>
            </p:extLst>
          </p:nvPr>
        </p:nvGraphicFramePr>
        <p:xfrm>
          <a:off x="228617" y="1970841"/>
          <a:ext cx="8762999" cy="3363157"/>
        </p:xfrm>
        <a:graphic>
          <a:graphicData uri="http://schemas.openxmlformats.org/drawingml/2006/table">
            <a:tbl>
              <a:tblPr>
                <a:tableStyleId>{E8B1032C-EA38-4F05-BA0D-38AFFFC7BED3}</a:tableStyleId>
              </a:tblPr>
              <a:tblGrid>
                <a:gridCol w="1066799">
                  <a:extLst>
                    <a:ext uri="{9D8B030D-6E8A-4147-A177-3AD203B41FA5}">
                      <a16:colId xmlns:a16="http://schemas.microsoft.com/office/drawing/2014/main" val="20000"/>
                    </a:ext>
                  </a:extLst>
                </a:gridCol>
                <a:gridCol w="1752584">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19217">
                  <a:extLst>
                    <a:ext uri="{9D8B030D-6E8A-4147-A177-3AD203B41FA5}">
                      <a16:colId xmlns:a16="http://schemas.microsoft.com/office/drawing/2014/main" val="20003"/>
                    </a:ext>
                  </a:extLst>
                </a:gridCol>
                <a:gridCol w="3428999">
                  <a:extLst>
                    <a:ext uri="{9D8B030D-6E8A-4147-A177-3AD203B41FA5}">
                      <a16:colId xmlns:a16="http://schemas.microsoft.com/office/drawing/2014/main" val="20004"/>
                    </a:ext>
                  </a:extLst>
                </a:gridCol>
              </a:tblGrid>
              <a:tr h="1279512">
                <a:tc>
                  <a:txBody>
                    <a:bodyPr/>
                    <a:lstStyle/>
                    <a:p>
                      <a:pPr marL="0" marR="0" algn="ctr">
                        <a:spcBef>
                          <a:spcPts val="0"/>
                        </a:spcBef>
                        <a:spcAft>
                          <a:spcPts val="0"/>
                        </a:spcAft>
                      </a:pPr>
                      <a:r>
                        <a:rPr lang="en-US" sz="2000" b="1" dirty="0">
                          <a:effectLst/>
                        </a:rPr>
                        <a:t>Energy Level</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Sublevel</a:t>
                      </a:r>
                    </a:p>
                    <a:p>
                      <a:pPr marL="0" marR="0" algn="ctr">
                        <a:spcBef>
                          <a:spcPts val="0"/>
                        </a:spcBef>
                        <a:spcAft>
                          <a:spcPts val="0"/>
                        </a:spcAft>
                      </a:pPr>
                      <a:r>
                        <a:rPr lang="en-US" sz="2000" b="1" dirty="0">
                          <a:effectLst/>
                        </a:rPr>
                        <a:t>(# of orbitals)</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Total # of Orbitals (n</a:t>
                      </a:r>
                      <a:r>
                        <a:rPr lang="en-US" sz="2000" b="1" baseline="30000" dirty="0">
                          <a:solidFill>
                            <a:srgbClr val="FF0000"/>
                          </a:solidFill>
                          <a:effectLst/>
                        </a:rPr>
                        <a:t>2</a:t>
                      </a:r>
                      <a:r>
                        <a:rPr lang="en-US" sz="2000" b="1" dirty="0">
                          <a:solidFill>
                            <a:srgbClr val="FF0000"/>
                          </a:solidFill>
                          <a:effectLst/>
                        </a:rPr>
                        <a:t>)</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Max. e– (2n</a:t>
                      </a:r>
                      <a:r>
                        <a:rPr lang="en-US" sz="2000" b="1" baseline="30000" dirty="0">
                          <a:effectLst/>
                        </a:rPr>
                        <a:t>2</a:t>
                      </a:r>
                      <a:r>
                        <a:rPr lang="en-US" sz="2000" b="1" dirty="0">
                          <a:effectLst/>
                        </a:rPr>
                        <a:t>) in Energy Level</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Orbital Diagram</a:t>
                      </a:r>
                    </a:p>
                    <a:p>
                      <a:pPr marL="0" marR="0" algn="ctr">
                        <a:spcBef>
                          <a:spcPts val="0"/>
                        </a:spcBef>
                        <a:spcAft>
                          <a:spcPts val="0"/>
                        </a:spcAft>
                      </a:pPr>
                      <a:r>
                        <a:rPr lang="en-US" sz="2000" b="1" dirty="0">
                          <a:solidFill>
                            <a:srgbClr val="FF0000"/>
                          </a:solidFill>
                          <a:effectLst/>
                        </a:rPr>
                        <a:t> </a:t>
                      </a:r>
                    </a:p>
                    <a:p>
                      <a:pPr marL="0" marR="0">
                        <a:spcBef>
                          <a:spcPts val="0"/>
                        </a:spcBef>
                        <a:spcAft>
                          <a:spcPts val="0"/>
                        </a:spcAft>
                      </a:pPr>
                      <a:r>
                        <a:rPr lang="en-US" sz="2000" b="1" dirty="0">
                          <a:solidFill>
                            <a:srgbClr val="FF0000"/>
                          </a:solidFill>
                          <a:effectLst/>
                        </a:rPr>
                        <a:t>s      p          d              f </a:t>
                      </a: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416728">
                <a:tc>
                  <a:txBody>
                    <a:bodyPr/>
                    <a:lstStyle/>
                    <a:p>
                      <a:pPr marL="0" marR="0" algn="ctr">
                        <a:spcBef>
                          <a:spcPts val="0"/>
                        </a:spcBef>
                        <a:spcAft>
                          <a:spcPts val="0"/>
                        </a:spcAft>
                      </a:pPr>
                      <a:r>
                        <a:rPr lang="en-US" sz="2000" b="1">
                          <a:effectLst/>
                        </a:rPr>
                        <a:t>n = 1</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a:effectLst/>
                        </a:rPr>
                        <a:t>s</a:t>
                      </a:r>
                      <a:r>
                        <a:rPr lang="en-US" sz="2000" b="1" baseline="30000">
                          <a:effectLst/>
                        </a:rPr>
                        <a:t>1</a:t>
                      </a:r>
                      <a:endParaRPr lang="en-US" sz="20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1</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b="1" dirty="0">
                        <a:effectLst/>
                        <a:latin typeface="Times New Roman"/>
                        <a:ea typeface="Times New Roman"/>
                      </a:endParaRPr>
                    </a:p>
                  </a:txBody>
                  <a:tcPr marL="68580" marR="68580" marT="0" marB="0" anchor="ctr"/>
                </a:tc>
                <a:tc>
                  <a:txBody>
                    <a:bodyPr/>
                    <a:lstStyle/>
                    <a:p>
                      <a:pPr marL="0" marR="0">
                        <a:spcBef>
                          <a:spcPts val="0"/>
                        </a:spcBef>
                        <a:spcAft>
                          <a:spcPts val="0"/>
                        </a:spcAft>
                      </a:pP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416728">
                <a:tc>
                  <a:txBody>
                    <a:bodyPr/>
                    <a:lstStyle/>
                    <a:p>
                      <a:pPr marL="0" marR="0" algn="ctr">
                        <a:spcBef>
                          <a:spcPts val="0"/>
                        </a:spcBef>
                        <a:spcAft>
                          <a:spcPts val="0"/>
                        </a:spcAft>
                      </a:pPr>
                      <a:r>
                        <a:rPr lang="en-US" sz="2000" b="1">
                          <a:effectLst/>
                        </a:rPr>
                        <a:t>n = 2</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a:effectLst/>
                        </a:rPr>
                        <a:t>s</a:t>
                      </a:r>
                      <a:r>
                        <a:rPr lang="en-US" sz="2000" b="1" baseline="30000">
                          <a:effectLst/>
                        </a:rPr>
                        <a:t>1</a:t>
                      </a:r>
                      <a:r>
                        <a:rPr lang="en-US" sz="2000" b="1">
                          <a:effectLst/>
                        </a:rPr>
                        <a:t>, p</a:t>
                      </a:r>
                      <a:r>
                        <a:rPr lang="en-US" sz="2000" b="1" baseline="30000">
                          <a:effectLst/>
                        </a:rPr>
                        <a:t>3</a:t>
                      </a:r>
                      <a:endParaRPr lang="en-US" sz="20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4</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b="1" dirty="0">
                        <a:effectLst/>
                        <a:latin typeface="Times New Roman"/>
                        <a:ea typeface="Times New Roman"/>
                      </a:endParaRPr>
                    </a:p>
                  </a:txBody>
                  <a:tcPr marL="68580" marR="68580" marT="0" marB="0" anchor="ctr"/>
                </a:tc>
                <a:tc>
                  <a:txBody>
                    <a:bodyPr/>
                    <a:lstStyle/>
                    <a:p>
                      <a:pPr marL="0" marR="0">
                        <a:spcBef>
                          <a:spcPts val="0"/>
                        </a:spcBef>
                        <a:spcAft>
                          <a:spcPts val="0"/>
                        </a:spcAft>
                      </a:pP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416728">
                <a:tc>
                  <a:txBody>
                    <a:bodyPr/>
                    <a:lstStyle/>
                    <a:p>
                      <a:pPr marL="0" marR="0" algn="ctr">
                        <a:spcBef>
                          <a:spcPts val="0"/>
                        </a:spcBef>
                        <a:spcAft>
                          <a:spcPts val="0"/>
                        </a:spcAft>
                      </a:pPr>
                      <a:r>
                        <a:rPr lang="en-US" sz="2000" b="1">
                          <a:effectLst/>
                        </a:rPr>
                        <a:t>n = 3</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a:effectLst/>
                        </a:rPr>
                        <a:t>s</a:t>
                      </a:r>
                      <a:r>
                        <a:rPr lang="en-US" sz="2000" b="1" baseline="30000">
                          <a:effectLst/>
                        </a:rPr>
                        <a:t>1</a:t>
                      </a:r>
                      <a:r>
                        <a:rPr lang="en-US" sz="2000" b="1">
                          <a:effectLst/>
                        </a:rPr>
                        <a:t>, p</a:t>
                      </a:r>
                      <a:r>
                        <a:rPr lang="en-US" sz="2000" b="1" baseline="30000">
                          <a:effectLst/>
                        </a:rPr>
                        <a:t>3</a:t>
                      </a:r>
                      <a:r>
                        <a:rPr lang="en-US" sz="2000" b="1">
                          <a:effectLst/>
                        </a:rPr>
                        <a:t>, d</a:t>
                      </a:r>
                      <a:r>
                        <a:rPr lang="en-US" sz="2000" b="1" baseline="30000">
                          <a:effectLst/>
                        </a:rPr>
                        <a:t>5</a:t>
                      </a:r>
                      <a:endParaRPr lang="en-US" sz="20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9</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b="1">
                        <a:effectLst/>
                        <a:latin typeface="Times New Roman"/>
                        <a:ea typeface="Times New Roman"/>
                      </a:endParaRPr>
                    </a:p>
                  </a:txBody>
                  <a:tcPr marL="68580" marR="68580" marT="0" marB="0" anchor="ctr"/>
                </a:tc>
                <a:tc>
                  <a:txBody>
                    <a:bodyPr/>
                    <a:lstStyle/>
                    <a:p>
                      <a:pPr marL="0" marR="0">
                        <a:spcBef>
                          <a:spcPts val="0"/>
                        </a:spcBef>
                        <a:spcAft>
                          <a:spcPts val="0"/>
                        </a:spcAft>
                      </a:pP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833461">
                <a:tc>
                  <a:txBody>
                    <a:bodyPr/>
                    <a:lstStyle/>
                    <a:p>
                      <a:pPr marL="0" marR="0" algn="ctr">
                        <a:spcBef>
                          <a:spcPts val="0"/>
                        </a:spcBef>
                        <a:spcAft>
                          <a:spcPts val="0"/>
                        </a:spcAft>
                      </a:pPr>
                      <a:r>
                        <a:rPr lang="en-US" sz="2000" b="1">
                          <a:effectLst/>
                        </a:rPr>
                        <a:t>n = 4</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dirty="0">
                          <a:effectLst/>
                        </a:rPr>
                        <a:t>s</a:t>
                      </a:r>
                      <a:r>
                        <a:rPr lang="en-US" sz="2000" b="1" baseline="30000" dirty="0">
                          <a:effectLst/>
                        </a:rPr>
                        <a:t>1</a:t>
                      </a:r>
                      <a:r>
                        <a:rPr lang="en-US" sz="2000" b="1" dirty="0">
                          <a:effectLst/>
                        </a:rPr>
                        <a:t>, p</a:t>
                      </a:r>
                      <a:r>
                        <a:rPr lang="en-US" sz="2000" b="1" baseline="30000" dirty="0">
                          <a:effectLst/>
                        </a:rPr>
                        <a:t>3</a:t>
                      </a:r>
                      <a:r>
                        <a:rPr lang="en-US" sz="2000" b="1" dirty="0">
                          <a:effectLst/>
                        </a:rPr>
                        <a:t>, d</a:t>
                      </a:r>
                      <a:r>
                        <a:rPr lang="en-US" sz="2000" b="1" baseline="30000" dirty="0">
                          <a:effectLst/>
                        </a:rPr>
                        <a:t>5</a:t>
                      </a:r>
                      <a:r>
                        <a:rPr lang="en-US" sz="2000" b="1" dirty="0">
                          <a:effectLst/>
                        </a:rPr>
                        <a:t>, f</a:t>
                      </a:r>
                      <a:r>
                        <a:rPr lang="en-US" sz="2000" b="1" baseline="30000" dirty="0">
                          <a:effectLst/>
                        </a:rPr>
                        <a:t>7</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16</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b="1">
                        <a:effectLst/>
                        <a:latin typeface="Times New Roman"/>
                        <a:ea typeface="Times New Roman"/>
                      </a:endParaRPr>
                    </a:p>
                  </a:txBody>
                  <a:tcPr marL="68580" marR="68580" marT="0" marB="0" anchor="ctr"/>
                </a:tc>
                <a:tc>
                  <a:txBody>
                    <a:bodyPr/>
                    <a:lstStyle/>
                    <a:p>
                      <a:pPr marL="0" marR="0">
                        <a:spcBef>
                          <a:spcPts val="0"/>
                        </a:spcBef>
                        <a:spcAft>
                          <a:spcPts val="0"/>
                        </a:spcAft>
                      </a:pP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6" name="Rectangle 5"/>
          <p:cNvSpPr/>
          <p:nvPr/>
        </p:nvSpPr>
        <p:spPr>
          <a:xfrm>
            <a:off x="304800" y="1112601"/>
            <a:ext cx="8686800" cy="507639"/>
          </a:xfrm>
          <a:prstGeom prst="rect">
            <a:avLst/>
          </a:prstGeom>
        </p:spPr>
        <p:txBody>
          <a:bodyPr wrap="square" lIns="91250" tIns="45625" rIns="91250" bIns="45625">
            <a:spAutoFit/>
          </a:bodyPr>
          <a:lstStyle/>
          <a:p>
            <a:pPr lvl="0" algn="ctr"/>
            <a:r>
              <a:rPr lang="en-US" i="1" dirty="0">
                <a:latin typeface="Times New Roman" panose="02020603050405020304" pitchFamily="18" charset="0"/>
                <a:cs typeface="Times New Roman" panose="02020603050405020304" pitchFamily="18" charset="0"/>
              </a:rPr>
              <a:t>There are TWO electrons in each orbital (last column below)</a:t>
            </a:r>
          </a:p>
        </p:txBody>
      </p:sp>
    </p:spTree>
    <p:extLst>
      <p:ext uri="{BB962C8B-B14F-4D97-AF65-F5344CB8AC3E}">
        <p14:creationId xmlns:p14="http://schemas.microsoft.com/office/powerpoint/2010/main" val="4086075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3" y="0"/>
            <a:ext cx="3428997" cy="685800"/>
          </a:xfrm>
        </p:spPr>
        <p:txBody>
          <a:bodyPr/>
          <a:lstStyle/>
          <a:p>
            <a:r>
              <a:rPr lang="en-US" altLang="en-US" dirty="0"/>
              <a:t>Third QN</a:t>
            </a:r>
            <a:endParaRPr lang="en-US" dirty="0"/>
          </a:p>
        </p:txBody>
      </p:sp>
      <p:sp>
        <p:nvSpPr>
          <p:cNvPr id="3" name="Content Placeholder 2"/>
          <p:cNvSpPr>
            <a:spLocks noGrp="1"/>
          </p:cNvSpPr>
          <p:nvPr>
            <p:ph idx="1"/>
          </p:nvPr>
        </p:nvSpPr>
        <p:spPr>
          <a:xfrm>
            <a:off x="228607" y="762000"/>
            <a:ext cx="8839200" cy="5715000"/>
          </a:xfrm>
        </p:spPr>
        <p:txBody>
          <a:bodyPr/>
          <a:lstStyle/>
          <a:p>
            <a:pPr lvl="0"/>
            <a:endParaRPr lang="en-US" dirty="0"/>
          </a:p>
          <a:p>
            <a:pPr marL="1588"/>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10231181"/>
              </p:ext>
            </p:extLst>
          </p:nvPr>
        </p:nvGraphicFramePr>
        <p:xfrm>
          <a:off x="228617" y="1970841"/>
          <a:ext cx="8762999" cy="3363157"/>
        </p:xfrm>
        <a:graphic>
          <a:graphicData uri="http://schemas.openxmlformats.org/drawingml/2006/table">
            <a:tbl>
              <a:tblPr>
                <a:tableStyleId>{E8B1032C-EA38-4F05-BA0D-38AFFFC7BED3}</a:tableStyleId>
              </a:tblPr>
              <a:tblGrid>
                <a:gridCol w="1066799">
                  <a:extLst>
                    <a:ext uri="{9D8B030D-6E8A-4147-A177-3AD203B41FA5}">
                      <a16:colId xmlns:a16="http://schemas.microsoft.com/office/drawing/2014/main" val="20000"/>
                    </a:ext>
                  </a:extLst>
                </a:gridCol>
                <a:gridCol w="1752584">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19217">
                  <a:extLst>
                    <a:ext uri="{9D8B030D-6E8A-4147-A177-3AD203B41FA5}">
                      <a16:colId xmlns:a16="http://schemas.microsoft.com/office/drawing/2014/main" val="20003"/>
                    </a:ext>
                  </a:extLst>
                </a:gridCol>
                <a:gridCol w="3428999">
                  <a:extLst>
                    <a:ext uri="{9D8B030D-6E8A-4147-A177-3AD203B41FA5}">
                      <a16:colId xmlns:a16="http://schemas.microsoft.com/office/drawing/2014/main" val="20004"/>
                    </a:ext>
                  </a:extLst>
                </a:gridCol>
              </a:tblGrid>
              <a:tr h="1279512">
                <a:tc>
                  <a:txBody>
                    <a:bodyPr/>
                    <a:lstStyle/>
                    <a:p>
                      <a:pPr marL="0" marR="0" algn="ctr">
                        <a:spcBef>
                          <a:spcPts val="0"/>
                        </a:spcBef>
                        <a:spcAft>
                          <a:spcPts val="0"/>
                        </a:spcAft>
                      </a:pPr>
                      <a:r>
                        <a:rPr lang="en-US" sz="2000" b="1" dirty="0">
                          <a:effectLst/>
                        </a:rPr>
                        <a:t>Energy Level</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Sublevel</a:t>
                      </a:r>
                    </a:p>
                    <a:p>
                      <a:pPr marL="0" marR="0" algn="ctr">
                        <a:spcBef>
                          <a:spcPts val="0"/>
                        </a:spcBef>
                        <a:spcAft>
                          <a:spcPts val="0"/>
                        </a:spcAft>
                      </a:pPr>
                      <a:r>
                        <a:rPr lang="en-US" sz="2000" b="1" dirty="0">
                          <a:effectLst/>
                        </a:rPr>
                        <a:t>(# of orbitals)</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Total # of Orbitals (n</a:t>
                      </a:r>
                      <a:r>
                        <a:rPr lang="en-US" sz="2000" b="1" baseline="30000" dirty="0">
                          <a:solidFill>
                            <a:srgbClr val="FF0000"/>
                          </a:solidFill>
                          <a:effectLst/>
                        </a:rPr>
                        <a:t>2</a:t>
                      </a:r>
                      <a:r>
                        <a:rPr lang="en-US" sz="2000" b="1" dirty="0">
                          <a:solidFill>
                            <a:srgbClr val="FF0000"/>
                          </a:solidFill>
                          <a:effectLst/>
                        </a:rPr>
                        <a:t>)</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Max. e– (2n</a:t>
                      </a:r>
                      <a:r>
                        <a:rPr lang="en-US" sz="2000" b="1" baseline="30000" dirty="0">
                          <a:effectLst/>
                        </a:rPr>
                        <a:t>2</a:t>
                      </a:r>
                      <a:r>
                        <a:rPr lang="en-US" sz="2000" b="1" dirty="0">
                          <a:effectLst/>
                        </a:rPr>
                        <a:t>) in Energy Level</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Orbital Diagram</a:t>
                      </a:r>
                    </a:p>
                    <a:p>
                      <a:pPr marL="0" marR="0" algn="ctr">
                        <a:spcBef>
                          <a:spcPts val="0"/>
                        </a:spcBef>
                        <a:spcAft>
                          <a:spcPts val="0"/>
                        </a:spcAft>
                      </a:pPr>
                      <a:r>
                        <a:rPr lang="en-US" sz="2000" b="1" dirty="0">
                          <a:solidFill>
                            <a:srgbClr val="FF0000"/>
                          </a:solidFill>
                          <a:effectLst/>
                        </a:rPr>
                        <a:t> </a:t>
                      </a:r>
                    </a:p>
                    <a:p>
                      <a:pPr marL="0" marR="0">
                        <a:spcBef>
                          <a:spcPts val="0"/>
                        </a:spcBef>
                        <a:spcAft>
                          <a:spcPts val="0"/>
                        </a:spcAft>
                      </a:pPr>
                      <a:r>
                        <a:rPr lang="en-US" sz="2000" b="1" dirty="0">
                          <a:solidFill>
                            <a:srgbClr val="FF0000"/>
                          </a:solidFill>
                          <a:effectLst/>
                        </a:rPr>
                        <a:t>s      p          d              f </a:t>
                      </a: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416728">
                <a:tc>
                  <a:txBody>
                    <a:bodyPr/>
                    <a:lstStyle/>
                    <a:p>
                      <a:pPr marL="0" marR="0" algn="ctr">
                        <a:spcBef>
                          <a:spcPts val="0"/>
                        </a:spcBef>
                        <a:spcAft>
                          <a:spcPts val="0"/>
                        </a:spcAft>
                      </a:pPr>
                      <a:r>
                        <a:rPr lang="en-US" sz="2000" b="1">
                          <a:effectLst/>
                        </a:rPr>
                        <a:t>n = 1</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a:effectLst/>
                        </a:rPr>
                        <a:t>s</a:t>
                      </a:r>
                      <a:r>
                        <a:rPr lang="en-US" sz="2000" b="1" baseline="30000">
                          <a:effectLst/>
                        </a:rPr>
                        <a:t>1</a:t>
                      </a:r>
                      <a:endParaRPr lang="en-US" sz="20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1</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a:effectLst/>
                        </a:rPr>
                        <a:t>2</a:t>
                      </a:r>
                      <a:endParaRPr lang="en-US" sz="2000" b="1">
                        <a:effectLst/>
                        <a:latin typeface="Times New Roman"/>
                        <a:ea typeface="Times New Roman"/>
                      </a:endParaRPr>
                    </a:p>
                  </a:txBody>
                  <a:tcPr marL="68580" marR="68580" marT="0" marB="0" anchor="ctr"/>
                </a:tc>
                <a:tc>
                  <a:txBody>
                    <a:bodyPr/>
                    <a:lstStyle/>
                    <a:p>
                      <a:pPr marL="0" marR="0">
                        <a:spcBef>
                          <a:spcPts val="0"/>
                        </a:spcBef>
                        <a:spcAft>
                          <a:spcPts val="0"/>
                        </a:spcAft>
                      </a:pP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416728">
                <a:tc>
                  <a:txBody>
                    <a:bodyPr/>
                    <a:lstStyle/>
                    <a:p>
                      <a:pPr marL="0" marR="0" algn="ctr">
                        <a:spcBef>
                          <a:spcPts val="0"/>
                        </a:spcBef>
                        <a:spcAft>
                          <a:spcPts val="0"/>
                        </a:spcAft>
                      </a:pPr>
                      <a:r>
                        <a:rPr lang="en-US" sz="2000" b="1">
                          <a:effectLst/>
                        </a:rPr>
                        <a:t>n = 2</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a:effectLst/>
                        </a:rPr>
                        <a:t>s</a:t>
                      </a:r>
                      <a:r>
                        <a:rPr lang="en-US" sz="2000" b="1" baseline="30000">
                          <a:effectLst/>
                        </a:rPr>
                        <a:t>1</a:t>
                      </a:r>
                      <a:r>
                        <a:rPr lang="en-US" sz="2000" b="1">
                          <a:effectLst/>
                        </a:rPr>
                        <a:t>, p</a:t>
                      </a:r>
                      <a:r>
                        <a:rPr lang="en-US" sz="2000" b="1" baseline="30000">
                          <a:effectLst/>
                        </a:rPr>
                        <a:t>3</a:t>
                      </a:r>
                      <a:endParaRPr lang="en-US" sz="20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4</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a:effectLst/>
                        </a:rPr>
                        <a:t>8</a:t>
                      </a:r>
                      <a:endParaRPr lang="en-US" sz="2000" b="1">
                        <a:effectLst/>
                        <a:latin typeface="Times New Roman"/>
                        <a:ea typeface="Times New Roman"/>
                      </a:endParaRPr>
                    </a:p>
                  </a:txBody>
                  <a:tcPr marL="68580" marR="68580" marT="0" marB="0" anchor="ctr"/>
                </a:tc>
                <a:tc>
                  <a:txBody>
                    <a:bodyPr/>
                    <a:lstStyle/>
                    <a:p>
                      <a:pPr marL="0" marR="0">
                        <a:spcBef>
                          <a:spcPts val="0"/>
                        </a:spcBef>
                        <a:spcAft>
                          <a:spcPts val="0"/>
                        </a:spcAft>
                      </a:pP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416728">
                <a:tc>
                  <a:txBody>
                    <a:bodyPr/>
                    <a:lstStyle/>
                    <a:p>
                      <a:pPr marL="0" marR="0" algn="ctr">
                        <a:spcBef>
                          <a:spcPts val="0"/>
                        </a:spcBef>
                        <a:spcAft>
                          <a:spcPts val="0"/>
                        </a:spcAft>
                      </a:pPr>
                      <a:r>
                        <a:rPr lang="en-US" sz="2000" b="1">
                          <a:effectLst/>
                        </a:rPr>
                        <a:t>n = 3</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a:effectLst/>
                        </a:rPr>
                        <a:t>s</a:t>
                      </a:r>
                      <a:r>
                        <a:rPr lang="en-US" sz="2000" b="1" baseline="30000">
                          <a:effectLst/>
                        </a:rPr>
                        <a:t>1</a:t>
                      </a:r>
                      <a:r>
                        <a:rPr lang="en-US" sz="2000" b="1">
                          <a:effectLst/>
                        </a:rPr>
                        <a:t>, p</a:t>
                      </a:r>
                      <a:r>
                        <a:rPr lang="en-US" sz="2000" b="1" baseline="30000">
                          <a:effectLst/>
                        </a:rPr>
                        <a:t>3</a:t>
                      </a:r>
                      <a:r>
                        <a:rPr lang="en-US" sz="2000" b="1">
                          <a:effectLst/>
                        </a:rPr>
                        <a:t>, d</a:t>
                      </a:r>
                      <a:r>
                        <a:rPr lang="en-US" sz="2000" b="1" baseline="30000">
                          <a:effectLst/>
                        </a:rPr>
                        <a:t>5</a:t>
                      </a:r>
                      <a:endParaRPr lang="en-US" sz="20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9</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a:effectLst/>
                        </a:rPr>
                        <a:t>18</a:t>
                      </a:r>
                      <a:endParaRPr lang="en-US" sz="2000" b="1">
                        <a:effectLst/>
                        <a:latin typeface="Times New Roman"/>
                        <a:ea typeface="Times New Roman"/>
                      </a:endParaRPr>
                    </a:p>
                  </a:txBody>
                  <a:tcPr marL="68580" marR="68580" marT="0" marB="0" anchor="ctr"/>
                </a:tc>
                <a:tc>
                  <a:txBody>
                    <a:bodyPr/>
                    <a:lstStyle/>
                    <a:p>
                      <a:pPr marL="0" marR="0">
                        <a:spcBef>
                          <a:spcPts val="0"/>
                        </a:spcBef>
                        <a:spcAft>
                          <a:spcPts val="0"/>
                        </a:spcAft>
                      </a:pP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833461">
                <a:tc>
                  <a:txBody>
                    <a:bodyPr/>
                    <a:lstStyle/>
                    <a:p>
                      <a:pPr marL="0" marR="0" algn="ctr">
                        <a:spcBef>
                          <a:spcPts val="0"/>
                        </a:spcBef>
                        <a:spcAft>
                          <a:spcPts val="0"/>
                        </a:spcAft>
                      </a:pPr>
                      <a:r>
                        <a:rPr lang="en-US" sz="2000" b="1">
                          <a:effectLst/>
                        </a:rPr>
                        <a:t>n = 4</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dirty="0">
                          <a:effectLst/>
                        </a:rPr>
                        <a:t>s</a:t>
                      </a:r>
                      <a:r>
                        <a:rPr lang="en-US" sz="2000" b="1" baseline="30000" dirty="0">
                          <a:effectLst/>
                        </a:rPr>
                        <a:t>1</a:t>
                      </a:r>
                      <a:r>
                        <a:rPr lang="en-US" sz="2000" b="1" dirty="0">
                          <a:effectLst/>
                        </a:rPr>
                        <a:t>, p</a:t>
                      </a:r>
                      <a:r>
                        <a:rPr lang="en-US" sz="2000" b="1" baseline="30000" dirty="0">
                          <a:effectLst/>
                        </a:rPr>
                        <a:t>3</a:t>
                      </a:r>
                      <a:r>
                        <a:rPr lang="en-US" sz="2000" b="1" dirty="0">
                          <a:effectLst/>
                        </a:rPr>
                        <a:t>, d</a:t>
                      </a:r>
                      <a:r>
                        <a:rPr lang="en-US" sz="2000" b="1" baseline="30000" dirty="0">
                          <a:effectLst/>
                        </a:rPr>
                        <a:t>5</a:t>
                      </a:r>
                      <a:r>
                        <a:rPr lang="en-US" sz="2000" b="1" dirty="0">
                          <a:effectLst/>
                        </a:rPr>
                        <a:t>, f</a:t>
                      </a:r>
                      <a:r>
                        <a:rPr lang="en-US" sz="2000" b="1" baseline="30000" dirty="0">
                          <a:effectLst/>
                        </a:rPr>
                        <a:t>7</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16</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a:effectLst/>
                        </a:rPr>
                        <a:t>32</a:t>
                      </a:r>
                      <a:endParaRPr lang="en-US" sz="2000" b="1">
                        <a:effectLst/>
                        <a:latin typeface="Times New Roman"/>
                        <a:ea typeface="Times New Roman"/>
                      </a:endParaRPr>
                    </a:p>
                  </a:txBody>
                  <a:tcPr marL="68580" marR="68580" marT="0" marB="0" anchor="ctr"/>
                </a:tc>
                <a:tc>
                  <a:txBody>
                    <a:bodyPr/>
                    <a:lstStyle/>
                    <a:p>
                      <a:pPr marL="0" marR="0">
                        <a:spcBef>
                          <a:spcPts val="0"/>
                        </a:spcBef>
                        <a:spcAft>
                          <a:spcPts val="0"/>
                        </a:spcAft>
                      </a:pP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6" name="Rectangle 5"/>
          <p:cNvSpPr/>
          <p:nvPr/>
        </p:nvSpPr>
        <p:spPr>
          <a:xfrm>
            <a:off x="304800" y="1112601"/>
            <a:ext cx="8686800" cy="507639"/>
          </a:xfrm>
          <a:prstGeom prst="rect">
            <a:avLst/>
          </a:prstGeom>
        </p:spPr>
        <p:txBody>
          <a:bodyPr wrap="square" lIns="91250" tIns="45625" rIns="91250" bIns="45625">
            <a:spAutoFit/>
          </a:bodyPr>
          <a:lstStyle/>
          <a:p>
            <a:pPr lvl="0" algn="ctr"/>
            <a:r>
              <a:rPr lang="en-US" i="1" dirty="0">
                <a:latin typeface="Times New Roman" panose="02020603050405020304" pitchFamily="18" charset="0"/>
                <a:cs typeface="Times New Roman" panose="02020603050405020304" pitchFamily="18" charset="0"/>
              </a:rPr>
              <a:t>There are TWO electrons in each orbital (last column below)</a:t>
            </a:r>
          </a:p>
        </p:txBody>
      </p:sp>
    </p:spTree>
    <p:extLst>
      <p:ext uri="{BB962C8B-B14F-4D97-AF65-F5344CB8AC3E}">
        <p14:creationId xmlns:p14="http://schemas.microsoft.com/office/powerpoint/2010/main" val="2140340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019801" y="1214443"/>
            <a:ext cx="3124200" cy="564356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273060" tIns="45510" rIns="273060" bIns="45510" numCol="1" rtlCol="0" anchor="t" anchorCtr="0" compatLnSpc="1">
            <a:prstTxWarp prst="textNoShape">
              <a:avLst/>
            </a:prstTxWarp>
          </a:bodyPr>
          <a:lstStyle/>
          <a:p>
            <a:pPr defTabSz="910222" eaLnBrk="1" hangingPunct="1">
              <a:lnSpc>
                <a:spcPct val="115000"/>
              </a:lnSpc>
              <a:spcBef>
                <a:spcPct val="20000"/>
              </a:spcBef>
              <a:buClr>
                <a:srgbClr val="2877C4"/>
              </a:buClr>
            </a:pPr>
            <a:endParaRPr lang="en-US" sz="3200">
              <a:latin typeface="Arial" charset="0"/>
            </a:endParaRPr>
          </a:p>
        </p:txBody>
      </p:sp>
      <p:sp>
        <p:nvSpPr>
          <p:cNvPr id="8" name="Title 7"/>
          <p:cNvSpPr>
            <a:spLocks noGrp="1"/>
          </p:cNvSpPr>
          <p:nvPr>
            <p:ph type="title"/>
          </p:nvPr>
        </p:nvSpPr>
        <p:spPr/>
        <p:txBody>
          <a:bodyPr/>
          <a:lstStyle/>
          <a:p>
            <a:r>
              <a:rPr lang="en-US" dirty="0"/>
              <a:t>	How was the modern understanding of the atom developed?</a:t>
            </a:r>
          </a:p>
        </p:txBody>
      </p:sp>
      <p:pic>
        <p:nvPicPr>
          <p:cNvPr id="7" name="Picture 6" descr="lesson_ques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pic>
        <p:nvPicPr>
          <p:cNvPr id="12" name="Picture 2" descr="File:Bohr's model.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6662" y="1423795"/>
            <a:ext cx="6015237" cy="527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71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3" y="0"/>
            <a:ext cx="3428997" cy="685800"/>
          </a:xfrm>
        </p:spPr>
        <p:txBody>
          <a:bodyPr/>
          <a:lstStyle/>
          <a:p>
            <a:r>
              <a:rPr lang="en-US" altLang="en-US" dirty="0"/>
              <a:t>Third QN</a:t>
            </a:r>
            <a:endParaRPr lang="en-US" dirty="0"/>
          </a:p>
        </p:txBody>
      </p:sp>
      <p:sp>
        <p:nvSpPr>
          <p:cNvPr id="3" name="Content Placeholder 2"/>
          <p:cNvSpPr>
            <a:spLocks noGrp="1"/>
          </p:cNvSpPr>
          <p:nvPr>
            <p:ph idx="1"/>
          </p:nvPr>
        </p:nvSpPr>
        <p:spPr>
          <a:xfrm>
            <a:off x="228607" y="762000"/>
            <a:ext cx="8839200" cy="5715000"/>
          </a:xfrm>
        </p:spPr>
        <p:txBody>
          <a:bodyPr/>
          <a:lstStyle/>
          <a:p>
            <a:pPr lvl="0"/>
            <a:endParaRPr lang="en-US" dirty="0"/>
          </a:p>
          <a:p>
            <a:pPr marL="1588"/>
            <a:endParaRPr lang="en-US" dirty="0"/>
          </a:p>
          <a:p>
            <a:endParaRPr lang="en-US" dirty="0"/>
          </a:p>
        </p:txBody>
      </p:sp>
      <p:graphicFrame>
        <p:nvGraphicFramePr>
          <p:cNvPr id="5" name="Table 4"/>
          <p:cNvGraphicFramePr>
            <a:graphicFrameLocks noGrp="1"/>
          </p:cNvGraphicFramePr>
          <p:nvPr/>
        </p:nvGraphicFramePr>
        <p:xfrm>
          <a:off x="228617" y="1970841"/>
          <a:ext cx="8762999" cy="3363157"/>
        </p:xfrm>
        <a:graphic>
          <a:graphicData uri="http://schemas.openxmlformats.org/drawingml/2006/table">
            <a:tbl>
              <a:tblPr>
                <a:tableStyleId>{E8B1032C-EA38-4F05-BA0D-38AFFFC7BED3}</a:tableStyleId>
              </a:tblPr>
              <a:tblGrid>
                <a:gridCol w="1066799">
                  <a:extLst>
                    <a:ext uri="{9D8B030D-6E8A-4147-A177-3AD203B41FA5}">
                      <a16:colId xmlns:a16="http://schemas.microsoft.com/office/drawing/2014/main" val="20000"/>
                    </a:ext>
                  </a:extLst>
                </a:gridCol>
                <a:gridCol w="1752584">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19217">
                  <a:extLst>
                    <a:ext uri="{9D8B030D-6E8A-4147-A177-3AD203B41FA5}">
                      <a16:colId xmlns:a16="http://schemas.microsoft.com/office/drawing/2014/main" val="20003"/>
                    </a:ext>
                  </a:extLst>
                </a:gridCol>
                <a:gridCol w="3428999">
                  <a:extLst>
                    <a:ext uri="{9D8B030D-6E8A-4147-A177-3AD203B41FA5}">
                      <a16:colId xmlns:a16="http://schemas.microsoft.com/office/drawing/2014/main" val="20004"/>
                    </a:ext>
                  </a:extLst>
                </a:gridCol>
              </a:tblGrid>
              <a:tr h="1279512">
                <a:tc>
                  <a:txBody>
                    <a:bodyPr/>
                    <a:lstStyle/>
                    <a:p>
                      <a:pPr marL="0" marR="0" algn="ctr">
                        <a:spcBef>
                          <a:spcPts val="0"/>
                        </a:spcBef>
                        <a:spcAft>
                          <a:spcPts val="0"/>
                        </a:spcAft>
                      </a:pPr>
                      <a:r>
                        <a:rPr lang="en-US" sz="2000" b="1" dirty="0">
                          <a:effectLst/>
                        </a:rPr>
                        <a:t>Energy Level</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Sublevel</a:t>
                      </a:r>
                    </a:p>
                    <a:p>
                      <a:pPr marL="0" marR="0" algn="ctr">
                        <a:spcBef>
                          <a:spcPts val="0"/>
                        </a:spcBef>
                        <a:spcAft>
                          <a:spcPts val="0"/>
                        </a:spcAft>
                      </a:pPr>
                      <a:r>
                        <a:rPr lang="en-US" sz="2000" b="1" dirty="0">
                          <a:effectLst/>
                        </a:rPr>
                        <a:t>(# of orbitals)</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Total # of Orbitals (n</a:t>
                      </a:r>
                      <a:r>
                        <a:rPr lang="en-US" sz="2000" b="1" baseline="30000" dirty="0">
                          <a:solidFill>
                            <a:srgbClr val="FF0000"/>
                          </a:solidFill>
                          <a:effectLst/>
                        </a:rPr>
                        <a:t>2</a:t>
                      </a:r>
                      <a:r>
                        <a:rPr lang="en-US" sz="2000" b="1" dirty="0">
                          <a:solidFill>
                            <a:srgbClr val="FF0000"/>
                          </a:solidFill>
                          <a:effectLst/>
                        </a:rPr>
                        <a:t>)</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Max. e– (2n</a:t>
                      </a:r>
                      <a:r>
                        <a:rPr lang="en-US" sz="2000" b="1" baseline="30000" dirty="0">
                          <a:effectLst/>
                        </a:rPr>
                        <a:t>2</a:t>
                      </a:r>
                      <a:r>
                        <a:rPr lang="en-US" sz="2000" b="1" dirty="0">
                          <a:effectLst/>
                        </a:rPr>
                        <a:t>) in Energy Level</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Orbital Diagram</a:t>
                      </a:r>
                    </a:p>
                    <a:p>
                      <a:pPr marL="0" marR="0" algn="ctr">
                        <a:spcBef>
                          <a:spcPts val="0"/>
                        </a:spcBef>
                        <a:spcAft>
                          <a:spcPts val="0"/>
                        </a:spcAft>
                      </a:pPr>
                      <a:r>
                        <a:rPr lang="en-US" sz="2000" b="1" dirty="0">
                          <a:solidFill>
                            <a:srgbClr val="FF0000"/>
                          </a:solidFill>
                          <a:effectLst/>
                        </a:rPr>
                        <a:t> </a:t>
                      </a:r>
                    </a:p>
                    <a:p>
                      <a:pPr marL="0" marR="0">
                        <a:spcBef>
                          <a:spcPts val="0"/>
                        </a:spcBef>
                        <a:spcAft>
                          <a:spcPts val="0"/>
                        </a:spcAft>
                      </a:pPr>
                      <a:r>
                        <a:rPr lang="en-US" sz="2000" b="1" dirty="0">
                          <a:solidFill>
                            <a:srgbClr val="FF0000"/>
                          </a:solidFill>
                          <a:effectLst/>
                        </a:rPr>
                        <a:t>s      p          d              f </a:t>
                      </a: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416728">
                <a:tc>
                  <a:txBody>
                    <a:bodyPr/>
                    <a:lstStyle/>
                    <a:p>
                      <a:pPr marL="0" marR="0" algn="ctr">
                        <a:spcBef>
                          <a:spcPts val="0"/>
                        </a:spcBef>
                        <a:spcAft>
                          <a:spcPts val="0"/>
                        </a:spcAft>
                      </a:pPr>
                      <a:r>
                        <a:rPr lang="en-US" sz="2000" b="1">
                          <a:effectLst/>
                        </a:rPr>
                        <a:t>n = 1</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a:effectLst/>
                        </a:rPr>
                        <a:t>s</a:t>
                      </a:r>
                      <a:r>
                        <a:rPr lang="en-US" sz="2000" b="1" baseline="30000">
                          <a:effectLst/>
                        </a:rPr>
                        <a:t>1</a:t>
                      </a:r>
                      <a:endParaRPr lang="en-US" sz="20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1</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a:effectLst/>
                        </a:rPr>
                        <a:t>2</a:t>
                      </a:r>
                      <a:endParaRPr lang="en-US" sz="2000" b="1">
                        <a:effectLst/>
                        <a:latin typeface="Times New Roman"/>
                        <a:ea typeface="Times New Roman"/>
                      </a:endParaRPr>
                    </a:p>
                  </a:txBody>
                  <a:tcPr marL="68580" marR="68580" marT="0" marB="0" anchor="ctr"/>
                </a:tc>
                <a:tc>
                  <a:txBody>
                    <a:bodyPr/>
                    <a:lstStyle/>
                    <a:p>
                      <a:pPr marL="0" marR="0">
                        <a:spcBef>
                          <a:spcPts val="0"/>
                        </a:spcBef>
                        <a:spcAft>
                          <a:spcPts val="0"/>
                        </a:spcAft>
                      </a:pPr>
                      <a:r>
                        <a:rPr lang="en-US" sz="2000" b="1" dirty="0">
                          <a:solidFill>
                            <a:srgbClr val="FF0000"/>
                          </a:solidFill>
                          <a:effectLst/>
                        </a:rPr>
                        <a:t>0</a:t>
                      </a: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416728">
                <a:tc>
                  <a:txBody>
                    <a:bodyPr/>
                    <a:lstStyle/>
                    <a:p>
                      <a:pPr marL="0" marR="0" algn="ctr">
                        <a:spcBef>
                          <a:spcPts val="0"/>
                        </a:spcBef>
                        <a:spcAft>
                          <a:spcPts val="0"/>
                        </a:spcAft>
                      </a:pPr>
                      <a:r>
                        <a:rPr lang="en-US" sz="2000" b="1">
                          <a:effectLst/>
                        </a:rPr>
                        <a:t>n = 2</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a:effectLst/>
                        </a:rPr>
                        <a:t>s</a:t>
                      </a:r>
                      <a:r>
                        <a:rPr lang="en-US" sz="2000" b="1" baseline="30000">
                          <a:effectLst/>
                        </a:rPr>
                        <a:t>1</a:t>
                      </a:r>
                      <a:r>
                        <a:rPr lang="en-US" sz="2000" b="1">
                          <a:effectLst/>
                        </a:rPr>
                        <a:t>, p</a:t>
                      </a:r>
                      <a:r>
                        <a:rPr lang="en-US" sz="2000" b="1" baseline="30000">
                          <a:effectLst/>
                        </a:rPr>
                        <a:t>3</a:t>
                      </a:r>
                      <a:endParaRPr lang="en-US" sz="20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4</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a:effectLst/>
                        </a:rPr>
                        <a:t>8</a:t>
                      </a:r>
                      <a:endParaRPr lang="en-US" sz="2000" b="1">
                        <a:effectLst/>
                        <a:latin typeface="Times New Roman"/>
                        <a:ea typeface="Times New Roman"/>
                      </a:endParaRPr>
                    </a:p>
                  </a:txBody>
                  <a:tcPr marL="68580" marR="68580" marT="0" marB="0" anchor="ctr"/>
                </a:tc>
                <a:tc>
                  <a:txBody>
                    <a:bodyPr/>
                    <a:lstStyle/>
                    <a:p>
                      <a:pPr marL="0" marR="0">
                        <a:spcBef>
                          <a:spcPts val="0"/>
                        </a:spcBef>
                        <a:spcAft>
                          <a:spcPts val="0"/>
                        </a:spcAft>
                      </a:pPr>
                      <a:r>
                        <a:rPr lang="en-US" sz="2000" b="1" dirty="0">
                          <a:solidFill>
                            <a:srgbClr val="FF0000"/>
                          </a:solidFill>
                          <a:effectLst/>
                        </a:rPr>
                        <a:t>0    000</a:t>
                      </a: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416728">
                <a:tc>
                  <a:txBody>
                    <a:bodyPr/>
                    <a:lstStyle/>
                    <a:p>
                      <a:pPr marL="0" marR="0" algn="ctr">
                        <a:spcBef>
                          <a:spcPts val="0"/>
                        </a:spcBef>
                        <a:spcAft>
                          <a:spcPts val="0"/>
                        </a:spcAft>
                      </a:pPr>
                      <a:r>
                        <a:rPr lang="en-US" sz="2000" b="1">
                          <a:effectLst/>
                        </a:rPr>
                        <a:t>n = 3</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a:effectLst/>
                        </a:rPr>
                        <a:t>s</a:t>
                      </a:r>
                      <a:r>
                        <a:rPr lang="en-US" sz="2000" b="1" baseline="30000">
                          <a:effectLst/>
                        </a:rPr>
                        <a:t>1</a:t>
                      </a:r>
                      <a:r>
                        <a:rPr lang="en-US" sz="2000" b="1">
                          <a:effectLst/>
                        </a:rPr>
                        <a:t>, p</a:t>
                      </a:r>
                      <a:r>
                        <a:rPr lang="en-US" sz="2000" b="1" baseline="30000">
                          <a:effectLst/>
                        </a:rPr>
                        <a:t>3</a:t>
                      </a:r>
                      <a:r>
                        <a:rPr lang="en-US" sz="2000" b="1">
                          <a:effectLst/>
                        </a:rPr>
                        <a:t>, d</a:t>
                      </a:r>
                      <a:r>
                        <a:rPr lang="en-US" sz="2000" b="1" baseline="30000">
                          <a:effectLst/>
                        </a:rPr>
                        <a:t>5</a:t>
                      </a:r>
                      <a:endParaRPr lang="en-US" sz="20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9</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a:effectLst/>
                        </a:rPr>
                        <a:t>18</a:t>
                      </a:r>
                      <a:endParaRPr lang="en-US" sz="2000" b="1">
                        <a:effectLst/>
                        <a:latin typeface="Times New Roman"/>
                        <a:ea typeface="Times New Roman"/>
                      </a:endParaRPr>
                    </a:p>
                  </a:txBody>
                  <a:tcPr marL="68580" marR="68580" marT="0" marB="0" anchor="ctr"/>
                </a:tc>
                <a:tc>
                  <a:txBody>
                    <a:bodyPr/>
                    <a:lstStyle/>
                    <a:p>
                      <a:pPr marL="0" marR="0">
                        <a:spcBef>
                          <a:spcPts val="0"/>
                        </a:spcBef>
                        <a:spcAft>
                          <a:spcPts val="0"/>
                        </a:spcAft>
                      </a:pPr>
                      <a:r>
                        <a:rPr lang="en-US" sz="2000" b="1" dirty="0">
                          <a:solidFill>
                            <a:srgbClr val="FF0000"/>
                          </a:solidFill>
                          <a:effectLst/>
                        </a:rPr>
                        <a:t>0    000    00000</a:t>
                      </a: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833461">
                <a:tc>
                  <a:txBody>
                    <a:bodyPr/>
                    <a:lstStyle/>
                    <a:p>
                      <a:pPr marL="0" marR="0" algn="ctr">
                        <a:spcBef>
                          <a:spcPts val="0"/>
                        </a:spcBef>
                        <a:spcAft>
                          <a:spcPts val="0"/>
                        </a:spcAft>
                      </a:pPr>
                      <a:r>
                        <a:rPr lang="en-US" sz="2000" b="1">
                          <a:effectLst/>
                        </a:rPr>
                        <a:t>n = 4</a:t>
                      </a:r>
                      <a:endParaRPr lang="en-US" sz="2000" b="1">
                        <a:effectLst/>
                        <a:latin typeface="Times New Roman"/>
                        <a:ea typeface="Times New Roman"/>
                      </a:endParaRPr>
                    </a:p>
                  </a:txBody>
                  <a:tcPr marL="68580" marR="68580" marT="0" marB="0" anchor="ctr"/>
                </a:tc>
                <a:tc>
                  <a:txBody>
                    <a:bodyPr/>
                    <a:lstStyle/>
                    <a:p>
                      <a:pPr marL="102870" marR="0">
                        <a:spcBef>
                          <a:spcPts val="0"/>
                        </a:spcBef>
                        <a:spcAft>
                          <a:spcPts val="0"/>
                        </a:spcAft>
                      </a:pPr>
                      <a:r>
                        <a:rPr lang="en-US" sz="2000" b="1" dirty="0">
                          <a:effectLst/>
                        </a:rPr>
                        <a:t>s</a:t>
                      </a:r>
                      <a:r>
                        <a:rPr lang="en-US" sz="2000" b="1" baseline="30000" dirty="0">
                          <a:effectLst/>
                        </a:rPr>
                        <a:t>1</a:t>
                      </a:r>
                      <a:r>
                        <a:rPr lang="en-US" sz="2000" b="1" dirty="0">
                          <a:effectLst/>
                        </a:rPr>
                        <a:t>, p</a:t>
                      </a:r>
                      <a:r>
                        <a:rPr lang="en-US" sz="2000" b="1" baseline="30000" dirty="0">
                          <a:effectLst/>
                        </a:rPr>
                        <a:t>3</a:t>
                      </a:r>
                      <a:r>
                        <a:rPr lang="en-US" sz="2000" b="1" dirty="0">
                          <a:effectLst/>
                        </a:rPr>
                        <a:t>, d</a:t>
                      </a:r>
                      <a:r>
                        <a:rPr lang="en-US" sz="2000" b="1" baseline="30000" dirty="0">
                          <a:effectLst/>
                        </a:rPr>
                        <a:t>5</a:t>
                      </a:r>
                      <a:r>
                        <a:rPr lang="en-US" sz="2000" b="1" dirty="0">
                          <a:effectLst/>
                        </a:rPr>
                        <a:t>, f</a:t>
                      </a:r>
                      <a:r>
                        <a:rPr lang="en-US" sz="2000" b="1" baseline="30000" dirty="0">
                          <a:effectLst/>
                        </a:rPr>
                        <a:t>7</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16</a:t>
                      </a:r>
                      <a:endParaRPr lang="en-US" sz="2000" b="1"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a:effectLst/>
                        </a:rPr>
                        <a:t>32</a:t>
                      </a:r>
                      <a:endParaRPr lang="en-US" sz="2000" b="1">
                        <a:effectLst/>
                        <a:latin typeface="Times New Roman"/>
                        <a:ea typeface="Times New Roman"/>
                      </a:endParaRPr>
                    </a:p>
                  </a:txBody>
                  <a:tcPr marL="68580" marR="68580" marT="0" marB="0" anchor="ctr"/>
                </a:tc>
                <a:tc>
                  <a:txBody>
                    <a:bodyPr/>
                    <a:lstStyle/>
                    <a:p>
                      <a:pPr marL="0" marR="0">
                        <a:spcBef>
                          <a:spcPts val="0"/>
                        </a:spcBef>
                        <a:spcAft>
                          <a:spcPts val="0"/>
                        </a:spcAft>
                      </a:pPr>
                      <a:r>
                        <a:rPr lang="en-US" sz="2000" b="1" dirty="0">
                          <a:solidFill>
                            <a:srgbClr val="FF0000"/>
                          </a:solidFill>
                          <a:effectLst/>
                        </a:rPr>
                        <a:t>0    000    00000    0000000</a:t>
                      </a:r>
                      <a:endParaRPr lang="en-US" sz="2000" b="1" dirty="0">
                        <a:solidFill>
                          <a:srgbClr val="FF0000"/>
                        </a:solidFill>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6" name="Rectangle 5"/>
          <p:cNvSpPr/>
          <p:nvPr/>
        </p:nvSpPr>
        <p:spPr>
          <a:xfrm>
            <a:off x="304800" y="1112601"/>
            <a:ext cx="8686800" cy="507639"/>
          </a:xfrm>
          <a:prstGeom prst="rect">
            <a:avLst/>
          </a:prstGeom>
        </p:spPr>
        <p:txBody>
          <a:bodyPr wrap="square" lIns="91250" tIns="45625" rIns="91250" bIns="45625">
            <a:spAutoFit/>
          </a:bodyPr>
          <a:lstStyle/>
          <a:p>
            <a:pPr lvl="0" algn="ctr"/>
            <a:r>
              <a:rPr lang="en-US" i="1" dirty="0">
                <a:latin typeface="Times New Roman" panose="02020603050405020304" pitchFamily="18" charset="0"/>
                <a:cs typeface="Times New Roman" panose="02020603050405020304" pitchFamily="18" charset="0"/>
              </a:rPr>
              <a:t>There are TWO electrons in each orbital (last column below)</a:t>
            </a:r>
          </a:p>
        </p:txBody>
      </p:sp>
    </p:spTree>
    <p:extLst>
      <p:ext uri="{BB962C8B-B14F-4D97-AF65-F5344CB8AC3E}">
        <p14:creationId xmlns:p14="http://schemas.microsoft.com/office/powerpoint/2010/main" val="1858823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5"/>
          <p:cNvSpPr txBox="1">
            <a:spLocks noChangeArrowheads="1"/>
          </p:cNvSpPr>
          <p:nvPr/>
        </p:nvSpPr>
        <p:spPr bwMode="auto">
          <a:xfrm>
            <a:off x="342937" y="838204"/>
            <a:ext cx="8572499" cy="500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600" dirty="0">
                <a:solidFill>
                  <a:srgbClr val="FF0000"/>
                </a:solidFill>
              </a:rPr>
              <a:t>Pauli Exclusion Principle</a:t>
            </a:r>
          </a:p>
          <a:p>
            <a:pPr>
              <a:spcBef>
                <a:spcPct val="50000"/>
              </a:spcBef>
            </a:pPr>
            <a:r>
              <a:rPr lang="en-US" altLang="en-US" sz="2300" b="0" dirty="0">
                <a:solidFill>
                  <a:srgbClr val="000000"/>
                </a:solidFill>
              </a:rPr>
              <a:t>An atomic orbital may contain </a:t>
            </a:r>
            <a:r>
              <a:rPr lang="en-US" altLang="en-US" sz="2300" b="0" dirty="0">
                <a:solidFill>
                  <a:srgbClr val="0070C0"/>
                </a:solidFill>
              </a:rPr>
              <a:t>at most two electrons</a:t>
            </a:r>
            <a:r>
              <a:rPr lang="en-US" altLang="en-US" sz="2300" b="0" dirty="0">
                <a:solidFill>
                  <a:srgbClr val="000000"/>
                </a:solidFill>
              </a:rPr>
              <a:t>. To occupy the same orbital, the </a:t>
            </a:r>
            <a:r>
              <a:rPr lang="en-US" altLang="en-US" sz="2300" b="0" dirty="0">
                <a:solidFill>
                  <a:srgbClr val="FF0000"/>
                </a:solidFill>
              </a:rPr>
              <a:t>two electrons must have opposite spins</a:t>
            </a:r>
            <a:r>
              <a:rPr lang="en-US" altLang="en-US" sz="2300" b="0" dirty="0">
                <a:solidFill>
                  <a:srgbClr val="000000"/>
                </a:solidFill>
              </a:rPr>
              <a:t>; that is, the electron spins must be paired. </a:t>
            </a:r>
          </a:p>
          <a:p>
            <a:pPr>
              <a:spcBef>
                <a:spcPct val="50000"/>
              </a:spcBef>
            </a:pPr>
            <a:r>
              <a:rPr lang="en-US" altLang="en-US" sz="3600" dirty="0">
                <a:solidFill>
                  <a:srgbClr val="BBE0E3">
                    <a:lumMod val="50000"/>
                  </a:srgbClr>
                </a:solidFill>
              </a:rPr>
              <a:t>Spin (4)</a:t>
            </a:r>
            <a:r>
              <a:rPr lang="en-US" altLang="en-US" sz="2300" b="0" dirty="0">
                <a:solidFill>
                  <a:srgbClr val="000000"/>
                </a:solidFill>
              </a:rPr>
              <a:t> </a:t>
            </a:r>
          </a:p>
          <a:p>
            <a:pPr marL="342508" indent="-342508">
              <a:spcBef>
                <a:spcPct val="50000"/>
              </a:spcBef>
              <a:buFont typeface="Arial" panose="020B0604020202020204" pitchFamily="34" charset="0"/>
              <a:buChar char="•"/>
            </a:pPr>
            <a:r>
              <a:rPr lang="en-US" altLang="en-US" sz="2700" b="0" dirty="0">
                <a:solidFill>
                  <a:srgbClr val="0070C0"/>
                </a:solidFill>
              </a:rPr>
              <a:t>“clockwise” or “counterclockwise” </a:t>
            </a:r>
          </a:p>
          <a:p>
            <a:pPr marL="342508" indent="-342508">
              <a:spcBef>
                <a:spcPct val="50000"/>
              </a:spcBef>
              <a:buFont typeface="Arial" panose="020B0604020202020204" pitchFamily="34" charset="0"/>
              <a:buChar char="•"/>
            </a:pPr>
            <a:r>
              <a:rPr lang="en-US" altLang="en-US" sz="2700" b="0" dirty="0">
                <a:solidFill>
                  <a:srgbClr val="000000"/>
                </a:solidFill>
              </a:rPr>
              <a:t>A vertical arrow indicates an electron and its direction of spin (</a:t>
            </a:r>
            <a:r>
              <a:rPr lang="en-US" altLang="en-US" sz="2700" b="0" dirty="0">
                <a:solidFill>
                  <a:srgbClr val="000000"/>
                </a:solidFill>
                <a:sym typeface="Symbol" panose="05050102010706020507" pitchFamily="18" charset="2"/>
              </a:rPr>
              <a:t> </a:t>
            </a:r>
            <a:r>
              <a:rPr lang="en-US" altLang="en-US" sz="2700" b="0" dirty="0">
                <a:solidFill>
                  <a:srgbClr val="000000"/>
                </a:solidFill>
                <a:cs typeface="Arial" panose="020B0604020202020204" pitchFamily="34" charset="0"/>
              </a:rPr>
              <a:t>or </a:t>
            </a:r>
            <a:r>
              <a:rPr lang="en-US" altLang="en-US" sz="2700" b="0" dirty="0">
                <a:solidFill>
                  <a:srgbClr val="000000"/>
                </a:solidFill>
                <a:sym typeface="Symbol" panose="05050102010706020507" pitchFamily="18" charset="2"/>
              </a:rPr>
              <a:t></a:t>
            </a:r>
            <a:r>
              <a:rPr lang="en-US" altLang="en-US" sz="2700" b="0" dirty="0">
                <a:solidFill>
                  <a:srgbClr val="000000"/>
                </a:solidFill>
                <a:cs typeface="Arial" panose="020B0604020202020204" pitchFamily="34" charset="0"/>
              </a:rPr>
              <a:t>). </a:t>
            </a:r>
          </a:p>
          <a:p>
            <a:pPr marL="342508" indent="-342508">
              <a:spcBef>
                <a:spcPct val="50000"/>
              </a:spcBef>
              <a:buFont typeface="Arial" panose="020B0604020202020204" pitchFamily="34" charset="0"/>
              <a:buChar char="•"/>
            </a:pPr>
            <a:r>
              <a:rPr lang="en-US" sz="2700" dirty="0"/>
              <a:t>Values of “s” range from + ½ to – ½ </a:t>
            </a:r>
          </a:p>
        </p:txBody>
      </p:sp>
      <p:pic>
        <p:nvPicPr>
          <p:cNvPr id="327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9" y="2667001"/>
            <a:ext cx="1447799" cy="160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3437" y="7621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solidFill>
                  <a:srgbClr val="000000"/>
                </a:solidFill>
              </a:rPr>
              <a:t>2 Electron Configurations</a:t>
            </a:r>
          </a:p>
        </p:txBody>
      </p:sp>
      <p:sp>
        <p:nvSpPr>
          <p:cNvPr id="8" name="Title 1"/>
          <p:cNvSpPr txBox="1">
            <a:spLocks/>
          </p:cNvSpPr>
          <p:nvPr/>
        </p:nvSpPr>
        <p:spPr bwMode="auto">
          <a:xfrm>
            <a:off x="5715003" y="0"/>
            <a:ext cx="3428997" cy="685800"/>
          </a:xfrm>
          <a:prstGeom prst="rect">
            <a:avLst/>
          </a:prstGeom>
          <a:noFill/>
          <a:ln>
            <a:noFill/>
          </a:ln>
          <a:effectLst/>
        </p:spPr>
        <p:txBody>
          <a:bodyPr vert="horz" wrap="square" lIns="326191" tIns="134310" rIns="326191" bIns="134310" numCol="1" anchor="ctr" anchorCtr="0" compatLnSpc="1">
            <a:prstTxWarp prst="textNoShape">
              <a:avLst/>
            </a:prstTxWarp>
            <a:noAutofit/>
          </a:bodyPr>
          <a:lst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a:lstStyle>
          <a:p>
            <a:r>
              <a:rPr lang="en-US" altLang="en-US" b="0" kern="0" dirty="0">
                <a:solidFill>
                  <a:srgbClr val="C00000"/>
                </a:solidFill>
              </a:rPr>
              <a:t>Fourth QN</a:t>
            </a:r>
            <a:endParaRPr lang="en-US" b="0" kern="0" dirty="0">
              <a:solidFill>
                <a:srgbClr val="C00000"/>
              </a:solidFill>
            </a:endParaRPr>
          </a:p>
        </p:txBody>
      </p:sp>
    </p:spTree>
    <p:extLst>
      <p:ext uri="{BB962C8B-B14F-4D97-AF65-F5344CB8AC3E}">
        <p14:creationId xmlns:p14="http://schemas.microsoft.com/office/powerpoint/2010/main" val="334408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fade">
                                      <p:cBhvr>
                                        <p:cTn id="7" dur="500"/>
                                        <p:tgtEl>
                                          <p:spTgt spid="327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2">
                                            <p:txEl>
                                              <p:pRg st="1" end="1"/>
                                            </p:txEl>
                                          </p:spTgt>
                                        </p:tgtEl>
                                        <p:attrNameLst>
                                          <p:attrName>style.visibility</p:attrName>
                                        </p:attrNameLst>
                                      </p:cBhvr>
                                      <p:to>
                                        <p:strVal val="visible"/>
                                      </p:to>
                                    </p:set>
                                    <p:animEffect transition="in" filter="fade">
                                      <p:cBhvr>
                                        <p:cTn id="12" dur="500"/>
                                        <p:tgtEl>
                                          <p:spTgt spid="327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72">
                                            <p:txEl>
                                              <p:pRg st="2" end="2"/>
                                            </p:txEl>
                                          </p:spTgt>
                                        </p:tgtEl>
                                        <p:attrNameLst>
                                          <p:attrName>style.visibility</p:attrName>
                                        </p:attrNameLst>
                                      </p:cBhvr>
                                      <p:to>
                                        <p:strVal val="visible"/>
                                      </p:to>
                                    </p:set>
                                    <p:animEffect transition="in" filter="fade">
                                      <p:cBhvr>
                                        <p:cTn id="17" dur="500"/>
                                        <p:tgtEl>
                                          <p:spTgt spid="327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72">
                                            <p:txEl>
                                              <p:pRg st="3" end="3"/>
                                            </p:txEl>
                                          </p:spTgt>
                                        </p:tgtEl>
                                        <p:attrNameLst>
                                          <p:attrName>style.visibility</p:attrName>
                                        </p:attrNameLst>
                                      </p:cBhvr>
                                      <p:to>
                                        <p:strVal val="visible"/>
                                      </p:to>
                                    </p:set>
                                    <p:animEffect transition="in" filter="fade">
                                      <p:cBhvr>
                                        <p:cTn id="22" dur="500"/>
                                        <p:tgtEl>
                                          <p:spTgt spid="327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774"/>
                                        </p:tgtEl>
                                        <p:attrNameLst>
                                          <p:attrName>style.visibility</p:attrName>
                                        </p:attrNameLst>
                                      </p:cBhvr>
                                      <p:to>
                                        <p:strVal val="visible"/>
                                      </p:to>
                                    </p:set>
                                    <p:animEffect transition="in" filter="fade">
                                      <p:cBhvr>
                                        <p:cTn id="27" dur="500"/>
                                        <p:tgtEl>
                                          <p:spTgt spid="327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772">
                                            <p:txEl>
                                              <p:pRg st="4" end="4"/>
                                            </p:txEl>
                                          </p:spTgt>
                                        </p:tgtEl>
                                        <p:attrNameLst>
                                          <p:attrName>style.visibility</p:attrName>
                                        </p:attrNameLst>
                                      </p:cBhvr>
                                      <p:to>
                                        <p:strVal val="visible"/>
                                      </p:to>
                                    </p:set>
                                    <p:animEffect transition="in" filter="fade">
                                      <p:cBhvr>
                                        <p:cTn id="32" dur="500"/>
                                        <p:tgtEl>
                                          <p:spTgt spid="3277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772">
                                            <p:txEl>
                                              <p:pRg st="5" end="5"/>
                                            </p:txEl>
                                          </p:spTgt>
                                        </p:tgtEl>
                                        <p:attrNameLst>
                                          <p:attrName>style.visibility</p:attrName>
                                        </p:attrNameLst>
                                      </p:cBhvr>
                                      <p:to>
                                        <p:strVal val="visible"/>
                                      </p:to>
                                    </p:set>
                                    <p:animEffect transition="in" filter="fade">
                                      <p:cBhvr>
                                        <p:cTn id="37" dur="500"/>
                                        <p:tgtEl>
                                          <p:spTgt spid="327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body" idx="1"/>
          </p:nvPr>
        </p:nvSpPr>
        <p:spPr>
          <a:xfrm>
            <a:off x="304802" y="914400"/>
            <a:ext cx="8458200" cy="5638800"/>
          </a:xfrm>
        </p:spPr>
        <p:txBody>
          <a:bodyPr/>
          <a:lstStyle/>
          <a:p>
            <a:pPr marL="0" indent="0" eaLnBrk="1" hangingPunct="1">
              <a:spcBef>
                <a:spcPts val="2400"/>
              </a:spcBef>
            </a:pPr>
            <a:r>
              <a:rPr lang="en-US" altLang="en-US" sz="2300" b="0" dirty="0">
                <a:solidFill>
                  <a:srgbClr val="0070C0"/>
                </a:solidFill>
              </a:rPr>
              <a:t>A shorthand method for showing the electron configuration of an atom involves writing the energy level and the symbol for every sublevel occupied by an electron.</a:t>
            </a:r>
            <a:endParaRPr lang="en-US" altLang="en-US" sz="1100" b="0" dirty="0">
              <a:solidFill>
                <a:srgbClr val="0070C0"/>
              </a:solidFill>
            </a:endParaRPr>
          </a:p>
          <a:p>
            <a:pPr marL="0" indent="0" eaLnBrk="1" hangingPunct="1">
              <a:spcBef>
                <a:spcPts val="2400"/>
              </a:spcBef>
            </a:pPr>
            <a:r>
              <a:rPr lang="en-US" altLang="en-US" sz="2300" b="0" dirty="0">
                <a:solidFill>
                  <a:srgbClr val="FF0000"/>
                </a:solidFill>
              </a:rPr>
              <a:t>The number of electrons occupying that sublevel is indicated with a superscript.</a:t>
            </a:r>
          </a:p>
          <a:p>
            <a:pPr marL="0" indent="0" eaLnBrk="1" hangingPunct="1">
              <a:spcBef>
                <a:spcPts val="2400"/>
              </a:spcBef>
            </a:pPr>
            <a:r>
              <a:rPr lang="en-US" altLang="en-US" sz="2300" b="0" dirty="0">
                <a:solidFill>
                  <a:srgbClr val="00B050"/>
                </a:solidFill>
              </a:rPr>
              <a:t>For hydrogen, with one electron in a 1</a:t>
            </a:r>
            <a:r>
              <a:rPr lang="en-US" altLang="en-US" sz="2300" b="0" i="1" dirty="0">
                <a:solidFill>
                  <a:srgbClr val="00B050"/>
                </a:solidFill>
              </a:rPr>
              <a:t>s</a:t>
            </a:r>
            <a:r>
              <a:rPr lang="en-US" altLang="en-US" sz="2300" b="0" dirty="0">
                <a:solidFill>
                  <a:srgbClr val="00B050"/>
                </a:solidFill>
              </a:rPr>
              <a:t> orbital, the electron configuration is written 1</a:t>
            </a:r>
            <a:r>
              <a:rPr lang="en-US" altLang="en-US" sz="2300" b="0" i="1" dirty="0">
                <a:solidFill>
                  <a:srgbClr val="00B050"/>
                </a:solidFill>
              </a:rPr>
              <a:t>s</a:t>
            </a:r>
            <a:r>
              <a:rPr lang="en-US" altLang="en-US" sz="2300" b="0" baseline="30000" dirty="0">
                <a:solidFill>
                  <a:srgbClr val="00B050"/>
                </a:solidFill>
              </a:rPr>
              <a:t>1</a:t>
            </a:r>
            <a:r>
              <a:rPr lang="en-US" altLang="en-US" sz="2300" b="0" dirty="0">
                <a:solidFill>
                  <a:srgbClr val="00B050"/>
                </a:solidFill>
              </a:rPr>
              <a:t>.</a:t>
            </a:r>
          </a:p>
          <a:p>
            <a:pPr marL="0" indent="0" eaLnBrk="1" hangingPunct="1">
              <a:spcBef>
                <a:spcPts val="2400"/>
              </a:spcBef>
            </a:pPr>
            <a:r>
              <a:rPr lang="en-US" altLang="en-US" sz="2300" b="0" dirty="0">
                <a:solidFill>
                  <a:srgbClr val="0070C0"/>
                </a:solidFill>
              </a:rPr>
              <a:t>For oxygen, with two electrons in a 1</a:t>
            </a:r>
            <a:r>
              <a:rPr lang="en-US" altLang="en-US" sz="2300" b="0" i="1" dirty="0">
                <a:solidFill>
                  <a:srgbClr val="0070C0"/>
                </a:solidFill>
              </a:rPr>
              <a:t>s</a:t>
            </a:r>
            <a:r>
              <a:rPr lang="en-US" altLang="en-US" sz="2300" b="0" dirty="0">
                <a:solidFill>
                  <a:srgbClr val="0070C0"/>
                </a:solidFill>
              </a:rPr>
              <a:t> orbital, two electrons in a 2</a:t>
            </a:r>
            <a:r>
              <a:rPr lang="en-US" altLang="en-US" sz="2300" b="0" i="1" dirty="0">
                <a:solidFill>
                  <a:srgbClr val="0070C0"/>
                </a:solidFill>
              </a:rPr>
              <a:t>s</a:t>
            </a:r>
            <a:r>
              <a:rPr lang="en-US" altLang="en-US" sz="2300" b="0" dirty="0">
                <a:solidFill>
                  <a:srgbClr val="0070C0"/>
                </a:solidFill>
              </a:rPr>
              <a:t> orbital, and four electrons in 2</a:t>
            </a:r>
            <a:r>
              <a:rPr lang="en-US" altLang="en-US" sz="2300" b="0" i="1" dirty="0">
                <a:solidFill>
                  <a:srgbClr val="0070C0"/>
                </a:solidFill>
              </a:rPr>
              <a:t>p</a:t>
            </a:r>
            <a:r>
              <a:rPr lang="en-US" altLang="en-US" sz="2300" b="0" dirty="0">
                <a:solidFill>
                  <a:srgbClr val="0070C0"/>
                </a:solidFill>
              </a:rPr>
              <a:t> orbitals, the electron configuration is 1</a:t>
            </a:r>
            <a:r>
              <a:rPr lang="en-US" altLang="en-US" sz="2300" b="0" i="1" dirty="0">
                <a:solidFill>
                  <a:srgbClr val="0070C0"/>
                </a:solidFill>
              </a:rPr>
              <a:t>s</a:t>
            </a:r>
            <a:r>
              <a:rPr lang="en-US" altLang="en-US" sz="2300" b="0" baseline="30000" dirty="0">
                <a:solidFill>
                  <a:srgbClr val="0070C0"/>
                </a:solidFill>
              </a:rPr>
              <a:t>2 </a:t>
            </a:r>
            <a:r>
              <a:rPr lang="en-US" altLang="en-US" sz="2300" b="0" dirty="0">
                <a:solidFill>
                  <a:srgbClr val="0070C0"/>
                </a:solidFill>
              </a:rPr>
              <a:t>2</a:t>
            </a:r>
            <a:r>
              <a:rPr lang="en-US" altLang="en-US" sz="2300" b="0" i="1" dirty="0">
                <a:solidFill>
                  <a:srgbClr val="0070C0"/>
                </a:solidFill>
              </a:rPr>
              <a:t>s</a:t>
            </a:r>
            <a:r>
              <a:rPr lang="en-US" altLang="en-US" sz="2300" b="0" baseline="30000" dirty="0">
                <a:solidFill>
                  <a:srgbClr val="0070C0"/>
                </a:solidFill>
              </a:rPr>
              <a:t>2 </a:t>
            </a:r>
            <a:r>
              <a:rPr lang="en-US" altLang="en-US" sz="2300" b="0" dirty="0">
                <a:solidFill>
                  <a:srgbClr val="0070C0"/>
                </a:solidFill>
              </a:rPr>
              <a:t>2</a:t>
            </a:r>
            <a:r>
              <a:rPr lang="en-US" altLang="en-US" sz="2300" b="0" i="1" dirty="0">
                <a:solidFill>
                  <a:srgbClr val="0070C0"/>
                </a:solidFill>
              </a:rPr>
              <a:t>p</a:t>
            </a:r>
            <a:r>
              <a:rPr lang="en-US" altLang="en-US" sz="2300" b="0" baseline="30000" dirty="0">
                <a:solidFill>
                  <a:srgbClr val="0070C0"/>
                </a:solidFill>
              </a:rPr>
              <a:t>4</a:t>
            </a:r>
            <a:r>
              <a:rPr lang="en-US" altLang="en-US" sz="2300" b="0" dirty="0">
                <a:solidFill>
                  <a:srgbClr val="0070C0"/>
                </a:solidFill>
              </a:rPr>
              <a:t>. </a:t>
            </a:r>
          </a:p>
          <a:p>
            <a:pPr marL="0" indent="0" eaLnBrk="1" hangingPunct="1">
              <a:spcBef>
                <a:spcPts val="2400"/>
              </a:spcBef>
            </a:pPr>
            <a:r>
              <a:rPr lang="en-US" altLang="en-US" sz="2300" b="0" dirty="0">
                <a:solidFill>
                  <a:srgbClr val="FF0000"/>
                </a:solidFill>
              </a:rPr>
              <a:t>The sum of the superscripts equals the number of electrons in the atom.</a:t>
            </a:r>
          </a:p>
          <a:p>
            <a:pPr marL="0" indent="0" eaLnBrk="1" hangingPunct="1"/>
            <a:endParaRPr lang="en-US" altLang="en-US" sz="2300" b="0" dirty="0">
              <a:solidFill>
                <a:schemeClr val="tx1"/>
              </a:solidFill>
            </a:endParaRPr>
          </a:p>
        </p:txBody>
      </p:sp>
      <p:sp>
        <p:nvSpPr>
          <p:cNvPr id="128003" name="Rectangle 3"/>
          <p:cNvSpPr>
            <a:spLocks noGrp="1" noChangeArrowheads="1"/>
          </p:cNvSpPr>
          <p:nvPr>
            <p:ph type="title"/>
          </p:nvPr>
        </p:nvSpPr>
        <p:spPr>
          <a:xfrm>
            <a:off x="5638806" y="0"/>
            <a:ext cx="3505200" cy="609600"/>
          </a:xfrm>
        </p:spPr>
        <p:txBody>
          <a:bodyPr/>
          <a:lstStyle/>
          <a:p>
            <a:pPr eaLnBrk="1" hangingPunct="1">
              <a:defRPr/>
            </a:pPr>
            <a:r>
              <a:rPr lang="en-US" altLang="en-US" dirty="0"/>
              <a:t>Electron Configurations</a:t>
            </a:r>
          </a:p>
        </p:txBody>
      </p:sp>
      <p:sp>
        <p:nvSpPr>
          <p:cNvPr id="4" name="TextBox 3"/>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solidFill>
                  <a:srgbClr val="000000"/>
                </a:solidFill>
              </a:rPr>
              <a:t>2 Electron Configurations</a:t>
            </a:r>
          </a:p>
        </p:txBody>
      </p:sp>
    </p:spTree>
    <p:extLst>
      <p:ext uri="{BB962C8B-B14F-4D97-AF65-F5344CB8AC3E}">
        <p14:creationId xmlns:p14="http://schemas.microsoft.com/office/powerpoint/2010/main" val="251959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fade">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fade">
                                      <p:cBhvr>
                                        <p:cTn id="22" dur="500"/>
                                        <p:tgtEl>
                                          <p:spTgt spid="4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fade">
                                      <p:cBhvr>
                                        <p:cTn id="27"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3" y="0"/>
            <a:ext cx="3428997" cy="685800"/>
          </a:xfrm>
        </p:spPr>
        <p:txBody>
          <a:bodyPr/>
          <a:lstStyle/>
          <a:p>
            <a:r>
              <a:rPr lang="en-US" dirty="0"/>
              <a:t>PRACTICE</a:t>
            </a:r>
          </a:p>
        </p:txBody>
      </p:sp>
      <p:sp>
        <p:nvSpPr>
          <p:cNvPr id="3" name="Content Placeholder 2"/>
          <p:cNvSpPr>
            <a:spLocks noGrp="1"/>
          </p:cNvSpPr>
          <p:nvPr>
            <p:ph idx="1"/>
          </p:nvPr>
        </p:nvSpPr>
        <p:spPr>
          <a:xfrm>
            <a:off x="800103" y="713772"/>
            <a:ext cx="7391400" cy="5271787"/>
          </a:xfrm>
        </p:spPr>
        <p:txBody>
          <a:bodyPr/>
          <a:lstStyle/>
          <a:p>
            <a:r>
              <a:rPr lang="en-US" dirty="0">
                <a:solidFill>
                  <a:srgbClr val="FF0000"/>
                </a:solidFill>
              </a:rPr>
              <a:t>Do the electron configurations (4 QN):</a:t>
            </a:r>
          </a:p>
          <a:p>
            <a:pPr marL="914400" indent="-220663">
              <a:buFont typeface="Arial" panose="020B0604020202020204" pitchFamily="34" charset="0"/>
              <a:buChar char="•"/>
            </a:pPr>
            <a:r>
              <a:rPr lang="en-US" sz="2000" dirty="0"/>
              <a:t>Energy Level (1)</a:t>
            </a:r>
          </a:p>
          <a:p>
            <a:pPr marL="914400" indent="-220663">
              <a:buFont typeface="Arial" panose="020B0604020202020204" pitchFamily="34" charset="0"/>
              <a:buChar char="•"/>
            </a:pPr>
            <a:r>
              <a:rPr lang="en-US" sz="2000" dirty="0"/>
              <a:t>Sublevel (2)</a:t>
            </a:r>
          </a:p>
          <a:p>
            <a:pPr marL="914400" indent="-220663">
              <a:buFont typeface="Arial" panose="020B0604020202020204" pitchFamily="34" charset="0"/>
              <a:buChar char="•"/>
            </a:pPr>
            <a:r>
              <a:rPr lang="en-US" sz="2000" dirty="0"/>
              <a:t>Orientation (orbitals) (3)</a:t>
            </a:r>
          </a:p>
          <a:p>
            <a:pPr marL="914400" indent="-220663">
              <a:buFont typeface="Arial" panose="020B0604020202020204" pitchFamily="34" charset="0"/>
              <a:buChar char="•"/>
            </a:pPr>
            <a:r>
              <a:rPr lang="en-US" sz="2000" dirty="0"/>
              <a:t>Spin (4)</a:t>
            </a:r>
          </a:p>
          <a:p>
            <a:pPr>
              <a:spcBef>
                <a:spcPts val="2400"/>
              </a:spcBef>
            </a:pPr>
            <a:r>
              <a:rPr lang="en-US" baseline="-25000" dirty="0">
                <a:solidFill>
                  <a:srgbClr val="0070C0"/>
                </a:solidFill>
              </a:rPr>
              <a:t>1</a:t>
            </a:r>
            <a:r>
              <a:rPr lang="en-US" dirty="0">
                <a:solidFill>
                  <a:srgbClr val="0070C0"/>
                </a:solidFill>
              </a:rPr>
              <a:t>H</a:t>
            </a:r>
            <a:r>
              <a:rPr lang="en-US" baseline="30000" dirty="0">
                <a:solidFill>
                  <a:srgbClr val="0070C0"/>
                </a:solidFill>
              </a:rPr>
              <a:t>1</a:t>
            </a:r>
          </a:p>
          <a:p>
            <a:pPr>
              <a:spcBef>
                <a:spcPts val="2400"/>
              </a:spcBef>
            </a:pPr>
            <a:endParaRPr lang="en-US" baseline="-25000" dirty="0">
              <a:solidFill>
                <a:srgbClr val="00B050"/>
              </a:solidFill>
            </a:endParaRPr>
          </a:p>
          <a:p>
            <a:pPr>
              <a:spcBef>
                <a:spcPts val="2400"/>
              </a:spcBef>
            </a:pPr>
            <a:r>
              <a:rPr lang="en-US" baseline="-25000" dirty="0">
                <a:solidFill>
                  <a:srgbClr val="00B050"/>
                </a:solidFill>
              </a:rPr>
              <a:t>2</a:t>
            </a:r>
            <a:r>
              <a:rPr lang="en-US" dirty="0">
                <a:solidFill>
                  <a:srgbClr val="00B050"/>
                </a:solidFill>
              </a:rPr>
              <a:t>He</a:t>
            </a:r>
            <a:r>
              <a:rPr lang="en-US" baseline="30000" dirty="0">
                <a:solidFill>
                  <a:srgbClr val="00B050"/>
                </a:solidFill>
              </a:rPr>
              <a:t>4</a:t>
            </a:r>
            <a:endParaRPr lang="en-US" dirty="0">
              <a:solidFill>
                <a:srgbClr val="00B050"/>
              </a:solidFill>
            </a:endParaRPr>
          </a:p>
        </p:txBody>
      </p:sp>
      <p:sp>
        <p:nvSpPr>
          <p:cNvPr id="4" name="Content Placeholder 2">
            <a:extLst>
              <a:ext uri="{FF2B5EF4-FFF2-40B4-BE49-F238E27FC236}">
                <a16:creationId xmlns:a16="http://schemas.microsoft.com/office/drawing/2014/main" id="{31E0A055-DD1F-008F-7B20-E11BA43E1118}"/>
              </a:ext>
            </a:extLst>
          </p:cNvPr>
          <p:cNvSpPr txBox="1">
            <a:spLocks/>
          </p:cNvSpPr>
          <p:nvPr/>
        </p:nvSpPr>
        <p:spPr bwMode="auto">
          <a:xfrm>
            <a:off x="4953000" y="3505200"/>
            <a:ext cx="3124200" cy="248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19" tIns="45510" rIns="91019" bIns="45510" numCol="1" anchor="t" anchorCtr="0" compatLnSpc="1">
            <a:prstTxWarp prst="textNoShape">
              <a:avLst/>
            </a:prstTxWarp>
          </a:bodyPr>
          <a:lstStyle>
            <a:lvl1pPr marL="341338" indent="-341338" algn="l" rtl="0" eaLnBrk="0" fontAlgn="base" hangingPunct="0">
              <a:spcBef>
                <a:spcPct val="20000"/>
              </a:spcBef>
              <a:spcAft>
                <a:spcPct val="0"/>
              </a:spcAft>
              <a:defRPr sz="3200" b="1" kern="1200">
                <a:solidFill>
                  <a:srgbClr val="A3573F"/>
                </a:solidFill>
                <a:latin typeface="+mn-lt"/>
                <a:ea typeface="+mn-ea"/>
                <a:cs typeface="+mn-cs"/>
              </a:defRPr>
            </a:lvl1pPr>
            <a:lvl2pPr marL="739547" indent="-284446" algn="l" rtl="0" eaLnBrk="0" fontAlgn="base" hangingPunct="0">
              <a:spcBef>
                <a:spcPct val="20000"/>
              </a:spcBef>
              <a:spcAft>
                <a:spcPct val="0"/>
              </a:spcAft>
              <a:buChar char="–"/>
              <a:defRPr sz="2700" kern="1200">
                <a:solidFill>
                  <a:schemeClr val="tx1"/>
                </a:solidFill>
                <a:latin typeface="+mn-lt"/>
                <a:ea typeface="+mn-ea"/>
                <a:cs typeface="+mn-cs"/>
              </a:defRPr>
            </a:lvl2pPr>
            <a:lvl3pPr marL="1137770" indent="-227550" algn="l" rtl="0" eaLnBrk="0" fontAlgn="base" hangingPunct="0">
              <a:spcBef>
                <a:spcPct val="20000"/>
              </a:spcBef>
              <a:spcAft>
                <a:spcPct val="0"/>
              </a:spcAft>
              <a:buChar char="•"/>
              <a:defRPr sz="2700" kern="1200">
                <a:solidFill>
                  <a:schemeClr val="tx1"/>
                </a:solidFill>
                <a:latin typeface="+mn-lt"/>
                <a:ea typeface="+mn-ea"/>
                <a:cs typeface="+mn-cs"/>
              </a:defRPr>
            </a:lvl3pPr>
            <a:lvl4pPr marL="1592881" indent="-227550" algn="l" rtl="0" eaLnBrk="0" fontAlgn="base" hangingPunct="0">
              <a:spcBef>
                <a:spcPct val="20000"/>
              </a:spcBef>
              <a:spcAft>
                <a:spcPct val="0"/>
              </a:spcAft>
              <a:buChar char="–"/>
              <a:defRPr sz="2700" kern="1200">
                <a:solidFill>
                  <a:schemeClr val="tx1"/>
                </a:solidFill>
                <a:latin typeface="+mn-lt"/>
                <a:ea typeface="+mn-ea"/>
                <a:cs typeface="+mn-cs"/>
              </a:defRPr>
            </a:lvl4pPr>
            <a:lvl5pPr marL="2047990" indent="-227550" algn="l" rtl="0" eaLnBrk="0" fontAlgn="base" hangingPunct="0">
              <a:spcBef>
                <a:spcPct val="20000"/>
              </a:spcBef>
              <a:spcAft>
                <a:spcPct val="0"/>
              </a:spcAft>
              <a:buChar char="»"/>
              <a:defRPr sz="2700" kern="1200">
                <a:solidFill>
                  <a:schemeClr val="tx1"/>
                </a:solidFill>
                <a:latin typeface="+mn-lt"/>
                <a:ea typeface="+mn-ea"/>
                <a:cs typeface="+mn-cs"/>
              </a:defRPr>
            </a:lvl5pPr>
            <a:lvl6pPr marL="2503099"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204"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3308"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8415"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ts val="2400"/>
              </a:spcBef>
            </a:pPr>
            <a:r>
              <a:rPr lang="en-US" baseline="-25000" dirty="0">
                <a:solidFill>
                  <a:schemeClr val="tx1"/>
                </a:solidFill>
              </a:rPr>
              <a:t>3</a:t>
            </a:r>
            <a:r>
              <a:rPr lang="en-US" dirty="0">
                <a:solidFill>
                  <a:schemeClr val="tx1"/>
                </a:solidFill>
              </a:rPr>
              <a:t>Li</a:t>
            </a:r>
            <a:r>
              <a:rPr lang="en-US" baseline="30000" dirty="0">
                <a:solidFill>
                  <a:schemeClr val="tx1"/>
                </a:solidFill>
              </a:rPr>
              <a:t>7</a:t>
            </a:r>
            <a:endParaRPr lang="en-US" dirty="0">
              <a:solidFill>
                <a:schemeClr val="tx1"/>
              </a:solidFill>
            </a:endParaRPr>
          </a:p>
          <a:p>
            <a:pPr>
              <a:spcBef>
                <a:spcPts val="2400"/>
              </a:spcBef>
            </a:pPr>
            <a:endParaRPr lang="en-US" baseline="-25000" dirty="0"/>
          </a:p>
          <a:p>
            <a:pPr>
              <a:spcBef>
                <a:spcPts val="2400"/>
              </a:spcBef>
            </a:pPr>
            <a:r>
              <a:rPr lang="en-US" baseline="-25000" dirty="0"/>
              <a:t>4</a:t>
            </a:r>
            <a:r>
              <a:rPr lang="en-US" dirty="0"/>
              <a:t>Be</a:t>
            </a:r>
            <a:r>
              <a:rPr lang="en-US" baseline="30000" dirty="0"/>
              <a:t>9</a:t>
            </a:r>
          </a:p>
        </p:txBody>
      </p:sp>
    </p:spTree>
    <p:extLst>
      <p:ext uri="{BB962C8B-B14F-4D97-AF65-F5344CB8AC3E}">
        <p14:creationId xmlns:p14="http://schemas.microsoft.com/office/powerpoint/2010/main" val="236538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3" y="0"/>
            <a:ext cx="3428997" cy="685800"/>
          </a:xfrm>
        </p:spPr>
        <p:txBody>
          <a:bodyPr/>
          <a:lstStyle/>
          <a:p>
            <a:r>
              <a:rPr lang="en-US" dirty="0"/>
              <a:t>PRACTICE</a:t>
            </a:r>
          </a:p>
        </p:txBody>
      </p:sp>
      <p:sp>
        <p:nvSpPr>
          <p:cNvPr id="3" name="Content Placeholder 2"/>
          <p:cNvSpPr>
            <a:spLocks noGrp="1"/>
          </p:cNvSpPr>
          <p:nvPr>
            <p:ph idx="1"/>
          </p:nvPr>
        </p:nvSpPr>
        <p:spPr>
          <a:xfrm>
            <a:off x="800103" y="713772"/>
            <a:ext cx="7391400" cy="5271787"/>
          </a:xfrm>
        </p:spPr>
        <p:txBody>
          <a:bodyPr/>
          <a:lstStyle/>
          <a:p>
            <a:r>
              <a:rPr lang="en-US" dirty="0">
                <a:solidFill>
                  <a:srgbClr val="FF0000"/>
                </a:solidFill>
              </a:rPr>
              <a:t>Do the electron configurations (4 QN):</a:t>
            </a:r>
          </a:p>
          <a:p>
            <a:pPr marL="914400" indent="-220663">
              <a:buFont typeface="Arial" panose="020B0604020202020204" pitchFamily="34" charset="0"/>
              <a:buChar char="•"/>
            </a:pPr>
            <a:r>
              <a:rPr lang="en-US" sz="2000" dirty="0"/>
              <a:t>Energy Level (1)</a:t>
            </a:r>
          </a:p>
          <a:p>
            <a:pPr marL="914400" indent="-220663">
              <a:buFont typeface="Arial" panose="020B0604020202020204" pitchFamily="34" charset="0"/>
              <a:buChar char="•"/>
            </a:pPr>
            <a:r>
              <a:rPr lang="en-US" sz="2000" dirty="0"/>
              <a:t>Sublevel (2)</a:t>
            </a:r>
          </a:p>
          <a:p>
            <a:pPr marL="914400" indent="-220663">
              <a:buFont typeface="Arial" panose="020B0604020202020204" pitchFamily="34" charset="0"/>
              <a:buChar char="•"/>
            </a:pPr>
            <a:r>
              <a:rPr lang="en-US" sz="2000" dirty="0"/>
              <a:t>Orientation (orbitals) (3)</a:t>
            </a:r>
          </a:p>
          <a:p>
            <a:pPr marL="914400" indent="-220663">
              <a:buFont typeface="Arial" panose="020B0604020202020204" pitchFamily="34" charset="0"/>
              <a:buChar char="•"/>
            </a:pPr>
            <a:r>
              <a:rPr lang="en-US" sz="2000" dirty="0"/>
              <a:t>Spin (4)</a:t>
            </a:r>
          </a:p>
          <a:p>
            <a:pPr>
              <a:spcBef>
                <a:spcPts val="2400"/>
              </a:spcBef>
            </a:pPr>
            <a:r>
              <a:rPr lang="en-US" baseline="-25000" dirty="0">
                <a:solidFill>
                  <a:srgbClr val="0070C0"/>
                </a:solidFill>
              </a:rPr>
              <a:t>1</a:t>
            </a:r>
            <a:r>
              <a:rPr lang="en-US" dirty="0">
                <a:solidFill>
                  <a:srgbClr val="0070C0"/>
                </a:solidFill>
              </a:rPr>
              <a:t>H</a:t>
            </a:r>
            <a:r>
              <a:rPr lang="en-US" baseline="30000" dirty="0">
                <a:solidFill>
                  <a:srgbClr val="0070C0"/>
                </a:solidFill>
              </a:rPr>
              <a:t>1</a:t>
            </a:r>
          </a:p>
          <a:p>
            <a:pPr>
              <a:spcBef>
                <a:spcPts val="2400"/>
              </a:spcBef>
            </a:pPr>
            <a:endParaRPr lang="en-US" baseline="-25000" dirty="0">
              <a:solidFill>
                <a:srgbClr val="00B050"/>
              </a:solidFill>
            </a:endParaRPr>
          </a:p>
          <a:p>
            <a:pPr>
              <a:spcBef>
                <a:spcPts val="2400"/>
              </a:spcBef>
            </a:pPr>
            <a:r>
              <a:rPr lang="en-US" baseline="-25000" dirty="0">
                <a:solidFill>
                  <a:srgbClr val="00B050"/>
                </a:solidFill>
              </a:rPr>
              <a:t>2</a:t>
            </a:r>
            <a:r>
              <a:rPr lang="en-US" dirty="0">
                <a:solidFill>
                  <a:srgbClr val="00B050"/>
                </a:solidFill>
              </a:rPr>
              <a:t>He</a:t>
            </a:r>
            <a:r>
              <a:rPr lang="en-US" baseline="30000" dirty="0">
                <a:solidFill>
                  <a:srgbClr val="00B050"/>
                </a:solidFill>
              </a:rPr>
              <a:t>4</a:t>
            </a:r>
            <a:endParaRPr lang="en-US" dirty="0">
              <a:solidFill>
                <a:srgbClr val="00B050"/>
              </a:solidFill>
            </a:endParaRPr>
          </a:p>
        </p:txBody>
      </p:sp>
      <p:sp>
        <p:nvSpPr>
          <p:cNvPr id="4" name="Content Placeholder 2">
            <a:extLst>
              <a:ext uri="{FF2B5EF4-FFF2-40B4-BE49-F238E27FC236}">
                <a16:creationId xmlns:a16="http://schemas.microsoft.com/office/drawing/2014/main" id="{31E0A055-DD1F-008F-7B20-E11BA43E1118}"/>
              </a:ext>
            </a:extLst>
          </p:cNvPr>
          <p:cNvSpPr txBox="1">
            <a:spLocks/>
          </p:cNvSpPr>
          <p:nvPr/>
        </p:nvSpPr>
        <p:spPr bwMode="auto">
          <a:xfrm>
            <a:off x="4953000" y="3505200"/>
            <a:ext cx="3124200" cy="248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19" tIns="45510" rIns="91019" bIns="45510" numCol="1" anchor="t" anchorCtr="0" compatLnSpc="1">
            <a:prstTxWarp prst="textNoShape">
              <a:avLst/>
            </a:prstTxWarp>
          </a:bodyPr>
          <a:lstStyle>
            <a:lvl1pPr marL="341338" indent="-341338" algn="l" rtl="0" eaLnBrk="0" fontAlgn="base" hangingPunct="0">
              <a:spcBef>
                <a:spcPct val="20000"/>
              </a:spcBef>
              <a:spcAft>
                <a:spcPct val="0"/>
              </a:spcAft>
              <a:defRPr sz="3200" b="1" kern="1200">
                <a:solidFill>
                  <a:srgbClr val="A3573F"/>
                </a:solidFill>
                <a:latin typeface="+mn-lt"/>
                <a:ea typeface="+mn-ea"/>
                <a:cs typeface="+mn-cs"/>
              </a:defRPr>
            </a:lvl1pPr>
            <a:lvl2pPr marL="739547" indent="-284446" algn="l" rtl="0" eaLnBrk="0" fontAlgn="base" hangingPunct="0">
              <a:spcBef>
                <a:spcPct val="20000"/>
              </a:spcBef>
              <a:spcAft>
                <a:spcPct val="0"/>
              </a:spcAft>
              <a:buChar char="–"/>
              <a:defRPr sz="2700" kern="1200">
                <a:solidFill>
                  <a:schemeClr val="tx1"/>
                </a:solidFill>
                <a:latin typeface="+mn-lt"/>
                <a:ea typeface="+mn-ea"/>
                <a:cs typeface="+mn-cs"/>
              </a:defRPr>
            </a:lvl2pPr>
            <a:lvl3pPr marL="1137770" indent="-227550" algn="l" rtl="0" eaLnBrk="0" fontAlgn="base" hangingPunct="0">
              <a:spcBef>
                <a:spcPct val="20000"/>
              </a:spcBef>
              <a:spcAft>
                <a:spcPct val="0"/>
              </a:spcAft>
              <a:buChar char="•"/>
              <a:defRPr sz="2700" kern="1200">
                <a:solidFill>
                  <a:schemeClr val="tx1"/>
                </a:solidFill>
                <a:latin typeface="+mn-lt"/>
                <a:ea typeface="+mn-ea"/>
                <a:cs typeface="+mn-cs"/>
              </a:defRPr>
            </a:lvl3pPr>
            <a:lvl4pPr marL="1592881" indent="-227550" algn="l" rtl="0" eaLnBrk="0" fontAlgn="base" hangingPunct="0">
              <a:spcBef>
                <a:spcPct val="20000"/>
              </a:spcBef>
              <a:spcAft>
                <a:spcPct val="0"/>
              </a:spcAft>
              <a:buChar char="–"/>
              <a:defRPr sz="2700" kern="1200">
                <a:solidFill>
                  <a:schemeClr val="tx1"/>
                </a:solidFill>
                <a:latin typeface="+mn-lt"/>
                <a:ea typeface="+mn-ea"/>
                <a:cs typeface="+mn-cs"/>
              </a:defRPr>
            </a:lvl4pPr>
            <a:lvl5pPr marL="2047990" indent="-227550" algn="l" rtl="0" eaLnBrk="0" fontAlgn="base" hangingPunct="0">
              <a:spcBef>
                <a:spcPct val="20000"/>
              </a:spcBef>
              <a:spcAft>
                <a:spcPct val="0"/>
              </a:spcAft>
              <a:buChar char="»"/>
              <a:defRPr sz="2700" kern="1200">
                <a:solidFill>
                  <a:schemeClr val="tx1"/>
                </a:solidFill>
                <a:latin typeface="+mn-lt"/>
                <a:ea typeface="+mn-ea"/>
                <a:cs typeface="+mn-cs"/>
              </a:defRPr>
            </a:lvl5pPr>
            <a:lvl6pPr marL="2503099"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204"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3308"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8415"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ts val="2400"/>
              </a:spcBef>
            </a:pPr>
            <a:r>
              <a:rPr lang="en-US" baseline="-25000" dirty="0">
                <a:solidFill>
                  <a:schemeClr val="tx1"/>
                </a:solidFill>
              </a:rPr>
              <a:t>3</a:t>
            </a:r>
            <a:r>
              <a:rPr lang="en-US" dirty="0">
                <a:solidFill>
                  <a:schemeClr val="tx1"/>
                </a:solidFill>
              </a:rPr>
              <a:t>Li</a:t>
            </a:r>
            <a:r>
              <a:rPr lang="en-US" baseline="30000" dirty="0">
                <a:solidFill>
                  <a:schemeClr val="tx1"/>
                </a:solidFill>
              </a:rPr>
              <a:t>7</a:t>
            </a:r>
            <a:endParaRPr lang="en-US" dirty="0">
              <a:solidFill>
                <a:schemeClr val="tx1"/>
              </a:solidFill>
            </a:endParaRPr>
          </a:p>
          <a:p>
            <a:pPr>
              <a:spcBef>
                <a:spcPts val="2400"/>
              </a:spcBef>
            </a:pPr>
            <a:endParaRPr lang="en-US" baseline="-25000" dirty="0"/>
          </a:p>
          <a:p>
            <a:pPr>
              <a:spcBef>
                <a:spcPts val="2400"/>
              </a:spcBef>
            </a:pPr>
            <a:r>
              <a:rPr lang="en-US" baseline="-25000" dirty="0"/>
              <a:t>4</a:t>
            </a:r>
            <a:r>
              <a:rPr lang="en-US" dirty="0"/>
              <a:t>Be</a:t>
            </a:r>
            <a:r>
              <a:rPr lang="en-US" baseline="30000" dirty="0"/>
              <a:t>9</a:t>
            </a:r>
          </a:p>
        </p:txBody>
      </p:sp>
      <p:pic>
        <p:nvPicPr>
          <p:cNvPr id="5" name="Picture 2">
            <a:extLst>
              <a:ext uri="{FF2B5EF4-FFF2-40B4-BE49-F238E27FC236}">
                <a16:creationId xmlns:a16="http://schemas.microsoft.com/office/drawing/2014/main" id="{9CF304E3-260F-401B-B9A0-8B65F9B03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554" y="3349665"/>
            <a:ext cx="63113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08849473-48C5-16D7-BFE7-38692A41E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689" y="4648200"/>
            <a:ext cx="762000" cy="1175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id="{F135ACA7-3894-66E1-9A3E-8554378D8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656" y="3135357"/>
            <a:ext cx="1596523" cy="133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a:extLst>
              <a:ext uri="{FF2B5EF4-FFF2-40B4-BE49-F238E27FC236}">
                <a16:creationId xmlns:a16="http://schemas.microsoft.com/office/drawing/2014/main" id="{F5AFFC37-CEBE-4B49-9EE5-57E4614D28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8223" y="4782032"/>
            <a:ext cx="1462725" cy="1269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1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1589" y="1377153"/>
            <a:ext cx="4250323" cy="5480848"/>
          </a:xfrm>
        </p:spPr>
        <p:txBody>
          <a:bodyPr/>
          <a:lstStyle/>
          <a:p>
            <a:r>
              <a:rPr lang="en-US" sz="2400" dirty="0">
                <a:solidFill>
                  <a:srgbClr val="0070C0"/>
                </a:solidFill>
              </a:rPr>
              <a:t>Within any sublevel (p, d or f), all the orbitals of that sublevel must contain 1 electron BEFORE any orbital can be filled (2 e- max.)</a:t>
            </a:r>
            <a:endParaRPr lang="en-US" sz="1600" dirty="0">
              <a:solidFill>
                <a:srgbClr val="0070C0"/>
              </a:solidFill>
            </a:endParaRPr>
          </a:p>
          <a:p>
            <a:pPr marL="1586" lvl="1" indent="0">
              <a:spcBef>
                <a:spcPts val="945"/>
              </a:spcBef>
              <a:buNone/>
            </a:pPr>
            <a:endParaRPr lang="en-US" sz="1200" dirty="0"/>
          </a:p>
          <a:p>
            <a:pPr marL="1586" lvl="1" indent="0">
              <a:spcBef>
                <a:spcPts val="945"/>
              </a:spcBef>
              <a:buNone/>
            </a:pPr>
            <a:r>
              <a:rPr lang="en-US" dirty="0"/>
              <a:t>Electrons added to empty orbitals have the same spin quantum number.</a:t>
            </a:r>
            <a:endParaRPr lang="en-US" dirty="0">
              <a:latin typeface="Georgia" pitchFamily="18" charset="0"/>
            </a:endParaRPr>
          </a:p>
          <a:p>
            <a:endParaRPr lang="en-US" dirty="0"/>
          </a:p>
        </p:txBody>
      </p:sp>
      <p:sp>
        <p:nvSpPr>
          <p:cNvPr id="2" name="Title 1"/>
          <p:cNvSpPr>
            <a:spLocks noGrp="1"/>
          </p:cNvSpPr>
          <p:nvPr>
            <p:ph type="title"/>
          </p:nvPr>
        </p:nvSpPr>
        <p:spPr>
          <a:xfrm>
            <a:off x="4" y="0"/>
            <a:ext cx="9143995" cy="1371600"/>
          </a:xfrm>
        </p:spPr>
        <p:txBody>
          <a:bodyPr/>
          <a:lstStyle/>
          <a:p>
            <a:r>
              <a:rPr lang="en-US" sz="3600" dirty="0">
                <a:solidFill>
                  <a:srgbClr val="FFFF00"/>
                </a:solidFill>
              </a:rPr>
              <a:t>Hund’s Rule</a:t>
            </a:r>
            <a:r>
              <a:rPr lang="en-US" dirty="0"/>
              <a:t>	 </a:t>
            </a:r>
            <a:r>
              <a:rPr lang="en-US" sz="2400" dirty="0"/>
              <a:t>(Finish the e- configurations)</a:t>
            </a:r>
          </a:p>
        </p:txBody>
      </p:sp>
      <p:pic>
        <p:nvPicPr>
          <p:cNvPr id="37" name="Picture 3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7842" y="34413"/>
            <a:ext cx="102615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666" b="66193"/>
          <a:stretch/>
        </p:blipFill>
        <p:spPr bwMode="auto">
          <a:xfrm>
            <a:off x="5932197" y="1666248"/>
            <a:ext cx="2928750" cy="151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7F5004BC-E398-10AF-9343-072DAA5B0CB2}"/>
              </a:ext>
            </a:extLst>
          </p:cNvPr>
          <p:cNvSpPr txBox="1"/>
          <p:nvPr/>
        </p:nvSpPr>
        <p:spPr>
          <a:xfrm>
            <a:off x="6324600" y="1475636"/>
            <a:ext cx="1235597" cy="507831"/>
          </a:xfrm>
          <a:prstGeom prst="rect">
            <a:avLst/>
          </a:prstGeom>
          <a:noFill/>
        </p:spPr>
        <p:txBody>
          <a:bodyPr wrap="square">
            <a:spAutoFit/>
          </a:bodyPr>
          <a:lstStyle/>
          <a:p>
            <a:pPr>
              <a:spcBef>
                <a:spcPts val="2400"/>
              </a:spcBef>
            </a:pPr>
            <a:r>
              <a:rPr lang="en-US" baseline="-25000" dirty="0"/>
              <a:t>5</a:t>
            </a:r>
            <a:r>
              <a:rPr lang="en-US" dirty="0"/>
              <a:t>Be</a:t>
            </a:r>
            <a:r>
              <a:rPr lang="en-US" baseline="30000" dirty="0"/>
              <a:t>11</a:t>
            </a:r>
          </a:p>
        </p:txBody>
      </p:sp>
      <p:pic>
        <p:nvPicPr>
          <p:cNvPr id="13" name="Picture 12">
            <a:extLst>
              <a:ext uri="{FF2B5EF4-FFF2-40B4-BE49-F238E27FC236}">
                <a16:creationId xmlns:a16="http://schemas.microsoft.com/office/drawing/2014/main" id="{5FE1E418-39FB-4A08-AFA5-F2A34525C024}"/>
              </a:ext>
            </a:extLst>
          </p:cNvPr>
          <p:cNvPicPr>
            <a:picLocks noChangeAspect="1"/>
          </p:cNvPicPr>
          <p:nvPr/>
        </p:nvPicPr>
        <p:blipFill>
          <a:blip r:embed="rId5"/>
          <a:stretch>
            <a:fillRect/>
          </a:stretch>
        </p:blipFill>
        <p:spPr>
          <a:xfrm>
            <a:off x="4114800" y="2087503"/>
            <a:ext cx="864943" cy="677365"/>
          </a:xfrm>
          <a:prstGeom prst="rect">
            <a:avLst/>
          </a:prstGeom>
        </p:spPr>
      </p:pic>
      <p:sp>
        <p:nvSpPr>
          <p:cNvPr id="14" name="TextBox 13">
            <a:extLst>
              <a:ext uri="{FF2B5EF4-FFF2-40B4-BE49-F238E27FC236}">
                <a16:creationId xmlns:a16="http://schemas.microsoft.com/office/drawing/2014/main" id="{5F9B3E20-5486-4242-9902-D002D50372E6}"/>
              </a:ext>
            </a:extLst>
          </p:cNvPr>
          <p:cNvSpPr txBox="1"/>
          <p:nvPr/>
        </p:nvSpPr>
        <p:spPr>
          <a:xfrm>
            <a:off x="4343400" y="2667000"/>
            <a:ext cx="533400" cy="400110"/>
          </a:xfrm>
          <a:prstGeom prst="rect">
            <a:avLst/>
          </a:prstGeom>
          <a:noFill/>
        </p:spPr>
        <p:txBody>
          <a:bodyPr wrap="square" rtlCol="0">
            <a:spAutoFit/>
          </a:bodyPr>
          <a:lstStyle/>
          <a:p>
            <a:r>
              <a:rPr lang="en-US" sz="2000" dirty="0"/>
              <a:t>1s</a:t>
            </a:r>
          </a:p>
        </p:txBody>
      </p:sp>
      <p:pic>
        <p:nvPicPr>
          <p:cNvPr id="15" name="Picture 14">
            <a:extLst>
              <a:ext uri="{FF2B5EF4-FFF2-40B4-BE49-F238E27FC236}">
                <a16:creationId xmlns:a16="http://schemas.microsoft.com/office/drawing/2014/main" id="{093B0DE6-91D7-3F96-3B83-26C0A86D5A4D}"/>
              </a:ext>
            </a:extLst>
          </p:cNvPr>
          <p:cNvPicPr>
            <a:picLocks noChangeAspect="1"/>
          </p:cNvPicPr>
          <p:nvPr/>
        </p:nvPicPr>
        <p:blipFill>
          <a:blip r:embed="rId5"/>
          <a:stretch>
            <a:fillRect/>
          </a:stretch>
        </p:blipFill>
        <p:spPr>
          <a:xfrm>
            <a:off x="4972027" y="2087503"/>
            <a:ext cx="864943" cy="677365"/>
          </a:xfrm>
          <a:prstGeom prst="rect">
            <a:avLst/>
          </a:prstGeom>
        </p:spPr>
      </p:pic>
      <p:sp>
        <p:nvSpPr>
          <p:cNvPr id="16" name="TextBox 15">
            <a:extLst>
              <a:ext uri="{FF2B5EF4-FFF2-40B4-BE49-F238E27FC236}">
                <a16:creationId xmlns:a16="http://schemas.microsoft.com/office/drawing/2014/main" id="{701C5FA1-616F-FE3B-059A-5A4F567448AC}"/>
              </a:ext>
            </a:extLst>
          </p:cNvPr>
          <p:cNvSpPr txBox="1"/>
          <p:nvPr/>
        </p:nvSpPr>
        <p:spPr>
          <a:xfrm>
            <a:off x="5200627" y="2667000"/>
            <a:ext cx="533400" cy="400110"/>
          </a:xfrm>
          <a:prstGeom prst="rect">
            <a:avLst/>
          </a:prstGeom>
          <a:noFill/>
        </p:spPr>
        <p:txBody>
          <a:bodyPr wrap="square" rtlCol="0">
            <a:spAutoFit/>
          </a:bodyPr>
          <a:lstStyle/>
          <a:p>
            <a:r>
              <a:rPr lang="en-US" sz="2000" dirty="0"/>
              <a:t>2s</a:t>
            </a:r>
          </a:p>
        </p:txBody>
      </p:sp>
      <p:sp>
        <p:nvSpPr>
          <p:cNvPr id="17" name="Arrow: Up 16">
            <a:extLst>
              <a:ext uri="{FF2B5EF4-FFF2-40B4-BE49-F238E27FC236}">
                <a16:creationId xmlns:a16="http://schemas.microsoft.com/office/drawing/2014/main" id="{F99FDB84-73C2-9683-8143-43BDC77682F8}"/>
              </a:ext>
            </a:extLst>
          </p:cNvPr>
          <p:cNvSpPr/>
          <p:nvPr/>
        </p:nvSpPr>
        <p:spPr bwMode="auto">
          <a:xfrm>
            <a:off x="6400799" y="2209800"/>
            <a:ext cx="169463" cy="457200"/>
          </a:xfrm>
          <a:prstGeom prst="upArrow">
            <a:avLst/>
          </a:prstGeom>
          <a:solidFill>
            <a:schemeClr val="tx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B92901F3-741E-AB6C-DABB-26F827F86800}"/>
              </a:ext>
            </a:extLst>
          </p:cNvPr>
          <p:cNvSpPr txBox="1"/>
          <p:nvPr/>
        </p:nvSpPr>
        <p:spPr>
          <a:xfrm>
            <a:off x="4572000" y="1447800"/>
            <a:ext cx="1162027" cy="507831"/>
          </a:xfrm>
          <a:prstGeom prst="rect">
            <a:avLst/>
          </a:prstGeom>
          <a:noFill/>
        </p:spPr>
        <p:txBody>
          <a:bodyPr wrap="square" rtlCol="0">
            <a:spAutoFit/>
          </a:bodyPr>
          <a:lstStyle/>
          <a:p>
            <a:r>
              <a:rPr lang="en-US" dirty="0"/>
              <a:t>Boron</a:t>
            </a:r>
          </a:p>
        </p:txBody>
      </p:sp>
    </p:spTree>
    <p:extLst>
      <p:ext uri="{BB962C8B-B14F-4D97-AF65-F5344CB8AC3E}">
        <p14:creationId xmlns:p14="http://schemas.microsoft.com/office/powerpoint/2010/main" val="377210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098"/>
                                        </p:tgtEl>
                                        <p:attrNameLst>
                                          <p:attrName>style.visibility</p:attrName>
                                        </p:attrNameLst>
                                      </p:cBhvr>
                                      <p:to>
                                        <p:strVal val="visible"/>
                                      </p:to>
                                    </p:set>
                                    <p:animEffect transition="in" filter="fade">
                                      <p:cBhvr>
                                        <p:cTn id="45" dur="500"/>
                                        <p:tgtEl>
                                          <p:spTgt spid="409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animBg="1"/>
      <p:bldP spid="1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1589" y="1377153"/>
            <a:ext cx="4250323" cy="5480848"/>
          </a:xfrm>
        </p:spPr>
        <p:txBody>
          <a:bodyPr/>
          <a:lstStyle/>
          <a:p>
            <a:r>
              <a:rPr lang="en-US" sz="2400" dirty="0">
                <a:solidFill>
                  <a:srgbClr val="0070C0"/>
                </a:solidFill>
              </a:rPr>
              <a:t>Within any sublevel (p, d or f), all the orbitals of that sublevel must contain 1 electron BEFORE any orbital can be filled (2 e- max.)</a:t>
            </a:r>
            <a:endParaRPr lang="en-US" sz="1600" dirty="0">
              <a:solidFill>
                <a:srgbClr val="0070C0"/>
              </a:solidFill>
            </a:endParaRPr>
          </a:p>
          <a:p>
            <a:pPr marL="1586" lvl="1" indent="0">
              <a:spcBef>
                <a:spcPts val="945"/>
              </a:spcBef>
              <a:buNone/>
            </a:pPr>
            <a:endParaRPr lang="en-US" sz="1200" dirty="0"/>
          </a:p>
          <a:p>
            <a:pPr marL="1586" lvl="1" indent="0">
              <a:spcBef>
                <a:spcPts val="945"/>
              </a:spcBef>
              <a:buNone/>
            </a:pPr>
            <a:r>
              <a:rPr lang="en-US" dirty="0"/>
              <a:t>Electrons added to empty orbitals have the same spin quantum number.</a:t>
            </a:r>
            <a:endParaRPr lang="en-US" dirty="0">
              <a:latin typeface="Georgia" pitchFamily="18" charset="0"/>
            </a:endParaRPr>
          </a:p>
          <a:p>
            <a:endParaRPr lang="en-US" dirty="0"/>
          </a:p>
        </p:txBody>
      </p:sp>
      <p:sp>
        <p:nvSpPr>
          <p:cNvPr id="2" name="Title 1"/>
          <p:cNvSpPr>
            <a:spLocks noGrp="1"/>
          </p:cNvSpPr>
          <p:nvPr>
            <p:ph type="title"/>
          </p:nvPr>
        </p:nvSpPr>
        <p:spPr>
          <a:xfrm>
            <a:off x="4" y="0"/>
            <a:ext cx="9143995" cy="1371600"/>
          </a:xfrm>
        </p:spPr>
        <p:txBody>
          <a:bodyPr/>
          <a:lstStyle/>
          <a:p>
            <a:r>
              <a:rPr lang="en-US" sz="3600" dirty="0">
                <a:solidFill>
                  <a:srgbClr val="FFFF00"/>
                </a:solidFill>
              </a:rPr>
              <a:t>Hund’s Rule</a:t>
            </a:r>
            <a:r>
              <a:rPr lang="en-US" dirty="0"/>
              <a:t>	 </a:t>
            </a:r>
            <a:r>
              <a:rPr lang="en-US" sz="2400" dirty="0"/>
              <a:t>(Finish the e- configurations)</a:t>
            </a:r>
          </a:p>
        </p:txBody>
      </p:sp>
      <p:pic>
        <p:nvPicPr>
          <p:cNvPr id="37" name="Picture 3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7842" y="34413"/>
            <a:ext cx="102615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666" b="66193"/>
          <a:stretch/>
        </p:blipFill>
        <p:spPr bwMode="auto">
          <a:xfrm>
            <a:off x="5932197" y="1666248"/>
            <a:ext cx="2928750" cy="151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7F5004BC-E398-10AF-9343-072DAA5B0CB2}"/>
              </a:ext>
            </a:extLst>
          </p:cNvPr>
          <p:cNvSpPr txBox="1"/>
          <p:nvPr/>
        </p:nvSpPr>
        <p:spPr>
          <a:xfrm>
            <a:off x="6324600" y="1475636"/>
            <a:ext cx="1235597" cy="507831"/>
          </a:xfrm>
          <a:prstGeom prst="rect">
            <a:avLst/>
          </a:prstGeom>
          <a:noFill/>
        </p:spPr>
        <p:txBody>
          <a:bodyPr wrap="square">
            <a:spAutoFit/>
          </a:bodyPr>
          <a:lstStyle/>
          <a:p>
            <a:pPr>
              <a:spcBef>
                <a:spcPts val="2400"/>
              </a:spcBef>
            </a:pPr>
            <a:r>
              <a:rPr lang="en-US" baseline="-25000" dirty="0"/>
              <a:t>5</a:t>
            </a:r>
            <a:r>
              <a:rPr lang="en-US" dirty="0"/>
              <a:t>Be</a:t>
            </a:r>
            <a:r>
              <a:rPr lang="en-US" baseline="30000" dirty="0"/>
              <a:t>11</a:t>
            </a:r>
          </a:p>
        </p:txBody>
      </p:sp>
      <p:pic>
        <p:nvPicPr>
          <p:cNvPr id="13" name="Picture 12">
            <a:extLst>
              <a:ext uri="{FF2B5EF4-FFF2-40B4-BE49-F238E27FC236}">
                <a16:creationId xmlns:a16="http://schemas.microsoft.com/office/drawing/2014/main" id="{5FE1E418-39FB-4A08-AFA5-F2A34525C024}"/>
              </a:ext>
            </a:extLst>
          </p:cNvPr>
          <p:cNvPicPr>
            <a:picLocks noChangeAspect="1"/>
          </p:cNvPicPr>
          <p:nvPr/>
        </p:nvPicPr>
        <p:blipFill>
          <a:blip r:embed="rId5"/>
          <a:stretch>
            <a:fillRect/>
          </a:stretch>
        </p:blipFill>
        <p:spPr>
          <a:xfrm>
            <a:off x="4114800" y="2087503"/>
            <a:ext cx="864943" cy="677365"/>
          </a:xfrm>
          <a:prstGeom prst="rect">
            <a:avLst/>
          </a:prstGeom>
        </p:spPr>
      </p:pic>
      <p:sp>
        <p:nvSpPr>
          <p:cNvPr id="14" name="TextBox 13">
            <a:extLst>
              <a:ext uri="{FF2B5EF4-FFF2-40B4-BE49-F238E27FC236}">
                <a16:creationId xmlns:a16="http://schemas.microsoft.com/office/drawing/2014/main" id="{5F9B3E20-5486-4242-9902-D002D50372E6}"/>
              </a:ext>
            </a:extLst>
          </p:cNvPr>
          <p:cNvSpPr txBox="1"/>
          <p:nvPr/>
        </p:nvSpPr>
        <p:spPr>
          <a:xfrm>
            <a:off x="4343400" y="2667000"/>
            <a:ext cx="533400" cy="400110"/>
          </a:xfrm>
          <a:prstGeom prst="rect">
            <a:avLst/>
          </a:prstGeom>
          <a:noFill/>
        </p:spPr>
        <p:txBody>
          <a:bodyPr wrap="square" rtlCol="0">
            <a:spAutoFit/>
          </a:bodyPr>
          <a:lstStyle/>
          <a:p>
            <a:r>
              <a:rPr lang="en-US" sz="2000" dirty="0"/>
              <a:t>1s</a:t>
            </a:r>
          </a:p>
        </p:txBody>
      </p:sp>
      <p:pic>
        <p:nvPicPr>
          <p:cNvPr id="15" name="Picture 14">
            <a:extLst>
              <a:ext uri="{FF2B5EF4-FFF2-40B4-BE49-F238E27FC236}">
                <a16:creationId xmlns:a16="http://schemas.microsoft.com/office/drawing/2014/main" id="{093B0DE6-91D7-3F96-3B83-26C0A86D5A4D}"/>
              </a:ext>
            </a:extLst>
          </p:cNvPr>
          <p:cNvPicPr>
            <a:picLocks noChangeAspect="1"/>
          </p:cNvPicPr>
          <p:nvPr/>
        </p:nvPicPr>
        <p:blipFill>
          <a:blip r:embed="rId5"/>
          <a:stretch>
            <a:fillRect/>
          </a:stretch>
        </p:blipFill>
        <p:spPr>
          <a:xfrm>
            <a:off x="4972027" y="2087503"/>
            <a:ext cx="864943" cy="677365"/>
          </a:xfrm>
          <a:prstGeom prst="rect">
            <a:avLst/>
          </a:prstGeom>
        </p:spPr>
      </p:pic>
      <p:sp>
        <p:nvSpPr>
          <p:cNvPr id="16" name="TextBox 15">
            <a:extLst>
              <a:ext uri="{FF2B5EF4-FFF2-40B4-BE49-F238E27FC236}">
                <a16:creationId xmlns:a16="http://schemas.microsoft.com/office/drawing/2014/main" id="{701C5FA1-616F-FE3B-059A-5A4F567448AC}"/>
              </a:ext>
            </a:extLst>
          </p:cNvPr>
          <p:cNvSpPr txBox="1"/>
          <p:nvPr/>
        </p:nvSpPr>
        <p:spPr>
          <a:xfrm>
            <a:off x="5200627" y="2667000"/>
            <a:ext cx="533400" cy="400110"/>
          </a:xfrm>
          <a:prstGeom prst="rect">
            <a:avLst/>
          </a:prstGeom>
          <a:noFill/>
        </p:spPr>
        <p:txBody>
          <a:bodyPr wrap="square" rtlCol="0">
            <a:spAutoFit/>
          </a:bodyPr>
          <a:lstStyle/>
          <a:p>
            <a:r>
              <a:rPr lang="en-US" sz="2000" dirty="0"/>
              <a:t>2s</a:t>
            </a:r>
          </a:p>
        </p:txBody>
      </p:sp>
      <p:sp>
        <p:nvSpPr>
          <p:cNvPr id="17" name="Arrow: Up 16">
            <a:extLst>
              <a:ext uri="{FF2B5EF4-FFF2-40B4-BE49-F238E27FC236}">
                <a16:creationId xmlns:a16="http://schemas.microsoft.com/office/drawing/2014/main" id="{F99FDB84-73C2-9683-8143-43BDC77682F8}"/>
              </a:ext>
            </a:extLst>
          </p:cNvPr>
          <p:cNvSpPr/>
          <p:nvPr/>
        </p:nvSpPr>
        <p:spPr bwMode="auto">
          <a:xfrm>
            <a:off x="6400799" y="2209800"/>
            <a:ext cx="169463" cy="457200"/>
          </a:xfrm>
          <a:prstGeom prst="upArrow">
            <a:avLst/>
          </a:prstGeom>
          <a:solidFill>
            <a:schemeClr val="tx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B92901F3-741E-AB6C-DABB-26F827F86800}"/>
              </a:ext>
            </a:extLst>
          </p:cNvPr>
          <p:cNvSpPr txBox="1"/>
          <p:nvPr/>
        </p:nvSpPr>
        <p:spPr>
          <a:xfrm>
            <a:off x="4572000" y="1447800"/>
            <a:ext cx="1162027" cy="507831"/>
          </a:xfrm>
          <a:prstGeom prst="rect">
            <a:avLst/>
          </a:prstGeom>
          <a:noFill/>
        </p:spPr>
        <p:txBody>
          <a:bodyPr wrap="square" rtlCol="0">
            <a:spAutoFit/>
          </a:bodyPr>
          <a:lstStyle/>
          <a:p>
            <a:r>
              <a:rPr lang="en-US" dirty="0"/>
              <a:t>Boron</a:t>
            </a:r>
          </a:p>
        </p:txBody>
      </p:sp>
      <p:pic>
        <p:nvPicPr>
          <p:cNvPr id="4" name="Picture 2">
            <a:extLst>
              <a:ext uri="{FF2B5EF4-FFF2-40B4-BE49-F238E27FC236}">
                <a16:creationId xmlns:a16="http://schemas.microsoft.com/office/drawing/2014/main" id="{C8E83B5A-8D94-EFE2-DCF7-FCDFEA6953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666" b="66193"/>
          <a:stretch/>
        </p:blipFill>
        <p:spPr bwMode="auto">
          <a:xfrm>
            <a:off x="5836970" y="3344365"/>
            <a:ext cx="2928750" cy="151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3D69DC89-7AFC-2FD7-6843-7519C804F7DA}"/>
              </a:ext>
            </a:extLst>
          </p:cNvPr>
          <p:cNvSpPr txBox="1"/>
          <p:nvPr/>
        </p:nvSpPr>
        <p:spPr>
          <a:xfrm>
            <a:off x="6229373" y="3153753"/>
            <a:ext cx="1235597" cy="507831"/>
          </a:xfrm>
          <a:prstGeom prst="rect">
            <a:avLst/>
          </a:prstGeom>
          <a:noFill/>
        </p:spPr>
        <p:txBody>
          <a:bodyPr wrap="square">
            <a:spAutoFit/>
          </a:bodyPr>
          <a:lstStyle/>
          <a:p>
            <a:pPr>
              <a:spcBef>
                <a:spcPts val="2400"/>
              </a:spcBef>
            </a:pPr>
            <a:r>
              <a:rPr lang="en-US" baseline="-25000" dirty="0"/>
              <a:t>6</a:t>
            </a:r>
            <a:r>
              <a:rPr lang="en-US" dirty="0"/>
              <a:t>C</a:t>
            </a:r>
            <a:r>
              <a:rPr lang="en-US" baseline="30000" dirty="0"/>
              <a:t>12</a:t>
            </a:r>
          </a:p>
        </p:txBody>
      </p:sp>
      <p:pic>
        <p:nvPicPr>
          <p:cNvPr id="6" name="Picture 5">
            <a:extLst>
              <a:ext uri="{FF2B5EF4-FFF2-40B4-BE49-F238E27FC236}">
                <a16:creationId xmlns:a16="http://schemas.microsoft.com/office/drawing/2014/main" id="{ABFC2A16-A19B-5888-19CD-0BD0764EF71E}"/>
              </a:ext>
            </a:extLst>
          </p:cNvPr>
          <p:cNvPicPr>
            <a:picLocks noChangeAspect="1"/>
          </p:cNvPicPr>
          <p:nvPr/>
        </p:nvPicPr>
        <p:blipFill>
          <a:blip r:embed="rId5"/>
          <a:stretch>
            <a:fillRect/>
          </a:stretch>
        </p:blipFill>
        <p:spPr>
          <a:xfrm>
            <a:off x="4019573" y="3765620"/>
            <a:ext cx="864943" cy="677365"/>
          </a:xfrm>
          <a:prstGeom prst="rect">
            <a:avLst/>
          </a:prstGeom>
        </p:spPr>
      </p:pic>
      <p:sp>
        <p:nvSpPr>
          <p:cNvPr id="7" name="TextBox 6">
            <a:extLst>
              <a:ext uri="{FF2B5EF4-FFF2-40B4-BE49-F238E27FC236}">
                <a16:creationId xmlns:a16="http://schemas.microsoft.com/office/drawing/2014/main" id="{0144B00C-9FAD-257C-C013-8EF61F314B5F}"/>
              </a:ext>
            </a:extLst>
          </p:cNvPr>
          <p:cNvSpPr txBox="1"/>
          <p:nvPr/>
        </p:nvSpPr>
        <p:spPr>
          <a:xfrm>
            <a:off x="4248173" y="4345117"/>
            <a:ext cx="533400" cy="400110"/>
          </a:xfrm>
          <a:prstGeom prst="rect">
            <a:avLst/>
          </a:prstGeom>
          <a:noFill/>
        </p:spPr>
        <p:txBody>
          <a:bodyPr wrap="square" rtlCol="0">
            <a:spAutoFit/>
          </a:bodyPr>
          <a:lstStyle/>
          <a:p>
            <a:r>
              <a:rPr lang="en-US" sz="2000" dirty="0"/>
              <a:t>1s</a:t>
            </a:r>
          </a:p>
        </p:txBody>
      </p:sp>
      <p:pic>
        <p:nvPicPr>
          <p:cNvPr id="8" name="Picture 7">
            <a:extLst>
              <a:ext uri="{FF2B5EF4-FFF2-40B4-BE49-F238E27FC236}">
                <a16:creationId xmlns:a16="http://schemas.microsoft.com/office/drawing/2014/main" id="{EE59BE5B-5C6B-5D6A-9796-79CE28D8C816}"/>
              </a:ext>
            </a:extLst>
          </p:cNvPr>
          <p:cNvPicPr>
            <a:picLocks noChangeAspect="1"/>
          </p:cNvPicPr>
          <p:nvPr/>
        </p:nvPicPr>
        <p:blipFill>
          <a:blip r:embed="rId5"/>
          <a:stretch>
            <a:fillRect/>
          </a:stretch>
        </p:blipFill>
        <p:spPr>
          <a:xfrm>
            <a:off x="4876800" y="3765620"/>
            <a:ext cx="864943" cy="677365"/>
          </a:xfrm>
          <a:prstGeom prst="rect">
            <a:avLst/>
          </a:prstGeom>
        </p:spPr>
      </p:pic>
      <p:sp>
        <p:nvSpPr>
          <p:cNvPr id="9" name="TextBox 8">
            <a:extLst>
              <a:ext uri="{FF2B5EF4-FFF2-40B4-BE49-F238E27FC236}">
                <a16:creationId xmlns:a16="http://schemas.microsoft.com/office/drawing/2014/main" id="{DF0E654C-2A91-750C-7706-2D709FDFA125}"/>
              </a:ext>
            </a:extLst>
          </p:cNvPr>
          <p:cNvSpPr txBox="1"/>
          <p:nvPr/>
        </p:nvSpPr>
        <p:spPr>
          <a:xfrm>
            <a:off x="5105400" y="4345117"/>
            <a:ext cx="533400" cy="400110"/>
          </a:xfrm>
          <a:prstGeom prst="rect">
            <a:avLst/>
          </a:prstGeom>
          <a:noFill/>
        </p:spPr>
        <p:txBody>
          <a:bodyPr wrap="square" rtlCol="0">
            <a:spAutoFit/>
          </a:bodyPr>
          <a:lstStyle/>
          <a:p>
            <a:r>
              <a:rPr lang="en-US" sz="2000" dirty="0"/>
              <a:t>2s</a:t>
            </a:r>
          </a:p>
        </p:txBody>
      </p:sp>
      <p:sp>
        <p:nvSpPr>
          <p:cNvPr id="10" name="Arrow: Up 9">
            <a:extLst>
              <a:ext uri="{FF2B5EF4-FFF2-40B4-BE49-F238E27FC236}">
                <a16:creationId xmlns:a16="http://schemas.microsoft.com/office/drawing/2014/main" id="{AC2AA157-105E-8A6D-178B-596F583D8DD7}"/>
              </a:ext>
            </a:extLst>
          </p:cNvPr>
          <p:cNvSpPr/>
          <p:nvPr/>
        </p:nvSpPr>
        <p:spPr bwMode="auto">
          <a:xfrm>
            <a:off x="6155137" y="3887917"/>
            <a:ext cx="169463" cy="457200"/>
          </a:xfrm>
          <a:prstGeom prst="upArrow">
            <a:avLst/>
          </a:prstGeom>
          <a:solidFill>
            <a:schemeClr val="tx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732A931C-5585-DE1F-F886-5AEE20344E15}"/>
              </a:ext>
            </a:extLst>
          </p:cNvPr>
          <p:cNvSpPr txBox="1"/>
          <p:nvPr/>
        </p:nvSpPr>
        <p:spPr>
          <a:xfrm>
            <a:off x="4476773" y="3125917"/>
            <a:ext cx="1360197" cy="507831"/>
          </a:xfrm>
          <a:prstGeom prst="rect">
            <a:avLst/>
          </a:prstGeom>
          <a:noFill/>
        </p:spPr>
        <p:txBody>
          <a:bodyPr wrap="square" rtlCol="0">
            <a:spAutoFit/>
          </a:bodyPr>
          <a:lstStyle/>
          <a:p>
            <a:r>
              <a:rPr lang="en-US" dirty="0"/>
              <a:t>Carbon</a:t>
            </a:r>
          </a:p>
        </p:txBody>
      </p:sp>
      <p:sp>
        <p:nvSpPr>
          <p:cNvPr id="19" name="Arrow: Up 18">
            <a:extLst>
              <a:ext uri="{FF2B5EF4-FFF2-40B4-BE49-F238E27FC236}">
                <a16:creationId xmlns:a16="http://schemas.microsoft.com/office/drawing/2014/main" id="{2A1B401C-63FF-A4A4-7EA5-8F9DF45C5EB4}"/>
              </a:ext>
            </a:extLst>
          </p:cNvPr>
          <p:cNvSpPr/>
          <p:nvPr/>
        </p:nvSpPr>
        <p:spPr bwMode="auto">
          <a:xfrm rot="10800000">
            <a:off x="6457972" y="3886200"/>
            <a:ext cx="169463" cy="457200"/>
          </a:xfrm>
          <a:prstGeom prst="upArrow">
            <a:avLst/>
          </a:prstGeom>
          <a:solidFill>
            <a:schemeClr val="tx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50393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animBg="1"/>
      <p:bldP spid="11" grpId="0"/>
      <p:bldP spid="1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1589" y="1377153"/>
            <a:ext cx="4250323" cy="5480848"/>
          </a:xfrm>
        </p:spPr>
        <p:txBody>
          <a:bodyPr/>
          <a:lstStyle/>
          <a:p>
            <a:r>
              <a:rPr lang="en-US" sz="2400" dirty="0">
                <a:solidFill>
                  <a:srgbClr val="0070C0"/>
                </a:solidFill>
              </a:rPr>
              <a:t>Within any sublevel (p, d or f), all the orbitals of that sublevel must contain 1 electron BEFORE any orbital can be filled (2 e- max.)</a:t>
            </a:r>
            <a:endParaRPr lang="en-US" sz="1600" dirty="0">
              <a:solidFill>
                <a:srgbClr val="0070C0"/>
              </a:solidFill>
            </a:endParaRPr>
          </a:p>
          <a:p>
            <a:pPr marL="1586" lvl="1" indent="0">
              <a:spcBef>
                <a:spcPts val="945"/>
              </a:spcBef>
              <a:buNone/>
            </a:pPr>
            <a:endParaRPr lang="en-US" sz="1200" dirty="0"/>
          </a:p>
          <a:p>
            <a:pPr marL="1586" lvl="1" indent="0">
              <a:spcBef>
                <a:spcPts val="945"/>
              </a:spcBef>
              <a:buNone/>
            </a:pPr>
            <a:r>
              <a:rPr lang="en-US" dirty="0"/>
              <a:t>Electrons added to empty orbitals have the same spin quantum number.</a:t>
            </a:r>
            <a:endParaRPr lang="en-US" dirty="0">
              <a:latin typeface="Georgia" pitchFamily="18" charset="0"/>
            </a:endParaRPr>
          </a:p>
          <a:p>
            <a:endParaRPr lang="en-US" dirty="0"/>
          </a:p>
        </p:txBody>
      </p:sp>
      <p:sp>
        <p:nvSpPr>
          <p:cNvPr id="2" name="Title 1"/>
          <p:cNvSpPr>
            <a:spLocks noGrp="1"/>
          </p:cNvSpPr>
          <p:nvPr>
            <p:ph type="title"/>
          </p:nvPr>
        </p:nvSpPr>
        <p:spPr>
          <a:xfrm>
            <a:off x="4" y="0"/>
            <a:ext cx="9143995" cy="1371600"/>
          </a:xfrm>
        </p:spPr>
        <p:txBody>
          <a:bodyPr/>
          <a:lstStyle/>
          <a:p>
            <a:r>
              <a:rPr lang="en-US" sz="3600" dirty="0">
                <a:solidFill>
                  <a:srgbClr val="FFFF00"/>
                </a:solidFill>
              </a:rPr>
              <a:t>Hund’s Rule</a:t>
            </a:r>
            <a:r>
              <a:rPr lang="en-US" dirty="0"/>
              <a:t>	 </a:t>
            </a:r>
            <a:r>
              <a:rPr lang="en-US" sz="2400" dirty="0"/>
              <a:t>(Finish the e- configurations)</a:t>
            </a:r>
          </a:p>
        </p:txBody>
      </p:sp>
      <p:pic>
        <p:nvPicPr>
          <p:cNvPr id="37" name="Picture 3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7842" y="34413"/>
            <a:ext cx="102615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666" b="66193"/>
          <a:stretch/>
        </p:blipFill>
        <p:spPr bwMode="auto">
          <a:xfrm>
            <a:off x="5932197" y="1666248"/>
            <a:ext cx="2928750" cy="151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7F5004BC-E398-10AF-9343-072DAA5B0CB2}"/>
              </a:ext>
            </a:extLst>
          </p:cNvPr>
          <p:cNvSpPr txBox="1"/>
          <p:nvPr/>
        </p:nvSpPr>
        <p:spPr>
          <a:xfrm>
            <a:off x="6324600" y="1475636"/>
            <a:ext cx="1235597" cy="507831"/>
          </a:xfrm>
          <a:prstGeom prst="rect">
            <a:avLst/>
          </a:prstGeom>
          <a:noFill/>
        </p:spPr>
        <p:txBody>
          <a:bodyPr wrap="square">
            <a:spAutoFit/>
          </a:bodyPr>
          <a:lstStyle/>
          <a:p>
            <a:pPr>
              <a:spcBef>
                <a:spcPts val="2400"/>
              </a:spcBef>
            </a:pPr>
            <a:r>
              <a:rPr lang="en-US" baseline="-25000" dirty="0"/>
              <a:t>5</a:t>
            </a:r>
            <a:r>
              <a:rPr lang="en-US" dirty="0"/>
              <a:t>Be</a:t>
            </a:r>
            <a:r>
              <a:rPr lang="en-US" baseline="30000" dirty="0"/>
              <a:t>11</a:t>
            </a:r>
          </a:p>
        </p:txBody>
      </p:sp>
      <p:pic>
        <p:nvPicPr>
          <p:cNvPr id="13" name="Picture 12">
            <a:extLst>
              <a:ext uri="{FF2B5EF4-FFF2-40B4-BE49-F238E27FC236}">
                <a16:creationId xmlns:a16="http://schemas.microsoft.com/office/drawing/2014/main" id="{5FE1E418-39FB-4A08-AFA5-F2A34525C024}"/>
              </a:ext>
            </a:extLst>
          </p:cNvPr>
          <p:cNvPicPr>
            <a:picLocks noChangeAspect="1"/>
          </p:cNvPicPr>
          <p:nvPr/>
        </p:nvPicPr>
        <p:blipFill>
          <a:blip r:embed="rId5"/>
          <a:stretch>
            <a:fillRect/>
          </a:stretch>
        </p:blipFill>
        <p:spPr>
          <a:xfrm>
            <a:off x="4114800" y="2087503"/>
            <a:ext cx="864943" cy="677365"/>
          </a:xfrm>
          <a:prstGeom prst="rect">
            <a:avLst/>
          </a:prstGeom>
        </p:spPr>
      </p:pic>
      <p:sp>
        <p:nvSpPr>
          <p:cNvPr id="14" name="TextBox 13">
            <a:extLst>
              <a:ext uri="{FF2B5EF4-FFF2-40B4-BE49-F238E27FC236}">
                <a16:creationId xmlns:a16="http://schemas.microsoft.com/office/drawing/2014/main" id="{5F9B3E20-5486-4242-9902-D002D50372E6}"/>
              </a:ext>
            </a:extLst>
          </p:cNvPr>
          <p:cNvSpPr txBox="1"/>
          <p:nvPr/>
        </p:nvSpPr>
        <p:spPr>
          <a:xfrm>
            <a:off x="4343400" y="2667000"/>
            <a:ext cx="533400" cy="400110"/>
          </a:xfrm>
          <a:prstGeom prst="rect">
            <a:avLst/>
          </a:prstGeom>
          <a:noFill/>
        </p:spPr>
        <p:txBody>
          <a:bodyPr wrap="square" rtlCol="0">
            <a:spAutoFit/>
          </a:bodyPr>
          <a:lstStyle/>
          <a:p>
            <a:r>
              <a:rPr lang="en-US" sz="2000" dirty="0"/>
              <a:t>1s</a:t>
            </a:r>
          </a:p>
        </p:txBody>
      </p:sp>
      <p:pic>
        <p:nvPicPr>
          <p:cNvPr id="15" name="Picture 14">
            <a:extLst>
              <a:ext uri="{FF2B5EF4-FFF2-40B4-BE49-F238E27FC236}">
                <a16:creationId xmlns:a16="http://schemas.microsoft.com/office/drawing/2014/main" id="{093B0DE6-91D7-3F96-3B83-26C0A86D5A4D}"/>
              </a:ext>
            </a:extLst>
          </p:cNvPr>
          <p:cNvPicPr>
            <a:picLocks noChangeAspect="1"/>
          </p:cNvPicPr>
          <p:nvPr/>
        </p:nvPicPr>
        <p:blipFill>
          <a:blip r:embed="rId5"/>
          <a:stretch>
            <a:fillRect/>
          </a:stretch>
        </p:blipFill>
        <p:spPr>
          <a:xfrm>
            <a:off x="4972027" y="2087503"/>
            <a:ext cx="864943" cy="677365"/>
          </a:xfrm>
          <a:prstGeom prst="rect">
            <a:avLst/>
          </a:prstGeom>
        </p:spPr>
      </p:pic>
      <p:sp>
        <p:nvSpPr>
          <p:cNvPr id="16" name="TextBox 15">
            <a:extLst>
              <a:ext uri="{FF2B5EF4-FFF2-40B4-BE49-F238E27FC236}">
                <a16:creationId xmlns:a16="http://schemas.microsoft.com/office/drawing/2014/main" id="{701C5FA1-616F-FE3B-059A-5A4F567448AC}"/>
              </a:ext>
            </a:extLst>
          </p:cNvPr>
          <p:cNvSpPr txBox="1"/>
          <p:nvPr/>
        </p:nvSpPr>
        <p:spPr>
          <a:xfrm>
            <a:off x="5200627" y="2667000"/>
            <a:ext cx="533400" cy="400110"/>
          </a:xfrm>
          <a:prstGeom prst="rect">
            <a:avLst/>
          </a:prstGeom>
          <a:noFill/>
        </p:spPr>
        <p:txBody>
          <a:bodyPr wrap="square" rtlCol="0">
            <a:spAutoFit/>
          </a:bodyPr>
          <a:lstStyle/>
          <a:p>
            <a:r>
              <a:rPr lang="en-US" sz="2000" dirty="0"/>
              <a:t>2s</a:t>
            </a:r>
          </a:p>
        </p:txBody>
      </p:sp>
      <p:sp>
        <p:nvSpPr>
          <p:cNvPr id="17" name="Arrow: Up 16">
            <a:extLst>
              <a:ext uri="{FF2B5EF4-FFF2-40B4-BE49-F238E27FC236}">
                <a16:creationId xmlns:a16="http://schemas.microsoft.com/office/drawing/2014/main" id="{F99FDB84-73C2-9683-8143-43BDC77682F8}"/>
              </a:ext>
            </a:extLst>
          </p:cNvPr>
          <p:cNvSpPr/>
          <p:nvPr/>
        </p:nvSpPr>
        <p:spPr bwMode="auto">
          <a:xfrm>
            <a:off x="6400799" y="2209800"/>
            <a:ext cx="169463" cy="457200"/>
          </a:xfrm>
          <a:prstGeom prst="upArrow">
            <a:avLst/>
          </a:prstGeom>
          <a:solidFill>
            <a:schemeClr val="tx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B92901F3-741E-AB6C-DABB-26F827F86800}"/>
              </a:ext>
            </a:extLst>
          </p:cNvPr>
          <p:cNvSpPr txBox="1"/>
          <p:nvPr/>
        </p:nvSpPr>
        <p:spPr>
          <a:xfrm>
            <a:off x="4572000" y="1447800"/>
            <a:ext cx="1162027" cy="507831"/>
          </a:xfrm>
          <a:prstGeom prst="rect">
            <a:avLst/>
          </a:prstGeom>
          <a:noFill/>
        </p:spPr>
        <p:txBody>
          <a:bodyPr wrap="square" rtlCol="0">
            <a:spAutoFit/>
          </a:bodyPr>
          <a:lstStyle/>
          <a:p>
            <a:r>
              <a:rPr lang="en-US" dirty="0"/>
              <a:t>Boron</a:t>
            </a:r>
          </a:p>
        </p:txBody>
      </p:sp>
      <p:pic>
        <p:nvPicPr>
          <p:cNvPr id="4" name="Picture 2">
            <a:extLst>
              <a:ext uri="{FF2B5EF4-FFF2-40B4-BE49-F238E27FC236}">
                <a16:creationId xmlns:a16="http://schemas.microsoft.com/office/drawing/2014/main" id="{C8E83B5A-8D94-EFE2-DCF7-FCDFEA6953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666" b="66193"/>
          <a:stretch/>
        </p:blipFill>
        <p:spPr bwMode="auto">
          <a:xfrm>
            <a:off x="5836970" y="3344365"/>
            <a:ext cx="2928750" cy="151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3D69DC89-7AFC-2FD7-6843-7519C804F7DA}"/>
              </a:ext>
            </a:extLst>
          </p:cNvPr>
          <p:cNvSpPr txBox="1"/>
          <p:nvPr/>
        </p:nvSpPr>
        <p:spPr>
          <a:xfrm>
            <a:off x="6229373" y="3153753"/>
            <a:ext cx="1235597" cy="507831"/>
          </a:xfrm>
          <a:prstGeom prst="rect">
            <a:avLst/>
          </a:prstGeom>
          <a:noFill/>
        </p:spPr>
        <p:txBody>
          <a:bodyPr wrap="square">
            <a:spAutoFit/>
          </a:bodyPr>
          <a:lstStyle/>
          <a:p>
            <a:pPr>
              <a:spcBef>
                <a:spcPts val="2400"/>
              </a:spcBef>
            </a:pPr>
            <a:r>
              <a:rPr lang="en-US" baseline="-25000" dirty="0"/>
              <a:t>6</a:t>
            </a:r>
            <a:r>
              <a:rPr lang="en-US" dirty="0"/>
              <a:t>C</a:t>
            </a:r>
            <a:r>
              <a:rPr lang="en-US" baseline="30000" dirty="0"/>
              <a:t>12</a:t>
            </a:r>
          </a:p>
        </p:txBody>
      </p:sp>
      <p:pic>
        <p:nvPicPr>
          <p:cNvPr id="6" name="Picture 5">
            <a:extLst>
              <a:ext uri="{FF2B5EF4-FFF2-40B4-BE49-F238E27FC236}">
                <a16:creationId xmlns:a16="http://schemas.microsoft.com/office/drawing/2014/main" id="{ABFC2A16-A19B-5888-19CD-0BD0764EF71E}"/>
              </a:ext>
            </a:extLst>
          </p:cNvPr>
          <p:cNvPicPr>
            <a:picLocks noChangeAspect="1"/>
          </p:cNvPicPr>
          <p:nvPr/>
        </p:nvPicPr>
        <p:blipFill>
          <a:blip r:embed="rId5"/>
          <a:stretch>
            <a:fillRect/>
          </a:stretch>
        </p:blipFill>
        <p:spPr>
          <a:xfrm>
            <a:off x="4019573" y="3765620"/>
            <a:ext cx="864943" cy="677365"/>
          </a:xfrm>
          <a:prstGeom prst="rect">
            <a:avLst/>
          </a:prstGeom>
        </p:spPr>
      </p:pic>
      <p:sp>
        <p:nvSpPr>
          <p:cNvPr id="7" name="TextBox 6">
            <a:extLst>
              <a:ext uri="{FF2B5EF4-FFF2-40B4-BE49-F238E27FC236}">
                <a16:creationId xmlns:a16="http://schemas.microsoft.com/office/drawing/2014/main" id="{0144B00C-9FAD-257C-C013-8EF61F314B5F}"/>
              </a:ext>
            </a:extLst>
          </p:cNvPr>
          <p:cNvSpPr txBox="1"/>
          <p:nvPr/>
        </p:nvSpPr>
        <p:spPr>
          <a:xfrm>
            <a:off x="4248173" y="4345117"/>
            <a:ext cx="533400" cy="400110"/>
          </a:xfrm>
          <a:prstGeom prst="rect">
            <a:avLst/>
          </a:prstGeom>
          <a:noFill/>
        </p:spPr>
        <p:txBody>
          <a:bodyPr wrap="square" rtlCol="0">
            <a:spAutoFit/>
          </a:bodyPr>
          <a:lstStyle/>
          <a:p>
            <a:r>
              <a:rPr lang="en-US" sz="2000" dirty="0"/>
              <a:t>1s</a:t>
            </a:r>
          </a:p>
        </p:txBody>
      </p:sp>
      <p:pic>
        <p:nvPicPr>
          <p:cNvPr id="8" name="Picture 7">
            <a:extLst>
              <a:ext uri="{FF2B5EF4-FFF2-40B4-BE49-F238E27FC236}">
                <a16:creationId xmlns:a16="http://schemas.microsoft.com/office/drawing/2014/main" id="{EE59BE5B-5C6B-5D6A-9796-79CE28D8C816}"/>
              </a:ext>
            </a:extLst>
          </p:cNvPr>
          <p:cNvPicPr>
            <a:picLocks noChangeAspect="1"/>
          </p:cNvPicPr>
          <p:nvPr/>
        </p:nvPicPr>
        <p:blipFill>
          <a:blip r:embed="rId5"/>
          <a:stretch>
            <a:fillRect/>
          </a:stretch>
        </p:blipFill>
        <p:spPr>
          <a:xfrm>
            <a:off x="4876800" y="3765620"/>
            <a:ext cx="864943" cy="677365"/>
          </a:xfrm>
          <a:prstGeom prst="rect">
            <a:avLst/>
          </a:prstGeom>
        </p:spPr>
      </p:pic>
      <p:sp>
        <p:nvSpPr>
          <p:cNvPr id="9" name="TextBox 8">
            <a:extLst>
              <a:ext uri="{FF2B5EF4-FFF2-40B4-BE49-F238E27FC236}">
                <a16:creationId xmlns:a16="http://schemas.microsoft.com/office/drawing/2014/main" id="{DF0E654C-2A91-750C-7706-2D709FDFA125}"/>
              </a:ext>
            </a:extLst>
          </p:cNvPr>
          <p:cNvSpPr txBox="1"/>
          <p:nvPr/>
        </p:nvSpPr>
        <p:spPr>
          <a:xfrm>
            <a:off x="5105400" y="4345117"/>
            <a:ext cx="533400" cy="400110"/>
          </a:xfrm>
          <a:prstGeom prst="rect">
            <a:avLst/>
          </a:prstGeom>
          <a:noFill/>
        </p:spPr>
        <p:txBody>
          <a:bodyPr wrap="square" rtlCol="0">
            <a:spAutoFit/>
          </a:bodyPr>
          <a:lstStyle/>
          <a:p>
            <a:r>
              <a:rPr lang="en-US" sz="2000" dirty="0"/>
              <a:t>2s</a:t>
            </a:r>
          </a:p>
        </p:txBody>
      </p:sp>
      <p:sp>
        <p:nvSpPr>
          <p:cNvPr id="10" name="Arrow: Up 9">
            <a:extLst>
              <a:ext uri="{FF2B5EF4-FFF2-40B4-BE49-F238E27FC236}">
                <a16:creationId xmlns:a16="http://schemas.microsoft.com/office/drawing/2014/main" id="{AC2AA157-105E-8A6D-178B-596F583D8DD7}"/>
              </a:ext>
            </a:extLst>
          </p:cNvPr>
          <p:cNvSpPr/>
          <p:nvPr/>
        </p:nvSpPr>
        <p:spPr bwMode="auto">
          <a:xfrm>
            <a:off x="6155137" y="3887917"/>
            <a:ext cx="169463" cy="457200"/>
          </a:xfrm>
          <a:prstGeom prst="upArrow">
            <a:avLst/>
          </a:prstGeom>
          <a:solidFill>
            <a:schemeClr val="tx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732A931C-5585-DE1F-F886-5AEE20344E15}"/>
              </a:ext>
            </a:extLst>
          </p:cNvPr>
          <p:cNvSpPr txBox="1"/>
          <p:nvPr/>
        </p:nvSpPr>
        <p:spPr>
          <a:xfrm>
            <a:off x="4476773" y="3125917"/>
            <a:ext cx="1360197" cy="507831"/>
          </a:xfrm>
          <a:prstGeom prst="rect">
            <a:avLst/>
          </a:prstGeom>
          <a:noFill/>
        </p:spPr>
        <p:txBody>
          <a:bodyPr wrap="square" rtlCol="0">
            <a:spAutoFit/>
          </a:bodyPr>
          <a:lstStyle/>
          <a:p>
            <a:r>
              <a:rPr lang="en-US" dirty="0"/>
              <a:t>Carbon</a:t>
            </a:r>
          </a:p>
        </p:txBody>
      </p:sp>
      <p:sp>
        <p:nvSpPr>
          <p:cNvPr id="19" name="Arrow: Up 18">
            <a:extLst>
              <a:ext uri="{FF2B5EF4-FFF2-40B4-BE49-F238E27FC236}">
                <a16:creationId xmlns:a16="http://schemas.microsoft.com/office/drawing/2014/main" id="{2A1B401C-63FF-A4A4-7EA5-8F9DF45C5EB4}"/>
              </a:ext>
            </a:extLst>
          </p:cNvPr>
          <p:cNvSpPr/>
          <p:nvPr/>
        </p:nvSpPr>
        <p:spPr bwMode="auto">
          <a:xfrm rot="10800000">
            <a:off x="6457972" y="3886200"/>
            <a:ext cx="169463" cy="457200"/>
          </a:xfrm>
          <a:prstGeom prst="upArrow">
            <a:avLst/>
          </a:prstGeom>
          <a:solidFill>
            <a:schemeClr val="tx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pic>
        <p:nvPicPr>
          <p:cNvPr id="20" name="Picture 2">
            <a:extLst>
              <a:ext uri="{FF2B5EF4-FFF2-40B4-BE49-F238E27FC236}">
                <a16:creationId xmlns:a16="http://schemas.microsoft.com/office/drawing/2014/main" id="{FE7793E8-AE38-43E7-0CE6-FC1D60ADCA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666" b="66193"/>
          <a:stretch/>
        </p:blipFill>
        <p:spPr bwMode="auto">
          <a:xfrm>
            <a:off x="5836970" y="5174376"/>
            <a:ext cx="2928750" cy="151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a:extLst>
              <a:ext uri="{FF2B5EF4-FFF2-40B4-BE49-F238E27FC236}">
                <a16:creationId xmlns:a16="http://schemas.microsoft.com/office/drawing/2014/main" id="{4B4AA036-8A85-E502-B802-06901EE82F2C}"/>
              </a:ext>
            </a:extLst>
          </p:cNvPr>
          <p:cNvSpPr txBox="1"/>
          <p:nvPr/>
        </p:nvSpPr>
        <p:spPr>
          <a:xfrm>
            <a:off x="6229373" y="4983764"/>
            <a:ext cx="1235597" cy="507831"/>
          </a:xfrm>
          <a:prstGeom prst="rect">
            <a:avLst/>
          </a:prstGeom>
          <a:noFill/>
        </p:spPr>
        <p:txBody>
          <a:bodyPr wrap="square">
            <a:spAutoFit/>
          </a:bodyPr>
          <a:lstStyle/>
          <a:p>
            <a:pPr>
              <a:spcBef>
                <a:spcPts val="2400"/>
              </a:spcBef>
            </a:pPr>
            <a:r>
              <a:rPr lang="en-US" baseline="-25000" dirty="0"/>
              <a:t>9</a:t>
            </a:r>
            <a:r>
              <a:rPr lang="en-US" dirty="0"/>
              <a:t>F</a:t>
            </a:r>
            <a:r>
              <a:rPr lang="en-US" baseline="30000" dirty="0"/>
              <a:t>19</a:t>
            </a:r>
          </a:p>
        </p:txBody>
      </p:sp>
      <p:pic>
        <p:nvPicPr>
          <p:cNvPr id="22" name="Picture 21">
            <a:extLst>
              <a:ext uri="{FF2B5EF4-FFF2-40B4-BE49-F238E27FC236}">
                <a16:creationId xmlns:a16="http://schemas.microsoft.com/office/drawing/2014/main" id="{177D4ED6-C3FA-30B4-CF01-E27B95AFCAC4}"/>
              </a:ext>
            </a:extLst>
          </p:cNvPr>
          <p:cNvPicPr>
            <a:picLocks noChangeAspect="1"/>
          </p:cNvPicPr>
          <p:nvPr/>
        </p:nvPicPr>
        <p:blipFill>
          <a:blip r:embed="rId5"/>
          <a:stretch>
            <a:fillRect/>
          </a:stretch>
        </p:blipFill>
        <p:spPr>
          <a:xfrm>
            <a:off x="4019573" y="5595631"/>
            <a:ext cx="864943" cy="677365"/>
          </a:xfrm>
          <a:prstGeom prst="rect">
            <a:avLst/>
          </a:prstGeom>
        </p:spPr>
      </p:pic>
      <p:sp>
        <p:nvSpPr>
          <p:cNvPr id="23" name="TextBox 22">
            <a:extLst>
              <a:ext uri="{FF2B5EF4-FFF2-40B4-BE49-F238E27FC236}">
                <a16:creationId xmlns:a16="http://schemas.microsoft.com/office/drawing/2014/main" id="{592B0D3A-08D8-6239-6454-BFE3AE7CCC30}"/>
              </a:ext>
            </a:extLst>
          </p:cNvPr>
          <p:cNvSpPr txBox="1"/>
          <p:nvPr/>
        </p:nvSpPr>
        <p:spPr>
          <a:xfrm>
            <a:off x="4248173" y="6175128"/>
            <a:ext cx="533400" cy="400110"/>
          </a:xfrm>
          <a:prstGeom prst="rect">
            <a:avLst/>
          </a:prstGeom>
          <a:noFill/>
        </p:spPr>
        <p:txBody>
          <a:bodyPr wrap="square" rtlCol="0">
            <a:spAutoFit/>
          </a:bodyPr>
          <a:lstStyle/>
          <a:p>
            <a:r>
              <a:rPr lang="en-US" sz="2000" dirty="0"/>
              <a:t>1s</a:t>
            </a:r>
          </a:p>
        </p:txBody>
      </p:sp>
      <p:pic>
        <p:nvPicPr>
          <p:cNvPr id="24" name="Picture 23">
            <a:extLst>
              <a:ext uri="{FF2B5EF4-FFF2-40B4-BE49-F238E27FC236}">
                <a16:creationId xmlns:a16="http://schemas.microsoft.com/office/drawing/2014/main" id="{3E515C61-547E-82F4-A165-118810656F1C}"/>
              </a:ext>
            </a:extLst>
          </p:cNvPr>
          <p:cNvPicPr>
            <a:picLocks noChangeAspect="1"/>
          </p:cNvPicPr>
          <p:nvPr/>
        </p:nvPicPr>
        <p:blipFill>
          <a:blip r:embed="rId5"/>
          <a:stretch>
            <a:fillRect/>
          </a:stretch>
        </p:blipFill>
        <p:spPr>
          <a:xfrm>
            <a:off x="4876800" y="5595631"/>
            <a:ext cx="864943" cy="677365"/>
          </a:xfrm>
          <a:prstGeom prst="rect">
            <a:avLst/>
          </a:prstGeom>
        </p:spPr>
      </p:pic>
      <p:sp>
        <p:nvSpPr>
          <p:cNvPr id="25" name="TextBox 24">
            <a:extLst>
              <a:ext uri="{FF2B5EF4-FFF2-40B4-BE49-F238E27FC236}">
                <a16:creationId xmlns:a16="http://schemas.microsoft.com/office/drawing/2014/main" id="{90E5B43B-56A3-7D2D-6D29-88D60A6F6F0E}"/>
              </a:ext>
            </a:extLst>
          </p:cNvPr>
          <p:cNvSpPr txBox="1"/>
          <p:nvPr/>
        </p:nvSpPr>
        <p:spPr>
          <a:xfrm>
            <a:off x="5105400" y="6175128"/>
            <a:ext cx="533400" cy="400110"/>
          </a:xfrm>
          <a:prstGeom prst="rect">
            <a:avLst/>
          </a:prstGeom>
          <a:noFill/>
        </p:spPr>
        <p:txBody>
          <a:bodyPr wrap="square" rtlCol="0">
            <a:spAutoFit/>
          </a:bodyPr>
          <a:lstStyle/>
          <a:p>
            <a:r>
              <a:rPr lang="en-US" sz="2000" dirty="0"/>
              <a:t>2s</a:t>
            </a:r>
          </a:p>
        </p:txBody>
      </p:sp>
      <p:sp>
        <p:nvSpPr>
          <p:cNvPr id="26" name="Arrow: Up 25">
            <a:extLst>
              <a:ext uri="{FF2B5EF4-FFF2-40B4-BE49-F238E27FC236}">
                <a16:creationId xmlns:a16="http://schemas.microsoft.com/office/drawing/2014/main" id="{61950AA2-53F0-F782-57CB-F03893338B88}"/>
              </a:ext>
            </a:extLst>
          </p:cNvPr>
          <p:cNvSpPr/>
          <p:nvPr/>
        </p:nvSpPr>
        <p:spPr bwMode="auto">
          <a:xfrm>
            <a:off x="6155137" y="5717928"/>
            <a:ext cx="169463" cy="457200"/>
          </a:xfrm>
          <a:prstGeom prst="upArrow">
            <a:avLst/>
          </a:prstGeom>
          <a:solidFill>
            <a:schemeClr val="tx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27" name="TextBox 26">
            <a:extLst>
              <a:ext uri="{FF2B5EF4-FFF2-40B4-BE49-F238E27FC236}">
                <a16:creationId xmlns:a16="http://schemas.microsoft.com/office/drawing/2014/main" id="{A20407C9-54C8-AD98-38CD-01A63BA282B2}"/>
              </a:ext>
            </a:extLst>
          </p:cNvPr>
          <p:cNvSpPr txBox="1"/>
          <p:nvPr/>
        </p:nvSpPr>
        <p:spPr>
          <a:xfrm>
            <a:off x="4267201" y="4955928"/>
            <a:ext cx="1569769" cy="507831"/>
          </a:xfrm>
          <a:prstGeom prst="rect">
            <a:avLst/>
          </a:prstGeom>
          <a:noFill/>
        </p:spPr>
        <p:txBody>
          <a:bodyPr wrap="square" rtlCol="0">
            <a:spAutoFit/>
          </a:bodyPr>
          <a:lstStyle/>
          <a:p>
            <a:r>
              <a:rPr lang="en-US" dirty="0"/>
              <a:t>Fluorine</a:t>
            </a:r>
          </a:p>
        </p:txBody>
      </p:sp>
      <p:sp>
        <p:nvSpPr>
          <p:cNvPr id="28" name="Arrow: Up 27">
            <a:extLst>
              <a:ext uri="{FF2B5EF4-FFF2-40B4-BE49-F238E27FC236}">
                <a16:creationId xmlns:a16="http://schemas.microsoft.com/office/drawing/2014/main" id="{20C8D91F-9117-A4D0-CDFB-05C83C8735AF}"/>
              </a:ext>
            </a:extLst>
          </p:cNvPr>
          <p:cNvSpPr/>
          <p:nvPr/>
        </p:nvSpPr>
        <p:spPr bwMode="auto">
          <a:xfrm rot="10800000">
            <a:off x="6457972" y="5716211"/>
            <a:ext cx="169463" cy="457200"/>
          </a:xfrm>
          <a:prstGeom prst="upArrow">
            <a:avLst/>
          </a:prstGeom>
          <a:solidFill>
            <a:schemeClr val="tx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29" name="Arrow: Up 28">
            <a:extLst>
              <a:ext uri="{FF2B5EF4-FFF2-40B4-BE49-F238E27FC236}">
                <a16:creationId xmlns:a16="http://schemas.microsoft.com/office/drawing/2014/main" id="{A0ACF9F8-B7EC-8AF0-BD81-B4D6A315D934}"/>
              </a:ext>
            </a:extLst>
          </p:cNvPr>
          <p:cNvSpPr/>
          <p:nvPr/>
        </p:nvSpPr>
        <p:spPr bwMode="auto">
          <a:xfrm>
            <a:off x="6926482" y="5683924"/>
            <a:ext cx="169463" cy="457200"/>
          </a:xfrm>
          <a:prstGeom prst="upArrow">
            <a:avLst/>
          </a:prstGeom>
          <a:solidFill>
            <a:schemeClr val="tx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30" name="Arrow: Up 29">
            <a:extLst>
              <a:ext uri="{FF2B5EF4-FFF2-40B4-BE49-F238E27FC236}">
                <a16:creationId xmlns:a16="http://schemas.microsoft.com/office/drawing/2014/main" id="{DAC81FBB-56A8-588E-A7E5-93F95E0C8668}"/>
              </a:ext>
            </a:extLst>
          </p:cNvPr>
          <p:cNvSpPr/>
          <p:nvPr/>
        </p:nvSpPr>
        <p:spPr bwMode="auto">
          <a:xfrm rot="10800000">
            <a:off x="7229317" y="5682207"/>
            <a:ext cx="169463" cy="457200"/>
          </a:xfrm>
          <a:prstGeom prst="upArrow">
            <a:avLst/>
          </a:prstGeom>
          <a:solidFill>
            <a:schemeClr val="tx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31" name="Arrow: Up 30">
            <a:extLst>
              <a:ext uri="{FF2B5EF4-FFF2-40B4-BE49-F238E27FC236}">
                <a16:creationId xmlns:a16="http://schemas.microsoft.com/office/drawing/2014/main" id="{DF2E02DF-B4E7-8C18-97CD-DCE962402416}"/>
              </a:ext>
            </a:extLst>
          </p:cNvPr>
          <p:cNvSpPr/>
          <p:nvPr/>
        </p:nvSpPr>
        <p:spPr bwMode="auto">
          <a:xfrm>
            <a:off x="7846101" y="5682207"/>
            <a:ext cx="169463" cy="457200"/>
          </a:xfrm>
          <a:prstGeom prst="upArrow">
            <a:avLst/>
          </a:prstGeom>
          <a:solidFill>
            <a:schemeClr val="tx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09584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6" grpId="0" animBg="1"/>
      <p:bldP spid="27" grpId="0"/>
      <p:bldP spid="28" grpId="0" animBg="1"/>
      <p:bldP spid="29" grpId="0" animBg="1"/>
      <p:bldP spid="30" grpId="0" animBg="1"/>
      <p:bldP spid="3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 y="0"/>
            <a:ext cx="9143995" cy="1371600"/>
          </a:xfrm>
        </p:spPr>
        <p:txBody>
          <a:bodyPr/>
          <a:lstStyle/>
          <a:p>
            <a:r>
              <a:rPr lang="en-US" sz="3200" dirty="0">
                <a:solidFill>
                  <a:srgbClr val="FFFF00"/>
                </a:solidFill>
              </a:rPr>
              <a:t>Hund’s </a:t>
            </a:r>
            <a:br>
              <a:rPr lang="en-US" sz="3200" dirty="0">
                <a:solidFill>
                  <a:srgbClr val="FFFF00"/>
                </a:solidFill>
              </a:rPr>
            </a:br>
            <a:r>
              <a:rPr lang="en-US" sz="3200" dirty="0">
                <a:solidFill>
                  <a:srgbClr val="FFFF00"/>
                </a:solidFill>
              </a:rPr>
              <a:t>Rule</a:t>
            </a:r>
            <a:r>
              <a:rPr lang="en-US" dirty="0"/>
              <a:t>	</a:t>
            </a:r>
          </a:p>
        </p:txBody>
      </p:sp>
      <p:pic>
        <p:nvPicPr>
          <p:cNvPr id="2" name="Picture 2">
            <a:extLst>
              <a:ext uri="{FF2B5EF4-FFF2-40B4-BE49-F238E27FC236}">
                <a16:creationId xmlns:a16="http://schemas.microsoft.com/office/drawing/2014/main" id="{241B8EC3-1428-A4BB-F1B0-3C77CEDC54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400"/>
          <a:stretch/>
        </p:blipFill>
        <p:spPr bwMode="auto">
          <a:xfrm>
            <a:off x="2667000" y="76200"/>
            <a:ext cx="6629400" cy="1953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F235DA14-CF85-B335-05C3-C143DABD92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69" b="39047"/>
          <a:stretch/>
        </p:blipFill>
        <p:spPr bwMode="auto">
          <a:xfrm>
            <a:off x="228600" y="1905000"/>
            <a:ext cx="66294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05CE70BB-5576-5602-35E1-E48F6791E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185"/>
          <a:stretch/>
        </p:blipFill>
        <p:spPr bwMode="auto">
          <a:xfrm>
            <a:off x="2362200" y="4343400"/>
            <a:ext cx="66294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76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1026"/>
          <p:cNvSpPr txBox="1">
            <a:spLocks noChangeArrowheads="1"/>
          </p:cNvSpPr>
          <p:nvPr/>
        </p:nvSpPr>
        <p:spPr bwMode="auto">
          <a:xfrm>
            <a:off x="609602" y="762025"/>
            <a:ext cx="7848600" cy="58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solidFill>
                  <a:srgbClr val="658B92"/>
                </a:solidFill>
              </a:rPr>
              <a:t>Aufbau Principle</a:t>
            </a:r>
          </a:p>
        </p:txBody>
      </p:sp>
      <p:sp>
        <p:nvSpPr>
          <p:cNvPr id="139267" name="Rectangle 1027"/>
          <p:cNvSpPr>
            <a:spLocks noGrp="1" noChangeArrowheads="1"/>
          </p:cNvSpPr>
          <p:nvPr>
            <p:ph type="title"/>
          </p:nvPr>
        </p:nvSpPr>
        <p:spPr>
          <a:xfrm>
            <a:off x="5562609" y="0"/>
            <a:ext cx="3505200" cy="609600"/>
          </a:xfrm>
        </p:spPr>
        <p:txBody>
          <a:bodyPr/>
          <a:lstStyle/>
          <a:p>
            <a:pPr eaLnBrk="1" hangingPunct="1">
              <a:defRPr/>
            </a:pPr>
            <a:r>
              <a:rPr lang="en-US" altLang="en-US"/>
              <a:t>Electron Configurations</a:t>
            </a:r>
          </a:p>
        </p:txBody>
      </p:sp>
      <p:sp>
        <p:nvSpPr>
          <p:cNvPr id="28678" name="Rectangle 1029"/>
          <p:cNvSpPr>
            <a:spLocks noChangeArrowheads="1"/>
          </p:cNvSpPr>
          <p:nvPr/>
        </p:nvSpPr>
        <p:spPr bwMode="auto">
          <a:xfrm>
            <a:off x="914401" y="1447800"/>
            <a:ext cx="7772399" cy="4876800"/>
          </a:xfrm>
          <a:prstGeom prst="rect">
            <a:avLst/>
          </a:prstGeom>
          <a:solidFill>
            <a:srgbClr val="FFB732">
              <a:alpha val="1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dirty="0">
              <a:solidFill>
                <a:schemeClr val="tx1"/>
              </a:solidFill>
            </a:endParaRPr>
          </a:p>
        </p:txBody>
      </p:sp>
      <p:grpSp>
        <p:nvGrpSpPr>
          <p:cNvPr id="28679" name="Group 1031"/>
          <p:cNvGrpSpPr>
            <a:grpSpLocks/>
          </p:cNvGrpSpPr>
          <p:nvPr/>
        </p:nvGrpSpPr>
        <p:grpSpPr bwMode="auto">
          <a:xfrm>
            <a:off x="914401" y="1447800"/>
            <a:ext cx="6934199" cy="4800600"/>
            <a:chOff x="624" y="912"/>
            <a:chExt cx="4320" cy="3024"/>
          </a:xfrm>
        </p:grpSpPr>
        <p:sp>
          <p:nvSpPr>
            <p:cNvPr id="28681" name="AutoShape 1032"/>
            <p:cNvSpPr>
              <a:spLocks noChangeArrowheads="1"/>
            </p:cNvSpPr>
            <p:nvPr/>
          </p:nvSpPr>
          <p:spPr bwMode="auto">
            <a:xfrm>
              <a:off x="624" y="912"/>
              <a:ext cx="336" cy="3024"/>
            </a:xfrm>
            <a:prstGeom prst="upArrow">
              <a:avLst>
                <a:gd name="adj1" fmla="val 60648"/>
                <a:gd name="adj2" fmla="val 89875"/>
              </a:avLst>
            </a:prstGeom>
            <a:gradFill rotWithShape="1">
              <a:gsLst>
                <a:gs pos="0">
                  <a:srgbClr val="CC3300"/>
                </a:gs>
                <a:gs pos="100000">
                  <a:srgbClr val="EA6F1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682" name="Text Box 1033"/>
            <p:cNvSpPr txBox="1">
              <a:spLocks noChangeArrowheads="1"/>
            </p:cNvSpPr>
            <p:nvPr/>
          </p:nvSpPr>
          <p:spPr bwMode="auto">
            <a:xfrm rot="16200000">
              <a:off x="-264" y="2408"/>
              <a:ext cx="2122"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100">
                  <a:solidFill>
                    <a:schemeClr val="bg1"/>
                  </a:solidFill>
                </a:rPr>
                <a:t>Increasing energy</a:t>
              </a:r>
            </a:p>
          </p:txBody>
        </p:sp>
        <p:sp>
          <p:nvSpPr>
            <p:cNvPr id="28683" name="Rectangle 1034"/>
            <p:cNvSpPr>
              <a:spLocks noChangeArrowheads="1"/>
            </p:cNvSpPr>
            <p:nvPr/>
          </p:nvSpPr>
          <p:spPr bwMode="auto">
            <a:xfrm>
              <a:off x="1008" y="158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684" name="Rectangle 1035"/>
            <p:cNvSpPr>
              <a:spLocks noChangeArrowheads="1"/>
            </p:cNvSpPr>
            <p:nvPr/>
          </p:nvSpPr>
          <p:spPr bwMode="auto">
            <a:xfrm>
              <a:off x="1008" y="1968"/>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685" name="Rectangle 1036"/>
            <p:cNvSpPr>
              <a:spLocks noChangeArrowheads="1"/>
            </p:cNvSpPr>
            <p:nvPr/>
          </p:nvSpPr>
          <p:spPr bwMode="auto">
            <a:xfrm>
              <a:off x="1008" y="2448"/>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686" name="Rectangle 1037"/>
            <p:cNvSpPr>
              <a:spLocks noChangeArrowheads="1"/>
            </p:cNvSpPr>
            <p:nvPr/>
          </p:nvSpPr>
          <p:spPr bwMode="auto">
            <a:xfrm>
              <a:off x="1008" y="302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687" name="Rectangle 1038"/>
            <p:cNvSpPr>
              <a:spLocks noChangeArrowheads="1"/>
            </p:cNvSpPr>
            <p:nvPr/>
          </p:nvSpPr>
          <p:spPr bwMode="auto">
            <a:xfrm>
              <a:off x="1008" y="3696"/>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688" name="Rectangle 1039"/>
            <p:cNvSpPr>
              <a:spLocks noChangeArrowheads="1"/>
            </p:cNvSpPr>
            <p:nvPr/>
          </p:nvSpPr>
          <p:spPr bwMode="auto">
            <a:xfrm>
              <a:off x="1008" y="1248"/>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nvGrpSpPr>
            <p:cNvPr id="28689" name="Group 1040"/>
            <p:cNvGrpSpPr>
              <a:grpSpLocks/>
            </p:cNvGrpSpPr>
            <p:nvPr/>
          </p:nvGrpSpPr>
          <p:grpSpPr bwMode="auto">
            <a:xfrm>
              <a:off x="1392" y="2736"/>
              <a:ext cx="528" cy="144"/>
              <a:chOff x="3792" y="2640"/>
              <a:chExt cx="528" cy="144"/>
            </a:xfrm>
          </p:grpSpPr>
          <p:sp>
            <p:nvSpPr>
              <p:cNvPr id="28748" name="Rectangle 1041"/>
              <p:cNvSpPr>
                <a:spLocks noChangeArrowheads="1"/>
              </p:cNvSpPr>
              <p:nvPr/>
            </p:nvSpPr>
            <p:spPr bwMode="auto">
              <a:xfrm>
                <a:off x="3792" y="26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49" name="Rectangle 1042"/>
              <p:cNvSpPr>
                <a:spLocks noChangeArrowheads="1"/>
              </p:cNvSpPr>
              <p:nvPr/>
            </p:nvSpPr>
            <p:spPr bwMode="auto">
              <a:xfrm>
                <a:off x="3984" y="26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50" name="Rectangle 1043"/>
              <p:cNvSpPr>
                <a:spLocks noChangeArrowheads="1"/>
              </p:cNvSpPr>
              <p:nvPr/>
            </p:nvSpPr>
            <p:spPr bwMode="auto">
              <a:xfrm>
                <a:off x="4176" y="26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28690" name="Group 1044"/>
            <p:cNvGrpSpPr>
              <a:grpSpLocks/>
            </p:cNvGrpSpPr>
            <p:nvPr/>
          </p:nvGrpSpPr>
          <p:grpSpPr bwMode="auto">
            <a:xfrm>
              <a:off x="1392" y="2208"/>
              <a:ext cx="528" cy="144"/>
              <a:chOff x="3792" y="2112"/>
              <a:chExt cx="528" cy="144"/>
            </a:xfrm>
          </p:grpSpPr>
          <p:sp>
            <p:nvSpPr>
              <p:cNvPr id="28745" name="Rectangle 1045"/>
              <p:cNvSpPr>
                <a:spLocks noChangeArrowheads="1"/>
              </p:cNvSpPr>
              <p:nvPr/>
            </p:nvSpPr>
            <p:spPr bwMode="auto">
              <a:xfrm>
                <a:off x="3792" y="211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46" name="Rectangle 1046"/>
              <p:cNvSpPr>
                <a:spLocks noChangeArrowheads="1"/>
              </p:cNvSpPr>
              <p:nvPr/>
            </p:nvSpPr>
            <p:spPr bwMode="auto">
              <a:xfrm>
                <a:off x="3984" y="211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47" name="Rectangle 1047"/>
              <p:cNvSpPr>
                <a:spLocks noChangeArrowheads="1"/>
              </p:cNvSpPr>
              <p:nvPr/>
            </p:nvSpPr>
            <p:spPr bwMode="auto">
              <a:xfrm>
                <a:off x="4176" y="211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28691" name="Group 1048"/>
            <p:cNvGrpSpPr>
              <a:grpSpLocks/>
            </p:cNvGrpSpPr>
            <p:nvPr/>
          </p:nvGrpSpPr>
          <p:grpSpPr bwMode="auto">
            <a:xfrm>
              <a:off x="1392" y="1776"/>
              <a:ext cx="528" cy="144"/>
              <a:chOff x="3792" y="1680"/>
              <a:chExt cx="528" cy="144"/>
            </a:xfrm>
          </p:grpSpPr>
          <p:sp>
            <p:nvSpPr>
              <p:cNvPr id="28742" name="Rectangle 1049"/>
              <p:cNvSpPr>
                <a:spLocks noChangeArrowheads="1"/>
              </p:cNvSpPr>
              <p:nvPr/>
            </p:nvSpPr>
            <p:spPr bwMode="auto">
              <a:xfrm>
                <a:off x="3792" y="168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43" name="Rectangle 1050"/>
              <p:cNvSpPr>
                <a:spLocks noChangeArrowheads="1"/>
              </p:cNvSpPr>
              <p:nvPr/>
            </p:nvSpPr>
            <p:spPr bwMode="auto">
              <a:xfrm>
                <a:off x="3984" y="168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44" name="Rectangle 1051"/>
              <p:cNvSpPr>
                <a:spLocks noChangeArrowheads="1"/>
              </p:cNvSpPr>
              <p:nvPr/>
            </p:nvSpPr>
            <p:spPr bwMode="auto">
              <a:xfrm>
                <a:off x="4176" y="168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28692" name="Group 1052"/>
            <p:cNvGrpSpPr>
              <a:grpSpLocks/>
            </p:cNvGrpSpPr>
            <p:nvPr/>
          </p:nvGrpSpPr>
          <p:grpSpPr bwMode="auto">
            <a:xfrm>
              <a:off x="1392" y="1392"/>
              <a:ext cx="528" cy="144"/>
              <a:chOff x="3792" y="1296"/>
              <a:chExt cx="528" cy="144"/>
            </a:xfrm>
          </p:grpSpPr>
          <p:sp>
            <p:nvSpPr>
              <p:cNvPr id="28739" name="Rectangle 1053"/>
              <p:cNvSpPr>
                <a:spLocks noChangeArrowheads="1"/>
              </p:cNvSpPr>
              <p:nvPr/>
            </p:nvSpPr>
            <p:spPr bwMode="auto">
              <a:xfrm>
                <a:off x="3792" y="1296"/>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40" name="Rectangle 1054"/>
              <p:cNvSpPr>
                <a:spLocks noChangeArrowheads="1"/>
              </p:cNvSpPr>
              <p:nvPr/>
            </p:nvSpPr>
            <p:spPr bwMode="auto">
              <a:xfrm>
                <a:off x="3984" y="1296"/>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41" name="Rectangle 1055"/>
              <p:cNvSpPr>
                <a:spLocks noChangeArrowheads="1"/>
              </p:cNvSpPr>
              <p:nvPr/>
            </p:nvSpPr>
            <p:spPr bwMode="auto">
              <a:xfrm>
                <a:off x="4176" y="1296"/>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28693" name="Group 1056"/>
            <p:cNvGrpSpPr>
              <a:grpSpLocks/>
            </p:cNvGrpSpPr>
            <p:nvPr/>
          </p:nvGrpSpPr>
          <p:grpSpPr bwMode="auto">
            <a:xfrm>
              <a:off x="1392" y="1056"/>
              <a:ext cx="528" cy="144"/>
              <a:chOff x="3792" y="960"/>
              <a:chExt cx="528" cy="144"/>
            </a:xfrm>
          </p:grpSpPr>
          <p:sp>
            <p:nvSpPr>
              <p:cNvPr id="28736" name="Rectangle 1057"/>
              <p:cNvSpPr>
                <a:spLocks noChangeArrowheads="1"/>
              </p:cNvSpPr>
              <p:nvPr/>
            </p:nvSpPr>
            <p:spPr bwMode="auto">
              <a:xfrm>
                <a:off x="3792" y="96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37" name="Rectangle 1058"/>
              <p:cNvSpPr>
                <a:spLocks noChangeArrowheads="1"/>
              </p:cNvSpPr>
              <p:nvPr/>
            </p:nvSpPr>
            <p:spPr bwMode="auto">
              <a:xfrm>
                <a:off x="3984" y="96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38" name="Rectangle 1059"/>
              <p:cNvSpPr>
                <a:spLocks noChangeArrowheads="1"/>
              </p:cNvSpPr>
              <p:nvPr/>
            </p:nvSpPr>
            <p:spPr bwMode="auto">
              <a:xfrm>
                <a:off x="4176" y="96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28694" name="Group 1060"/>
            <p:cNvGrpSpPr>
              <a:grpSpLocks/>
            </p:cNvGrpSpPr>
            <p:nvPr/>
          </p:nvGrpSpPr>
          <p:grpSpPr bwMode="auto">
            <a:xfrm>
              <a:off x="2160" y="1968"/>
              <a:ext cx="912" cy="144"/>
              <a:chOff x="4560" y="1872"/>
              <a:chExt cx="912" cy="144"/>
            </a:xfrm>
          </p:grpSpPr>
          <p:sp>
            <p:nvSpPr>
              <p:cNvPr id="28731" name="Rectangle 1061"/>
              <p:cNvSpPr>
                <a:spLocks noChangeArrowheads="1"/>
              </p:cNvSpPr>
              <p:nvPr/>
            </p:nvSpPr>
            <p:spPr bwMode="auto">
              <a:xfrm>
                <a:off x="4560" y="187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32" name="Rectangle 1062"/>
              <p:cNvSpPr>
                <a:spLocks noChangeArrowheads="1"/>
              </p:cNvSpPr>
              <p:nvPr/>
            </p:nvSpPr>
            <p:spPr bwMode="auto">
              <a:xfrm>
                <a:off x="4752" y="187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33" name="Rectangle 1063"/>
              <p:cNvSpPr>
                <a:spLocks noChangeArrowheads="1"/>
              </p:cNvSpPr>
              <p:nvPr/>
            </p:nvSpPr>
            <p:spPr bwMode="auto">
              <a:xfrm>
                <a:off x="4944" y="187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34" name="Rectangle 1064"/>
              <p:cNvSpPr>
                <a:spLocks noChangeArrowheads="1"/>
              </p:cNvSpPr>
              <p:nvPr/>
            </p:nvSpPr>
            <p:spPr bwMode="auto">
              <a:xfrm>
                <a:off x="5136" y="187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35" name="Rectangle 1065"/>
              <p:cNvSpPr>
                <a:spLocks noChangeArrowheads="1"/>
              </p:cNvSpPr>
              <p:nvPr/>
            </p:nvSpPr>
            <p:spPr bwMode="auto">
              <a:xfrm>
                <a:off x="5328" y="187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28695" name="Group 1066"/>
            <p:cNvGrpSpPr>
              <a:grpSpLocks/>
            </p:cNvGrpSpPr>
            <p:nvPr/>
          </p:nvGrpSpPr>
          <p:grpSpPr bwMode="auto">
            <a:xfrm>
              <a:off x="2160" y="1536"/>
              <a:ext cx="912" cy="144"/>
              <a:chOff x="4560" y="1440"/>
              <a:chExt cx="912" cy="144"/>
            </a:xfrm>
          </p:grpSpPr>
          <p:sp>
            <p:nvSpPr>
              <p:cNvPr id="28726" name="Rectangle 1067"/>
              <p:cNvSpPr>
                <a:spLocks noChangeArrowheads="1"/>
              </p:cNvSpPr>
              <p:nvPr/>
            </p:nvSpPr>
            <p:spPr bwMode="auto">
              <a:xfrm>
                <a:off x="4560"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27" name="Rectangle 1068"/>
              <p:cNvSpPr>
                <a:spLocks noChangeArrowheads="1"/>
              </p:cNvSpPr>
              <p:nvPr/>
            </p:nvSpPr>
            <p:spPr bwMode="auto">
              <a:xfrm>
                <a:off x="4752"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28" name="Rectangle 1069"/>
              <p:cNvSpPr>
                <a:spLocks noChangeArrowheads="1"/>
              </p:cNvSpPr>
              <p:nvPr/>
            </p:nvSpPr>
            <p:spPr bwMode="auto">
              <a:xfrm>
                <a:off x="4944"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29" name="Rectangle 1070"/>
              <p:cNvSpPr>
                <a:spLocks noChangeArrowheads="1"/>
              </p:cNvSpPr>
              <p:nvPr/>
            </p:nvSpPr>
            <p:spPr bwMode="auto">
              <a:xfrm>
                <a:off x="5136"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30" name="Rectangle 1071"/>
              <p:cNvSpPr>
                <a:spLocks noChangeArrowheads="1"/>
              </p:cNvSpPr>
              <p:nvPr/>
            </p:nvSpPr>
            <p:spPr bwMode="auto">
              <a:xfrm>
                <a:off x="5328"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28696" name="Group 1072"/>
            <p:cNvGrpSpPr>
              <a:grpSpLocks/>
            </p:cNvGrpSpPr>
            <p:nvPr/>
          </p:nvGrpSpPr>
          <p:grpSpPr bwMode="auto">
            <a:xfrm>
              <a:off x="2160" y="1200"/>
              <a:ext cx="912" cy="144"/>
              <a:chOff x="4560" y="1104"/>
              <a:chExt cx="912" cy="144"/>
            </a:xfrm>
          </p:grpSpPr>
          <p:sp>
            <p:nvSpPr>
              <p:cNvPr id="28721" name="Rectangle 1073"/>
              <p:cNvSpPr>
                <a:spLocks noChangeArrowheads="1"/>
              </p:cNvSpPr>
              <p:nvPr/>
            </p:nvSpPr>
            <p:spPr bwMode="auto">
              <a:xfrm>
                <a:off x="4560" y="110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22" name="Rectangle 1074"/>
              <p:cNvSpPr>
                <a:spLocks noChangeArrowheads="1"/>
              </p:cNvSpPr>
              <p:nvPr/>
            </p:nvSpPr>
            <p:spPr bwMode="auto">
              <a:xfrm>
                <a:off x="4752" y="110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23" name="Rectangle 1075"/>
              <p:cNvSpPr>
                <a:spLocks noChangeArrowheads="1"/>
              </p:cNvSpPr>
              <p:nvPr/>
            </p:nvSpPr>
            <p:spPr bwMode="auto">
              <a:xfrm>
                <a:off x="4944" y="110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24" name="Rectangle 1076"/>
              <p:cNvSpPr>
                <a:spLocks noChangeArrowheads="1"/>
              </p:cNvSpPr>
              <p:nvPr/>
            </p:nvSpPr>
            <p:spPr bwMode="auto">
              <a:xfrm>
                <a:off x="5136" y="110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25" name="Rectangle 1077"/>
              <p:cNvSpPr>
                <a:spLocks noChangeArrowheads="1"/>
              </p:cNvSpPr>
              <p:nvPr/>
            </p:nvSpPr>
            <p:spPr bwMode="auto">
              <a:xfrm>
                <a:off x="5328" y="110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sp>
          <p:nvSpPr>
            <p:cNvPr id="28697" name="Text Box 1078"/>
            <p:cNvSpPr txBox="1">
              <a:spLocks noChangeArrowheads="1"/>
            </p:cNvSpPr>
            <p:nvPr/>
          </p:nvSpPr>
          <p:spPr bwMode="auto">
            <a:xfrm>
              <a:off x="1104" y="120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6</a:t>
              </a:r>
              <a:r>
                <a:rPr lang="en-US" altLang="en-US" sz="1900" b="0" i="1">
                  <a:solidFill>
                    <a:schemeClr val="tx1"/>
                  </a:solidFill>
                </a:rPr>
                <a:t>s</a:t>
              </a:r>
              <a:endParaRPr lang="en-US" altLang="en-US" sz="1900" b="0">
                <a:solidFill>
                  <a:schemeClr val="tx1"/>
                </a:solidFill>
              </a:endParaRPr>
            </a:p>
          </p:txBody>
        </p:sp>
        <p:sp>
          <p:nvSpPr>
            <p:cNvPr id="28698" name="Text Box 1079"/>
            <p:cNvSpPr txBox="1">
              <a:spLocks noChangeArrowheads="1"/>
            </p:cNvSpPr>
            <p:nvPr/>
          </p:nvSpPr>
          <p:spPr bwMode="auto">
            <a:xfrm>
              <a:off x="1104" y="1536"/>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5</a:t>
              </a:r>
              <a:r>
                <a:rPr lang="en-US" altLang="en-US" sz="1900" b="0" i="1">
                  <a:solidFill>
                    <a:schemeClr val="tx1"/>
                  </a:solidFill>
                </a:rPr>
                <a:t>s</a:t>
              </a:r>
              <a:endParaRPr lang="en-US" altLang="en-US" sz="1900" b="0">
                <a:solidFill>
                  <a:schemeClr val="tx1"/>
                </a:solidFill>
              </a:endParaRPr>
            </a:p>
          </p:txBody>
        </p:sp>
        <p:sp>
          <p:nvSpPr>
            <p:cNvPr id="28699" name="Text Box 1080"/>
            <p:cNvSpPr txBox="1">
              <a:spLocks noChangeArrowheads="1"/>
            </p:cNvSpPr>
            <p:nvPr/>
          </p:nvSpPr>
          <p:spPr bwMode="auto">
            <a:xfrm>
              <a:off x="1104" y="192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4</a:t>
              </a:r>
              <a:r>
                <a:rPr lang="en-US" altLang="en-US" sz="1900" b="0" i="1">
                  <a:solidFill>
                    <a:schemeClr val="tx1"/>
                  </a:solidFill>
                </a:rPr>
                <a:t>s</a:t>
              </a:r>
              <a:endParaRPr lang="en-US" altLang="en-US" sz="1900" b="0">
                <a:solidFill>
                  <a:schemeClr val="tx1"/>
                </a:solidFill>
              </a:endParaRPr>
            </a:p>
          </p:txBody>
        </p:sp>
        <p:sp>
          <p:nvSpPr>
            <p:cNvPr id="28700" name="Text Box 1081"/>
            <p:cNvSpPr txBox="1">
              <a:spLocks noChangeArrowheads="1"/>
            </p:cNvSpPr>
            <p:nvPr/>
          </p:nvSpPr>
          <p:spPr bwMode="auto">
            <a:xfrm>
              <a:off x="1104" y="240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dirty="0">
                  <a:solidFill>
                    <a:schemeClr val="tx1"/>
                  </a:solidFill>
                </a:rPr>
                <a:t>3</a:t>
              </a:r>
              <a:r>
                <a:rPr lang="en-US" altLang="en-US" sz="1900" b="0" i="1" dirty="0">
                  <a:solidFill>
                    <a:schemeClr val="tx1"/>
                  </a:solidFill>
                </a:rPr>
                <a:t>s</a:t>
              </a:r>
              <a:endParaRPr lang="en-US" altLang="en-US" sz="1900" b="0" dirty="0">
                <a:solidFill>
                  <a:schemeClr val="tx1"/>
                </a:solidFill>
              </a:endParaRPr>
            </a:p>
          </p:txBody>
        </p:sp>
        <p:sp>
          <p:nvSpPr>
            <p:cNvPr id="28701" name="Text Box 1082"/>
            <p:cNvSpPr txBox="1">
              <a:spLocks noChangeArrowheads="1"/>
            </p:cNvSpPr>
            <p:nvPr/>
          </p:nvSpPr>
          <p:spPr bwMode="auto">
            <a:xfrm>
              <a:off x="1104" y="2976"/>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dirty="0">
                  <a:solidFill>
                    <a:schemeClr val="tx1"/>
                  </a:solidFill>
                </a:rPr>
                <a:t>2</a:t>
              </a:r>
              <a:r>
                <a:rPr lang="en-US" altLang="en-US" sz="1900" b="0" i="1" dirty="0">
                  <a:solidFill>
                    <a:schemeClr val="tx1"/>
                  </a:solidFill>
                </a:rPr>
                <a:t>s</a:t>
              </a:r>
              <a:endParaRPr lang="en-US" altLang="en-US" sz="1900" b="0" dirty="0">
                <a:solidFill>
                  <a:schemeClr val="tx1"/>
                </a:solidFill>
              </a:endParaRPr>
            </a:p>
          </p:txBody>
        </p:sp>
        <p:sp>
          <p:nvSpPr>
            <p:cNvPr id="28702" name="Text Box 1083"/>
            <p:cNvSpPr txBox="1">
              <a:spLocks noChangeArrowheads="1"/>
            </p:cNvSpPr>
            <p:nvPr/>
          </p:nvSpPr>
          <p:spPr bwMode="auto">
            <a:xfrm>
              <a:off x="1104" y="3648"/>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1</a:t>
              </a:r>
              <a:r>
                <a:rPr lang="en-US" altLang="en-US" sz="1900" b="0" i="1">
                  <a:solidFill>
                    <a:schemeClr val="tx1"/>
                  </a:solidFill>
                </a:rPr>
                <a:t>s</a:t>
              </a:r>
              <a:endParaRPr lang="en-US" altLang="en-US" sz="1900" b="0">
                <a:solidFill>
                  <a:schemeClr val="tx1"/>
                </a:solidFill>
              </a:endParaRPr>
            </a:p>
          </p:txBody>
        </p:sp>
        <p:sp>
          <p:nvSpPr>
            <p:cNvPr id="28703" name="Text Box 1084"/>
            <p:cNvSpPr txBox="1">
              <a:spLocks noChangeArrowheads="1"/>
            </p:cNvSpPr>
            <p:nvPr/>
          </p:nvSpPr>
          <p:spPr bwMode="auto">
            <a:xfrm>
              <a:off x="1872" y="1008"/>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6</a:t>
              </a:r>
              <a:r>
                <a:rPr lang="en-US" altLang="en-US" sz="1900" b="0" i="1">
                  <a:solidFill>
                    <a:schemeClr val="tx1"/>
                  </a:solidFill>
                </a:rPr>
                <a:t>p</a:t>
              </a:r>
              <a:endParaRPr lang="en-US" altLang="en-US" sz="1900" b="0">
                <a:solidFill>
                  <a:schemeClr val="tx1"/>
                </a:solidFill>
              </a:endParaRPr>
            </a:p>
          </p:txBody>
        </p:sp>
        <p:sp>
          <p:nvSpPr>
            <p:cNvPr id="28704" name="Text Box 1085"/>
            <p:cNvSpPr txBox="1">
              <a:spLocks noChangeArrowheads="1"/>
            </p:cNvSpPr>
            <p:nvPr/>
          </p:nvSpPr>
          <p:spPr bwMode="auto">
            <a:xfrm>
              <a:off x="1872" y="1344"/>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5</a:t>
              </a:r>
              <a:r>
                <a:rPr lang="en-US" altLang="en-US" sz="1900" b="0" i="1">
                  <a:solidFill>
                    <a:schemeClr val="tx1"/>
                  </a:solidFill>
                </a:rPr>
                <a:t>p</a:t>
              </a:r>
              <a:endParaRPr lang="en-US" altLang="en-US" sz="1900" b="0">
                <a:solidFill>
                  <a:schemeClr val="tx1"/>
                </a:solidFill>
              </a:endParaRPr>
            </a:p>
          </p:txBody>
        </p:sp>
        <p:sp>
          <p:nvSpPr>
            <p:cNvPr id="28705" name="Text Box 1086"/>
            <p:cNvSpPr txBox="1">
              <a:spLocks noChangeArrowheads="1"/>
            </p:cNvSpPr>
            <p:nvPr/>
          </p:nvSpPr>
          <p:spPr bwMode="auto">
            <a:xfrm>
              <a:off x="3024" y="1152"/>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5</a:t>
              </a:r>
              <a:r>
                <a:rPr lang="en-US" altLang="en-US" sz="1900" b="0" i="1">
                  <a:solidFill>
                    <a:schemeClr val="tx1"/>
                  </a:solidFill>
                </a:rPr>
                <a:t>d</a:t>
              </a:r>
              <a:endParaRPr lang="en-US" altLang="en-US" sz="1900" b="0">
                <a:solidFill>
                  <a:schemeClr val="tx1"/>
                </a:solidFill>
              </a:endParaRPr>
            </a:p>
          </p:txBody>
        </p:sp>
        <p:sp>
          <p:nvSpPr>
            <p:cNvPr id="28706" name="Text Box 1087"/>
            <p:cNvSpPr txBox="1">
              <a:spLocks noChangeArrowheads="1"/>
            </p:cNvSpPr>
            <p:nvPr/>
          </p:nvSpPr>
          <p:spPr bwMode="auto">
            <a:xfrm>
              <a:off x="1872" y="1728"/>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4</a:t>
              </a:r>
              <a:r>
                <a:rPr lang="en-US" altLang="en-US" sz="1900" b="0" i="1">
                  <a:solidFill>
                    <a:schemeClr val="tx1"/>
                  </a:solidFill>
                </a:rPr>
                <a:t>p</a:t>
              </a:r>
              <a:endParaRPr lang="en-US" altLang="en-US" sz="1900" b="0">
                <a:solidFill>
                  <a:schemeClr val="tx1"/>
                </a:solidFill>
              </a:endParaRPr>
            </a:p>
          </p:txBody>
        </p:sp>
        <p:sp>
          <p:nvSpPr>
            <p:cNvPr id="28707" name="Text Box 1088"/>
            <p:cNvSpPr txBox="1">
              <a:spLocks noChangeArrowheads="1"/>
            </p:cNvSpPr>
            <p:nvPr/>
          </p:nvSpPr>
          <p:spPr bwMode="auto">
            <a:xfrm>
              <a:off x="3024" y="1488"/>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4</a:t>
              </a:r>
              <a:r>
                <a:rPr lang="en-US" altLang="en-US" sz="1900" b="0" i="1">
                  <a:solidFill>
                    <a:schemeClr val="tx1"/>
                  </a:solidFill>
                </a:rPr>
                <a:t>d</a:t>
              </a:r>
              <a:endParaRPr lang="en-US" altLang="en-US" sz="1900" b="0">
                <a:solidFill>
                  <a:schemeClr val="tx1"/>
                </a:solidFill>
              </a:endParaRPr>
            </a:p>
          </p:txBody>
        </p:sp>
        <p:sp>
          <p:nvSpPr>
            <p:cNvPr id="28708" name="Text Box 1089"/>
            <p:cNvSpPr txBox="1">
              <a:spLocks noChangeArrowheads="1"/>
            </p:cNvSpPr>
            <p:nvPr/>
          </p:nvSpPr>
          <p:spPr bwMode="auto">
            <a:xfrm>
              <a:off x="4608" y="120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4</a:t>
              </a:r>
              <a:r>
                <a:rPr lang="en-US" altLang="en-US" sz="1900" b="0" i="1">
                  <a:solidFill>
                    <a:schemeClr val="tx1"/>
                  </a:solidFill>
                </a:rPr>
                <a:t>f</a:t>
              </a:r>
              <a:endParaRPr lang="en-US" altLang="en-US" sz="1900" b="0">
                <a:solidFill>
                  <a:schemeClr val="tx1"/>
                </a:solidFill>
              </a:endParaRPr>
            </a:p>
          </p:txBody>
        </p:sp>
        <p:grpSp>
          <p:nvGrpSpPr>
            <p:cNvPr id="28709" name="Group 1090"/>
            <p:cNvGrpSpPr>
              <a:grpSpLocks/>
            </p:cNvGrpSpPr>
            <p:nvPr/>
          </p:nvGrpSpPr>
          <p:grpSpPr bwMode="auto">
            <a:xfrm>
              <a:off x="3360" y="1248"/>
              <a:ext cx="1296" cy="144"/>
              <a:chOff x="3360" y="1248"/>
              <a:chExt cx="1296" cy="144"/>
            </a:xfrm>
          </p:grpSpPr>
          <p:grpSp>
            <p:nvGrpSpPr>
              <p:cNvPr id="28713" name="Group 1091"/>
              <p:cNvGrpSpPr>
                <a:grpSpLocks/>
              </p:cNvGrpSpPr>
              <p:nvPr/>
            </p:nvGrpSpPr>
            <p:grpSpPr bwMode="auto">
              <a:xfrm>
                <a:off x="3360" y="1248"/>
                <a:ext cx="912" cy="144"/>
                <a:chOff x="4560" y="1440"/>
                <a:chExt cx="912" cy="144"/>
              </a:xfrm>
            </p:grpSpPr>
            <p:sp>
              <p:nvSpPr>
                <p:cNvPr id="28716" name="Rectangle 1092"/>
                <p:cNvSpPr>
                  <a:spLocks noChangeArrowheads="1"/>
                </p:cNvSpPr>
                <p:nvPr/>
              </p:nvSpPr>
              <p:spPr bwMode="auto">
                <a:xfrm>
                  <a:off x="4560"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17" name="Rectangle 1093"/>
                <p:cNvSpPr>
                  <a:spLocks noChangeArrowheads="1"/>
                </p:cNvSpPr>
                <p:nvPr/>
              </p:nvSpPr>
              <p:spPr bwMode="auto">
                <a:xfrm>
                  <a:off x="4752"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18" name="Rectangle 1094"/>
                <p:cNvSpPr>
                  <a:spLocks noChangeArrowheads="1"/>
                </p:cNvSpPr>
                <p:nvPr/>
              </p:nvSpPr>
              <p:spPr bwMode="auto">
                <a:xfrm>
                  <a:off x="4944"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19" name="Rectangle 1095"/>
                <p:cNvSpPr>
                  <a:spLocks noChangeArrowheads="1"/>
                </p:cNvSpPr>
                <p:nvPr/>
              </p:nvSpPr>
              <p:spPr bwMode="auto">
                <a:xfrm>
                  <a:off x="5136"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20" name="Rectangle 1096"/>
                <p:cNvSpPr>
                  <a:spLocks noChangeArrowheads="1"/>
                </p:cNvSpPr>
                <p:nvPr/>
              </p:nvSpPr>
              <p:spPr bwMode="auto">
                <a:xfrm>
                  <a:off x="5328"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sp>
            <p:nvSpPr>
              <p:cNvPr id="28714" name="Rectangle 1097"/>
              <p:cNvSpPr>
                <a:spLocks noChangeArrowheads="1"/>
              </p:cNvSpPr>
              <p:nvPr/>
            </p:nvSpPr>
            <p:spPr bwMode="auto">
              <a:xfrm>
                <a:off x="4320" y="1248"/>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15" name="Rectangle 1098"/>
              <p:cNvSpPr>
                <a:spLocks noChangeArrowheads="1"/>
              </p:cNvSpPr>
              <p:nvPr/>
            </p:nvSpPr>
            <p:spPr bwMode="auto">
              <a:xfrm>
                <a:off x="4512" y="1248"/>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sp>
          <p:nvSpPr>
            <p:cNvPr id="28710" name="Text Box 1099"/>
            <p:cNvSpPr txBox="1">
              <a:spLocks noChangeArrowheads="1"/>
            </p:cNvSpPr>
            <p:nvPr/>
          </p:nvSpPr>
          <p:spPr bwMode="auto">
            <a:xfrm>
              <a:off x="1872" y="216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3</a:t>
              </a:r>
              <a:r>
                <a:rPr lang="en-US" altLang="en-US" sz="1900" b="0" i="1">
                  <a:solidFill>
                    <a:schemeClr val="tx1"/>
                  </a:solidFill>
                </a:rPr>
                <a:t>p</a:t>
              </a:r>
              <a:endParaRPr lang="en-US" altLang="en-US" sz="1900" b="0">
                <a:solidFill>
                  <a:schemeClr val="tx1"/>
                </a:solidFill>
              </a:endParaRPr>
            </a:p>
          </p:txBody>
        </p:sp>
        <p:sp>
          <p:nvSpPr>
            <p:cNvPr id="28711" name="Text Box 1100"/>
            <p:cNvSpPr txBox="1">
              <a:spLocks noChangeArrowheads="1"/>
            </p:cNvSpPr>
            <p:nvPr/>
          </p:nvSpPr>
          <p:spPr bwMode="auto">
            <a:xfrm>
              <a:off x="3024" y="192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3</a:t>
              </a:r>
              <a:r>
                <a:rPr lang="en-US" altLang="en-US" sz="1900" b="0" i="1">
                  <a:solidFill>
                    <a:schemeClr val="tx1"/>
                  </a:solidFill>
                </a:rPr>
                <a:t>d</a:t>
              </a:r>
              <a:endParaRPr lang="en-US" altLang="en-US" sz="1900" b="0">
                <a:solidFill>
                  <a:schemeClr val="tx1"/>
                </a:solidFill>
              </a:endParaRPr>
            </a:p>
          </p:txBody>
        </p:sp>
        <p:sp>
          <p:nvSpPr>
            <p:cNvPr id="28712" name="Text Box 1101"/>
            <p:cNvSpPr txBox="1">
              <a:spLocks noChangeArrowheads="1"/>
            </p:cNvSpPr>
            <p:nvPr/>
          </p:nvSpPr>
          <p:spPr bwMode="auto">
            <a:xfrm>
              <a:off x="1872" y="2688"/>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2</a:t>
              </a:r>
              <a:r>
                <a:rPr lang="en-US" altLang="en-US" sz="1900" b="0" i="1">
                  <a:solidFill>
                    <a:schemeClr val="tx1"/>
                  </a:solidFill>
                </a:rPr>
                <a:t>p</a:t>
              </a:r>
              <a:endParaRPr lang="en-US" altLang="en-US" sz="1900" b="0">
                <a:solidFill>
                  <a:schemeClr val="tx1"/>
                </a:solidFill>
              </a:endParaRPr>
            </a:p>
          </p:txBody>
        </p:sp>
      </p:grpSp>
      <p:sp>
        <p:nvSpPr>
          <p:cNvPr id="28680" name="Text Box 1102"/>
          <p:cNvSpPr txBox="1">
            <a:spLocks noChangeArrowheads="1"/>
          </p:cNvSpPr>
          <p:nvPr/>
        </p:nvSpPr>
        <p:spPr bwMode="auto">
          <a:xfrm>
            <a:off x="3808413" y="4078288"/>
            <a:ext cx="5105399"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b="0" i="1" dirty="0">
                <a:solidFill>
                  <a:schemeClr val="tx1"/>
                </a:solidFill>
                <a:latin typeface="Times New Roman" panose="02020603050405020304" pitchFamily="18" charset="0"/>
                <a:cs typeface="Times New Roman" panose="02020603050405020304" pitchFamily="18" charset="0"/>
              </a:rPr>
              <a:t>According to the </a:t>
            </a:r>
            <a:r>
              <a:rPr lang="en-US" altLang="en-US" sz="2800" b="0" i="1" dirty="0" err="1">
                <a:solidFill>
                  <a:schemeClr val="tx1"/>
                </a:solidFill>
                <a:latin typeface="Times New Roman" panose="02020603050405020304" pitchFamily="18" charset="0"/>
                <a:cs typeface="Times New Roman" panose="02020603050405020304" pitchFamily="18" charset="0"/>
              </a:rPr>
              <a:t>Aufbau</a:t>
            </a:r>
            <a:r>
              <a:rPr lang="en-US" altLang="en-US" sz="2800" b="0" i="1" dirty="0">
                <a:solidFill>
                  <a:schemeClr val="tx1"/>
                </a:solidFill>
                <a:latin typeface="Times New Roman" panose="02020603050405020304" pitchFamily="18" charset="0"/>
                <a:cs typeface="Times New Roman" panose="02020603050405020304" pitchFamily="18" charset="0"/>
              </a:rPr>
              <a:t> principle, electrons occupy orbitals of </a:t>
            </a:r>
            <a:r>
              <a:rPr lang="en-US" altLang="en-US" sz="2800" i="1" dirty="0">
                <a:solidFill>
                  <a:srgbClr val="FF0000"/>
                </a:solidFill>
                <a:latin typeface="Times New Roman" panose="02020603050405020304" pitchFamily="18" charset="0"/>
                <a:cs typeface="Times New Roman" panose="02020603050405020304" pitchFamily="18" charset="0"/>
              </a:rPr>
              <a:t>lowest energy </a:t>
            </a:r>
            <a:r>
              <a:rPr lang="en-US" altLang="en-US" sz="2800" b="0" i="1" dirty="0">
                <a:solidFill>
                  <a:schemeClr val="tx1"/>
                </a:solidFill>
                <a:latin typeface="Times New Roman" panose="02020603050405020304" pitchFamily="18" charset="0"/>
                <a:cs typeface="Times New Roman" panose="02020603050405020304" pitchFamily="18" charset="0"/>
              </a:rPr>
              <a:t>first. In the </a:t>
            </a:r>
            <a:r>
              <a:rPr lang="en-US" altLang="en-US" sz="2800" b="0" i="1" dirty="0" err="1">
                <a:solidFill>
                  <a:schemeClr val="tx1"/>
                </a:solidFill>
                <a:latin typeface="Times New Roman" panose="02020603050405020304" pitchFamily="18" charset="0"/>
                <a:cs typeface="Times New Roman" panose="02020603050405020304" pitchFamily="18" charset="0"/>
              </a:rPr>
              <a:t>Aufbau</a:t>
            </a:r>
            <a:r>
              <a:rPr lang="en-US" altLang="en-US" sz="2800" b="0" i="1" dirty="0">
                <a:solidFill>
                  <a:schemeClr val="tx1"/>
                </a:solidFill>
                <a:latin typeface="Times New Roman" panose="02020603050405020304" pitchFamily="18" charset="0"/>
                <a:cs typeface="Times New Roman" panose="02020603050405020304" pitchFamily="18" charset="0"/>
              </a:rPr>
              <a:t> diagram, each box represents an atomic orbital. </a:t>
            </a:r>
          </a:p>
        </p:txBody>
      </p:sp>
      <p:sp>
        <p:nvSpPr>
          <p:cNvPr id="78" name="TextBox 77"/>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t>2 Electron Configurations</a:t>
            </a:r>
          </a:p>
        </p:txBody>
      </p:sp>
      <p:sp>
        <p:nvSpPr>
          <p:cNvPr id="2" name="Arrow: Right 1">
            <a:extLst>
              <a:ext uri="{FF2B5EF4-FFF2-40B4-BE49-F238E27FC236}">
                <a16:creationId xmlns:a16="http://schemas.microsoft.com/office/drawing/2014/main" id="{C7033570-075F-2D9E-C614-AB2E4CF365DC}"/>
              </a:ext>
            </a:extLst>
          </p:cNvPr>
          <p:cNvSpPr/>
          <p:nvPr/>
        </p:nvSpPr>
        <p:spPr bwMode="auto">
          <a:xfrm rot="9296095">
            <a:off x="2286001" y="5410200"/>
            <a:ext cx="1447800" cy="3810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4" name="Rectangle 3">
            <a:extLst>
              <a:ext uri="{FF2B5EF4-FFF2-40B4-BE49-F238E27FC236}">
                <a16:creationId xmlns:a16="http://schemas.microsoft.com/office/drawing/2014/main" id="{50517216-FC2F-5D6B-FA40-7B0C0BBC93A9}"/>
              </a:ext>
            </a:extLst>
          </p:cNvPr>
          <p:cNvSpPr/>
          <p:nvPr/>
        </p:nvSpPr>
        <p:spPr bwMode="auto">
          <a:xfrm>
            <a:off x="914401" y="1447800"/>
            <a:ext cx="539326" cy="4876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1696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fade">
                                      <p:cBhvr>
                                        <p:cTn id="7" dur="500"/>
                                        <p:tgtEl>
                                          <p:spTgt spid="286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219200"/>
            <a:ext cx="8686800" cy="4953000"/>
          </a:xfrm>
        </p:spPr>
        <p:txBody>
          <a:bodyPr/>
          <a:lstStyle/>
          <a:p>
            <a:pPr marL="3174" indent="-3174"/>
            <a:r>
              <a:rPr lang="en-US" sz="2700" dirty="0"/>
              <a:t>Determine and explain the commonality of the following and how each may relate to Atomic Structure:</a:t>
            </a:r>
          </a:p>
          <a:p>
            <a:r>
              <a:rPr lang="en-US" sz="1300" dirty="0"/>
              <a:t> </a:t>
            </a:r>
          </a:p>
          <a:p>
            <a:pPr marL="913373" indent="-3174">
              <a:spcBef>
                <a:spcPts val="1200"/>
              </a:spcBef>
            </a:pPr>
            <a:r>
              <a:rPr lang="en-US" sz="2700" dirty="0">
                <a:solidFill>
                  <a:srgbClr val="0070C0"/>
                </a:solidFill>
              </a:rPr>
              <a:t>Staircase or ladder or bleacher</a:t>
            </a:r>
          </a:p>
          <a:p>
            <a:pPr marL="913373" indent="-3174">
              <a:spcBef>
                <a:spcPts val="1200"/>
              </a:spcBef>
            </a:pPr>
            <a:r>
              <a:rPr lang="en-US" sz="2700" dirty="0">
                <a:solidFill>
                  <a:srgbClr val="00B050"/>
                </a:solidFill>
              </a:rPr>
              <a:t>Pitches in a major scale</a:t>
            </a:r>
          </a:p>
          <a:p>
            <a:pPr marL="913373" indent="-3174">
              <a:spcBef>
                <a:spcPts val="1200"/>
              </a:spcBef>
            </a:pPr>
            <a:r>
              <a:rPr lang="en-US" sz="2700" dirty="0">
                <a:solidFill>
                  <a:srgbClr val="7030A0"/>
                </a:solidFill>
              </a:rPr>
              <a:t>Radio stations on the AM or FM scale</a:t>
            </a:r>
          </a:p>
          <a:p>
            <a:pPr marL="913373" indent="-3174">
              <a:spcBef>
                <a:spcPts val="1200"/>
              </a:spcBef>
            </a:pPr>
            <a:endParaRPr lang="en-US" sz="1500" dirty="0">
              <a:solidFill>
                <a:srgbClr val="7030A0"/>
              </a:solidFill>
            </a:endParaRPr>
          </a:p>
          <a:p>
            <a:pPr>
              <a:spcBef>
                <a:spcPts val="1200"/>
              </a:spcBef>
            </a:pPr>
            <a:r>
              <a:rPr lang="en-US" sz="2700" dirty="0">
                <a:solidFill>
                  <a:srgbClr val="FF0000"/>
                </a:solidFill>
              </a:rPr>
              <a:t>You come up with your own example that fits</a:t>
            </a:r>
          </a:p>
          <a:p>
            <a:endParaRPr lang="en-US" sz="2700" dirty="0"/>
          </a:p>
        </p:txBody>
      </p:sp>
      <p:pic>
        <p:nvPicPr>
          <p:cNvPr id="5" name="Picture 4" descr="think_about_it-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336" y="0"/>
            <a:ext cx="1409701" cy="1143000"/>
          </a:xfrm>
          <a:prstGeom prst="rect">
            <a:avLst/>
          </a:prstGeom>
        </p:spPr>
      </p:pic>
    </p:spTree>
    <p:extLst>
      <p:ext uri="{BB962C8B-B14F-4D97-AF65-F5344CB8AC3E}">
        <p14:creationId xmlns:p14="http://schemas.microsoft.com/office/powerpoint/2010/main" val="279526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1026"/>
          <p:cNvSpPr txBox="1">
            <a:spLocks noChangeArrowheads="1"/>
          </p:cNvSpPr>
          <p:nvPr/>
        </p:nvSpPr>
        <p:spPr bwMode="auto">
          <a:xfrm>
            <a:off x="609602" y="762025"/>
            <a:ext cx="7848600" cy="58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solidFill>
                  <a:srgbClr val="658B92"/>
                </a:solidFill>
              </a:rPr>
              <a:t>Aufbau Principle</a:t>
            </a:r>
          </a:p>
        </p:txBody>
      </p:sp>
      <p:sp>
        <p:nvSpPr>
          <p:cNvPr id="139267" name="Rectangle 1027"/>
          <p:cNvSpPr>
            <a:spLocks noGrp="1" noChangeArrowheads="1"/>
          </p:cNvSpPr>
          <p:nvPr>
            <p:ph type="title"/>
          </p:nvPr>
        </p:nvSpPr>
        <p:spPr>
          <a:xfrm>
            <a:off x="5562609" y="0"/>
            <a:ext cx="3505200" cy="609600"/>
          </a:xfrm>
        </p:spPr>
        <p:txBody>
          <a:bodyPr/>
          <a:lstStyle/>
          <a:p>
            <a:pPr eaLnBrk="1" hangingPunct="1">
              <a:defRPr/>
            </a:pPr>
            <a:r>
              <a:rPr lang="en-US" altLang="en-US"/>
              <a:t>Electron Configurations</a:t>
            </a:r>
          </a:p>
        </p:txBody>
      </p:sp>
      <p:sp>
        <p:nvSpPr>
          <p:cNvPr id="28678" name="Rectangle 1029"/>
          <p:cNvSpPr>
            <a:spLocks noChangeArrowheads="1"/>
          </p:cNvSpPr>
          <p:nvPr/>
        </p:nvSpPr>
        <p:spPr bwMode="auto">
          <a:xfrm>
            <a:off x="914401" y="1447800"/>
            <a:ext cx="7772399" cy="4876800"/>
          </a:xfrm>
          <a:prstGeom prst="rect">
            <a:avLst/>
          </a:prstGeom>
          <a:solidFill>
            <a:srgbClr val="FFB732">
              <a:alpha val="1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nvGrpSpPr>
          <p:cNvPr id="28679" name="Group 1031"/>
          <p:cNvGrpSpPr>
            <a:grpSpLocks/>
          </p:cNvGrpSpPr>
          <p:nvPr/>
        </p:nvGrpSpPr>
        <p:grpSpPr bwMode="auto">
          <a:xfrm>
            <a:off x="990601" y="1447800"/>
            <a:ext cx="6857999" cy="4800600"/>
            <a:chOff x="624" y="912"/>
            <a:chExt cx="4320" cy="3024"/>
          </a:xfrm>
        </p:grpSpPr>
        <p:sp>
          <p:nvSpPr>
            <p:cNvPr id="28681" name="AutoShape 1032"/>
            <p:cNvSpPr>
              <a:spLocks noChangeArrowheads="1"/>
            </p:cNvSpPr>
            <p:nvPr/>
          </p:nvSpPr>
          <p:spPr bwMode="auto">
            <a:xfrm>
              <a:off x="624" y="912"/>
              <a:ext cx="336" cy="3024"/>
            </a:xfrm>
            <a:prstGeom prst="upArrow">
              <a:avLst>
                <a:gd name="adj1" fmla="val 60648"/>
                <a:gd name="adj2" fmla="val 89875"/>
              </a:avLst>
            </a:prstGeom>
            <a:gradFill rotWithShape="1">
              <a:gsLst>
                <a:gs pos="0">
                  <a:srgbClr val="CC3300"/>
                </a:gs>
                <a:gs pos="100000">
                  <a:srgbClr val="EA6F1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682" name="Text Box 1033"/>
            <p:cNvSpPr txBox="1">
              <a:spLocks noChangeArrowheads="1"/>
            </p:cNvSpPr>
            <p:nvPr/>
          </p:nvSpPr>
          <p:spPr bwMode="auto">
            <a:xfrm rot="16200000">
              <a:off x="-264" y="2408"/>
              <a:ext cx="2122"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100">
                  <a:solidFill>
                    <a:schemeClr val="bg1"/>
                  </a:solidFill>
                </a:rPr>
                <a:t>Increasing energy</a:t>
              </a:r>
            </a:p>
          </p:txBody>
        </p:sp>
        <p:sp>
          <p:nvSpPr>
            <p:cNvPr id="28683" name="Rectangle 1034"/>
            <p:cNvSpPr>
              <a:spLocks noChangeArrowheads="1"/>
            </p:cNvSpPr>
            <p:nvPr/>
          </p:nvSpPr>
          <p:spPr bwMode="auto">
            <a:xfrm>
              <a:off x="1008" y="158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684" name="Rectangle 1035"/>
            <p:cNvSpPr>
              <a:spLocks noChangeArrowheads="1"/>
            </p:cNvSpPr>
            <p:nvPr/>
          </p:nvSpPr>
          <p:spPr bwMode="auto">
            <a:xfrm>
              <a:off x="1008" y="1968"/>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685" name="Rectangle 1036"/>
            <p:cNvSpPr>
              <a:spLocks noChangeArrowheads="1"/>
            </p:cNvSpPr>
            <p:nvPr/>
          </p:nvSpPr>
          <p:spPr bwMode="auto">
            <a:xfrm>
              <a:off x="1008" y="2448"/>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686" name="Rectangle 1037"/>
            <p:cNvSpPr>
              <a:spLocks noChangeArrowheads="1"/>
            </p:cNvSpPr>
            <p:nvPr/>
          </p:nvSpPr>
          <p:spPr bwMode="auto">
            <a:xfrm>
              <a:off x="1008" y="302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687" name="Rectangle 1038"/>
            <p:cNvSpPr>
              <a:spLocks noChangeArrowheads="1"/>
            </p:cNvSpPr>
            <p:nvPr/>
          </p:nvSpPr>
          <p:spPr bwMode="auto">
            <a:xfrm>
              <a:off x="1008" y="3696"/>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688" name="Rectangle 1039"/>
            <p:cNvSpPr>
              <a:spLocks noChangeArrowheads="1"/>
            </p:cNvSpPr>
            <p:nvPr/>
          </p:nvSpPr>
          <p:spPr bwMode="auto">
            <a:xfrm>
              <a:off x="1008" y="1248"/>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nvGrpSpPr>
            <p:cNvPr id="28689" name="Group 1040"/>
            <p:cNvGrpSpPr>
              <a:grpSpLocks/>
            </p:cNvGrpSpPr>
            <p:nvPr/>
          </p:nvGrpSpPr>
          <p:grpSpPr bwMode="auto">
            <a:xfrm>
              <a:off x="1392" y="2736"/>
              <a:ext cx="528" cy="144"/>
              <a:chOff x="3792" y="2640"/>
              <a:chExt cx="528" cy="144"/>
            </a:xfrm>
          </p:grpSpPr>
          <p:sp>
            <p:nvSpPr>
              <p:cNvPr id="28748" name="Rectangle 1041"/>
              <p:cNvSpPr>
                <a:spLocks noChangeArrowheads="1"/>
              </p:cNvSpPr>
              <p:nvPr/>
            </p:nvSpPr>
            <p:spPr bwMode="auto">
              <a:xfrm>
                <a:off x="3792" y="26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49" name="Rectangle 1042"/>
              <p:cNvSpPr>
                <a:spLocks noChangeArrowheads="1"/>
              </p:cNvSpPr>
              <p:nvPr/>
            </p:nvSpPr>
            <p:spPr bwMode="auto">
              <a:xfrm>
                <a:off x="3984" y="26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50" name="Rectangle 1043"/>
              <p:cNvSpPr>
                <a:spLocks noChangeArrowheads="1"/>
              </p:cNvSpPr>
              <p:nvPr/>
            </p:nvSpPr>
            <p:spPr bwMode="auto">
              <a:xfrm>
                <a:off x="4176" y="26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28690" name="Group 1044"/>
            <p:cNvGrpSpPr>
              <a:grpSpLocks/>
            </p:cNvGrpSpPr>
            <p:nvPr/>
          </p:nvGrpSpPr>
          <p:grpSpPr bwMode="auto">
            <a:xfrm>
              <a:off x="1392" y="2208"/>
              <a:ext cx="528" cy="144"/>
              <a:chOff x="3792" y="2112"/>
              <a:chExt cx="528" cy="144"/>
            </a:xfrm>
          </p:grpSpPr>
          <p:sp>
            <p:nvSpPr>
              <p:cNvPr id="28745" name="Rectangle 1045"/>
              <p:cNvSpPr>
                <a:spLocks noChangeArrowheads="1"/>
              </p:cNvSpPr>
              <p:nvPr/>
            </p:nvSpPr>
            <p:spPr bwMode="auto">
              <a:xfrm>
                <a:off x="3792" y="211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46" name="Rectangle 1046"/>
              <p:cNvSpPr>
                <a:spLocks noChangeArrowheads="1"/>
              </p:cNvSpPr>
              <p:nvPr/>
            </p:nvSpPr>
            <p:spPr bwMode="auto">
              <a:xfrm>
                <a:off x="3984" y="211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47" name="Rectangle 1047"/>
              <p:cNvSpPr>
                <a:spLocks noChangeArrowheads="1"/>
              </p:cNvSpPr>
              <p:nvPr/>
            </p:nvSpPr>
            <p:spPr bwMode="auto">
              <a:xfrm>
                <a:off x="4176" y="211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28691" name="Group 1048"/>
            <p:cNvGrpSpPr>
              <a:grpSpLocks/>
            </p:cNvGrpSpPr>
            <p:nvPr/>
          </p:nvGrpSpPr>
          <p:grpSpPr bwMode="auto">
            <a:xfrm>
              <a:off x="1392" y="1776"/>
              <a:ext cx="528" cy="144"/>
              <a:chOff x="3792" y="1680"/>
              <a:chExt cx="528" cy="144"/>
            </a:xfrm>
          </p:grpSpPr>
          <p:sp>
            <p:nvSpPr>
              <p:cNvPr id="28742" name="Rectangle 1049"/>
              <p:cNvSpPr>
                <a:spLocks noChangeArrowheads="1"/>
              </p:cNvSpPr>
              <p:nvPr/>
            </p:nvSpPr>
            <p:spPr bwMode="auto">
              <a:xfrm>
                <a:off x="3792" y="168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43" name="Rectangle 1050"/>
              <p:cNvSpPr>
                <a:spLocks noChangeArrowheads="1"/>
              </p:cNvSpPr>
              <p:nvPr/>
            </p:nvSpPr>
            <p:spPr bwMode="auto">
              <a:xfrm>
                <a:off x="3984" y="168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44" name="Rectangle 1051"/>
              <p:cNvSpPr>
                <a:spLocks noChangeArrowheads="1"/>
              </p:cNvSpPr>
              <p:nvPr/>
            </p:nvSpPr>
            <p:spPr bwMode="auto">
              <a:xfrm>
                <a:off x="4176" y="168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28692" name="Group 1052"/>
            <p:cNvGrpSpPr>
              <a:grpSpLocks/>
            </p:cNvGrpSpPr>
            <p:nvPr/>
          </p:nvGrpSpPr>
          <p:grpSpPr bwMode="auto">
            <a:xfrm>
              <a:off x="1392" y="1392"/>
              <a:ext cx="528" cy="144"/>
              <a:chOff x="3792" y="1296"/>
              <a:chExt cx="528" cy="144"/>
            </a:xfrm>
          </p:grpSpPr>
          <p:sp>
            <p:nvSpPr>
              <p:cNvPr id="28739" name="Rectangle 1053"/>
              <p:cNvSpPr>
                <a:spLocks noChangeArrowheads="1"/>
              </p:cNvSpPr>
              <p:nvPr/>
            </p:nvSpPr>
            <p:spPr bwMode="auto">
              <a:xfrm>
                <a:off x="3792" y="1296"/>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40" name="Rectangle 1054"/>
              <p:cNvSpPr>
                <a:spLocks noChangeArrowheads="1"/>
              </p:cNvSpPr>
              <p:nvPr/>
            </p:nvSpPr>
            <p:spPr bwMode="auto">
              <a:xfrm>
                <a:off x="3984" y="1296"/>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41" name="Rectangle 1055"/>
              <p:cNvSpPr>
                <a:spLocks noChangeArrowheads="1"/>
              </p:cNvSpPr>
              <p:nvPr/>
            </p:nvSpPr>
            <p:spPr bwMode="auto">
              <a:xfrm>
                <a:off x="4176" y="1296"/>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28693" name="Group 1056"/>
            <p:cNvGrpSpPr>
              <a:grpSpLocks/>
            </p:cNvGrpSpPr>
            <p:nvPr/>
          </p:nvGrpSpPr>
          <p:grpSpPr bwMode="auto">
            <a:xfrm>
              <a:off x="1392" y="1056"/>
              <a:ext cx="528" cy="144"/>
              <a:chOff x="3792" y="960"/>
              <a:chExt cx="528" cy="144"/>
            </a:xfrm>
          </p:grpSpPr>
          <p:sp>
            <p:nvSpPr>
              <p:cNvPr id="28736" name="Rectangle 1057"/>
              <p:cNvSpPr>
                <a:spLocks noChangeArrowheads="1"/>
              </p:cNvSpPr>
              <p:nvPr/>
            </p:nvSpPr>
            <p:spPr bwMode="auto">
              <a:xfrm>
                <a:off x="3792" y="96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37" name="Rectangle 1058"/>
              <p:cNvSpPr>
                <a:spLocks noChangeArrowheads="1"/>
              </p:cNvSpPr>
              <p:nvPr/>
            </p:nvSpPr>
            <p:spPr bwMode="auto">
              <a:xfrm>
                <a:off x="3984" y="96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38" name="Rectangle 1059"/>
              <p:cNvSpPr>
                <a:spLocks noChangeArrowheads="1"/>
              </p:cNvSpPr>
              <p:nvPr/>
            </p:nvSpPr>
            <p:spPr bwMode="auto">
              <a:xfrm>
                <a:off x="4176" y="96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28694" name="Group 1060"/>
            <p:cNvGrpSpPr>
              <a:grpSpLocks/>
            </p:cNvGrpSpPr>
            <p:nvPr/>
          </p:nvGrpSpPr>
          <p:grpSpPr bwMode="auto">
            <a:xfrm>
              <a:off x="2160" y="1968"/>
              <a:ext cx="912" cy="144"/>
              <a:chOff x="4560" y="1872"/>
              <a:chExt cx="912" cy="144"/>
            </a:xfrm>
          </p:grpSpPr>
          <p:sp>
            <p:nvSpPr>
              <p:cNvPr id="28731" name="Rectangle 1061"/>
              <p:cNvSpPr>
                <a:spLocks noChangeArrowheads="1"/>
              </p:cNvSpPr>
              <p:nvPr/>
            </p:nvSpPr>
            <p:spPr bwMode="auto">
              <a:xfrm>
                <a:off x="4560" y="187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32" name="Rectangle 1062"/>
              <p:cNvSpPr>
                <a:spLocks noChangeArrowheads="1"/>
              </p:cNvSpPr>
              <p:nvPr/>
            </p:nvSpPr>
            <p:spPr bwMode="auto">
              <a:xfrm>
                <a:off x="4752" y="187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33" name="Rectangle 1063"/>
              <p:cNvSpPr>
                <a:spLocks noChangeArrowheads="1"/>
              </p:cNvSpPr>
              <p:nvPr/>
            </p:nvSpPr>
            <p:spPr bwMode="auto">
              <a:xfrm>
                <a:off x="4944" y="187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34" name="Rectangle 1064"/>
              <p:cNvSpPr>
                <a:spLocks noChangeArrowheads="1"/>
              </p:cNvSpPr>
              <p:nvPr/>
            </p:nvSpPr>
            <p:spPr bwMode="auto">
              <a:xfrm>
                <a:off x="5136" y="187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35" name="Rectangle 1065"/>
              <p:cNvSpPr>
                <a:spLocks noChangeArrowheads="1"/>
              </p:cNvSpPr>
              <p:nvPr/>
            </p:nvSpPr>
            <p:spPr bwMode="auto">
              <a:xfrm>
                <a:off x="5328" y="187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28695" name="Group 1066"/>
            <p:cNvGrpSpPr>
              <a:grpSpLocks/>
            </p:cNvGrpSpPr>
            <p:nvPr/>
          </p:nvGrpSpPr>
          <p:grpSpPr bwMode="auto">
            <a:xfrm>
              <a:off x="2160" y="1536"/>
              <a:ext cx="912" cy="144"/>
              <a:chOff x="4560" y="1440"/>
              <a:chExt cx="912" cy="144"/>
            </a:xfrm>
          </p:grpSpPr>
          <p:sp>
            <p:nvSpPr>
              <p:cNvPr id="28726" name="Rectangle 1067"/>
              <p:cNvSpPr>
                <a:spLocks noChangeArrowheads="1"/>
              </p:cNvSpPr>
              <p:nvPr/>
            </p:nvSpPr>
            <p:spPr bwMode="auto">
              <a:xfrm>
                <a:off x="4560"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27" name="Rectangle 1068"/>
              <p:cNvSpPr>
                <a:spLocks noChangeArrowheads="1"/>
              </p:cNvSpPr>
              <p:nvPr/>
            </p:nvSpPr>
            <p:spPr bwMode="auto">
              <a:xfrm>
                <a:off x="4752"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28" name="Rectangle 1069"/>
              <p:cNvSpPr>
                <a:spLocks noChangeArrowheads="1"/>
              </p:cNvSpPr>
              <p:nvPr/>
            </p:nvSpPr>
            <p:spPr bwMode="auto">
              <a:xfrm>
                <a:off x="4944"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29" name="Rectangle 1070"/>
              <p:cNvSpPr>
                <a:spLocks noChangeArrowheads="1"/>
              </p:cNvSpPr>
              <p:nvPr/>
            </p:nvSpPr>
            <p:spPr bwMode="auto">
              <a:xfrm>
                <a:off x="5136"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30" name="Rectangle 1071"/>
              <p:cNvSpPr>
                <a:spLocks noChangeArrowheads="1"/>
              </p:cNvSpPr>
              <p:nvPr/>
            </p:nvSpPr>
            <p:spPr bwMode="auto">
              <a:xfrm>
                <a:off x="5328"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28696" name="Group 1072"/>
            <p:cNvGrpSpPr>
              <a:grpSpLocks/>
            </p:cNvGrpSpPr>
            <p:nvPr/>
          </p:nvGrpSpPr>
          <p:grpSpPr bwMode="auto">
            <a:xfrm>
              <a:off x="2160" y="1200"/>
              <a:ext cx="912" cy="144"/>
              <a:chOff x="4560" y="1104"/>
              <a:chExt cx="912" cy="144"/>
            </a:xfrm>
          </p:grpSpPr>
          <p:sp>
            <p:nvSpPr>
              <p:cNvPr id="28721" name="Rectangle 1073"/>
              <p:cNvSpPr>
                <a:spLocks noChangeArrowheads="1"/>
              </p:cNvSpPr>
              <p:nvPr/>
            </p:nvSpPr>
            <p:spPr bwMode="auto">
              <a:xfrm>
                <a:off x="4560" y="110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22" name="Rectangle 1074"/>
              <p:cNvSpPr>
                <a:spLocks noChangeArrowheads="1"/>
              </p:cNvSpPr>
              <p:nvPr/>
            </p:nvSpPr>
            <p:spPr bwMode="auto">
              <a:xfrm>
                <a:off x="4752" y="110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23" name="Rectangle 1075"/>
              <p:cNvSpPr>
                <a:spLocks noChangeArrowheads="1"/>
              </p:cNvSpPr>
              <p:nvPr/>
            </p:nvSpPr>
            <p:spPr bwMode="auto">
              <a:xfrm>
                <a:off x="4944" y="110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24" name="Rectangle 1076"/>
              <p:cNvSpPr>
                <a:spLocks noChangeArrowheads="1"/>
              </p:cNvSpPr>
              <p:nvPr/>
            </p:nvSpPr>
            <p:spPr bwMode="auto">
              <a:xfrm>
                <a:off x="5136" y="110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25" name="Rectangle 1077"/>
              <p:cNvSpPr>
                <a:spLocks noChangeArrowheads="1"/>
              </p:cNvSpPr>
              <p:nvPr/>
            </p:nvSpPr>
            <p:spPr bwMode="auto">
              <a:xfrm>
                <a:off x="5328" y="110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sp>
          <p:nvSpPr>
            <p:cNvPr id="28697" name="Text Box 1078"/>
            <p:cNvSpPr txBox="1">
              <a:spLocks noChangeArrowheads="1"/>
            </p:cNvSpPr>
            <p:nvPr/>
          </p:nvSpPr>
          <p:spPr bwMode="auto">
            <a:xfrm>
              <a:off x="1104" y="120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6</a:t>
              </a:r>
              <a:r>
                <a:rPr lang="en-US" altLang="en-US" sz="1900" b="0" i="1">
                  <a:solidFill>
                    <a:schemeClr val="tx1"/>
                  </a:solidFill>
                </a:rPr>
                <a:t>s</a:t>
              </a:r>
              <a:endParaRPr lang="en-US" altLang="en-US" sz="1900" b="0">
                <a:solidFill>
                  <a:schemeClr val="tx1"/>
                </a:solidFill>
              </a:endParaRPr>
            </a:p>
          </p:txBody>
        </p:sp>
        <p:sp>
          <p:nvSpPr>
            <p:cNvPr id="28698" name="Text Box 1079"/>
            <p:cNvSpPr txBox="1">
              <a:spLocks noChangeArrowheads="1"/>
            </p:cNvSpPr>
            <p:nvPr/>
          </p:nvSpPr>
          <p:spPr bwMode="auto">
            <a:xfrm>
              <a:off x="1104" y="1536"/>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5</a:t>
              </a:r>
              <a:r>
                <a:rPr lang="en-US" altLang="en-US" sz="1900" b="0" i="1">
                  <a:solidFill>
                    <a:schemeClr val="tx1"/>
                  </a:solidFill>
                </a:rPr>
                <a:t>s</a:t>
              </a:r>
              <a:endParaRPr lang="en-US" altLang="en-US" sz="1900" b="0">
                <a:solidFill>
                  <a:schemeClr val="tx1"/>
                </a:solidFill>
              </a:endParaRPr>
            </a:p>
          </p:txBody>
        </p:sp>
        <p:sp>
          <p:nvSpPr>
            <p:cNvPr id="28699" name="Text Box 1080"/>
            <p:cNvSpPr txBox="1">
              <a:spLocks noChangeArrowheads="1"/>
            </p:cNvSpPr>
            <p:nvPr/>
          </p:nvSpPr>
          <p:spPr bwMode="auto">
            <a:xfrm>
              <a:off x="1104" y="192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4</a:t>
              </a:r>
              <a:r>
                <a:rPr lang="en-US" altLang="en-US" sz="1900" b="0" i="1">
                  <a:solidFill>
                    <a:schemeClr val="tx1"/>
                  </a:solidFill>
                </a:rPr>
                <a:t>s</a:t>
              </a:r>
              <a:endParaRPr lang="en-US" altLang="en-US" sz="1900" b="0">
                <a:solidFill>
                  <a:schemeClr val="tx1"/>
                </a:solidFill>
              </a:endParaRPr>
            </a:p>
          </p:txBody>
        </p:sp>
        <p:sp>
          <p:nvSpPr>
            <p:cNvPr id="28700" name="Text Box 1081"/>
            <p:cNvSpPr txBox="1">
              <a:spLocks noChangeArrowheads="1"/>
            </p:cNvSpPr>
            <p:nvPr/>
          </p:nvSpPr>
          <p:spPr bwMode="auto">
            <a:xfrm>
              <a:off x="1104" y="240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3</a:t>
              </a:r>
              <a:r>
                <a:rPr lang="en-US" altLang="en-US" sz="1900" b="0" i="1">
                  <a:solidFill>
                    <a:schemeClr val="tx1"/>
                  </a:solidFill>
                </a:rPr>
                <a:t>s</a:t>
              </a:r>
              <a:endParaRPr lang="en-US" altLang="en-US" sz="1900" b="0">
                <a:solidFill>
                  <a:schemeClr val="tx1"/>
                </a:solidFill>
              </a:endParaRPr>
            </a:p>
          </p:txBody>
        </p:sp>
        <p:sp>
          <p:nvSpPr>
            <p:cNvPr id="28701" name="Text Box 1082"/>
            <p:cNvSpPr txBox="1">
              <a:spLocks noChangeArrowheads="1"/>
            </p:cNvSpPr>
            <p:nvPr/>
          </p:nvSpPr>
          <p:spPr bwMode="auto">
            <a:xfrm>
              <a:off x="1104" y="2976"/>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2</a:t>
              </a:r>
              <a:r>
                <a:rPr lang="en-US" altLang="en-US" sz="1900" b="0" i="1">
                  <a:solidFill>
                    <a:schemeClr val="tx1"/>
                  </a:solidFill>
                </a:rPr>
                <a:t>s</a:t>
              </a:r>
              <a:endParaRPr lang="en-US" altLang="en-US" sz="1900" b="0">
                <a:solidFill>
                  <a:schemeClr val="tx1"/>
                </a:solidFill>
              </a:endParaRPr>
            </a:p>
          </p:txBody>
        </p:sp>
        <p:sp>
          <p:nvSpPr>
            <p:cNvPr id="28702" name="Text Box 1083"/>
            <p:cNvSpPr txBox="1">
              <a:spLocks noChangeArrowheads="1"/>
            </p:cNvSpPr>
            <p:nvPr/>
          </p:nvSpPr>
          <p:spPr bwMode="auto">
            <a:xfrm>
              <a:off x="1104" y="3648"/>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1</a:t>
              </a:r>
              <a:r>
                <a:rPr lang="en-US" altLang="en-US" sz="1900" b="0" i="1">
                  <a:solidFill>
                    <a:schemeClr val="tx1"/>
                  </a:solidFill>
                </a:rPr>
                <a:t>s</a:t>
              </a:r>
              <a:endParaRPr lang="en-US" altLang="en-US" sz="1900" b="0">
                <a:solidFill>
                  <a:schemeClr val="tx1"/>
                </a:solidFill>
              </a:endParaRPr>
            </a:p>
          </p:txBody>
        </p:sp>
        <p:sp>
          <p:nvSpPr>
            <p:cNvPr id="28703" name="Text Box 1084"/>
            <p:cNvSpPr txBox="1">
              <a:spLocks noChangeArrowheads="1"/>
            </p:cNvSpPr>
            <p:nvPr/>
          </p:nvSpPr>
          <p:spPr bwMode="auto">
            <a:xfrm>
              <a:off x="1872" y="1008"/>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6</a:t>
              </a:r>
              <a:r>
                <a:rPr lang="en-US" altLang="en-US" sz="1900" b="0" i="1">
                  <a:solidFill>
                    <a:schemeClr val="tx1"/>
                  </a:solidFill>
                </a:rPr>
                <a:t>p</a:t>
              </a:r>
              <a:endParaRPr lang="en-US" altLang="en-US" sz="1900" b="0">
                <a:solidFill>
                  <a:schemeClr val="tx1"/>
                </a:solidFill>
              </a:endParaRPr>
            </a:p>
          </p:txBody>
        </p:sp>
        <p:sp>
          <p:nvSpPr>
            <p:cNvPr id="28704" name="Text Box 1085"/>
            <p:cNvSpPr txBox="1">
              <a:spLocks noChangeArrowheads="1"/>
            </p:cNvSpPr>
            <p:nvPr/>
          </p:nvSpPr>
          <p:spPr bwMode="auto">
            <a:xfrm>
              <a:off x="1872" y="1344"/>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5</a:t>
              </a:r>
              <a:r>
                <a:rPr lang="en-US" altLang="en-US" sz="1900" b="0" i="1">
                  <a:solidFill>
                    <a:schemeClr val="tx1"/>
                  </a:solidFill>
                </a:rPr>
                <a:t>p</a:t>
              </a:r>
              <a:endParaRPr lang="en-US" altLang="en-US" sz="1900" b="0">
                <a:solidFill>
                  <a:schemeClr val="tx1"/>
                </a:solidFill>
              </a:endParaRPr>
            </a:p>
          </p:txBody>
        </p:sp>
        <p:sp>
          <p:nvSpPr>
            <p:cNvPr id="28705" name="Text Box 1086"/>
            <p:cNvSpPr txBox="1">
              <a:spLocks noChangeArrowheads="1"/>
            </p:cNvSpPr>
            <p:nvPr/>
          </p:nvSpPr>
          <p:spPr bwMode="auto">
            <a:xfrm>
              <a:off x="3024" y="1152"/>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5</a:t>
              </a:r>
              <a:r>
                <a:rPr lang="en-US" altLang="en-US" sz="1900" b="0" i="1">
                  <a:solidFill>
                    <a:schemeClr val="tx1"/>
                  </a:solidFill>
                </a:rPr>
                <a:t>d</a:t>
              </a:r>
              <a:endParaRPr lang="en-US" altLang="en-US" sz="1900" b="0">
                <a:solidFill>
                  <a:schemeClr val="tx1"/>
                </a:solidFill>
              </a:endParaRPr>
            </a:p>
          </p:txBody>
        </p:sp>
        <p:sp>
          <p:nvSpPr>
            <p:cNvPr id="28706" name="Text Box 1087"/>
            <p:cNvSpPr txBox="1">
              <a:spLocks noChangeArrowheads="1"/>
            </p:cNvSpPr>
            <p:nvPr/>
          </p:nvSpPr>
          <p:spPr bwMode="auto">
            <a:xfrm>
              <a:off x="1872" y="1728"/>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4</a:t>
              </a:r>
              <a:r>
                <a:rPr lang="en-US" altLang="en-US" sz="1900" b="0" i="1">
                  <a:solidFill>
                    <a:schemeClr val="tx1"/>
                  </a:solidFill>
                </a:rPr>
                <a:t>p</a:t>
              </a:r>
              <a:endParaRPr lang="en-US" altLang="en-US" sz="1900" b="0">
                <a:solidFill>
                  <a:schemeClr val="tx1"/>
                </a:solidFill>
              </a:endParaRPr>
            </a:p>
          </p:txBody>
        </p:sp>
        <p:sp>
          <p:nvSpPr>
            <p:cNvPr id="28707" name="Text Box 1088"/>
            <p:cNvSpPr txBox="1">
              <a:spLocks noChangeArrowheads="1"/>
            </p:cNvSpPr>
            <p:nvPr/>
          </p:nvSpPr>
          <p:spPr bwMode="auto">
            <a:xfrm>
              <a:off x="3024" y="1488"/>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4</a:t>
              </a:r>
              <a:r>
                <a:rPr lang="en-US" altLang="en-US" sz="1900" b="0" i="1">
                  <a:solidFill>
                    <a:schemeClr val="tx1"/>
                  </a:solidFill>
                </a:rPr>
                <a:t>d</a:t>
              </a:r>
              <a:endParaRPr lang="en-US" altLang="en-US" sz="1900" b="0">
                <a:solidFill>
                  <a:schemeClr val="tx1"/>
                </a:solidFill>
              </a:endParaRPr>
            </a:p>
          </p:txBody>
        </p:sp>
        <p:sp>
          <p:nvSpPr>
            <p:cNvPr id="28708" name="Text Box 1089"/>
            <p:cNvSpPr txBox="1">
              <a:spLocks noChangeArrowheads="1"/>
            </p:cNvSpPr>
            <p:nvPr/>
          </p:nvSpPr>
          <p:spPr bwMode="auto">
            <a:xfrm>
              <a:off x="4608" y="120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4</a:t>
              </a:r>
              <a:r>
                <a:rPr lang="en-US" altLang="en-US" sz="1900" b="0" i="1">
                  <a:solidFill>
                    <a:schemeClr val="tx1"/>
                  </a:solidFill>
                </a:rPr>
                <a:t>f</a:t>
              </a:r>
              <a:endParaRPr lang="en-US" altLang="en-US" sz="1900" b="0">
                <a:solidFill>
                  <a:schemeClr val="tx1"/>
                </a:solidFill>
              </a:endParaRPr>
            </a:p>
          </p:txBody>
        </p:sp>
        <p:grpSp>
          <p:nvGrpSpPr>
            <p:cNvPr id="28709" name="Group 1090"/>
            <p:cNvGrpSpPr>
              <a:grpSpLocks/>
            </p:cNvGrpSpPr>
            <p:nvPr/>
          </p:nvGrpSpPr>
          <p:grpSpPr bwMode="auto">
            <a:xfrm>
              <a:off x="3360" y="1248"/>
              <a:ext cx="1296" cy="144"/>
              <a:chOff x="3360" y="1248"/>
              <a:chExt cx="1296" cy="144"/>
            </a:xfrm>
          </p:grpSpPr>
          <p:grpSp>
            <p:nvGrpSpPr>
              <p:cNvPr id="28713" name="Group 1091"/>
              <p:cNvGrpSpPr>
                <a:grpSpLocks/>
              </p:cNvGrpSpPr>
              <p:nvPr/>
            </p:nvGrpSpPr>
            <p:grpSpPr bwMode="auto">
              <a:xfrm>
                <a:off x="3360" y="1248"/>
                <a:ext cx="912" cy="144"/>
                <a:chOff x="4560" y="1440"/>
                <a:chExt cx="912" cy="144"/>
              </a:xfrm>
            </p:grpSpPr>
            <p:sp>
              <p:nvSpPr>
                <p:cNvPr id="28716" name="Rectangle 1092"/>
                <p:cNvSpPr>
                  <a:spLocks noChangeArrowheads="1"/>
                </p:cNvSpPr>
                <p:nvPr/>
              </p:nvSpPr>
              <p:spPr bwMode="auto">
                <a:xfrm>
                  <a:off x="4560"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17" name="Rectangle 1093"/>
                <p:cNvSpPr>
                  <a:spLocks noChangeArrowheads="1"/>
                </p:cNvSpPr>
                <p:nvPr/>
              </p:nvSpPr>
              <p:spPr bwMode="auto">
                <a:xfrm>
                  <a:off x="4752"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18" name="Rectangle 1094"/>
                <p:cNvSpPr>
                  <a:spLocks noChangeArrowheads="1"/>
                </p:cNvSpPr>
                <p:nvPr/>
              </p:nvSpPr>
              <p:spPr bwMode="auto">
                <a:xfrm>
                  <a:off x="4944"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19" name="Rectangle 1095"/>
                <p:cNvSpPr>
                  <a:spLocks noChangeArrowheads="1"/>
                </p:cNvSpPr>
                <p:nvPr/>
              </p:nvSpPr>
              <p:spPr bwMode="auto">
                <a:xfrm>
                  <a:off x="5136"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20" name="Rectangle 1096"/>
                <p:cNvSpPr>
                  <a:spLocks noChangeArrowheads="1"/>
                </p:cNvSpPr>
                <p:nvPr/>
              </p:nvSpPr>
              <p:spPr bwMode="auto">
                <a:xfrm>
                  <a:off x="5328"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sp>
            <p:nvSpPr>
              <p:cNvPr id="28714" name="Rectangle 1097"/>
              <p:cNvSpPr>
                <a:spLocks noChangeArrowheads="1"/>
              </p:cNvSpPr>
              <p:nvPr/>
            </p:nvSpPr>
            <p:spPr bwMode="auto">
              <a:xfrm>
                <a:off x="4320" y="1248"/>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28715" name="Rectangle 1098"/>
              <p:cNvSpPr>
                <a:spLocks noChangeArrowheads="1"/>
              </p:cNvSpPr>
              <p:nvPr/>
            </p:nvSpPr>
            <p:spPr bwMode="auto">
              <a:xfrm>
                <a:off x="4512" y="1248"/>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sp>
          <p:nvSpPr>
            <p:cNvPr id="28710" name="Text Box 1099"/>
            <p:cNvSpPr txBox="1">
              <a:spLocks noChangeArrowheads="1"/>
            </p:cNvSpPr>
            <p:nvPr/>
          </p:nvSpPr>
          <p:spPr bwMode="auto">
            <a:xfrm>
              <a:off x="1872" y="216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3</a:t>
              </a:r>
              <a:r>
                <a:rPr lang="en-US" altLang="en-US" sz="1900" b="0" i="1">
                  <a:solidFill>
                    <a:schemeClr val="tx1"/>
                  </a:solidFill>
                </a:rPr>
                <a:t>p</a:t>
              </a:r>
              <a:endParaRPr lang="en-US" altLang="en-US" sz="1900" b="0">
                <a:solidFill>
                  <a:schemeClr val="tx1"/>
                </a:solidFill>
              </a:endParaRPr>
            </a:p>
          </p:txBody>
        </p:sp>
        <p:sp>
          <p:nvSpPr>
            <p:cNvPr id="28711" name="Text Box 1100"/>
            <p:cNvSpPr txBox="1">
              <a:spLocks noChangeArrowheads="1"/>
            </p:cNvSpPr>
            <p:nvPr/>
          </p:nvSpPr>
          <p:spPr bwMode="auto">
            <a:xfrm>
              <a:off x="3024" y="192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3</a:t>
              </a:r>
              <a:r>
                <a:rPr lang="en-US" altLang="en-US" sz="1900" b="0" i="1">
                  <a:solidFill>
                    <a:schemeClr val="tx1"/>
                  </a:solidFill>
                </a:rPr>
                <a:t>d</a:t>
              </a:r>
              <a:endParaRPr lang="en-US" altLang="en-US" sz="1900" b="0">
                <a:solidFill>
                  <a:schemeClr val="tx1"/>
                </a:solidFill>
              </a:endParaRPr>
            </a:p>
          </p:txBody>
        </p:sp>
        <p:sp>
          <p:nvSpPr>
            <p:cNvPr id="28712" name="Text Box 1101"/>
            <p:cNvSpPr txBox="1">
              <a:spLocks noChangeArrowheads="1"/>
            </p:cNvSpPr>
            <p:nvPr/>
          </p:nvSpPr>
          <p:spPr bwMode="auto">
            <a:xfrm>
              <a:off x="1872" y="2688"/>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2</a:t>
              </a:r>
              <a:r>
                <a:rPr lang="en-US" altLang="en-US" sz="1900" b="0" i="1">
                  <a:solidFill>
                    <a:schemeClr val="tx1"/>
                  </a:solidFill>
                </a:rPr>
                <a:t>p</a:t>
              </a:r>
              <a:endParaRPr lang="en-US" altLang="en-US" sz="1900" b="0">
                <a:solidFill>
                  <a:schemeClr val="tx1"/>
                </a:solidFill>
              </a:endParaRPr>
            </a:p>
          </p:txBody>
        </p:sp>
      </p:grpSp>
      <p:sp>
        <p:nvSpPr>
          <p:cNvPr id="28680" name="Text Box 1102"/>
          <p:cNvSpPr txBox="1">
            <a:spLocks noChangeArrowheads="1"/>
          </p:cNvSpPr>
          <p:nvPr/>
        </p:nvSpPr>
        <p:spPr bwMode="auto">
          <a:xfrm>
            <a:off x="3810001" y="4030663"/>
            <a:ext cx="510539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b="0" i="1" dirty="0">
                <a:solidFill>
                  <a:srgbClr val="0070C0"/>
                </a:solidFill>
                <a:latin typeface="Times New Roman" panose="02020603050405020304" pitchFamily="18" charset="0"/>
                <a:cs typeface="Times New Roman" panose="02020603050405020304" pitchFamily="18" charset="0"/>
              </a:rPr>
              <a:t>The </a:t>
            </a:r>
            <a:r>
              <a:rPr lang="en-US" altLang="en-US" sz="2800" b="0" i="1" dirty="0" err="1">
                <a:solidFill>
                  <a:srgbClr val="0070C0"/>
                </a:solidFill>
                <a:latin typeface="Times New Roman" panose="02020603050405020304" pitchFamily="18" charset="0"/>
                <a:cs typeface="Times New Roman" panose="02020603050405020304" pitchFamily="18" charset="0"/>
              </a:rPr>
              <a:t>aufbau</a:t>
            </a:r>
            <a:r>
              <a:rPr lang="en-US" altLang="en-US" sz="2800" b="0" i="1" dirty="0">
                <a:solidFill>
                  <a:srgbClr val="0070C0"/>
                </a:solidFill>
                <a:latin typeface="Times New Roman" panose="02020603050405020304" pitchFamily="18" charset="0"/>
                <a:cs typeface="Times New Roman" panose="02020603050405020304" pitchFamily="18" charset="0"/>
              </a:rPr>
              <a:t> diagram shows the relative energy levels of the various atomic orbitals. </a:t>
            </a:r>
          </a:p>
          <a:p>
            <a:pPr>
              <a:spcBef>
                <a:spcPct val="50000"/>
              </a:spcBef>
            </a:pPr>
            <a:r>
              <a:rPr lang="en-US" altLang="en-US" sz="2800" b="0" i="1" dirty="0">
                <a:solidFill>
                  <a:srgbClr val="FF0000"/>
                </a:solidFill>
                <a:latin typeface="Times New Roman" panose="02020603050405020304" pitchFamily="18" charset="0"/>
                <a:cs typeface="Times New Roman" panose="02020603050405020304" pitchFamily="18" charset="0"/>
              </a:rPr>
              <a:t>Orbitals of greater energy are higher on the diagram.</a:t>
            </a:r>
          </a:p>
        </p:txBody>
      </p:sp>
      <p:sp>
        <p:nvSpPr>
          <p:cNvPr id="78" name="TextBox 77"/>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t>2 Electron Configurations</a:t>
            </a:r>
          </a:p>
        </p:txBody>
      </p:sp>
      <p:sp>
        <p:nvSpPr>
          <p:cNvPr id="2" name="Rectangle 1">
            <a:extLst>
              <a:ext uri="{FF2B5EF4-FFF2-40B4-BE49-F238E27FC236}">
                <a16:creationId xmlns:a16="http://schemas.microsoft.com/office/drawing/2014/main" id="{AF044142-5837-76A2-16D3-A0BB59E41BAE}"/>
              </a:ext>
            </a:extLst>
          </p:cNvPr>
          <p:cNvSpPr/>
          <p:nvPr/>
        </p:nvSpPr>
        <p:spPr bwMode="auto">
          <a:xfrm>
            <a:off x="984674" y="1447800"/>
            <a:ext cx="539326" cy="4876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80">
                                            <p:txEl>
                                              <p:pRg st="0" end="0"/>
                                            </p:txEl>
                                          </p:spTgt>
                                        </p:tgtEl>
                                        <p:attrNameLst>
                                          <p:attrName>style.visibility</p:attrName>
                                        </p:attrNameLst>
                                      </p:cBhvr>
                                      <p:to>
                                        <p:strVal val="visible"/>
                                      </p:to>
                                    </p:set>
                                    <p:animEffect transition="in" filter="fade">
                                      <p:cBhvr>
                                        <p:cTn id="7" dur="500"/>
                                        <p:tgtEl>
                                          <p:spTgt spid="286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80">
                                            <p:txEl>
                                              <p:pRg st="1" end="1"/>
                                            </p:txEl>
                                          </p:spTgt>
                                        </p:tgtEl>
                                        <p:attrNameLst>
                                          <p:attrName>style.visibility</p:attrName>
                                        </p:attrNameLst>
                                      </p:cBhvr>
                                      <p:to>
                                        <p:strVal val="visible"/>
                                      </p:to>
                                    </p:set>
                                    <p:animEffect transition="in" filter="fade">
                                      <p:cBhvr>
                                        <p:cTn id="12" dur="500"/>
                                        <p:tgtEl>
                                          <p:spTgt spid="286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1026"/>
          <p:cNvSpPr txBox="1">
            <a:spLocks noChangeArrowheads="1"/>
          </p:cNvSpPr>
          <p:nvPr/>
        </p:nvSpPr>
        <p:spPr bwMode="auto">
          <a:xfrm>
            <a:off x="609602" y="762025"/>
            <a:ext cx="7848600" cy="58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solidFill>
                  <a:srgbClr val="658B92"/>
                </a:solidFill>
              </a:rPr>
              <a:t>Aufbau Principle</a:t>
            </a:r>
          </a:p>
        </p:txBody>
      </p:sp>
      <p:sp>
        <p:nvSpPr>
          <p:cNvPr id="151555" name="Rectangle 1027"/>
          <p:cNvSpPr>
            <a:spLocks noGrp="1" noChangeArrowheads="1"/>
          </p:cNvSpPr>
          <p:nvPr>
            <p:ph type="title"/>
          </p:nvPr>
        </p:nvSpPr>
        <p:spPr>
          <a:xfrm>
            <a:off x="5562609" y="0"/>
            <a:ext cx="3505200" cy="609600"/>
          </a:xfrm>
        </p:spPr>
        <p:txBody>
          <a:bodyPr/>
          <a:lstStyle/>
          <a:p>
            <a:pPr eaLnBrk="1" hangingPunct="1">
              <a:defRPr/>
            </a:pPr>
            <a:r>
              <a:rPr lang="en-US" altLang="en-US"/>
              <a:t>Electron Configurations</a:t>
            </a:r>
          </a:p>
        </p:txBody>
      </p:sp>
      <p:grpSp>
        <p:nvGrpSpPr>
          <p:cNvPr id="30725" name="Group 1102"/>
          <p:cNvGrpSpPr>
            <a:grpSpLocks/>
          </p:cNvGrpSpPr>
          <p:nvPr/>
        </p:nvGrpSpPr>
        <p:grpSpPr bwMode="auto">
          <a:xfrm>
            <a:off x="914401" y="1447800"/>
            <a:ext cx="7886699" cy="4876800"/>
            <a:chOff x="576" y="912"/>
            <a:chExt cx="4968" cy="3072"/>
          </a:xfrm>
        </p:grpSpPr>
        <p:sp>
          <p:nvSpPr>
            <p:cNvPr id="30726" name="Rectangle 1029"/>
            <p:cNvSpPr>
              <a:spLocks noChangeArrowheads="1"/>
            </p:cNvSpPr>
            <p:nvPr/>
          </p:nvSpPr>
          <p:spPr bwMode="auto">
            <a:xfrm>
              <a:off x="576" y="912"/>
              <a:ext cx="4896" cy="3072"/>
            </a:xfrm>
            <a:prstGeom prst="rect">
              <a:avLst/>
            </a:prstGeom>
            <a:solidFill>
              <a:srgbClr val="FFB732">
                <a:alpha val="1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nvGrpSpPr>
            <p:cNvPr id="30727" name="Group 1030"/>
            <p:cNvGrpSpPr>
              <a:grpSpLocks/>
            </p:cNvGrpSpPr>
            <p:nvPr/>
          </p:nvGrpSpPr>
          <p:grpSpPr bwMode="auto">
            <a:xfrm>
              <a:off x="624" y="912"/>
              <a:ext cx="4320" cy="3024"/>
              <a:chOff x="624" y="912"/>
              <a:chExt cx="4320" cy="3024"/>
            </a:xfrm>
          </p:grpSpPr>
          <p:sp>
            <p:nvSpPr>
              <p:cNvPr id="30729" name="AutoShape 1031"/>
              <p:cNvSpPr>
                <a:spLocks noChangeArrowheads="1"/>
              </p:cNvSpPr>
              <p:nvPr/>
            </p:nvSpPr>
            <p:spPr bwMode="auto">
              <a:xfrm>
                <a:off x="624" y="912"/>
                <a:ext cx="336" cy="3024"/>
              </a:xfrm>
              <a:prstGeom prst="upArrow">
                <a:avLst>
                  <a:gd name="adj1" fmla="val 60648"/>
                  <a:gd name="adj2" fmla="val 89875"/>
                </a:avLst>
              </a:prstGeom>
              <a:gradFill rotWithShape="1">
                <a:gsLst>
                  <a:gs pos="0">
                    <a:srgbClr val="CC3300"/>
                  </a:gs>
                  <a:gs pos="100000">
                    <a:srgbClr val="EA6F1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30" name="Text Box 1032"/>
              <p:cNvSpPr txBox="1">
                <a:spLocks noChangeArrowheads="1"/>
              </p:cNvSpPr>
              <p:nvPr/>
            </p:nvSpPr>
            <p:spPr bwMode="auto">
              <a:xfrm rot="16200000">
                <a:off x="-264" y="2408"/>
                <a:ext cx="2122"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100">
                    <a:solidFill>
                      <a:schemeClr val="bg1"/>
                    </a:solidFill>
                  </a:rPr>
                  <a:t>Increasing energy</a:t>
                </a:r>
              </a:p>
            </p:txBody>
          </p:sp>
          <p:sp>
            <p:nvSpPr>
              <p:cNvPr id="30731" name="Rectangle 1033"/>
              <p:cNvSpPr>
                <a:spLocks noChangeArrowheads="1"/>
              </p:cNvSpPr>
              <p:nvPr/>
            </p:nvSpPr>
            <p:spPr bwMode="auto">
              <a:xfrm>
                <a:off x="1008" y="158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32" name="Rectangle 1034"/>
              <p:cNvSpPr>
                <a:spLocks noChangeArrowheads="1"/>
              </p:cNvSpPr>
              <p:nvPr/>
            </p:nvSpPr>
            <p:spPr bwMode="auto">
              <a:xfrm>
                <a:off x="1008" y="1968"/>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33" name="Rectangle 1035"/>
              <p:cNvSpPr>
                <a:spLocks noChangeArrowheads="1"/>
              </p:cNvSpPr>
              <p:nvPr/>
            </p:nvSpPr>
            <p:spPr bwMode="auto">
              <a:xfrm>
                <a:off x="1008" y="2448"/>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34" name="Rectangle 1036"/>
              <p:cNvSpPr>
                <a:spLocks noChangeArrowheads="1"/>
              </p:cNvSpPr>
              <p:nvPr/>
            </p:nvSpPr>
            <p:spPr bwMode="auto">
              <a:xfrm>
                <a:off x="1008" y="302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35" name="Rectangle 1037"/>
              <p:cNvSpPr>
                <a:spLocks noChangeArrowheads="1"/>
              </p:cNvSpPr>
              <p:nvPr/>
            </p:nvSpPr>
            <p:spPr bwMode="auto">
              <a:xfrm>
                <a:off x="1008" y="3696"/>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36" name="Rectangle 1038"/>
              <p:cNvSpPr>
                <a:spLocks noChangeArrowheads="1"/>
              </p:cNvSpPr>
              <p:nvPr/>
            </p:nvSpPr>
            <p:spPr bwMode="auto">
              <a:xfrm>
                <a:off x="1008" y="1248"/>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nvGrpSpPr>
              <p:cNvPr id="30737" name="Group 1039"/>
              <p:cNvGrpSpPr>
                <a:grpSpLocks/>
              </p:cNvGrpSpPr>
              <p:nvPr/>
            </p:nvGrpSpPr>
            <p:grpSpPr bwMode="auto">
              <a:xfrm>
                <a:off x="1392" y="2736"/>
                <a:ext cx="528" cy="144"/>
                <a:chOff x="3792" y="2640"/>
                <a:chExt cx="528" cy="144"/>
              </a:xfrm>
            </p:grpSpPr>
            <p:sp>
              <p:nvSpPr>
                <p:cNvPr id="30796" name="Rectangle 1040"/>
                <p:cNvSpPr>
                  <a:spLocks noChangeArrowheads="1"/>
                </p:cNvSpPr>
                <p:nvPr/>
              </p:nvSpPr>
              <p:spPr bwMode="auto">
                <a:xfrm>
                  <a:off x="3792" y="26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97" name="Rectangle 1041"/>
                <p:cNvSpPr>
                  <a:spLocks noChangeArrowheads="1"/>
                </p:cNvSpPr>
                <p:nvPr/>
              </p:nvSpPr>
              <p:spPr bwMode="auto">
                <a:xfrm>
                  <a:off x="3984" y="26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98" name="Rectangle 1042"/>
                <p:cNvSpPr>
                  <a:spLocks noChangeArrowheads="1"/>
                </p:cNvSpPr>
                <p:nvPr/>
              </p:nvSpPr>
              <p:spPr bwMode="auto">
                <a:xfrm>
                  <a:off x="4176" y="26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30738" name="Group 1043"/>
              <p:cNvGrpSpPr>
                <a:grpSpLocks/>
              </p:cNvGrpSpPr>
              <p:nvPr/>
            </p:nvGrpSpPr>
            <p:grpSpPr bwMode="auto">
              <a:xfrm>
                <a:off x="1392" y="2208"/>
                <a:ext cx="528" cy="144"/>
                <a:chOff x="3792" y="2112"/>
                <a:chExt cx="528" cy="144"/>
              </a:xfrm>
            </p:grpSpPr>
            <p:sp>
              <p:nvSpPr>
                <p:cNvPr id="30793" name="Rectangle 1044"/>
                <p:cNvSpPr>
                  <a:spLocks noChangeArrowheads="1"/>
                </p:cNvSpPr>
                <p:nvPr/>
              </p:nvSpPr>
              <p:spPr bwMode="auto">
                <a:xfrm>
                  <a:off x="3792" y="211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94" name="Rectangle 1045"/>
                <p:cNvSpPr>
                  <a:spLocks noChangeArrowheads="1"/>
                </p:cNvSpPr>
                <p:nvPr/>
              </p:nvSpPr>
              <p:spPr bwMode="auto">
                <a:xfrm>
                  <a:off x="3984" y="211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95" name="Rectangle 1046"/>
                <p:cNvSpPr>
                  <a:spLocks noChangeArrowheads="1"/>
                </p:cNvSpPr>
                <p:nvPr/>
              </p:nvSpPr>
              <p:spPr bwMode="auto">
                <a:xfrm>
                  <a:off x="4176" y="211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30739" name="Group 1047"/>
              <p:cNvGrpSpPr>
                <a:grpSpLocks/>
              </p:cNvGrpSpPr>
              <p:nvPr/>
            </p:nvGrpSpPr>
            <p:grpSpPr bwMode="auto">
              <a:xfrm>
                <a:off x="1392" y="1776"/>
                <a:ext cx="528" cy="144"/>
                <a:chOff x="3792" y="1680"/>
                <a:chExt cx="528" cy="144"/>
              </a:xfrm>
            </p:grpSpPr>
            <p:sp>
              <p:nvSpPr>
                <p:cNvPr id="30790" name="Rectangle 1048"/>
                <p:cNvSpPr>
                  <a:spLocks noChangeArrowheads="1"/>
                </p:cNvSpPr>
                <p:nvPr/>
              </p:nvSpPr>
              <p:spPr bwMode="auto">
                <a:xfrm>
                  <a:off x="3792" y="168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91" name="Rectangle 1049"/>
                <p:cNvSpPr>
                  <a:spLocks noChangeArrowheads="1"/>
                </p:cNvSpPr>
                <p:nvPr/>
              </p:nvSpPr>
              <p:spPr bwMode="auto">
                <a:xfrm>
                  <a:off x="3984" y="168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92" name="Rectangle 1050"/>
                <p:cNvSpPr>
                  <a:spLocks noChangeArrowheads="1"/>
                </p:cNvSpPr>
                <p:nvPr/>
              </p:nvSpPr>
              <p:spPr bwMode="auto">
                <a:xfrm>
                  <a:off x="4176" y="168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30740" name="Group 1051"/>
              <p:cNvGrpSpPr>
                <a:grpSpLocks/>
              </p:cNvGrpSpPr>
              <p:nvPr/>
            </p:nvGrpSpPr>
            <p:grpSpPr bwMode="auto">
              <a:xfrm>
                <a:off x="1392" y="1392"/>
                <a:ext cx="528" cy="144"/>
                <a:chOff x="3792" y="1296"/>
                <a:chExt cx="528" cy="144"/>
              </a:xfrm>
            </p:grpSpPr>
            <p:sp>
              <p:nvSpPr>
                <p:cNvPr id="30787" name="Rectangle 1052"/>
                <p:cNvSpPr>
                  <a:spLocks noChangeArrowheads="1"/>
                </p:cNvSpPr>
                <p:nvPr/>
              </p:nvSpPr>
              <p:spPr bwMode="auto">
                <a:xfrm>
                  <a:off x="3792" y="1296"/>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88" name="Rectangle 1053"/>
                <p:cNvSpPr>
                  <a:spLocks noChangeArrowheads="1"/>
                </p:cNvSpPr>
                <p:nvPr/>
              </p:nvSpPr>
              <p:spPr bwMode="auto">
                <a:xfrm>
                  <a:off x="3984" y="1296"/>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89" name="Rectangle 1054"/>
                <p:cNvSpPr>
                  <a:spLocks noChangeArrowheads="1"/>
                </p:cNvSpPr>
                <p:nvPr/>
              </p:nvSpPr>
              <p:spPr bwMode="auto">
                <a:xfrm>
                  <a:off x="4176" y="1296"/>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30741" name="Group 1055"/>
              <p:cNvGrpSpPr>
                <a:grpSpLocks/>
              </p:cNvGrpSpPr>
              <p:nvPr/>
            </p:nvGrpSpPr>
            <p:grpSpPr bwMode="auto">
              <a:xfrm>
                <a:off x="1392" y="1056"/>
                <a:ext cx="528" cy="144"/>
                <a:chOff x="3792" y="960"/>
                <a:chExt cx="528" cy="144"/>
              </a:xfrm>
            </p:grpSpPr>
            <p:sp>
              <p:nvSpPr>
                <p:cNvPr id="30784" name="Rectangle 1056"/>
                <p:cNvSpPr>
                  <a:spLocks noChangeArrowheads="1"/>
                </p:cNvSpPr>
                <p:nvPr/>
              </p:nvSpPr>
              <p:spPr bwMode="auto">
                <a:xfrm>
                  <a:off x="3792" y="96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85" name="Rectangle 1057"/>
                <p:cNvSpPr>
                  <a:spLocks noChangeArrowheads="1"/>
                </p:cNvSpPr>
                <p:nvPr/>
              </p:nvSpPr>
              <p:spPr bwMode="auto">
                <a:xfrm>
                  <a:off x="3984" y="96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86" name="Rectangle 1058"/>
                <p:cNvSpPr>
                  <a:spLocks noChangeArrowheads="1"/>
                </p:cNvSpPr>
                <p:nvPr/>
              </p:nvSpPr>
              <p:spPr bwMode="auto">
                <a:xfrm>
                  <a:off x="4176" y="96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30742" name="Group 1059"/>
              <p:cNvGrpSpPr>
                <a:grpSpLocks/>
              </p:cNvGrpSpPr>
              <p:nvPr/>
            </p:nvGrpSpPr>
            <p:grpSpPr bwMode="auto">
              <a:xfrm>
                <a:off x="2160" y="1968"/>
                <a:ext cx="912" cy="144"/>
                <a:chOff x="4560" y="1872"/>
                <a:chExt cx="912" cy="144"/>
              </a:xfrm>
            </p:grpSpPr>
            <p:sp>
              <p:nvSpPr>
                <p:cNvPr id="30779" name="Rectangle 1060"/>
                <p:cNvSpPr>
                  <a:spLocks noChangeArrowheads="1"/>
                </p:cNvSpPr>
                <p:nvPr/>
              </p:nvSpPr>
              <p:spPr bwMode="auto">
                <a:xfrm>
                  <a:off x="4560" y="187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80" name="Rectangle 1061"/>
                <p:cNvSpPr>
                  <a:spLocks noChangeArrowheads="1"/>
                </p:cNvSpPr>
                <p:nvPr/>
              </p:nvSpPr>
              <p:spPr bwMode="auto">
                <a:xfrm>
                  <a:off x="4752" y="187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81" name="Rectangle 1062"/>
                <p:cNvSpPr>
                  <a:spLocks noChangeArrowheads="1"/>
                </p:cNvSpPr>
                <p:nvPr/>
              </p:nvSpPr>
              <p:spPr bwMode="auto">
                <a:xfrm>
                  <a:off x="4944" y="187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82" name="Rectangle 1063"/>
                <p:cNvSpPr>
                  <a:spLocks noChangeArrowheads="1"/>
                </p:cNvSpPr>
                <p:nvPr/>
              </p:nvSpPr>
              <p:spPr bwMode="auto">
                <a:xfrm>
                  <a:off x="5136" y="187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83" name="Rectangle 1064"/>
                <p:cNvSpPr>
                  <a:spLocks noChangeArrowheads="1"/>
                </p:cNvSpPr>
                <p:nvPr/>
              </p:nvSpPr>
              <p:spPr bwMode="auto">
                <a:xfrm>
                  <a:off x="5328" y="1872"/>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30743" name="Group 1065"/>
              <p:cNvGrpSpPr>
                <a:grpSpLocks/>
              </p:cNvGrpSpPr>
              <p:nvPr/>
            </p:nvGrpSpPr>
            <p:grpSpPr bwMode="auto">
              <a:xfrm>
                <a:off x="2160" y="1536"/>
                <a:ext cx="912" cy="144"/>
                <a:chOff x="4560" y="1440"/>
                <a:chExt cx="912" cy="144"/>
              </a:xfrm>
            </p:grpSpPr>
            <p:sp>
              <p:nvSpPr>
                <p:cNvPr id="30774" name="Rectangle 1066"/>
                <p:cNvSpPr>
                  <a:spLocks noChangeArrowheads="1"/>
                </p:cNvSpPr>
                <p:nvPr/>
              </p:nvSpPr>
              <p:spPr bwMode="auto">
                <a:xfrm>
                  <a:off x="4560"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75" name="Rectangle 1067"/>
                <p:cNvSpPr>
                  <a:spLocks noChangeArrowheads="1"/>
                </p:cNvSpPr>
                <p:nvPr/>
              </p:nvSpPr>
              <p:spPr bwMode="auto">
                <a:xfrm>
                  <a:off x="4752"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76" name="Rectangle 1068"/>
                <p:cNvSpPr>
                  <a:spLocks noChangeArrowheads="1"/>
                </p:cNvSpPr>
                <p:nvPr/>
              </p:nvSpPr>
              <p:spPr bwMode="auto">
                <a:xfrm>
                  <a:off x="4944"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77" name="Rectangle 1069"/>
                <p:cNvSpPr>
                  <a:spLocks noChangeArrowheads="1"/>
                </p:cNvSpPr>
                <p:nvPr/>
              </p:nvSpPr>
              <p:spPr bwMode="auto">
                <a:xfrm>
                  <a:off x="5136"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78" name="Rectangle 1070"/>
                <p:cNvSpPr>
                  <a:spLocks noChangeArrowheads="1"/>
                </p:cNvSpPr>
                <p:nvPr/>
              </p:nvSpPr>
              <p:spPr bwMode="auto">
                <a:xfrm>
                  <a:off x="5328"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grpSp>
            <p:nvGrpSpPr>
              <p:cNvPr id="30744" name="Group 1071"/>
              <p:cNvGrpSpPr>
                <a:grpSpLocks/>
              </p:cNvGrpSpPr>
              <p:nvPr/>
            </p:nvGrpSpPr>
            <p:grpSpPr bwMode="auto">
              <a:xfrm>
                <a:off x="2160" y="1200"/>
                <a:ext cx="912" cy="144"/>
                <a:chOff x="4560" y="1104"/>
                <a:chExt cx="912" cy="144"/>
              </a:xfrm>
            </p:grpSpPr>
            <p:sp>
              <p:nvSpPr>
                <p:cNvPr id="30769" name="Rectangle 1072"/>
                <p:cNvSpPr>
                  <a:spLocks noChangeArrowheads="1"/>
                </p:cNvSpPr>
                <p:nvPr/>
              </p:nvSpPr>
              <p:spPr bwMode="auto">
                <a:xfrm>
                  <a:off x="4560" y="110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70" name="Rectangle 1073"/>
                <p:cNvSpPr>
                  <a:spLocks noChangeArrowheads="1"/>
                </p:cNvSpPr>
                <p:nvPr/>
              </p:nvSpPr>
              <p:spPr bwMode="auto">
                <a:xfrm>
                  <a:off x="4752" y="110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71" name="Rectangle 1074"/>
                <p:cNvSpPr>
                  <a:spLocks noChangeArrowheads="1"/>
                </p:cNvSpPr>
                <p:nvPr/>
              </p:nvSpPr>
              <p:spPr bwMode="auto">
                <a:xfrm>
                  <a:off x="4944" y="110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72" name="Rectangle 1075"/>
                <p:cNvSpPr>
                  <a:spLocks noChangeArrowheads="1"/>
                </p:cNvSpPr>
                <p:nvPr/>
              </p:nvSpPr>
              <p:spPr bwMode="auto">
                <a:xfrm>
                  <a:off x="5136" y="110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73" name="Rectangle 1076"/>
                <p:cNvSpPr>
                  <a:spLocks noChangeArrowheads="1"/>
                </p:cNvSpPr>
                <p:nvPr/>
              </p:nvSpPr>
              <p:spPr bwMode="auto">
                <a:xfrm>
                  <a:off x="5328" y="1104"/>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sp>
            <p:nvSpPr>
              <p:cNvPr id="30745" name="Text Box 1077"/>
              <p:cNvSpPr txBox="1">
                <a:spLocks noChangeArrowheads="1"/>
              </p:cNvSpPr>
              <p:nvPr/>
            </p:nvSpPr>
            <p:spPr bwMode="auto">
              <a:xfrm>
                <a:off x="1104" y="120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6</a:t>
                </a:r>
                <a:r>
                  <a:rPr lang="en-US" altLang="en-US" sz="1900" b="0" i="1">
                    <a:solidFill>
                      <a:schemeClr val="tx1"/>
                    </a:solidFill>
                  </a:rPr>
                  <a:t>s</a:t>
                </a:r>
                <a:endParaRPr lang="en-US" altLang="en-US" sz="1900" b="0">
                  <a:solidFill>
                    <a:schemeClr val="tx1"/>
                  </a:solidFill>
                </a:endParaRPr>
              </a:p>
            </p:txBody>
          </p:sp>
          <p:sp>
            <p:nvSpPr>
              <p:cNvPr id="30746" name="Text Box 1078"/>
              <p:cNvSpPr txBox="1">
                <a:spLocks noChangeArrowheads="1"/>
              </p:cNvSpPr>
              <p:nvPr/>
            </p:nvSpPr>
            <p:spPr bwMode="auto">
              <a:xfrm>
                <a:off x="1104" y="1536"/>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5</a:t>
                </a:r>
                <a:r>
                  <a:rPr lang="en-US" altLang="en-US" sz="1900" b="0" i="1">
                    <a:solidFill>
                      <a:schemeClr val="tx1"/>
                    </a:solidFill>
                  </a:rPr>
                  <a:t>s</a:t>
                </a:r>
                <a:endParaRPr lang="en-US" altLang="en-US" sz="1900" b="0">
                  <a:solidFill>
                    <a:schemeClr val="tx1"/>
                  </a:solidFill>
                </a:endParaRPr>
              </a:p>
            </p:txBody>
          </p:sp>
          <p:sp>
            <p:nvSpPr>
              <p:cNvPr id="30747" name="Text Box 1079"/>
              <p:cNvSpPr txBox="1">
                <a:spLocks noChangeArrowheads="1"/>
              </p:cNvSpPr>
              <p:nvPr/>
            </p:nvSpPr>
            <p:spPr bwMode="auto">
              <a:xfrm>
                <a:off x="1104" y="192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4</a:t>
                </a:r>
                <a:r>
                  <a:rPr lang="en-US" altLang="en-US" sz="1900" b="0" i="1">
                    <a:solidFill>
                      <a:schemeClr val="tx1"/>
                    </a:solidFill>
                  </a:rPr>
                  <a:t>s</a:t>
                </a:r>
                <a:endParaRPr lang="en-US" altLang="en-US" sz="1900" b="0">
                  <a:solidFill>
                    <a:schemeClr val="tx1"/>
                  </a:solidFill>
                </a:endParaRPr>
              </a:p>
            </p:txBody>
          </p:sp>
          <p:sp>
            <p:nvSpPr>
              <p:cNvPr id="30748" name="Text Box 1080"/>
              <p:cNvSpPr txBox="1">
                <a:spLocks noChangeArrowheads="1"/>
              </p:cNvSpPr>
              <p:nvPr/>
            </p:nvSpPr>
            <p:spPr bwMode="auto">
              <a:xfrm>
                <a:off x="1104" y="240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3</a:t>
                </a:r>
                <a:r>
                  <a:rPr lang="en-US" altLang="en-US" sz="1900" b="0" i="1">
                    <a:solidFill>
                      <a:schemeClr val="tx1"/>
                    </a:solidFill>
                  </a:rPr>
                  <a:t>s</a:t>
                </a:r>
                <a:endParaRPr lang="en-US" altLang="en-US" sz="1900" b="0">
                  <a:solidFill>
                    <a:schemeClr val="tx1"/>
                  </a:solidFill>
                </a:endParaRPr>
              </a:p>
            </p:txBody>
          </p:sp>
          <p:sp>
            <p:nvSpPr>
              <p:cNvPr id="30749" name="Text Box 1081"/>
              <p:cNvSpPr txBox="1">
                <a:spLocks noChangeArrowheads="1"/>
              </p:cNvSpPr>
              <p:nvPr/>
            </p:nvSpPr>
            <p:spPr bwMode="auto">
              <a:xfrm>
                <a:off x="1104" y="2976"/>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2</a:t>
                </a:r>
                <a:r>
                  <a:rPr lang="en-US" altLang="en-US" sz="1900" b="0" i="1">
                    <a:solidFill>
                      <a:schemeClr val="tx1"/>
                    </a:solidFill>
                  </a:rPr>
                  <a:t>s</a:t>
                </a:r>
                <a:endParaRPr lang="en-US" altLang="en-US" sz="1900" b="0">
                  <a:solidFill>
                    <a:schemeClr val="tx1"/>
                  </a:solidFill>
                </a:endParaRPr>
              </a:p>
            </p:txBody>
          </p:sp>
          <p:sp>
            <p:nvSpPr>
              <p:cNvPr id="30750" name="Text Box 1082"/>
              <p:cNvSpPr txBox="1">
                <a:spLocks noChangeArrowheads="1"/>
              </p:cNvSpPr>
              <p:nvPr/>
            </p:nvSpPr>
            <p:spPr bwMode="auto">
              <a:xfrm>
                <a:off x="1104" y="3648"/>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1</a:t>
                </a:r>
                <a:r>
                  <a:rPr lang="en-US" altLang="en-US" sz="1900" b="0" i="1">
                    <a:solidFill>
                      <a:schemeClr val="tx1"/>
                    </a:solidFill>
                  </a:rPr>
                  <a:t>s</a:t>
                </a:r>
                <a:endParaRPr lang="en-US" altLang="en-US" sz="1900" b="0">
                  <a:solidFill>
                    <a:schemeClr val="tx1"/>
                  </a:solidFill>
                </a:endParaRPr>
              </a:p>
            </p:txBody>
          </p:sp>
          <p:sp>
            <p:nvSpPr>
              <p:cNvPr id="30751" name="Text Box 1083"/>
              <p:cNvSpPr txBox="1">
                <a:spLocks noChangeArrowheads="1"/>
              </p:cNvSpPr>
              <p:nvPr/>
            </p:nvSpPr>
            <p:spPr bwMode="auto">
              <a:xfrm>
                <a:off x="1872" y="1008"/>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6</a:t>
                </a:r>
                <a:r>
                  <a:rPr lang="en-US" altLang="en-US" sz="1900" b="0" i="1">
                    <a:solidFill>
                      <a:schemeClr val="tx1"/>
                    </a:solidFill>
                  </a:rPr>
                  <a:t>p</a:t>
                </a:r>
                <a:endParaRPr lang="en-US" altLang="en-US" sz="1900" b="0">
                  <a:solidFill>
                    <a:schemeClr val="tx1"/>
                  </a:solidFill>
                </a:endParaRPr>
              </a:p>
            </p:txBody>
          </p:sp>
          <p:sp>
            <p:nvSpPr>
              <p:cNvPr id="30752" name="Text Box 1084"/>
              <p:cNvSpPr txBox="1">
                <a:spLocks noChangeArrowheads="1"/>
              </p:cNvSpPr>
              <p:nvPr/>
            </p:nvSpPr>
            <p:spPr bwMode="auto">
              <a:xfrm>
                <a:off x="1872" y="1344"/>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5</a:t>
                </a:r>
                <a:r>
                  <a:rPr lang="en-US" altLang="en-US" sz="1900" b="0" i="1">
                    <a:solidFill>
                      <a:schemeClr val="tx1"/>
                    </a:solidFill>
                  </a:rPr>
                  <a:t>p</a:t>
                </a:r>
                <a:endParaRPr lang="en-US" altLang="en-US" sz="1900" b="0">
                  <a:solidFill>
                    <a:schemeClr val="tx1"/>
                  </a:solidFill>
                </a:endParaRPr>
              </a:p>
            </p:txBody>
          </p:sp>
          <p:sp>
            <p:nvSpPr>
              <p:cNvPr id="30753" name="Text Box 1085"/>
              <p:cNvSpPr txBox="1">
                <a:spLocks noChangeArrowheads="1"/>
              </p:cNvSpPr>
              <p:nvPr/>
            </p:nvSpPr>
            <p:spPr bwMode="auto">
              <a:xfrm>
                <a:off x="3024" y="1152"/>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5</a:t>
                </a:r>
                <a:r>
                  <a:rPr lang="en-US" altLang="en-US" sz="1900" b="0" i="1">
                    <a:solidFill>
                      <a:schemeClr val="tx1"/>
                    </a:solidFill>
                  </a:rPr>
                  <a:t>d</a:t>
                </a:r>
                <a:endParaRPr lang="en-US" altLang="en-US" sz="1900" b="0">
                  <a:solidFill>
                    <a:schemeClr val="tx1"/>
                  </a:solidFill>
                </a:endParaRPr>
              </a:p>
            </p:txBody>
          </p:sp>
          <p:sp>
            <p:nvSpPr>
              <p:cNvPr id="30754" name="Text Box 1086"/>
              <p:cNvSpPr txBox="1">
                <a:spLocks noChangeArrowheads="1"/>
              </p:cNvSpPr>
              <p:nvPr/>
            </p:nvSpPr>
            <p:spPr bwMode="auto">
              <a:xfrm>
                <a:off x="1872" y="1728"/>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4</a:t>
                </a:r>
                <a:r>
                  <a:rPr lang="en-US" altLang="en-US" sz="1900" b="0" i="1">
                    <a:solidFill>
                      <a:schemeClr val="tx1"/>
                    </a:solidFill>
                  </a:rPr>
                  <a:t>p</a:t>
                </a:r>
                <a:endParaRPr lang="en-US" altLang="en-US" sz="1900" b="0">
                  <a:solidFill>
                    <a:schemeClr val="tx1"/>
                  </a:solidFill>
                </a:endParaRPr>
              </a:p>
            </p:txBody>
          </p:sp>
          <p:sp>
            <p:nvSpPr>
              <p:cNvPr id="30755" name="Text Box 1087"/>
              <p:cNvSpPr txBox="1">
                <a:spLocks noChangeArrowheads="1"/>
              </p:cNvSpPr>
              <p:nvPr/>
            </p:nvSpPr>
            <p:spPr bwMode="auto">
              <a:xfrm>
                <a:off x="3024" y="1488"/>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4</a:t>
                </a:r>
                <a:r>
                  <a:rPr lang="en-US" altLang="en-US" sz="1900" b="0" i="1">
                    <a:solidFill>
                      <a:schemeClr val="tx1"/>
                    </a:solidFill>
                  </a:rPr>
                  <a:t>d</a:t>
                </a:r>
                <a:endParaRPr lang="en-US" altLang="en-US" sz="1900" b="0">
                  <a:solidFill>
                    <a:schemeClr val="tx1"/>
                  </a:solidFill>
                </a:endParaRPr>
              </a:p>
            </p:txBody>
          </p:sp>
          <p:sp>
            <p:nvSpPr>
              <p:cNvPr id="30756" name="Text Box 1088"/>
              <p:cNvSpPr txBox="1">
                <a:spLocks noChangeArrowheads="1"/>
              </p:cNvSpPr>
              <p:nvPr/>
            </p:nvSpPr>
            <p:spPr bwMode="auto">
              <a:xfrm>
                <a:off x="4608" y="120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4</a:t>
                </a:r>
                <a:r>
                  <a:rPr lang="en-US" altLang="en-US" sz="1900" b="0" i="1">
                    <a:solidFill>
                      <a:schemeClr val="tx1"/>
                    </a:solidFill>
                  </a:rPr>
                  <a:t>f</a:t>
                </a:r>
                <a:endParaRPr lang="en-US" altLang="en-US" sz="1900" b="0">
                  <a:solidFill>
                    <a:schemeClr val="tx1"/>
                  </a:solidFill>
                </a:endParaRPr>
              </a:p>
            </p:txBody>
          </p:sp>
          <p:grpSp>
            <p:nvGrpSpPr>
              <p:cNvPr id="30757" name="Group 1089"/>
              <p:cNvGrpSpPr>
                <a:grpSpLocks/>
              </p:cNvGrpSpPr>
              <p:nvPr/>
            </p:nvGrpSpPr>
            <p:grpSpPr bwMode="auto">
              <a:xfrm>
                <a:off x="3360" y="1248"/>
                <a:ext cx="1296" cy="144"/>
                <a:chOff x="3360" y="1248"/>
                <a:chExt cx="1296" cy="144"/>
              </a:xfrm>
            </p:grpSpPr>
            <p:grpSp>
              <p:nvGrpSpPr>
                <p:cNvPr id="30761" name="Group 1090"/>
                <p:cNvGrpSpPr>
                  <a:grpSpLocks/>
                </p:cNvGrpSpPr>
                <p:nvPr/>
              </p:nvGrpSpPr>
              <p:grpSpPr bwMode="auto">
                <a:xfrm>
                  <a:off x="3360" y="1248"/>
                  <a:ext cx="912" cy="144"/>
                  <a:chOff x="4560" y="1440"/>
                  <a:chExt cx="912" cy="144"/>
                </a:xfrm>
              </p:grpSpPr>
              <p:sp>
                <p:nvSpPr>
                  <p:cNvPr id="30764" name="Rectangle 1091"/>
                  <p:cNvSpPr>
                    <a:spLocks noChangeArrowheads="1"/>
                  </p:cNvSpPr>
                  <p:nvPr/>
                </p:nvSpPr>
                <p:spPr bwMode="auto">
                  <a:xfrm>
                    <a:off x="4560"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65" name="Rectangle 1092"/>
                  <p:cNvSpPr>
                    <a:spLocks noChangeArrowheads="1"/>
                  </p:cNvSpPr>
                  <p:nvPr/>
                </p:nvSpPr>
                <p:spPr bwMode="auto">
                  <a:xfrm>
                    <a:off x="4752"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66" name="Rectangle 1093"/>
                  <p:cNvSpPr>
                    <a:spLocks noChangeArrowheads="1"/>
                  </p:cNvSpPr>
                  <p:nvPr/>
                </p:nvSpPr>
                <p:spPr bwMode="auto">
                  <a:xfrm>
                    <a:off x="4944"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67" name="Rectangle 1094"/>
                  <p:cNvSpPr>
                    <a:spLocks noChangeArrowheads="1"/>
                  </p:cNvSpPr>
                  <p:nvPr/>
                </p:nvSpPr>
                <p:spPr bwMode="auto">
                  <a:xfrm>
                    <a:off x="5136"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68" name="Rectangle 1095"/>
                  <p:cNvSpPr>
                    <a:spLocks noChangeArrowheads="1"/>
                  </p:cNvSpPr>
                  <p:nvPr/>
                </p:nvSpPr>
                <p:spPr bwMode="auto">
                  <a:xfrm>
                    <a:off x="5328" y="1440"/>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sp>
              <p:nvSpPr>
                <p:cNvPr id="30762" name="Rectangle 1096"/>
                <p:cNvSpPr>
                  <a:spLocks noChangeArrowheads="1"/>
                </p:cNvSpPr>
                <p:nvPr/>
              </p:nvSpPr>
              <p:spPr bwMode="auto">
                <a:xfrm>
                  <a:off x="4320" y="1248"/>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30763" name="Rectangle 1097"/>
                <p:cNvSpPr>
                  <a:spLocks noChangeArrowheads="1"/>
                </p:cNvSpPr>
                <p:nvPr/>
              </p:nvSpPr>
              <p:spPr bwMode="auto">
                <a:xfrm>
                  <a:off x="4512" y="1248"/>
                  <a:ext cx="144" cy="144"/>
                </a:xfrm>
                <a:prstGeom prst="rect">
                  <a:avLst/>
                </a:prstGeom>
                <a:solidFill>
                  <a:schemeClr val="bg1"/>
                </a:solidFill>
                <a:ln w="254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grpSp>
          <p:sp>
            <p:nvSpPr>
              <p:cNvPr id="30758" name="Text Box 1098"/>
              <p:cNvSpPr txBox="1">
                <a:spLocks noChangeArrowheads="1"/>
              </p:cNvSpPr>
              <p:nvPr/>
            </p:nvSpPr>
            <p:spPr bwMode="auto">
              <a:xfrm>
                <a:off x="1872" y="216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3</a:t>
                </a:r>
                <a:r>
                  <a:rPr lang="en-US" altLang="en-US" sz="1900" b="0" i="1">
                    <a:solidFill>
                      <a:schemeClr val="tx1"/>
                    </a:solidFill>
                  </a:rPr>
                  <a:t>p</a:t>
                </a:r>
                <a:endParaRPr lang="en-US" altLang="en-US" sz="1900" b="0">
                  <a:solidFill>
                    <a:schemeClr val="tx1"/>
                  </a:solidFill>
                </a:endParaRPr>
              </a:p>
            </p:txBody>
          </p:sp>
          <p:sp>
            <p:nvSpPr>
              <p:cNvPr id="30759" name="Text Box 1099"/>
              <p:cNvSpPr txBox="1">
                <a:spLocks noChangeArrowheads="1"/>
              </p:cNvSpPr>
              <p:nvPr/>
            </p:nvSpPr>
            <p:spPr bwMode="auto">
              <a:xfrm>
                <a:off x="3024" y="1920"/>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3</a:t>
                </a:r>
                <a:r>
                  <a:rPr lang="en-US" altLang="en-US" sz="1900" b="0" i="1">
                    <a:solidFill>
                      <a:schemeClr val="tx1"/>
                    </a:solidFill>
                  </a:rPr>
                  <a:t>d</a:t>
                </a:r>
                <a:endParaRPr lang="en-US" altLang="en-US" sz="1900" b="0">
                  <a:solidFill>
                    <a:schemeClr val="tx1"/>
                  </a:solidFill>
                </a:endParaRPr>
              </a:p>
            </p:txBody>
          </p:sp>
          <p:sp>
            <p:nvSpPr>
              <p:cNvPr id="30760" name="Text Box 1100"/>
              <p:cNvSpPr txBox="1">
                <a:spLocks noChangeArrowheads="1"/>
              </p:cNvSpPr>
              <p:nvPr/>
            </p:nvSpPr>
            <p:spPr bwMode="auto">
              <a:xfrm>
                <a:off x="1872" y="2688"/>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900" b="0">
                    <a:solidFill>
                      <a:schemeClr val="tx1"/>
                    </a:solidFill>
                  </a:rPr>
                  <a:t>2</a:t>
                </a:r>
                <a:r>
                  <a:rPr lang="en-US" altLang="en-US" sz="1900" b="0" i="1">
                    <a:solidFill>
                      <a:schemeClr val="tx1"/>
                    </a:solidFill>
                  </a:rPr>
                  <a:t>p</a:t>
                </a:r>
                <a:endParaRPr lang="en-US" altLang="en-US" sz="1900" b="0">
                  <a:solidFill>
                    <a:schemeClr val="tx1"/>
                  </a:solidFill>
                </a:endParaRPr>
              </a:p>
            </p:txBody>
          </p:sp>
        </p:grpSp>
        <p:sp>
          <p:nvSpPr>
            <p:cNvPr id="30728" name="Text Box 1101"/>
            <p:cNvSpPr txBox="1">
              <a:spLocks noChangeArrowheads="1"/>
            </p:cNvSpPr>
            <p:nvPr/>
          </p:nvSpPr>
          <p:spPr bwMode="auto">
            <a:xfrm>
              <a:off x="2328" y="2730"/>
              <a:ext cx="3216" cy="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b="0" i="1" dirty="0">
                  <a:solidFill>
                    <a:schemeClr val="tx1"/>
                  </a:solidFill>
                  <a:latin typeface="Times New Roman" panose="02020603050405020304" pitchFamily="18" charset="0"/>
                  <a:cs typeface="Times New Roman" panose="02020603050405020304" pitchFamily="18" charset="0"/>
                </a:rPr>
                <a:t>The range of energy levels within a principal energy level can overlap the energy levels of another principal level. </a:t>
              </a:r>
            </a:p>
          </p:txBody>
        </p:sp>
      </p:grpSp>
      <p:sp>
        <p:nvSpPr>
          <p:cNvPr id="78" name="TextBox 77"/>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t>2 Electron Configurations</a:t>
            </a:r>
          </a:p>
        </p:txBody>
      </p:sp>
      <p:sp>
        <p:nvSpPr>
          <p:cNvPr id="3" name="Oval 2">
            <a:extLst>
              <a:ext uri="{FF2B5EF4-FFF2-40B4-BE49-F238E27FC236}">
                <a16:creationId xmlns:a16="http://schemas.microsoft.com/office/drawing/2014/main" id="{C8F34C1C-E4A9-3721-7EC7-06790D6E3D48}"/>
              </a:ext>
            </a:extLst>
          </p:cNvPr>
          <p:cNvSpPr/>
          <p:nvPr/>
        </p:nvSpPr>
        <p:spPr bwMode="auto">
          <a:xfrm>
            <a:off x="685800" y="2968625"/>
            <a:ext cx="4953000" cy="56020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 y="1143000"/>
            <a:ext cx="9144000" cy="714400"/>
          </a:xfrm>
        </p:spPr>
        <p:txBody>
          <a:bodyPr>
            <a:noAutofit/>
          </a:bodyPr>
          <a:lstStyle/>
          <a:p>
            <a:pPr marL="284163" lvl="1" indent="-284163" algn="ctr">
              <a:buNone/>
            </a:pPr>
            <a:r>
              <a:rPr lang="en-US" sz="2400" b="1" dirty="0">
                <a:solidFill>
                  <a:srgbClr val="5B8F22"/>
                </a:solidFill>
              </a:rPr>
              <a:t>Create the electron configuration for each element by rows</a:t>
            </a:r>
          </a:p>
        </p:txBody>
      </p:sp>
      <p:sp>
        <p:nvSpPr>
          <p:cNvPr id="63489" name="Title 4"/>
          <p:cNvSpPr>
            <a:spLocks noGrp="1"/>
          </p:cNvSpPr>
          <p:nvPr>
            <p:ph type="title"/>
          </p:nvPr>
        </p:nvSpPr>
        <p:spPr>
          <a:xfrm>
            <a:off x="4" y="0"/>
            <a:ext cx="9143995" cy="1371600"/>
          </a:xfrm>
        </p:spPr>
        <p:txBody>
          <a:bodyPr/>
          <a:lstStyle/>
          <a:p>
            <a:r>
              <a:rPr lang="en-US" dirty="0"/>
              <a:t>Group “A” and “B” Elements</a:t>
            </a:r>
          </a:p>
        </p:txBody>
      </p:sp>
      <p:sp>
        <p:nvSpPr>
          <p:cNvPr id="99330" name="Rectangle 2"/>
          <p:cNvSpPr>
            <a:spLocks noChangeArrowheads="1"/>
          </p:cNvSpPr>
          <p:nvPr/>
        </p:nvSpPr>
        <p:spPr bwMode="auto">
          <a:xfrm>
            <a:off x="2" y="-343185"/>
            <a:ext cx="387922" cy="686374"/>
          </a:xfrm>
          <a:prstGeom prst="rect">
            <a:avLst/>
          </a:prstGeom>
          <a:noFill/>
          <a:ln w="9525">
            <a:noFill/>
            <a:miter lim="800000"/>
            <a:headEnd/>
            <a:tailEnd/>
          </a:ln>
          <a:effectLst/>
        </p:spPr>
        <p:txBody>
          <a:bodyPr vert="horz" wrap="none" lIns="192053" tIns="96028" rIns="192053" bIns="96028" numCol="1" anchor="ctr" anchorCtr="0" compatLnSpc="1">
            <a:prstTxWarp prst="textNoShape">
              <a:avLst/>
            </a:prstTxWarp>
            <a:spAutoFit/>
          </a:bodyPr>
          <a:lstStyle/>
          <a:p>
            <a:pPr eaLnBrk="1" hangingPunct="1"/>
            <a:endParaRPr lang="en-US" sz="3200" dirty="0">
              <a:solidFill>
                <a:srgbClr val="000000"/>
              </a:solidFill>
              <a:latin typeface="Arial" charset="0"/>
              <a:ea typeface="+mn-ea"/>
              <a:cs typeface="Arial" charset="0"/>
            </a:endParaRPr>
          </a:p>
        </p:txBody>
      </p:sp>
      <p:pic>
        <p:nvPicPr>
          <p:cNvPr id="99329" name="Picture 1" descr="04_02"/>
          <p:cNvPicPr>
            <a:picLocks noChangeAspect="1" noChangeArrowheads="1"/>
          </p:cNvPicPr>
          <p:nvPr/>
        </p:nvPicPr>
        <p:blipFill>
          <a:blip r:embed="rId3" cstate="print"/>
          <a:srcRect/>
          <a:stretch>
            <a:fillRect/>
          </a:stretch>
        </p:blipFill>
        <p:spPr bwMode="auto">
          <a:xfrm>
            <a:off x="1318216" y="2577581"/>
            <a:ext cx="6019196" cy="4207508"/>
          </a:xfrm>
          <a:prstGeom prst="rect">
            <a:avLst/>
          </a:prstGeom>
          <a:noFill/>
        </p:spPr>
      </p:pic>
      <p:sp>
        <p:nvSpPr>
          <p:cNvPr id="9" name="TextBox 8"/>
          <p:cNvSpPr txBox="1"/>
          <p:nvPr/>
        </p:nvSpPr>
        <p:spPr>
          <a:xfrm>
            <a:off x="2767012" y="3810000"/>
            <a:ext cx="2301877" cy="1425038"/>
          </a:xfrm>
          <a:prstGeom prst="rect">
            <a:avLst/>
          </a:prstGeom>
          <a:noFill/>
        </p:spPr>
        <p:txBody>
          <a:bodyPr wrap="square" lIns="192053" tIns="96028" rIns="192053" bIns="96028" rtlCol="0">
            <a:spAutoFit/>
          </a:bodyPr>
          <a:lstStyle/>
          <a:p>
            <a:pPr algn="ctr" eaLnBrk="1" hangingPunct="1"/>
            <a:r>
              <a:rPr lang="en-US" sz="3200" dirty="0">
                <a:solidFill>
                  <a:srgbClr val="000000"/>
                </a:solidFill>
                <a:latin typeface="Arial" charset="0"/>
                <a:ea typeface="+mn-ea"/>
                <a:cs typeface="Arial" charset="0"/>
              </a:rPr>
              <a:t>B Groups</a:t>
            </a:r>
          </a:p>
          <a:p>
            <a:pPr algn="ctr" eaLnBrk="1" hangingPunct="1"/>
            <a:r>
              <a:rPr lang="en-US" sz="2400" b="1" i="1" dirty="0">
                <a:solidFill>
                  <a:srgbClr val="000000"/>
                </a:solidFill>
                <a:latin typeface="Times New Roman" panose="02020603050405020304" pitchFamily="18" charset="0"/>
                <a:ea typeface="+mn-ea"/>
                <a:cs typeface="Times New Roman" panose="02020603050405020304" pitchFamily="18" charset="0"/>
              </a:rPr>
              <a:t>Transition</a:t>
            </a:r>
          </a:p>
          <a:p>
            <a:pPr algn="ctr" eaLnBrk="1" hangingPunct="1"/>
            <a:r>
              <a:rPr lang="en-US" sz="2400" i="1" dirty="0">
                <a:solidFill>
                  <a:srgbClr val="000000"/>
                </a:solidFill>
                <a:latin typeface="Times New Roman" panose="02020603050405020304" pitchFamily="18" charset="0"/>
                <a:ea typeface="+mn-ea"/>
                <a:cs typeface="Times New Roman" panose="02020603050405020304" pitchFamily="18" charset="0"/>
              </a:rPr>
              <a:t>d block</a:t>
            </a:r>
          </a:p>
        </p:txBody>
      </p:sp>
      <p:sp>
        <p:nvSpPr>
          <p:cNvPr id="10" name="TextBox 9"/>
          <p:cNvSpPr txBox="1"/>
          <p:nvPr/>
        </p:nvSpPr>
        <p:spPr>
          <a:xfrm>
            <a:off x="2514600" y="6042272"/>
            <a:ext cx="3886200" cy="686374"/>
          </a:xfrm>
          <a:prstGeom prst="rect">
            <a:avLst/>
          </a:prstGeom>
          <a:noFill/>
        </p:spPr>
        <p:txBody>
          <a:bodyPr wrap="square" lIns="192053" tIns="96028" rIns="192053" bIns="96028" rtlCol="0">
            <a:spAutoFit/>
          </a:bodyPr>
          <a:lstStyle/>
          <a:p>
            <a:pPr eaLnBrk="1" hangingPunct="1"/>
            <a:r>
              <a:rPr lang="en-US" sz="3200" dirty="0">
                <a:solidFill>
                  <a:srgbClr val="000000"/>
                </a:solidFill>
                <a:latin typeface="Arial" charset="0"/>
                <a:ea typeface="+mn-ea"/>
                <a:cs typeface="Arial" charset="0"/>
              </a:rPr>
              <a:t>B Groups – f block</a:t>
            </a:r>
          </a:p>
        </p:txBody>
      </p:sp>
      <p:sp>
        <p:nvSpPr>
          <p:cNvPr id="11" name="TextBox 10"/>
          <p:cNvSpPr txBox="1"/>
          <p:nvPr/>
        </p:nvSpPr>
        <p:spPr>
          <a:xfrm>
            <a:off x="5486400" y="1981200"/>
            <a:ext cx="2006397" cy="901818"/>
          </a:xfrm>
          <a:prstGeom prst="rect">
            <a:avLst/>
          </a:prstGeom>
          <a:noFill/>
        </p:spPr>
        <p:txBody>
          <a:bodyPr wrap="square" lIns="192053" tIns="96028" rIns="192053" bIns="96028" rtlCol="0">
            <a:spAutoFit/>
          </a:bodyPr>
          <a:lstStyle/>
          <a:p>
            <a:pPr algn="ctr" eaLnBrk="1" hangingPunct="1"/>
            <a:r>
              <a:rPr lang="en-US" sz="2300" dirty="0">
                <a:solidFill>
                  <a:srgbClr val="000000"/>
                </a:solidFill>
                <a:latin typeface="Arial" charset="0"/>
                <a:ea typeface="+mn-ea"/>
                <a:cs typeface="Arial" charset="0"/>
              </a:rPr>
              <a:t>A Groups</a:t>
            </a:r>
          </a:p>
          <a:p>
            <a:pPr algn="ctr" eaLnBrk="1" hangingPunct="1"/>
            <a:r>
              <a:rPr lang="en-US" sz="2300" dirty="0">
                <a:solidFill>
                  <a:srgbClr val="000000"/>
                </a:solidFill>
                <a:latin typeface="Arial" charset="0"/>
                <a:ea typeface="+mn-ea"/>
                <a:cs typeface="Arial" charset="0"/>
              </a:rPr>
              <a:t>p block</a:t>
            </a:r>
          </a:p>
        </p:txBody>
      </p:sp>
      <p:sp>
        <p:nvSpPr>
          <p:cNvPr id="12" name="TextBox 11"/>
          <p:cNvSpPr txBox="1"/>
          <p:nvPr/>
        </p:nvSpPr>
        <p:spPr>
          <a:xfrm>
            <a:off x="838200" y="1905000"/>
            <a:ext cx="2006397" cy="901818"/>
          </a:xfrm>
          <a:prstGeom prst="rect">
            <a:avLst/>
          </a:prstGeom>
          <a:noFill/>
        </p:spPr>
        <p:txBody>
          <a:bodyPr wrap="square" lIns="192053" tIns="96028" rIns="192053" bIns="96028" rtlCol="0">
            <a:spAutoFit/>
          </a:bodyPr>
          <a:lstStyle/>
          <a:p>
            <a:pPr algn="ctr" eaLnBrk="1" hangingPunct="1"/>
            <a:r>
              <a:rPr lang="en-US" sz="2300" dirty="0">
                <a:solidFill>
                  <a:srgbClr val="000000"/>
                </a:solidFill>
                <a:latin typeface="Arial" charset="0"/>
                <a:ea typeface="+mn-ea"/>
                <a:cs typeface="Arial" charset="0"/>
              </a:rPr>
              <a:t>A Groups</a:t>
            </a:r>
          </a:p>
          <a:p>
            <a:pPr algn="ctr" eaLnBrk="1" hangingPunct="1"/>
            <a:r>
              <a:rPr lang="en-US" sz="2300" dirty="0">
                <a:solidFill>
                  <a:srgbClr val="000000"/>
                </a:solidFill>
                <a:latin typeface="Arial" charset="0"/>
                <a:ea typeface="+mn-ea"/>
                <a:cs typeface="Arial" charset="0"/>
              </a:rPr>
              <a:t>s block</a:t>
            </a:r>
          </a:p>
        </p:txBody>
      </p:sp>
    </p:spTree>
    <p:extLst>
      <p:ext uri="{BB962C8B-B14F-4D97-AF65-F5344CB8AC3E}">
        <p14:creationId xmlns:p14="http://schemas.microsoft.com/office/powerpoint/2010/main" val="185082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Text Box 6"/>
          <p:cNvSpPr txBox="1">
            <a:spLocks noChangeArrowheads="1"/>
          </p:cNvSpPr>
          <p:nvPr/>
        </p:nvSpPr>
        <p:spPr bwMode="auto">
          <a:xfrm>
            <a:off x="533400" y="1752600"/>
            <a:ext cx="8153399" cy="225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r>
              <a:rPr lang="en-US" dirty="0"/>
              <a:t>Energetics of the Quantum Numbers (4:51)</a:t>
            </a:r>
          </a:p>
          <a:p>
            <a:pPr algn="ctr"/>
            <a:r>
              <a:rPr lang="en-US" dirty="0"/>
              <a:t> </a:t>
            </a:r>
          </a:p>
          <a:p>
            <a:pPr algn="ctr"/>
            <a:r>
              <a:rPr lang="en-US" u="sng" dirty="0">
                <a:hlinkClick r:id="rId3"/>
              </a:rPr>
              <a:t>http://somup.com/cFQoolVS98</a:t>
            </a:r>
            <a:r>
              <a:rPr lang="en-US" u="sng" dirty="0"/>
              <a:t> </a:t>
            </a:r>
            <a:endParaRPr lang="en-US" dirty="0"/>
          </a:p>
        </p:txBody>
      </p:sp>
      <p:sp>
        <p:nvSpPr>
          <p:cNvPr id="79883" name="Rectangle 11"/>
          <p:cNvSpPr>
            <a:spLocks noGrp="1" noChangeArrowheads="1"/>
          </p:cNvSpPr>
          <p:nvPr>
            <p:ph type="title"/>
          </p:nvPr>
        </p:nvSpPr>
        <p:spPr>
          <a:xfrm>
            <a:off x="5562609" y="0"/>
            <a:ext cx="3505200" cy="609600"/>
          </a:xfrm>
        </p:spPr>
        <p:txBody>
          <a:bodyPr/>
          <a:lstStyle/>
          <a:p>
            <a:pPr eaLnBrk="1" hangingPunct="1">
              <a:defRPr/>
            </a:pPr>
            <a:r>
              <a:rPr lang="en-US" altLang="en-US"/>
              <a:t>Electron Configurations</a:t>
            </a:r>
          </a:p>
        </p:txBody>
      </p:sp>
      <p:sp>
        <p:nvSpPr>
          <p:cNvPr id="8" name="TextBox 7"/>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t>2 Electron Configurations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26"/>
          <p:cNvSpPr>
            <a:spLocks noGrp="1" noChangeArrowheads="1"/>
          </p:cNvSpPr>
          <p:nvPr>
            <p:ph type="title"/>
          </p:nvPr>
        </p:nvSpPr>
        <p:spPr>
          <a:xfrm>
            <a:off x="5562601" y="0"/>
            <a:ext cx="3581399" cy="609600"/>
          </a:xfrm>
        </p:spPr>
        <p:txBody>
          <a:bodyPr/>
          <a:lstStyle/>
          <a:p>
            <a:pPr eaLnBrk="1" hangingPunct="1">
              <a:defRPr/>
            </a:pPr>
            <a:r>
              <a:rPr lang="en-US" altLang="en-US"/>
              <a:t>Electron Configurations</a:t>
            </a:r>
          </a:p>
        </p:txBody>
      </p:sp>
      <p:sp>
        <p:nvSpPr>
          <p:cNvPr id="36868" name="Text Box 1027"/>
          <p:cNvSpPr txBox="1">
            <a:spLocks noChangeArrowheads="1"/>
          </p:cNvSpPr>
          <p:nvPr/>
        </p:nvSpPr>
        <p:spPr bwMode="auto">
          <a:xfrm>
            <a:off x="304799" y="762008"/>
            <a:ext cx="8610600" cy="46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400" dirty="0">
                <a:solidFill>
                  <a:srgbClr val="FF0000"/>
                </a:solidFill>
              </a:rPr>
              <a:t>Show 4 Quantum # (e- configuration) of elements 1 - 11</a:t>
            </a:r>
          </a:p>
        </p:txBody>
      </p:sp>
      <p:graphicFrame>
        <p:nvGraphicFramePr>
          <p:cNvPr id="148079" name="Group 1647"/>
          <p:cNvGraphicFramePr>
            <a:graphicFrameLocks noGrp="1"/>
          </p:cNvGraphicFramePr>
          <p:nvPr>
            <p:ph idx="1"/>
            <p:extLst>
              <p:ext uri="{D42A27DB-BD31-4B8C-83A1-F6EECF244321}">
                <p14:modId xmlns:p14="http://schemas.microsoft.com/office/powerpoint/2010/main" val="2809674380"/>
              </p:ext>
            </p:extLst>
          </p:nvPr>
        </p:nvGraphicFramePr>
        <p:xfrm>
          <a:off x="1143002" y="1417995"/>
          <a:ext cx="7315199" cy="5105401"/>
        </p:xfrm>
        <a:graphic>
          <a:graphicData uri="http://schemas.openxmlformats.org/drawingml/2006/table">
            <a:tbl>
              <a:tblPr/>
              <a:tblGrid>
                <a:gridCol w="1443789">
                  <a:extLst>
                    <a:ext uri="{9D8B030D-6E8A-4147-A177-3AD203B41FA5}">
                      <a16:colId xmlns:a16="http://schemas.microsoft.com/office/drawing/2014/main" val="20000"/>
                    </a:ext>
                  </a:extLst>
                </a:gridCol>
                <a:gridCol w="673768">
                  <a:extLst>
                    <a:ext uri="{9D8B030D-6E8A-4147-A177-3AD203B41FA5}">
                      <a16:colId xmlns:a16="http://schemas.microsoft.com/office/drawing/2014/main" val="20001"/>
                    </a:ext>
                  </a:extLst>
                </a:gridCol>
                <a:gridCol w="673768">
                  <a:extLst>
                    <a:ext uri="{9D8B030D-6E8A-4147-A177-3AD203B41FA5}">
                      <a16:colId xmlns:a16="http://schemas.microsoft.com/office/drawing/2014/main" val="20002"/>
                    </a:ext>
                  </a:extLst>
                </a:gridCol>
                <a:gridCol w="1925053">
                  <a:extLst>
                    <a:ext uri="{9D8B030D-6E8A-4147-A177-3AD203B41FA5}">
                      <a16:colId xmlns:a16="http://schemas.microsoft.com/office/drawing/2014/main" val="20003"/>
                    </a:ext>
                  </a:extLst>
                </a:gridCol>
                <a:gridCol w="673768">
                  <a:extLst>
                    <a:ext uri="{9D8B030D-6E8A-4147-A177-3AD203B41FA5}">
                      <a16:colId xmlns:a16="http://schemas.microsoft.com/office/drawing/2014/main" val="20004"/>
                    </a:ext>
                  </a:extLst>
                </a:gridCol>
                <a:gridCol w="1925053">
                  <a:extLst>
                    <a:ext uri="{9D8B030D-6E8A-4147-A177-3AD203B41FA5}">
                      <a16:colId xmlns:a16="http://schemas.microsoft.com/office/drawing/2014/main" val="20005"/>
                    </a:ext>
                  </a:extLst>
                </a:gridCol>
              </a:tblGrid>
              <a:tr h="376238">
                <a:tc gridSpan="6">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Electron Configurations of Selected Elements</a:t>
                      </a:r>
                    </a:p>
                  </a:txBody>
                  <a:tcPr anchor="ctr" anchorCtr="1"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8963">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Element</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1" u="none" strike="noStrike" cap="none" normalizeH="0" baseline="-25000">
                          <a:ln>
                            <a:noFill/>
                          </a:ln>
                          <a:solidFill>
                            <a:schemeClr val="tx1"/>
                          </a:solidFill>
                          <a:effectLst/>
                          <a:latin typeface="Arial" panose="020B0604020202020204" pitchFamily="34" charset="0"/>
                          <a:ea typeface="ＭＳ Ｐゴシック" panose="020B0600070205080204" pitchFamily="34" charset="-128"/>
                        </a:rPr>
                        <a:t>x</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1" u="none" strike="noStrike" cap="none" normalizeH="0" baseline="-25000">
                          <a:ln>
                            <a:noFill/>
                          </a:ln>
                          <a:solidFill>
                            <a:schemeClr val="tx1"/>
                          </a:solidFill>
                          <a:effectLst/>
                          <a:latin typeface="Arial" panose="020B0604020202020204" pitchFamily="34" charset="0"/>
                          <a:ea typeface="ＭＳ Ｐゴシック" panose="020B0600070205080204" pitchFamily="34" charset="-128"/>
                        </a:rPr>
                        <a:t>y</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1" u="none" strike="noStrike" cap="none" normalizeH="0" baseline="-25000">
                          <a:ln>
                            <a:noFill/>
                          </a:ln>
                          <a:solidFill>
                            <a:schemeClr val="tx1"/>
                          </a:solidFill>
                          <a:effectLst/>
                          <a:latin typeface="Arial" panose="020B0604020202020204" pitchFamily="34" charset="0"/>
                          <a:ea typeface="ＭＳ Ｐゴシック" panose="020B0600070205080204" pitchFamily="34" charset="-128"/>
                        </a:rPr>
                        <a:t>z</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Electron configuration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H</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1</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He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Li</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1</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3</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O</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4</a:t>
                      </a:r>
                      <a:endPar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5</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6</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6</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1</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63" name="TextBox 62"/>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t>2 Electron Configurations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26"/>
          <p:cNvSpPr>
            <a:spLocks noGrp="1" noChangeArrowheads="1"/>
          </p:cNvSpPr>
          <p:nvPr>
            <p:ph type="title"/>
          </p:nvPr>
        </p:nvSpPr>
        <p:spPr>
          <a:xfrm>
            <a:off x="5562601" y="0"/>
            <a:ext cx="3581399" cy="609600"/>
          </a:xfrm>
        </p:spPr>
        <p:txBody>
          <a:bodyPr/>
          <a:lstStyle/>
          <a:p>
            <a:pPr eaLnBrk="1" hangingPunct="1">
              <a:defRPr/>
            </a:pPr>
            <a:r>
              <a:rPr lang="en-US" altLang="en-US"/>
              <a:t>Electron Configurations</a:t>
            </a:r>
          </a:p>
        </p:txBody>
      </p:sp>
      <p:graphicFrame>
        <p:nvGraphicFramePr>
          <p:cNvPr id="148079" name="Group 1647"/>
          <p:cNvGraphicFramePr>
            <a:graphicFrameLocks noGrp="1"/>
          </p:cNvGraphicFramePr>
          <p:nvPr>
            <p:ph idx="1"/>
            <p:extLst>
              <p:ext uri="{D42A27DB-BD31-4B8C-83A1-F6EECF244321}">
                <p14:modId xmlns:p14="http://schemas.microsoft.com/office/powerpoint/2010/main" val="4220563625"/>
              </p:ext>
            </p:extLst>
          </p:nvPr>
        </p:nvGraphicFramePr>
        <p:xfrm>
          <a:off x="1143002" y="1417995"/>
          <a:ext cx="7315199" cy="5105401"/>
        </p:xfrm>
        <a:graphic>
          <a:graphicData uri="http://schemas.openxmlformats.org/drawingml/2006/table">
            <a:tbl>
              <a:tblPr/>
              <a:tblGrid>
                <a:gridCol w="1443789">
                  <a:extLst>
                    <a:ext uri="{9D8B030D-6E8A-4147-A177-3AD203B41FA5}">
                      <a16:colId xmlns:a16="http://schemas.microsoft.com/office/drawing/2014/main" val="20000"/>
                    </a:ext>
                  </a:extLst>
                </a:gridCol>
                <a:gridCol w="673768">
                  <a:extLst>
                    <a:ext uri="{9D8B030D-6E8A-4147-A177-3AD203B41FA5}">
                      <a16:colId xmlns:a16="http://schemas.microsoft.com/office/drawing/2014/main" val="20001"/>
                    </a:ext>
                  </a:extLst>
                </a:gridCol>
                <a:gridCol w="673768">
                  <a:extLst>
                    <a:ext uri="{9D8B030D-6E8A-4147-A177-3AD203B41FA5}">
                      <a16:colId xmlns:a16="http://schemas.microsoft.com/office/drawing/2014/main" val="20002"/>
                    </a:ext>
                  </a:extLst>
                </a:gridCol>
                <a:gridCol w="1925053">
                  <a:extLst>
                    <a:ext uri="{9D8B030D-6E8A-4147-A177-3AD203B41FA5}">
                      <a16:colId xmlns:a16="http://schemas.microsoft.com/office/drawing/2014/main" val="20003"/>
                    </a:ext>
                  </a:extLst>
                </a:gridCol>
                <a:gridCol w="673768">
                  <a:extLst>
                    <a:ext uri="{9D8B030D-6E8A-4147-A177-3AD203B41FA5}">
                      <a16:colId xmlns:a16="http://schemas.microsoft.com/office/drawing/2014/main" val="20004"/>
                    </a:ext>
                  </a:extLst>
                </a:gridCol>
                <a:gridCol w="1925053">
                  <a:extLst>
                    <a:ext uri="{9D8B030D-6E8A-4147-A177-3AD203B41FA5}">
                      <a16:colId xmlns:a16="http://schemas.microsoft.com/office/drawing/2014/main" val="20005"/>
                    </a:ext>
                  </a:extLst>
                </a:gridCol>
              </a:tblGrid>
              <a:tr h="376238">
                <a:tc gridSpan="6">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Electron Configurations of Selected Elements</a:t>
                      </a:r>
                    </a:p>
                  </a:txBody>
                  <a:tcPr anchor="ctr" anchorCtr="1"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8963">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Element</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1" u="none" strike="noStrike" cap="none" normalizeH="0" baseline="-25000">
                          <a:ln>
                            <a:noFill/>
                          </a:ln>
                          <a:solidFill>
                            <a:schemeClr val="tx1"/>
                          </a:solidFill>
                          <a:effectLst/>
                          <a:latin typeface="Arial" panose="020B0604020202020204" pitchFamily="34" charset="0"/>
                          <a:ea typeface="ＭＳ Ｐゴシック" panose="020B0600070205080204" pitchFamily="34" charset="-128"/>
                        </a:rPr>
                        <a:t>x</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1" u="none" strike="noStrike" cap="none" normalizeH="0" baseline="-25000">
                          <a:ln>
                            <a:noFill/>
                          </a:ln>
                          <a:solidFill>
                            <a:schemeClr val="tx1"/>
                          </a:solidFill>
                          <a:effectLst/>
                          <a:latin typeface="Arial" panose="020B0604020202020204" pitchFamily="34" charset="0"/>
                          <a:ea typeface="ＭＳ Ｐゴシック" panose="020B0600070205080204" pitchFamily="34" charset="-128"/>
                        </a:rPr>
                        <a:t>y</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1" u="none" strike="noStrike" cap="none" normalizeH="0" baseline="-25000">
                          <a:ln>
                            <a:noFill/>
                          </a:ln>
                          <a:solidFill>
                            <a:schemeClr val="tx1"/>
                          </a:solidFill>
                          <a:effectLst/>
                          <a:latin typeface="Arial" panose="020B0604020202020204" pitchFamily="34" charset="0"/>
                          <a:ea typeface="ＭＳ Ｐゴシック" panose="020B0600070205080204" pitchFamily="34" charset="-128"/>
                        </a:rPr>
                        <a:t>z</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Electron configuration</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H</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1</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He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Li</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1</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3</a:t>
                      </a:r>
                      <a:endPar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O</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4</a:t>
                      </a:r>
                      <a:endPar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5</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6</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7200">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A3573F"/>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6</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18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a:t>
                      </a:r>
                      <a:r>
                        <a:rPr kumimoji="0" lang="en-US" altLang="en-US" sz="1800" b="1"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1</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pSp>
        <p:nvGrpSpPr>
          <p:cNvPr id="36950" name="Group 1109"/>
          <p:cNvGrpSpPr>
            <a:grpSpLocks/>
          </p:cNvGrpSpPr>
          <p:nvPr/>
        </p:nvGrpSpPr>
        <p:grpSpPr bwMode="auto">
          <a:xfrm>
            <a:off x="2667000" y="2438400"/>
            <a:ext cx="3810000" cy="4048125"/>
            <a:chOff x="2784" y="1584"/>
            <a:chExt cx="1802" cy="2502"/>
          </a:xfrm>
        </p:grpSpPr>
        <p:pic>
          <p:nvPicPr>
            <p:cNvPr id="36952" name="Picture 1110"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 y="3600"/>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53" name="Picture 1111"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 y="3600"/>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54" name="Picture 1112"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 y="3600"/>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55" name="Picture 1113"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3600"/>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56" name="Picture 1114"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3600"/>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57" name="Picture 1115"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1584"/>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58" name="Picture 1116"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1872"/>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59" name="Picture 1117"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1584"/>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0" name="Picture 1118"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1872"/>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1" name="Picture 1119"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2160"/>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2" name="Picture 1120"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2448"/>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3" name="Picture 1121"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2736"/>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4" name="Picture 1122"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3024"/>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5" name="Picture 1123"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3312"/>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6" name="Picture 1124"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3600"/>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7" name="Picture 1125"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 y="1584"/>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8" name="Picture 1126"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1584"/>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9" name="Picture 1127"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1584"/>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970" name="Group 1128"/>
            <p:cNvGrpSpPr>
              <a:grpSpLocks/>
            </p:cNvGrpSpPr>
            <p:nvPr/>
          </p:nvGrpSpPr>
          <p:grpSpPr bwMode="auto">
            <a:xfrm>
              <a:off x="3456" y="1872"/>
              <a:ext cx="746" cy="198"/>
              <a:chOff x="720" y="3360"/>
              <a:chExt cx="746" cy="198"/>
            </a:xfrm>
          </p:grpSpPr>
          <p:pic>
            <p:nvPicPr>
              <p:cNvPr id="37005" name="Picture 1129"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3360"/>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6" name="Picture 1130"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3360"/>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7" name="Picture 1131"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3360"/>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971" name="Group 1132"/>
            <p:cNvGrpSpPr>
              <a:grpSpLocks/>
            </p:cNvGrpSpPr>
            <p:nvPr/>
          </p:nvGrpSpPr>
          <p:grpSpPr bwMode="auto">
            <a:xfrm>
              <a:off x="3456" y="2160"/>
              <a:ext cx="746" cy="198"/>
              <a:chOff x="720" y="3360"/>
              <a:chExt cx="746" cy="198"/>
            </a:xfrm>
          </p:grpSpPr>
          <p:pic>
            <p:nvPicPr>
              <p:cNvPr id="37002" name="Picture 1133"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3360"/>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3" name="Picture 1134"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3360"/>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4" name="Picture 1135"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3360"/>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972" name="Picture 1136" descr="no s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2448"/>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73" name="Picture 1137" descr="spi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1584"/>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74" name="Picture 1138" descr="spi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 y="2736"/>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75" name="Picture 1139" descr="spi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 y="3024"/>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76" name="Picture 1140" descr="spi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 y="3312"/>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77" name="Picture 1141" descr="spi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2160"/>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78" name="Picture 1142" descr="spi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6" y="2448"/>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79" name="Picture 1143" descr="spi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2448"/>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80" name="Picture 1144" descr="spi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2736"/>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81" name="Picture 1145" descr="spi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6" y="2736"/>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82" name="Picture 1146" descr="spi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3024"/>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83" name="Picture 1147"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 y="3024"/>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84" name="Picture 1148"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 y="3312"/>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85" name="Picture 1149"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 y="3312"/>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86" name="Picture 1150"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1872"/>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87" name="Picture 1151"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2160"/>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88" name="Picture 1152"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2448"/>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89" name="Picture 1153"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2448"/>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90" name="Picture 1154"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2736"/>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91" name="Picture 1155"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2736"/>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92" name="Picture 1156"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3024"/>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93" name="Picture 1157"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3024"/>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94" name="Picture 1158"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3312"/>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95" name="Picture 1159"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3312"/>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96" name="Picture 1160"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3888"/>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97" name="Picture 1161"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3888"/>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98" name="Picture 1162"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 y="3888"/>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99" name="Picture 1163"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 y="3888"/>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0" name="Picture 1164" descr="s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 y="3888"/>
              <a:ext cx="1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01" name="Picture 1165" descr="spi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6" y="3888"/>
              <a:ext cx="17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TextBox 62"/>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solidFill>
                  <a:srgbClr val="000000"/>
                </a:solidFill>
              </a:rPr>
              <a:t>2 Electron Configurations</a:t>
            </a:r>
          </a:p>
        </p:txBody>
      </p:sp>
      <p:sp>
        <p:nvSpPr>
          <p:cNvPr id="64" name="Text Box 1027"/>
          <p:cNvSpPr txBox="1">
            <a:spLocks noChangeArrowheads="1"/>
          </p:cNvSpPr>
          <p:nvPr/>
        </p:nvSpPr>
        <p:spPr bwMode="auto">
          <a:xfrm>
            <a:off x="304799" y="762008"/>
            <a:ext cx="8610600" cy="46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400" b="0" dirty="0">
                <a:solidFill>
                  <a:srgbClr val="FF0000"/>
                </a:solidFill>
              </a:rPr>
              <a:t>One of these configurations will be on your test</a:t>
            </a:r>
          </a:p>
        </p:txBody>
      </p:sp>
    </p:spTree>
    <p:extLst>
      <p:ext uri="{BB962C8B-B14F-4D97-AF65-F5344CB8AC3E}">
        <p14:creationId xmlns:p14="http://schemas.microsoft.com/office/powerpoint/2010/main" val="270750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 y="0"/>
            <a:ext cx="9143994" cy="1371600"/>
          </a:xfrm>
        </p:spPr>
        <p:txBody>
          <a:bodyPr/>
          <a:lstStyle/>
          <a:p>
            <a:pPr marL="1198437" indent="-1198437"/>
            <a:r>
              <a:rPr lang="en-US" dirty="0"/>
              <a:t>	Using the </a:t>
            </a:r>
            <a:r>
              <a:rPr lang="en-US" dirty="0">
                <a:solidFill>
                  <a:srgbClr val="FFFF00"/>
                </a:solidFill>
              </a:rPr>
              <a:t>Diagonal Rule </a:t>
            </a:r>
            <a:r>
              <a:rPr lang="en-US" dirty="0"/>
              <a:t>to Write Electron Configurations [</a:t>
            </a:r>
            <a:r>
              <a:rPr lang="en-US" dirty="0">
                <a:solidFill>
                  <a:srgbClr val="00B050"/>
                </a:solidFill>
              </a:rPr>
              <a:t>ENRICHMENT</a:t>
            </a:r>
            <a:r>
              <a:rPr lang="en-US" dirty="0"/>
              <a:t>]</a:t>
            </a:r>
          </a:p>
        </p:txBody>
      </p:sp>
      <p:pic>
        <p:nvPicPr>
          <p:cNvPr id="9" name="Picture 8"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59060"/>
            <a:ext cx="881636" cy="952500"/>
          </a:xfrm>
          <a:prstGeom prst="rect">
            <a:avLst/>
          </a:prstGeom>
        </p:spPr>
      </p:pic>
      <p:grpSp>
        <p:nvGrpSpPr>
          <p:cNvPr id="3" name="Group 2"/>
          <p:cNvGrpSpPr/>
          <p:nvPr/>
        </p:nvGrpSpPr>
        <p:grpSpPr>
          <a:xfrm>
            <a:off x="5519005" y="1447846"/>
            <a:ext cx="3472595" cy="4848638"/>
            <a:chOff x="2733152" y="579118"/>
            <a:chExt cx="1850845" cy="1939455"/>
          </a:xfrm>
        </p:grpSpPr>
        <p:sp>
          <p:nvSpPr>
            <p:cNvPr id="7" name="TextBox 6"/>
            <p:cNvSpPr txBox="1"/>
            <p:nvPr/>
          </p:nvSpPr>
          <p:spPr>
            <a:xfrm>
              <a:off x="2842108" y="618976"/>
              <a:ext cx="1741889" cy="1899597"/>
            </a:xfrm>
            <a:prstGeom prst="rect">
              <a:avLst/>
            </a:prstGeom>
            <a:noFill/>
          </p:spPr>
          <p:txBody>
            <a:bodyPr wrap="square" rtlCol="0">
              <a:spAutoFit/>
            </a:bodyPr>
            <a:lstStyle/>
            <a:p>
              <a:pPr eaLnBrk="1" hangingPunct="1">
                <a:lnSpc>
                  <a:spcPct val="115000"/>
                </a:lnSpc>
                <a:spcBef>
                  <a:spcPts val="945"/>
                </a:spcBef>
                <a:buClr>
                  <a:srgbClr val="2877C4"/>
                </a:buClr>
              </a:pPr>
              <a:r>
                <a:rPr lang="en-US" sz="3200" dirty="0">
                  <a:solidFill>
                    <a:srgbClr val="000000"/>
                  </a:solidFill>
                  <a:latin typeface="Arial" charset="0"/>
                  <a:ea typeface="+mn-ea"/>
                </a:rPr>
                <a:t>1</a:t>
              </a:r>
              <a:r>
                <a:rPr lang="en-US" sz="3200" i="1" dirty="0">
                  <a:solidFill>
                    <a:srgbClr val="000000"/>
                  </a:solidFill>
                  <a:latin typeface="Georgia" pitchFamily="18" charset="0"/>
                  <a:ea typeface="+mn-ea"/>
                </a:rPr>
                <a:t>s</a:t>
              </a:r>
            </a:p>
            <a:p>
              <a:pPr eaLnBrk="1" hangingPunct="1">
                <a:lnSpc>
                  <a:spcPct val="115000"/>
                </a:lnSpc>
                <a:spcBef>
                  <a:spcPts val="945"/>
                </a:spcBef>
                <a:buClr>
                  <a:srgbClr val="2877C4"/>
                </a:buClr>
              </a:pPr>
              <a:r>
                <a:rPr lang="en-US" sz="3200" dirty="0">
                  <a:solidFill>
                    <a:srgbClr val="000000"/>
                  </a:solidFill>
                  <a:latin typeface="Arial" charset="0"/>
                  <a:ea typeface="+mn-ea"/>
                </a:rPr>
                <a:t>2</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2</a:t>
              </a:r>
              <a:r>
                <a:rPr lang="en-US" sz="3200" i="1" dirty="0">
                  <a:solidFill>
                    <a:srgbClr val="000000"/>
                  </a:solidFill>
                  <a:latin typeface="Georgia" pitchFamily="18" charset="0"/>
                  <a:ea typeface="+mn-ea"/>
                </a:rPr>
                <a:t>p</a:t>
              </a:r>
            </a:p>
            <a:p>
              <a:pPr eaLnBrk="1" hangingPunct="1">
                <a:lnSpc>
                  <a:spcPct val="115000"/>
                </a:lnSpc>
                <a:spcBef>
                  <a:spcPts val="945"/>
                </a:spcBef>
                <a:buClr>
                  <a:srgbClr val="2877C4"/>
                </a:buClr>
              </a:pPr>
              <a:r>
                <a:rPr lang="en-US" sz="3200" dirty="0">
                  <a:solidFill>
                    <a:srgbClr val="000000"/>
                  </a:solidFill>
                  <a:latin typeface="Arial" charset="0"/>
                  <a:ea typeface="+mn-ea"/>
                </a:rPr>
                <a:t>3</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3</a:t>
              </a:r>
              <a:r>
                <a:rPr lang="en-US" sz="3200" i="1" dirty="0">
                  <a:solidFill>
                    <a:srgbClr val="000000"/>
                  </a:solidFill>
                  <a:latin typeface="Georgia" pitchFamily="18" charset="0"/>
                  <a:ea typeface="+mn-ea"/>
                </a:rPr>
                <a:t>p</a:t>
              </a:r>
              <a:r>
                <a:rPr lang="en-US" sz="3200" dirty="0">
                  <a:solidFill>
                    <a:srgbClr val="000000"/>
                  </a:solidFill>
                  <a:latin typeface="Arial" charset="0"/>
                  <a:ea typeface="+mn-ea"/>
                </a:rPr>
                <a:t> 3</a:t>
              </a:r>
              <a:r>
                <a:rPr lang="en-US" sz="3200" i="1" dirty="0">
                  <a:solidFill>
                    <a:srgbClr val="000000"/>
                  </a:solidFill>
                  <a:latin typeface="Georgia" pitchFamily="18" charset="0"/>
                  <a:ea typeface="+mn-ea"/>
                </a:rPr>
                <a:t>d</a:t>
              </a:r>
            </a:p>
            <a:p>
              <a:pPr eaLnBrk="1" hangingPunct="1">
                <a:lnSpc>
                  <a:spcPct val="115000"/>
                </a:lnSpc>
                <a:spcBef>
                  <a:spcPts val="945"/>
                </a:spcBef>
                <a:buClr>
                  <a:srgbClr val="2877C4"/>
                </a:buClr>
              </a:pPr>
              <a:r>
                <a:rPr lang="en-US" sz="3200" dirty="0">
                  <a:solidFill>
                    <a:srgbClr val="000000"/>
                  </a:solidFill>
                  <a:latin typeface="Arial" charset="0"/>
                  <a:ea typeface="+mn-ea"/>
                </a:rPr>
                <a:t>4</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4</a:t>
              </a:r>
              <a:r>
                <a:rPr lang="en-US" sz="3200" i="1" dirty="0">
                  <a:solidFill>
                    <a:srgbClr val="000000"/>
                  </a:solidFill>
                  <a:latin typeface="Georgia" pitchFamily="18" charset="0"/>
                  <a:ea typeface="+mn-ea"/>
                </a:rPr>
                <a:t>p</a:t>
              </a:r>
              <a:r>
                <a:rPr lang="en-US" sz="3200" dirty="0">
                  <a:solidFill>
                    <a:srgbClr val="000000"/>
                  </a:solidFill>
                  <a:latin typeface="Arial" charset="0"/>
                  <a:ea typeface="+mn-ea"/>
                </a:rPr>
                <a:t> 4</a:t>
              </a:r>
              <a:r>
                <a:rPr lang="en-US" sz="3200" i="1" dirty="0">
                  <a:solidFill>
                    <a:srgbClr val="000000"/>
                  </a:solidFill>
                  <a:latin typeface="Georgia" pitchFamily="18" charset="0"/>
                  <a:ea typeface="+mn-ea"/>
                </a:rPr>
                <a:t>d</a:t>
              </a:r>
              <a:r>
                <a:rPr lang="en-US" sz="3200" dirty="0">
                  <a:solidFill>
                    <a:srgbClr val="000000"/>
                  </a:solidFill>
                  <a:latin typeface="Arial" charset="0"/>
                  <a:ea typeface="+mn-ea"/>
                </a:rPr>
                <a:t> 4</a:t>
              </a:r>
              <a:r>
                <a:rPr lang="en-US" sz="3200" i="1" dirty="0">
                  <a:solidFill>
                    <a:srgbClr val="000000"/>
                  </a:solidFill>
                  <a:latin typeface="Georgia" pitchFamily="18" charset="0"/>
                  <a:ea typeface="+mn-ea"/>
                </a:rPr>
                <a:t>f</a:t>
              </a:r>
            </a:p>
            <a:p>
              <a:pPr eaLnBrk="1" hangingPunct="1">
                <a:lnSpc>
                  <a:spcPct val="115000"/>
                </a:lnSpc>
                <a:spcBef>
                  <a:spcPts val="945"/>
                </a:spcBef>
                <a:buClr>
                  <a:srgbClr val="2877C4"/>
                </a:buClr>
              </a:pPr>
              <a:r>
                <a:rPr lang="en-US" sz="3200" dirty="0">
                  <a:solidFill>
                    <a:srgbClr val="000000"/>
                  </a:solidFill>
                  <a:latin typeface="Arial" charset="0"/>
                  <a:ea typeface="+mn-ea"/>
                </a:rPr>
                <a:t>5</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5</a:t>
              </a:r>
              <a:r>
                <a:rPr lang="en-US" sz="3200" i="1" dirty="0">
                  <a:solidFill>
                    <a:srgbClr val="000000"/>
                  </a:solidFill>
                  <a:latin typeface="Georgia" pitchFamily="18" charset="0"/>
                  <a:ea typeface="+mn-ea"/>
                </a:rPr>
                <a:t>p</a:t>
              </a:r>
              <a:r>
                <a:rPr lang="en-US" sz="3200" dirty="0">
                  <a:solidFill>
                    <a:srgbClr val="000000"/>
                  </a:solidFill>
                  <a:latin typeface="Arial" charset="0"/>
                  <a:ea typeface="+mn-ea"/>
                </a:rPr>
                <a:t> 5</a:t>
              </a:r>
              <a:r>
                <a:rPr lang="en-US" sz="3200" i="1" dirty="0">
                  <a:solidFill>
                    <a:srgbClr val="000000"/>
                  </a:solidFill>
                  <a:latin typeface="Georgia" pitchFamily="18" charset="0"/>
                  <a:ea typeface="+mn-ea"/>
                </a:rPr>
                <a:t>d</a:t>
              </a:r>
              <a:r>
                <a:rPr lang="en-US" sz="3200" dirty="0">
                  <a:solidFill>
                    <a:srgbClr val="000000"/>
                  </a:solidFill>
                  <a:latin typeface="Arial" charset="0"/>
                  <a:ea typeface="+mn-ea"/>
                </a:rPr>
                <a:t> 5</a:t>
              </a:r>
              <a:r>
                <a:rPr lang="en-US" sz="3200" i="1" dirty="0">
                  <a:solidFill>
                    <a:srgbClr val="000000"/>
                  </a:solidFill>
                  <a:latin typeface="Georgia" pitchFamily="18" charset="0"/>
                  <a:ea typeface="+mn-ea"/>
                </a:rPr>
                <a:t>f</a:t>
              </a:r>
              <a:r>
                <a:rPr lang="en-US" sz="3200" dirty="0">
                  <a:solidFill>
                    <a:srgbClr val="000000"/>
                  </a:solidFill>
                  <a:latin typeface="Arial" charset="0"/>
                  <a:ea typeface="+mn-ea"/>
                </a:rPr>
                <a:t>…</a:t>
              </a:r>
            </a:p>
            <a:p>
              <a:pPr eaLnBrk="1" hangingPunct="1">
                <a:lnSpc>
                  <a:spcPct val="115000"/>
                </a:lnSpc>
                <a:spcBef>
                  <a:spcPts val="945"/>
                </a:spcBef>
                <a:buClr>
                  <a:srgbClr val="2877C4"/>
                </a:buClr>
              </a:pPr>
              <a:r>
                <a:rPr lang="en-US" sz="3200" dirty="0">
                  <a:solidFill>
                    <a:srgbClr val="000000"/>
                  </a:solidFill>
                  <a:latin typeface="Arial" charset="0"/>
                  <a:ea typeface="+mn-ea"/>
                </a:rPr>
                <a:t>6</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6</a:t>
              </a:r>
              <a:r>
                <a:rPr lang="en-US" sz="3200" i="1" dirty="0">
                  <a:solidFill>
                    <a:srgbClr val="000000"/>
                  </a:solidFill>
                  <a:latin typeface="Georgia" pitchFamily="18" charset="0"/>
                  <a:ea typeface="+mn-ea"/>
                </a:rPr>
                <a:t>p</a:t>
              </a:r>
              <a:r>
                <a:rPr lang="en-US" sz="3200" dirty="0">
                  <a:solidFill>
                    <a:srgbClr val="000000"/>
                  </a:solidFill>
                  <a:latin typeface="Arial" charset="0"/>
                  <a:ea typeface="+mn-ea"/>
                </a:rPr>
                <a:t> 6</a:t>
              </a:r>
              <a:r>
                <a:rPr lang="en-US" sz="3200" i="1" dirty="0">
                  <a:solidFill>
                    <a:srgbClr val="000000"/>
                  </a:solidFill>
                  <a:latin typeface="Georgia" pitchFamily="18" charset="0"/>
                  <a:ea typeface="+mn-ea"/>
                </a:rPr>
                <a:t>d</a:t>
              </a:r>
            </a:p>
            <a:p>
              <a:pPr eaLnBrk="1" hangingPunct="1">
                <a:lnSpc>
                  <a:spcPct val="115000"/>
                </a:lnSpc>
                <a:spcBef>
                  <a:spcPts val="945"/>
                </a:spcBef>
                <a:buClr>
                  <a:srgbClr val="2877C4"/>
                </a:buClr>
              </a:pPr>
              <a:r>
                <a:rPr lang="en-US" sz="3200" dirty="0">
                  <a:solidFill>
                    <a:srgbClr val="000000"/>
                  </a:solidFill>
                  <a:latin typeface="Arial" charset="0"/>
                </a:rPr>
                <a:t>7</a:t>
              </a:r>
              <a:r>
                <a:rPr lang="en-US" sz="3200" i="1" dirty="0">
                  <a:solidFill>
                    <a:srgbClr val="000000"/>
                  </a:solidFill>
                  <a:latin typeface="Georgia" pitchFamily="18" charset="0"/>
                </a:rPr>
                <a:t>s</a:t>
              </a:r>
              <a:r>
                <a:rPr lang="en-US" sz="3200" dirty="0">
                  <a:solidFill>
                    <a:srgbClr val="000000"/>
                  </a:solidFill>
                  <a:latin typeface="Arial"/>
                  <a:ea typeface="+mn-ea"/>
                </a:rPr>
                <a:t>… … …</a:t>
              </a:r>
            </a:p>
          </p:txBody>
        </p:sp>
        <p:grpSp>
          <p:nvGrpSpPr>
            <p:cNvPr id="11" name="Group 10"/>
            <p:cNvGrpSpPr/>
            <p:nvPr/>
          </p:nvGrpSpPr>
          <p:grpSpPr>
            <a:xfrm>
              <a:off x="2733152" y="579118"/>
              <a:ext cx="1319400" cy="1939455"/>
              <a:chOff x="587904" y="634382"/>
              <a:chExt cx="1319400" cy="1939455"/>
            </a:xfrm>
          </p:grpSpPr>
          <p:cxnSp>
            <p:nvCxnSpPr>
              <p:cNvPr id="12" name="Straight Arrow Connector 11"/>
              <p:cNvCxnSpPr/>
              <p:nvPr/>
            </p:nvCxnSpPr>
            <p:spPr bwMode="auto">
              <a:xfrm flipH="1">
                <a:off x="587904" y="634382"/>
                <a:ext cx="512392" cy="409888"/>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bwMode="auto">
              <a:xfrm flipH="1">
                <a:off x="657085" y="858166"/>
                <a:ext cx="442734" cy="385816"/>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bwMode="auto">
              <a:xfrm flipH="1">
                <a:off x="662372" y="927383"/>
                <a:ext cx="609090" cy="622998"/>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bwMode="auto">
              <a:xfrm flipH="1">
                <a:off x="742629" y="1069496"/>
                <a:ext cx="643917" cy="663845"/>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bwMode="auto">
              <a:xfrm flipH="1">
                <a:off x="734386" y="1152542"/>
                <a:ext cx="892339" cy="912387"/>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bwMode="auto">
              <a:xfrm flipH="1">
                <a:off x="798486" y="1419830"/>
                <a:ext cx="833418" cy="856124"/>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bwMode="auto">
              <a:xfrm flipH="1">
                <a:off x="742629" y="1509278"/>
                <a:ext cx="1068277" cy="1064559"/>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bwMode="auto">
              <a:xfrm flipH="1">
                <a:off x="1271462" y="1733341"/>
                <a:ext cx="635842" cy="653147"/>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grpSp>
      </p:grpSp>
      <p:sp>
        <p:nvSpPr>
          <p:cNvPr id="5" name="Text Placeholder 4">
            <a:extLst>
              <a:ext uri="{FF2B5EF4-FFF2-40B4-BE49-F238E27FC236}">
                <a16:creationId xmlns:a16="http://schemas.microsoft.com/office/drawing/2014/main" id="{DA01BB0F-3BBA-42CC-A2DA-39D9BA4B4FA8}"/>
              </a:ext>
            </a:extLst>
          </p:cNvPr>
          <p:cNvSpPr>
            <a:spLocks noGrp="1"/>
          </p:cNvSpPr>
          <p:nvPr>
            <p:ph type="body" sz="quarter" idx="12"/>
          </p:nvPr>
        </p:nvSpPr>
        <p:spPr/>
        <p:txBody>
          <a:bodyPr/>
          <a:lstStyle/>
          <a:p>
            <a:r>
              <a:rPr lang="en-US" dirty="0">
                <a:hlinkClick r:id="rId4"/>
              </a:rPr>
              <a:t>http://somup.com/cF6lFQnef7</a:t>
            </a:r>
            <a:r>
              <a:rPr lang="en-US" dirty="0"/>
              <a:t> Diagonal Rule &amp; Electron Configuration Example (3:06)</a:t>
            </a:r>
          </a:p>
        </p:txBody>
      </p:sp>
    </p:spTree>
    <p:extLst>
      <p:ext uri="{BB962C8B-B14F-4D97-AF65-F5344CB8AC3E}">
        <p14:creationId xmlns:p14="http://schemas.microsoft.com/office/powerpoint/2010/main" val="73420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 y="1377153"/>
            <a:ext cx="4952998" cy="5480848"/>
          </a:xfrm>
        </p:spPr>
        <p:txBody>
          <a:bodyPr/>
          <a:lstStyle/>
          <a:p>
            <a:r>
              <a:rPr lang="en-US" sz="1900" b="1" dirty="0">
                <a:solidFill>
                  <a:srgbClr val="FF0000"/>
                </a:solidFill>
              </a:rPr>
              <a:t>Write the complete electron configurations for </a:t>
            </a:r>
            <a:r>
              <a:rPr lang="en-US" sz="1900" b="1" dirty="0">
                <a:solidFill>
                  <a:srgbClr val="0070C0"/>
                </a:solidFill>
              </a:rPr>
              <a:t>cobalt (Co)</a:t>
            </a:r>
            <a:r>
              <a:rPr lang="en-US" sz="1900" b="1" dirty="0">
                <a:solidFill>
                  <a:srgbClr val="FF0000"/>
                </a:solidFill>
              </a:rPr>
              <a:t>.</a:t>
            </a:r>
          </a:p>
          <a:p>
            <a:pPr lvl="1"/>
            <a:r>
              <a:rPr lang="en-US" sz="1900" dirty="0"/>
              <a:t>Identify the number of electrons from the periodic table:   ________</a:t>
            </a:r>
          </a:p>
          <a:p>
            <a:pPr marL="1586" lvl="1" indent="0">
              <a:buNone/>
            </a:pPr>
            <a:endParaRPr lang="en-US" sz="1900" dirty="0"/>
          </a:p>
        </p:txBody>
      </p:sp>
      <p:sp>
        <p:nvSpPr>
          <p:cNvPr id="6" name="Title 5"/>
          <p:cNvSpPr>
            <a:spLocks noGrp="1"/>
          </p:cNvSpPr>
          <p:nvPr>
            <p:ph type="title"/>
          </p:nvPr>
        </p:nvSpPr>
        <p:spPr>
          <a:xfrm>
            <a:off x="6" y="0"/>
            <a:ext cx="9143994" cy="1371600"/>
          </a:xfrm>
        </p:spPr>
        <p:txBody>
          <a:bodyPr/>
          <a:lstStyle/>
          <a:p>
            <a:pPr marL="1198437" indent="-1198437"/>
            <a:r>
              <a:rPr lang="en-US" dirty="0"/>
              <a:t>	Using the </a:t>
            </a:r>
            <a:r>
              <a:rPr lang="en-US" dirty="0">
                <a:solidFill>
                  <a:srgbClr val="FFFF00"/>
                </a:solidFill>
              </a:rPr>
              <a:t>Diagonal Rule </a:t>
            </a:r>
            <a:r>
              <a:rPr lang="en-US" dirty="0"/>
              <a:t>to Write Electron Configurations [</a:t>
            </a:r>
            <a:r>
              <a:rPr lang="en-US" dirty="0">
                <a:solidFill>
                  <a:srgbClr val="00B050"/>
                </a:solidFill>
              </a:rPr>
              <a:t>ENRICHMENT</a:t>
            </a:r>
            <a:r>
              <a:rPr lang="en-US" dirty="0"/>
              <a:t>]</a:t>
            </a:r>
          </a:p>
        </p:txBody>
      </p:sp>
      <p:pic>
        <p:nvPicPr>
          <p:cNvPr id="9" name="Picture 8"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59060"/>
            <a:ext cx="881636" cy="952500"/>
          </a:xfrm>
          <a:prstGeom prst="rect">
            <a:avLst/>
          </a:prstGeom>
        </p:spPr>
      </p:pic>
      <p:grpSp>
        <p:nvGrpSpPr>
          <p:cNvPr id="3" name="Group 2"/>
          <p:cNvGrpSpPr/>
          <p:nvPr/>
        </p:nvGrpSpPr>
        <p:grpSpPr>
          <a:xfrm>
            <a:off x="5519005" y="1447846"/>
            <a:ext cx="3472595" cy="4848638"/>
            <a:chOff x="2733152" y="579118"/>
            <a:chExt cx="1850845" cy="1939455"/>
          </a:xfrm>
        </p:grpSpPr>
        <p:sp>
          <p:nvSpPr>
            <p:cNvPr id="7" name="TextBox 6"/>
            <p:cNvSpPr txBox="1"/>
            <p:nvPr/>
          </p:nvSpPr>
          <p:spPr>
            <a:xfrm>
              <a:off x="2842108" y="618976"/>
              <a:ext cx="1741889" cy="1899597"/>
            </a:xfrm>
            <a:prstGeom prst="rect">
              <a:avLst/>
            </a:prstGeom>
            <a:noFill/>
          </p:spPr>
          <p:txBody>
            <a:bodyPr wrap="square" rtlCol="0">
              <a:spAutoFit/>
            </a:bodyPr>
            <a:lstStyle/>
            <a:p>
              <a:pPr eaLnBrk="1" hangingPunct="1">
                <a:lnSpc>
                  <a:spcPct val="115000"/>
                </a:lnSpc>
                <a:spcBef>
                  <a:spcPts val="945"/>
                </a:spcBef>
                <a:buClr>
                  <a:srgbClr val="2877C4"/>
                </a:buClr>
              </a:pPr>
              <a:r>
                <a:rPr lang="en-US" sz="3200" dirty="0">
                  <a:solidFill>
                    <a:srgbClr val="000000"/>
                  </a:solidFill>
                  <a:latin typeface="Arial" charset="0"/>
                  <a:ea typeface="+mn-ea"/>
                </a:rPr>
                <a:t>1</a:t>
              </a:r>
              <a:r>
                <a:rPr lang="en-US" sz="3200" i="1" dirty="0">
                  <a:solidFill>
                    <a:srgbClr val="000000"/>
                  </a:solidFill>
                  <a:latin typeface="Georgia" pitchFamily="18" charset="0"/>
                  <a:ea typeface="+mn-ea"/>
                </a:rPr>
                <a:t>s</a:t>
              </a:r>
            </a:p>
            <a:p>
              <a:pPr eaLnBrk="1" hangingPunct="1">
                <a:lnSpc>
                  <a:spcPct val="115000"/>
                </a:lnSpc>
                <a:spcBef>
                  <a:spcPts val="945"/>
                </a:spcBef>
                <a:buClr>
                  <a:srgbClr val="2877C4"/>
                </a:buClr>
              </a:pPr>
              <a:r>
                <a:rPr lang="en-US" sz="3200" dirty="0">
                  <a:solidFill>
                    <a:srgbClr val="000000"/>
                  </a:solidFill>
                  <a:latin typeface="Arial" charset="0"/>
                  <a:ea typeface="+mn-ea"/>
                </a:rPr>
                <a:t>2</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2</a:t>
              </a:r>
              <a:r>
                <a:rPr lang="en-US" sz="3200" i="1" dirty="0">
                  <a:solidFill>
                    <a:srgbClr val="000000"/>
                  </a:solidFill>
                  <a:latin typeface="Georgia" pitchFamily="18" charset="0"/>
                  <a:ea typeface="+mn-ea"/>
                </a:rPr>
                <a:t>p</a:t>
              </a:r>
            </a:p>
            <a:p>
              <a:pPr eaLnBrk="1" hangingPunct="1">
                <a:lnSpc>
                  <a:spcPct val="115000"/>
                </a:lnSpc>
                <a:spcBef>
                  <a:spcPts val="945"/>
                </a:spcBef>
                <a:buClr>
                  <a:srgbClr val="2877C4"/>
                </a:buClr>
              </a:pPr>
              <a:r>
                <a:rPr lang="en-US" sz="3200" dirty="0">
                  <a:solidFill>
                    <a:srgbClr val="000000"/>
                  </a:solidFill>
                  <a:latin typeface="Arial" charset="0"/>
                  <a:ea typeface="+mn-ea"/>
                </a:rPr>
                <a:t>3</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3</a:t>
              </a:r>
              <a:r>
                <a:rPr lang="en-US" sz="3200" i="1" dirty="0">
                  <a:solidFill>
                    <a:srgbClr val="000000"/>
                  </a:solidFill>
                  <a:latin typeface="Georgia" pitchFamily="18" charset="0"/>
                  <a:ea typeface="+mn-ea"/>
                </a:rPr>
                <a:t>p</a:t>
              </a:r>
              <a:r>
                <a:rPr lang="en-US" sz="3200" dirty="0">
                  <a:solidFill>
                    <a:srgbClr val="000000"/>
                  </a:solidFill>
                  <a:latin typeface="Arial" charset="0"/>
                  <a:ea typeface="+mn-ea"/>
                </a:rPr>
                <a:t> 3</a:t>
              </a:r>
              <a:r>
                <a:rPr lang="en-US" sz="3200" i="1" dirty="0">
                  <a:solidFill>
                    <a:srgbClr val="000000"/>
                  </a:solidFill>
                  <a:latin typeface="Georgia" pitchFamily="18" charset="0"/>
                  <a:ea typeface="+mn-ea"/>
                </a:rPr>
                <a:t>d</a:t>
              </a:r>
            </a:p>
            <a:p>
              <a:pPr eaLnBrk="1" hangingPunct="1">
                <a:lnSpc>
                  <a:spcPct val="115000"/>
                </a:lnSpc>
                <a:spcBef>
                  <a:spcPts val="945"/>
                </a:spcBef>
                <a:buClr>
                  <a:srgbClr val="2877C4"/>
                </a:buClr>
              </a:pPr>
              <a:r>
                <a:rPr lang="en-US" sz="3200" dirty="0">
                  <a:solidFill>
                    <a:srgbClr val="000000"/>
                  </a:solidFill>
                  <a:latin typeface="Arial" charset="0"/>
                  <a:ea typeface="+mn-ea"/>
                </a:rPr>
                <a:t>4</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4</a:t>
              </a:r>
              <a:r>
                <a:rPr lang="en-US" sz="3200" i="1" dirty="0">
                  <a:solidFill>
                    <a:srgbClr val="000000"/>
                  </a:solidFill>
                  <a:latin typeface="Georgia" pitchFamily="18" charset="0"/>
                  <a:ea typeface="+mn-ea"/>
                </a:rPr>
                <a:t>p</a:t>
              </a:r>
              <a:r>
                <a:rPr lang="en-US" sz="3200" dirty="0">
                  <a:solidFill>
                    <a:srgbClr val="000000"/>
                  </a:solidFill>
                  <a:latin typeface="Arial" charset="0"/>
                  <a:ea typeface="+mn-ea"/>
                </a:rPr>
                <a:t> 4</a:t>
              </a:r>
              <a:r>
                <a:rPr lang="en-US" sz="3200" i="1" dirty="0">
                  <a:solidFill>
                    <a:srgbClr val="000000"/>
                  </a:solidFill>
                  <a:latin typeface="Georgia" pitchFamily="18" charset="0"/>
                  <a:ea typeface="+mn-ea"/>
                </a:rPr>
                <a:t>d</a:t>
              </a:r>
              <a:r>
                <a:rPr lang="en-US" sz="3200" dirty="0">
                  <a:solidFill>
                    <a:srgbClr val="000000"/>
                  </a:solidFill>
                  <a:latin typeface="Arial" charset="0"/>
                  <a:ea typeface="+mn-ea"/>
                </a:rPr>
                <a:t> 4</a:t>
              </a:r>
              <a:r>
                <a:rPr lang="en-US" sz="3200" i="1" dirty="0">
                  <a:solidFill>
                    <a:srgbClr val="000000"/>
                  </a:solidFill>
                  <a:latin typeface="Georgia" pitchFamily="18" charset="0"/>
                  <a:ea typeface="+mn-ea"/>
                </a:rPr>
                <a:t>f</a:t>
              </a:r>
            </a:p>
            <a:p>
              <a:pPr eaLnBrk="1" hangingPunct="1">
                <a:lnSpc>
                  <a:spcPct val="115000"/>
                </a:lnSpc>
                <a:spcBef>
                  <a:spcPts val="945"/>
                </a:spcBef>
                <a:buClr>
                  <a:srgbClr val="2877C4"/>
                </a:buClr>
              </a:pPr>
              <a:r>
                <a:rPr lang="en-US" sz="3200" dirty="0">
                  <a:solidFill>
                    <a:srgbClr val="000000"/>
                  </a:solidFill>
                  <a:latin typeface="Arial" charset="0"/>
                  <a:ea typeface="+mn-ea"/>
                </a:rPr>
                <a:t>5</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5</a:t>
              </a:r>
              <a:r>
                <a:rPr lang="en-US" sz="3200" i="1" dirty="0">
                  <a:solidFill>
                    <a:srgbClr val="000000"/>
                  </a:solidFill>
                  <a:latin typeface="Georgia" pitchFamily="18" charset="0"/>
                  <a:ea typeface="+mn-ea"/>
                </a:rPr>
                <a:t>p</a:t>
              </a:r>
              <a:r>
                <a:rPr lang="en-US" sz="3200" dirty="0">
                  <a:solidFill>
                    <a:srgbClr val="000000"/>
                  </a:solidFill>
                  <a:latin typeface="Arial" charset="0"/>
                  <a:ea typeface="+mn-ea"/>
                </a:rPr>
                <a:t> 5</a:t>
              </a:r>
              <a:r>
                <a:rPr lang="en-US" sz="3200" i="1" dirty="0">
                  <a:solidFill>
                    <a:srgbClr val="000000"/>
                  </a:solidFill>
                  <a:latin typeface="Georgia" pitchFamily="18" charset="0"/>
                  <a:ea typeface="+mn-ea"/>
                </a:rPr>
                <a:t>d</a:t>
              </a:r>
              <a:r>
                <a:rPr lang="en-US" sz="3200" dirty="0">
                  <a:solidFill>
                    <a:srgbClr val="000000"/>
                  </a:solidFill>
                  <a:latin typeface="Arial" charset="0"/>
                  <a:ea typeface="+mn-ea"/>
                </a:rPr>
                <a:t> 5</a:t>
              </a:r>
              <a:r>
                <a:rPr lang="en-US" sz="3200" i="1" dirty="0">
                  <a:solidFill>
                    <a:srgbClr val="000000"/>
                  </a:solidFill>
                  <a:latin typeface="Georgia" pitchFamily="18" charset="0"/>
                  <a:ea typeface="+mn-ea"/>
                </a:rPr>
                <a:t>f</a:t>
              </a:r>
              <a:r>
                <a:rPr lang="en-US" sz="3200" dirty="0">
                  <a:solidFill>
                    <a:srgbClr val="000000"/>
                  </a:solidFill>
                  <a:latin typeface="Arial" charset="0"/>
                  <a:ea typeface="+mn-ea"/>
                </a:rPr>
                <a:t>…</a:t>
              </a:r>
            </a:p>
            <a:p>
              <a:pPr eaLnBrk="1" hangingPunct="1">
                <a:lnSpc>
                  <a:spcPct val="115000"/>
                </a:lnSpc>
                <a:spcBef>
                  <a:spcPts val="945"/>
                </a:spcBef>
                <a:buClr>
                  <a:srgbClr val="2877C4"/>
                </a:buClr>
              </a:pPr>
              <a:r>
                <a:rPr lang="en-US" sz="3200" dirty="0">
                  <a:solidFill>
                    <a:srgbClr val="000000"/>
                  </a:solidFill>
                  <a:latin typeface="Arial" charset="0"/>
                  <a:ea typeface="+mn-ea"/>
                </a:rPr>
                <a:t>6</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6</a:t>
              </a:r>
              <a:r>
                <a:rPr lang="en-US" sz="3200" i="1" dirty="0">
                  <a:solidFill>
                    <a:srgbClr val="000000"/>
                  </a:solidFill>
                  <a:latin typeface="Georgia" pitchFamily="18" charset="0"/>
                  <a:ea typeface="+mn-ea"/>
                </a:rPr>
                <a:t>p</a:t>
              </a:r>
              <a:r>
                <a:rPr lang="en-US" sz="3200" dirty="0">
                  <a:solidFill>
                    <a:srgbClr val="000000"/>
                  </a:solidFill>
                  <a:latin typeface="Arial" charset="0"/>
                  <a:ea typeface="+mn-ea"/>
                </a:rPr>
                <a:t> 6</a:t>
              </a:r>
              <a:r>
                <a:rPr lang="en-US" sz="3200" i="1" dirty="0">
                  <a:solidFill>
                    <a:srgbClr val="000000"/>
                  </a:solidFill>
                  <a:latin typeface="Georgia" pitchFamily="18" charset="0"/>
                  <a:ea typeface="+mn-ea"/>
                </a:rPr>
                <a:t>d</a:t>
              </a:r>
            </a:p>
            <a:p>
              <a:pPr eaLnBrk="1" hangingPunct="1">
                <a:lnSpc>
                  <a:spcPct val="115000"/>
                </a:lnSpc>
                <a:spcBef>
                  <a:spcPts val="945"/>
                </a:spcBef>
                <a:buClr>
                  <a:srgbClr val="2877C4"/>
                </a:buClr>
              </a:pPr>
              <a:r>
                <a:rPr lang="en-US" sz="3200" dirty="0">
                  <a:solidFill>
                    <a:srgbClr val="000000"/>
                  </a:solidFill>
                  <a:latin typeface="Arial" charset="0"/>
                </a:rPr>
                <a:t>7</a:t>
              </a:r>
              <a:r>
                <a:rPr lang="en-US" sz="3200" i="1" dirty="0">
                  <a:solidFill>
                    <a:srgbClr val="000000"/>
                  </a:solidFill>
                  <a:latin typeface="Georgia" pitchFamily="18" charset="0"/>
                </a:rPr>
                <a:t>s</a:t>
              </a:r>
              <a:r>
                <a:rPr lang="en-US" sz="3200" dirty="0">
                  <a:solidFill>
                    <a:srgbClr val="000000"/>
                  </a:solidFill>
                  <a:latin typeface="Arial"/>
                  <a:ea typeface="+mn-ea"/>
                </a:rPr>
                <a:t>… … …</a:t>
              </a:r>
            </a:p>
          </p:txBody>
        </p:sp>
        <p:grpSp>
          <p:nvGrpSpPr>
            <p:cNvPr id="11" name="Group 10"/>
            <p:cNvGrpSpPr/>
            <p:nvPr/>
          </p:nvGrpSpPr>
          <p:grpSpPr>
            <a:xfrm>
              <a:off x="2733152" y="579118"/>
              <a:ext cx="1319400" cy="1939455"/>
              <a:chOff x="587904" y="634382"/>
              <a:chExt cx="1319400" cy="1939455"/>
            </a:xfrm>
          </p:grpSpPr>
          <p:cxnSp>
            <p:nvCxnSpPr>
              <p:cNvPr id="12" name="Straight Arrow Connector 11"/>
              <p:cNvCxnSpPr/>
              <p:nvPr/>
            </p:nvCxnSpPr>
            <p:spPr bwMode="auto">
              <a:xfrm flipH="1">
                <a:off x="587904" y="634382"/>
                <a:ext cx="512392" cy="409888"/>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bwMode="auto">
              <a:xfrm flipH="1">
                <a:off x="657085" y="858166"/>
                <a:ext cx="442734" cy="385816"/>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bwMode="auto">
              <a:xfrm flipH="1">
                <a:off x="662372" y="927383"/>
                <a:ext cx="609090" cy="622998"/>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bwMode="auto">
              <a:xfrm flipH="1">
                <a:off x="742629" y="1069496"/>
                <a:ext cx="643917" cy="663845"/>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bwMode="auto">
              <a:xfrm flipH="1">
                <a:off x="734386" y="1152542"/>
                <a:ext cx="892339" cy="912387"/>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bwMode="auto">
              <a:xfrm flipH="1">
                <a:off x="798486" y="1419830"/>
                <a:ext cx="833418" cy="856124"/>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bwMode="auto">
              <a:xfrm flipH="1">
                <a:off x="742629" y="1509278"/>
                <a:ext cx="1068277" cy="1064559"/>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bwMode="auto">
              <a:xfrm flipH="1">
                <a:off x="1271462" y="1733341"/>
                <a:ext cx="635842" cy="653147"/>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184572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 y="1377153"/>
            <a:ext cx="4952998" cy="5480848"/>
          </a:xfrm>
        </p:spPr>
        <p:txBody>
          <a:bodyPr/>
          <a:lstStyle/>
          <a:p>
            <a:r>
              <a:rPr lang="en-US" sz="1900" b="1" dirty="0">
                <a:solidFill>
                  <a:srgbClr val="FF0000"/>
                </a:solidFill>
              </a:rPr>
              <a:t>Write the complete electron configurations for </a:t>
            </a:r>
            <a:r>
              <a:rPr lang="en-US" sz="1900" b="1" dirty="0">
                <a:solidFill>
                  <a:srgbClr val="0070C0"/>
                </a:solidFill>
              </a:rPr>
              <a:t>cobalt (Co)</a:t>
            </a:r>
            <a:r>
              <a:rPr lang="en-US" sz="1900" b="1" dirty="0">
                <a:solidFill>
                  <a:srgbClr val="FF0000"/>
                </a:solidFill>
              </a:rPr>
              <a:t>.</a:t>
            </a:r>
          </a:p>
          <a:p>
            <a:pPr lvl="1"/>
            <a:r>
              <a:rPr lang="en-US" sz="1900" dirty="0"/>
              <a:t>Identify the number of electrons from the periodic table:   </a:t>
            </a:r>
            <a:r>
              <a:rPr lang="en-US" sz="1900" b="1" dirty="0">
                <a:solidFill>
                  <a:srgbClr val="FF0000"/>
                </a:solidFill>
              </a:rPr>
              <a:t>27</a:t>
            </a:r>
          </a:p>
          <a:p>
            <a:pPr lvl="1"/>
            <a:r>
              <a:rPr lang="en-US" sz="1900" dirty="0"/>
              <a:t>Fill the subshells according to the </a:t>
            </a:r>
            <a:r>
              <a:rPr lang="en-US" sz="1900" dirty="0" err="1"/>
              <a:t>aufbau</a:t>
            </a:r>
            <a:r>
              <a:rPr lang="en-US" sz="1900" dirty="0"/>
              <a:t> principle until the correct number of electrons is reached.</a:t>
            </a:r>
          </a:p>
          <a:p>
            <a:pPr marL="1586" lvl="1" indent="0">
              <a:buNone/>
            </a:pPr>
            <a:endParaRPr lang="en-US" sz="1900" dirty="0"/>
          </a:p>
          <a:p>
            <a:pPr marL="1586" lvl="1" indent="0">
              <a:buNone/>
            </a:pPr>
            <a:endParaRPr lang="en-US" sz="1900" dirty="0"/>
          </a:p>
          <a:p>
            <a:pPr marL="1586" lvl="1" indent="0">
              <a:buNone/>
            </a:pPr>
            <a:endParaRPr lang="en-US" sz="1900" dirty="0"/>
          </a:p>
          <a:p>
            <a:pPr marL="1586" lvl="1" indent="0">
              <a:buNone/>
            </a:pPr>
            <a:endParaRPr lang="en-US" sz="1900" dirty="0"/>
          </a:p>
        </p:txBody>
      </p:sp>
      <p:sp>
        <p:nvSpPr>
          <p:cNvPr id="6" name="Title 5"/>
          <p:cNvSpPr>
            <a:spLocks noGrp="1"/>
          </p:cNvSpPr>
          <p:nvPr>
            <p:ph type="title"/>
          </p:nvPr>
        </p:nvSpPr>
        <p:spPr>
          <a:xfrm>
            <a:off x="6" y="0"/>
            <a:ext cx="9143994" cy="1371600"/>
          </a:xfrm>
        </p:spPr>
        <p:txBody>
          <a:bodyPr/>
          <a:lstStyle/>
          <a:p>
            <a:pPr marL="1198437" indent="-1198437"/>
            <a:r>
              <a:rPr lang="en-US" dirty="0"/>
              <a:t>	Using the </a:t>
            </a:r>
            <a:r>
              <a:rPr lang="en-US" dirty="0">
                <a:solidFill>
                  <a:srgbClr val="FFFF00"/>
                </a:solidFill>
              </a:rPr>
              <a:t>Diagonal Rule </a:t>
            </a:r>
            <a:r>
              <a:rPr lang="en-US" dirty="0"/>
              <a:t>to Write Electron Configurations [</a:t>
            </a:r>
            <a:r>
              <a:rPr lang="en-US" dirty="0">
                <a:solidFill>
                  <a:srgbClr val="00B050"/>
                </a:solidFill>
              </a:rPr>
              <a:t>ENRICHMENT</a:t>
            </a:r>
            <a:r>
              <a:rPr lang="en-US" dirty="0"/>
              <a:t>]</a:t>
            </a:r>
          </a:p>
        </p:txBody>
      </p:sp>
      <p:pic>
        <p:nvPicPr>
          <p:cNvPr id="9" name="Picture 8"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59060"/>
            <a:ext cx="881636" cy="952500"/>
          </a:xfrm>
          <a:prstGeom prst="rect">
            <a:avLst/>
          </a:prstGeom>
        </p:spPr>
      </p:pic>
      <p:sp>
        <p:nvSpPr>
          <p:cNvPr id="7" name="TextBox 6"/>
          <p:cNvSpPr txBox="1"/>
          <p:nvPr/>
        </p:nvSpPr>
        <p:spPr>
          <a:xfrm>
            <a:off x="5723431" y="1547491"/>
            <a:ext cx="3268169" cy="4748993"/>
          </a:xfrm>
          <a:prstGeom prst="rect">
            <a:avLst/>
          </a:prstGeom>
          <a:noFill/>
        </p:spPr>
        <p:txBody>
          <a:bodyPr wrap="square" rtlCol="0">
            <a:spAutoFit/>
          </a:bodyPr>
          <a:lstStyle/>
          <a:p>
            <a:pPr eaLnBrk="1" hangingPunct="1">
              <a:lnSpc>
                <a:spcPct val="115000"/>
              </a:lnSpc>
              <a:spcBef>
                <a:spcPts val="945"/>
              </a:spcBef>
              <a:buClr>
                <a:srgbClr val="2877C4"/>
              </a:buClr>
            </a:pPr>
            <a:r>
              <a:rPr lang="en-US" sz="3200" dirty="0">
                <a:solidFill>
                  <a:srgbClr val="000000"/>
                </a:solidFill>
                <a:latin typeface="Arial" charset="0"/>
                <a:ea typeface="+mn-ea"/>
              </a:rPr>
              <a:t>1</a:t>
            </a:r>
            <a:r>
              <a:rPr lang="en-US" sz="3200" i="1" dirty="0">
                <a:solidFill>
                  <a:srgbClr val="000000"/>
                </a:solidFill>
                <a:latin typeface="Georgia" pitchFamily="18" charset="0"/>
                <a:ea typeface="+mn-ea"/>
              </a:rPr>
              <a:t>s</a:t>
            </a:r>
          </a:p>
          <a:p>
            <a:pPr eaLnBrk="1" hangingPunct="1">
              <a:lnSpc>
                <a:spcPct val="115000"/>
              </a:lnSpc>
              <a:spcBef>
                <a:spcPts val="945"/>
              </a:spcBef>
              <a:buClr>
                <a:srgbClr val="2877C4"/>
              </a:buClr>
            </a:pPr>
            <a:r>
              <a:rPr lang="en-US" sz="3200" dirty="0">
                <a:solidFill>
                  <a:srgbClr val="000000"/>
                </a:solidFill>
                <a:latin typeface="Arial" charset="0"/>
                <a:ea typeface="+mn-ea"/>
              </a:rPr>
              <a:t>2</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2</a:t>
            </a:r>
            <a:r>
              <a:rPr lang="en-US" sz="3200" i="1" dirty="0">
                <a:solidFill>
                  <a:srgbClr val="000000"/>
                </a:solidFill>
                <a:latin typeface="Georgia" pitchFamily="18" charset="0"/>
                <a:ea typeface="+mn-ea"/>
              </a:rPr>
              <a:t>p</a:t>
            </a:r>
          </a:p>
          <a:p>
            <a:pPr eaLnBrk="1" hangingPunct="1">
              <a:lnSpc>
                <a:spcPct val="115000"/>
              </a:lnSpc>
              <a:spcBef>
                <a:spcPts val="945"/>
              </a:spcBef>
              <a:buClr>
                <a:srgbClr val="2877C4"/>
              </a:buClr>
            </a:pPr>
            <a:r>
              <a:rPr lang="en-US" sz="3200" dirty="0">
                <a:solidFill>
                  <a:srgbClr val="000000"/>
                </a:solidFill>
                <a:latin typeface="Arial" charset="0"/>
                <a:ea typeface="+mn-ea"/>
              </a:rPr>
              <a:t>3</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3</a:t>
            </a:r>
            <a:r>
              <a:rPr lang="en-US" sz="3200" i="1" dirty="0">
                <a:solidFill>
                  <a:srgbClr val="000000"/>
                </a:solidFill>
                <a:latin typeface="Georgia" pitchFamily="18" charset="0"/>
                <a:ea typeface="+mn-ea"/>
              </a:rPr>
              <a:t>p</a:t>
            </a:r>
            <a:r>
              <a:rPr lang="en-US" sz="3200" dirty="0">
                <a:solidFill>
                  <a:srgbClr val="000000"/>
                </a:solidFill>
                <a:latin typeface="Arial" charset="0"/>
                <a:ea typeface="+mn-ea"/>
              </a:rPr>
              <a:t> 3</a:t>
            </a:r>
            <a:r>
              <a:rPr lang="en-US" sz="3200" i="1" dirty="0">
                <a:solidFill>
                  <a:srgbClr val="000000"/>
                </a:solidFill>
                <a:latin typeface="Georgia" pitchFamily="18" charset="0"/>
                <a:ea typeface="+mn-ea"/>
              </a:rPr>
              <a:t>d</a:t>
            </a:r>
          </a:p>
          <a:p>
            <a:pPr eaLnBrk="1" hangingPunct="1">
              <a:lnSpc>
                <a:spcPct val="115000"/>
              </a:lnSpc>
              <a:spcBef>
                <a:spcPts val="945"/>
              </a:spcBef>
              <a:buClr>
                <a:srgbClr val="2877C4"/>
              </a:buClr>
            </a:pPr>
            <a:r>
              <a:rPr lang="en-US" sz="3200" dirty="0">
                <a:solidFill>
                  <a:srgbClr val="000000"/>
                </a:solidFill>
                <a:latin typeface="Arial" charset="0"/>
                <a:ea typeface="+mn-ea"/>
              </a:rPr>
              <a:t>4</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4</a:t>
            </a:r>
            <a:r>
              <a:rPr lang="en-US" sz="3200" i="1" dirty="0">
                <a:solidFill>
                  <a:srgbClr val="000000"/>
                </a:solidFill>
                <a:latin typeface="Georgia" pitchFamily="18" charset="0"/>
                <a:ea typeface="+mn-ea"/>
              </a:rPr>
              <a:t>p</a:t>
            </a:r>
            <a:r>
              <a:rPr lang="en-US" sz="3200" dirty="0">
                <a:solidFill>
                  <a:srgbClr val="000000"/>
                </a:solidFill>
                <a:latin typeface="Arial" charset="0"/>
                <a:ea typeface="+mn-ea"/>
              </a:rPr>
              <a:t> 4</a:t>
            </a:r>
            <a:r>
              <a:rPr lang="en-US" sz="3200" i="1" dirty="0">
                <a:solidFill>
                  <a:srgbClr val="000000"/>
                </a:solidFill>
                <a:latin typeface="Georgia" pitchFamily="18" charset="0"/>
                <a:ea typeface="+mn-ea"/>
              </a:rPr>
              <a:t>d</a:t>
            </a:r>
            <a:r>
              <a:rPr lang="en-US" sz="3200" dirty="0">
                <a:solidFill>
                  <a:srgbClr val="000000"/>
                </a:solidFill>
                <a:latin typeface="Arial" charset="0"/>
                <a:ea typeface="+mn-ea"/>
              </a:rPr>
              <a:t> 4</a:t>
            </a:r>
            <a:r>
              <a:rPr lang="en-US" sz="3200" i="1" dirty="0">
                <a:solidFill>
                  <a:srgbClr val="000000"/>
                </a:solidFill>
                <a:latin typeface="Georgia" pitchFamily="18" charset="0"/>
                <a:ea typeface="+mn-ea"/>
              </a:rPr>
              <a:t>f</a:t>
            </a:r>
          </a:p>
          <a:p>
            <a:pPr eaLnBrk="1" hangingPunct="1">
              <a:lnSpc>
                <a:spcPct val="115000"/>
              </a:lnSpc>
              <a:spcBef>
                <a:spcPts val="945"/>
              </a:spcBef>
              <a:buClr>
                <a:srgbClr val="2877C4"/>
              </a:buClr>
            </a:pPr>
            <a:r>
              <a:rPr lang="en-US" sz="3200" dirty="0">
                <a:solidFill>
                  <a:srgbClr val="000000"/>
                </a:solidFill>
                <a:latin typeface="Arial" charset="0"/>
                <a:ea typeface="+mn-ea"/>
              </a:rPr>
              <a:t>5</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5</a:t>
            </a:r>
            <a:r>
              <a:rPr lang="en-US" sz="3200" i="1" dirty="0">
                <a:solidFill>
                  <a:srgbClr val="000000"/>
                </a:solidFill>
                <a:latin typeface="Georgia" pitchFamily="18" charset="0"/>
                <a:ea typeface="+mn-ea"/>
              </a:rPr>
              <a:t>p</a:t>
            </a:r>
            <a:r>
              <a:rPr lang="en-US" sz="3200" dirty="0">
                <a:solidFill>
                  <a:srgbClr val="000000"/>
                </a:solidFill>
                <a:latin typeface="Arial" charset="0"/>
                <a:ea typeface="+mn-ea"/>
              </a:rPr>
              <a:t> 5</a:t>
            </a:r>
            <a:r>
              <a:rPr lang="en-US" sz="3200" i="1" dirty="0">
                <a:solidFill>
                  <a:srgbClr val="000000"/>
                </a:solidFill>
                <a:latin typeface="Georgia" pitchFamily="18" charset="0"/>
                <a:ea typeface="+mn-ea"/>
              </a:rPr>
              <a:t>d</a:t>
            </a:r>
            <a:r>
              <a:rPr lang="en-US" sz="3200" dirty="0">
                <a:solidFill>
                  <a:srgbClr val="000000"/>
                </a:solidFill>
                <a:latin typeface="Arial" charset="0"/>
                <a:ea typeface="+mn-ea"/>
              </a:rPr>
              <a:t> 5</a:t>
            </a:r>
            <a:r>
              <a:rPr lang="en-US" sz="3200" i="1" dirty="0">
                <a:solidFill>
                  <a:srgbClr val="000000"/>
                </a:solidFill>
                <a:latin typeface="Georgia" pitchFamily="18" charset="0"/>
                <a:ea typeface="+mn-ea"/>
              </a:rPr>
              <a:t>f</a:t>
            </a:r>
            <a:r>
              <a:rPr lang="en-US" sz="3200" dirty="0">
                <a:solidFill>
                  <a:srgbClr val="000000"/>
                </a:solidFill>
                <a:latin typeface="Arial" charset="0"/>
                <a:ea typeface="+mn-ea"/>
              </a:rPr>
              <a:t>…</a:t>
            </a:r>
          </a:p>
          <a:p>
            <a:pPr eaLnBrk="1" hangingPunct="1">
              <a:lnSpc>
                <a:spcPct val="115000"/>
              </a:lnSpc>
              <a:spcBef>
                <a:spcPts val="945"/>
              </a:spcBef>
              <a:buClr>
                <a:srgbClr val="2877C4"/>
              </a:buClr>
            </a:pPr>
            <a:r>
              <a:rPr lang="en-US" sz="3200" dirty="0">
                <a:solidFill>
                  <a:srgbClr val="000000"/>
                </a:solidFill>
                <a:latin typeface="Arial" charset="0"/>
                <a:ea typeface="+mn-ea"/>
              </a:rPr>
              <a:t>6</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6</a:t>
            </a:r>
            <a:r>
              <a:rPr lang="en-US" sz="3200" i="1" dirty="0">
                <a:solidFill>
                  <a:srgbClr val="000000"/>
                </a:solidFill>
                <a:latin typeface="Georgia" pitchFamily="18" charset="0"/>
                <a:ea typeface="+mn-ea"/>
              </a:rPr>
              <a:t>p</a:t>
            </a:r>
            <a:r>
              <a:rPr lang="en-US" sz="3200" dirty="0">
                <a:solidFill>
                  <a:srgbClr val="000000"/>
                </a:solidFill>
                <a:latin typeface="Arial" charset="0"/>
                <a:ea typeface="+mn-ea"/>
              </a:rPr>
              <a:t> 6</a:t>
            </a:r>
            <a:r>
              <a:rPr lang="en-US" sz="3200" i="1" dirty="0">
                <a:solidFill>
                  <a:srgbClr val="000000"/>
                </a:solidFill>
                <a:latin typeface="Georgia" pitchFamily="18" charset="0"/>
                <a:ea typeface="+mn-ea"/>
              </a:rPr>
              <a:t>d</a:t>
            </a:r>
          </a:p>
          <a:p>
            <a:pPr eaLnBrk="1" hangingPunct="1">
              <a:lnSpc>
                <a:spcPct val="115000"/>
              </a:lnSpc>
              <a:spcBef>
                <a:spcPts val="945"/>
              </a:spcBef>
              <a:buClr>
                <a:srgbClr val="2877C4"/>
              </a:buClr>
            </a:pPr>
            <a:r>
              <a:rPr lang="en-US" sz="3200" dirty="0">
                <a:solidFill>
                  <a:srgbClr val="000000"/>
                </a:solidFill>
                <a:latin typeface="Arial" charset="0"/>
              </a:rPr>
              <a:t>7</a:t>
            </a:r>
            <a:r>
              <a:rPr lang="en-US" sz="3200" i="1" dirty="0">
                <a:solidFill>
                  <a:srgbClr val="000000"/>
                </a:solidFill>
                <a:latin typeface="Georgia" pitchFamily="18" charset="0"/>
              </a:rPr>
              <a:t>s</a:t>
            </a:r>
            <a:r>
              <a:rPr lang="en-US" sz="3200" dirty="0">
                <a:solidFill>
                  <a:srgbClr val="000000"/>
                </a:solidFill>
                <a:latin typeface="Arial"/>
                <a:ea typeface="+mn-ea"/>
              </a:rPr>
              <a:t>… … …</a:t>
            </a:r>
          </a:p>
        </p:txBody>
      </p:sp>
      <p:cxnSp>
        <p:nvCxnSpPr>
          <p:cNvPr id="12" name="Straight Arrow Connector 11"/>
          <p:cNvCxnSpPr/>
          <p:nvPr/>
        </p:nvCxnSpPr>
        <p:spPr bwMode="auto">
          <a:xfrm flipH="1">
            <a:off x="5519005" y="1447846"/>
            <a:ext cx="961361" cy="1024720"/>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bwMode="auto">
          <a:xfrm flipH="1">
            <a:off x="5648804" y="2007306"/>
            <a:ext cx="830667" cy="964540"/>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a:cxnSpLocks/>
          </p:cNvCxnSpPr>
          <p:nvPr/>
        </p:nvCxnSpPr>
        <p:spPr bwMode="auto">
          <a:xfrm flipH="1">
            <a:off x="5658723" y="2209800"/>
            <a:ext cx="1199277" cy="1528044"/>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a:cxnSpLocks/>
          </p:cNvCxnSpPr>
          <p:nvPr/>
        </p:nvCxnSpPr>
        <p:spPr bwMode="auto">
          <a:xfrm flipH="1">
            <a:off x="5809303" y="2472566"/>
            <a:ext cx="1277297" cy="1722678"/>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a:cxnSpLocks/>
          </p:cNvCxnSpPr>
          <p:nvPr/>
        </p:nvCxnSpPr>
        <p:spPr bwMode="auto">
          <a:xfrm flipH="1">
            <a:off x="6858000" y="2743246"/>
            <a:ext cx="610063" cy="761955"/>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91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righ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 y="1377153"/>
            <a:ext cx="4952998" cy="5480848"/>
          </a:xfrm>
        </p:spPr>
        <p:txBody>
          <a:bodyPr/>
          <a:lstStyle/>
          <a:p>
            <a:r>
              <a:rPr lang="en-US" sz="1900" b="1" dirty="0">
                <a:solidFill>
                  <a:srgbClr val="FF0000"/>
                </a:solidFill>
              </a:rPr>
              <a:t>Write the complete electron configurations for </a:t>
            </a:r>
            <a:r>
              <a:rPr lang="en-US" sz="1900" b="1" dirty="0">
                <a:solidFill>
                  <a:srgbClr val="0070C0"/>
                </a:solidFill>
              </a:rPr>
              <a:t>cobalt (Co)</a:t>
            </a:r>
            <a:r>
              <a:rPr lang="en-US" sz="1900" b="1" dirty="0">
                <a:solidFill>
                  <a:srgbClr val="FF0000"/>
                </a:solidFill>
              </a:rPr>
              <a:t>.</a:t>
            </a:r>
          </a:p>
          <a:p>
            <a:pPr lvl="1"/>
            <a:r>
              <a:rPr lang="en-US" sz="1900" dirty="0"/>
              <a:t>Identify the number of electrons from the periodic table:   </a:t>
            </a:r>
            <a:r>
              <a:rPr lang="en-US" sz="1900" b="1" dirty="0">
                <a:solidFill>
                  <a:srgbClr val="FF0000"/>
                </a:solidFill>
              </a:rPr>
              <a:t>27</a:t>
            </a:r>
          </a:p>
          <a:p>
            <a:pPr lvl="1"/>
            <a:r>
              <a:rPr lang="en-US" sz="1900" dirty="0"/>
              <a:t>Fill the subshells according to the </a:t>
            </a:r>
            <a:r>
              <a:rPr lang="en-US" sz="1900" dirty="0" err="1"/>
              <a:t>aufbau</a:t>
            </a:r>
            <a:r>
              <a:rPr lang="en-US" sz="1900" dirty="0"/>
              <a:t> principle until the correct number of electrons is reached.</a:t>
            </a:r>
          </a:p>
          <a:p>
            <a:pPr marL="1586" lvl="1" indent="0">
              <a:buNone/>
            </a:pPr>
            <a:endParaRPr lang="en-US" sz="1900" dirty="0"/>
          </a:p>
          <a:p>
            <a:pPr marL="1586" lvl="1" indent="0">
              <a:buNone/>
            </a:pPr>
            <a:endParaRPr lang="en-US" sz="1900" dirty="0"/>
          </a:p>
          <a:p>
            <a:pPr marL="1586" lvl="1" indent="0">
              <a:buNone/>
            </a:pPr>
            <a:endParaRPr lang="en-US" sz="1900" dirty="0"/>
          </a:p>
          <a:p>
            <a:pPr marL="1586" lvl="1" indent="0">
              <a:buNone/>
            </a:pPr>
            <a:endParaRPr lang="en-US" sz="1900" dirty="0"/>
          </a:p>
        </p:txBody>
      </p:sp>
      <p:sp>
        <p:nvSpPr>
          <p:cNvPr id="6" name="Title 5"/>
          <p:cNvSpPr>
            <a:spLocks noGrp="1"/>
          </p:cNvSpPr>
          <p:nvPr>
            <p:ph type="title"/>
          </p:nvPr>
        </p:nvSpPr>
        <p:spPr>
          <a:xfrm>
            <a:off x="6" y="0"/>
            <a:ext cx="9143994" cy="1371600"/>
          </a:xfrm>
        </p:spPr>
        <p:txBody>
          <a:bodyPr/>
          <a:lstStyle/>
          <a:p>
            <a:pPr marL="1198437" indent="-1198437"/>
            <a:r>
              <a:rPr lang="en-US" dirty="0"/>
              <a:t>	Using the </a:t>
            </a:r>
            <a:r>
              <a:rPr lang="en-US" dirty="0">
                <a:solidFill>
                  <a:srgbClr val="FFFF00"/>
                </a:solidFill>
              </a:rPr>
              <a:t>Diagonal Rule </a:t>
            </a:r>
            <a:r>
              <a:rPr lang="en-US" dirty="0"/>
              <a:t>to Write Electron Configurations [</a:t>
            </a:r>
            <a:r>
              <a:rPr lang="en-US" dirty="0">
                <a:solidFill>
                  <a:srgbClr val="00B050"/>
                </a:solidFill>
              </a:rPr>
              <a:t>ENRICHMENT</a:t>
            </a:r>
            <a:r>
              <a:rPr lang="en-US" dirty="0"/>
              <a:t>]</a:t>
            </a:r>
          </a:p>
        </p:txBody>
      </p:sp>
      <p:pic>
        <p:nvPicPr>
          <p:cNvPr id="9" name="Picture 8"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59060"/>
            <a:ext cx="881636" cy="952500"/>
          </a:xfrm>
          <a:prstGeom prst="rect">
            <a:avLst/>
          </a:prstGeom>
        </p:spPr>
      </p:pic>
      <p:grpSp>
        <p:nvGrpSpPr>
          <p:cNvPr id="3" name="Group 2"/>
          <p:cNvGrpSpPr/>
          <p:nvPr/>
        </p:nvGrpSpPr>
        <p:grpSpPr>
          <a:xfrm>
            <a:off x="5519005" y="1447846"/>
            <a:ext cx="3472595" cy="4848638"/>
            <a:chOff x="2733152" y="579118"/>
            <a:chExt cx="1850845" cy="1939455"/>
          </a:xfrm>
        </p:grpSpPr>
        <p:sp>
          <p:nvSpPr>
            <p:cNvPr id="7" name="TextBox 6"/>
            <p:cNvSpPr txBox="1"/>
            <p:nvPr/>
          </p:nvSpPr>
          <p:spPr>
            <a:xfrm>
              <a:off x="2842108" y="618976"/>
              <a:ext cx="1741889" cy="1899597"/>
            </a:xfrm>
            <a:prstGeom prst="rect">
              <a:avLst/>
            </a:prstGeom>
            <a:noFill/>
          </p:spPr>
          <p:txBody>
            <a:bodyPr wrap="square" rtlCol="0">
              <a:spAutoFit/>
            </a:bodyPr>
            <a:lstStyle/>
            <a:p>
              <a:pPr eaLnBrk="1" hangingPunct="1">
                <a:lnSpc>
                  <a:spcPct val="115000"/>
                </a:lnSpc>
                <a:spcBef>
                  <a:spcPts val="945"/>
                </a:spcBef>
                <a:buClr>
                  <a:srgbClr val="2877C4"/>
                </a:buClr>
              </a:pPr>
              <a:r>
                <a:rPr lang="en-US" sz="3200" dirty="0">
                  <a:solidFill>
                    <a:srgbClr val="000000"/>
                  </a:solidFill>
                  <a:latin typeface="Arial" charset="0"/>
                  <a:ea typeface="+mn-ea"/>
                </a:rPr>
                <a:t>1</a:t>
              </a:r>
              <a:r>
                <a:rPr lang="en-US" sz="3200" i="1" dirty="0">
                  <a:solidFill>
                    <a:srgbClr val="000000"/>
                  </a:solidFill>
                  <a:latin typeface="Georgia" pitchFamily="18" charset="0"/>
                  <a:ea typeface="+mn-ea"/>
                </a:rPr>
                <a:t>s</a:t>
              </a:r>
            </a:p>
            <a:p>
              <a:pPr eaLnBrk="1" hangingPunct="1">
                <a:lnSpc>
                  <a:spcPct val="115000"/>
                </a:lnSpc>
                <a:spcBef>
                  <a:spcPts val="945"/>
                </a:spcBef>
                <a:buClr>
                  <a:srgbClr val="2877C4"/>
                </a:buClr>
              </a:pPr>
              <a:r>
                <a:rPr lang="en-US" sz="3200" dirty="0">
                  <a:solidFill>
                    <a:srgbClr val="000000"/>
                  </a:solidFill>
                  <a:latin typeface="Arial" charset="0"/>
                  <a:ea typeface="+mn-ea"/>
                </a:rPr>
                <a:t>2</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2</a:t>
              </a:r>
              <a:r>
                <a:rPr lang="en-US" sz="3200" i="1" dirty="0">
                  <a:solidFill>
                    <a:srgbClr val="000000"/>
                  </a:solidFill>
                  <a:latin typeface="Georgia" pitchFamily="18" charset="0"/>
                  <a:ea typeface="+mn-ea"/>
                </a:rPr>
                <a:t>p</a:t>
              </a:r>
            </a:p>
            <a:p>
              <a:pPr eaLnBrk="1" hangingPunct="1">
                <a:lnSpc>
                  <a:spcPct val="115000"/>
                </a:lnSpc>
                <a:spcBef>
                  <a:spcPts val="945"/>
                </a:spcBef>
                <a:buClr>
                  <a:srgbClr val="2877C4"/>
                </a:buClr>
              </a:pPr>
              <a:r>
                <a:rPr lang="en-US" sz="3200" dirty="0">
                  <a:solidFill>
                    <a:srgbClr val="000000"/>
                  </a:solidFill>
                  <a:latin typeface="Arial" charset="0"/>
                  <a:ea typeface="+mn-ea"/>
                </a:rPr>
                <a:t>3</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3</a:t>
              </a:r>
              <a:r>
                <a:rPr lang="en-US" sz="3200" i="1" dirty="0">
                  <a:solidFill>
                    <a:srgbClr val="000000"/>
                  </a:solidFill>
                  <a:latin typeface="Georgia" pitchFamily="18" charset="0"/>
                  <a:ea typeface="+mn-ea"/>
                </a:rPr>
                <a:t>p</a:t>
              </a:r>
              <a:r>
                <a:rPr lang="en-US" sz="3200" dirty="0">
                  <a:solidFill>
                    <a:srgbClr val="000000"/>
                  </a:solidFill>
                  <a:latin typeface="Arial" charset="0"/>
                  <a:ea typeface="+mn-ea"/>
                </a:rPr>
                <a:t> 3</a:t>
              </a:r>
              <a:r>
                <a:rPr lang="en-US" sz="3200" i="1" dirty="0">
                  <a:solidFill>
                    <a:srgbClr val="000000"/>
                  </a:solidFill>
                  <a:latin typeface="Georgia" pitchFamily="18" charset="0"/>
                  <a:ea typeface="+mn-ea"/>
                </a:rPr>
                <a:t>d</a:t>
              </a:r>
            </a:p>
            <a:p>
              <a:pPr eaLnBrk="1" hangingPunct="1">
                <a:lnSpc>
                  <a:spcPct val="115000"/>
                </a:lnSpc>
                <a:spcBef>
                  <a:spcPts val="945"/>
                </a:spcBef>
                <a:buClr>
                  <a:srgbClr val="2877C4"/>
                </a:buClr>
              </a:pPr>
              <a:r>
                <a:rPr lang="en-US" sz="3200" dirty="0">
                  <a:solidFill>
                    <a:srgbClr val="000000"/>
                  </a:solidFill>
                  <a:latin typeface="Arial" charset="0"/>
                  <a:ea typeface="+mn-ea"/>
                </a:rPr>
                <a:t>4</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4</a:t>
              </a:r>
              <a:r>
                <a:rPr lang="en-US" sz="3200" i="1" dirty="0">
                  <a:solidFill>
                    <a:srgbClr val="000000"/>
                  </a:solidFill>
                  <a:latin typeface="Georgia" pitchFamily="18" charset="0"/>
                  <a:ea typeface="+mn-ea"/>
                </a:rPr>
                <a:t>p</a:t>
              </a:r>
              <a:r>
                <a:rPr lang="en-US" sz="3200" dirty="0">
                  <a:solidFill>
                    <a:srgbClr val="000000"/>
                  </a:solidFill>
                  <a:latin typeface="Arial" charset="0"/>
                  <a:ea typeface="+mn-ea"/>
                </a:rPr>
                <a:t> 4</a:t>
              </a:r>
              <a:r>
                <a:rPr lang="en-US" sz="3200" i="1" dirty="0">
                  <a:solidFill>
                    <a:srgbClr val="000000"/>
                  </a:solidFill>
                  <a:latin typeface="Georgia" pitchFamily="18" charset="0"/>
                  <a:ea typeface="+mn-ea"/>
                </a:rPr>
                <a:t>d</a:t>
              </a:r>
              <a:r>
                <a:rPr lang="en-US" sz="3200" dirty="0">
                  <a:solidFill>
                    <a:srgbClr val="000000"/>
                  </a:solidFill>
                  <a:latin typeface="Arial" charset="0"/>
                  <a:ea typeface="+mn-ea"/>
                </a:rPr>
                <a:t> 4</a:t>
              </a:r>
              <a:r>
                <a:rPr lang="en-US" sz="3200" i="1" dirty="0">
                  <a:solidFill>
                    <a:srgbClr val="000000"/>
                  </a:solidFill>
                  <a:latin typeface="Georgia" pitchFamily="18" charset="0"/>
                  <a:ea typeface="+mn-ea"/>
                </a:rPr>
                <a:t>f</a:t>
              </a:r>
            </a:p>
            <a:p>
              <a:pPr eaLnBrk="1" hangingPunct="1">
                <a:lnSpc>
                  <a:spcPct val="115000"/>
                </a:lnSpc>
                <a:spcBef>
                  <a:spcPts val="945"/>
                </a:spcBef>
                <a:buClr>
                  <a:srgbClr val="2877C4"/>
                </a:buClr>
              </a:pPr>
              <a:r>
                <a:rPr lang="en-US" sz="3200" dirty="0">
                  <a:solidFill>
                    <a:srgbClr val="000000"/>
                  </a:solidFill>
                  <a:latin typeface="Arial" charset="0"/>
                  <a:ea typeface="+mn-ea"/>
                </a:rPr>
                <a:t>5</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5</a:t>
              </a:r>
              <a:r>
                <a:rPr lang="en-US" sz="3200" i="1" dirty="0">
                  <a:solidFill>
                    <a:srgbClr val="000000"/>
                  </a:solidFill>
                  <a:latin typeface="Georgia" pitchFamily="18" charset="0"/>
                  <a:ea typeface="+mn-ea"/>
                </a:rPr>
                <a:t>p</a:t>
              </a:r>
              <a:r>
                <a:rPr lang="en-US" sz="3200" dirty="0">
                  <a:solidFill>
                    <a:srgbClr val="000000"/>
                  </a:solidFill>
                  <a:latin typeface="Arial" charset="0"/>
                  <a:ea typeface="+mn-ea"/>
                </a:rPr>
                <a:t> 5</a:t>
              </a:r>
              <a:r>
                <a:rPr lang="en-US" sz="3200" i="1" dirty="0">
                  <a:solidFill>
                    <a:srgbClr val="000000"/>
                  </a:solidFill>
                  <a:latin typeface="Georgia" pitchFamily="18" charset="0"/>
                  <a:ea typeface="+mn-ea"/>
                </a:rPr>
                <a:t>d</a:t>
              </a:r>
              <a:r>
                <a:rPr lang="en-US" sz="3200" dirty="0">
                  <a:solidFill>
                    <a:srgbClr val="000000"/>
                  </a:solidFill>
                  <a:latin typeface="Arial" charset="0"/>
                  <a:ea typeface="+mn-ea"/>
                </a:rPr>
                <a:t> 5</a:t>
              </a:r>
              <a:r>
                <a:rPr lang="en-US" sz="3200" i="1" dirty="0">
                  <a:solidFill>
                    <a:srgbClr val="000000"/>
                  </a:solidFill>
                  <a:latin typeface="Georgia" pitchFamily="18" charset="0"/>
                  <a:ea typeface="+mn-ea"/>
                </a:rPr>
                <a:t>f</a:t>
              </a:r>
              <a:r>
                <a:rPr lang="en-US" sz="3200" dirty="0">
                  <a:solidFill>
                    <a:srgbClr val="000000"/>
                  </a:solidFill>
                  <a:latin typeface="Arial" charset="0"/>
                  <a:ea typeface="+mn-ea"/>
                </a:rPr>
                <a:t>…</a:t>
              </a:r>
            </a:p>
            <a:p>
              <a:pPr eaLnBrk="1" hangingPunct="1">
                <a:lnSpc>
                  <a:spcPct val="115000"/>
                </a:lnSpc>
                <a:spcBef>
                  <a:spcPts val="945"/>
                </a:spcBef>
                <a:buClr>
                  <a:srgbClr val="2877C4"/>
                </a:buClr>
              </a:pPr>
              <a:r>
                <a:rPr lang="en-US" sz="3200" dirty="0">
                  <a:solidFill>
                    <a:srgbClr val="000000"/>
                  </a:solidFill>
                  <a:latin typeface="Arial" charset="0"/>
                  <a:ea typeface="+mn-ea"/>
                </a:rPr>
                <a:t>6</a:t>
              </a:r>
              <a:r>
                <a:rPr lang="en-US" sz="3200" i="1" dirty="0">
                  <a:solidFill>
                    <a:srgbClr val="000000"/>
                  </a:solidFill>
                  <a:latin typeface="Georgia" pitchFamily="18" charset="0"/>
                  <a:ea typeface="+mn-ea"/>
                </a:rPr>
                <a:t>s</a:t>
              </a:r>
              <a:r>
                <a:rPr lang="en-US" sz="3200" dirty="0">
                  <a:solidFill>
                    <a:srgbClr val="000000"/>
                  </a:solidFill>
                  <a:latin typeface="Arial" charset="0"/>
                  <a:ea typeface="+mn-ea"/>
                </a:rPr>
                <a:t> 6</a:t>
              </a:r>
              <a:r>
                <a:rPr lang="en-US" sz="3200" i="1" dirty="0">
                  <a:solidFill>
                    <a:srgbClr val="000000"/>
                  </a:solidFill>
                  <a:latin typeface="Georgia" pitchFamily="18" charset="0"/>
                  <a:ea typeface="+mn-ea"/>
                </a:rPr>
                <a:t>p</a:t>
              </a:r>
              <a:r>
                <a:rPr lang="en-US" sz="3200" dirty="0">
                  <a:solidFill>
                    <a:srgbClr val="000000"/>
                  </a:solidFill>
                  <a:latin typeface="Arial" charset="0"/>
                  <a:ea typeface="+mn-ea"/>
                </a:rPr>
                <a:t> 6</a:t>
              </a:r>
              <a:r>
                <a:rPr lang="en-US" sz="3200" i="1" dirty="0">
                  <a:solidFill>
                    <a:srgbClr val="000000"/>
                  </a:solidFill>
                  <a:latin typeface="Georgia" pitchFamily="18" charset="0"/>
                  <a:ea typeface="+mn-ea"/>
                </a:rPr>
                <a:t>d</a:t>
              </a:r>
            </a:p>
            <a:p>
              <a:pPr eaLnBrk="1" hangingPunct="1">
                <a:lnSpc>
                  <a:spcPct val="115000"/>
                </a:lnSpc>
                <a:spcBef>
                  <a:spcPts val="945"/>
                </a:spcBef>
                <a:buClr>
                  <a:srgbClr val="2877C4"/>
                </a:buClr>
              </a:pPr>
              <a:r>
                <a:rPr lang="en-US" sz="3200" dirty="0">
                  <a:solidFill>
                    <a:srgbClr val="000000"/>
                  </a:solidFill>
                  <a:latin typeface="Arial" charset="0"/>
                </a:rPr>
                <a:t>7</a:t>
              </a:r>
              <a:r>
                <a:rPr lang="en-US" sz="3200" i="1" dirty="0">
                  <a:solidFill>
                    <a:srgbClr val="000000"/>
                  </a:solidFill>
                  <a:latin typeface="Georgia" pitchFamily="18" charset="0"/>
                </a:rPr>
                <a:t>s</a:t>
              </a:r>
              <a:r>
                <a:rPr lang="en-US" sz="3200" dirty="0">
                  <a:solidFill>
                    <a:srgbClr val="000000"/>
                  </a:solidFill>
                  <a:latin typeface="Arial"/>
                  <a:ea typeface="+mn-ea"/>
                </a:rPr>
                <a:t>… … …</a:t>
              </a:r>
            </a:p>
          </p:txBody>
        </p:sp>
        <p:grpSp>
          <p:nvGrpSpPr>
            <p:cNvPr id="11" name="Group 10"/>
            <p:cNvGrpSpPr/>
            <p:nvPr/>
          </p:nvGrpSpPr>
          <p:grpSpPr>
            <a:xfrm>
              <a:off x="2733152" y="579118"/>
              <a:ext cx="1038821" cy="1098959"/>
              <a:chOff x="587904" y="634382"/>
              <a:chExt cx="1038821" cy="1098959"/>
            </a:xfrm>
          </p:grpSpPr>
          <p:cxnSp>
            <p:nvCxnSpPr>
              <p:cNvPr id="12" name="Straight Arrow Connector 11"/>
              <p:cNvCxnSpPr/>
              <p:nvPr/>
            </p:nvCxnSpPr>
            <p:spPr bwMode="auto">
              <a:xfrm flipH="1">
                <a:off x="587904" y="634382"/>
                <a:ext cx="512392" cy="409888"/>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bwMode="auto">
              <a:xfrm flipH="1">
                <a:off x="657085" y="858166"/>
                <a:ext cx="442734" cy="385816"/>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a:cxnSpLocks/>
              </p:cNvCxnSpPr>
              <p:nvPr/>
            </p:nvCxnSpPr>
            <p:spPr bwMode="auto">
              <a:xfrm flipH="1">
                <a:off x="662372" y="939164"/>
                <a:ext cx="639198" cy="611217"/>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a:cxnSpLocks/>
              </p:cNvCxnSpPr>
              <p:nvPr/>
            </p:nvCxnSpPr>
            <p:spPr bwMode="auto">
              <a:xfrm flipH="1">
                <a:off x="742629" y="1091564"/>
                <a:ext cx="680782" cy="641777"/>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a:cxnSpLocks/>
              </p:cNvCxnSpPr>
              <p:nvPr/>
            </p:nvCxnSpPr>
            <p:spPr bwMode="auto">
              <a:xfrm flipH="1">
                <a:off x="1271462" y="1152542"/>
                <a:ext cx="355263" cy="335262"/>
              </a:xfrm>
              <a:prstGeom prst="straightConnector1">
                <a:avLst/>
              </a:prstGeom>
              <a:ln w="12700">
                <a:solidFill>
                  <a:schemeClr val="tx2"/>
                </a:solidFill>
                <a:tailEnd type="arrow"/>
              </a:ln>
            </p:spPr>
            <p:style>
              <a:lnRef idx="1">
                <a:schemeClr val="accent2"/>
              </a:lnRef>
              <a:fillRef idx="0">
                <a:schemeClr val="accent2"/>
              </a:fillRef>
              <a:effectRef idx="0">
                <a:schemeClr val="accent2"/>
              </a:effectRef>
              <a:fontRef idx="minor">
                <a:schemeClr val="tx1"/>
              </a:fontRef>
            </p:style>
          </p:cxnSp>
        </p:grpSp>
      </p:grpSp>
      <p:sp>
        <p:nvSpPr>
          <p:cNvPr id="5" name="TextBox 4">
            <a:extLst>
              <a:ext uri="{FF2B5EF4-FFF2-40B4-BE49-F238E27FC236}">
                <a16:creationId xmlns:a16="http://schemas.microsoft.com/office/drawing/2014/main" id="{5110DD64-96A2-E80D-3AEE-5C65E98989D4}"/>
              </a:ext>
            </a:extLst>
          </p:cNvPr>
          <p:cNvSpPr txBox="1"/>
          <p:nvPr/>
        </p:nvSpPr>
        <p:spPr>
          <a:xfrm>
            <a:off x="206457" y="4334843"/>
            <a:ext cx="4751406" cy="1261884"/>
          </a:xfrm>
          <a:prstGeom prst="rect">
            <a:avLst/>
          </a:prstGeom>
          <a:noFill/>
        </p:spPr>
        <p:txBody>
          <a:bodyPr wrap="square">
            <a:spAutoFit/>
          </a:bodyPr>
          <a:lstStyle/>
          <a:p>
            <a:pPr marL="1586" lvl="1" indent="0" algn="ctr">
              <a:buNone/>
            </a:pPr>
            <a:r>
              <a:rPr lang="en-US" sz="2800" dirty="0">
                <a:solidFill>
                  <a:schemeClr val="accent5"/>
                </a:solidFill>
              </a:rPr>
              <a:t>1</a:t>
            </a:r>
            <a:r>
              <a:rPr lang="en-US" sz="2800" i="1" dirty="0">
                <a:solidFill>
                  <a:schemeClr val="accent5"/>
                </a:solidFill>
              </a:rPr>
              <a:t>s</a:t>
            </a:r>
            <a:r>
              <a:rPr lang="en-US" sz="2800" baseline="30000" dirty="0">
                <a:solidFill>
                  <a:schemeClr val="accent5"/>
                </a:solidFill>
              </a:rPr>
              <a:t>2 </a:t>
            </a:r>
            <a:r>
              <a:rPr lang="en-US" sz="2800" dirty="0">
                <a:solidFill>
                  <a:schemeClr val="accent5"/>
                </a:solidFill>
              </a:rPr>
              <a:t>2</a:t>
            </a:r>
            <a:r>
              <a:rPr lang="en-US" sz="2800" i="1" dirty="0">
                <a:solidFill>
                  <a:schemeClr val="accent5"/>
                </a:solidFill>
              </a:rPr>
              <a:t>s</a:t>
            </a:r>
            <a:r>
              <a:rPr lang="en-US" sz="2800" baseline="30000" dirty="0">
                <a:solidFill>
                  <a:schemeClr val="accent5"/>
                </a:solidFill>
              </a:rPr>
              <a:t>2 </a:t>
            </a:r>
            <a:r>
              <a:rPr lang="en-US" sz="2800" dirty="0">
                <a:solidFill>
                  <a:schemeClr val="accent5"/>
                </a:solidFill>
              </a:rPr>
              <a:t>2</a:t>
            </a:r>
            <a:r>
              <a:rPr lang="en-US" sz="2800" i="1" dirty="0">
                <a:solidFill>
                  <a:schemeClr val="accent5"/>
                </a:solidFill>
              </a:rPr>
              <a:t>p</a:t>
            </a:r>
            <a:r>
              <a:rPr lang="en-US" sz="2800" baseline="30000" dirty="0">
                <a:solidFill>
                  <a:schemeClr val="accent5"/>
                </a:solidFill>
              </a:rPr>
              <a:t>6 </a:t>
            </a:r>
            <a:r>
              <a:rPr lang="en-US" sz="2800" dirty="0">
                <a:solidFill>
                  <a:schemeClr val="accent5"/>
                </a:solidFill>
              </a:rPr>
              <a:t>3</a:t>
            </a:r>
            <a:r>
              <a:rPr lang="en-US" sz="2800" i="1" dirty="0">
                <a:solidFill>
                  <a:schemeClr val="accent5"/>
                </a:solidFill>
              </a:rPr>
              <a:t>s</a:t>
            </a:r>
            <a:r>
              <a:rPr lang="en-US" sz="2800" baseline="30000" dirty="0">
                <a:solidFill>
                  <a:schemeClr val="accent5"/>
                </a:solidFill>
              </a:rPr>
              <a:t>2 </a:t>
            </a:r>
            <a:r>
              <a:rPr lang="en-US" sz="2800" dirty="0">
                <a:solidFill>
                  <a:schemeClr val="accent5"/>
                </a:solidFill>
              </a:rPr>
              <a:t>3</a:t>
            </a:r>
            <a:r>
              <a:rPr lang="en-US" sz="2800" i="1" dirty="0">
                <a:solidFill>
                  <a:schemeClr val="accent5"/>
                </a:solidFill>
              </a:rPr>
              <a:t>p</a:t>
            </a:r>
            <a:r>
              <a:rPr lang="en-US" sz="2800" baseline="30000" dirty="0">
                <a:solidFill>
                  <a:schemeClr val="accent5"/>
                </a:solidFill>
              </a:rPr>
              <a:t>6 </a:t>
            </a:r>
            <a:r>
              <a:rPr lang="en-US" sz="2800" dirty="0">
                <a:solidFill>
                  <a:schemeClr val="accent5"/>
                </a:solidFill>
              </a:rPr>
              <a:t>4</a:t>
            </a:r>
            <a:r>
              <a:rPr lang="en-US" sz="2800" i="1" dirty="0">
                <a:solidFill>
                  <a:schemeClr val="accent5"/>
                </a:solidFill>
              </a:rPr>
              <a:t>s</a:t>
            </a:r>
            <a:r>
              <a:rPr lang="en-US" sz="2800" baseline="30000" dirty="0">
                <a:solidFill>
                  <a:schemeClr val="accent5"/>
                </a:solidFill>
              </a:rPr>
              <a:t>2 </a:t>
            </a:r>
            <a:r>
              <a:rPr lang="en-US" sz="2800" dirty="0">
                <a:solidFill>
                  <a:schemeClr val="accent5"/>
                </a:solidFill>
              </a:rPr>
              <a:t>3</a:t>
            </a:r>
            <a:r>
              <a:rPr lang="en-US" sz="2800" i="1" dirty="0">
                <a:solidFill>
                  <a:schemeClr val="accent5"/>
                </a:solidFill>
              </a:rPr>
              <a:t>d</a:t>
            </a:r>
            <a:r>
              <a:rPr lang="en-US" sz="2800" baseline="30000" dirty="0">
                <a:solidFill>
                  <a:schemeClr val="accent5"/>
                </a:solidFill>
              </a:rPr>
              <a:t>7</a:t>
            </a:r>
            <a:endParaRPr lang="en-US" sz="2400" dirty="0"/>
          </a:p>
          <a:p>
            <a:pPr lvl="1"/>
            <a:endParaRPr lang="en-US" sz="2400" dirty="0"/>
          </a:p>
          <a:p>
            <a:pPr lvl="1"/>
            <a:r>
              <a:rPr lang="en-US" sz="2400" dirty="0"/>
              <a:t>Check your work.</a:t>
            </a:r>
          </a:p>
        </p:txBody>
      </p:sp>
    </p:spTree>
    <p:extLst>
      <p:ext uri="{BB962C8B-B14F-4D97-AF65-F5344CB8AC3E}">
        <p14:creationId xmlns:p14="http://schemas.microsoft.com/office/powerpoint/2010/main" val="102390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697539" y="0"/>
            <a:ext cx="3446461" cy="685800"/>
          </a:xfrm>
        </p:spPr>
        <p:txBody>
          <a:bodyPr/>
          <a:lstStyle/>
          <a:p>
            <a:pPr eaLnBrk="1" hangingPunct="1">
              <a:defRPr/>
            </a:pPr>
            <a:r>
              <a:rPr lang="en-US" altLang="en-US"/>
              <a:t>Energy Levels in Atoms</a:t>
            </a:r>
          </a:p>
        </p:txBody>
      </p:sp>
      <p:sp>
        <p:nvSpPr>
          <p:cNvPr id="8196" name="Rectangle 3"/>
          <p:cNvSpPr>
            <a:spLocks noGrp="1" noChangeArrowheads="1"/>
          </p:cNvSpPr>
          <p:nvPr>
            <p:ph type="body" idx="1"/>
          </p:nvPr>
        </p:nvSpPr>
        <p:spPr>
          <a:xfrm>
            <a:off x="296811" y="1066800"/>
            <a:ext cx="8667749" cy="5638800"/>
          </a:xfrm>
        </p:spPr>
        <p:txBody>
          <a:bodyPr/>
          <a:lstStyle/>
          <a:p>
            <a:pPr marL="0" indent="1588" eaLnBrk="1" hangingPunct="1"/>
            <a:r>
              <a:rPr lang="en-US" altLang="en-US" sz="3600" dirty="0">
                <a:solidFill>
                  <a:srgbClr val="FF0000"/>
                </a:solidFill>
              </a:rPr>
              <a:t>The Bohr Model</a:t>
            </a:r>
          </a:p>
          <a:p>
            <a:pPr marL="0" indent="1588" eaLnBrk="1" hangingPunct="1"/>
            <a:endParaRPr lang="en-US" altLang="en-US" sz="3600" dirty="0">
              <a:solidFill>
                <a:srgbClr val="FF0000"/>
              </a:solidFill>
            </a:endParaRPr>
          </a:p>
          <a:p>
            <a:pPr marL="0" indent="1588" eaLnBrk="1" hangingPunct="1"/>
            <a:endParaRPr lang="en-US" altLang="en-US" sz="2300" dirty="0">
              <a:solidFill>
                <a:srgbClr val="FF0000"/>
              </a:solidFill>
            </a:endParaRPr>
          </a:p>
          <a:p>
            <a:pPr marL="0" indent="1588" eaLnBrk="1" hangingPunct="1"/>
            <a:r>
              <a:rPr lang="en-US" altLang="en-US" sz="2300" b="0" dirty="0">
                <a:solidFill>
                  <a:schemeClr val="tx1"/>
                </a:solidFill>
              </a:rPr>
              <a:t>In 1913, Niels Bohr (1885</a:t>
            </a:r>
            <a:r>
              <a:rPr lang="en-US" altLang="en-US" sz="2700" b="0" dirty="0">
                <a:solidFill>
                  <a:schemeClr val="tx1"/>
                </a:solidFill>
              </a:rPr>
              <a:t>–</a:t>
            </a:r>
            <a:r>
              <a:rPr lang="en-US" altLang="en-US" sz="2300" b="0" dirty="0">
                <a:solidFill>
                  <a:schemeClr val="tx1"/>
                </a:solidFill>
              </a:rPr>
              <a:t>1962), a young Danish physicist and a student of Rutherford, developed a new atomic model. </a:t>
            </a:r>
          </a:p>
          <a:p>
            <a:pPr marL="0" indent="1588" eaLnBrk="1" hangingPunct="1"/>
            <a:endParaRPr lang="en-US" altLang="en-US" sz="1700" b="0" dirty="0">
              <a:solidFill>
                <a:schemeClr val="tx1"/>
              </a:solidFill>
            </a:endParaRPr>
          </a:p>
          <a:p>
            <a:pPr marL="0" indent="1588" eaLnBrk="1" hangingPunct="1"/>
            <a:r>
              <a:rPr lang="en-US" altLang="en-US" sz="2300" b="0" dirty="0">
                <a:solidFill>
                  <a:srgbClr val="0070C0"/>
                </a:solidFill>
              </a:rPr>
              <a:t>Bohr proposed that an electron is found only in specific circular paths, or </a:t>
            </a:r>
            <a:r>
              <a:rPr lang="en-US" altLang="en-US" sz="2300" dirty="0">
                <a:solidFill>
                  <a:schemeClr val="tx1"/>
                </a:solidFill>
              </a:rPr>
              <a:t>orbits</a:t>
            </a:r>
            <a:r>
              <a:rPr lang="en-US" altLang="en-US" sz="2300" b="0" dirty="0">
                <a:solidFill>
                  <a:srgbClr val="0070C0"/>
                </a:solidFill>
              </a:rPr>
              <a:t>, around the nucleus.</a:t>
            </a:r>
          </a:p>
          <a:p>
            <a:pPr marL="0" indent="1588" eaLnBrk="1" hangingPunct="1"/>
            <a:endParaRPr lang="en-US" altLang="en-US" sz="1700" b="0" dirty="0">
              <a:solidFill>
                <a:schemeClr val="tx1"/>
              </a:solidFill>
            </a:endParaRPr>
          </a:p>
          <a:p>
            <a:pPr marL="0" indent="1588" eaLnBrk="1" hangingPunct="1"/>
            <a:r>
              <a:rPr lang="en-US" altLang="en-US" sz="2300" b="0" dirty="0">
                <a:solidFill>
                  <a:srgbClr val="00B050"/>
                </a:solidFill>
              </a:rPr>
              <a:t>Bohr’s model only worked for the simple Hydrogen atom and his perspective was still “</a:t>
            </a:r>
            <a:r>
              <a:rPr lang="en-US" altLang="en-US" sz="2300" b="0" dirty="0">
                <a:solidFill>
                  <a:srgbClr val="002060"/>
                </a:solidFill>
              </a:rPr>
              <a:t>Newtonian</a:t>
            </a:r>
            <a:r>
              <a:rPr lang="en-US" altLang="en-US" sz="2300" b="0" dirty="0">
                <a:solidFill>
                  <a:srgbClr val="00B050"/>
                </a:solidFill>
              </a:rPr>
              <a:t>” based (</a:t>
            </a:r>
            <a:r>
              <a:rPr lang="en-US" altLang="en-US" sz="2300" b="0" dirty="0">
                <a:solidFill>
                  <a:srgbClr val="002060"/>
                </a:solidFill>
              </a:rPr>
              <a:t>electrons are particles</a:t>
            </a:r>
            <a:r>
              <a:rPr lang="en-US" altLang="en-US" sz="2300" b="0" dirty="0">
                <a:solidFill>
                  <a:srgbClr val="00B050"/>
                </a:solidFill>
              </a:rPr>
              <a:t>).</a:t>
            </a:r>
          </a:p>
        </p:txBody>
      </p:sp>
      <p:pic>
        <p:nvPicPr>
          <p:cNvPr id="6" name="Picture 2" descr="File:Niels Bohr Date Unverified LO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7142" y="669545"/>
            <a:ext cx="2164458" cy="19974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ile:Bohr's model.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3852" y="607315"/>
            <a:ext cx="2545550" cy="205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63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fade">
                                      <p:cBhvr>
                                        <p:cTn id="7" dur="500"/>
                                        <p:tgtEl>
                                          <p:spTgt spid="8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6">
                                            <p:txEl>
                                              <p:pRg st="3" end="3"/>
                                            </p:txEl>
                                          </p:spTgt>
                                        </p:tgtEl>
                                        <p:attrNameLst>
                                          <p:attrName>style.visibility</p:attrName>
                                        </p:attrNameLst>
                                      </p:cBhvr>
                                      <p:to>
                                        <p:strVal val="visible"/>
                                      </p:to>
                                    </p:set>
                                    <p:animEffect transition="in" filter="fade">
                                      <p:cBhvr>
                                        <p:cTn id="17" dur="500"/>
                                        <p:tgtEl>
                                          <p:spTgt spid="819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6">
                                            <p:txEl>
                                              <p:pRg st="5" end="5"/>
                                            </p:txEl>
                                          </p:spTgt>
                                        </p:tgtEl>
                                        <p:attrNameLst>
                                          <p:attrName>style.visibility</p:attrName>
                                        </p:attrNameLst>
                                      </p:cBhvr>
                                      <p:to>
                                        <p:strVal val="visible"/>
                                      </p:to>
                                    </p:set>
                                    <p:animEffect transition="in" filter="fade">
                                      <p:cBhvr>
                                        <p:cTn id="22" dur="500"/>
                                        <p:tgtEl>
                                          <p:spTgt spid="819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6">
                                            <p:txEl>
                                              <p:pRg st="7" end="7"/>
                                            </p:txEl>
                                          </p:spTgt>
                                        </p:tgtEl>
                                        <p:attrNameLst>
                                          <p:attrName>style.visibility</p:attrName>
                                        </p:attrNameLst>
                                      </p:cBhvr>
                                      <p:to>
                                        <p:strVal val="visible"/>
                                      </p:to>
                                    </p:set>
                                    <p:animEffect transition="in" filter="fade">
                                      <p:cBhvr>
                                        <p:cTn id="27" dur="500"/>
                                        <p:tgtEl>
                                          <p:spTgt spid="819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36" y="533449"/>
            <a:ext cx="8229601" cy="639763"/>
          </a:xfrm>
          <a:solidFill>
            <a:schemeClr val="bg1"/>
          </a:solidFill>
        </p:spPr>
        <p:txBody>
          <a:bodyPr/>
          <a:lstStyle/>
          <a:p>
            <a:r>
              <a:rPr lang="en-US" sz="2700" b="1" dirty="0">
                <a:solidFill>
                  <a:schemeClr val="accent1">
                    <a:lumMod val="50000"/>
                  </a:schemeClr>
                </a:solidFill>
                <a:effectLst/>
              </a:rPr>
              <a:t>Building Atoms: Electron Configuration</a:t>
            </a:r>
          </a:p>
        </p:txBody>
      </p:sp>
      <p:sp>
        <p:nvSpPr>
          <p:cNvPr id="6" name="Rectangle 5"/>
          <p:cNvSpPr/>
          <p:nvPr/>
        </p:nvSpPr>
        <p:spPr>
          <a:xfrm>
            <a:off x="6477000" y="5486400"/>
            <a:ext cx="1981200" cy="533400"/>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019" tIns="45510" rIns="91019" bIns="45510" rtlCol="0" anchor="ctr"/>
          <a:lstStyle/>
          <a:p>
            <a:pPr algn="ctr"/>
            <a:endParaRPr lang="en-US"/>
          </a:p>
        </p:txBody>
      </p:sp>
      <p:sp>
        <p:nvSpPr>
          <p:cNvPr id="3" name="Content Placeholder 2"/>
          <p:cNvSpPr>
            <a:spLocks noGrp="1"/>
          </p:cNvSpPr>
          <p:nvPr>
            <p:ph idx="1"/>
          </p:nvPr>
        </p:nvSpPr>
        <p:spPr>
          <a:xfrm>
            <a:off x="76201" y="1219200"/>
            <a:ext cx="8610600" cy="5181600"/>
          </a:xfrm>
        </p:spPr>
        <p:txBody>
          <a:bodyPr>
            <a:normAutofit fontScale="85000" lnSpcReduction="10000"/>
          </a:bodyPr>
          <a:lstStyle/>
          <a:p>
            <a:pPr marL="455103" indent="-455103">
              <a:buFont typeface="Arial" pitchFamily="34" charset="0"/>
              <a:buChar char="•"/>
            </a:pPr>
            <a:r>
              <a:rPr lang="en-US" sz="2900" b="0" dirty="0">
                <a:solidFill>
                  <a:schemeClr val="tx2"/>
                </a:solidFill>
              </a:rPr>
              <a:t>All forms of matter try to stay in their lowest possible energy state. </a:t>
            </a:r>
          </a:p>
          <a:p>
            <a:pPr marL="455103" indent="-455103">
              <a:buFont typeface="Arial" pitchFamily="34" charset="0"/>
              <a:buChar char="•"/>
            </a:pPr>
            <a:r>
              <a:rPr lang="en-US" sz="2900" b="0" dirty="0">
                <a:solidFill>
                  <a:schemeClr val="tx2"/>
                </a:solidFill>
              </a:rPr>
              <a:t>Ground state - The lowest possible energy state for a given substance </a:t>
            </a:r>
          </a:p>
          <a:p>
            <a:pPr marL="455103" indent="-455103">
              <a:buFont typeface="Arial" pitchFamily="34" charset="0"/>
              <a:buChar char="•"/>
            </a:pPr>
            <a:r>
              <a:rPr lang="en-US" sz="2900" b="0" dirty="0">
                <a:solidFill>
                  <a:schemeClr val="tx2"/>
                </a:solidFill>
              </a:rPr>
              <a:t>Each orbital can hold two electrons</a:t>
            </a:r>
          </a:p>
          <a:p>
            <a:pPr marL="455103" indent="-455103">
              <a:buFont typeface="Arial" pitchFamily="34" charset="0"/>
              <a:buChar char="•"/>
            </a:pPr>
            <a:r>
              <a:rPr lang="en-US" sz="2900" b="0" dirty="0">
                <a:solidFill>
                  <a:schemeClr val="tx2"/>
                </a:solidFill>
              </a:rPr>
              <a:t>Orbitals fill in order of increasing energy:</a:t>
            </a:r>
          </a:p>
          <a:p>
            <a:r>
              <a:rPr lang="en-US" sz="2900" b="0" dirty="0">
                <a:solidFill>
                  <a:schemeClr val="tx2">
                    <a:lumMod val="60000"/>
                    <a:lumOff val="40000"/>
                  </a:schemeClr>
                </a:solidFill>
              </a:rPr>
              <a:t>		</a:t>
            </a:r>
            <a:r>
              <a:rPr lang="en-US" sz="2900" b="0" dirty="0">
                <a:solidFill>
                  <a:schemeClr val="accent1">
                    <a:lumMod val="50000"/>
                  </a:schemeClr>
                </a:solidFill>
              </a:rPr>
              <a:t>1s</a:t>
            </a:r>
            <a:r>
              <a:rPr lang="en-US" sz="2900" b="0" baseline="30000" dirty="0">
                <a:solidFill>
                  <a:schemeClr val="accent1">
                    <a:lumMod val="50000"/>
                  </a:schemeClr>
                </a:solidFill>
              </a:rPr>
              <a:t>2</a:t>
            </a:r>
            <a:r>
              <a:rPr lang="en-US" sz="2900" b="0" dirty="0">
                <a:solidFill>
                  <a:schemeClr val="accent1">
                    <a:lumMod val="50000"/>
                  </a:schemeClr>
                </a:solidFill>
              </a:rPr>
              <a:t>, </a:t>
            </a:r>
          </a:p>
          <a:p>
            <a:r>
              <a:rPr lang="en-US" sz="2900" b="0" dirty="0">
                <a:solidFill>
                  <a:schemeClr val="accent1">
                    <a:lumMod val="50000"/>
                  </a:schemeClr>
                </a:solidFill>
              </a:rPr>
              <a:t>		2s</a:t>
            </a:r>
            <a:r>
              <a:rPr lang="en-US" sz="2900" b="0" baseline="30000" dirty="0">
                <a:solidFill>
                  <a:schemeClr val="accent1">
                    <a:lumMod val="50000"/>
                  </a:schemeClr>
                </a:solidFill>
              </a:rPr>
              <a:t>2</a:t>
            </a:r>
            <a:r>
              <a:rPr lang="en-US" sz="2900" b="0" dirty="0">
                <a:solidFill>
                  <a:schemeClr val="accent1">
                    <a:lumMod val="50000"/>
                  </a:schemeClr>
                </a:solidFill>
              </a:rPr>
              <a:t>, 2p</a:t>
            </a:r>
            <a:r>
              <a:rPr lang="en-US" sz="2900" b="0" baseline="30000" dirty="0">
                <a:solidFill>
                  <a:schemeClr val="accent1">
                    <a:lumMod val="50000"/>
                  </a:schemeClr>
                </a:solidFill>
              </a:rPr>
              <a:t>6</a:t>
            </a:r>
            <a:r>
              <a:rPr lang="en-US" sz="2900" b="0" dirty="0">
                <a:solidFill>
                  <a:schemeClr val="accent1">
                    <a:lumMod val="50000"/>
                  </a:schemeClr>
                </a:solidFill>
              </a:rPr>
              <a:t>, </a:t>
            </a:r>
          </a:p>
          <a:p>
            <a:r>
              <a:rPr lang="en-US" sz="2900" b="0" dirty="0">
                <a:solidFill>
                  <a:schemeClr val="accent1">
                    <a:lumMod val="50000"/>
                  </a:schemeClr>
                </a:solidFill>
              </a:rPr>
              <a:t>		3s</a:t>
            </a:r>
            <a:r>
              <a:rPr lang="en-US" sz="2900" b="0" baseline="30000" dirty="0">
                <a:solidFill>
                  <a:schemeClr val="accent1">
                    <a:lumMod val="50000"/>
                  </a:schemeClr>
                </a:solidFill>
              </a:rPr>
              <a:t>2</a:t>
            </a:r>
            <a:r>
              <a:rPr lang="en-US" sz="2900" b="0" dirty="0">
                <a:solidFill>
                  <a:schemeClr val="accent1">
                    <a:lumMod val="50000"/>
                  </a:schemeClr>
                </a:solidFill>
              </a:rPr>
              <a:t>, 3p</a:t>
            </a:r>
            <a:r>
              <a:rPr lang="en-US" sz="2900" b="0" baseline="30000" dirty="0">
                <a:solidFill>
                  <a:schemeClr val="accent1">
                    <a:lumMod val="50000"/>
                  </a:schemeClr>
                </a:solidFill>
              </a:rPr>
              <a:t>6</a:t>
            </a:r>
            <a:r>
              <a:rPr lang="en-US" sz="2900" b="0" dirty="0">
                <a:solidFill>
                  <a:schemeClr val="accent1">
                    <a:lumMod val="50000"/>
                  </a:schemeClr>
                </a:solidFill>
              </a:rPr>
              <a:t>, </a:t>
            </a:r>
          </a:p>
          <a:p>
            <a:r>
              <a:rPr lang="en-US" sz="2900" b="0" dirty="0">
                <a:solidFill>
                  <a:schemeClr val="accent1">
                    <a:lumMod val="50000"/>
                  </a:schemeClr>
                </a:solidFill>
              </a:rPr>
              <a:t>		4s</a:t>
            </a:r>
            <a:r>
              <a:rPr lang="en-US" sz="2900" b="0" baseline="30000" dirty="0">
                <a:solidFill>
                  <a:schemeClr val="accent1">
                    <a:lumMod val="50000"/>
                  </a:schemeClr>
                </a:solidFill>
              </a:rPr>
              <a:t>2</a:t>
            </a:r>
            <a:r>
              <a:rPr lang="en-US" sz="2900" b="0" dirty="0">
                <a:solidFill>
                  <a:schemeClr val="accent1">
                    <a:lumMod val="50000"/>
                  </a:schemeClr>
                </a:solidFill>
              </a:rPr>
              <a:t>, 3d</a:t>
            </a:r>
            <a:r>
              <a:rPr lang="en-US" sz="2900" b="0" baseline="30000" dirty="0">
                <a:solidFill>
                  <a:schemeClr val="accent1">
                    <a:lumMod val="50000"/>
                  </a:schemeClr>
                </a:solidFill>
              </a:rPr>
              <a:t>10</a:t>
            </a:r>
            <a:r>
              <a:rPr lang="en-US" sz="2900" b="0" dirty="0">
                <a:solidFill>
                  <a:schemeClr val="accent1">
                    <a:lumMod val="50000"/>
                  </a:schemeClr>
                </a:solidFill>
              </a:rPr>
              <a:t>, 4p</a:t>
            </a:r>
            <a:r>
              <a:rPr lang="en-US" sz="2900" b="0" baseline="30000" dirty="0">
                <a:solidFill>
                  <a:schemeClr val="accent1">
                    <a:lumMod val="50000"/>
                  </a:schemeClr>
                </a:solidFill>
              </a:rPr>
              <a:t>6</a:t>
            </a:r>
            <a:r>
              <a:rPr lang="en-US" sz="2900" b="0" dirty="0">
                <a:solidFill>
                  <a:schemeClr val="accent1">
                    <a:lumMod val="50000"/>
                  </a:schemeClr>
                </a:solidFill>
              </a:rPr>
              <a:t>, </a:t>
            </a:r>
          </a:p>
          <a:p>
            <a:r>
              <a:rPr lang="en-US" sz="2900" b="0" dirty="0">
                <a:solidFill>
                  <a:schemeClr val="accent1">
                    <a:lumMod val="50000"/>
                  </a:schemeClr>
                </a:solidFill>
              </a:rPr>
              <a:t>		5s</a:t>
            </a:r>
            <a:r>
              <a:rPr lang="en-US" sz="2900" b="0" baseline="30000" dirty="0">
                <a:solidFill>
                  <a:schemeClr val="accent1">
                    <a:lumMod val="50000"/>
                  </a:schemeClr>
                </a:solidFill>
              </a:rPr>
              <a:t>2</a:t>
            </a:r>
            <a:r>
              <a:rPr lang="en-US" sz="2900" b="0" dirty="0">
                <a:solidFill>
                  <a:schemeClr val="accent1">
                    <a:lumMod val="50000"/>
                  </a:schemeClr>
                </a:solidFill>
              </a:rPr>
              <a:t>, 4d</a:t>
            </a:r>
            <a:r>
              <a:rPr lang="en-US" sz="2900" b="0" baseline="30000" dirty="0">
                <a:solidFill>
                  <a:schemeClr val="accent1">
                    <a:lumMod val="50000"/>
                  </a:schemeClr>
                </a:solidFill>
              </a:rPr>
              <a:t>10</a:t>
            </a:r>
            <a:r>
              <a:rPr lang="en-US" sz="2900" b="0" dirty="0">
                <a:solidFill>
                  <a:schemeClr val="accent1">
                    <a:lumMod val="50000"/>
                  </a:schemeClr>
                </a:solidFill>
              </a:rPr>
              <a:t>, 5p</a:t>
            </a:r>
            <a:r>
              <a:rPr lang="en-US" sz="2900" b="0" baseline="30000" dirty="0">
                <a:solidFill>
                  <a:schemeClr val="accent1">
                    <a:lumMod val="50000"/>
                  </a:schemeClr>
                </a:solidFill>
              </a:rPr>
              <a:t>6</a:t>
            </a:r>
            <a:r>
              <a:rPr lang="en-US" sz="2900" b="0" dirty="0">
                <a:solidFill>
                  <a:schemeClr val="accent1">
                    <a:lumMod val="50000"/>
                  </a:schemeClr>
                </a:solidFill>
              </a:rPr>
              <a:t>, </a:t>
            </a:r>
          </a:p>
          <a:p>
            <a:r>
              <a:rPr lang="en-US" sz="2900" b="0" dirty="0">
                <a:solidFill>
                  <a:schemeClr val="accent1">
                    <a:lumMod val="50000"/>
                  </a:schemeClr>
                </a:solidFill>
              </a:rPr>
              <a:t>		6s</a:t>
            </a:r>
            <a:r>
              <a:rPr lang="en-US" sz="2900" b="0" baseline="30000" dirty="0">
                <a:solidFill>
                  <a:schemeClr val="accent1">
                    <a:lumMod val="50000"/>
                  </a:schemeClr>
                </a:solidFill>
              </a:rPr>
              <a:t>2</a:t>
            </a:r>
            <a:r>
              <a:rPr lang="en-US" sz="2900" b="0" dirty="0">
                <a:solidFill>
                  <a:schemeClr val="accent1">
                    <a:lumMod val="50000"/>
                  </a:schemeClr>
                </a:solidFill>
              </a:rPr>
              <a:t>, 4f</a:t>
            </a:r>
            <a:r>
              <a:rPr lang="en-US" sz="2900" b="0" baseline="30000" dirty="0">
                <a:solidFill>
                  <a:schemeClr val="accent1">
                    <a:lumMod val="50000"/>
                  </a:schemeClr>
                </a:solidFill>
              </a:rPr>
              <a:t>14</a:t>
            </a:r>
            <a:r>
              <a:rPr lang="en-US" sz="2900" b="0" dirty="0">
                <a:solidFill>
                  <a:schemeClr val="accent1">
                    <a:lumMod val="50000"/>
                  </a:schemeClr>
                </a:solidFill>
              </a:rPr>
              <a:t>, 5d</a:t>
            </a:r>
            <a:r>
              <a:rPr lang="en-US" sz="2900" b="0" baseline="30000" dirty="0">
                <a:solidFill>
                  <a:schemeClr val="accent1">
                    <a:lumMod val="50000"/>
                  </a:schemeClr>
                </a:solidFill>
              </a:rPr>
              <a:t>10</a:t>
            </a:r>
            <a:r>
              <a:rPr lang="en-US" sz="2900" b="0" dirty="0">
                <a:solidFill>
                  <a:schemeClr val="accent1">
                    <a:lumMod val="50000"/>
                  </a:schemeClr>
                </a:solidFill>
              </a:rPr>
              <a:t>, 6p</a:t>
            </a:r>
            <a:r>
              <a:rPr lang="en-US" sz="2900" b="0" baseline="30000" dirty="0">
                <a:solidFill>
                  <a:schemeClr val="accent1">
                    <a:lumMod val="50000"/>
                  </a:schemeClr>
                </a:solidFill>
              </a:rPr>
              <a:t>6</a:t>
            </a:r>
            <a:r>
              <a:rPr lang="en-US" sz="2900" b="0" dirty="0">
                <a:solidFill>
                  <a:schemeClr val="accent1">
                    <a:lumMod val="50000"/>
                  </a:schemeClr>
                </a:solidFill>
              </a:rPr>
              <a:t>, 		</a:t>
            </a:r>
            <a:r>
              <a:rPr lang="en-US" sz="3200" b="0" dirty="0">
                <a:solidFill>
                  <a:schemeClr val="bg1"/>
                </a:solidFill>
              </a:rPr>
              <a:t>Neon atom</a:t>
            </a:r>
            <a:endParaRPr lang="en-US" sz="2900" b="0" dirty="0">
              <a:solidFill>
                <a:schemeClr val="bg1"/>
              </a:solidFill>
            </a:endParaRPr>
          </a:p>
          <a:p>
            <a:r>
              <a:rPr lang="en-US" sz="2900" b="0" dirty="0">
                <a:solidFill>
                  <a:schemeClr val="accent1">
                    <a:lumMod val="50000"/>
                  </a:schemeClr>
                </a:solidFill>
              </a:rPr>
              <a:t>		7s</a:t>
            </a:r>
            <a:r>
              <a:rPr lang="en-US" sz="2900" b="0" baseline="30000" dirty="0">
                <a:solidFill>
                  <a:schemeClr val="accent1">
                    <a:lumMod val="50000"/>
                  </a:schemeClr>
                </a:solidFill>
              </a:rPr>
              <a:t>2</a:t>
            </a:r>
            <a:r>
              <a:rPr lang="en-US" sz="2900" b="0" dirty="0">
                <a:solidFill>
                  <a:schemeClr val="accent1">
                    <a:lumMod val="50000"/>
                  </a:schemeClr>
                </a:solidFill>
              </a:rPr>
              <a:t>, 5f</a:t>
            </a:r>
            <a:r>
              <a:rPr lang="en-US" sz="2900" b="0" baseline="30000" dirty="0">
                <a:solidFill>
                  <a:schemeClr val="accent1">
                    <a:lumMod val="50000"/>
                  </a:schemeClr>
                </a:solidFill>
              </a:rPr>
              <a:t>14</a:t>
            </a:r>
            <a:r>
              <a:rPr lang="en-US" sz="2900" b="0" dirty="0">
                <a:solidFill>
                  <a:schemeClr val="accent1">
                    <a:lumMod val="50000"/>
                  </a:schemeClr>
                </a:solidFill>
              </a:rPr>
              <a:t>, 6d</a:t>
            </a:r>
            <a:r>
              <a:rPr lang="en-US" sz="2900" b="0" baseline="30000" dirty="0">
                <a:solidFill>
                  <a:schemeClr val="accent1">
                    <a:lumMod val="50000"/>
                  </a:schemeClr>
                </a:solidFill>
              </a:rPr>
              <a:t>10</a:t>
            </a:r>
            <a:r>
              <a:rPr lang="en-US" sz="2900" b="0" dirty="0">
                <a:solidFill>
                  <a:schemeClr val="accent1">
                    <a:lumMod val="50000"/>
                  </a:schemeClr>
                </a:solidFill>
              </a:rPr>
              <a:t>, 7p</a:t>
            </a:r>
            <a:r>
              <a:rPr lang="en-US" sz="2900" b="0" baseline="30000" dirty="0">
                <a:solidFill>
                  <a:schemeClr val="accent1">
                    <a:lumMod val="50000"/>
                  </a:schemeClr>
                </a:solidFill>
              </a:rPr>
              <a:t>6</a:t>
            </a:r>
            <a:r>
              <a:rPr lang="en-US" sz="2900" b="0" dirty="0">
                <a:solidFill>
                  <a:schemeClr val="accent1">
                    <a:lumMod val="50000"/>
                  </a:schemeClr>
                </a:solidFill>
              </a:rPr>
              <a:t> </a:t>
            </a:r>
            <a:r>
              <a:rPr lang="en-US" sz="2500" b="0" dirty="0"/>
              <a:t>	</a:t>
            </a:r>
            <a:endParaRPr lang="en-US" sz="2100" b="0" dirty="0"/>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24600" y="2590800"/>
            <a:ext cx="2648932" cy="27875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05436" y="3276600"/>
            <a:ext cx="3868133" cy="2209800"/>
          </a:xfrm>
          <a:prstGeom prst="rect">
            <a:avLst/>
          </a:prstGeom>
        </p:spPr>
        <p:txBody>
          <a:bodyPr vert="horz" wrap="square" lIns="91019" tIns="45510" rIns="91019" bIns="45510" rtlCol="0" anchor="ctr">
            <a:normAutofit/>
          </a:bodyPr>
          <a:lstStyle/>
          <a:p>
            <a:pPr defTabSz="910222" eaLnBrk="1" fontAlgn="auto" hangingPunct="1">
              <a:spcAft>
                <a:spcPts val="0"/>
              </a:spcAft>
            </a:pPr>
            <a:endParaRPr lang="en-US" sz="2300" dirty="0">
              <a:latin typeface="Perpetua" pitchFamily="18" charset="0"/>
              <a:ea typeface="+mj-ea"/>
              <a:cs typeface="+mj-cs"/>
            </a:endParaRPr>
          </a:p>
        </p:txBody>
      </p:sp>
      <p:sp>
        <p:nvSpPr>
          <p:cNvPr id="5" name="TextBox 4"/>
          <p:cNvSpPr txBox="1"/>
          <p:nvPr/>
        </p:nvSpPr>
        <p:spPr>
          <a:xfrm>
            <a:off x="5562601" y="2743200"/>
            <a:ext cx="3581399" cy="2362200"/>
          </a:xfrm>
          <a:prstGeom prst="rect">
            <a:avLst/>
          </a:prstGeom>
        </p:spPr>
        <p:txBody>
          <a:bodyPr vert="horz" wrap="square" lIns="91019" tIns="45510" rIns="91019" bIns="45510" rtlCol="0" anchor="ctr">
            <a:normAutofit/>
          </a:bodyPr>
          <a:lstStyle/>
          <a:p>
            <a:pPr defTabSz="910222" eaLnBrk="1" fontAlgn="auto" hangingPunct="1">
              <a:spcAft>
                <a:spcPts val="0"/>
              </a:spcAft>
            </a:pPr>
            <a:endParaRPr lang="en-US" sz="2300" dirty="0">
              <a:latin typeface="Perpetua" pitchFamily="18" charset="0"/>
              <a:ea typeface="+mj-ea"/>
              <a:cs typeface="+mj-cs"/>
            </a:endParaRPr>
          </a:p>
        </p:txBody>
      </p:sp>
      <p:sp>
        <p:nvSpPr>
          <p:cNvPr id="8" name="TextBox 7"/>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t>2 Electron Configurations</a:t>
            </a:r>
          </a:p>
        </p:txBody>
      </p:sp>
      <p:sp>
        <p:nvSpPr>
          <p:cNvPr id="10" name="TextBox 9">
            <a:extLst>
              <a:ext uri="{FF2B5EF4-FFF2-40B4-BE49-F238E27FC236}">
                <a16:creationId xmlns:a16="http://schemas.microsoft.com/office/drawing/2014/main" id="{CDADBAAB-8273-4F62-8FEB-662AE685B4BE}"/>
              </a:ext>
            </a:extLst>
          </p:cNvPr>
          <p:cNvSpPr txBox="1"/>
          <p:nvPr/>
        </p:nvSpPr>
        <p:spPr>
          <a:xfrm>
            <a:off x="5943599" y="12834"/>
            <a:ext cx="2895637" cy="507831"/>
          </a:xfrm>
          <a:prstGeom prst="rect">
            <a:avLst/>
          </a:prstGeom>
          <a:solidFill>
            <a:srgbClr val="FFFF00"/>
          </a:solidFill>
        </p:spPr>
        <p:txBody>
          <a:bodyPr wrap="square">
            <a:spAutoFit/>
          </a:bodyPr>
          <a:lstStyle/>
          <a:p>
            <a:pPr algn="ctr"/>
            <a:r>
              <a:rPr lang="en-US" dirty="0"/>
              <a:t>[</a:t>
            </a:r>
            <a:r>
              <a:rPr lang="en-US" dirty="0">
                <a:solidFill>
                  <a:srgbClr val="00B050"/>
                </a:solidFill>
              </a:rPr>
              <a:t>ENRICHMENT</a:t>
            </a:r>
            <a:r>
              <a:rPr lang="en-US" dirty="0"/>
              <a:t>]</a:t>
            </a:r>
          </a:p>
        </p:txBody>
      </p:sp>
    </p:spTree>
    <p:extLst>
      <p:ext uri="{BB962C8B-B14F-4D97-AF65-F5344CB8AC3E}">
        <p14:creationId xmlns:p14="http://schemas.microsoft.com/office/powerpoint/2010/main" val="426855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hlinkClick r:id="rId3" action="ppaction://hlinkfile"/>
          </p:cNvPr>
          <p:cNvSpPr>
            <a:spLocks noChangeArrowheads="1"/>
          </p:cNvSpPr>
          <p:nvPr/>
        </p:nvSpPr>
        <p:spPr bwMode="auto">
          <a:xfrm>
            <a:off x="37" y="0"/>
            <a:ext cx="19050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019" tIns="45510" rIns="91019" bIns="45510" anchor="ct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700" b="0">
              <a:solidFill>
                <a:schemeClr val="tx1"/>
              </a:solidFill>
            </a:endParaRPr>
          </a:p>
        </p:txBody>
      </p:sp>
      <p:sp>
        <p:nvSpPr>
          <p:cNvPr id="43012" name="Text Box 4"/>
          <p:cNvSpPr txBox="1">
            <a:spLocks noChangeArrowheads="1"/>
          </p:cNvSpPr>
          <p:nvPr/>
        </p:nvSpPr>
        <p:spPr bwMode="auto">
          <a:xfrm>
            <a:off x="304800" y="612788"/>
            <a:ext cx="7924799" cy="50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700" dirty="0">
                <a:solidFill>
                  <a:srgbClr val="658B92"/>
                </a:solidFill>
              </a:rPr>
              <a:t>Exceptional Electron Configurations</a:t>
            </a:r>
          </a:p>
        </p:txBody>
      </p:sp>
      <p:sp>
        <p:nvSpPr>
          <p:cNvPr id="75782" name="Text Box 6"/>
          <p:cNvSpPr txBox="1">
            <a:spLocks noChangeArrowheads="1"/>
          </p:cNvSpPr>
          <p:nvPr/>
        </p:nvSpPr>
        <p:spPr bwMode="auto">
          <a:xfrm>
            <a:off x="304800" y="1136675"/>
            <a:ext cx="8686800" cy="5170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19" tIns="45510" rIns="91019" bIns="45510">
            <a:spAutoFit/>
          </a:bodyPr>
          <a:lstStyle/>
          <a:p>
            <a:pPr>
              <a:spcBef>
                <a:spcPts val="2400"/>
              </a:spcBef>
              <a:defRPr/>
            </a:pPr>
            <a:r>
              <a:rPr lang="en-US" altLang="en-US" sz="2300" dirty="0">
                <a:solidFill>
                  <a:srgbClr val="FF0000"/>
                </a:solidFill>
              </a:rPr>
              <a:t>Copper and Chromium are exceptions to the electron-filling rules</a:t>
            </a:r>
            <a:r>
              <a:rPr lang="en-US" altLang="en-US" sz="2300" dirty="0"/>
              <a:t>.</a:t>
            </a:r>
          </a:p>
          <a:p>
            <a:pPr>
              <a:spcBef>
                <a:spcPts val="2400"/>
              </a:spcBef>
              <a:defRPr/>
            </a:pPr>
            <a:r>
              <a:rPr lang="en-US" altLang="en-US" sz="2300" dirty="0"/>
              <a:t>The correct electron configurations are as follows:</a:t>
            </a:r>
          </a:p>
          <a:p>
            <a:pPr>
              <a:spcBef>
                <a:spcPts val="2400"/>
              </a:spcBef>
              <a:defRPr/>
            </a:pPr>
            <a:r>
              <a:rPr lang="en-US" altLang="en-US" sz="2300" dirty="0">
                <a:solidFill>
                  <a:schemeClr val="accent1">
                    <a:lumMod val="50000"/>
                  </a:schemeClr>
                </a:solidFill>
              </a:rPr>
              <a:t>	</a:t>
            </a:r>
            <a:r>
              <a:rPr lang="en-US" altLang="en-US" sz="2300" dirty="0"/>
              <a:t>Cr:  </a:t>
            </a:r>
            <a:r>
              <a:rPr lang="en-US" altLang="en-US" sz="2300" dirty="0">
                <a:solidFill>
                  <a:schemeClr val="accent1">
                    <a:lumMod val="50000"/>
                  </a:schemeClr>
                </a:solidFill>
              </a:rPr>
              <a:t>1</a:t>
            </a:r>
            <a:r>
              <a:rPr lang="en-US" altLang="en-US" sz="2300" i="1" dirty="0">
                <a:solidFill>
                  <a:schemeClr val="accent1">
                    <a:lumMod val="50000"/>
                  </a:schemeClr>
                </a:solidFill>
              </a:rPr>
              <a:t>s</a:t>
            </a:r>
            <a:r>
              <a:rPr lang="en-US" altLang="en-US" sz="2300" baseline="30000" dirty="0">
                <a:solidFill>
                  <a:schemeClr val="accent1">
                    <a:lumMod val="50000"/>
                  </a:schemeClr>
                </a:solidFill>
              </a:rPr>
              <a:t>2  </a:t>
            </a:r>
            <a:r>
              <a:rPr lang="en-US" altLang="en-US" sz="2300" dirty="0">
                <a:solidFill>
                  <a:schemeClr val="accent1">
                    <a:lumMod val="50000"/>
                  </a:schemeClr>
                </a:solidFill>
              </a:rPr>
              <a:t>2</a:t>
            </a:r>
            <a:r>
              <a:rPr lang="en-US" altLang="en-US" sz="2300" i="1" dirty="0">
                <a:solidFill>
                  <a:schemeClr val="accent1">
                    <a:lumMod val="50000"/>
                  </a:schemeClr>
                </a:solidFill>
              </a:rPr>
              <a:t>s</a:t>
            </a:r>
            <a:r>
              <a:rPr lang="en-US" altLang="en-US" sz="2300" baseline="30000" dirty="0">
                <a:solidFill>
                  <a:schemeClr val="accent1">
                    <a:lumMod val="50000"/>
                  </a:schemeClr>
                </a:solidFill>
              </a:rPr>
              <a:t>2 </a:t>
            </a:r>
            <a:r>
              <a:rPr lang="en-US" altLang="en-US" sz="2300" dirty="0">
                <a:solidFill>
                  <a:schemeClr val="accent1">
                    <a:lumMod val="50000"/>
                  </a:schemeClr>
                </a:solidFill>
              </a:rPr>
              <a:t>2</a:t>
            </a:r>
            <a:r>
              <a:rPr lang="en-US" altLang="en-US" sz="2300" i="1" dirty="0">
                <a:solidFill>
                  <a:schemeClr val="accent1">
                    <a:lumMod val="50000"/>
                  </a:schemeClr>
                </a:solidFill>
              </a:rPr>
              <a:t>p</a:t>
            </a:r>
            <a:r>
              <a:rPr lang="en-US" altLang="en-US" sz="2300" baseline="30000" dirty="0">
                <a:solidFill>
                  <a:schemeClr val="accent1">
                    <a:lumMod val="50000"/>
                  </a:schemeClr>
                </a:solidFill>
              </a:rPr>
              <a:t>6  </a:t>
            </a:r>
            <a:r>
              <a:rPr lang="en-US" altLang="en-US" sz="2300" dirty="0">
                <a:solidFill>
                  <a:schemeClr val="accent1">
                    <a:lumMod val="50000"/>
                  </a:schemeClr>
                </a:solidFill>
              </a:rPr>
              <a:t>3</a:t>
            </a:r>
            <a:r>
              <a:rPr lang="en-US" altLang="en-US" sz="2300" i="1" dirty="0">
                <a:solidFill>
                  <a:schemeClr val="accent1">
                    <a:lumMod val="50000"/>
                  </a:schemeClr>
                </a:solidFill>
              </a:rPr>
              <a:t>s</a:t>
            </a:r>
            <a:r>
              <a:rPr lang="en-US" altLang="en-US" sz="2300" baseline="30000" dirty="0">
                <a:solidFill>
                  <a:schemeClr val="accent1">
                    <a:lumMod val="50000"/>
                  </a:schemeClr>
                </a:solidFill>
              </a:rPr>
              <a:t>2 </a:t>
            </a:r>
            <a:r>
              <a:rPr lang="en-US" altLang="en-US" sz="2300" dirty="0">
                <a:solidFill>
                  <a:schemeClr val="accent1">
                    <a:lumMod val="50000"/>
                  </a:schemeClr>
                </a:solidFill>
              </a:rPr>
              <a:t>3</a:t>
            </a:r>
            <a:r>
              <a:rPr lang="en-US" altLang="en-US" sz="2300" i="1" dirty="0">
                <a:solidFill>
                  <a:schemeClr val="accent1">
                    <a:lumMod val="50000"/>
                  </a:schemeClr>
                </a:solidFill>
              </a:rPr>
              <a:t>p</a:t>
            </a:r>
            <a:r>
              <a:rPr lang="en-US" altLang="en-US" sz="2300" baseline="30000" dirty="0">
                <a:solidFill>
                  <a:schemeClr val="accent1">
                    <a:lumMod val="50000"/>
                  </a:schemeClr>
                </a:solidFill>
              </a:rPr>
              <a:t>6  </a:t>
            </a:r>
            <a:r>
              <a:rPr lang="en-US" altLang="en-US" sz="2300" u="sng" dirty="0">
                <a:solidFill>
                  <a:schemeClr val="accent1">
                    <a:lumMod val="50000"/>
                  </a:schemeClr>
                </a:solidFill>
              </a:rPr>
              <a:t>4</a:t>
            </a:r>
            <a:r>
              <a:rPr lang="en-US" altLang="en-US" sz="2300" i="1" u="sng" dirty="0">
                <a:solidFill>
                  <a:schemeClr val="accent1">
                    <a:lumMod val="50000"/>
                  </a:schemeClr>
                </a:solidFill>
              </a:rPr>
              <a:t>s</a:t>
            </a:r>
            <a:r>
              <a:rPr lang="en-US" altLang="en-US" sz="2300" u="sng" baseline="30000" dirty="0">
                <a:solidFill>
                  <a:schemeClr val="accent1">
                    <a:lumMod val="50000"/>
                  </a:schemeClr>
                </a:solidFill>
              </a:rPr>
              <a:t>1</a:t>
            </a:r>
            <a:r>
              <a:rPr lang="en-US" altLang="en-US" sz="2300" baseline="30000" dirty="0">
                <a:solidFill>
                  <a:schemeClr val="accent1">
                    <a:lumMod val="50000"/>
                  </a:schemeClr>
                </a:solidFill>
              </a:rPr>
              <a:t> </a:t>
            </a:r>
            <a:r>
              <a:rPr lang="en-US" altLang="en-US" sz="2300" u="sng" dirty="0">
                <a:solidFill>
                  <a:schemeClr val="accent1">
                    <a:lumMod val="50000"/>
                  </a:schemeClr>
                </a:solidFill>
              </a:rPr>
              <a:t>3</a:t>
            </a:r>
            <a:r>
              <a:rPr lang="en-US" altLang="en-US" sz="2300" i="1" u="sng" dirty="0">
                <a:solidFill>
                  <a:schemeClr val="accent1">
                    <a:lumMod val="50000"/>
                  </a:schemeClr>
                </a:solidFill>
              </a:rPr>
              <a:t>d </a:t>
            </a:r>
            <a:r>
              <a:rPr lang="en-US" altLang="en-US" sz="2300" u="sng" baseline="30000" dirty="0">
                <a:solidFill>
                  <a:schemeClr val="accent1">
                    <a:lumMod val="50000"/>
                  </a:schemeClr>
                </a:solidFill>
              </a:rPr>
              <a:t>5 </a:t>
            </a:r>
            <a:r>
              <a:rPr lang="en-US" altLang="en-US" sz="2300" dirty="0">
                <a:solidFill>
                  <a:schemeClr val="accent1">
                    <a:lumMod val="50000"/>
                  </a:schemeClr>
                </a:solidFill>
              </a:rPr>
              <a:t>	</a:t>
            </a:r>
          </a:p>
          <a:p>
            <a:pPr>
              <a:spcBef>
                <a:spcPts val="2400"/>
              </a:spcBef>
              <a:defRPr/>
            </a:pPr>
            <a:r>
              <a:rPr lang="en-US" altLang="en-US" sz="2300" dirty="0"/>
              <a:t>	</a:t>
            </a:r>
            <a:r>
              <a:rPr lang="en-US" altLang="en-US" sz="2300" dirty="0">
                <a:solidFill>
                  <a:srgbClr val="0070C0"/>
                </a:solidFill>
              </a:rPr>
              <a:t>Cu</a:t>
            </a:r>
            <a:r>
              <a:rPr lang="en-US" altLang="en-US" sz="2300" dirty="0"/>
              <a:t>: </a:t>
            </a:r>
            <a:r>
              <a:rPr lang="en-US" altLang="en-US" sz="2300" dirty="0">
                <a:solidFill>
                  <a:schemeClr val="accent1">
                    <a:lumMod val="50000"/>
                  </a:schemeClr>
                </a:solidFill>
              </a:rPr>
              <a:t>1</a:t>
            </a:r>
            <a:r>
              <a:rPr lang="en-US" altLang="en-US" sz="2300" i="1" dirty="0">
                <a:solidFill>
                  <a:schemeClr val="accent1">
                    <a:lumMod val="50000"/>
                  </a:schemeClr>
                </a:solidFill>
              </a:rPr>
              <a:t>s</a:t>
            </a:r>
            <a:r>
              <a:rPr lang="en-US" altLang="en-US" sz="2300" baseline="30000" dirty="0">
                <a:solidFill>
                  <a:schemeClr val="accent1">
                    <a:lumMod val="50000"/>
                  </a:schemeClr>
                </a:solidFill>
              </a:rPr>
              <a:t>2  </a:t>
            </a:r>
            <a:r>
              <a:rPr lang="en-US" altLang="en-US" sz="2300" dirty="0">
                <a:solidFill>
                  <a:schemeClr val="accent1">
                    <a:lumMod val="50000"/>
                  </a:schemeClr>
                </a:solidFill>
              </a:rPr>
              <a:t>2</a:t>
            </a:r>
            <a:r>
              <a:rPr lang="en-US" altLang="en-US" sz="2300" i="1" dirty="0">
                <a:solidFill>
                  <a:schemeClr val="accent1">
                    <a:lumMod val="50000"/>
                  </a:schemeClr>
                </a:solidFill>
              </a:rPr>
              <a:t>s</a:t>
            </a:r>
            <a:r>
              <a:rPr lang="en-US" altLang="en-US" sz="2300" baseline="30000" dirty="0">
                <a:solidFill>
                  <a:schemeClr val="accent1">
                    <a:lumMod val="50000"/>
                  </a:schemeClr>
                </a:solidFill>
              </a:rPr>
              <a:t>2 </a:t>
            </a:r>
            <a:r>
              <a:rPr lang="en-US" altLang="en-US" sz="2300" dirty="0">
                <a:solidFill>
                  <a:schemeClr val="accent1">
                    <a:lumMod val="50000"/>
                  </a:schemeClr>
                </a:solidFill>
              </a:rPr>
              <a:t>2</a:t>
            </a:r>
            <a:r>
              <a:rPr lang="en-US" altLang="en-US" sz="2300" i="1" dirty="0">
                <a:solidFill>
                  <a:schemeClr val="accent1">
                    <a:lumMod val="50000"/>
                  </a:schemeClr>
                </a:solidFill>
              </a:rPr>
              <a:t>p</a:t>
            </a:r>
            <a:r>
              <a:rPr lang="en-US" altLang="en-US" sz="2300" baseline="30000" dirty="0">
                <a:solidFill>
                  <a:schemeClr val="accent1">
                    <a:lumMod val="50000"/>
                  </a:schemeClr>
                </a:solidFill>
              </a:rPr>
              <a:t>6  </a:t>
            </a:r>
            <a:r>
              <a:rPr lang="en-US" altLang="en-US" sz="2300" dirty="0">
                <a:solidFill>
                  <a:schemeClr val="accent1">
                    <a:lumMod val="50000"/>
                  </a:schemeClr>
                </a:solidFill>
              </a:rPr>
              <a:t>3</a:t>
            </a:r>
            <a:r>
              <a:rPr lang="en-US" altLang="en-US" sz="2300" i="1" dirty="0">
                <a:solidFill>
                  <a:schemeClr val="accent1">
                    <a:lumMod val="50000"/>
                  </a:schemeClr>
                </a:solidFill>
              </a:rPr>
              <a:t>s</a:t>
            </a:r>
            <a:r>
              <a:rPr lang="en-US" altLang="en-US" sz="2300" baseline="30000" dirty="0">
                <a:solidFill>
                  <a:schemeClr val="accent1">
                    <a:lumMod val="50000"/>
                  </a:schemeClr>
                </a:solidFill>
              </a:rPr>
              <a:t>2 </a:t>
            </a:r>
            <a:r>
              <a:rPr lang="en-US" altLang="en-US" sz="2300" dirty="0">
                <a:solidFill>
                  <a:schemeClr val="accent1">
                    <a:lumMod val="50000"/>
                  </a:schemeClr>
                </a:solidFill>
              </a:rPr>
              <a:t>3</a:t>
            </a:r>
            <a:r>
              <a:rPr lang="en-US" altLang="en-US" sz="2300" i="1" dirty="0">
                <a:solidFill>
                  <a:schemeClr val="accent1">
                    <a:lumMod val="50000"/>
                  </a:schemeClr>
                </a:solidFill>
              </a:rPr>
              <a:t>p</a:t>
            </a:r>
            <a:r>
              <a:rPr lang="en-US" altLang="en-US" sz="2300" baseline="30000" dirty="0">
                <a:solidFill>
                  <a:schemeClr val="accent1">
                    <a:lumMod val="50000"/>
                  </a:schemeClr>
                </a:solidFill>
              </a:rPr>
              <a:t>6  </a:t>
            </a:r>
            <a:r>
              <a:rPr lang="en-US" altLang="en-US" sz="2300" u="sng" dirty="0">
                <a:solidFill>
                  <a:schemeClr val="accent1">
                    <a:lumMod val="50000"/>
                  </a:schemeClr>
                </a:solidFill>
              </a:rPr>
              <a:t>4</a:t>
            </a:r>
            <a:r>
              <a:rPr lang="en-US" altLang="en-US" sz="2300" i="1" u="sng" dirty="0">
                <a:solidFill>
                  <a:schemeClr val="accent1">
                    <a:lumMod val="50000"/>
                  </a:schemeClr>
                </a:solidFill>
              </a:rPr>
              <a:t>s</a:t>
            </a:r>
            <a:r>
              <a:rPr lang="en-US" altLang="en-US" sz="2300" u="sng" baseline="30000" dirty="0">
                <a:solidFill>
                  <a:schemeClr val="accent1">
                    <a:lumMod val="50000"/>
                  </a:schemeClr>
                </a:solidFill>
              </a:rPr>
              <a:t>1</a:t>
            </a:r>
            <a:r>
              <a:rPr lang="en-US" altLang="en-US" sz="2300" baseline="30000" dirty="0">
                <a:solidFill>
                  <a:schemeClr val="accent1">
                    <a:lumMod val="50000"/>
                  </a:schemeClr>
                </a:solidFill>
              </a:rPr>
              <a:t> </a:t>
            </a:r>
            <a:r>
              <a:rPr lang="en-US" altLang="en-US" sz="2300" u="sng" dirty="0">
                <a:solidFill>
                  <a:schemeClr val="accent1">
                    <a:lumMod val="50000"/>
                  </a:schemeClr>
                </a:solidFill>
              </a:rPr>
              <a:t>3</a:t>
            </a:r>
            <a:r>
              <a:rPr lang="en-US" altLang="en-US" sz="2300" i="1" u="sng" dirty="0">
                <a:solidFill>
                  <a:schemeClr val="accent1">
                    <a:lumMod val="50000"/>
                  </a:schemeClr>
                </a:solidFill>
              </a:rPr>
              <a:t>d</a:t>
            </a:r>
            <a:r>
              <a:rPr lang="en-US" altLang="en-US" sz="2300" u="sng" baseline="30000" dirty="0">
                <a:solidFill>
                  <a:schemeClr val="accent1">
                    <a:lumMod val="50000"/>
                  </a:schemeClr>
                </a:solidFill>
              </a:rPr>
              <a:t>10</a:t>
            </a:r>
            <a:r>
              <a:rPr lang="en-US" altLang="en-US" sz="2300" baseline="30000" dirty="0">
                <a:solidFill>
                  <a:schemeClr val="accent1">
                    <a:lumMod val="50000"/>
                  </a:schemeClr>
                </a:solidFill>
              </a:rPr>
              <a:t> </a:t>
            </a:r>
          </a:p>
          <a:p>
            <a:pPr>
              <a:spcBef>
                <a:spcPts val="2400"/>
              </a:spcBef>
              <a:defRPr/>
            </a:pPr>
            <a:r>
              <a:rPr lang="en-US" altLang="en-US" sz="2300" dirty="0"/>
              <a:t>These arrangements give chromium a half-filled </a:t>
            </a:r>
            <a:r>
              <a:rPr lang="en-US" altLang="en-US" sz="2300" i="1" dirty="0"/>
              <a:t>d</a:t>
            </a:r>
            <a:r>
              <a:rPr lang="en-US" altLang="en-US" sz="2300" dirty="0"/>
              <a:t> sublevel and copper a filled </a:t>
            </a:r>
            <a:r>
              <a:rPr lang="en-US" altLang="en-US" sz="2300" i="1" dirty="0"/>
              <a:t>d</a:t>
            </a:r>
            <a:r>
              <a:rPr lang="en-US" altLang="en-US" sz="2300" dirty="0"/>
              <a:t> sublevel.</a:t>
            </a:r>
          </a:p>
          <a:p>
            <a:pPr>
              <a:spcBef>
                <a:spcPts val="2400"/>
              </a:spcBef>
              <a:defRPr/>
            </a:pPr>
            <a:r>
              <a:rPr lang="en-US" altLang="en-US" sz="2300" b="1" i="1" dirty="0">
                <a:solidFill>
                  <a:srgbClr val="FF0000"/>
                </a:solidFill>
                <a:latin typeface="Times New Roman" panose="02020603050405020304" pitchFamily="18" charset="0"/>
                <a:cs typeface="Times New Roman" panose="02020603050405020304" pitchFamily="18" charset="0"/>
              </a:rPr>
              <a:t>Some actual electron configurations differ from those assigned using the </a:t>
            </a:r>
            <a:r>
              <a:rPr lang="en-US" altLang="en-US" sz="2300" b="1" i="1" dirty="0" err="1">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aufbau</a:t>
            </a:r>
            <a:r>
              <a:rPr lang="en-US" altLang="en-US" sz="23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principle </a:t>
            </a:r>
            <a:r>
              <a:rPr lang="en-US" altLang="en-US" sz="2300" b="1" i="1" dirty="0">
                <a:solidFill>
                  <a:srgbClr val="FF0000"/>
                </a:solidFill>
                <a:latin typeface="Times New Roman" panose="02020603050405020304" pitchFamily="18" charset="0"/>
                <a:cs typeface="Times New Roman" panose="02020603050405020304" pitchFamily="18" charset="0"/>
              </a:rPr>
              <a:t>because although half-filled sublevels are not as stable as filled sublevels, they are more stable than other configurations.</a:t>
            </a:r>
          </a:p>
        </p:txBody>
      </p:sp>
      <p:sp>
        <p:nvSpPr>
          <p:cNvPr id="75785" name="Rectangle 9"/>
          <p:cNvSpPr>
            <a:spLocks noGrp="1" noChangeArrowheads="1"/>
          </p:cNvSpPr>
          <p:nvPr>
            <p:ph type="title"/>
          </p:nvPr>
        </p:nvSpPr>
        <p:spPr>
          <a:xfrm>
            <a:off x="5638806" y="0"/>
            <a:ext cx="3505200" cy="609600"/>
          </a:xfrm>
        </p:spPr>
        <p:txBody>
          <a:bodyPr/>
          <a:lstStyle/>
          <a:p>
            <a:pPr eaLnBrk="1" hangingPunct="1">
              <a:defRPr/>
            </a:pPr>
            <a:r>
              <a:rPr lang="en-US" altLang="en-US" dirty="0"/>
              <a:t>Electron Configurations</a:t>
            </a:r>
          </a:p>
        </p:txBody>
      </p:sp>
      <p:sp>
        <p:nvSpPr>
          <p:cNvPr id="6" name="TextBox 5"/>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t>2 Electron Configurations</a:t>
            </a:r>
          </a:p>
        </p:txBody>
      </p:sp>
      <p:sp>
        <p:nvSpPr>
          <p:cNvPr id="2" name="TextBox 1">
            <a:extLst>
              <a:ext uri="{FF2B5EF4-FFF2-40B4-BE49-F238E27FC236}">
                <a16:creationId xmlns:a16="http://schemas.microsoft.com/office/drawing/2014/main" id="{9BED3E53-56D2-43FE-9410-359FCA65EDEF}"/>
              </a:ext>
            </a:extLst>
          </p:cNvPr>
          <p:cNvSpPr txBox="1"/>
          <p:nvPr/>
        </p:nvSpPr>
        <p:spPr>
          <a:xfrm>
            <a:off x="5715001" y="12834"/>
            <a:ext cx="3124236" cy="507831"/>
          </a:xfrm>
          <a:prstGeom prst="rect">
            <a:avLst/>
          </a:prstGeom>
          <a:solidFill>
            <a:srgbClr val="FFFF00"/>
          </a:solidFill>
        </p:spPr>
        <p:txBody>
          <a:bodyPr wrap="square">
            <a:spAutoFit/>
          </a:bodyPr>
          <a:lstStyle/>
          <a:p>
            <a:pPr algn="ctr"/>
            <a:r>
              <a:rPr lang="en-US" dirty="0"/>
              <a:t>[</a:t>
            </a:r>
            <a:r>
              <a:rPr lang="en-US" dirty="0">
                <a:solidFill>
                  <a:srgbClr val="00B050"/>
                </a:solidFill>
              </a:rPr>
              <a:t>ENRICHMENT</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82">
                                            <p:txEl>
                                              <p:pRg st="0" end="0"/>
                                            </p:txEl>
                                          </p:spTgt>
                                        </p:tgtEl>
                                        <p:attrNameLst>
                                          <p:attrName>style.visibility</p:attrName>
                                        </p:attrNameLst>
                                      </p:cBhvr>
                                      <p:to>
                                        <p:strVal val="visible"/>
                                      </p:to>
                                    </p:set>
                                    <p:animEffect transition="in" filter="fade">
                                      <p:cBhvr>
                                        <p:cTn id="7" dur="500"/>
                                        <p:tgtEl>
                                          <p:spTgt spid="757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82">
                                            <p:txEl>
                                              <p:pRg st="1" end="1"/>
                                            </p:txEl>
                                          </p:spTgt>
                                        </p:tgtEl>
                                        <p:attrNameLst>
                                          <p:attrName>style.visibility</p:attrName>
                                        </p:attrNameLst>
                                      </p:cBhvr>
                                      <p:to>
                                        <p:strVal val="visible"/>
                                      </p:to>
                                    </p:set>
                                    <p:animEffect transition="in" filter="fade">
                                      <p:cBhvr>
                                        <p:cTn id="12" dur="500"/>
                                        <p:tgtEl>
                                          <p:spTgt spid="757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782">
                                            <p:txEl>
                                              <p:pRg st="2" end="2"/>
                                            </p:txEl>
                                          </p:spTgt>
                                        </p:tgtEl>
                                        <p:attrNameLst>
                                          <p:attrName>style.visibility</p:attrName>
                                        </p:attrNameLst>
                                      </p:cBhvr>
                                      <p:to>
                                        <p:strVal val="visible"/>
                                      </p:to>
                                    </p:set>
                                    <p:animEffect transition="in" filter="fade">
                                      <p:cBhvr>
                                        <p:cTn id="17" dur="500"/>
                                        <p:tgtEl>
                                          <p:spTgt spid="757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782">
                                            <p:txEl>
                                              <p:pRg st="3" end="3"/>
                                            </p:txEl>
                                          </p:spTgt>
                                        </p:tgtEl>
                                        <p:attrNameLst>
                                          <p:attrName>style.visibility</p:attrName>
                                        </p:attrNameLst>
                                      </p:cBhvr>
                                      <p:to>
                                        <p:strVal val="visible"/>
                                      </p:to>
                                    </p:set>
                                    <p:animEffect transition="in" filter="fade">
                                      <p:cBhvr>
                                        <p:cTn id="22" dur="500"/>
                                        <p:tgtEl>
                                          <p:spTgt spid="757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782">
                                            <p:txEl>
                                              <p:pRg st="4" end="4"/>
                                            </p:txEl>
                                          </p:spTgt>
                                        </p:tgtEl>
                                        <p:attrNameLst>
                                          <p:attrName>style.visibility</p:attrName>
                                        </p:attrNameLst>
                                      </p:cBhvr>
                                      <p:to>
                                        <p:strVal val="visible"/>
                                      </p:to>
                                    </p:set>
                                    <p:animEffect transition="in" filter="fade">
                                      <p:cBhvr>
                                        <p:cTn id="27" dur="500"/>
                                        <p:tgtEl>
                                          <p:spTgt spid="757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5782">
                                            <p:txEl>
                                              <p:pRg st="5" end="5"/>
                                            </p:txEl>
                                          </p:spTgt>
                                        </p:tgtEl>
                                        <p:attrNameLst>
                                          <p:attrName>style.visibility</p:attrName>
                                        </p:attrNameLst>
                                      </p:cBhvr>
                                      <p:to>
                                        <p:strVal val="visible"/>
                                      </p:to>
                                    </p:set>
                                    <p:animEffect transition="in" filter="fade">
                                      <p:cBhvr>
                                        <p:cTn id="32" dur="500"/>
                                        <p:tgtEl>
                                          <p:spTgt spid="757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5"/>
          <p:cNvSpPr txBox="1">
            <a:spLocks noChangeArrowheads="1"/>
          </p:cNvSpPr>
          <p:nvPr/>
        </p:nvSpPr>
        <p:spPr bwMode="auto">
          <a:xfrm>
            <a:off x="419099" y="1302618"/>
            <a:ext cx="8496300" cy="44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300" b="0" dirty="0">
                <a:solidFill>
                  <a:schemeClr val="tx1"/>
                </a:solidFill>
              </a:rPr>
              <a:t>What is the correct electron configuration of a sulfur atom?</a:t>
            </a:r>
          </a:p>
        </p:txBody>
      </p:sp>
      <p:sp>
        <p:nvSpPr>
          <p:cNvPr id="92166" name="Text Box 6"/>
          <p:cNvSpPr txBox="1">
            <a:spLocks noChangeArrowheads="1"/>
          </p:cNvSpPr>
          <p:nvPr/>
        </p:nvSpPr>
        <p:spPr bwMode="auto">
          <a:xfrm>
            <a:off x="1066835" y="2057421"/>
            <a:ext cx="6553201" cy="20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p>
            <a:pPr marL="455103" indent="-455103">
              <a:spcBef>
                <a:spcPct val="50000"/>
              </a:spcBef>
              <a:defRPr/>
            </a:pPr>
            <a:r>
              <a:rPr lang="en-US" altLang="en-US" sz="2300" dirty="0">
                <a:solidFill>
                  <a:schemeClr val="accent1">
                    <a:lumMod val="50000"/>
                  </a:schemeClr>
                </a:solidFill>
              </a:rPr>
              <a:t>A. 	1</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2</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2</a:t>
            </a:r>
            <a:r>
              <a:rPr lang="en-US" altLang="en-US" sz="2300" i="1" dirty="0">
                <a:solidFill>
                  <a:schemeClr val="accent1">
                    <a:lumMod val="50000"/>
                  </a:schemeClr>
                </a:solidFill>
              </a:rPr>
              <a:t>p</a:t>
            </a:r>
            <a:r>
              <a:rPr lang="en-US" altLang="en-US" sz="2300" baseline="30000" dirty="0">
                <a:solidFill>
                  <a:schemeClr val="accent1">
                    <a:lumMod val="50000"/>
                  </a:schemeClr>
                </a:solidFill>
              </a:rPr>
              <a:t>4</a:t>
            </a:r>
            <a:r>
              <a:rPr lang="en-US" altLang="en-US" sz="2300" dirty="0">
                <a:solidFill>
                  <a:schemeClr val="accent1">
                    <a:lumMod val="50000"/>
                  </a:schemeClr>
                </a:solidFill>
              </a:rPr>
              <a:t>3</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3</a:t>
            </a:r>
            <a:r>
              <a:rPr lang="en-US" altLang="en-US" sz="2300" i="1" dirty="0">
                <a:solidFill>
                  <a:schemeClr val="accent1">
                    <a:lumMod val="50000"/>
                  </a:schemeClr>
                </a:solidFill>
              </a:rPr>
              <a:t>p</a:t>
            </a:r>
            <a:r>
              <a:rPr lang="en-US" altLang="en-US" sz="2300" baseline="30000" dirty="0">
                <a:solidFill>
                  <a:schemeClr val="accent1">
                    <a:lumMod val="50000"/>
                  </a:schemeClr>
                </a:solidFill>
              </a:rPr>
              <a:t>6</a:t>
            </a:r>
          </a:p>
          <a:p>
            <a:pPr marL="455103" indent="-455103">
              <a:spcBef>
                <a:spcPct val="50000"/>
              </a:spcBef>
              <a:defRPr/>
            </a:pPr>
            <a:r>
              <a:rPr lang="en-US" altLang="en-US" sz="2300" dirty="0">
                <a:solidFill>
                  <a:schemeClr val="accent1">
                    <a:lumMod val="50000"/>
                  </a:schemeClr>
                </a:solidFill>
              </a:rPr>
              <a:t>B. 	1</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2</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2</a:t>
            </a:r>
            <a:r>
              <a:rPr lang="en-US" altLang="en-US" sz="2300" i="1" dirty="0">
                <a:solidFill>
                  <a:schemeClr val="accent1">
                    <a:lumMod val="50000"/>
                  </a:schemeClr>
                </a:solidFill>
              </a:rPr>
              <a:t>p</a:t>
            </a:r>
            <a:r>
              <a:rPr lang="en-US" altLang="en-US" sz="2300" baseline="30000" dirty="0">
                <a:solidFill>
                  <a:schemeClr val="accent1">
                    <a:lumMod val="50000"/>
                  </a:schemeClr>
                </a:solidFill>
              </a:rPr>
              <a:t>6</a:t>
            </a:r>
            <a:r>
              <a:rPr lang="en-US" altLang="en-US" sz="2300" dirty="0">
                <a:solidFill>
                  <a:schemeClr val="accent1">
                    <a:lumMod val="50000"/>
                  </a:schemeClr>
                </a:solidFill>
              </a:rPr>
              <a:t>3</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3</a:t>
            </a:r>
            <a:r>
              <a:rPr lang="en-US" altLang="en-US" sz="2300" i="1" dirty="0">
                <a:solidFill>
                  <a:schemeClr val="accent1">
                    <a:lumMod val="50000"/>
                  </a:schemeClr>
                </a:solidFill>
              </a:rPr>
              <a:t>p</a:t>
            </a:r>
            <a:r>
              <a:rPr lang="en-US" altLang="en-US" sz="2300" baseline="30000" dirty="0">
                <a:solidFill>
                  <a:schemeClr val="accent1">
                    <a:lumMod val="50000"/>
                  </a:schemeClr>
                </a:solidFill>
              </a:rPr>
              <a:t>3</a:t>
            </a:r>
          </a:p>
          <a:p>
            <a:pPr marL="455103" indent="-455103">
              <a:spcBef>
                <a:spcPct val="50000"/>
              </a:spcBef>
              <a:defRPr/>
            </a:pPr>
            <a:r>
              <a:rPr lang="en-US" altLang="en-US" sz="2300" dirty="0">
                <a:solidFill>
                  <a:schemeClr val="accent1">
                    <a:lumMod val="50000"/>
                  </a:schemeClr>
                </a:solidFill>
              </a:rPr>
              <a:t>C. 	1</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2</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2</a:t>
            </a:r>
            <a:r>
              <a:rPr lang="en-US" altLang="en-US" sz="2300" i="1" dirty="0">
                <a:solidFill>
                  <a:schemeClr val="accent1">
                    <a:lumMod val="50000"/>
                  </a:schemeClr>
                </a:solidFill>
              </a:rPr>
              <a:t>p</a:t>
            </a:r>
            <a:r>
              <a:rPr lang="en-US" altLang="en-US" sz="2300" baseline="30000" dirty="0">
                <a:solidFill>
                  <a:schemeClr val="accent1">
                    <a:lumMod val="50000"/>
                  </a:schemeClr>
                </a:solidFill>
              </a:rPr>
              <a:t>6</a:t>
            </a:r>
            <a:r>
              <a:rPr lang="en-US" altLang="en-US" sz="2300" dirty="0">
                <a:solidFill>
                  <a:schemeClr val="accent1">
                    <a:lumMod val="50000"/>
                  </a:schemeClr>
                </a:solidFill>
              </a:rPr>
              <a:t>3</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3</a:t>
            </a:r>
            <a:r>
              <a:rPr lang="en-US" altLang="en-US" sz="2300" i="1" dirty="0">
                <a:solidFill>
                  <a:schemeClr val="accent1">
                    <a:lumMod val="50000"/>
                  </a:schemeClr>
                </a:solidFill>
              </a:rPr>
              <a:t>p</a:t>
            </a:r>
            <a:r>
              <a:rPr lang="en-US" altLang="en-US" sz="2300" baseline="30000" dirty="0">
                <a:solidFill>
                  <a:schemeClr val="accent1">
                    <a:lumMod val="50000"/>
                  </a:schemeClr>
                </a:solidFill>
              </a:rPr>
              <a:t>4</a:t>
            </a:r>
          </a:p>
          <a:p>
            <a:pPr marL="455103" indent="-455103">
              <a:spcBef>
                <a:spcPct val="50000"/>
              </a:spcBef>
              <a:defRPr/>
            </a:pPr>
            <a:r>
              <a:rPr lang="en-US" altLang="en-US" sz="2300" dirty="0">
                <a:solidFill>
                  <a:schemeClr val="accent1">
                    <a:lumMod val="50000"/>
                  </a:schemeClr>
                </a:solidFill>
              </a:rPr>
              <a:t>D. 	1</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2</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2</a:t>
            </a:r>
            <a:r>
              <a:rPr lang="en-US" altLang="en-US" sz="2300" i="1" dirty="0">
                <a:solidFill>
                  <a:schemeClr val="accent1">
                    <a:lumMod val="50000"/>
                  </a:schemeClr>
                </a:solidFill>
              </a:rPr>
              <a:t>p</a:t>
            </a:r>
            <a:r>
              <a:rPr lang="en-US" altLang="en-US" sz="2300" baseline="30000" dirty="0">
                <a:solidFill>
                  <a:schemeClr val="accent1">
                    <a:lumMod val="50000"/>
                  </a:schemeClr>
                </a:solidFill>
              </a:rPr>
              <a:t>6</a:t>
            </a:r>
            <a:r>
              <a:rPr lang="en-US" altLang="en-US" sz="2300" dirty="0">
                <a:solidFill>
                  <a:schemeClr val="accent1">
                    <a:lumMod val="50000"/>
                  </a:schemeClr>
                </a:solidFill>
              </a:rPr>
              <a:t>3</a:t>
            </a:r>
            <a:r>
              <a:rPr lang="en-US" altLang="en-US" sz="2300" i="1" dirty="0">
                <a:solidFill>
                  <a:schemeClr val="accent1">
                    <a:lumMod val="50000"/>
                  </a:schemeClr>
                </a:solidFill>
              </a:rPr>
              <a:t>s</a:t>
            </a:r>
            <a:r>
              <a:rPr lang="en-US" altLang="en-US" sz="2300" baseline="30000" dirty="0">
                <a:solidFill>
                  <a:schemeClr val="accent1">
                    <a:lumMod val="50000"/>
                  </a:schemeClr>
                </a:solidFill>
              </a:rPr>
              <a:t>6</a:t>
            </a:r>
            <a:r>
              <a:rPr lang="en-US" altLang="en-US" sz="2300" dirty="0">
                <a:solidFill>
                  <a:schemeClr val="accent1">
                    <a:lumMod val="50000"/>
                  </a:schemeClr>
                </a:solidFill>
              </a:rPr>
              <a:t>3</a:t>
            </a:r>
            <a:r>
              <a:rPr lang="en-US" altLang="en-US" sz="2300" i="1" dirty="0">
                <a:solidFill>
                  <a:schemeClr val="accent1">
                    <a:lumMod val="50000"/>
                  </a:schemeClr>
                </a:solidFill>
              </a:rPr>
              <a:t>p</a:t>
            </a:r>
            <a:r>
              <a:rPr lang="en-US" altLang="en-US" sz="2300" baseline="30000" dirty="0">
                <a:solidFill>
                  <a:schemeClr val="accent1">
                    <a:lumMod val="50000"/>
                  </a:schemeClr>
                </a:solidFill>
              </a:rPr>
              <a:t>2</a:t>
            </a:r>
          </a:p>
        </p:txBody>
      </p:sp>
      <p:pic>
        <p:nvPicPr>
          <p:cNvPr id="4" name="Picture 3" descr="quick_check-01.eps"/>
          <p:cNvPicPr/>
          <p:nvPr/>
        </p:nvPicPr>
        <p:blipFill>
          <a:blip r:embed="rId3">
            <a:extLst>
              <a:ext uri="{28A0092B-C50C-407E-A947-70E740481C1C}">
                <a14:useLocalDpi xmlns:a14="http://schemas.microsoft.com/office/drawing/2010/main" val="0"/>
              </a:ext>
            </a:extLst>
          </a:blip>
          <a:stretch>
            <a:fillRect/>
          </a:stretch>
        </p:blipFill>
        <p:spPr>
          <a:xfrm>
            <a:off x="7769859" y="19050"/>
            <a:ext cx="1374141" cy="1114425"/>
          </a:xfrm>
          <a:prstGeom prst="rect">
            <a:avLst/>
          </a:prstGeom>
        </p:spPr>
      </p:pic>
      <p:sp>
        <p:nvSpPr>
          <p:cNvPr id="5" name="TextBox 4"/>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t>2 Electron Configurations</a:t>
            </a:r>
          </a:p>
        </p:txBody>
      </p:sp>
      <p:sp>
        <p:nvSpPr>
          <p:cNvPr id="2" name="TextBox 1">
            <a:extLst>
              <a:ext uri="{FF2B5EF4-FFF2-40B4-BE49-F238E27FC236}">
                <a16:creationId xmlns:a16="http://schemas.microsoft.com/office/drawing/2014/main" id="{73DE9B1D-81D6-4DBD-B28D-0E6C79627328}"/>
              </a:ext>
            </a:extLst>
          </p:cNvPr>
          <p:cNvSpPr txBox="1"/>
          <p:nvPr/>
        </p:nvSpPr>
        <p:spPr>
          <a:xfrm>
            <a:off x="3352800" y="694293"/>
            <a:ext cx="2895637" cy="507831"/>
          </a:xfrm>
          <a:prstGeom prst="rect">
            <a:avLst/>
          </a:prstGeom>
          <a:solidFill>
            <a:srgbClr val="FFFF00"/>
          </a:solidFill>
        </p:spPr>
        <p:txBody>
          <a:bodyPr wrap="square">
            <a:spAutoFit/>
          </a:bodyPr>
          <a:lstStyle/>
          <a:p>
            <a:pPr algn="ctr"/>
            <a:r>
              <a:rPr lang="en-US" dirty="0"/>
              <a:t>[</a:t>
            </a:r>
            <a:r>
              <a:rPr lang="en-US" dirty="0">
                <a:solidFill>
                  <a:srgbClr val="00B050"/>
                </a:solidFill>
              </a:rPr>
              <a:t>ENRICHMENT</a:t>
            </a:r>
            <a:r>
              <a:rPr lang="en-US" dirty="0"/>
              <a: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5"/>
          <p:cNvSpPr txBox="1">
            <a:spLocks noChangeArrowheads="1"/>
          </p:cNvSpPr>
          <p:nvPr/>
        </p:nvSpPr>
        <p:spPr bwMode="auto">
          <a:xfrm>
            <a:off x="419099" y="881078"/>
            <a:ext cx="7391401" cy="79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300" b="0" dirty="0">
                <a:solidFill>
                  <a:schemeClr val="tx1"/>
                </a:solidFill>
              </a:rPr>
              <a:t>What is the correct electron configuration of a sulfur atom?</a:t>
            </a:r>
          </a:p>
        </p:txBody>
      </p:sp>
      <p:sp>
        <p:nvSpPr>
          <p:cNvPr id="5" name="Text Box 6"/>
          <p:cNvSpPr txBox="1">
            <a:spLocks noChangeArrowheads="1"/>
          </p:cNvSpPr>
          <p:nvPr/>
        </p:nvSpPr>
        <p:spPr bwMode="auto">
          <a:xfrm>
            <a:off x="1066835" y="2057421"/>
            <a:ext cx="6553201" cy="20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p>
            <a:pPr marL="455103" indent="-455103">
              <a:spcBef>
                <a:spcPct val="50000"/>
              </a:spcBef>
              <a:defRPr/>
            </a:pPr>
            <a:r>
              <a:rPr lang="en-US" altLang="en-US" sz="2300" dirty="0">
                <a:solidFill>
                  <a:schemeClr val="accent1">
                    <a:lumMod val="50000"/>
                  </a:schemeClr>
                </a:solidFill>
              </a:rPr>
              <a:t>A. 	1</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2</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2</a:t>
            </a:r>
            <a:r>
              <a:rPr lang="en-US" altLang="en-US" sz="2300" i="1" dirty="0">
                <a:solidFill>
                  <a:schemeClr val="accent1">
                    <a:lumMod val="50000"/>
                  </a:schemeClr>
                </a:solidFill>
              </a:rPr>
              <a:t>p</a:t>
            </a:r>
            <a:r>
              <a:rPr lang="en-US" altLang="en-US" sz="2300" baseline="30000" dirty="0">
                <a:solidFill>
                  <a:schemeClr val="accent1">
                    <a:lumMod val="50000"/>
                  </a:schemeClr>
                </a:solidFill>
              </a:rPr>
              <a:t>4</a:t>
            </a:r>
            <a:r>
              <a:rPr lang="en-US" altLang="en-US" sz="2300" dirty="0">
                <a:solidFill>
                  <a:schemeClr val="accent1">
                    <a:lumMod val="50000"/>
                  </a:schemeClr>
                </a:solidFill>
              </a:rPr>
              <a:t>3</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3</a:t>
            </a:r>
            <a:r>
              <a:rPr lang="en-US" altLang="en-US" sz="2300" i="1" dirty="0">
                <a:solidFill>
                  <a:schemeClr val="accent1">
                    <a:lumMod val="50000"/>
                  </a:schemeClr>
                </a:solidFill>
              </a:rPr>
              <a:t>p</a:t>
            </a:r>
            <a:r>
              <a:rPr lang="en-US" altLang="en-US" sz="2300" baseline="30000" dirty="0">
                <a:solidFill>
                  <a:schemeClr val="accent1">
                    <a:lumMod val="50000"/>
                  </a:schemeClr>
                </a:solidFill>
              </a:rPr>
              <a:t>6</a:t>
            </a:r>
          </a:p>
          <a:p>
            <a:pPr marL="455103" indent="-455103">
              <a:spcBef>
                <a:spcPct val="50000"/>
              </a:spcBef>
              <a:defRPr/>
            </a:pPr>
            <a:r>
              <a:rPr lang="en-US" altLang="en-US" sz="2300" dirty="0">
                <a:solidFill>
                  <a:schemeClr val="accent1">
                    <a:lumMod val="50000"/>
                  </a:schemeClr>
                </a:solidFill>
              </a:rPr>
              <a:t>B. 	1</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2</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2</a:t>
            </a:r>
            <a:r>
              <a:rPr lang="en-US" altLang="en-US" sz="2300" i="1" dirty="0">
                <a:solidFill>
                  <a:schemeClr val="accent1">
                    <a:lumMod val="50000"/>
                  </a:schemeClr>
                </a:solidFill>
              </a:rPr>
              <a:t>p</a:t>
            </a:r>
            <a:r>
              <a:rPr lang="en-US" altLang="en-US" sz="2300" baseline="30000" dirty="0">
                <a:solidFill>
                  <a:schemeClr val="accent1">
                    <a:lumMod val="50000"/>
                  </a:schemeClr>
                </a:solidFill>
              </a:rPr>
              <a:t>6</a:t>
            </a:r>
            <a:r>
              <a:rPr lang="en-US" altLang="en-US" sz="2300" dirty="0">
                <a:solidFill>
                  <a:schemeClr val="accent1">
                    <a:lumMod val="50000"/>
                  </a:schemeClr>
                </a:solidFill>
              </a:rPr>
              <a:t>3</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3</a:t>
            </a:r>
            <a:r>
              <a:rPr lang="en-US" altLang="en-US" sz="2300" i="1" dirty="0">
                <a:solidFill>
                  <a:schemeClr val="accent1">
                    <a:lumMod val="50000"/>
                  </a:schemeClr>
                </a:solidFill>
              </a:rPr>
              <a:t>p</a:t>
            </a:r>
            <a:r>
              <a:rPr lang="en-US" altLang="en-US" sz="2300" baseline="30000" dirty="0">
                <a:solidFill>
                  <a:schemeClr val="accent1">
                    <a:lumMod val="50000"/>
                  </a:schemeClr>
                </a:solidFill>
              </a:rPr>
              <a:t>3</a:t>
            </a:r>
          </a:p>
          <a:p>
            <a:pPr marL="455103" indent="-455103">
              <a:spcBef>
                <a:spcPct val="50000"/>
              </a:spcBef>
              <a:defRPr/>
            </a:pPr>
            <a:r>
              <a:rPr lang="en-US" altLang="en-US" sz="2300" b="1" dirty="0">
                <a:solidFill>
                  <a:srgbClr val="FF0000"/>
                </a:solidFill>
              </a:rPr>
              <a:t>C. 	1</a:t>
            </a:r>
            <a:r>
              <a:rPr lang="en-US" altLang="en-US" sz="2300" b="1" i="1" dirty="0">
                <a:solidFill>
                  <a:srgbClr val="FF0000"/>
                </a:solidFill>
              </a:rPr>
              <a:t>s</a:t>
            </a:r>
            <a:r>
              <a:rPr lang="en-US" altLang="en-US" sz="2300" b="1" baseline="30000" dirty="0">
                <a:solidFill>
                  <a:srgbClr val="FF0000"/>
                </a:solidFill>
              </a:rPr>
              <a:t>2</a:t>
            </a:r>
            <a:r>
              <a:rPr lang="en-US" altLang="en-US" sz="2300" b="1" dirty="0">
                <a:solidFill>
                  <a:srgbClr val="FF0000"/>
                </a:solidFill>
              </a:rPr>
              <a:t>2</a:t>
            </a:r>
            <a:r>
              <a:rPr lang="en-US" altLang="en-US" sz="2300" b="1" i="1" dirty="0">
                <a:solidFill>
                  <a:srgbClr val="FF0000"/>
                </a:solidFill>
              </a:rPr>
              <a:t>s</a:t>
            </a:r>
            <a:r>
              <a:rPr lang="en-US" altLang="en-US" sz="2300" b="1" baseline="30000" dirty="0">
                <a:solidFill>
                  <a:srgbClr val="FF0000"/>
                </a:solidFill>
              </a:rPr>
              <a:t>2</a:t>
            </a:r>
            <a:r>
              <a:rPr lang="en-US" altLang="en-US" sz="2300" b="1" dirty="0">
                <a:solidFill>
                  <a:srgbClr val="FF0000"/>
                </a:solidFill>
              </a:rPr>
              <a:t>2</a:t>
            </a:r>
            <a:r>
              <a:rPr lang="en-US" altLang="en-US" sz="2300" b="1" i="1" dirty="0">
                <a:solidFill>
                  <a:srgbClr val="FF0000"/>
                </a:solidFill>
              </a:rPr>
              <a:t>p</a:t>
            </a:r>
            <a:r>
              <a:rPr lang="en-US" altLang="en-US" sz="2300" b="1" baseline="30000" dirty="0">
                <a:solidFill>
                  <a:srgbClr val="FF0000"/>
                </a:solidFill>
              </a:rPr>
              <a:t>6</a:t>
            </a:r>
            <a:r>
              <a:rPr lang="en-US" altLang="en-US" sz="2300" b="1" dirty="0">
                <a:solidFill>
                  <a:srgbClr val="FF0000"/>
                </a:solidFill>
              </a:rPr>
              <a:t>3</a:t>
            </a:r>
            <a:r>
              <a:rPr lang="en-US" altLang="en-US" sz="2300" b="1" i="1" dirty="0">
                <a:solidFill>
                  <a:srgbClr val="FF0000"/>
                </a:solidFill>
              </a:rPr>
              <a:t>s</a:t>
            </a:r>
            <a:r>
              <a:rPr lang="en-US" altLang="en-US" sz="2300" b="1" baseline="30000" dirty="0">
                <a:solidFill>
                  <a:srgbClr val="FF0000"/>
                </a:solidFill>
              </a:rPr>
              <a:t>2</a:t>
            </a:r>
            <a:r>
              <a:rPr lang="en-US" altLang="en-US" sz="2300" b="1" dirty="0">
                <a:solidFill>
                  <a:srgbClr val="FF0000"/>
                </a:solidFill>
              </a:rPr>
              <a:t>3</a:t>
            </a:r>
            <a:r>
              <a:rPr lang="en-US" altLang="en-US" sz="2300" b="1" i="1" dirty="0">
                <a:solidFill>
                  <a:srgbClr val="FF0000"/>
                </a:solidFill>
              </a:rPr>
              <a:t>p</a:t>
            </a:r>
            <a:r>
              <a:rPr lang="en-US" altLang="en-US" sz="2300" b="1" baseline="30000" dirty="0">
                <a:solidFill>
                  <a:srgbClr val="FF0000"/>
                </a:solidFill>
              </a:rPr>
              <a:t>4</a:t>
            </a:r>
          </a:p>
          <a:p>
            <a:pPr marL="455103" indent="-455103">
              <a:spcBef>
                <a:spcPct val="50000"/>
              </a:spcBef>
              <a:defRPr/>
            </a:pPr>
            <a:r>
              <a:rPr lang="en-US" altLang="en-US" sz="2300" dirty="0">
                <a:solidFill>
                  <a:schemeClr val="accent1">
                    <a:lumMod val="50000"/>
                  </a:schemeClr>
                </a:solidFill>
              </a:rPr>
              <a:t>D. 	1</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2</a:t>
            </a:r>
            <a:r>
              <a:rPr lang="en-US" altLang="en-US" sz="2300" i="1" dirty="0">
                <a:solidFill>
                  <a:schemeClr val="accent1">
                    <a:lumMod val="50000"/>
                  </a:schemeClr>
                </a:solidFill>
              </a:rPr>
              <a:t>s</a:t>
            </a:r>
            <a:r>
              <a:rPr lang="en-US" altLang="en-US" sz="2300" baseline="30000" dirty="0">
                <a:solidFill>
                  <a:schemeClr val="accent1">
                    <a:lumMod val="50000"/>
                  </a:schemeClr>
                </a:solidFill>
              </a:rPr>
              <a:t>2</a:t>
            </a:r>
            <a:r>
              <a:rPr lang="en-US" altLang="en-US" sz="2300" dirty="0">
                <a:solidFill>
                  <a:schemeClr val="accent1">
                    <a:lumMod val="50000"/>
                  </a:schemeClr>
                </a:solidFill>
              </a:rPr>
              <a:t>2</a:t>
            </a:r>
            <a:r>
              <a:rPr lang="en-US" altLang="en-US" sz="2300" i="1" dirty="0">
                <a:solidFill>
                  <a:schemeClr val="accent1">
                    <a:lumMod val="50000"/>
                  </a:schemeClr>
                </a:solidFill>
              </a:rPr>
              <a:t>p</a:t>
            </a:r>
            <a:r>
              <a:rPr lang="en-US" altLang="en-US" sz="2300" baseline="30000" dirty="0">
                <a:solidFill>
                  <a:schemeClr val="accent1">
                    <a:lumMod val="50000"/>
                  </a:schemeClr>
                </a:solidFill>
              </a:rPr>
              <a:t>6</a:t>
            </a:r>
            <a:r>
              <a:rPr lang="en-US" altLang="en-US" sz="2300" dirty="0">
                <a:solidFill>
                  <a:schemeClr val="accent1">
                    <a:lumMod val="50000"/>
                  </a:schemeClr>
                </a:solidFill>
              </a:rPr>
              <a:t>3</a:t>
            </a:r>
            <a:r>
              <a:rPr lang="en-US" altLang="en-US" sz="2300" i="1" dirty="0">
                <a:solidFill>
                  <a:schemeClr val="accent1">
                    <a:lumMod val="50000"/>
                  </a:schemeClr>
                </a:solidFill>
              </a:rPr>
              <a:t>s</a:t>
            </a:r>
            <a:r>
              <a:rPr lang="en-US" altLang="en-US" sz="2300" baseline="30000" dirty="0">
                <a:solidFill>
                  <a:schemeClr val="accent1">
                    <a:lumMod val="50000"/>
                  </a:schemeClr>
                </a:solidFill>
              </a:rPr>
              <a:t>6</a:t>
            </a:r>
            <a:r>
              <a:rPr lang="en-US" altLang="en-US" sz="2300" dirty="0">
                <a:solidFill>
                  <a:schemeClr val="accent1">
                    <a:lumMod val="50000"/>
                  </a:schemeClr>
                </a:solidFill>
              </a:rPr>
              <a:t>3</a:t>
            </a:r>
            <a:r>
              <a:rPr lang="en-US" altLang="en-US" sz="2300" i="1" dirty="0">
                <a:solidFill>
                  <a:schemeClr val="accent1">
                    <a:lumMod val="50000"/>
                  </a:schemeClr>
                </a:solidFill>
              </a:rPr>
              <a:t>p</a:t>
            </a:r>
            <a:r>
              <a:rPr lang="en-US" altLang="en-US" sz="2300" baseline="30000" dirty="0">
                <a:solidFill>
                  <a:schemeClr val="accent1">
                    <a:lumMod val="50000"/>
                  </a:schemeClr>
                </a:solidFill>
              </a:rPr>
              <a:t>2</a:t>
            </a:r>
          </a:p>
        </p:txBody>
      </p:sp>
      <p:sp>
        <p:nvSpPr>
          <p:cNvPr id="6" name="TextBox 5"/>
          <p:cNvSpPr txBox="1"/>
          <p:nvPr/>
        </p:nvSpPr>
        <p:spPr>
          <a:xfrm>
            <a:off x="533437" y="86393"/>
            <a:ext cx="4876801" cy="507407"/>
          </a:xfrm>
          <a:prstGeom prst="rect">
            <a:avLst/>
          </a:prstGeom>
          <a:solidFill>
            <a:srgbClr val="FFC000"/>
          </a:solidFill>
          <a:ln>
            <a:solidFill>
              <a:srgbClr val="FFC000"/>
            </a:solidFill>
          </a:ln>
        </p:spPr>
        <p:txBody>
          <a:bodyPr wrap="square" lIns="91019" tIns="45510" rIns="91019" bIns="45510" rtlCol="0">
            <a:spAutoFit/>
          </a:bodyPr>
          <a:lstStyle/>
          <a:p>
            <a:r>
              <a:rPr lang="en-US" dirty="0"/>
              <a:t>2 Electron Configurations</a:t>
            </a:r>
          </a:p>
        </p:txBody>
      </p:sp>
      <p:pic>
        <p:nvPicPr>
          <p:cNvPr id="7" name="Picture 6" descr="quick_check-01.eps"/>
          <p:cNvPicPr/>
          <p:nvPr/>
        </p:nvPicPr>
        <p:blipFill>
          <a:blip r:embed="rId3">
            <a:extLst>
              <a:ext uri="{28A0092B-C50C-407E-A947-70E740481C1C}">
                <a14:useLocalDpi xmlns:a14="http://schemas.microsoft.com/office/drawing/2010/main" val="0"/>
              </a:ext>
            </a:extLst>
          </a:blip>
          <a:stretch>
            <a:fillRect/>
          </a:stretch>
        </p:blipFill>
        <p:spPr>
          <a:xfrm>
            <a:off x="7769859" y="19050"/>
            <a:ext cx="1374141" cy="1114425"/>
          </a:xfrm>
          <a:prstGeom prst="rect">
            <a:avLst/>
          </a:prstGeom>
        </p:spPr>
      </p:pic>
      <p:pic>
        <p:nvPicPr>
          <p:cNvPr id="2" name="Picture 1">
            <a:extLst>
              <a:ext uri="{FF2B5EF4-FFF2-40B4-BE49-F238E27FC236}">
                <a16:creationId xmlns:a16="http://schemas.microsoft.com/office/drawing/2014/main" id="{4CFF3824-0D36-466C-875A-697AD0D4C877}"/>
              </a:ext>
            </a:extLst>
          </p:cNvPr>
          <p:cNvPicPr>
            <a:picLocks noChangeAspect="1"/>
          </p:cNvPicPr>
          <p:nvPr/>
        </p:nvPicPr>
        <p:blipFill>
          <a:blip r:embed="rId4"/>
          <a:stretch>
            <a:fillRect/>
          </a:stretch>
        </p:blipFill>
        <p:spPr>
          <a:xfrm>
            <a:off x="3276600" y="4170072"/>
            <a:ext cx="5707875" cy="2591025"/>
          </a:xfrm>
          <a:prstGeom prst="rect">
            <a:avLst/>
          </a:prstGeom>
        </p:spPr>
      </p:pic>
      <p:sp>
        <p:nvSpPr>
          <p:cNvPr id="3" name="TextBox 2">
            <a:extLst>
              <a:ext uri="{FF2B5EF4-FFF2-40B4-BE49-F238E27FC236}">
                <a16:creationId xmlns:a16="http://schemas.microsoft.com/office/drawing/2014/main" id="{EEEDF275-DAF1-42EA-80B4-AF61799C8559}"/>
              </a:ext>
            </a:extLst>
          </p:cNvPr>
          <p:cNvSpPr txBox="1"/>
          <p:nvPr/>
        </p:nvSpPr>
        <p:spPr>
          <a:xfrm>
            <a:off x="4874222" y="1501012"/>
            <a:ext cx="2895637" cy="507831"/>
          </a:xfrm>
          <a:prstGeom prst="rect">
            <a:avLst/>
          </a:prstGeom>
          <a:solidFill>
            <a:srgbClr val="FFFF00"/>
          </a:solidFill>
        </p:spPr>
        <p:txBody>
          <a:bodyPr wrap="square">
            <a:spAutoFit/>
          </a:bodyPr>
          <a:lstStyle/>
          <a:p>
            <a:pPr algn="ctr"/>
            <a:r>
              <a:rPr lang="en-US" dirty="0"/>
              <a:t>[</a:t>
            </a:r>
            <a:r>
              <a:rPr lang="en-US" dirty="0">
                <a:solidFill>
                  <a:srgbClr val="00B050"/>
                </a:solidFill>
              </a:rPr>
              <a:t>ENRICHMENT</a:t>
            </a:r>
            <a:r>
              <a:rPr lang="en-US" dirty="0"/>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Represent Electron Configurations</a:t>
            </a:r>
          </a:p>
        </p:txBody>
      </p:sp>
      <p:sp>
        <p:nvSpPr>
          <p:cNvPr id="8" name="Text Placeholder 7"/>
          <p:cNvSpPr>
            <a:spLocks noGrp="1"/>
          </p:cNvSpPr>
          <p:nvPr>
            <p:ph type="body" sz="quarter" idx="12"/>
          </p:nvPr>
        </p:nvSpPr>
        <p:spPr>
          <a:xfrm>
            <a:off x="321686" y="1295400"/>
            <a:ext cx="8512558" cy="754380"/>
          </a:xfrm>
        </p:spPr>
        <p:txBody>
          <a:bodyPr/>
          <a:lstStyle/>
          <a:p>
            <a:r>
              <a:rPr lang="en-US" sz="2100" b="0" dirty="0"/>
              <a:t>Use the periodic table to answer the questions below</a:t>
            </a:r>
            <a:r>
              <a:rPr lang="en-US" sz="2100" dirty="0"/>
              <a:t>.</a:t>
            </a:r>
          </a:p>
        </p:txBody>
      </p:sp>
      <p:sp>
        <p:nvSpPr>
          <p:cNvPr id="9" name="Text Placeholder 8"/>
          <p:cNvSpPr>
            <a:spLocks noGrp="1"/>
          </p:cNvSpPr>
          <p:nvPr>
            <p:ph type="body" sz="quarter" idx="13"/>
          </p:nvPr>
        </p:nvSpPr>
        <p:spPr/>
        <p:txBody>
          <a:bodyPr/>
          <a:lstStyle/>
          <a:p>
            <a:r>
              <a:rPr lang="en-US" dirty="0"/>
              <a:t>Which diagram shows the correct electron configuration for nitrogen (N)?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solidFill>
                <a:srgbClr val="FE8600"/>
              </a:solidFill>
            </a:endParaRPr>
          </a:p>
          <a:p>
            <a:endParaRPr lang="en-US" dirty="0"/>
          </a:p>
        </p:txBody>
      </p:sp>
      <p:sp>
        <p:nvSpPr>
          <p:cNvPr id="10" name="Content Placeholder 9"/>
          <p:cNvSpPr>
            <a:spLocks noGrp="1"/>
          </p:cNvSpPr>
          <p:nvPr>
            <p:ph sz="quarter" idx="14"/>
          </p:nvPr>
        </p:nvSpPr>
        <p:spPr/>
        <p:txBody>
          <a:bodyPr/>
          <a:lstStyle/>
          <a:p>
            <a:r>
              <a:rPr lang="en-US" dirty="0"/>
              <a:t>Which diagram shows the correct electron configuration for fluorine (F)? </a:t>
            </a:r>
          </a:p>
          <a:p>
            <a:endParaRPr lang="en-US" dirty="0"/>
          </a:p>
          <a:p>
            <a:endParaRPr lang="en-US" dirty="0"/>
          </a:p>
          <a:p>
            <a:endParaRPr lang="en-US" dirty="0"/>
          </a:p>
          <a:p>
            <a:endParaRPr lang="en-US" dirty="0"/>
          </a:p>
          <a:p>
            <a:endParaRPr lang="en-US" dirty="0"/>
          </a:p>
          <a:p>
            <a:endParaRPr lang="en-US" dirty="0"/>
          </a:p>
          <a:p>
            <a:endParaRPr lang="en-US" dirty="0">
              <a:solidFill>
                <a:srgbClr val="FE8600"/>
              </a:solidFill>
            </a:endParaRPr>
          </a:p>
          <a:p>
            <a:endParaRPr lang="en-US" dirty="0"/>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81" y="2845499"/>
            <a:ext cx="3124200" cy="3664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9" y="3079019"/>
            <a:ext cx="3048001" cy="343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 name="Picture 12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7842" y="34413"/>
            <a:ext cx="102615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13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fade">
                                      <p:cBhvr>
                                        <p:cTn id="11"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Represent Electron Configurations</a:t>
            </a:r>
          </a:p>
        </p:txBody>
      </p:sp>
      <p:sp>
        <p:nvSpPr>
          <p:cNvPr id="8" name="Text Placeholder 7"/>
          <p:cNvSpPr>
            <a:spLocks noGrp="1"/>
          </p:cNvSpPr>
          <p:nvPr>
            <p:ph type="body" sz="quarter" idx="12"/>
          </p:nvPr>
        </p:nvSpPr>
        <p:spPr>
          <a:xfrm>
            <a:off x="321686" y="1295400"/>
            <a:ext cx="8512558" cy="754380"/>
          </a:xfrm>
        </p:spPr>
        <p:txBody>
          <a:bodyPr/>
          <a:lstStyle/>
          <a:p>
            <a:r>
              <a:rPr lang="en-US" sz="2100" b="0" dirty="0"/>
              <a:t>Use the periodic table to answer the questions below</a:t>
            </a:r>
            <a:r>
              <a:rPr lang="en-US" sz="2100" dirty="0"/>
              <a:t>.</a:t>
            </a:r>
          </a:p>
        </p:txBody>
      </p:sp>
      <p:sp>
        <p:nvSpPr>
          <p:cNvPr id="9" name="Text Placeholder 8"/>
          <p:cNvSpPr>
            <a:spLocks noGrp="1"/>
          </p:cNvSpPr>
          <p:nvPr>
            <p:ph type="body" sz="quarter" idx="13"/>
          </p:nvPr>
        </p:nvSpPr>
        <p:spPr/>
        <p:txBody>
          <a:bodyPr/>
          <a:lstStyle/>
          <a:p>
            <a:r>
              <a:rPr lang="en-US" dirty="0"/>
              <a:t>Which diagram shows the correct electron configuration for nitrogen (N)?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solidFill>
                <a:srgbClr val="FE8600"/>
              </a:solidFill>
            </a:endParaRPr>
          </a:p>
          <a:p>
            <a:endParaRPr lang="en-US" dirty="0"/>
          </a:p>
        </p:txBody>
      </p:sp>
      <p:sp>
        <p:nvSpPr>
          <p:cNvPr id="10" name="Content Placeholder 9"/>
          <p:cNvSpPr>
            <a:spLocks noGrp="1"/>
          </p:cNvSpPr>
          <p:nvPr>
            <p:ph sz="quarter" idx="14"/>
          </p:nvPr>
        </p:nvSpPr>
        <p:spPr/>
        <p:txBody>
          <a:bodyPr/>
          <a:lstStyle/>
          <a:p>
            <a:r>
              <a:rPr lang="en-US" dirty="0"/>
              <a:t>Which diagram shows the correct electron configuration for fluorine (F)? </a:t>
            </a:r>
          </a:p>
          <a:p>
            <a:endParaRPr lang="en-US" dirty="0"/>
          </a:p>
          <a:p>
            <a:endParaRPr lang="en-US" dirty="0"/>
          </a:p>
          <a:p>
            <a:endParaRPr lang="en-US" dirty="0"/>
          </a:p>
          <a:p>
            <a:endParaRPr lang="en-US" dirty="0"/>
          </a:p>
          <a:p>
            <a:endParaRPr lang="en-US" dirty="0"/>
          </a:p>
          <a:p>
            <a:endParaRPr lang="en-US" dirty="0"/>
          </a:p>
          <a:p>
            <a:endParaRPr lang="en-US" dirty="0">
              <a:solidFill>
                <a:srgbClr val="FE8600"/>
              </a:solidFill>
            </a:endParaRPr>
          </a:p>
          <a:p>
            <a:endParaRPr lang="en-US" dirty="0"/>
          </a:p>
          <a:p>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223" b="33888"/>
          <a:stretch/>
        </p:blipFill>
        <p:spPr bwMode="auto">
          <a:xfrm>
            <a:off x="312181" y="4026310"/>
            <a:ext cx="3124200" cy="1241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64223"/>
          <a:stretch/>
        </p:blipFill>
        <p:spPr bwMode="auto">
          <a:xfrm>
            <a:off x="4952999" y="3078991"/>
            <a:ext cx="3048001" cy="12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7842" y="34413"/>
            <a:ext cx="102615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9859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Describe Electron Configurations</a:t>
            </a:r>
          </a:p>
        </p:txBody>
      </p:sp>
      <p:sp>
        <p:nvSpPr>
          <p:cNvPr id="2" name="Text Placeholder 1"/>
          <p:cNvSpPr>
            <a:spLocks noGrp="1"/>
          </p:cNvSpPr>
          <p:nvPr>
            <p:ph type="body" sz="quarter" idx="12"/>
          </p:nvPr>
        </p:nvSpPr>
        <p:spPr>
          <a:xfrm>
            <a:off x="152404" y="1377155"/>
            <a:ext cx="8822322" cy="756445"/>
          </a:xfrm>
        </p:spPr>
        <p:txBody>
          <a:bodyPr/>
          <a:lstStyle/>
          <a:p>
            <a:r>
              <a:rPr lang="en-US" b="0" dirty="0"/>
              <a:t>Use the periodic table to give the electron configuration for the element. Show all 4 quantum numbers. Give the nuclear symbol of each element.</a:t>
            </a:r>
          </a:p>
        </p:txBody>
      </p:sp>
      <p:sp>
        <p:nvSpPr>
          <p:cNvPr id="3" name="Text Placeholder 2"/>
          <p:cNvSpPr>
            <a:spLocks noGrp="1"/>
          </p:cNvSpPr>
          <p:nvPr>
            <p:ph type="body" sz="quarter" idx="13"/>
          </p:nvPr>
        </p:nvSpPr>
        <p:spPr>
          <a:xfrm>
            <a:off x="321686" y="2342445"/>
            <a:ext cx="8512558" cy="3753555"/>
          </a:xfrm>
        </p:spPr>
        <p:txBody>
          <a:bodyPr/>
          <a:lstStyle/>
          <a:p>
            <a:pPr>
              <a:spcBef>
                <a:spcPts val="0"/>
              </a:spcBef>
            </a:pPr>
            <a:r>
              <a:rPr lang="en-US" sz="2300" dirty="0"/>
              <a:t>Ne:   </a:t>
            </a:r>
          </a:p>
          <a:p>
            <a:pPr>
              <a:spcBef>
                <a:spcPts val="0"/>
              </a:spcBef>
            </a:pPr>
            <a:endParaRPr lang="en-US" sz="2300" dirty="0"/>
          </a:p>
          <a:p>
            <a:pPr>
              <a:spcBef>
                <a:spcPts val="0"/>
              </a:spcBef>
            </a:pPr>
            <a:endParaRPr lang="en-US" sz="2300" dirty="0"/>
          </a:p>
          <a:p>
            <a:pPr>
              <a:spcBef>
                <a:spcPts val="0"/>
              </a:spcBef>
            </a:pPr>
            <a:r>
              <a:rPr lang="en-US" sz="2300" dirty="0"/>
              <a:t>P:    </a:t>
            </a:r>
          </a:p>
          <a:p>
            <a:pPr>
              <a:spcBef>
                <a:spcPts val="0"/>
              </a:spcBef>
            </a:pPr>
            <a:endParaRPr lang="en-US" sz="2300" dirty="0"/>
          </a:p>
          <a:p>
            <a:pPr>
              <a:spcBef>
                <a:spcPts val="0"/>
              </a:spcBef>
            </a:pPr>
            <a:endParaRPr lang="en-US" sz="2300" dirty="0"/>
          </a:p>
          <a:p>
            <a:pPr>
              <a:spcBef>
                <a:spcPts val="0"/>
              </a:spcBef>
            </a:pPr>
            <a:r>
              <a:rPr lang="en-US" sz="2300" dirty="0"/>
              <a:t>K:    </a:t>
            </a:r>
          </a:p>
          <a:p>
            <a:pPr>
              <a:spcBef>
                <a:spcPts val="3000"/>
              </a:spcBef>
            </a:pPr>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7842" y="34413"/>
            <a:ext cx="102615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3170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631295"/>
            <a:ext cx="1066801" cy="139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p:txBody>
          <a:bodyPr/>
          <a:lstStyle/>
          <a:p>
            <a:r>
              <a:rPr lang="en-US" dirty="0"/>
              <a:t>Describe Electron Configurations</a:t>
            </a:r>
          </a:p>
        </p:txBody>
      </p:sp>
      <p:sp>
        <p:nvSpPr>
          <p:cNvPr id="3" name="Text Placeholder 2"/>
          <p:cNvSpPr>
            <a:spLocks noGrp="1"/>
          </p:cNvSpPr>
          <p:nvPr>
            <p:ph type="body" sz="quarter" idx="13"/>
          </p:nvPr>
        </p:nvSpPr>
        <p:spPr>
          <a:xfrm>
            <a:off x="321686" y="2342445"/>
            <a:ext cx="8512558" cy="4058355"/>
          </a:xfrm>
        </p:spPr>
        <p:txBody>
          <a:bodyPr/>
          <a:lstStyle/>
          <a:p>
            <a:pPr>
              <a:spcBef>
                <a:spcPts val="0"/>
              </a:spcBef>
            </a:pPr>
            <a:r>
              <a:rPr lang="en-US" sz="2300" baseline="-25000" dirty="0"/>
              <a:t>10</a:t>
            </a:r>
            <a:r>
              <a:rPr lang="en-US" sz="2300" dirty="0"/>
              <a:t>Ne</a:t>
            </a:r>
            <a:r>
              <a:rPr lang="en-US" sz="2300" baseline="30000" dirty="0"/>
              <a:t>20</a:t>
            </a:r>
            <a:r>
              <a:rPr lang="en-US" sz="2300" dirty="0"/>
              <a:t>:   1</a:t>
            </a:r>
            <a:r>
              <a:rPr lang="en-US" sz="2300" i="1" dirty="0">
                <a:latin typeface="Georgia" pitchFamily="18" charset="0"/>
              </a:rPr>
              <a:t>s</a:t>
            </a:r>
            <a:r>
              <a:rPr lang="en-US" sz="2300" baseline="30000" dirty="0"/>
              <a:t>2</a:t>
            </a:r>
            <a:r>
              <a:rPr lang="en-US" sz="2300" dirty="0"/>
              <a:t>2</a:t>
            </a:r>
            <a:r>
              <a:rPr lang="en-US" sz="2300" i="1" dirty="0">
                <a:latin typeface="Georgia" pitchFamily="18" charset="0"/>
              </a:rPr>
              <a:t>s</a:t>
            </a:r>
            <a:r>
              <a:rPr lang="en-US" sz="2300" baseline="30000" dirty="0"/>
              <a:t>2</a:t>
            </a:r>
            <a:r>
              <a:rPr lang="en-US" sz="2300" dirty="0"/>
              <a:t>2</a:t>
            </a:r>
            <a:r>
              <a:rPr lang="en-US" sz="2300" i="1" dirty="0">
                <a:latin typeface="Georgia" pitchFamily="18" charset="0"/>
              </a:rPr>
              <a:t>p</a:t>
            </a:r>
            <a:r>
              <a:rPr lang="en-US" sz="2300" baseline="30000" dirty="0"/>
              <a:t>6</a:t>
            </a:r>
            <a:r>
              <a:rPr lang="en-US" sz="2300" dirty="0"/>
              <a:t> </a:t>
            </a:r>
          </a:p>
          <a:p>
            <a:pPr>
              <a:spcBef>
                <a:spcPts val="0"/>
              </a:spcBef>
            </a:pPr>
            <a:endParaRPr lang="en-US" sz="2300" dirty="0"/>
          </a:p>
          <a:p>
            <a:pPr>
              <a:spcBef>
                <a:spcPts val="0"/>
              </a:spcBef>
            </a:pPr>
            <a:r>
              <a:rPr lang="en-US" sz="2300" baseline="-25000" dirty="0">
                <a:solidFill>
                  <a:srgbClr val="0070C0"/>
                </a:solidFill>
              </a:rPr>
              <a:t>15</a:t>
            </a:r>
            <a:r>
              <a:rPr lang="en-US" sz="2300" dirty="0">
                <a:solidFill>
                  <a:srgbClr val="0070C0"/>
                </a:solidFill>
              </a:rPr>
              <a:t>P</a:t>
            </a:r>
            <a:r>
              <a:rPr lang="en-US" sz="2300" baseline="30000" dirty="0">
                <a:solidFill>
                  <a:srgbClr val="0070C0"/>
                </a:solidFill>
              </a:rPr>
              <a:t>31</a:t>
            </a:r>
            <a:r>
              <a:rPr lang="en-US" sz="2300" dirty="0">
                <a:solidFill>
                  <a:srgbClr val="0070C0"/>
                </a:solidFill>
              </a:rPr>
              <a:t>:   1</a:t>
            </a:r>
            <a:r>
              <a:rPr lang="en-US" sz="2300" i="1" dirty="0">
                <a:solidFill>
                  <a:srgbClr val="0070C0"/>
                </a:solidFill>
                <a:latin typeface="Georgia" pitchFamily="18" charset="0"/>
              </a:rPr>
              <a:t>s</a:t>
            </a:r>
            <a:r>
              <a:rPr lang="en-US" sz="2300" baseline="30000" dirty="0">
                <a:solidFill>
                  <a:srgbClr val="0070C0"/>
                </a:solidFill>
              </a:rPr>
              <a:t>2</a:t>
            </a:r>
            <a:r>
              <a:rPr lang="en-US" sz="2300" dirty="0">
                <a:solidFill>
                  <a:srgbClr val="0070C0"/>
                </a:solidFill>
              </a:rPr>
              <a:t>2</a:t>
            </a:r>
            <a:r>
              <a:rPr lang="en-US" sz="2300" i="1" dirty="0">
                <a:solidFill>
                  <a:srgbClr val="0070C0"/>
                </a:solidFill>
                <a:latin typeface="Georgia" pitchFamily="18" charset="0"/>
              </a:rPr>
              <a:t>s</a:t>
            </a:r>
            <a:r>
              <a:rPr lang="en-US" sz="2300" baseline="30000" dirty="0">
                <a:solidFill>
                  <a:srgbClr val="0070C0"/>
                </a:solidFill>
              </a:rPr>
              <a:t>2</a:t>
            </a:r>
            <a:r>
              <a:rPr lang="en-US" sz="2300" dirty="0">
                <a:solidFill>
                  <a:srgbClr val="0070C0"/>
                </a:solidFill>
              </a:rPr>
              <a:t>2</a:t>
            </a:r>
            <a:r>
              <a:rPr lang="en-US" sz="2300" i="1" dirty="0">
                <a:solidFill>
                  <a:srgbClr val="0070C0"/>
                </a:solidFill>
                <a:latin typeface="Georgia" pitchFamily="18" charset="0"/>
              </a:rPr>
              <a:t>p</a:t>
            </a:r>
            <a:r>
              <a:rPr lang="en-US" sz="2300" baseline="30000" dirty="0">
                <a:solidFill>
                  <a:srgbClr val="0070C0"/>
                </a:solidFill>
              </a:rPr>
              <a:t>6</a:t>
            </a:r>
            <a:r>
              <a:rPr lang="en-US" sz="2300" dirty="0">
                <a:solidFill>
                  <a:srgbClr val="0070C0"/>
                </a:solidFill>
              </a:rPr>
              <a:t>3</a:t>
            </a:r>
            <a:r>
              <a:rPr lang="en-US" sz="2300" i="1" dirty="0">
                <a:solidFill>
                  <a:srgbClr val="0070C0"/>
                </a:solidFill>
                <a:latin typeface="Georgia" pitchFamily="18" charset="0"/>
              </a:rPr>
              <a:t>s</a:t>
            </a:r>
            <a:r>
              <a:rPr lang="en-US" sz="2300" baseline="30000" dirty="0">
                <a:solidFill>
                  <a:srgbClr val="0070C0"/>
                </a:solidFill>
              </a:rPr>
              <a:t>2</a:t>
            </a:r>
            <a:r>
              <a:rPr lang="en-US" sz="2300" dirty="0">
                <a:solidFill>
                  <a:srgbClr val="0070C0"/>
                </a:solidFill>
              </a:rPr>
              <a:t>3</a:t>
            </a:r>
            <a:r>
              <a:rPr lang="en-US" sz="2300" i="1" dirty="0">
                <a:solidFill>
                  <a:srgbClr val="0070C0"/>
                </a:solidFill>
                <a:latin typeface="Georgia" pitchFamily="18" charset="0"/>
              </a:rPr>
              <a:t>p</a:t>
            </a:r>
            <a:r>
              <a:rPr lang="en-US" sz="2300" baseline="30000" dirty="0">
                <a:solidFill>
                  <a:srgbClr val="0070C0"/>
                </a:solidFill>
              </a:rPr>
              <a:t>3</a:t>
            </a:r>
            <a:endParaRPr lang="en-US" sz="2300" dirty="0">
              <a:solidFill>
                <a:srgbClr val="0070C0"/>
              </a:solidFill>
            </a:endParaRPr>
          </a:p>
          <a:p>
            <a:pPr>
              <a:spcBef>
                <a:spcPts val="0"/>
              </a:spcBef>
            </a:pPr>
            <a:endParaRPr lang="en-US" sz="2300" dirty="0"/>
          </a:p>
          <a:p>
            <a:pPr>
              <a:spcBef>
                <a:spcPts val="0"/>
              </a:spcBef>
            </a:pPr>
            <a:endParaRPr lang="en-US" sz="2300" dirty="0"/>
          </a:p>
          <a:p>
            <a:pPr>
              <a:spcBef>
                <a:spcPts val="0"/>
              </a:spcBef>
            </a:pPr>
            <a:endParaRPr lang="en-US" sz="2300" baseline="-25000" dirty="0">
              <a:solidFill>
                <a:srgbClr val="00B050"/>
              </a:solidFill>
            </a:endParaRPr>
          </a:p>
          <a:p>
            <a:pPr>
              <a:spcBef>
                <a:spcPts val="0"/>
              </a:spcBef>
            </a:pPr>
            <a:r>
              <a:rPr lang="en-US" sz="2300" baseline="-25000" dirty="0">
                <a:solidFill>
                  <a:srgbClr val="00B050"/>
                </a:solidFill>
              </a:rPr>
              <a:t>19</a:t>
            </a:r>
            <a:r>
              <a:rPr lang="en-US" sz="2300" dirty="0">
                <a:solidFill>
                  <a:srgbClr val="00B050"/>
                </a:solidFill>
              </a:rPr>
              <a:t>K</a:t>
            </a:r>
            <a:r>
              <a:rPr lang="en-US" sz="2300" baseline="30000" dirty="0">
                <a:solidFill>
                  <a:srgbClr val="00B050"/>
                </a:solidFill>
              </a:rPr>
              <a:t>39</a:t>
            </a:r>
            <a:r>
              <a:rPr lang="en-US" sz="2300" dirty="0">
                <a:solidFill>
                  <a:srgbClr val="00B050"/>
                </a:solidFill>
              </a:rPr>
              <a:t>:   1</a:t>
            </a:r>
            <a:r>
              <a:rPr lang="en-US" sz="2300" i="1" dirty="0">
                <a:solidFill>
                  <a:srgbClr val="00B050"/>
                </a:solidFill>
                <a:latin typeface="Georgia" pitchFamily="18" charset="0"/>
              </a:rPr>
              <a:t>s</a:t>
            </a:r>
            <a:r>
              <a:rPr lang="en-US" sz="2300" baseline="30000" dirty="0">
                <a:solidFill>
                  <a:srgbClr val="00B050"/>
                </a:solidFill>
              </a:rPr>
              <a:t>2</a:t>
            </a:r>
            <a:r>
              <a:rPr lang="en-US" sz="2300" dirty="0">
                <a:solidFill>
                  <a:srgbClr val="00B050"/>
                </a:solidFill>
              </a:rPr>
              <a:t>2</a:t>
            </a:r>
            <a:r>
              <a:rPr lang="en-US" sz="2300" i="1" dirty="0">
                <a:solidFill>
                  <a:srgbClr val="00B050"/>
                </a:solidFill>
                <a:latin typeface="Georgia" pitchFamily="18" charset="0"/>
              </a:rPr>
              <a:t>s</a:t>
            </a:r>
            <a:r>
              <a:rPr lang="en-US" sz="2300" baseline="30000" dirty="0">
                <a:solidFill>
                  <a:srgbClr val="00B050"/>
                </a:solidFill>
              </a:rPr>
              <a:t>2</a:t>
            </a:r>
            <a:r>
              <a:rPr lang="en-US" sz="2300" dirty="0">
                <a:solidFill>
                  <a:srgbClr val="00B050"/>
                </a:solidFill>
              </a:rPr>
              <a:t>2</a:t>
            </a:r>
            <a:r>
              <a:rPr lang="en-US" sz="2300" i="1" dirty="0">
                <a:solidFill>
                  <a:srgbClr val="00B050"/>
                </a:solidFill>
                <a:latin typeface="Georgia" pitchFamily="18" charset="0"/>
              </a:rPr>
              <a:t>p</a:t>
            </a:r>
            <a:r>
              <a:rPr lang="en-US" sz="2300" baseline="30000" dirty="0">
                <a:solidFill>
                  <a:srgbClr val="00B050"/>
                </a:solidFill>
              </a:rPr>
              <a:t>6</a:t>
            </a:r>
            <a:r>
              <a:rPr lang="en-US" sz="2300" dirty="0">
                <a:solidFill>
                  <a:srgbClr val="00B050"/>
                </a:solidFill>
              </a:rPr>
              <a:t>3</a:t>
            </a:r>
            <a:r>
              <a:rPr lang="en-US" sz="2300" i="1" dirty="0">
                <a:solidFill>
                  <a:srgbClr val="00B050"/>
                </a:solidFill>
                <a:latin typeface="Georgia" pitchFamily="18" charset="0"/>
              </a:rPr>
              <a:t>s</a:t>
            </a:r>
            <a:r>
              <a:rPr lang="en-US" sz="2300" baseline="30000" dirty="0">
                <a:solidFill>
                  <a:srgbClr val="00B050"/>
                </a:solidFill>
              </a:rPr>
              <a:t>2</a:t>
            </a:r>
            <a:r>
              <a:rPr lang="en-US" sz="2300" dirty="0">
                <a:solidFill>
                  <a:srgbClr val="00B050"/>
                </a:solidFill>
              </a:rPr>
              <a:t>3</a:t>
            </a:r>
            <a:r>
              <a:rPr lang="en-US" sz="2300" i="1" dirty="0">
                <a:solidFill>
                  <a:srgbClr val="00B050"/>
                </a:solidFill>
                <a:latin typeface="Georgia" pitchFamily="18" charset="0"/>
              </a:rPr>
              <a:t>p</a:t>
            </a:r>
            <a:r>
              <a:rPr lang="en-US" sz="2300" baseline="30000" dirty="0">
                <a:solidFill>
                  <a:srgbClr val="00B050"/>
                </a:solidFill>
              </a:rPr>
              <a:t>6</a:t>
            </a:r>
            <a:r>
              <a:rPr lang="en-US" sz="2300" dirty="0">
                <a:solidFill>
                  <a:srgbClr val="00B050"/>
                </a:solidFill>
              </a:rPr>
              <a:t>4</a:t>
            </a:r>
            <a:r>
              <a:rPr lang="en-US" sz="2300" i="1" dirty="0">
                <a:solidFill>
                  <a:srgbClr val="00B050"/>
                </a:solidFill>
                <a:latin typeface="Georgia" pitchFamily="18" charset="0"/>
              </a:rPr>
              <a:t>s</a:t>
            </a:r>
            <a:r>
              <a:rPr lang="en-US" sz="2300" baseline="30000" dirty="0">
                <a:solidFill>
                  <a:srgbClr val="00B050"/>
                </a:solidFill>
              </a:rPr>
              <a:t>1</a:t>
            </a:r>
            <a:r>
              <a:rPr lang="en-US" sz="2300" dirty="0">
                <a:solidFill>
                  <a:srgbClr val="00B050"/>
                </a:solidFill>
              </a:rPr>
              <a:t>   </a:t>
            </a:r>
            <a:r>
              <a:rPr lang="en-US" sz="6100" dirty="0"/>
              <a:t>[</a:t>
            </a:r>
            <a:r>
              <a:rPr lang="en-US" sz="6100" dirty="0" err="1"/>
              <a:t>Ar</a:t>
            </a:r>
            <a:r>
              <a:rPr lang="en-US" sz="6100" dirty="0"/>
              <a:t>] </a:t>
            </a: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7842" y="34413"/>
            <a:ext cx="102615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1"/>
          <p:cNvSpPr>
            <a:spLocks noGrp="1"/>
          </p:cNvSpPr>
          <p:nvPr>
            <p:ph type="body" sz="quarter" idx="12"/>
          </p:nvPr>
        </p:nvSpPr>
        <p:spPr>
          <a:xfrm>
            <a:off x="152404" y="1377155"/>
            <a:ext cx="8822322" cy="756445"/>
          </a:xfrm>
        </p:spPr>
        <p:txBody>
          <a:bodyPr/>
          <a:lstStyle/>
          <a:p>
            <a:r>
              <a:rPr lang="en-US" b="0" dirty="0"/>
              <a:t>Use the periodic table to give the electron configuration for the element. Show all 4 quantum numbers.</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905000"/>
            <a:ext cx="3276599" cy="111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3581400"/>
            <a:ext cx="3276599" cy="111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7475" y="3657600"/>
            <a:ext cx="2668959" cy="98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18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500"/>
                                        <p:tgtEl>
                                          <p:spTgt spid="51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126"/>
                                        </p:tgtEl>
                                        <p:attrNameLst>
                                          <p:attrName>style.visibility</p:attrName>
                                        </p:attrNameLst>
                                      </p:cBhvr>
                                      <p:to>
                                        <p:strVal val="visible"/>
                                      </p:to>
                                    </p:set>
                                    <p:animEffect transition="in" filter="fade">
                                      <p:cBhvr>
                                        <p:cTn id="30"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Describe Electron Configurations</a:t>
            </a:r>
          </a:p>
        </p:txBody>
      </p:sp>
      <p:sp>
        <p:nvSpPr>
          <p:cNvPr id="2" name="Text Placeholder 1"/>
          <p:cNvSpPr>
            <a:spLocks noGrp="1"/>
          </p:cNvSpPr>
          <p:nvPr>
            <p:ph type="body" sz="quarter" idx="12"/>
          </p:nvPr>
        </p:nvSpPr>
        <p:spPr/>
        <p:txBody>
          <a:bodyPr/>
          <a:lstStyle/>
          <a:p>
            <a:r>
              <a:rPr lang="en-US" b="0" dirty="0"/>
              <a:t>Use the periodic table [insert link to periodic table, tab 1] to fill in the numbers in the electron configurations shown below.</a:t>
            </a:r>
          </a:p>
        </p:txBody>
      </p:sp>
      <p:sp>
        <p:nvSpPr>
          <p:cNvPr id="3" name="Text Placeholder 2"/>
          <p:cNvSpPr>
            <a:spLocks noGrp="1"/>
          </p:cNvSpPr>
          <p:nvPr>
            <p:ph type="body" sz="quarter" idx="13"/>
          </p:nvPr>
        </p:nvSpPr>
        <p:spPr>
          <a:xfrm>
            <a:off x="321686" y="2451476"/>
            <a:ext cx="4326514" cy="4049373"/>
          </a:xfrm>
        </p:spPr>
        <p:txBody>
          <a:bodyPr/>
          <a:lstStyle/>
          <a:p>
            <a:r>
              <a:rPr lang="en-US" dirty="0"/>
              <a:t>B: 1</a:t>
            </a:r>
            <a:r>
              <a:rPr lang="en-US" i="1" dirty="0">
                <a:latin typeface="Georgia" pitchFamily="18" charset="0"/>
              </a:rPr>
              <a:t>s</a:t>
            </a:r>
            <a:r>
              <a:rPr lang="en-US" baseline="30000" dirty="0"/>
              <a:t>2 </a:t>
            </a:r>
            <a:r>
              <a:rPr lang="en-US" dirty="0"/>
              <a:t>2</a:t>
            </a:r>
            <a:r>
              <a:rPr lang="en-US" i="1" dirty="0">
                <a:latin typeface="Georgia" pitchFamily="18" charset="0"/>
              </a:rPr>
              <a:t>s</a:t>
            </a:r>
            <a:r>
              <a:rPr lang="en-US" sz="2100" b="1" baseline="30000" dirty="0">
                <a:solidFill>
                  <a:schemeClr val="tx2"/>
                </a:solidFill>
              </a:rPr>
              <a:t>A</a:t>
            </a:r>
            <a:r>
              <a:rPr lang="en-US" dirty="0"/>
              <a:t>2</a:t>
            </a:r>
            <a:r>
              <a:rPr lang="en-US" i="1" dirty="0">
                <a:latin typeface="Georgia" pitchFamily="18" charset="0"/>
              </a:rPr>
              <a:t>p</a:t>
            </a:r>
            <a:r>
              <a:rPr lang="en-US" sz="2100" b="1" baseline="30000" dirty="0">
                <a:solidFill>
                  <a:schemeClr val="tx2"/>
                </a:solidFill>
              </a:rPr>
              <a:t>B</a:t>
            </a:r>
            <a:endParaRPr lang="en-US" baseline="30000" dirty="0">
              <a:solidFill>
                <a:schemeClr val="tx2"/>
              </a:solidFill>
            </a:endParaRPr>
          </a:p>
          <a:p>
            <a:r>
              <a:rPr lang="en-US" b="1" dirty="0">
                <a:solidFill>
                  <a:schemeClr val="tx2"/>
                </a:solidFill>
              </a:rPr>
              <a:t>A</a:t>
            </a:r>
            <a:r>
              <a:rPr lang="en-US" b="1" dirty="0"/>
              <a:t> </a:t>
            </a:r>
            <a:r>
              <a:rPr lang="en-US" dirty="0"/>
              <a:t>=   </a:t>
            </a:r>
          </a:p>
          <a:p>
            <a:r>
              <a:rPr lang="en-US" b="1" dirty="0">
                <a:solidFill>
                  <a:schemeClr val="tx2"/>
                </a:solidFill>
              </a:rPr>
              <a:t>B</a:t>
            </a:r>
            <a:r>
              <a:rPr lang="en-US" b="1" dirty="0"/>
              <a:t> </a:t>
            </a:r>
            <a:r>
              <a:rPr lang="en-US" dirty="0"/>
              <a:t>=   </a:t>
            </a:r>
          </a:p>
          <a:p>
            <a:endParaRPr lang="en-US" dirty="0"/>
          </a:p>
          <a:p>
            <a:endParaRPr lang="en-US" sz="2100" dirty="0"/>
          </a:p>
          <a:p>
            <a:r>
              <a:rPr lang="en-US" sz="2100" dirty="0" err="1"/>
              <a:t>Nb</a:t>
            </a:r>
            <a:r>
              <a:rPr lang="en-US" sz="2100" dirty="0"/>
              <a:t>:   1</a:t>
            </a:r>
            <a:r>
              <a:rPr lang="en-US" sz="2100" i="1" dirty="0">
                <a:latin typeface="Georgia" pitchFamily="18" charset="0"/>
              </a:rPr>
              <a:t>s</a:t>
            </a:r>
            <a:r>
              <a:rPr lang="en-US" sz="2100" baseline="30000" dirty="0"/>
              <a:t>2</a:t>
            </a:r>
            <a:r>
              <a:rPr lang="en-US" sz="2100" dirty="0"/>
              <a:t>2</a:t>
            </a:r>
            <a:r>
              <a:rPr lang="en-US" sz="2100" i="1" dirty="0">
                <a:latin typeface="Georgia" pitchFamily="18" charset="0"/>
              </a:rPr>
              <a:t>s</a:t>
            </a:r>
            <a:r>
              <a:rPr lang="en-US" sz="2100" baseline="30000" dirty="0"/>
              <a:t>2</a:t>
            </a:r>
            <a:r>
              <a:rPr lang="en-US" sz="2100" dirty="0"/>
              <a:t>2</a:t>
            </a:r>
            <a:r>
              <a:rPr lang="en-US" sz="2100" i="1" dirty="0">
                <a:latin typeface="Georgia" pitchFamily="18" charset="0"/>
              </a:rPr>
              <a:t>p</a:t>
            </a:r>
            <a:r>
              <a:rPr lang="en-US" sz="2100" baseline="30000" dirty="0"/>
              <a:t>6</a:t>
            </a:r>
            <a:r>
              <a:rPr lang="en-US" sz="2100" dirty="0"/>
              <a:t>3</a:t>
            </a:r>
            <a:r>
              <a:rPr lang="en-US" sz="2100" i="1" dirty="0">
                <a:latin typeface="Georgia" pitchFamily="18" charset="0"/>
              </a:rPr>
              <a:t>s</a:t>
            </a:r>
            <a:r>
              <a:rPr lang="en-US" sz="2100" baseline="30000" dirty="0"/>
              <a:t>2</a:t>
            </a:r>
            <a:r>
              <a:rPr lang="en-US" sz="2100" dirty="0"/>
              <a:t>3</a:t>
            </a:r>
            <a:r>
              <a:rPr lang="en-US" sz="2100" i="1" dirty="0">
                <a:latin typeface="Georgia" pitchFamily="18" charset="0"/>
              </a:rPr>
              <a:t>p</a:t>
            </a:r>
            <a:r>
              <a:rPr lang="en-US" sz="2100" baseline="30000" dirty="0"/>
              <a:t>6</a:t>
            </a:r>
            <a:r>
              <a:rPr lang="en-US" sz="2100" dirty="0"/>
              <a:t>4</a:t>
            </a:r>
            <a:r>
              <a:rPr lang="en-US" sz="2100" i="1" dirty="0">
                <a:latin typeface="Georgia" pitchFamily="18" charset="0"/>
              </a:rPr>
              <a:t>s</a:t>
            </a:r>
            <a:r>
              <a:rPr lang="en-US" sz="2100" baseline="30000" dirty="0"/>
              <a:t>2</a:t>
            </a:r>
            <a:r>
              <a:rPr lang="en-US" sz="2100" dirty="0"/>
              <a:t>3</a:t>
            </a:r>
            <a:r>
              <a:rPr lang="en-US" sz="2100" i="1" dirty="0">
                <a:latin typeface="Georgia" pitchFamily="18" charset="0"/>
              </a:rPr>
              <a:t>d</a:t>
            </a:r>
            <a:r>
              <a:rPr lang="en-US" sz="2100" baseline="30000" dirty="0"/>
              <a:t>10</a:t>
            </a:r>
            <a:r>
              <a:rPr lang="en-US" sz="2100" dirty="0"/>
              <a:t>4</a:t>
            </a:r>
            <a:r>
              <a:rPr lang="en-US" sz="2100" i="1" dirty="0">
                <a:latin typeface="Georgia" pitchFamily="18" charset="0"/>
              </a:rPr>
              <a:t>p</a:t>
            </a:r>
            <a:r>
              <a:rPr lang="en-US" sz="2100" baseline="30000" dirty="0"/>
              <a:t>6</a:t>
            </a:r>
            <a:r>
              <a:rPr lang="en-US" sz="2100" dirty="0"/>
              <a:t>5</a:t>
            </a:r>
            <a:r>
              <a:rPr lang="en-US" sz="2100" i="1" dirty="0">
                <a:latin typeface="Georgia" pitchFamily="18" charset="0"/>
              </a:rPr>
              <a:t>s</a:t>
            </a:r>
            <a:r>
              <a:rPr lang="en-US" sz="2100" b="1" baseline="30000" dirty="0">
                <a:solidFill>
                  <a:schemeClr val="tx2"/>
                </a:solidFill>
              </a:rPr>
              <a:t>F</a:t>
            </a:r>
            <a:r>
              <a:rPr lang="en-US" sz="2100" dirty="0"/>
              <a:t>4</a:t>
            </a:r>
            <a:r>
              <a:rPr lang="en-US" sz="2100" i="1" dirty="0">
                <a:latin typeface="Georgia" pitchFamily="18" charset="0"/>
              </a:rPr>
              <a:t>d</a:t>
            </a:r>
            <a:r>
              <a:rPr lang="en-US" sz="2100" b="1" baseline="30000" dirty="0">
                <a:solidFill>
                  <a:schemeClr val="tx2"/>
                </a:solidFill>
              </a:rPr>
              <a:t>G</a:t>
            </a:r>
          </a:p>
          <a:p>
            <a:r>
              <a:rPr lang="en-US" sz="2100" b="1" dirty="0">
                <a:solidFill>
                  <a:schemeClr val="tx2"/>
                </a:solidFill>
              </a:rPr>
              <a:t>F</a:t>
            </a:r>
            <a:r>
              <a:rPr lang="en-US" sz="2100" b="1" dirty="0"/>
              <a:t> </a:t>
            </a:r>
            <a:r>
              <a:rPr lang="en-US" sz="2100" dirty="0"/>
              <a:t>=  </a:t>
            </a:r>
          </a:p>
          <a:p>
            <a:r>
              <a:rPr lang="en-US" sz="2100" b="1" dirty="0">
                <a:solidFill>
                  <a:schemeClr val="tx2"/>
                </a:solidFill>
              </a:rPr>
              <a:t>G</a:t>
            </a:r>
            <a:r>
              <a:rPr lang="en-US" sz="2100" b="1" dirty="0"/>
              <a:t> </a:t>
            </a:r>
            <a:r>
              <a:rPr lang="en-US" sz="2100" dirty="0"/>
              <a:t>=   </a:t>
            </a:r>
          </a:p>
          <a:p>
            <a:endParaRPr lang="en-US" sz="2100" baseline="30000" dirty="0">
              <a:solidFill>
                <a:schemeClr val="tx2"/>
              </a:solidFill>
            </a:endParaRPr>
          </a:p>
          <a:p>
            <a:endParaRPr lang="en-US" dirty="0"/>
          </a:p>
        </p:txBody>
      </p:sp>
      <p:sp>
        <p:nvSpPr>
          <p:cNvPr id="12" name="Content Placeholder 11"/>
          <p:cNvSpPr>
            <a:spLocks noGrp="1"/>
          </p:cNvSpPr>
          <p:nvPr>
            <p:ph sz="quarter" idx="14"/>
          </p:nvPr>
        </p:nvSpPr>
        <p:spPr>
          <a:xfrm>
            <a:off x="4896686" y="2376075"/>
            <a:ext cx="3937579" cy="4405725"/>
          </a:xfrm>
        </p:spPr>
        <p:txBody>
          <a:bodyPr/>
          <a:lstStyle/>
          <a:p>
            <a:r>
              <a:rPr lang="en-US" dirty="0"/>
              <a:t>Na: 1</a:t>
            </a:r>
            <a:r>
              <a:rPr lang="en-US" i="1" dirty="0">
                <a:latin typeface="Georgia" pitchFamily="18" charset="0"/>
              </a:rPr>
              <a:t>s</a:t>
            </a:r>
            <a:r>
              <a:rPr lang="en-US" baseline="30000" dirty="0"/>
              <a:t>2</a:t>
            </a:r>
            <a:r>
              <a:rPr lang="en-US" dirty="0"/>
              <a:t>2</a:t>
            </a:r>
            <a:r>
              <a:rPr lang="en-US" i="1" dirty="0">
                <a:latin typeface="Georgia" pitchFamily="18" charset="0"/>
              </a:rPr>
              <a:t>s</a:t>
            </a:r>
            <a:r>
              <a:rPr lang="en-US" sz="2100" b="1" baseline="30000" dirty="0">
                <a:solidFill>
                  <a:schemeClr val="tx2"/>
                </a:solidFill>
              </a:rPr>
              <a:t>C</a:t>
            </a:r>
            <a:r>
              <a:rPr lang="en-US" i="1" dirty="0">
                <a:latin typeface="Georgia" pitchFamily="18" charset="0"/>
              </a:rPr>
              <a:t>p</a:t>
            </a:r>
            <a:r>
              <a:rPr lang="en-US" sz="2100" b="1" baseline="30000" dirty="0">
                <a:solidFill>
                  <a:schemeClr val="tx2"/>
                </a:solidFill>
              </a:rPr>
              <a:t>D</a:t>
            </a:r>
            <a:r>
              <a:rPr lang="en-US" dirty="0"/>
              <a:t>3</a:t>
            </a:r>
            <a:r>
              <a:rPr lang="en-US" i="1" dirty="0">
                <a:latin typeface="Georgia" pitchFamily="18" charset="0"/>
              </a:rPr>
              <a:t>s</a:t>
            </a:r>
            <a:r>
              <a:rPr lang="en-US" sz="2100" b="1" baseline="30000" dirty="0">
                <a:solidFill>
                  <a:schemeClr val="tx2"/>
                </a:solidFill>
              </a:rPr>
              <a:t>E</a:t>
            </a:r>
            <a:endParaRPr lang="en-US" dirty="0">
              <a:solidFill>
                <a:schemeClr val="tx2"/>
              </a:solidFill>
            </a:endParaRPr>
          </a:p>
          <a:p>
            <a:r>
              <a:rPr lang="en-US" b="1" dirty="0">
                <a:solidFill>
                  <a:schemeClr val="tx2"/>
                </a:solidFill>
              </a:rPr>
              <a:t>C</a:t>
            </a:r>
            <a:r>
              <a:rPr lang="en-US" dirty="0">
                <a:solidFill>
                  <a:schemeClr val="tx1"/>
                </a:solidFill>
              </a:rPr>
              <a:t> =  </a:t>
            </a:r>
            <a:r>
              <a:rPr lang="en-US" dirty="0"/>
              <a:t> </a:t>
            </a:r>
          </a:p>
          <a:p>
            <a:r>
              <a:rPr lang="en-US" b="1" dirty="0">
                <a:solidFill>
                  <a:schemeClr val="tx2"/>
                </a:solidFill>
              </a:rPr>
              <a:t>D</a:t>
            </a:r>
            <a:r>
              <a:rPr lang="en-US" dirty="0">
                <a:solidFill>
                  <a:schemeClr val="tx1"/>
                </a:solidFill>
              </a:rPr>
              <a:t> =   </a:t>
            </a:r>
          </a:p>
          <a:p>
            <a:r>
              <a:rPr lang="en-US" b="1" dirty="0">
                <a:solidFill>
                  <a:schemeClr val="tx2"/>
                </a:solidFill>
              </a:rPr>
              <a:t>E</a:t>
            </a:r>
            <a:r>
              <a:rPr lang="en-US" dirty="0">
                <a:solidFill>
                  <a:schemeClr val="tx1"/>
                </a:solidFill>
              </a:rPr>
              <a:t> =   </a:t>
            </a:r>
          </a:p>
          <a:p>
            <a:endParaRPr lang="en-US" dirty="0">
              <a:solidFill>
                <a:schemeClr val="tx1"/>
              </a:solidFill>
            </a:endParaRPr>
          </a:p>
          <a:p>
            <a:endParaRPr lang="en-US" dirty="0">
              <a:solidFill>
                <a:schemeClr val="tx1"/>
              </a:solidFill>
            </a:endParaRPr>
          </a:p>
          <a:p>
            <a:r>
              <a:rPr lang="en-US" sz="2300" dirty="0"/>
              <a:t>Ni:   1</a:t>
            </a:r>
            <a:r>
              <a:rPr lang="en-US" sz="2300" i="1" dirty="0">
                <a:latin typeface="Georgia" pitchFamily="18" charset="0"/>
              </a:rPr>
              <a:t>s</a:t>
            </a:r>
            <a:r>
              <a:rPr lang="en-US" sz="2300" baseline="30000" dirty="0"/>
              <a:t>2</a:t>
            </a:r>
            <a:r>
              <a:rPr lang="en-US" sz="2300" dirty="0"/>
              <a:t>2</a:t>
            </a:r>
            <a:r>
              <a:rPr lang="en-US" sz="2300" i="1" dirty="0">
                <a:latin typeface="Georgia" pitchFamily="18" charset="0"/>
              </a:rPr>
              <a:t>s</a:t>
            </a:r>
            <a:r>
              <a:rPr lang="en-US" sz="2300" baseline="30000" dirty="0"/>
              <a:t>2</a:t>
            </a:r>
            <a:r>
              <a:rPr lang="en-US" sz="2300" dirty="0"/>
              <a:t>2</a:t>
            </a:r>
            <a:r>
              <a:rPr lang="en-US" sz="2300" i="1" dirty="0">
                <a:latin typeface="Georgia" pitchFamily="18" charset="0"/>
              </a:rPr>
              <a:t>p</a:t>
            </a:r>
            <a:r>
              <a:rPr lang="en-US" sz="2300" baseline="30000" dirty="0"/>
              <a:t>6</a:t>
            </a:r>
            <a:r>
              <a:rPr lang="en-US" sz="2300" dirty="0"/>
              <a:t>3</a:t>
            </a:r>
            <a:r>
              <a:rPr lang="en-US" sz="2300" i="1" dirty="0">
                <a:latin typeface="Georgia" pitchFamily="18" charset="0"/>
              </a:rPr>
              <a:t>s</a:t>
            </a:r>
            <a:r>
              <a:rPr lang="en-US" sz="2300" baseline="30000" dirty="0"/>
              <a:t>2</a:t>
            </a:r>
            <a:r>
              <a:rPr lang="en-US" sz="2300" dirty="0"/>
              <a:t>3</a:t>
            </a:r>
            <a:r>
              <a:rPr lang="en-US" sz="2300" i="1" dirty="0">
                <a:latin typeface="Georgia" pitchFamily="18" charset="0"/>
              </a:rPr>
              <a:t>p</a:t>
            </a:r>
            <a:r>
              <a:rPr lang="en-US" sz="2300" baseline="30000" dirty="0"/>
              <a:t>6</a:t>
            </a:r>
            <a:r>
              <a:rPr lang="en-US" sz="2300" dirty="0"/>
              <a:t>4</a:t>
            </a:r>
            <a:r>
              <a:rPr lang="en-US" sz="2300" i="1" dirty="0">
                <a:latin typeface="Georgia" pitchFamily="18" charset="0"/>
              </a:rPr>
              <a:t>s</a:t>
            </a:r>
            <a:r>
              <a:rPr lang="en-US" sz="2300" b="1" baseline="30000" dirty="0">
                <a:solidFill>
                  <a:schemeClr val="tx2"/>
                </a:solidFill>
              </a:rPr>
              <a:t>H</a:t>
            </a:r>
            <a:r>
              <a:rPr lang="en-US" sz="2300" dirty="0"/>
              <a:t>3</a:t>
            </a:r>
            <a:r>
              <a:rPr lang="en-US" sz="2300" i="1" dirty="0">
                <a:latin typeface="Georgia" pitchFamily="18" charset="0"/>
              </a:rPr>
              <a:t>d</a:t>
            </a:r>
            <a:r>
              <a:rPr lang="en-US" sz="2300" b="1" baseline="30000" dirty="0">
                <a:solidFill>
                  <a:schemeClr val="tx2"/>
                </a:solidFill>
              </a:rPr>
              <a:t>i</a:t>
            </a:r>
            <a:endParaRPr lang="en-US" sz="2300" dirty="0"/>
          </a:p>
          <a:p>
            <a:r>
              <a:rPr lang="en-US" sz="1900" b="1" dirty="0">
                <a:solidFill>
                  <a:schemeClr val="tx2"/>
                </a:solidFill>
              </a:rPr>
              <a:t>H</a:t>
            </a:r>
            <a:r>
              <a:rPr lang="en-US" sz="1900" b="1" dirty="0"/>
              <a:t> </a:t>
            </a:r>
            <a:r>
              <a:rPr lang="en-US" sz="1900" dirty="0"/>
              <a:t>=   </a:t>
            </a:r>
          </a:p>
          <a:p>
            <a:r>
              <a:rPr lang="en-US" sz="1900" b="1" dirty="0">
                <a:solidFill>
                  <a:schemeClr val="tx2"/>
                </a:solidFill>
              </a:rPr>
              <a:t>I</a:t>
            </a:r>
            <a:r>
              <a:rPr lang="en-US" sz="1900" b="1" dirty="0"/>
              <a:t> </a:t>
            </a:r>
            <a:r>
              <a:rPr lang="en-US" sz="1900" dirty="0"/>
              <a:t>=   </a:t>
            </a:r>
          </a:p>
          <a:p>
            <a:endParaRPr lang="en-US" dirty="0">
              <a:solidFill>
                <a:schemeClr val="tx1"/>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7842" y="34413"/>
            <a:ext cx="102615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5684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Describe Electron Configurations</a:t>
            </a:r>
          </a:p>
        </p:txBody>
      </p:sp>
      <p:sp>
        <p:nvSpPr>
          <p:cNvPr id="2" name="Text Placeholder 1"/>
          <p:cNvSpPr>
            <a:spLocks noGrp="1"/>
          </p:cNvSpPr>
          <p:nvPr>
            <p:ph type="body" sz="quarter" idx="12"/>
          </p:nvPr>
        </p:nvSpPr>
        <p:spPr/>
        <p:txBody>
          <a:bodyPr/>
          <a:lstStyle/>
          <a:p>
            <a:r>
              <a:rPr lang="en-US" b="0" dirty="0"/>
              <a:t>Use the periodic table [insert link to periodic table, tab 1] to fill in the numbers in the electron configurations shown below.</a:t>
            </a:r>
          </a:p>
        </p:txBody>
      </p:sp>
      <p:sp>
        <p:nvSpPr>
          <p:cNvPr id="3" name="Text Placeholder 2"/>
          <p:cNvSpPr>
            <a:spLocks noGrp="1"/>
          </p:cNvSpPr>
          <p:nvPr>
            <p:ph type="body" sz="quarter" idx="13"/>
          </p:nvPr>
        </p:nvSpPr>
        <p:spPr>
          <a:xfrm>
            <a:off x="321686" y="2451476"/>
            <a:ext cx="4326514" cy="4049373"/>
          </a:xfrm>
        </p:spPr>
        <p:txBody>
          <a:bodyPr/>
          <a:lstStyle/>
          <a:p>
            <a:r>
              <a:rPr lang="en-US" dirty="0"/>
              <a:t>B: 1</a:t>
            </a:r>
            <a:r>
              <a:rPr lang="en-US" i="1" dirty="0">
                <a:latin typeface="Georgia" pitchFamily="18" charset="0"/>
              </a:rPr>
              <a:t>s</a:t>
            </a:r>
            <a:r>
              <a:rPr lang="en-US" baseline="30000" dirty="0"/>
              <a:t>2 </a:t>
            </a:r>
            <a:r>
              <a:rPr lang="en-US" dirty="0"/>
              <a:t>2</a:t>
            </a:r>
            <a:r>
              <a:rPr lang="en-US" i="1" dirty="0">
                <a:latin typeface="Georgia" pitchFamily="18" charset="0"/>
              </a:rPr>
              <a:t>s</a:t>
            </a:r>
            <a:r>
              <a:rPr lang="en-US" sz="2100" b="1" baseline="30000" dirty="0">
                <a:solidFill>
                  <a:schemeClr val="tx2"/>
                </a:solidFill>
              </a:rPr>
              <a:t>A</a:t>
            </a:r>
            <a:r>
              <a:rPr lang="en-US" dirty="0"/>
              <a:t>2</a:t>
            </a:r>
            <a:r>
              <a:rPr lang="en-US" i="1" dirty="0">
                <a:latin typeface="Georgia" pitchFamily="18" charset="0"/>
              </a:rPr>
              <a:t>p</a:t>
            </a:r>
            <a:r>
              <a:rPr lang="en-US" sz="2100" b="1" baseline="30000" dirty="0">
                <a:solidFill>
                  <a:schemeClr val="tx2"/>
                </a:solidFill>
              </a:rPr>
              <a:t>B</a:t>
            </a:r>
            <a:endParaRPr lang="en-US" baseline="30000" dirty="0">
              <a:solidFill>
                <a:schemeClr val="tx2"/>
              </a:solidFill>
            </a:endParaRPr>
          </a:p>
          <a:p>
            <a:r>
              <a:rPr lang="en-US" b="1" dirty="0">
                <a:solidFill>
                  <a:schemeClr val="tx2"/>
                </a:solidFill>
              </a:rPr>
              <a:t>A</a:t>
            </a:r>
            <a:r>
              <a:rPr lang="en-US" b="1" dirty="0"/>
              <a:t> </a:t>
            </a:r>
            <a:r>
              <a:rPr lang="en-US" dirty="0"/>
              <a:t>=  2</a:t>
            </a:r>
          </a:p>
          <a:p>
            <a:r>
              <a:rPr lang="en-US" b="1" dirty="0">
                <a:solidFill>
                  <a:schemeClr val="tx2"/>
                </a:solidFill>
              </a:rPr>
              <a:t>B</a:t>
            </a:r>
            <a:r>
              <a:rPr lang="en-US" b="1" dirty="0"/>
              <a:t> </a:t>
            </a:r>
            <a:r>
              <a:rPr lang="en-US" dirty="0"/>
              <a:t>=  1</a:t>
            </a:r>
          </a:p>
          <a:p>
            <a:endParaRPr lang="en-US" dirty="0"/>
          </a:p>
          <a:p>
            <a:endParaRPr lang="en-US" sz="2100" dirty="0"/>
          </a:p>
          <a:p>
            <a:r>
              <a:rPr lang="en-US" sz="2100" dirty="0" err="1"/>
              <a:t>Nb</a:t>
            </a:r>
            <a:r>
              <a:rPr lang="en-US" sz="2100" dirty="0"/>
              <a:t>:   1</a:t>
            </a:r>
            <a:r>
              <a:rPr lang="en-US" sz="2100" i="1" dirty="0">
                <a:latin typeface="Georgia" pitchFamily="18" charset="0"/>
              </a:rPr>
              <a:t>s</a:t>
            </a:r>
            <a:r>
              <a:rPr lang="en-US" sz="2100" baseline="30000" dirty="0"/>
              <a:t>2</a:t>
            </a:r>
            <a:r>
              <a:rPr lang="en-US" sz="2100" dirty="0"/>
              <a:t>2</a:t>
            </a:r>
            <a:r>
              <a:rPr lang="en-US" sz="2100" i="1" dirty="0">
                <a:latin typeface="Georgia" pitchFamily="18" charset="0"/>
              </a:rPr>
              <a:t>s</a:t>
            </a:r>
            <a:r>
              <a:rPr lang="en-US" sz="2100" baseline="30000" dirty="0"/>
              <a:t>2</a:t>
            </a:r>
            <a:r>
              <a:rPr lang="en-US" sz="2100" dirty="0"/>
              <a:t>2</a:t>
            </a:r>
            <a:r>
              <a:rPr lang="en-US" sz="2100" i="1" dirty="0">
                <a:latin typeface="Georgia" pitchFamily="18" charset="0"/>
              </a:rPr>
              <a:t>p</a:t>
            </a:r>
            <a:r>
              <a:rPr lang="en-US" sz="2100" baseline="30000" dirty="0"/>
              <a:t>6</a:t>
            </a:r>
            <a:r>
              <a:rPr lang="en-US" sz="2100" dirty="0"/>
              <a:t>3</a:t>
            </a:r>
            <a:r>
              <a:rPr lang="en-US" sz="2100" i="1" dirty="0">
                <a:latin typeface="Georgia" pitchFamily="18" charset="0"/>
              </a:rPr>
              <a:t>s</a:t>
            </a:r>
            <a:r>
              <a:rPr lang="en-US" sz="2100" baseline="30000" dirty="0"/>
              <a:t>2</a:t>
            </a:r>
            <a:r>
              <a:rPr lang="en-US" sz="2100" dirty="0"/>
              <a:t>3</a:t>
            </a:r>
            <a:r>
              <a:rPr lang="en-US" sz="2100" i="1" dirty="0">
                <a:latin typeface="Georgia" pitchFamily="18" charset="0"/>
              </a:rPr>
              <a:t>p</a:t>
            </a:r>
            <a:r>
              <a:rPr lang="en-US" sz="2100" baseline="30000" dirty="0"/>
              <a:t>6</a:t>
            </a:r>
            <a:r>
              <a:rPr lang="en-US" sz="2100" dirty="0"/>
              <a:t>4</a:t>
            </a:r>
            <a:r>
              <a:rPr lang="en-US" sz="2100" i="1" dirty="0">
                <a:latin typeface="Georgia" pitchFamily="18" charset="0"/>
              </a:rPr>
              <a:t>s</a:t>
            </a:r>
            <a:r>
              <a:rPr lang="en-US" sz="2100" baseline="30000" dirty="0"/>
              <a:t>2</a:t>
            </a:r>
            <a:r>
              <a:rPr lang="en-US" sz="2100" dirty="0"/>
              <a:t>3</a:t>
            </a:r>
            <a:r>
              <a:rPr lang="en-US" sz="2100" i="1" dirty="0">
                <a:latin typeface="Georgia" pitchFamily="18" charset="0"/>
              </a:rPr>
              <a:t>d</a:t>
            </a:r>
            <a:r>
              <a:rPr lang="en-US" sz="2100" baseline="30000" dirty="0"/>
              <a:t>10</a:t>
            </a:r>
            <a:r>
              <a:rPr lang="en-US" sz="2100" dirty="0"/>
              <a:t>4</a:t>
            </a:r>
            <a:r>
              <a:rPr lang="en-US" sz="2100" i="1" dirty="0">
                <a:latin typeface="Georgia" pitchFamily="18" charset="0"/>
              </a:rPr>
              <a:t>p</a:t>
            </a:r>
            <a:r>
              <a:rPr lang="en-US" sz="2100" baseline="30000" dirty="0"/>
              <a:t>6</a:t>
            </a:r>
            <a:r>
              <a:rPr lang="en-US" sz="2100" dirty="0"/>
              <a:t>5</a:t>
            </a:r>
            <a:r>
              <a:rPr lang="en-US" sz="2100" i="1" dirty="0">
                <a:latin typeface="Georgia" pitchFamily="18" charset="0"/>
              </a:rPr>
              <a:t>s</a:t>
            </a:r>
            <a:r>
              <a:rPr lang="en-US" sz="2100" b="1" baseline="30000" dirty="0">
                <a:solidFill>
                  <a:schemeClr val="tx2"/>
                </a:solidFill>
              </a:rPr>
              <a:t>F</a:t>
            </a:r>
            <a:r>
              <a:rPr lang="en-US" sz="2100" dirty="0"/>
              <a:t>4</a:t>
            </a:r>
            <a:r>
              <a:rPr lang="en-US" sz="2100" i="1" dirty="0">
                <a:latin typeface="Georgia" pitchFamily="18" charset="0"/>
              </a:rPr>
              <a:t>d</a:t>
            </a:r>
            <a:r>
              <a:rPr lang="en-US" sz="2100" b="1" baseline="30000" dirty="0">
                <a:solidFill>
                  <a:schemeClr val="tx2"/>
                </a:solidFill>
              </a:rPr>
              <a:t>G</a:t>
            </a:r>
          </a:p>
          <a:p>
            <a:r>
              <a:rPr lang="en-US" sz="2100" b="1" dirty="0">
                <a:solidFill>
                  <a:schemeClr val="tx2"/>
                </a:solidFill>
              </a:rPr>
              <a:t>F</a:t>
            </a:r>
            <a:r>
              <a:rPr lang="en-US" sz="2100" b="1" dirty="0"/>
              <a:t> </a:t>
            </a:r>
            <a:r>
              <a:rPr lang="en-US" sz="2100" dirty="0"/>
              <a:t>=  2</a:t>
            </a:r>
          </a:p>
          <a:p>
            <a:r>
              <a:rPr lang="en-US" sz="2100" b="1" dirty="0">
                <a:solidFill>
                  <a:schemeClr val="tx2"/>
                </a:solidFill>
              </a:rPr>
              <a:t>G</a:t>
            </a:r>
            <a:r>
              <a:rPr lang="en-US" sz="2100" b="1" dirty="0"/>
              <a:t> </a:t>
            </a:r>
            <a:r>
              <a:rPr lang="en-US" sz="2100" dirty="0"/>
              <a:t>=  3</a:t>
            </a:r>
          </a:p>
          <a:p>
            <a:endParaRPr lang="en-US" sz="2100" baseline="30000" dirty="0">
              <a:solidFill>
                <a:schemeClr val="tx2"/>
              </a:solidFill>
            </a:endParaRPr>
          </a:p>
          <a:p>
            <a:endParaRPr lang="en-US" dirty="0"/>
          </a:p>
        </p:txBody>
      </p:sp>
      <p:sp>
        <p:nvSpPr>
          <p:cNvPr id="12" name="Content Placeholder 11"/>
          <p:cNvSpPr>
            <a:spLocks noGrp="1"/>
          </p:cNvSpPr>
          <p:nvPr>
            <p:ph sz="quarter" idx="14"/>
          </p:nvPr>
        </p:nvSpPr>
        <p:spPr>
          <a:xfrm>
            <a:off x="4896686" y="2376075"/>
            <a:ext cx="3937579" cy="4405725"/>
          </a:xfrm>
        </p:spPr>
        <p:txBody>
          <a:bodyPr/>
          <a:lstStyle/>
          <a:p>
            <a:r>
              <a:rPr lang="en-US" dirty="0"/>
              <a:t>Na: 1</a:t>
            </a:r>
            <a:r>
              <a:rPr lang="en-US" i="1" dirty="0">
                <a:latin typeface="Georgia" pitchFamily="18" charset="0"/>
              </a:rPr>
              <a:t>s</a:t>
            </a:r>
            <a:r>
              <a:rPr lang="en-US" baseline="30000" dirty="0"/>
              <a:t>2</a:t>
            </a:r>
            <a:r>
              <a:rPr lang="en-US" dirty="0"/>
              <a:t>2</a:t>
            </a:r>
            <a:r>
              <a:rPr lang="en-US" i="1" dirty="0">
                <a:latin typeface="Georgia" pitchFamily="18" charset="0"/>
              </a:rPr>
              <a:t>s</a:t>
            </a:r>
            <a:r>
              <a:rPr lang="en-US" sz="2100" b="1" baseline="30000" dirty="0">
                <a:solidFill>
                  <a:schemeClr val="tx2"/>
                </a:solidFill>
              </a:rPr>
              <a:t>C</a:t>
            </a:r>
            <a:r>
              <a:rPr lang="en-US" i="1" dirty="0">
                <a:latin typeface="Georgia" pitchFamily="18" charset="0"/>
              </a:rPr>
              <a:t>p</a:t>
            </a:r>
            <a:r>
              <a:rPr lang="en-US" sz="2100" b="1" baseline="30000" dirty="0">
                <a:solidFill>
                  <a:schemeClr val="tx2"/>
                </a:solidFill>
              </a:rPr>
              <a:t>D</a:t>
            </a:r>
            <a:r>
              <a:rPr lang="en-US" dirty="0"/>
              <a:t>3</a:t>
            </a:r>
            <a:r>
              <a:rPr lang="en-US" i="1" dirty="0">
                <a:latin typeface="Georgia" pitchFamily="18" charset="0"/>
              </a:rPr>
              <a:t>s</a:t>
            </a:r>
            <a:r>
              <a:rPr lang="en-US" sz="2100" b="1" baseline="30000" dirty="0">
                <a:solidFill>
                  <a:schemeClr val="tx2"/>
                </a:solidFill>
              </a:rPr>
              <a:t>E</a:t>
            </a:r>
            <a:endParaRPr lang="en-US" dirty="0">
              <a:solidFill>
                <a:schemeClr val="tx2"/>
              </a:solidFill>
            </a:endParaRPr>
          </a:p>
          <a:p>
            <a:r>
              <a:rPr lang="en-US" b="1" dirty="0">
                <a:solidFill>
                  <a:schemeClr val="tx2"/>
                </a:solidFill>
              </a:rPr>
              <a:t>C</a:t>
            </a:r>
            <a:r>
              <a:rPr lang="en-US" dirty="0">
                <a:solidFill>
                  <a:schemeClr val="tx1"/>
                </a:solidFill>
              </a:rPr>
              <a:t> =  </a:t>
            </a:r>
            <a:r>
              <a:rPr lang="en-US" dirty="0"/>
              <a:t>2</a:t>
            </a:r>
          </a:p>
          <a:p>
            <a:r>
              <a:rPr lang="en-US" b="1" dirty="0">
                <a:solidFill>
                  <a:schemeClr val="tx2"/>
                </a:solidFill>
              </a:rPr>
              <a:t>D</a:t>
            </a:r>
            <a:r>
              <a:rPr lang="en-US" dirty="0">
                <a:solidFill>
                  <a:schemeClr val="tx1"/>
                </a:solidFill>
              </a:rPr>
              <a:t> =  6</a:t>
            </a:r>
          </a:p>
          <a:p>
            <a:r>
              <a:rPr lang="en-US" b="1" dirty="0">
                <a:solidFill>
                  <a:schemeClr val="tx2"/>
                </a:solidFill>
              </a:rPr>
              <a:t>E</a:t>
            </a:r>
            <a:r>
              <a:rPr lang="en-US" dirty="0">
                <a:solidFill>
                  <a:schemeClr val="tx1"/>
                </a:solidFill>
              </a:rPr>
              <a:t> =  1</a:t>
            </a:r>
          </a:p>
          <a:p>
            <a:endParaRPr lang="en-US" dirty="0">
              <a:solidFill>
                <a:schemeClr val="tx1"/>
              </a:solidFill>
            </a:endParaRPr>
          </a:p>
          <a:p>
            <a:endParaRPr lang="en-US" dirty="0">
              <a:solidFill>
                <a:schemeClr val="tx1"/>
              </a:solidFill>
            </a:endParaRPr>
          </a:p>
          <a:p>
            <a:r>
              <a:rPr lang="en-US" sz="2300" dirty="0"/>
              <a:t>Ni:   1</a:t>
            </a:r>
            <a:r>
              <a:rPr lang="en-US" sz="2300" i="1" dirty="0">
                <a:latin typeface="Georgia" pitchFamily="18" charset="0"/>
              </a:rPr>
              <a:t>s</a:t>
            </a:r>
            <a:r>
              <a:rPr lang="en-US" sz="2300" baseline="30000" dirty="0"/>
              <a:t>2</a:t>
            </a:r>
            <a:r>
              <a:rPr lang="en-US" sz="2300" dirty="0"/>
              <a:t>2</a:t>
            </a:r>
            <a:r>
              <a:rPr lang="en-US" sz="2300" i="1" dirty="0">
                <a:latin typeface="Georgia" pitchFamily="18" charset="0"/>
              </a:rPr>
              <a:t>s</a:t>
            </a:r>
            <a:r>
              <a:rPr lang="en-US" sz="2300" baseline="30000" dirty="0"/>
              <a:t>2</a:t>
            </a:r>
            <a:r>
              <a:rPr lang="en-US" sz="2300" dirty="0"/>
              <a:t>2</a:t>
            </a:r>
            <a:r>
              <a:rPr lang="en-US" sz="2300" i="1" dirty="0">
                <a:latin typeface="Georgia" pitchFamily="18" charset="0"/>
              </a:rPr>
              <a:t>p</a:t>
            </a:r>
            <a:r>
              <a:rPr lang="en-US" sz="2300" baseline="30000" dirty="0"/>
              <a:t>6</a:t>
            </a:r>
            <a:r>
              <a:rPr lang="en-US" sz="2300" dirty="0"/>
              <a:t>3</a:t>
            </a:r>
            <a:r>
              <a:rPr lang="en-US" sz="2300" i="1" dirty="0">
                <a:latin typeface="Georgia" pitchFamily="18" charset="0"/>
              </a:rPr>
              <a:t>s</a:t>
            </a:r>
            <a:r>
              <a:rPr lang="en-US" sz="2300" baseline="30000" dirty="0"/>
              <a:t>2</a:t>
            </a:r>
            <a:r>
              <a:rPr lang="en-US" sz="2300" dirty="0"/>
              <a:t>3</a:t>
            </a:r>
            <a:r>
              <a:rPr lang="en-US" sz="2300" i="1" dirty="0">
                <a:latin typeface="Georgia" pitchFamily="18" charset="0"/>
              </a:rPr>
              <a:t>p</a:t>
            </a:r>
            <a:r>
              <a:rPr lang="en-US" sz="2300" baseline="30000" dirty="0"/>
              <a:t>6</a:t>
            </a:r>
            <a:r>
              <a:rPr lang="en-US" sz="2300" dirty="0"/>
              <a:t>4</a:t>
            </a:r>
            <a:r>
              <a:rPr lang="en-US" sz="2300" i="1" dirty="0">
                <a:latin typeface="Georgia" pitchFamily="18" charset="0"/>
              </a:rPr>
              <a:t>s</a:t>
            </a:r>
            <a:r>
              <a:rPr lang="en-US" sz="2300" b="1" baseline="30000" dirty="0">
                <a:solidFill>
                  <a:schemeClr val="tx2"/>
                </a:solidFill>
              </a:rPr>
              <a:t>H</a:t>
            </a:r>
            <a:r>
              <a:rPr lang="en-US" sz="2300" dirty="0"/>
              <a:t>3</a:t>
            </a:r>
            <a:r>
              <a:rPr lang="en-US" sz="2300" i="1" dirty="0">
                <a:latin typeface="Georgia" pitchFamily="18" charset="0"/>
              </a:rPr>
              <a:t>d</a:t>
            </a:r>
            <a:r>
              <a:rPr lang="en-US" sz="2300" b="1" baseline="30000" dirty="0">
                <a:solidFill>
                  <a:schemeClr val="tx2"/>
                </a:solidFill>
              </a:rPr>
              <a:t>i</a:t>
            </a:r>
            <a:endParaRPr lang="en-US" sz="2300" dirty="0"/>
          </a:p>
          <a:p>
            <a:r>
              <a:rPr lang="en-US" sz="1900" b="1" dirty="0">
                <a:solidFill>
                  <a:schemeClr val="tx2"/>
                </a:solidFill>
              </a:rPr>
              <a:t>H</a:t>
            </a:r>
            <a:r>
              <a:rPr lang="en-US" sz="1900" b="1" dirty="0"/>
              <a:t> </a:t>
            </a:r>
            <a:r>
              <a:rPr lang="en-US" sz="1900" dirty="0"/>
              <a:t>=  2</a:t>
            </a:r>
          </a:p>
          <a:p>
            <a:r>
              <a:rPr lang="en-US" sz="1900" b="1" dirty="0">
                <a:solidFill>
                  <a:schemeClr val="tx2"/>
                </a:solidFill>
              </a:rPr>
              <a:t>I</a:t>
            </a:r>
            <a:r>
              <a:rPr lang="en-US" sz="1900" b="1" dirty="0"/>
              <a:t> </a:t>
            </a:r>
            <a:r>
              <a:rPr lang="en-US" sz="1900" dirty="0"/>
              <a:t>=  8</a:t>
            </a:r>
          </a:p>
          <a:p>
            <a:endParaRPr lang="en-US" dirty="0">
              <a:solidFill>
                <a:schemeClr val="tx1"/>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7842" y="34413"/>
            <a:ext cx="102615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816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6"/>
          <p:cNvSpPr txBox="1">
            <a:spLocks noChangeArrowheads="1"/>
          </p:cNvSpPr>
          <p:nvPr/>
        </p:nvSpPr>
        <p:spPr bwMode="auto">
          <a:xfrm>
            <a:off x="228635" y="762015"/>
            <a:ext cx="8534401" cy="5397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9" tIns="45510" rIns="91019" bIns="45510">
            <a:spAutoFit/>
          </a:bodyPr>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3600" dirty="0">
                <a:solidFill>
                  <a:srgbClr val="FF0000"/>
                </a:solidFill>
              </a:rPr>
              <a:t>The Bohr Model</a:t>
            </a:r>
          </a:p>
          <a:p>
            <a:pPr>
              <a:spcBef>
                <a:spcPct val="0"/>
              </a:spcBef>
            </a:pPr>
            <a:r>
              <a:rPr lang="en-US" altLang="en-US" sz="2300" b="0" dirty="0">
                <a:solidFill>
                  <a:srgbClr val="7030A0"/>
                </a:solidFill>
              </a:rPr>
              <a:t>shows that atoms and molecules can only exist in certain energy states so he designated the electron orbitals as </a:t>
            </a:r>
            <a:r>
              <a:rPr lang="en-US" altLang="en-US" sz="2300" dirty="0">
                <a:solidFill>
                  <a:srgbClr val="00B050"/>
                </a:solidFill>
              </a:rPr>
              <a:t>energy levels </a:t>
            </a:r>
            <a:r>
              <a:rPr lang="en-US" altLang="en-US" sz="2300" b="0" dirty="0">
                <a:solidFill>
                  <a:srgbClr val="7030A0"/>
                </a:solidFill>
              </a:rPr>
              <a:t>or</a:t>
            </a:r>
            <a:r>
              <a:rPr lang="en-US" altLang="en-US" sz="2300" dirty="0">
                <a:solidFill>
                  <a:srgbClr val="FF0000"/>
                </a:solidFill>
              </a:rPr>
              <a:t> </a:t>
            </a:r>
            <a:r>
              <a:rPr lang="en-US" altLang="en-US" sz="2300" dirty="0">
                <a:solidFill>
                  <a:srgbClr val="00B050"/>
                </a:solidFill>
              </a:rPr>
              <a:t>quantum levels</a:t>
            </a:r>
            <a:r>
              <a:rPr lang="en-US" altLang="en-US" sz="2300" b="0" dirty="0">
                <a:solidFill>
                  <a:srgbClr val="FF0000"/>
                </a:solidFill>
              </a:rPr>
              <a:t>.</a:t>
            </a:r>
          </a:p>
          <a:p>
            <a:pPr>
              <a:spcBef>
                <a:spcPct val="0"/>
              </a:spcBef>
            </a:pPr>
            <a:endParaRPr lang="en-US" altLang="en-US" sz="1300" b="0" dirty="0">
              <a:solidFill>
                <a:schemeClr val="tx1"/>
              </a:solidFill>
            </a:endParaRPr>
          </a:p>
          <a:p>
            <a:pPr lvl="0"/>
            <a:r>
              <a:rPr lang="en-US" sz="2300" dirty="0">
                <a:solidFill>
                  <a:srgbClr val="0070C0"/>
                </a:solidFill>
              </a:rPr>
              <a:t>A change in the energy level of such a system involves the absorption or emission of a definite amount (QUANTA) of energy.</a:t>
            </a:r>
          </a:p>
          <a:p>
            <a:pPr lvl="0"/>
            <a:endParaRPr lang="en-US" sz="2100" dirty="0">
              <a:solidFill>
                <a:srgbClr val="0070C0"/>
              </a:solidFill>
            </a:endParaRPr>
          </a:p>
          <a:p>
            <a:pPr>
              <a:spcBef>
                <a:spcPts val="0"/>
              </a:spcBef>
            </a:pPr>
            <a:r>
              <a:rPr lang="en-US" altLang="en-US" sz="2300" b="0" i="1" dirty="0">
                <a:solidFill>
                  <a:schemeClr val="tx1"/>
                </a:solidFill>
                <a:latin typeface="Times New Roman" panose="02020603050405020304" pitchFamily="18" charset="0"/>
                <a:cs typeface="Times New Roman" panose="02020603050405020304" pitchFamily="18" charset="0"/>
              </a:rPr>
              <a:t>The rungs on this unusual ladder are somewhat like  </a:t>
            </a:r>
          </a:p>
          <a:p>
            <a:pPr>
              <a:spcBef>
                <a:spcPts val="0"/>
              </a:spcBef>
            </a:pPr>
            <a:r>
              <a:rPr lang="en-US" altLang="en-US" sz="2300" b="0" i="1" dirty="0">
                <a:solidFill>
                  <a:schemeClr val="tx1"/>
                </a:solidFill>
                <a:latin typeface="Times New Roman" panose="02020603050405020304" pitchFamily="18" charset="0"/>
                <a:cs typeface="Times New Roman" panose="02020603050405020304" pitchFamily="18" charset="0"/>
              </a:rPr>
              <a:t>the energy levels in Bohr’s model of the  atom.</a:t>
            </a:r>
          </a:p>
          <a:p>
            <a:pPr>
              <a:spcBef>
                <a:spcPts val="0"/>
              </a:spcBef>
            </a:pPr>
            <a:r>
              <a:rPr lang="en-US" altLang="en-US" sz="1300" b="0" i="1" dirty="0">
                <a:solidFill>
                  <a:schemeClr val="tx1"/>
                </a:solidFill>
                <a:latin typeface="Times New Roman" panose="02020603050405020304" pitchFamily="18" charset="0"/>
                <a:cs typeface="Times New Roman" panose="02020603050405020304" pitchFamily="18" charset="0"/>
              </a:rPr>
              <a:t>  </a:t>
            </a:r>
          </a:p>
          <a:p>
            <a:pPr>
              <a:spcBef>
                <a:spcPts val="0"/>
              </a:spcBef>
            </a:pPr>
            <a:r>
              <a:rPr lang="en-US" altLang="en-US" sz="2300" b="0" i="1" dirty="0">
                <a:solidFill>
                  <a:schemeClr val="tx1"/>
                </a:solidFill>
                <a:latin typeface="Times New Roman" panose="02020603050405020304" pitchFamily="18" charset="0"/>
                <a:cs typeface="Times New Roman" panose="02020603050405020304" pitchFamily="18" charset="0"/>
              </a:rPr>
              <a:t>One can only stand ON the rungs of a ladder. </a:t>
            </a:r>
          </a:p>
          <a:p>
            <a:pPr>
              <a:spcBef>
                <a:spcPts val="0"/>
              </a:spcBef>
            </a:pPr>
            <a:r>
              <a:rPr lang="en-US" altLang="en-US" sz="2300" i="1" dirty="0">
                <a:solidFill>
                  <a:srgbClr val="FF0000"/>
                </a:solidFill>
                <a:latin typeface="Times New Roman" panose="02020603050405020304" pitchFamily="18" charset="0"/>
                <a:cs typeface="Times New Roman" panose="02020603050405020304" pitchFamily="18" charset="0"/>
              </a:rPr>
              <a:t>Similarly, the electrons in an atom cannot exist </a:t>
            </a:r>
          </a:p>
          <a:p>
            <a:pPr>
              <a:spcBef>
                <a:spcPts val="0"/>
              </a:spcBef>
            </a:pPr>
            <a:r>
              <a:rPr lang="en-US" altLang="en-US" sz="2300" i="1" dirty="0">
                <a:solidFill>
                  <a:srgbClr val="FF0000"/>
                </a:solidFill>
                <a:latin typeface="Times New Roman" panose="02020603050405020304" pitchFamily="18" charset="0"/>
                <a:cs typeface="Times New Roman" panose="02020603050405020304" pitchFamily="18" charset="0"/>
              </a:rPr>
              <a:t>between energy levels.                                          </a:t>
            </a:r>
          </a:p>
        </p:txBody>
      </p:sp>
      <p:sp>
        <p:nvSpPr>
          <p:cNvPr id="28680" name="Rectangle 8"/>
          <p:cNvSpPr>
            <a:spLocks noGrp="1" noChangeArrowheads="1"/>
          </p:cNvSpPr>
          <p:nvPr>
            <p:ph type="title"/>
          </p:nvPr>
        </p:nvSpPr>
        <p:spPr>
          <a:xfrm>
            <a:off x="5715037" y="0"/>
            <a:ext cx="3446463" cy="685800"/>
          </a:xfrm>
        </p:spPr>
        <p:txBody>
          <a:bodyPr/>
          <a:lstStyle/>
          <a:p>
            <a:pPr eaLnBrk="1" hangingPunct="1">
              <a:defRPr/>
            </a:pPr>
            <a:r>
              <a:rPr lang="en-US" altLang="en-US"/>
              <a:t>Energy Levels in Atoms</a:t>
            </a:r>
          </a:p>
        </p:txBody>
      </p:sp>
      <p:pic>
        <p:nvPicPr>
          <p:cNvPr id="102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37" y="3505200"/>
            <a:ext cx="2209801"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9F35188-2F99-CF89-57E9-D4AD8D988F0B}"/>
              </a:ext>
            </a:extLst>
          </p:cNvPr>
          <p:cNvSpPr txBox="1"/>
          <p:nvPr/>
        </p:nvSpPr>
        <p:spPr>
          <a:xfrm>
            <a:off x="7162800" y="5638800"/>
            <a:ext cx="685800" cy="507831"/>
          </a:xfrm>
          <a:prstGeom prst="rect">
            <a:avLst/>
          </a:prstGeom>
          <a:noFill/>
        </p:spPr>
        <p:txBody>
          <a:bodyPr wrap="square" rtlCol="0">
            <a:spAutoFit/>
          </a:bodyPr>
          <a:lstStyle/>
          <a:p>
            <a:r>
              <a:rPr lang="en-US" dirty="0"/>
              <a:t>e-</a:t>
            </a:r>
          </a:p>
        </p:txBody>
      </p:sp>
      <p:sp>
        <p:nvSpPr>
          <p:cNvPr id="4" name="TextBox 3">
            <a:extLst>
              <a:ext uri="{FF2B5EF4-FFF2-40B4-BE49-F238E27FC236}">
                <a16:creationId xmlns:a16="http://schemas.microsoft.com/office/drawing/2014/main" id="{9F346FD9-A024-02B9-5CBE-935DD0C548D3}"/>
              </a:ext>
            </a:extLst>
          </p:cNvPr>
          <p:cNvSpPr txBox="1"/>
          <p:nvPr/>
        </p:nvSpPr>
        <p:spPr>
          <a:xfrm>
            <a:off x="7243359" y="5105400"/>
            <a:ext cx="685800" cy="507831"/>
          </a:xfrm>
          <a:prstGeom prst="rect">
            <a:avLst/>
          </a:prstGeom>
          <a:noFill/>
        </p:spPr>
        <p:txBody>
          <a:bodyPr wrap="square" rtlCol="0">
            <a:spAutoFit/>
          </a:bodyPr>
          <a:lstStyle/>
          <a:p>
            <a:r>
              <a:rPr lang="en-US" dirty="0"/>
              <a:t>e-</a:t>
            </a:r>
          </a:p>
        </p:txBody>
      </p:sp>
      <p:sp>
        <p:nvSpPr>
          <p:cNvPr id="5" name="TextBox 4">
            <a:extLst>
              <a:ext uri="{FF2B5EF4-FFF2-40B4-BE49-F238E27FC236}">
                <a16:creationId xmlns:a16="http://schemas.microsoft.com/office/drawing/2014/main" id="{ACE876B2-14BB-77A8-E214-6D1C54DE2944}"/>
              </a:ext>
            </a:extLst>
          </p:cNvPr>
          <p:cNvSpPr txBox="1"/>
          <p:nvPr/>
        </p:nvSpPr>
        <p:spPr>
          <a:xfrm>
            <a:off x="7317397" y="4642903"/>
            <a:ext cx="685800" cy="507831"/>
          </a:xfrm>
          <a:prstGeom prst="rect">
            <a:avLst/>
          </a:prstGeom>
          <a:noFill/>
        </p:spPr>
        <p:txBody>
          <a:bodyPr wrap="square" rtlCol="0">
            <a:spAutoFit/>
          </a:bodyPr>
          <a:lstStyle/>
          <a:p>
            <a:r>
              <a:rPr lang="en-US" dirty="0"/>
              <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5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fade">
                                      <p:cBhvr>
                                        <p:cTn id="12" dur="500"/>
                                        <p:tgtEl>
                                          <p:spTgt spid="102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animEffect transition="in" filter="fade">
                                      <p:cBhvr>
                                        <p:cTn id="17" dur="500"/>
                                        <p:tgtEl>
                                          <p:spTgt spid="10243">
                                            <p:txEl>
                                              <p:pRg st="5" end="5"/>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243">
                                            <p:txEl>
                                              <p:pRg st="6" end="6"/>
                                            </p:txEl>
                                          </p:spTgt>
                                        </p:tgtEl>
                                        <p:attrNameLst>
                                          <p:attrName>style.visibility</p:attrName>
                                        </p:attrNameLst>
                                      </p:cBhvr>
                                      <p:to>
                                        <p:strVal val="visible"/>
                                      </p:to>
                                    </p:set>
                                    <p:animEffect transition="in" filter="fade">
                                      <p:cBhvr>
                                        <p:cTn id="21" dur="500"/>
                                        <p:tgtEl>
                                          <p:spTgt spid="1024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46"/>
                                        </p:tgtEl>
                                        <p:attrNameLst>
                                          <p:attrName>style.visibility</p:attrName>
                                        </p:attrNameLst>
                                      </p:cBhvr>
                                      <p:to>
                                        <p:strVal val="visible"/>
                                      </p:to>
                                    </p:set>
                                    <p:animEffect transition="in" filter="fade">
                                      <p:cBhvr>
                                        <p:cTn id="26" dur="500"/>
                                        <p:tgtEl>
                                          <p:spTgt spid="102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43">
                                            <p:txEl>
                                              <p:pRg st="8" end="8"/>
                                            </p:txEl>
                                          </p:spTgt>
                                        </p:tgtEl>
                                        <p:attrNameLst>
                                          <p:attrName>style.visibility</p:attrName>
                                        </p:attrNameLst>
                                      </p:cBhvr>
                                      <p:to>
                                        <p:strVal val="visible"/>
                                      </p:to>
                                    </p:set>
                                    <p:animEffect transition="in" filter="fade">
                                      <p:cBhvr>
                                        <p:cTn id="31" dur="500"/>
                                        <p:tgtEl>
                                          <p:spTgt spid="10243">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0243">
                                            <p:txEl>
                                              <p:pRg st="9" end="9"/>
                                            </p:txEl>
                                          </p:spTgt>
                                        </p:tgtEl>
                                        <p:attrNameLst>
                                          <p:attrName>style.visibility</p:attrName>
                                        </p:attrNameLst>
                                      </p:cBhvr>
                                      <p:to>
                                        <p:strVal val="visible"/>
                                      </p:to>
                                    </p:set>
                                    <p:animEffect transition="in" filter="fade">
                                      <p:cBhvr>
                                        <p:cTn id="35" dur="500"/>
                                        <p:tgtEl>
                                          <p:spTgt spid="10243">
                                            <p:txEl>
                                              <p:pRg st="9" end="9"/>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0243">
                                            <p:txEl>
                                              <p:pRg st="10" end="10"/>
                                            </p:txEl>
                                          </p:spTgt>
                                        </p:tgtEl>
                                        <p:attrNameLst>
                                          <p:attrName>style.visibility</p:attrName>
                                        </p:attrNameLst>
                                      </p:cBhvr>
                                      <p:to>
                                        <p:strVal val="visible"/>
                                      </p:to>
                                    </p:set>
                                    <p:animEffect transition="in" filter="fade">
                                      <p:cBhvr>
                                        <p:cTn id="39" dur="500"/>
                                        <p:tgtEl>
                                          <p:spTgt spid="1024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
                                        </p:tgtEl>
                                      </p:cBhvr>
                                    </p:animEffect>
                                    <p:set>
                                      <p:cBhvr>
                                        <p:cTn id="49" dur="1" fill="hold">
                                          <p:stCondLst>
                                            <p:cond delay="499"/>
                                          </p:stCondLst>
                                        </p:cTn>
                                        <p:tgtEl>
                                          <p:spTgt spid="2"/>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4"/>
                                        </p:tgtEl>
                                      </p:cBhvr>
                                    </p:animEffect>
                                    <p:set>
                                      <p:cBhvr>
                                        <p:cTn id="57" dur="1" fill="hold">
                                          <p:stCondLst>
                                            <p:cond delay="499"/>
                                          </p:stCondLst>
                                        </p:cTn>
                                        <p:tgtEl>
                                          <p:spTgt spid="4"/>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2261CA0-B45D-4A2B-82F0-BB71C23113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5913" y="21021"/>
            <a:ext cx="838200" cy="80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Placeholder 3">
            <a:extLst>
              <a:ext uri="{FF2B5EF4-FFF2-40B4-BE49-F238E27FC236}">
                <a16:creationId xmlns:a16="http://schemas.microsoft.com/office/drawing/2014/main" id="{0A2F4C4F-D76B-4BF0-AB73-F37B50C6AFFD}"/>
              </a:ext>
            </a:extLst>
          </p:cNvPr>
          <p:cNvSpPr txBox="1">
            <a:spLocks/>
          </p:cNvSpPr>
          <p:nvPr/>
        </p:nvSpPr>
        <p:spPr>
          <a:xfrm>
            <a:off x="79886" y="190500"/>
            <a:ext cx="8984227" cy="6667500"/>
          </a:xfrm>
          <a:prstGeom prst="rect">
            <a:avLst/>
          </a:prstGeom>
        </p:spPr>
        <p:txBody>
          <a:bodyPr/>
          <a:lstStyle>
            <a:lvl1pPr marL="341338" indent="-341338" algn="l" rtl="0" eaLnBrk="0" fontAlgn="base" hangingPunct="0">
              <a:spcBef>
                <a:spcPct val="20000"/>
              </a:spcBef>
              <a:spcAft>
                <a:spcPct val="0"/>
              </a:spcAft>
              <a:defRPr sz="3200" b="1" kern="1200">
                <a:solidFill>
                  <a:srgbClr val="A3573F"/>
                </a:solidFill>
                <a:latin typeface="+mn-lt"/>
                <a:ea typeface="+mn-ea"/>
                <a:cs typeface="+mn-cs"/>
              </a:defRPr>
            </a:lvl1pPr>
            <a:lvl2pPr marL="739547" indent="-284446" algn="l" rtl="0" eaLnBrk="0" fontAlgn="base" hangingPunct="0">
              <a:spcBef>
                <a:spcPct val="20000"/>
              </a:spcBef>
              <a:spcAft>
                <a:spcPct val="0"/>
              </a:spcAft>
              <a:buChar char="–"/>
              <a:defRPr sz="2700" kern="1200">
                <a:solidFill>
                  <a:schemeClr val="tx1"/>
                </a:solidFill>
                <a:latin typeface="+mn-lt"/>
                <a:ea typeface="+mn-ea"/>
                <a:cs typeface="+mn-cs"/>
              </a:defRPr>
            </a:lvl2pPr>
            <a:lvl3pPr marL="1137770" indent="-227550" algn="l" rtl="0" eaLnBrk="0" fontAlgn="base" hangingPunct="0">
              <a:spcBef>
                <a:spcPct val="20000"/>
              </a:spcBef>
              <a:spcAft>
                <a:spcPct val="0"/>
              </a:spcAft>
              <a:buChar char="•"/>
              <a:defRPr sz="2700" kern="1200">
                <a:solidFill>
                  <a:schemeClr val="tx1"/>
                </a:solidFill>
                <a:latin typeface="+mn-lt"/>
                <a:ea typeface="+mn-ea"/>
                <a:cs typeface="+mn-cs"/>
              </a:defRPr>
            </a:lvl3pPr>
            <a:lvl4pPr marL="1592881" indent="-227550" algn="l" rtl="0" eaLnBrk="0" fontAlgn="base" hangingPunct="0">
              <a:spcBef>
                <a:spcPct val="20000"/>
              </a:spcBef>
              <a:spcAft>
                <a:spcPct val="0"/>
              </a:spcAft>
              <a:buChar char="–"/>
              <a:defRPr sz="2700" kern="1200">
                <a:solidFill>
                  <a:schemeClr val="tx1"/>
                </a:solidFill>
                <a:latin typeface="+mn-lt"/>
                <a:ea typeface="+mn-ea"/>
                <a:cs typeface="+mn-cs"/>
              </a:defRPr>
            </a:lvl4pPr>
            <a:lvl5pPr marL="2047990" indent="-227550" algn="l" rtl="0" eaLnBrk="0" fontAlgn="base" hangingPunct="0">
              <a:spcBef>
                <a:spcPct val="20000"/>
              </a:spcBef>
              <a:spcAft>
                <a:spcPct val="0"/>
              </a:spcAft>
              <a:buChar char="»"/>
              <a:defRPr sz="2700" kern="1200">
                <a:solidFill>
                  <a:schemeClr val="tx1"/>
                </a:solidFill>
                <a:latin typeface="+mn-lt"/>
                <a:ea typeface="+mn-ea"/>
                <a:cs typeface="+mn-cs"/>
              </a:defRPr>
            </a:lvl5pPr>
            <a:lvl6pPr marL="2503099"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204"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3308"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8415"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lvl="1" indent="0">
              <a:spcBef>
                <a:spcPts val="1200"/>
              </a:spcBef>
              <a:buFontTx/>
              <a:buNone/>
            </a:pPr>
            <a:r>
              <a:rPr lang="en-US" sz="2000" b="1" dirty="0">
                <a:latin typeface="Times New Roman" panose="02020603050405020304" pitchFamily="18" charset="0"/>
                <a:cs typeface="Times New Roman" panose="02020603050405020304" pitchFamily="18" charset="0"/>
              </a:rPr>
              <a:t>The quantum mechanical model of the atom</a:t>
            </a:r>
          </a:p>
          <a:p>
            <a:pPr marL="0" lvl="1" indent="0">
              <a:spcBef>
                <a:spcPts val="600"/>
              </a:spcBef>
              <a:buFontTx/>
              <a:buNone/>
            </a:pPr>
            <a:r>
              <a:rPr lang="en-US" sz="2000" b="1" dirty="0">
                <a:latin typeface="Times New Roman" panose="02020603050405020304" pitchFamily="18" charset="0"/>
                <a:cs typeface="Times New Roman" panose="02020603050405020304" pitchFamily="18" charset="0"/>
              </a:rPr>
              <a:t>a. Defines the exact path of an electron around the nucleus.</a:t>
            </a:r>
          </a:p>
          <a:p>
            <a:pPr marL="0" lvl="1" indent="0">
              <a:spcBef>
                <a:spcPts val="600"/>
              </a:spcBef>
              <a:buFontTx/>
              <a:buNone/>
            </a:pPr>
            <a:r>
              <a:rPr lang="en-US" sz="2000" b="1" dirty="0">
                <a:latin typeface="Times New Roman" panose="02020603050405020304" pitchFamily="18" charset="0"/>
                <a:cs typeface="Times New Roman" panose="02020603050405020304" pitchFamily="18" charset="0"/>
              </a:rPr>
              <a:t>b.  Was proposed by </a:t>
            </a:r>
            <a:r>
              <a:rPr lang="en-US" sz="2000" b="1" dirty="0" err="1">
                <a:latin typeface="Times New Roman" panose="02020603050405020304" pitchFamily="18" charset="0"/>
                <a:cs typeface="Times New Roman" panose="02020603050405020304" pitchFamily="18" charset="0"/>
              </a:rPr>
              <a:t>Neils</a:t>
            </a:r>
            <a:r>
              <a:rPr lang="en-US" sz="2000" b="1" dirty="0">
                <a:latin typeface="Times New Roman" panose="02020603050405020304" pitchFamily="18" charset="0"/>
                <a:cs typeface="Times New Roman" panose="02020603050405020304" pitchFamily="18" charset="0"/>
              </a:rPr>
              <a:t> Bohr.</a:t>
            </a:r>
          </a:p>
          <a:p>
            <a:pPr marL="0" lvl="1" indent="0">
              <a:spcBef>
                <a:spcPts val="600"/>
              </a:spcBef>
              <a:buFontTx/>
              <a:buNone/>
            </a:pPr>
            <a:r>
              <a:rPr lang="en-US" sz="2000" b="1" dirty="0">
                <a:latin typeface="Times New Roman" panose="02020603050405020304" pitchFamily="18" charset="0"/>
                <a:cs typeface="Times New Roman" panose="02020603050405020304" pitchFamily="18" charset="0"/>
              </a:rPr>
              <a:t>c.  Involves the probability of finding an electron in a certain position.</a:t>
            </a:r>
          </a:p>
          <a:p>
            <a:pPr marL="0" lvl="1" indent="0">
              <a:spcBef>
                <a:spcPts val="600"/>
              </a:spcBef>
              <a:buFontTx/>
              <a:buNone/>
            </a:pPr>
            <a:r>
              <a:rPr lang="en-US" sz="2000" b="1" dirty="0">
                <a:latin typeface="Times New Roman" panose="02020603050405020304" pitchFamily="18" charset="0"/>
                <a:cs typeface="Times New Roman" panose="02020603050405020304" pitchFamily="18" charset="0"/>
              </a:rPr>
              <a:t>d.  No longer requires the use of energy levels.</a:t>
            </a:r>
          </a:p>
          <a:p>
            <a:pPr marL="0" lvl="1" indent="0">
              <a:spcBef>
                <a:spcPts val="1800"/>
              </a:spcBef>
              <a:buFontTx/>
              <a:buNone/>
            </a:pPr>
            <a:r>
              <a:rPr lang="en-US" sz="2000" b="1" dirty="0">
                <a:solidFill>
                  <a:srgbClr val="00B050"/>
                </a:solidFill>
                <a:latin typeface="Times New Roman" panose="02020603050405020304" pitchFamily="18" charset="0"/>
                <a:cs typeface="Times New Roman" panose="02020603050405020304" pitchFamily="18" charset="0"/>
              </a:rPr>
              <a:t>The maximum number of electrons in any orbital:  ____.</a:t>
            </a:r>
          </a:p>
          <a:p>
            <a:pPr marL="0" lvl="1" indent="0">
              <a:spcBef>
                <a:spcPts val="1800"/>
              </a:spcBef>
              <a:buFontTx/>
              <a:buNone/>
            </a:pPr>
            <a:r>
              <a:rPr lang="en-US" sz="2000" b="1" dirty="0">
                <a:solidFill>
                  <a:srgbClr val="B54C8C"/>
                </a:solidFill>
                <a:latin typeface="Times New Roman" panose="02020603050405020304" pitchFamily="18" charset="0"/>
                <a:cs typeface="Times New Roman" panose="02020603050405020304" pitchFamily="18" charset="0"/>
              </a:rPr>
              <a:t>Give the maximum number of electrons in any single energy level for the s sublevel: ____; p sublevel _____; d sublevel _____; f sublevel _____.</a:t>
            </a:r>
          </a:p>
          <a:p>
            <a:pPr marL="0" lvl="1" indent="0">
              <a:spcBef>
                <a:spcPts val="1800"/>
              </a:spcBef>
              <a:buNone/>
            </a:pPr>
            <a:r>
              <a:rPr lang="en-US" sz="2000" b="1" dirty="0">
                <a:solidFill>
                  <a:srgbClr val="0070C0"/>
                </a:solidFill>
                <a:latin typeface="Times New Roman" panose="02020603050405020304" pitchFamily="18" charset="0"/>
                <a:cs typeface="Times New Roman" panose="02020603050405020304" pitchFamily="18" charset="0"/>
              </a:rPr>
              <a:t>The letters s, p, d, f in an electron configuration indicate the ____.</a:t>
            </a:r>
          </a:p>
          <a:p>
            <a:pPr marL="0" lvl="1" indent="0">
              <a:spcBef>
                <a:spcPts val="600"/>
              </a:spcBef>
              <a:buNone/>
              <a:tabLst>
                <a:tab pos="4119563" algn="l"/>
              </a:tabLst>
            </a:pPr>
            <a:r>
              <a:rPr lang="en-US" sz="2000" b="1" dirty="0">
                <a:solidFill>
                  <a:srgbClr val="0070C0"/>
                </a:solidFill>
                <a:latin typeface="Times New Roman" panose="02020603050405020304" pitchFamily="18" charset="0"/>
                <a:cs typeface="Times New Roman" panose="02020603050405020304" pitchFamily="18" charset="0"/>
              </a:rPr>
              <a:t>a.  Spin of an electron	c.  Principle energy level</a:t>
            </a:r>
          </a:p>
          <a:p>
            <a:pPr marL="0" lvl="1" indent="0">
              <a:spcBef>
                <a:spcPts val="600"/>
              </a:spcBef>
              <a:buNone/>
              <a:tabLst>
                <a:tab pos="4119563" algn="l"/>
              </a:tabLst>
            </a:pPr>
            <a:r>
              <a:rPr lang="en-US" sz="2000" b="1" dirty="0">
                <a:solidFill>
                  <a:srgbClr val="0070C0"/>
                </a:solidFill>
                <a:latin typeface="Times New Roman" panose="02020603050405020304" pitchFamily="18" charset="0"/>
                <a:cs typeface="Times New Roman" panose="02020603050405020304" pitchFamily="18" charset="0"/>
              </a:rPr>
              <a:t>b.  Orbital shape	d.  Speed of an electron</a:t>
            </a:r>
          </a:p>
          <a:p>
            <a:pPr marL="0" lvl="1" indent="0">
              <a:spcBef>
                <a:spcPts val="1800"/>
              </a:spcBef>
              <a:buNone/>
            </a:pPr>
            <a:r>
              <a:rPr lang="en-US" sz="2000" b="1" dirty="0">
                <a:solidFill>
                  <a:srgbClr val="B54C8C"/>
                </a:solidFill>
                <a:latin typeface="Times New Roman" panose="02020603050405020304" pitchFamily="18" charset="0"/>
                <a:cs typeface="Times New Roman" panose="02020603050405020304" pitchFamily="18" charset="0"/>
              </a:rPr>
              <a:t>Emission of light from an atom occurs when an electron</a:t>
            </a:r>
          </a:p>
          <a:p>
            <a:pPr marL="0" lvl="1" indent="0">
              <a:spcBef>
                <a:spcPts val="600"/>
              </a:spcBef>
              <a:buNone/>
              <a:tabLst>
                <a:tab pos="4119563" algn="l"/>
              </a:tabLst>
            </a:pPr>
            <a:r>
              <a:rPr lang="en-US" sz="2000" b="1" dirty="0">
                <a:solidFill>
                  <a:srgbClr val="B54C8C"/>
                </a:solidFill>
                <a:latin typeface="Times New Roman" panose="02020603050405020304" pitchFamily="18" charset="0"/>
                <a:cs typeface="Times New Roman" panose="02020603050405020304" pitchFamily="18" charset="0"/>
              </a:rPr>
              <a:t>a.  Drops to a lower energy level	c.  Moves within its atomic orbital</a:t>
            </a:r>
          </a:p>
          <a:p>
            <a:pPr marL="0" lvl="1" indent="0">
              <a:spcBef>
                <a:spcPts val="600"/>
              </a:spcBef>
              <a:buNone/>
              <a:tabLst>
                <a:tab pos="4119563" algn="l"/>
              </a:tabLst>
            </a:pPr>
            <a:r>
              <a:rPr lang="en-US" sz="2000" b="1" dirty="0">
                <a:solidFill>
                  <a:srgbClr val="B54C8C"/>
                </a:solidFill>
                <a:latin typeface="Times New Roman" panose="02020603050405020304" pitchFamily="18" charset="0"/>
                <a:cs typeface="Times New Roman" panose="02020603050405020304" pitchFamily="18" charset="0"/>
              </a:rPr>
              <a:t>b.  Jumps to a higher energy level	d.  Falls into the nucleus</a:t>
            </a:r>
          </a:p>
          <a:p>
            <a:pPr marL="0" lvl="1" indent="0">
              <a:spcBef>
                <a:spcPts val="1800"/>
              </a:spcBef>
              <a:buNone/>
              <a:tabLst>
                <a:tab pos="4119563" algn="l"/>
              </a:tabLst>
            </a:pPr>
            <a:r>
              <a:rPr lang="en-US" sz="2000" b="1" dirty="0">
                <a:solidFill>
                  <a:srgbClr val="00B050"/>
                </a:solidFill>
                <a:latin typeface="Times New Roman" panose="02020603050405020304" pitchFamily="18" charset="0"/>
                <a:cs typeface="Times New Roman" panose="02020603050405020304" pitchFamily="18" charset="0"/>
              </a:rPr>
              <a:t>Heisenberg’s principle dealt with the uncertainty of  ____ and _____ of electrons.</a:t>
            </a:r>
          </a:p>
          <a:p>
            <a:pPr marL="457200" lvl="1" indent="-457200">
              <a:spcBef>
                <a:spcPts val="600"/>
              </a:spcBef>
              <a:buAutoNum type="alphaLcPeriod" startAt="2"/>
              <a:tabLst>
                <a:tab pos="4119563" algn="l"/>
              </a:tabLst>
            </a:pPr>
            <a:endParaRPr lang="en-US" sz="2000" b="1" dirty="0">
              <a:solidFill>
                <a:srgbClr val="B54C8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342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5" end="5"/>
                                            </p:txEl>
                                          </p:spTgt>
                                        </p:tgtEl>
                                        <p:attrNameLst>
                                          <p:attrName>style.visibility</p:attrName>
                                        </p:attrNameLst>
                                      </p:cBhvr>
                                      <p:to>
                                        <p:strVal val="visible"/>
                                      </p:to>
                                    </p:set>
                                    <p:animEffect transition="in" filter="fade">
                                      <p:cBhvr>
                                        <p:cTn id="7" dur="500"/>
                                        <p:tgtEl>
                                          <p:spTgt spid="2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6" end="6"/>
                                            </p:txEl>
                                          </p:spTgt>
                                        </p:tgtEl>
                                        <p:attrNameLst>
                                          <p:attrName>style.visibility</p:attrName>
                                        </p:attrNameLst>
                                      </p:cBhvr>
                                      <p:to>
                                        <p:strVal val="visible"/>
                                      </p:to>
                                    </p:set>
                                    <p:animEffect transition="in" filter="fade">
                                      <p:cBhvr>
                                        <p:cTn id="12" dur="500"/>
                                        <p:tgtEl>
                                          <p:spTgt spid="2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7" end="7"/>
                                            </p:txEl>
                                          </p:spTgt>
                                        </p:tgtEl>
                                        <p:attrNameLst>
                                          <p:attrName>style.visibility</p:attrName>
                                        </p:attrNameLst>
                                      </p:cBhvr>
                                      <p:to>
                                        <p:strVal val="visible"/>
                                      </p:to>
                                    </p:set>
                                    <p:animEffect transition="in" filter="fade">
                                      <p:cBhvr>
                                        <p:cTn id="17" dur="500"/>
                                        <p:tgtEl>
                                          <p:spTgt spid="24">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xEl>
                                              <p:pRg st="8" end="8"/>
                                            </p:txEl>
                                          </p:spTgt>
                                        </p:tgtEl>
                                        <p:attrNameLst>
                                          <p:attrName>style.visibility</p:attrName>
                                        </p:attrNameLst>
                                      </p:cBhvr>
                                      <p:to>
                                        <p:strVal val="visible"/>
                                      </p:to>
                                    </p:set>
                                    <p:animEffect transition="in" filter="fade">
                                      <p:cBhvr>
                                        <p:cTn id="20" dur="500"/>
                                        <p:tgtEl>
                                          <p:spTgt spid="24">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xEl>
                                              <p:pRg st="9" end="9"/>
                                            </p:txEl>
                                          </p:spTgt>
                                        </p:tgtEl>
                                        <p:attrNameLst>
                                          <p:attrName>style.visibility</p:attrName>
                                        </p:attrNameLst>
                                      </p:cBhvr>
                                      <p:to>
                                        <p:strVal val="visible"/>
                                      </p:to>
                                    </p:set>
                                    <p:animEffect transition="in" filter="fade">
                                      <p:cBhvr>
                                        <p:cTn id="23" dur="500"/>
                                        <p:tgtEl>
                                          <p:spTgt spid="24">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xEl>
                                              <p:pRg st="10" end="10"/>
                                            </p:txEl>
                                          </p:spTgt>
                                        </p:tgtEl>
                                        <p:attrNameLst>
                                          <p:attrName>style.visibility</p:attrName>
                                        </p:attrNameLst>
                                      </p:cBhvr>
                                      <p:to>
                                        <p:strVal val="visible"/>
                                      </p:to>
                                    </p:set>
                                    <p:animEffect transition="in" filter="fade">
                                      <p:cBhvr>
                                        <p:cTn id="28" dur="500"/>
                                        <p:tgtEl>
                                          <p:spTgt spid="24">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xEl>
                                              <p:pRg st="11" end="11"/>
                                            </p:txEl>
                                          </p:spTgt>
                                        </p:tgtEl>
                                        <p:attrNameLst>
                                          <p:attrName>style.visibility</p:attrName>
                                        </p:attrNameLst>
                                      </p:cBhvr>
                                      <p:to>
                                        <p:strVal val="visible"/>
                                      </p:to>
                                    </p:set>
                                    <p:animEffect transition="in" filter="fade">
                                      <p:cBhvr>
                                        <p:cTn id="31" dur="500"/>
                                        <p:tgtEl>
                                          <p:spTgt spid="24">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xEl>
                                              <p:pRg st="12" end="12"/>
                                            </p:txEl>
                                          </p:spTgt>
                                        </p:tgtEl>
                                        <p:attrNameLst>
                                          <p:attrName>style.visibility</p:attrName>
                                        </p:attrNameLst>
                                      </p:cBhvr>
                                      <p:to>
                                        <p:strVal val="visible"/>
                                      </p:to>
                                    </p:set>
                                    <p:animEffect transition="in" filter="fade">
                                      <p:cBhvr>
                                        <p:cTn id="34" dur="500"/>
                                        <p:tgtEl>
                                          <p:spTgt spid="24">
                                            <p:txEl>
                                              <p:pRg st="12" end="1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xEl>
                                              <p:pRg st="13" end="13"/>
                                            </p:txEl>
                                          </p:spTgt>
                                        </p:tgtEl>
                                        <p:attrNameLst>
                                          <p:attrName>style.visibility</p:attrName>
                                        </p:attrNameLst>
                                      </p:cBhvr>
                                      <p:to>
                                        <p:strVal val="visible"/>
                                      </p:to>
                                    </p:set>
                                    <p:animEffect transition="in" filter="fade">
                                      <p:cBhvr>
                                        <p:cTn id="39" dur="500"/>
                                        <p:tgtEl>
                                          <p:spTgt spid="2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2261CA0-B45D-4A2B-82F0-BB71C23113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2189" y="166852"/>
            <a:ext cx="838200" cy="80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Placeholder 3">
            <a:extLst>
              <a:ext uri="{FF2B5EF4-FFF2-40B4-BE49-F238E27FC236}">
                <a16:creationId xmlns:a16="http://schemas.microsoft.com/office/drawing/2014/main" id="{0A2F4C4F-D76B-4BF0-AB73-F37B50C6AFFD}"/>
              </a:ext>
            </a:extLst>
          </p:cNvPr>
          <p:cNvSpPr txBox="1">
            <a:spLocks/>
          </p:cNvSpPr>
          <p:nvPr/>
        </p:nvSpPr>
        <p:spPr>
          <a:xfrm>
            <a:off x="0" y="38100"/>
            <a:ext cx="8984227" cy="6667500"/>
          </a:xfrm>
          <a:prstGeom prst="rect">
            <a:avLst/>
          </a:prstGeom>
        </p:spPr>
        <p:txBody>
          <a:bodyPr/>
          <a:lstStyle>
            <a:lvl1pPr marL="341338" indent="-341338" algn="l" rtl="0" eaLnBrk="0" fontAlgn="base" hangingPunct="0">
              <a:spcBef>
                <a:spcPct val="20000"/>
              </a:spcBef>
              <a:spcAft>
                <a:spcPct val="0"/>
              </a:spcAft>
              <a:defRPr sz="3200" b="1" kern="1200">
                <a:solidFill>
                  <a:srgbClr val="A3573F"/>
                </a:solidFill>
                <a:latin typeface="+mn-lt"/>
                <a:ea typeface="+mn-ea"/>
                <a:cs typeface="+mn-cs"/>
              </a:defRPr>
            </a:lvl1pPr>
            <a:lvl2pPr marL="739547" indent="-284446" algn="l" rtl="0" eaLnBrk="0" fontAlgn="base" hangingPunct="0">
              <a:spcBef>
                <a:spcPct val="20000"/>
              </a:spcBef>
              <a:spcAft>
                <a:spcPct val="0"/>
              </a:spcAft>
              <a:buChar char="–"/>
              <a:defRPr sz="2700" kern="1200">
                <a:solidFill>
                  <a:schemeClr val="tx1"/>
                </a:solidFill>
                <a:latin typeface="+mn-lt"/>
                <a:ea typeface="+mn-ea"/>
                <a:cs typeface="+mn-cs"/>
              </a:defRPr>
            </a:lvl2pPr>
            <a:lvl3pPr marL="1137770" indent="-227550" algn="l" rtl="0" eaLnBrk="0" fontAlgn="base" hangingPunct="0">
              <a:spcBef>
                <a:spcPct val="20000"/>
              </a:spcBef>
              <a:spcAft>
                <a:spcPct val="0"/>
              </a:spcAft>
              <a:buChar char="•"/>
              <a:defRPr sz="2700" kern="1200">
                <a:solidFill>
                  <a:schemeClr val="tx1"/>
                </a:solidFill>
                <a:latin typeface="+mn-lt"/>
                <a:ea typeface="+mn-ea"/>
                <a:cs typeface="+mn-cs"/>
              </a:defRPr>
            </a:lvl3pPr>
            <a:lvl4pPr marL="1592881" indent="-227550" algn="l" rtl="0" eaLnBrk="0" fontAlgn="base" hangingPunct="0">
              <a:spcBef>
                <a:spcPct val="20000"/>
              </a:spcBef>
              <a:spcAft>
                <a:spcPct val="0"/>
              </a:spcAft>
              <a:buChar char="–"/>
              <a:defRPr sz="2700" kern="1200">
                <a:solidFill>
                  <a:schemeClr val="tx1"/>
                </a:solidFill>
                <a:latin typeface="+mn-lt"/>
                <a:ea typeface="+mn-ea"/>
                <a:cs typeface="+mn-cs"/>
              </a:defRPr>
            </a:lvl4pPr>
            <a:lvl5pPr marL="2047990" indent="-227550" algn="l" rtl="0" eaLnBrk="0" fontAlgn="base" hangingPunct="0">
              <a:spcBef>
                <a:spcPct val="20000"/>
              </a:spcBef>
              <a:spcAft>
                <a:spcPct val="0"/>
              </a:spcAft>
              <a:buChar char="»"/>
              <a:defRPr sz="2700" kern="1200">
                <a:solidFill>
                  <a:schemeClr val="tx1"/>
                </a:solidFill>
                <a:latin typeface="+mn-lt"/>
                <a:ea typeface="+mn-ea"/>
                <a:cs typeface="+mn-cs"/>
              </a:defRPr>
            </a:lvl5pPr>
            <a:lvl6pPr marL="2503099"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204"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3308"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8415" indent="-227550" algn="l" defTabSz="91022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lvl="1" indent="0">
              <a:spcBef>
                <a:spcPts val="1200"/>
              </a:spcBef>
              <a:buFontTx/>
              <a:buNone/>
            </a:pPr>
            <a:r>
              <a:rPr lang="en-US" sz="2000" b="1" dirty="0">
                <a:latin typeface="Times New Roman" panose="02020603050405020304" pitchFamily="18" charset="0"/>
                <a:cs typeface="Times New Roman" panose="02020603050405020304" pitchFamily="18" charset="0"/>
              </a:rPr>
              <a:t>The quantum mechanical model of the atom</a:t>
            </a:r>
          </a:p>
          <a:p>
            <a:pPr marL="0" lvl="1" indent="0">
              <a:spcBef>
                <a:spcPts val="600"/>
              </a:spcBef>
              <a:buFontTx/>
              <a:buNone/>
            </a:pPr>
            <a:r>
              <a:rPr lang="en-US" sz="2000" b="1" strike="sngStrike" dirty="0">
                <a:latin typeface="Times New Roman" panose="02020603050405020304" pitchFamily="18" charset="0"/>
                <a:cs typeface="Times New Roman" panose="02020603050405020304" pitchFamily="18" charset="0"/>
              </a:rPr>
              <a:t>a. Defines the exact path of an electron around the nucleus.</a:t>
            </a:r>
          </a:p>
          <a:p>
            <a:pPr marL="0" lvl="1" indent="0">
              <a:spcBef>
                <a:spcPts val="600"/>
              </a:spcBef>
              <a:buFontTx/>
              <a:buNone/>
            </a:pPr>
            <a:r>
              <a:rPr lang="en-US" sz="2000" b="1" strike="sngStrike" dirty="0">
                <a:latin typeface="Times New Roman" panose="02020603050405020304" pitchFamily="18" charset="0"/>
                <a:cs typeface="Times New Roman" panose="02020603050405020304" pitchFamily="18" charset="0"/>
              </a:rPr>
              <a:t>b.  Was proposed by </a:t>
            </a:r>
            <a:r>
              <a:rPr lang="en-US" sz="2000" b="1" strike="sngStrike" dirty="0" err="1">
                <a:latin typeface="Times New Roman" panose="02020603050405020304" pitchFamily="18" charset="0"/>
                <a:cs typeface="Times New Roman" panose="02020603050405020304" pitchFamily="18" charset="0"/>
              </a:rPr>
              <a:t>Neils</a:t>
            </a:r>
            <a:r>
              <a:rPr lang="en-US" sz="2000" b="1" strike="sngStrike" dirty="0">
                <a:latin typeface="Times New Roman" panose="02020603050405020304" pitchFamily="18" charset="0"/>
                <a:cs typeface="Times New Roman" panose="02020603050405020304" pitchFamily="18" charset="0"/>
              </a:rPr>
              <a:t> Bohr.</a:t>
            </a:r>
          </a:p>
          <a:p>
            <a:pPr marL="0" lvl="1" indent="0">
              <a:spcBef>
                <a:spcPts val="600"/>
              </a:spcBef>
              <a:buFontTx/>
              <a:buNone/>
            </a:pPr>
            <a:r>
              <a:rPr lang="en-US" sz="2000" b="1" dirty="0">
                <a:solidFill>
                  <a:srgbClr val="FF0000"/>
                </a:solidFill>
                <a:latin typeface="Times New Roman" panose="02020603050405020304" pitchFamily="18" charset="0"/>
                <a:cs typeface="Times New Roman" panose="02020603050405020304" pitchFamily="18" charset="0"/>
              </a:rPr>
              <a:t>c.  Involves the probability of finding an electron in a certain position.</a:t>
            </a:r>
          </a:p>
          <a:p>
            <a:pPr marL="0" lvl="1" indent="0">
              <a:spcBef>
                <a:spcPts val="600"/>
              </a:spcBef>
              <a:buFontTx/>
              <a:buNone/>
            </a:pPr>
            <a:r>
              <a:rPr lang="en-US" sz="2000" b="1" strike="sngStrike" dirty="0">
                <a:latin typeface="Times New Roman" panose="02020603050405020304" pitchFamily="18" charset="0"/>
                <a:cs typeface="Times New Roman" panose="02020603050405020304" pitchFamily="18" charset="0"/>
              </a:rPr>
              <a:t>d.  No longer requires the use of energy levels.</a:t>
            </a:r>
          </a:p>
          <a:p>
            <a:pPr marL="0" lvl="1" indent="0">
              <a:spcBef>
                <a:spcPts val="1800"/>
              </a:spcBef>
              <a:buFontTx/>
              <a:buNone/>
            </a:pPr>
            <a:r>
              <a:rPr lang="en-US" sz="2000" b="1" dirty="0">
                <a:solidFill>
                  <a:srgbClr val="00B050"/>
                </a:solidFill>
                <a:latin typeface="Times New Roman" panose="02020603050405020304" pitchFamily="18" charset="0"/>
                <a:cs typeface="Times New Roman" panose="02020603050405020304" pitchFamily="18" charset="0"/>
              </a:rPr>
              <a:t>The maximum number of electrons in any orbital:  </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000" b="1" dirty="0">
                <a:solidFill>
                  <a:srgbClr val="00B050"/>
                </a:solidFill>
                <a:latin typeface="Times New Roman" panose="02020603050405020304" pitchFamily="18" charset="0"/>
                <a:cs typeface="Times New Roman" panose="02020603050405020304" pitchFamily="18" charset="0"/>
              </a:rPr>
              <a:t>.</a:t>
            </a:r>
          </a:p>
          <a:p>
            <a:pPr marL="0" lvl="1" indent="0">
              <a:spcBef>
                <a:spcPts val="1800"/>
              </a:spcBef>
              <a:buFontTx/>
              <a:buNone/>
            </a:pPr>
            <a:r>
              <a:rPr lang="en-US" sz="2000" b="1" dirty="0">
                <a:solidFill>
                  <a:srgbClr val="B54C8C"/>
                </a:solidFill>
                <a:latin typeface="Times New Roman" panose="02020603050405020304" pitchFamily="18" charset="0"/>
                <a:cs typeface="Times New Roman" panose="02020603050405020304" pitchFamily="18" charset="0"/>
              </a:rPr>
              <a:t>Give the maximum number of electrons in any single energy level for the s sublevel: </a:t>
            </a:r>
            <a:r>
              <a:rPr lang="en-US" sz="2000" b="1" dirty="0">
                <a:solidFill>
                  <a:srgbClr val="FF0000"/>
                </a:solidFill>
                <a:latin typeface="Times New Roman" panose="02020603050405020304" pitchFamily="18" charset="0"/>
                <a:cs typeface="Times New Roman" panose="02020603050405020304" pitchFamily="18" charset="0"/>
              </a:rPr>
              <a:t>2</a:t>
            </a:r>
            <a:r>
              <a:rPr lang="en-US" sz="2000" b="1" dirty="0">
                <a:solidFill>
                  <a:srgbClr val="B54C8C"/>
                </a:solidFill>
                <a:latin typeface="Times New Roman" panose="02020603050405020304" pitchFamily="18" charset="0"/>
                <a:cs typeface="Times New Roman" panose="02020603050405020304" pitchFamily="18" charset="0"/>
              </a:rPr>
              <a:t>; p sublevel 6; d sublevel 10; f sublevel 14.</a:t>
            </a:r>
          </a:p>
          <a:p>
            <a:pPr marL="0" lvl="1" indent="0">
              <a:spcBef>
                <a:spcPts val="1800"/>
              </a:spcBef>
              <a:buNone/>
            </a:pPr>
            <a:r>
              <a:rPr lang="en-US" sz="2000" b="1" dirty="0">
                <a:solidFill>
                  <a:srgbClr val="0070C0"/>
                </a:solidFill>
                <a:latin typeface="Times New Roman" panose="02020603050405020304" pitchFamily="18" charset="0"/>
                <a:cs typeface="Times New Roman" panose="02020603050405020304" pitchFamily="18" charset="0"/>
              </a:rPr>
              <a:t>The letters s, p, d, f in an electron configuration indicate the ____.</a:t>
            </a:r>
          </a:p>
          <a:p>
            <a:pPr marL="0" lvl="1" indent="0">
              <a:spcBef>
                <a:spcPts val="600"/>
              </a:spcBef>
              <a:buNone/>
              <a:tabLst>
                <a:tab pos="4119563" algn="l"/>
              </a:tabLst>
            </a:pPr>
            <a:r>
              <a:rPr lang="en-US" sz="2000" b="1" strike="sngStrike" dirty="0">
                <a:solidFill>
                  <a:srgbClr val="0070C0"/>
                </a:solidFill>
                <a:latin typeface="Times New Roman" panose="02020603050405020304" pitchFamily="18" charset="0"/>
                <a:cs typeface="Times New Roman" panose="02020603050405020304" pitchFamily="18" charset="0"/>
              </a:rPr>
              <a:t>a.  Spin of an electron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strike="sngStrike" dirty="0">
                <a:solidFill>
                  <a:srgbClr val="0070C0"/>
                </a:solidFill>
                <a:latin typeface="Times New Roman" panose="02020603050405020304" pitchFamily="18" charset="0"/>
                <a:cs typeface="Times New Roman" panose="02020603050405020304" pitchFamily="18" charset="0"/>
              </a:rPr>
              <a:t>c.  Principle energy level</a:t>
            </a:r>
          </a:p>
          <a:p>
            <a:pPr marL="0" lvl="1" indent="0">
              <a:spcBef>
                <a:spcPts val="600"/>
              </a:spcBef>
              <a:buNone/>
              <a:tabLst>
                <a:tab pos="4119563" algn="l"/>
              </a:tabLst>
            </a:pPr>
            <a:r>
              <a:rPr lang="en-US" sz="2000" b="1" dirty="0">
                <a:solidFill>
                  <a:srgbClr val="FF0000"/>
                </a:solidFill>
                <a:latin typeface="Times New Roman" panose="02020603050405020304" pitchFamily="18" charset="0"/>
                <a:cs typeface="Times New Roman" panose="02020603050405020304" pitchFamily="18" charset="0"/>
              </a:rPr>
              <a:t>b.  Orbital shape</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strike="sngStrike" dirty="0">
                <a:solidFill>
                  <a:srgbClr val="0070C0"/>
                </a:solidFill>
                <a:latin typeface="Times New Roman" panose="02020603050405020304" pitchFamily="18" charset="0"/>
                <a:cs typeface="Times New Roman" panose="02020603050405020304" pitchFamily="18" charset="0"/>
              </a:rPr>
              <a:t>d.  Speed of an electron</a:t>
            </a:r>
          </a:p>
          <a:p>
            <a:pPr marL="0" lvl="1" indent="0">
              <a:spcBef>
                <a:spcPts val="1800"/>
              </a:spcBef>
              <a:buNone/>
            </a:pPr>
            <a:r>
              <a:rPr lang="en-US" sz="2000" b="1" dirty="0">
                <a:solidFill>
                  <a:srgbClr val="B54C8C"/>
                </a:solidFill>
                <a:latin typeface="Times New Roman" panose="02020603050405020304" pitchFamily="18" charset="0"/>
                <a:cs typeface="Times New Roman" panose="02020603050405020304" pitchFamily="18" charset="0"/>
              </a:rPr>
              <a:t>Emission of light from an atom occurs when an electron</a:t>
            </a:r>
          </a:p>
          <a:p>
            <a:pPr marL="0" lvl="1" indent="0">
              <a:spcBef>
                <a:spcPts val="600"/>
              </a:spcBef>
              <a:buNone/>
              <a:tabLst>
                <a:tab pos="4119563" algn="l"/>
              </a:tabLst>
            </a:pPr>
            <a:r>
              <a:rPr lang="en-US" sz="2000" b="1" dirty="0">
                <a:solidFill>
                  <a:srgbClr val="FF0000"/>
                </a:solidFill>
                <a:latin typeface="Times New Roman" panose="02020603050405020304" pitchFamily="18" charset="0"/>
                <a:cs typeface="Times New Roman" panose="02020603050405020304" pitchFamily="18" charset="0"/>
              </a:rPr>
              <a:t>a.  Drops to a lower energy level</a:t>
            </a:r>
            <a:r>
              <a:rPr lang="en-US" sz="2000" b="1" dirty="0">
                <a:solidFill>
                  <a:srgbClr val="B54C8C"/>
                </a:solidFill>
                <a:latin typeface="Times New Roman" panose="02020603050405020304" pitchFamily="18" charset="0"/>
                <a:cs typeface="Times New Roman" panose="02020603050405020304" pitchFamily="18" charset="0"/>
              </a:rPr>
              <a:t>	</a:t>
            </a:r>
            <a:r>
              <a:rPr lang="en-US" sz="2000" b="1" strike="sngStrike" dirty="0">
                <a:solidFill>
                  <a:srgbClr val="B54C8C"/>
                </a:solidFill>
                <a:latin typeface="Times New Roman" panose="02020603050405020304" pitchFamily="18" charset="0"/>
                <a:cs typeface="Times New Roman" panose="02020603050405020304" pitchFamily="18" charset="0"/>
              </a:rPr>
              <a:t>c.  Moves within its atomic orbital</a:t>
            </a:r>
          </a:p>
          <a:p>
            <a:pPr marL="0" lvl="1" indent="0">
              <a:spcBef>
                <a:spcPts val="600"/>
              </a:spcBef>
              <a:buNone/>
              <a:tabLst>
                <a:tab pos="4119563" algn="l"/>
              </a:tabLst>
            </a:pPr>
            <a:r>
              <a:rPr lang="en-US" sz="2000" b="1" strike="sngStrike" dirty="0">
                <a:solidFill>
                  <a:srgbClr val="B54C8C"/>
                </a:solidFill>
                <a:latin typeface="Times New Roman" panose="02020603050405020304" pitchFamily="18" charset="0"/>
                <a:cs typeface="Times New Roman" panose="02020603050405020304" pitchFamily="18" charset="0"/>
              </a:rPr>
              <a:t>b.  Jumps to a higher energy level</a:t>
            </a:r>
            <a:r>
              <a:rPr lang="en-US" sz="2000" b="1" dirty="0">
                <a:solidFill>
                  <a:srgbClr val="B54C8C"/>
                </a:solidFill>
                <a:latin typeface="Times New Roman" panose="02020603050405020304" pitchFamily="18" charset="0"/>
                <a:cs typeface="Times New Roman" panose="02020603050405020304" pitchFamily="18" charset="0"/>
              </a:rPr>
              <a:t>	</a:t>
            </a:r>
            <a:r>
              <a:rPr lang="en-US" sz="2000" b="1" strike="sngStrike" dirty="0">
                <a:solidFill>
                  <a:srgbClr val="B54C8C"/>
                </a:solidFill>
                <a:latin typeface="Times New Roman" panose="02020603050405020304" pitchFamily="18" charset="0"/>
                <a:cs typeface="Times New Roman" panose="02020603050405020304" pitchFamily="18" charset="0"/>
              </a:rPr>
              <a:t>d.  Falls into the nucleus</a:t>
            </a:r>
          </a:p>
          <a:p>
            <a:pPr marL="0" lvl="1" indent="0">
              <a:spcBef>
                <a:spcPts val="1800"/>
              </a:spcBef>
              <a:buNone/>
              <a:tabLst>
                <a:tab pos="4119563" algn="l"/>
              </a:tabLst>
            </a:pPr>
            <a:r>
              <a:rPr lang="en-US" sz="2000" b="1" dirty="0">
                <a:solidFill>
                  <a:srgbClr val="00B050"/>
                </a:solidFill>
                <a:latin typeface="Times New Roman" panose="02020603050405020304" pitchFamily="18" charset="0"/>
                <a:cs typeface="Times New Roman" panose="02020603050405020304" pitchFamily="18" charset="0"/>
              </a:rPr>
              <a:t>Heisenberg’s principle dealt with the uncertainty of  </a:t>
            </a:r>
            <a:r>
              <a:rPr lang="en-US" sz="2000" b="1" dirty="0">
                <a:solidFill>
                  <a:srgbClr val="FF0000"/>
                </a:solidFill>
                <a:latin typeface="Times New Roman" panose="02020603050405020304" pitchFamily="18" charset="0"/>
                <a:cs typeface="Times New Roman" panose="02020603050405020304" pitchFamily="18" charset="0"/>
              </a:rPr>
              <a:t>position</a:t>
            </a:r>
            <a:r>
              <a:rPr lang="en-US" sz="2000" b="1" dirty="0">
                <a:solidFill>
                  <a:srgbClr val="00B050"/>
                </a:solidFill>
                <a:latin typeface="Times New Roman" panose="02020603050405020304" pitchFamily="18" charset="0"/>
                <a:cs typeface="Times New Roman" panose="02020603050405020304" pitchFamily="18" charset="0"/>
              </a:rPr>
              <a:t> &amp; momentum (</a:t>
            </a:r>
            <a:r>
              <a:rPr lang="en-US" sz="2000" b="1" dirty="0">
                <a:solidFill>
                  <a:srgbClr val="FF0000"/>
                </a:solidFill>
                <a:latin typeface="Times New Roman" panose="02020603050405020304" pitchFamily="18" charset="0"/>
                <a:cs typeface="Times New Roman" panose="02020603050405020304" pitchFamily="18" charset="0"/>
              </a:rPr>
              <a:t>speed</a:t>
            </a:r>
            <a:r>
              <a:rPr lang="en-US" sz="2000" b="1" dirty="0">
                <a:solidFill>
                  <a:srgbClr val="00B050"/>
                </a:solidFill>
                <a:latin typeface="Times New Roman" panose="02020603050405020304" pitchFamily="18" charset="0"/>
                <a:cs typeface="Times New Roman" panose="02020603050405020304" pitchFamily="18" charset="0"/>
              </a:rPr>
              <a:t>) of electrons.</a:t>
            </a:r>
          </a:p>
          <a:p>
            <a:pPr marL="457200" lvl="1" indent="-457200">
              <a:spcBef>
                <a:spcPts val="600"/>
              </a:spcBef>
              <a:buAutoNum type="alphaLcPeriod" startAt="2"/>
              <a:tabLst>
                <a:tab pos="4119563" algn="l"/>
              </a:tabLst>
            </a:pPr>
            <a:endParaRPr lang="en-US" sz="2000" b="1" dirty="0">
              <a:solidFill>
                <a:srgbClr val="B54C8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01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5" end="5"/>
                                            </p:txEl>
                                          </p:spTgt>
                                        </p:tgtEl>
                                        <p:attrNameLst>
                                          <p:attrName>style.visibility</p:attrName>
                                        </p:attrNameLst>
                                      </p:cBhvr>
                                      <p:to>
                                        <p:strVal val="visible"/>
                                      </p:to>
                                    </p:set>
                                    <p:animEffect transition="in" filter="fade">
                                      <p:cBhvr>
                                        <p:cTn id="7" dur="500"/>
                                        <p:tgtEl>
                                          <p:spTgt spid="2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6" end="6"/>
                                            </p:txEl>
                                          </p:spTgt>
                                        </p:tgtEl>
                                        <p:attrNameLst>
                                          <p:attrName>style.visibility</p:attrName>
                                        </p:attrNameLst>
                                      </p:cBhvr>
                                      <p:to>
                                        <p:strVal val="visible"/>
                                      </p:to>
                                    </p:set>
                                    <p:animEffect transition="in" filter="fade">
                                      <p:cBhvr>
                                        <p:cTn id="12" dur="500"/>
                                        <p:tgtEl>
                                          <p:spTgt spid="2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7" end="7"/>
                                            </p:txEl>
                                          </p:spTgt>
                                        </p:tgtEl>
                                        <p:attrNameLst>
                                          <p:attrName>style.visibility</p:attrName>
                                        </p:attrNameLst>
                                      </p:cBhvr>
                                      <p:to>
                                        <p:strVal val="visible"/>
                                      </p:to>
                                    </p:set>
                                    <p:animEffect transition="in" filter="fade">
                                      <p:cBhvr>
                                        <p:cTn id="17" dur="500"/>
                                        <p:tgtEl>
                                          <p:spTgt spid="24">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xEl>
                                              <p:pRg st="8" end="8"/>
                                            </p:txEl>
                                          </p:spTgt>
                                        </p:tgtEl>
                                        <p:attrNameLst>
                                          <p:attrName>style.visibility</p:attrName>
                                        </p:attrNameLst>
                                      </p:cBhvr>
                                      <p:to>
                                        <p:strVal val="visible"/>
                                      </p:to>
                                    </p:set>
                                    <p:animEffect transition="in" filter="fade">
                                      <p:cBhvr>
                                        <p:cTn id="20" dur="500"/>
                                        <p:tgtEl>
                                          <p:spTgt spid="24">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xEl>
                                              <p:pRg st="9" end="9"/>
                                            </p:txEl>
                                          </p:spTgt>
                                        </p:tgtEl>
                                        <p:attrNameLst>
                                          <p:attrName>style.visibility</p:attrName>
                                        </p:attrNameLst>
                                      </p:cBhvr>
                                      <p:to>
                                        <p:strVal val="visible"/>
                                      </p:to>
                                    </p:set>
                                    <p:animEffect transition="in" filter="fade">
                                      <p:cBhvr>
                                        <p:cTn id="23" dur="500"/>
                                        <p:tgtEl>
                                          <p:spTgt spid="24">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xEl>
                                              <p:pRg st="10" end="10"/>
                                            </p:txEl>
                                          </p:spTgt>
                                        </p:tgtEl>
                                        <p:attrNameLst>
                                          <p:attrName>style.visibility</p:attrName>
                                        </p:attrNameLst>
                                      </p:cBhvr>
                                      <p:to>
                                        <p:strVal val="visible"/>
                                      </p:to>
                                    </p:set>
                                    <p:animEffect transition="in" filter="fade">
                                      <p:cBhvr>
                                        <p:cTn id="28" dur="500"/>
                                        <p:tgtEl>
                                          <p:spTgt spid="24">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xEl>
                                              <p:pRg st="11" end="11"/>
                                            </p:txEl>
                                          </p:spTgt>
                                        </p:tgtEl>
                                        <p:attrNameLst>
                                          <p:attrName>style.visibility</p:attrName>
                                        </p:attrNameLst>
                                      </p:cBhvr>
                                      <p:to>
                                        <p:strVal val="visible"/>
                                      </p:to>
                                    </p:set>
                                    <p:animEffect transition="in" filter="fade">
                                      <p:cBhvr>
                                        <p:cTn id="31" dur="500"/>
                                        <p:tgtEl>
                                          <p:spTgt spid="24">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xEl>
                                              <p:pRg st="12" end="12"/>
                                            </p:txEl>
                                          </p:spTgt>
                                        </p:tgtEl>
                                        <p:attrNameLst>
                                          <p:attrName>style.visibility</p:attrName>
                                        </p:attrNameLst>
                                      </p:cBhvr>
                                      <p:to>
                                        <p:strVal val="visible"/>
                                      </p:to>
                                    </p:set>
                                    <p:animEffect transition="in" filter="fade">
                                      <p:cBhvr>
                                        <p:cTn id="34" dur="500"/>
                                        <p:tgtEl>
                                          <p:spTgt spid="24">
                                            <p:txEl>
                                              <p:pRg st="12" end="1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xEl>
                                              <p:pRg st="13" end="13"/>
                                            </p:txEl>
                                          </p:spTgt>
                                        </p:tgtEl>
                                        <p:attrNameLst>
                                          <p:attrName>style.visibility</p:attrName>
                                        </p:attrNameLst>
                                      </p:cBhvr>
                                      <p:to>
                                        <p:strVal val="visible"/>
                                      </p:to>
                                    </p:set>
                                    <p:animEffect transition="in" filter="fade">
                                      <p:cBhvr>
                                        <p:cTn id="39" dur="500"/>
                                        <p:tgtEl>
                                          <p:spTgt spid="2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rtlCol="0"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rtlCol="0"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rtlCol="0"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10147</TotalTime>
  <Words>11489</Words>
  <Application>Microsoft Office PowerPoint</Application>
  <PresentationFormat>On-screen Show (4:3)</PresentationFormat>
  <Paragraphs>1297</Paragraphs>
  <Slides>93</Slides>
  <Notes>59</Notes>
  <HiddenSlides>0</HiddenSlides>
  <MMClips>0</MMClips>
  <ScaleCrop>false</ScaleCrop>
  <HeadingPairs>
    <vt:vector size="6" baseType="variant">
      <vt:variant>
        <vt:lpstr>Fonts Used</vt:lpstr>
      </vt:variant>
      <vt:variant>
        <vt:i4>11</vt:i4>
      </vt:variant>
      <vt:variant>
        <vt:lpstr>Theme</vt:lpstr>
      </vt:variant>
      <vt:variant>
        <vt:i4>15</vt:i4>
      </vt:variant>
      <vt:variant>
        <vt:lpstr>Slide Titles</vt:lpstr>
      </vt:variant>
      <vt:variant>
        <vt:i4>93</vt:i4>
      </vt:variant>
    </vt:vector>
  </HeadingPairs>
  <TitlesOfParts>
    <vt:vector size="119" baseType="lpstr">
      <vt:lpstr>Arial</vt:lpstr>
      <vt:lpstr>Arial Unicode MS</vt:lpstr>
      <vt:lpstr>Book Antiqua</vt:lpstr>
      <vt:lpstr>Calibri</vt:lpstr>
      <vt:lpstr>Georgia</vt:lpstr>
      <vt:lpstr>Perpetua</vt:lpstr>
      <vt:lpstr>Segoe UI</vt:lpstr>
      <vt:lpstr>Symbol</vt:lpstr>
      <vt:lpstr>Times New Roman</vt:lpstr>
      <vt:lpstr>Wingdings</vt:lpstr>
      <vt:lpstr>ヒラギノ角ゴ Pro W3</vt:lpstr>
      <vt:lpstr>Blank Presentation</vt:lpstr>
      <vt:lpstr>1_Blank Presentation</vt:lpstr>
      <vt:lpstr>TITLE AND ANCHOR TEMPLATES</vt:lpstr>
      <vt:lpstr>VIDEO TEMPLATES</vt:lpstr>
      <vt:lpstr>1_TASK TEMPLATES</vt:lpstr>
      <vt:lpstr>1_VIDEO TEMPLATES</vt:lpstr>
      <vt:lpstr>2_VIDEO TEMPLATES</vt:lpstr>
      <vt:lpstr>1_TITLE AND ANCHOR TEMPLATES</vt:lpstr>
      <vt:lpstr>TASK TEMPLATES</vt:lpstr>
      <vt:lpstr>2_TASK TEMPLATES</vt:lpstr>
      <vt:lpstr>3_VIDEO TEMPLATES</vt:lpstr>
      <vt:lpstr>4_VIDEO TEMPLATES</vt:lpstr>
      <vt:lpstr>5_VIDEO TEMPLATES</vt:lpstr>
      <vt:lpstr>6_VIDEO TEMPLATES</vt:lpstr>
      <vt:lpstr>4_Blank Presentation</vt:lpstr>
      <vt:lpstr>Click on “Slide Show”</vt:lpstr>
      <vt:lpstr>PowerPoint Presentation</vt:lpstr>
      <vt:lpstr>PowerPoint Presentation</vt:lpstr>
      <vt:lpstr>Simulation</vt:lpstr>
      <vt:lpstr>Modifying Atomic Theory</vt:lpstr>
      <vt:lpstr> How was the modern understanding of the atom developed?</vt:lpstr>
      <vt:lpstr>PowerPoint Presentation</vt:lpstr>
      <vt:lpstr>Energy Levels in Atoms</vt:lpstr>
      <vt:lpstr>Energy Levels in Atoms</vt:lpstr>
      <vt:lpstr>Wave-Particle Duality</vt:lpstr>
      <vt:lpstr>Modification:  Wave-Particle Duality of Light</vt:lpstr>
      <vt:lpstr>The Quantum Concept and Photons</vt:lpstr>
      <vt:lpstr>Photoelectric Effect:  Discrete Particle &amp; Wavelength</vt:lpstr>
      <vt:lpstr>Wave Particle Duality</vt:lpstr>
      <vt:lpstr>Guitar:  Wave – Particle Duality</vt:lpstr>
      <vt:lpstr>Light and Atomic Emission Spectra</vt:lpstr>
      <vt:lpstr>PowerPoint Presentation</vt:lpstr>
      <vt:lpstr>PowerPoint Presentation</vt:lpstr>
      <vt:lpstr>PowerPoint Presentation</vt:lpstr>
      <vt:lpstr>Calculating the Energy of a Photon</vt:lpstr>
      <vt:lpstr>Calculating the Energy of a Photon</vt:lpstr>
      <vt:lpstr>Calculating the Energy of a Photon</vt:lpstr>
      <vt:lpstr>Calculating the Energy of a Photon</vt:lpstr>
      <vt:lpstr>Evidence of “Quanta” of Energy</vt:lpstr>
      <vt:lpstr>PowerPoint Presentation</vt:lpstr>
      <vt:lpstr>Light and Atomic Emission Spectra</vt:lpstr>
      <vt:lpstr>Absorption &amp; Emission Spectra</vt:lpstr>
      <vt:lpstr>PowerPoint Presentation</vt:lpstr>
      <vt:lpstr>PowerPoint Presentation</vt:lpstr>
      <vt:lpstr>PowerPoint Presentation</vt:lpstr>
      <vt:lpstr>“O, where oh where has my Electron gone?”</vt:lpstr>
      <vt:lpstr>Electron Cloud</vt:lpstr>
      <vt:lpstr>…</vt:lpstr>
      <vt:lpstr>Atomic Orbitals</vt:lpstr>
      <vt:lpstr>Quantum Mechanics</vt:lpstr>
      <vt:lpstr>PowerPoint Presentation</vt:lpstr>
      <vt:lpstr>PowerPoint Presentation</vt:lpstr>
      <vt:lpstr>Quantum Mechanics:  Electron Cloud Model</vt:lpstr>
      <vt:lpstr>Quantum Mechanics:  Electron Cloud Model</vt:lpstr>
      <vt:lpstr>Understanding Atomic Structure</vt:lpstr>
      <vt:lpstr>Understanding Atomic Structure</vt:lpstr>
      <vt:lpstr> How can scientists describe the arrangement of electrons in an atom?</vt:lpstr>
      <vt:lpstr>Atomic Orbitals</vt:lpstr>
      <vt:lpstr>Atomic Orbitals   Quantum Numbers (4)</vt:lpstr>
      <vt:lpstr>Atomic Orbitals   Quantum Numbers (4)</vt:lpstr>
      <vt:lpstr>Atomic Orbitals   Quantum Numbers (4)</vt:lpstr>
      <vt:lpstr>Atomic Orbitals   Quantum Numbers (4)</vt:lpstr>
      <vt:lpstr>Atomic Orbitals   Quantum Numbers (4)</vt:lpstr>
      <vt:lpstr>Atomic Orbitals</vt:lpstr>
      <vt:lpstr>Atomic Orbitals</vt:lpstr>
      <vt:lpstr>PRINCIPAL QN</vt:lpstr>
      <vt:lpstr>PRINCIPAL QN</vt:lpstr>
      <vt:lpstr>Electron Sublevels – Second Quantum Number</vt:lpstr>
      <vt:lpstr>Second QN</vt:lpstr>
      <vt:lpstr>Second QN</vt:lpstr>
      <vt:lpstr>Third QN</vt:lpstr>
      <vt:lpstr>Third QN</vt:lpstr>
      <vt:lpstr>Third QN</vt:lpstr>
      <vt:lpstr>Third QN</vt:lpstr>
      <vt:lpstr>Third QN</vt:lpstr>
      <vt:lpstr>PowerPoint Presentation</vt:lpstr>
      <vt:lpstr>Electron Configurations</vt:lpstr>
      <vt:lpstr>PRACTICE</vt:lpstr>
      <vt:lpstr>PRACTICE</vt:lpstr>
      <vt:lpstr>Hund’s Rule  (Finish the e- configurations)</vt:lpstr>
      <vt:lpstr>Hund’s Rule  (Finish the e- configurations)</vt:lpstr>
      <vt:lpstr>Hund’s Rule  (Finish the e- configurations)</vt:lpstr>
      <vt:lpstr>Hund’s  Rule </vt:lpstr>
      <vt:lpstr>Electron Configurations</vt:lpstr>
      <vt:lpstr>Electron Configurations</vt:lpstr>
      <vt:lpstr>Electron Configurations</vt:lpstr>
      <vt:lpstr>Group “A” and “B” Elements</vt:lpstr>
      <vt:lpstr>Electron Configurations</vt:lpstr>
      <vt:lpstr>Electron Configurations</vt:lpstr>
      <vt:lpstr>Electron Configurations</vt:lpstr>
      <vt:lpstr> Using the Diagonal Rule to Write Electron Configurations [ENRICHMENT]</vt:lpstr>
      <vt:lpstr> Using the Diagonal Rule to Write Electron Configurations [ENRICHMENT]</vt:lpstr>
      <vt:lpstr> Using the Diagonal Rule to Write Electron Configurations [ENRICHMENT]</vt:lpstr>
      <vt:lpstr> Using the Diagonal Rule to Write Electron Configurations [ENRICHMENT]</vt:lpstr>
      <vt:lpstr>Building Atoms: Electron Configuration</vt:lpstr>
      <vt:lpstr>Electron Configurations</vt:lpstr>
      <vt:lpstr>PowerPoint Presentation</vt:lpstr>
      <vt:lpstr>PowerPoint Presentation</vt:lpstr>
      <vt:lpstr>Represent Electron Configurations</vt:lpstr>
      <vt:lpstr>Represent Electron Configurations</vt:lpstr>
      <vt:lpstr>Describe Electron Configurations</vt:lpstr>
      <vt:lpstr>Describe Electron Configurations</vt:lpstr>
      <vt:lpstr>Describe Electron Configurations</vt:lpstr>
      <vt:lpstr>Describe Electron Configurations</vt:lpstr>
      <vt:lpstr>PowerPoint Presentation</vt:lpstr>
      <vt:lpstr>PowerPoint Presentation</vt:lpstr>
      <vt:lpstr>PowerPoint Presentation</vt:lpstr>
      <vt:lpstr>PowerPoint Presentation</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272</cp:revision>
  <dcterms:created xsi:type="dcterms:W3CDTF">2009-07-10T02:57:27Z</dcterms:created>
  <dcterms:modified xsi:type="dcterms:W3CDTF">2024-09-30T15:00:35Z</dcterms:modified>
</cp:coreProperties>
</file>