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1" r:id="rId2"/>
    <p:sldId id="418" r:id="rId3"/>
    <p:sldId id="541" r:id="rId4"/>
    <p:sldId id="256" r:id="rId5"/>
    <p:sldId id="257" r:id="rId6"/>
    <p:sldId id="258" r:id="rId7"/>
    <p:sldId id="259" r:id="rId8"/>
    <p:sldId id="283" r:id="rId9"/>
    <p:sldId id="260" r:id="rId10"/>
    <p:sldId id="339" r:id="rId11"/>
    <p:sldId id="262" r:id="rId12"/>
    <p:sldId id="536" r:id="rId13"/>
    <p:sldId id="530" r:id="rId14"/>
    <p:sldId id="263" r:id="rId15"/>
    <p:sldId id="264" r:id="rId16"/>
    <p:sldId id="350" r:id="rId17"/>
    <p:sldId id="265" r:id="rId18"/>
    <p:sldId id="266" r:id="rId19"/>
    <p:sldId id="267" r:id="rId20"/>
    <p:sldId id="280" r:id="rId21"/>
    <p:sldId id="358" r:id="rId22"/>
    <p:sldId id="522" r:id="rId23"/>
    <p:sldId id="271" r:id="rId24"/>
    <p:sldId id="272" r:id="rId25"/>
    <p:sldId id="525" r:id="rId26"/>
    <p:sldId id="273" r:id="rId27"/>
    <p:sldId id="520" r:id="rId28"/>
    <p:sldId id="349" r:id="rId29"/>
    <p:sldId id="538" r:id="rId30"/>
    <p:sldId id="343" r:id="rId31"/>
    <p:sldId id="308" r:id="rId32"/>
    <p:sldId id="276" r:id="rId33"/>
    <p:sldId id="326" r:id="rId34"/>
    <p:sldId id="356" r:id="rId35"/>
    <p:sldId id="277" r:id="rId36"/>
    <p:sldId id="279" r:id="rId37"/>
    <p:sldId id="537" r:id="rId38"/>
    <p:sldId id="282" r:id="rId39"/>
    <p:sldId id="527" r:id="rId40"/>
    <p:sldId id="286" r:id="rId41"/>
    <p:sldId id="526" r:id="rId42"/>
    <p:sldId id="287" r:id="rId43"/>
    <p:sldId id="288" r:id="rId44"/>
    <p:sldId id="290" r:id="rId45"/>
    <p:sldId id="284" r:id="rId46"/>
    <p:sldId id="531" r:id="rId47"/>
    <p:sldId id="336" r:id="rId48"/>
    <p:sldId id="351" r:id="rId49"/>
    <p:sldId id="528" r:id="rId50"/>
    <p:sldId id="293" r:id="rId51"/>
    <p:sldId id="294" r:id="rId52"/>
    <p:sldId id="295" r:id="rId53"/>
    <p:sldId id="297" r:id="rId54"/>
    <p:sldId id="354" r:id="rId55"/>
    <p:sldId id="278" r:id="rId56"/>
    <p:sldId id="533" r:id="rId57"/>
    <p:sldId id="337" r:id="rId58"/>
    <p:sldId id="298" r:id="rId59"/>
    <p:sldId id="523" r:id="rId60"/>
    <p:sldId id="299" r:id="rId61"/>
    <p:sldId id="355" r:id="rId62"/>
    <p:sldId id="300" r:id="rId63"/>
    <p:sldId id="301" r:id="rId64"/>
    <p:sldId id="357" r:id="rId65"/>
    <p:sldId id="302" r:id="rId66"/>
    <p:sldId id="303" r:id="rId67"/>
    <p:sldId id="275" r:id="rId68"/>
    <p:sldId id="524" r:id="rId69"/>
    <p:sldId id="519" r:id="rId70"/>
    <p:sldId id="304" r:id="rId71"/>
    <p:sldId id="529" r:id="rId72"/>
    <p:sldId id="352" r:id="rId73"/>
    <p:sldId id="305" r:id="rId74"/>
    <p:sldId id="296" r:id="rId75"/>
    <p:sldId id="534" r:id="rId76"/>
    <p:sldId id="313" r:id="rId77"/>
    <p:sldId id="521" r:id="rId78"/>
    <p:sldId id="306" r:id="rId79"/>
    <p:sldId id="535" r:id="rId80"/>
    <p:sldId id="307" r:id="rId81"/>
    <p:sldId id="270" r:id="rId82"/>
    <p:sldId id="309" r:id="rId83"/>
    <p:sldId id="310" r:id="rId84"/>
    <p:sldId id="539" r:id="rId85"/>
    <p:sldId id="311" r:id="rId86"/>
    <p:sldId id="312" r:id="rId87"/>
    <p:sldId id="353" r:id="rId88"/>
    <p:sldId id="314" r:id="rId89"/>
    <p:sldId id="340" r:id="rId90"/>
    <p:sldId id="318" r:id="rId91"/>
    <p:sldId id="319" r:id="rId92"/>
    <p:sldId id="322" r:id="rId93"/>
    <p:sldId id="323" r:id="rId94"/>
    <p:sldId id="324" r:id="rId95"/>
    <p:sldId id="274" r:id="rId96"/>
    <p:sldId id="315" r:id="rId97"/>
    <p:sldId id="325" r:id="rId98"/>
    <p:sldId id="327" r:id="rId99"/>
    <p:sldId id="332" r:id="rId100"/>
    <p:sldId id="532" r:id="rId101"/>
    <p:sldId id="333" r:id="rId102"/>
    <p:sldId id="540" r:id="rId103"/>
    <p:sldId id="334" r:id="rId104"/>
    <p:sldId id="338" r:id="rId105"/>
    <p:sldId id="335" r:id="rId10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90" y="4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A1F723C-3077-4624-C592-152CC4D1F6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BB70B04-6A72-2B10-0E1D-9630591E75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E5CC08C-0BE5-D19E-07DD-B442F81443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FE40A4-4192-47F5-A543-A3A1E19135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4427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8E42D0C-4E19-8C7A-DE09-AF9238D2B5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FB0249E-BDF9-C3CD-8FD2-B232E902FE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1545ECF-8D0E-5847-B855-FC4A768B9B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919945-B4C8-429C-A057-0E2B2C44E5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007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38BBAC7-2D0A-121B-4549-CF419F83B5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780C477-C98D-4CF3-D405-9F41F81AB2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C5C576B-F618-EEC3-07BF-4DF7539D65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0AC917-39CC-4BCF-AC85-737FA59BBC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0375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70AF8B3-E70B-043A-EEC2-5C96A3B437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0B06C92-EDE8-9F62-AE23-0346F4A496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7F8EB13-18E6-1AD0-F609-2F5424035A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D1693E-6372-4C5D-B11A-E225072F67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4084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69BF32F-BABC-435B-E653-597F2FE843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4334550-9AC2-D8BE-D601-008DCDC34B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F5F3D6B-33A7-F091-0D61-B6D33887CB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8211D7-AFFF-45EA-9070-A09F7BBD9C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7941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5DABE4-9737-1D5A-A74A-9F93124EE8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60BB21-40CF-C933-160F-1C62806CE7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735172-7F11-D08C-83A3-88EF3DA811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FBE474-77FB-4BD0-9E87-413785AF73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1297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7B32117-1BFD-0BED-CD9C-59523DC6D2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FEB231B-9BC1-BA4C-899D-542ED9F99E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1ACA276-07CE-FCAA-94D7-3B32BBA5EB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D8123F-DE85-49F6-A38E-C466D6BE75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9905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11082E7-17C3-C6C5-A7D5-7C7291BB67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0A761C0-9A75-30C5-033E-2F570DB5A0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FFE9B95-42B2-5A15-2E7D-E014F9BB1C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6E6363-822A-41C2-A96C-E560AF84B1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7199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68862E5-075B-03F6-FBB4-DF3B1D9A8F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DBCCF23-3EEC-9F17-AB0B-53E1190B8B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39E45FB-2D5C-224B-DA60-5BA45EDEE1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B359AA-7E57-4D13-9C3E-55101CCF22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1785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EFA45B-BC62-FFE4-91D9-0DDFE40FE0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55F082-0464-FA8E-1425-1004526E77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69FDAA-9269-D17D-DAB4-0A93F16DA4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3DBF02-0C98-43EF-AE51-2371AC1F2A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4770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A1EB57-8B8A-1F6C-7E33-880A3DCF49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F3BF02-1729-5058-142D-27D0A96218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D61642-F035-706B-C19A-7F238A8BC6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D0DA36-9ADA-4FEE-B3F1-08E9F01AA6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8117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71476DC-88A8-28BF-D8F4-3540C7A271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612044F-8167-E6C2-62B4-8F71CAC6C8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4071B8A-9DE5-C689-E08A-674FEBE6D7E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19509B9-B78D-84D1-4CC0-396A9C30E9C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A12D802-75D2-8DF9-F111-7F8CF1D0162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F96638C-E1BC-48CC-B707-434788103CA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4">
            <a:extLst>
              <a:ext uri="{FF2B5EF4-FFF2-40B4-BE49-F238E27FC236}">
                <a16:creationId xmlns:a16="http://schemas.microsoft.com/office/drawing/2014/main" id="{9BDE1C3B-F057-E554-7381-C38ABBEB914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9600" y="609600"/>
            <a:ext cx="7924800" cy="57912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Identifying</a:t>
            </a:r>
          </a:p>
          <a:p>
            <a:pPr algn="ctr"/>
            <a:r>
              <a:rPr lang="en-US" sz="36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Wild Edible Plants</a:t>
            </a:r>
          </a:p>
          <a:p>
            <a:pPr algn="ctr"/>
            <a:r>
              <a:rPr lang="en-US" sz="36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Trees and</a:t>
            </a:r>
          </a:p>
          <a:p>
            <a:pPr algn="ctr"/>
            <a:r>
              <a:rPr lang="en-US" sz="36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Poisonous Plants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DCP_9093">
            <a:extLst>
              <a:ext uri="{FF2B5EF4-FFF2-40B4-BE49-F238E27FC236}">
                <a16:creationId xmlns:a16="http://schemas.microsoft.com/office/drawing/2014/main" id="{7C8E9787-66BD-4452-C530-34FEC9A6C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275" y="0"/>
            <a:ext cx="4530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3" descr="DCP_9092">
            <a:extLst>
              <a:ext uri="{FF2B5EF4-FFF2-40B4-BE49-F238E27FC236}">
                <a16:creationId xmlns:a16="http://schemas.microsoft.com/office/drawing/2014/main" id="{FA1F4F34-B623-2B9D-969C-668761863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30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WordArt 4">
            <a:extLst>
              <a:ext uri="{FF2B5EF4-FFF2-40B4-BE49-F238E27FC236}">
                <a16:creationId xmlns:a16="http://schemas.microsoft.com/office/drawing/2014/main" id="{39F52CD2-BB94-7696-7AFA-B6BA159AAD7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28988" y="3148013"/>
            <a:ext cx="2486025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Chestnut Oak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2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WordArt 3">
            <a:extLst>
              <a:ext uri="{FF2B5EF4-FFF2-40B4-BE49-F238E27FC236}">
                <a16:creationId xmlns:a16="http://schemas.microsoft.com/office/drawing/2014/main" id="{C5949B05-2AD4-8421-6B40-F94A1FD4A58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Plantain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BE4453-A570-642D-E1EF-AC386A5374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09600"/>
            <a:ext cx="5766486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83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WordArt 3">
            <a:extLst>
              <a:ext uri="{FF2B5EF4-FFF2-40B4-BE49-F238E27FC236}">
                <a16:creationId xmlns:a16="http://schemas.microsoft.com/office/drawing/2014/main" id="{E0886CE0-405B-858A-D928-0ADC60D0DD3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5800" y="5029200"/>
            <a:ext cx="3000375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Buckthorn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85E8DA-A2B9-C86E-73A2-98BA62D2B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46789" cy="4457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DEE891-DE53-B2FA-E522-646B3B1A9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038600"/>
            <a:ext cx="4267200" cy="281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WordArt 3">
            <a:extLst>
              <a:ext uri="{FF2B5EF4-FFF2-40B4-BE49-F238E27FC236}">
                <a16:creationId xmlns:a16="http://schemas.microsoft.com/office/drawing/2014/main" id="{E0886CE0-405B-858A-D928-0ADC60D0DD3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5800" y="5029200"/>
            <a:ext cx="3000375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Spruce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7B3684-4C09-F0C1-60D0-514DA0A1C0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5" y="0"/>
            <a:ext cx="6400800" cy="4229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D58862-5420-9992-995A-2B66298EB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123" y="3600450"/>
            <a:ext cx="4343400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15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WordArt 3">
            <a:extLst>
              <a:ext uri="{FF2B5EF4-FFF2-40B4-BE49-F238E27FC236}">
                <a16:creationId xmlns:a16="http://schemas.microsoft.com/office/drawing/2014/main" id="{2A999828-0CD0-7E82-1C80-30B852092CA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43200" y="4343400"/>
            <a:ext cx="3000375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Ash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71707A-7DF1-E96E-8272-CE9658B64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09600"/>
            <a:ext cx="4267200" cy="281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CEC686-C700-58B9-5DEF-797665BEF4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067" y="762000"/>
            <a:ext cx="4267200" cy="281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DCP_8615">
            <a:extLst>
              <a:ext uri="{FF2B5EF4-FFF2-40B4-BE49-F238E27FC236}">
                <a16:creationId xmlns:a16="http://schemas.microsoft.com/office/drawing/2014/main" id="{CDB62652-72CA-4DB8-EC81-DD35711B6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988"/>
            <a:ext cx="9144000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WordArt 3">
            <a:extLst>
              <a:ext uri="{FF2B5EF4-FFF2-40B4-BE49-F238E27FC236}">
                <a16:creationId xmlns:a16="http://schemas.microsoft.com/office/drawing/2014/main" id="{08DEBF4E-50B7-300F-E01D-00D03DE806A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White Oak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WordArt 3">
            <a:extLst>
              <a:ext uri="{FF2B5EF4-FFF2-40B4-BE49-F238E27FC236}">
                <a16:creationId xmlns:a16="http://schemas.microsoft.com/office/drawing/2014/main" id="{97875AE1-9F26-170B-5988-B13BD355AA6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191000" y="4648200"/>
            <a:ext cx="4295775" cy="1104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Pignut Hickory</a:t>
            </a:r>
          </a:p>
        </p:txBody>
      </p:sp>
      <p:pic>
        <p:nvPicPr>
          <p:cNvPr id="3074" name="Picture 2" descr="Tree Identification. Tree Bark. Pignut Hickory. Carya Glabra Stock Image -  Image of shallow, hickory: 216725441">
            <a:extLst>
              <a:ext uri="{FF2B5EF4-FFF2-40B4-BE49-F238E27FC236}">
                <a16:creationId xmlns:a16="http://schemas.microsoft.com/office/drawing/2014/main" id="{B99B9E8A-FC53-3846-0A1A-D565B093F1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6"/>
          <a:stretch/>
        </p:blipFill>
        <p:spPr bwMode="auto">
          <a:xfrm>
            <a:off x="381000" y="1298288"/>
            <a:ext cx="3484702" cy="467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arya glabra (pignut hickory): Go Botany">
            <a:extLst>
              <a:ext uri="{FF2B5EF4-FFF2-40B4-BE49-F238E27FC236}">
                <a16:creationId xmlns:a16="http://schemas.microsoft.com/office/drawing/2014/main" id="{721CD6A1-EAE1-0A1E-5F0B-69F150D3C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762000"/>
            <a:ext cx="4081953" cy="305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CP_8592">
            <a:extLst>
              <a:ext uri="{FF2B5EF4-FFF2-40B4-BE49-F238E27FC236}">
                <a16:creationId xmlns:a16="http://schemas.microsoft.com/office/drawing/2014/main" id="{A316D851-0BE5-1DF2-19F5-AE8296293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988"/>
            <a:ext cx="9144000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WordArt 3">
            <a:extLst>
              <a:ext uri="{FF2B5EF4-FFF2-40B4-BE49-F238E27FC236}">
                <a16:creationId xmlns:a16="http://schemas.microsoft.com/office/drawing/2014/main" id="{468316E5-2601-4B27-41DE-4A111796839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724400" y="4724400"/>
            <a:ext cx="3762375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Bittersweet Nightshade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8DC2EF-0871-7756-59F7-588E5F7A2E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  <p:sp>
        <p:nvSpPr>
          <p:cNvPr id="9219" name="WordArt 3">
            <a:extLst>
              <a:ext uri="{FF2B5EF4-FFF2-40B4-BE49-F238E27FC236}">
                <a16:creationId xmlns:a16="http://schemas.microsoft.com/office/drawing/2014/main" id="{468316E5-2601-4B27-41DE-4A111796839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800600" y="1524000"/>
            <a:ext cx="3762375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Hemlock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C4B5CC-29F8-258B-C80B-8C880F7F00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609600"/>
            <a:ext cx="4522224" cy="602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99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WordArt 3">
            <a:extLst>
              <a:ext uri="{FF2B5EF4-FFF2-40B4-BE49-F238E27FC236}">
                <a16:creationId xmlns:a16="http://schemas.microsoft.com/office/drawing/2014/main" id="{468316E5-2601-4B27-41DE-4A111796839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724400" y="4724400"/>
            <a:ext cx="3762375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goldenrod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9D3A05-24B6-22F2-51B8-F4338748AC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801329"/>
            <a:ext cx="4267200" cy="281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0CC8BA-5EC9-B769-1B58-7A3373CFB8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2400"/>
            <a:ext cx="42672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045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CP_8593">
            <a:extLst>
              <a:ext uri="{FF2B5EF4-FFF2-40B4-BE49-F238E27FC236}">
                <a16:creationId xmlns:a16="http://schemas.microsoft.com/office/drawing/2014/main" id="{D310F511-1A71-28D0-DCEA-B17E61DD3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988"/>
            <a:ext cx="9144000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WordArt 3">
            <a:extLst>
              <a:ext uri="{FF2B5EF4-FFF2-40B4-BE49-F238E27FC236}">
                <a16:creationId xmlns:a16="http://schemas.microsoft.com/office/drawing/2014/main" id="{049E4FD2-4A07-9770-D3E9-2439D637CDC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Ash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CP_8594">
            <a:extLst>
              <a:ext uri="{FF2B5EF4-FFF2-40B4-BE49-F238E27FC236}">
                <a16:creationId xmlns:a16="http://schemas.microsoft.com/office/drawing/2014/main" id="{B83A4F7E-DBE2-1C23-E027-B98EBCB6A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988"/>
            <a:ext cx="9144000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WordArt 3">
            <a:extLst>
              <a:ext uri="{FF2B5EF4-FFF2-40B4-BE49-F238E27FC236}">
                <a16:creationId xmlns:a16="http://schemas.microsoft.com/office/drawing/2014/main" id="{C8276DF2-5CE9-8467-210E-6EE1555BF53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410200" y="4724400"/>
            <a:ext cx="3076575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Aspen (poplar)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J:\Projects In Science ctr\05 Trees &amp; Poison Plants\d Poison pics (unlabeled)\Amanita.jpg">
            <a:extLst>
              <a:ext uri="{FF2B5EF4-FFF2-40B4-BE49-F238E27FC236}">
                <a16:creationId xmlns:a16="http://schemas.microsoft.com/office/drawing/2014/main" id="{8E43638A-C94E-F4A3-5EA0-48F8DAE10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025" y="301625"/>
            <a:ext cx="4425950" cy="625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WordArt 3">
            <a:extLst>
              <a:ext uri="{FF2B5EF4-FFF2-40B4-BE49-F238E27FC236}">
                <a16:creationId xmlns:a16="http://schemas.microsoft.com/office/drawing/2014/main" id="{D36B0D83-A587-85B9-8981-E362C66760E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62000" y="2438400"/>
            <a:ext cx="2009775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Mushroom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CP_8595">
            <a:extLst>
              <a:ext uri="{FF2B5EF4-FFF2-40B4-BE49-F238E27FC236}">
                <a16:creationId xmlns:a16="http://schemas.microsoft.com/office/drawing/2014/main" id="{BD14FD02-44AA-0680-F990-52CBFDFD2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988"/>
            <a:ext cx="9144000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WordArt 3">
            <a:extLst>
              <a:ext uri="{FF2B5EF4-FFF2-40B4-BE49-F238E27FC236}">
                <a16:creationId xmlns:a16="http://schemas.microsoft.com/office/drawing/2014/main" id="{2BC72692-0AA6-23D4-CA5A-496CEB9AA32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Sumac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CP_8596">
            <a:extLst>
              <a:ext uri="{FF2B5EF4-FFF2-40B4-BE49-F238E27FC236}">
                <a16:creationId xmlns:a16="http://schemas.microsoft.com/office/drawing/2014/main" id="{CA504E59-2D0E-D12B-580D-CF4DF2027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988"/>
            <a:ext cx="9144000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WordArt 3">
            <a:extLst>
              <a:ext uri="{FF2B5EF4-FFF2-40B4-BE49-F238E27FC236}">
                <a16:creationId xmlns:a16="http://schemas.microsoft.com/office/drawing/2014/main" id="{B587FC92-76DF-E7FF-FB3B-44E6A7F2213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1000" y="4419600"/>
            <a:ext cx="2695575" cy="1333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Red Maple</a:t>
            </a:r>
          </a:p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(Toothed Leaves)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2B76AC7-A0AB-9B22-AF51-217D8E94A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-51618"/>
            <a:ext cx="5143500" cy="6858000"/>
          </a:xfrm>
          <a:prstGeom prst="rect">
            <a:avLst/>
          </a:prstGeom>
        </p:spPr>
      </p:pic>
      <p:sp>
        <p:nvSpPr>
          <p:cNvPr id="14339" name="WordArt 3">
            <a:extLst>
              <a:ext uri="{FF2B5EF4-FFF2-40B4-BE49-F238E27FC236}">
                <a16:creationId xmlns:a16="http://schemas.microsoft.com/office/drawing/2014/main" id="{81F682C4-BB9E-1BB0-6E8E-6E1F29F5B0C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0063" y="4419600"/>
            <a:ext cx="3000375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Wild Carrot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E2954C-0A5F-156C-2F72-677895761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70"/>
            <a:ext cx="5480022" cy="36207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BAA54-12D0-6C00-CDC8-9836E6F71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Animate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67FC4-2324-1E56-7C67-2C082A838D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6000" dirty="0">
                <a:solidFill>
                  <a:schemeClr val="bg1"/>
                </a:solidFill>
              </a:rPr>
              <a:t>Click on “Slide Show”</a:t>
            </a:r>
          </a:p>
          <a:p>
            <a:pPr marL="0" indent="0" algn="ctr">
              <a:buNone/>
            </a:pPr>
            <a:endParaRPr lang="en-US" sz="60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6000" dirty="0">
                <a:solidFill>
                  <a:srgbClr val="FFFF00"/>
                </a:solidFill>
              </a:rPr>
              <a:t>Click “From Beginning”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D5714B-2A59-F83F-2195-3F769735D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11F50-9E3D-4B43-91A7-274E02BFCE1B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28987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CP_8610">
            <a:extLst>
              <a:ext uri="{FF2B5EF4-FFF2-40B4-BE49-F238E27FC236}">
                <a16:creationId xmlns:a16="http://schemas.microsoft.com/office/drawing/2014/main" id="{E68C6F14-043B-0054-275B-8BC1EBAD6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988"/>
            <a:ext cx="9144000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WordArt 3">
            <a:extLst>
              <a:ext uri="{FF2B5EF4-FFF2-40B4-BE49-F238E27FC236}">
                <a16:creationId xmlns:a16="http://schemas.microsoft.com/office/drawing/2014/main" id="{41DF6E3D-65D2-B48E-347E-89429F77490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Beech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212E1A-A2E2-0FC5-F882-9364913C2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1" y="457200"/>
            <a:ext cx="8995718" cy="5943600"/>
          </a:xfrm>
          <a:prstGeom prst="rect">
            <a:avLst/>
          </a:prstGeom>
        </p:spPr>
      </p:pic>
      <p:sp>
        <p:nvSpPr>
          <p:cNvPr id="17411" name="WordArt 3">
            <a:extLst>
              <a:ext uri="{FF2B5EF4-FFF2-40B4-BE49-F238E27FC236}">
                <a16:creationId xmlns:a16="http://schemas.microsoft.com/office/drawing/2014/main" id="{7AF6E149-0675-33EC-39D0-AD9CE4EC52C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52800" y="762000"/>
            <a:ext cx="3000375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Walnut</a:t>
            </a:r>
          </a:p>
        </p:txBody>
      </p:sp>
    </p:spTree>
    <p:extLst>
      <p:ext uri="{BB962C8B-B14F-4D97-AF65-F5344CB8AC3E}">
        <p14:creationId xmlns:p14="http://schemas.microsoft.com/office/powerpoint/2010/main" val="212935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WordArt 3">
            <a:extLst>
              <a:ext uri="{FF2B5EF4-FFF2-40B4-BE49-F238E27FC236}">
                <a16:creationId xmlns:a16="http://schemas.microsoft.com/office/drawing/2014/main" id="{7AF6E149-0675-33EC-39D0-AD9CE4EC52C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1000" y="914400"/>
            <a:ext cx="3000375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Aster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D8E50B-5A47-8F75-0866-E3A436428F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2" y="3429001"/>
            <a:ext cx="5189837" cy="3428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0106AD-8B9C-5D87-D2D9-EA06552BA7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349" y="0"/>
            <a:ext cx="518983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160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WordArt 3">
            <a:extLst>
              <a:ext uri="{FF2B5EF4-FFF2-40B4-BE49-F238E27FC236}">
                <a16:creationId xmlns:a16="http://schemas.microsoft.com/office/drawing/2014/main" id="{A8CDE9DB-755F-539F-173A-C1E44E2E217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324600" y="5105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Chestnut Oak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31A474-5B53-C4D3-94A5-C3A65C110C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1" y="457200"/>
            <a:ext cx="6631459" cy="4381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CP_8602">
            <a:extLst>
              <a:ext uri="{FF2B5EF4-FFF2-40B4-BE49-F238E27FC236}">
                <a16:creationId xmlns:a16="http://schemas.microsoft.com/office/drawing/2014/main" id="{0AA68E82-705A-C98D-D175-025EC53E8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988"/>
            <a:ext cx="9144000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WordArt 3">
            <a:extLst>
              <a:ext uri="{FF2B5EF4-FFF2-40B4-BE49-F238E27FC236}">
                <a16:creationId xmlns:a16="http://schemas.microsoft.com/office/drawing/2014/main" id="{DBE42926-DC02-907F-D71F-53EA9D099B8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Sassafras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72E5BF-9A15-0D73-6F8E-62EE164A9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0899" name="WordArt 3">
            <a:extLst>
              <a:ext uri="{FF2B5EF4-FFF2-40B4-BE49-F238E27FC236}">
                <a16:creationId xmlns:a16="http://schemas.microsoft.com/office/drawing/2014/main" id="{C5949B05-2AD4-8421-6B40-F94A1FD4A58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58000" y="50292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burdock</a:t>
            </a:r>
          </a:p>
        </p:txBody>
      </p:sp>
    </p:spTree>
    <p:extLst>
      <p:ext uri="{BB962C8B-B14F-4D97-AF65-F5344CB8AC3E}">
        <p14:creationId xmlns:p14="http://schemas.microsoft.com/office/powerpoint/2010/main" val="7890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CP_8603">
            <a:extLst>
              <a:ext uri="{FF2B5EF4-FFF2-40B4-BE49-F238E27FC236}">
                <a16:creationId xmlns:a16="http://schemas.microsoft.com/office/drawing/2014/main" id="{87F1496F-F844-D888-431B-A8A86B278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988"/>
            <a:ext cx="9144000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WordArt 3">
            <a:extLst>
              <a:ext uri="{FF2B5EF4-FFF2-40B4-BE49-F238E27FC236}">
                <a16:creationId xmlns:a16="http://schemas.microsoft.com/office/drawing/2014/main" id="{C37C2C5F-ACA0-ECB0-260C-B69209150AF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96000" y="48006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Hornbeam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C7E6B7-02A1-EE85-F75D-C275CC9017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40"/>
          <a:stretch/>
        </p:blipFill>
        <p:spPr>
          <a:xfrm>
            <a:off x="5923935" y="4038600"/>
            <a:ext cx="3220065" cy="2819400"/>
          </a:xfrm>
          <a:prstGeom prst="rect">
            <a:avLst/>
          </a:prstGeom>
        </p:spPr>
      </p:pic>
      <p:sp>
        <p:nvSpPr>
          <p:cNvPr id="20483" name="WordArt 3">
            <a:extLst>
              <a:ext uri="{FF2B5EF4-FFF2-40B4-BE49-F238E27FC236}">
                <a16:creationId xmlns:a16="http://schemas.microsoft.com/office/drawing/2014/main" id="{C37C2C5F-ACA0-ECB0-260C-B69209150AF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00200" y="53340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Garlic mustard</a:t>
            </a:r>
          </a:p>
        </p:txBody>
      </p:sp>
      <p:pic>
        <p:nvPicPr>
          <p:cNvPr id="1026" name="Picture 2" descr="Garlic mustard identification and control: Alliaria ...">
            <a:extLst>
              <a:ext uri="{FF2B5EF4-FFF2-40B4-BE49-F238E27FC236}">
                <a16:creationId xmlns:a16="http://schemas.microsoft.com/office/drawing/2014/main" id="{E95ADC49-3709-A4BF-2D06-CF5C01238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123"/>
            <a:ext cx="6574503" cy="4930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J:\Projects In Science ctr\05 Trees &amp; Poison Plants\d Poison pics (unlabeled)\buttercup.jpg">
            <a:extLst>
              <a:ext uri="{FF2B5EF4-FFF2-40B4-BE49-F238E27FC236}">
                <a16:creationId xmlns:a16="http://schemas.microsoft.com/office/drawing/2014/main" id="{563EA9D1-6885-1634-B162-5914CF734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69888"/>
            <a:ext cx="7464425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7" name="WordArt 3">
            <a:extLst>
              <a:ext uri="{FF2B5EF4-FFF2-40B4-BE49-F238E27FC236}">
                <a16:creationId xmlns:a16="http://schemas.microsoft.com/office/drawing/2014/main" id="{0EB5EC2C-6FB9-5E5D-937D-51EF26441CA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715000" y="3962400"/>
            <a:ext cx="2085975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Buttercup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WordArt 3">
            <a:extLst>
              <a:ext uri="{FF2B5EF4-FFF2-40B4-BE49-F238E27FC236}">
                <a16:creationId xmlns:a16="http://schemas.microsoft.com/office/drawing/2014/main" id="{0EB5EC2C-6FB9-5E5D-937D-51EF26441CA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715000" y="3962400"/>
            <a:ext cx="2085975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Sugar Maple</a:t>
            </a:r>
          </a:p>
        </p:txBody>
      </p:sp>
      <p:pic>
        <p:nvPicPr>
          <p:cNvPr id="4098" name="Picture 2" descr="Sugar maple | Description, Uses, &amp; Facts | Britannica">
            <a:extLst>
              <a:ext uri="{FF2B5EF4-FFF2-40B4-BE49-F238E27FC236}">
                <a16:creationId xmlns:a16="http://schemas.microsoft.com/office/drawing/2014/main" id="{5FE55F92-E950-1E05-2CED-E07AF9F51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58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cer saccharum - Wikipedia">
            <a:extLst>
              <a:ext uri="{FF2B5EF4-FFF2-40B4-BE49-F238E27FC236}">
                <a16:creationId xmlns:a16="http://schemas.microsoft.com/office/drawing/2014/main" id="{18817675-769F-554E-DF0C-D5B7AEE84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581" y="914400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741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BAA54-12D0-6C00-CDC8-9836E6F71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Distinguish Wild Edibles, Poison / Invasive Plants, Trees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67FC4-2324-1E56-7C67-2C082A838D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3992563"/>
          </a:xfrm>
        </p:spPr>
        <p:txBody>
          <a:bodyPr/>
          <a:lstStyle/>
          <a:p>
            <a:pPr marL="0" indent="0" algn="ctr">
              <a:buNone/>
            </a:pPr>
            <a:r>
              <a:rPr lang="en-US" sz="6000" dirty="0">
                <a:solidFill>
                  <a:schemeClr val="bg1"/>
                </a:solidFill>
              </a:rPr>
              <a:t>For Trees, distinguish evergreen, armed, opposite, alternate</a:t>
            </a:r>
          </a:p>
          <a:p>
            <a:pPr marL="0" indent="0" algn="ctr">
              <a:buNone/>
            </a:pPr>
            <a:endParaRPr lang="en-US" sz="12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4800" dirty="0">
                <a:solidFill>
                  <a:srgbClr val="FFFF00"/>
                </a:solidFill>
              </a:rPr>
              <a:t>Simple v. Compound Leaves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D5714B-2A59-F83F-2195-3F769735D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11F50-9E3D-4B43-91A7-274E02BFCE1B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77379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J:\Projects In Science ctr\05 Trees &amp; Poison Plants\d Poison pics (unlabeled)\elderberry.jpg">
            <a:extLst>
              <a:ext uri="{FF2B5EF4-FFF2-40B4-BE49-F238E27FC236}">
                <a16:creationId xmlns:a16="http://schemas.microsoft.com/office/drawing/2014/main" id="{6F914726-5897-053A-3C20-F41AA35B4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966788"/>
            <a:ext cx="7516813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WordArt 3">
            <a:extLst>
              <a:ext uri="{FF2B5EF4-FFF2-40B4-BE49-F238E27FC236}">
                <a16:creationId xmlns:a16="http://schemas.microsoft.com/office/drawing/2014/main" id="{313FD1F9-71D6-BD26-5BA5-66057FB3C2A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76400" y="1447800"/>
            <a:ext cx="2390775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Elderberry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WordArt 3">
            <a:extLst>
              <a:ext uri="{FF2B5EF4-FFF2-40B4-BE49-F238E27FC236}">
                <a16:creationId xmlns:a16="http://schemas.microsoft.com/office/drawing/2014/main" id="{967F1E43-9F42-CF3C-1EAE-756BDD75C1A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48200" y="4495800"/>
            <a:ext cx="3838575" cy="1257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Birch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F6CB2C-3488-DD4C-9319-F5CEB1DA21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6" r="22229"/>
          <a:stretch/>
        </p:blipFill>
        <p:spPr>
          <a:xfrm>
            <a:off x="-22123" y="76200"/>
            <a:ext cx="2819400" cy="4076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6F6AAD-1D85-8CBE-E87F-1A7D580FB9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887" y="609600"/>
            <a:ext cx="4267200" cy="281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WordArt 3">
            <a:extLst>
              <a:ext uri="{FF2B5EF4-FFF2-40B4-BE49-F238E27FC236}">
                <a16:creationId xmlns:a16="http://schemas.microsoft.com/office/drawing/2014/main" id="{6320EEAC-5BCD-3E0D-05AB-C2BC53B3255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Tamarack</a:t>
            </a:r>
          </a:p>
        </p:txBody>
      </p:sp>
      <p:pic>
        <p:nvPicPr>
          <p:cNvPr id="8194" name="Picture 2" descr="Tamarack, Larix Laricina | Johnson's Nursery | Trees in Wisconsin">
            <a:extLst>
              <a:ext uri="{FF2B5EF4-FFF2-40B4-BE49-F238E27FC236}">
                <a16:creationId xmlns:a16="http://schemas.microsoft.com/office/drawing/2014/main" id="{CB649AD3-9ED6-0FEA-99F5-D2C130230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71587"/>
            <a:ext cx="3115401" cy="448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Tamarack | The Outside Story">
            <a:extLst>
              <a:ext uri="{FF2B5EF4-FFF2-40B4-BE49-F238E27FC236}">
                <a16:creationId xmlns:a16="http://schemas.microsoft.com/office/drawing/2014/main" id="{CDF945D7-F4AE-E378-AFC6-A51B2AFE2D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" t="7516" r="7421" b="14106"/>
          <a:stretch/>
        </p:blipFill>
        <p:spPr bwMode="auto">
          <a:xfrm>
            <a:off x="4267200" y="1104900"/>
            <a:ext cx="411480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DCP_8748">
            <a:extLst>
              <a:ext uri="{FF2B5EF4-FFF2-40B4-BE49-F238E27FC236}">
                <a16:creationId xmlns:a16="http://schemas.microsoft.com/office/drawing/2014/main" id="{F2AE37BD-F1BB-CE3F-3505-F1605187B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638" y="0"/>
            <a:ext cx="4530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WordArt 3">
            <a:extLst>
              <a:ext uri="{FF2B5EF4-FFF2-40B4-BE49-F238E27FC236}">
                <a16:creationId xmlns:a16="http://schemas.microsoft.com/office/drawing/2014/main" id="{09487886-209F-436E-3FB4-DA655FE0874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791200" y="9906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Basswood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J:\Projects In Science ctr\04 Wild Edibles\r Labeled pictures of plants\daylily 2.jpg">
            <a:extLst>
              <a:ext uri="{FF2B5EF4-FFF2-40B4-BE49-F238E27FC236}">
                <a16:creationId xmlns:a16="http://schemas.microsoft.com/office/drawing/2014/main" id="{142C211A-D9A1-8B63-1796-B1661DE8A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650" y="228600"/>
            <a:ext cx="5094288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WordArt 3">
            <a:extLst>
              <a:ext uri="{FF2B5EF4-FFF2-40B4-BE49-F238E27FC236}">
                <a16:creationId xmlns:a16="http://schemas.microsoft.com/office/drawing/2014/main" id="{73B3662D-63DB-B95D-05AB-411CC9E0044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9600" y="5181600"/>
            <a:ext cx="2362200" cy="876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Daylily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CP_8607">
            <a:extLst>
              <a:ext uri="{FF2B5EF4-FFF2-40B4-BE49-F238E27FC236}">
                <a16:creationId xmlns:a16="http://schemas.microsoft.com/office/drawing/2014/main" id="{6F369B89-3313-1D88-50AC-D57431F59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638" y="0"/>
            <a:ext cx="4530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WordArt 3">
            <a:extLst>
              <a:ext uri="{FF2B5EF4-FFF2-40B4-BE49-F238E27FC236}">
                <a16:creationId xmlns:a16="http://schemas.microsoft.com/office/drawing/2014/main" id="{20E37B99-382A-E8ED-53E6-97DD5E44593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Cherry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CP_8609">
            <a:extLst>
              <a:ext uri="{FF2B5EF4-FFF2-40B4-BE49-F238E27FC236}">
                <a16:creationId xmlns:a16="http://schemas.microsoft.com/office/drawing/2014/main" id="{AB76A41F-632B-0D6A-B265-9210C0D50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988"/>
            <a:ext cx="9144000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WordArt 3">
            <a:extLst>
              <a:ext uri="{FF2B5EF4-FFF2-40B4-BE49-F238E27FC236}">
                <a16:creationId xmlns:a16="http://schemas.microsoft.com/office/drawing/2014/main" id="{2CF1768F-B585-8B61-661F-83BE40F9566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Beech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WordArt 3">
            <a:extLst>
              <a:ext uri="{FF2B5EF4-FFF2-40B4-BE49-F238E27FC236}">
                <a16:creationId xmlns:a16="http://schemas.microsoft.com/office/drawing/2014/main" id="{2CF1768F-B585-8B61-661F-83BE40F9566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Juniper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D7196F-42AA-E03F-06B1-E4CB971634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968" y="76200"/>
            <a:ext cx="4267200" cy="2819400"/>
          </a:xfrm>
          <a:prstGeom prst="rect">
            <a:avLst/>
          </a:prstGeom>
        </p:spPr>
      </p:pic>
      <p:pic>
        <p:nvPicPr>
          <p:cNvPr id="6" name="Picture 2" descr="Juniper 'Wichita Blue' Tree">
            <a:extLst>
              <a:ext uri="{FF2B5EF4-FFF2-40B4-BE49-F238E27FC236}">
                <a16:creationId xmlns:a16="http://schemas.microsoft.com/office/drawing/2014/main" id="{E365A584-90DA-B67D-E196-D1B0E3D9CC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r="21111"/>
          <a:stretch/>
        </p:blipFill>
        <p:spPr bwMode="auto">
          <a:xfrm>
            <a:off x="0" y="0"/>
            <a:ext cx="4191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62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CP_8612">
            <a:extLst>
              <a:ext uri="{FF2B5EF4-FFF2-40B4-BE49-F238E27FC236}">
                <a16:creationId xmlns:a16="http://schemas.microsoft.com/office/drawing/2014/main" id="{CD006323-AD97-8E4F-4B49-763B6D101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988"/>
            <a:ext cx="9144000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WordArt 3">
            <a:extLst>
              <a:ext uri="{FF2B5EF4-FFF2-40B4-BE49-F238E27FC236}">
                <a16:creationId xmlns:a16="http://schemas.microsoft.com/office/drawing/2014/main" id="{D89409CE-E9F3-20FF-0C38-F2490ADF91C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638800" y="914400"/>
            <a:ext cx="27432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White Oak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1078E9-6F29-218A-2D0E-08942182FF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164" y="17206"/>
            <a:ext cx="5279126" cy="3487994"/>
          </a:xfrm>
          <a:prstGeom prst="rect">
            <a:avLst/>
          </a:prstGeom>
        </p:spPr>
      </p:pic>
      <p:sp>
        <p:nvSpPr>
          <p:cNvPr id="29699" name="WordArt 3">
            <a:extLst>
              <a:ext uri="{FF2B5EF4-FFF2-40B4-BE49-F238E27FC236}">
                <a16:creationId xmlns:a16="http://schemas.microsoft.com/office/drawing/2014/main" id="{D89409CE-E9F3-20FF-0C38-F2490ADF91C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57200" y="1219200"/>
            <a:ext cx="27432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Cattail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25E558-F505-5382-FDB1-83850D1921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1400"/>
            <a:ext cx="4959178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10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DCP_8586">
            <a:extLst>
              <a:ext uri="{FF2B5EF4-FFF2-40B4-BE49-F238E27FC236}">
                <a16:creationId xmlns:a16="http://schemas.microsoft.com/office/drawing/2014/main" id="{C219CAC8-9014-4492-20DA-0E2926373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988"/>
            <a:ext cx="9144000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WordArt 5">
            <a:extLst>
              <a:ext uri="{FF2B5EF4-FFF2-40B4-BE49-F238E27FC236}">
                <a16:creationId xmlns:a16="http://schemas.microsoft.com/office/drawing/2014/main" id="{3F71B4AB-2C6A-F747-EF8F-B6E9C478790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Pokeweed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DCP_8616">
            <a:extLst>
              <a:ext uri="{FF2B5EF4-FFF2-40B4-BE49-F238E27FC236}">
                <a16:creationId xmlns:a16="http://schemas.microsoft.com/office/drawing/2014/main" id="{CF562267-CC33-B446-79DE-06811EF06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988"/>
            <a:ext cx="9144000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WordArt 3">
            <a:extLst>
              <a:ext uri="{FF2B5EF4-FFF2-40B4-BE49-F238E27FC236}">
                <a16:creationId xmlns:a16="http://schemas.microsoft.com/office/drawing/2014/main" id="{D3F28823-23B5-A0F9-079B-2F26AA48F68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Beech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WordArt 3">
            <a:extLst>
              <a:ext uri="{FF2B5EF4-FFF2-40B4-BE49-F238E27FC236}">
                <a16:creationId xmlns:a16="http://schemas.microsoft.com/office/drawing/2014/main" id="{D3F28823-23B5-A0F9-079B-2F26AA48F68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Chicory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1BB000-2F6C-82C7-4A07-CF4C9BABCB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8" y="0"/>
            <a:ext cx="6170141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225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DCP_8617">
            <a:extLst>
              <a:ext uri="{FF2B5EF4-FFF2-40B4-BE49-F238E27FC236}">
                <a16:creationId xmlns:a16="http://schemas.microsoft.com/office/drawing/2014/main" id="{CBC0ECE9-07CD-3C35-9E2D-FBF09279D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988"/>
            <a:ext cx="9144000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WordArt 3">
            <a:extLst>
              <a:ext uri="{FF2B5EF4-FFF2-40B4-BE49-F238E27FC236}">
                <a16:creationId xmlns:a16="http://schemas.microsoft.com/office/drawing/2014/main" id="{D558CE46-546F-4E5E-8448-D2DEF5A1E69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53000" y="5105400"/>
            <a:ext cx="3000375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Alternate Dogwood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DCP_8618">
            <a:extLst>
              <a:ext uri="{FF2B5EF4-FFF2-40B4-BE49-F238E27FC236}">
                <a16:creationId xmlns:a16="http://schemas.microsoft.com/office/drawing/2014/main" id="{4483AF32-3D37-184A-6FC5-BEC1512EF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988"/>
            <a:ext cx="9144000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WordArt 3">
            <a:extLst>
              <a:ext uri="{FF2B5EF4-FFF2-40B4-BE49-F238E27FC236}">
                <a16:creationId xmlns:a16="http://schemas.microsoft.com/office/drawing/2014/main" id="{D198A34C-00F4-0205-3FDE-BDD53E4A0A6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Sumac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WordArt 3">
            <a:extLst>
              <a:ext uri="{FF2B5EF4-FFF2-40B4-BE49-F238E27FC236}">
                <a16:creationId xmlns:a16="http://schemas.microsoft.com/office/drawing/2014/main" id="{05A9C17F-4B65-7DD7-7312-E0B8B2B0C82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Locust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5A4069-A5B7-E87B-D618-65A2E87834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7" y="0"/>
            <a:ext cx="7265773" cy="4800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12676E-B6F3-CC9F-696F-FD34C549C6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81" y="4819868"/>
            <a:ext cx="3099619" cy="2047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CP_8614">
            <a:extLst>
              <a:ext uri="{FF2B5EF4-FFF2-40B4-BE49-F238E27FC236}">
                <a16:creationId xmlns:a16="http://schemas.microsoft.com/office/drawing/2014/main" id="{147758FF-960F-3728-4E07-47F437D41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988"/>
            <a:ext cx="9144000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WordArt 3">
            <a:extLst>
              <a:ext uri="{FF2B5EF4-FFF2-40B4-BE49-F238E27FC236}">
                <a16:creationId xmlns:a16="http://schemas.microsoft.com/office/drawing/2014/main" id="{62E99371-164B-1A5B-F2F1-DBFA53F5E8B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Cherry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WordArt 3">
            <a:extLst>
              <a:ext uri="{FF2B5EF4-FFF2-40B4-BE49-F238E27FC236}">
                <a16:creationId xmlns:a16="http://schemas.microsoft.com/office/drawing/2014/main" id="{05A9C17F-4B65-7DD7-7312-E0B8B2B0C82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562600" y="35052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daylily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47B6DA-7388-421F-E80A-4256607E3B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01" y="1072945"/>
            <a:ext cx="4200525" cy="527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51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DCP_8746">
            <a:extLst>
              <a:ext uri="{FF2B5EF4-FFF2-40B4-BE49-F238E27FC236}">
                <a16:creationId xmlns:a16="http://schemas.microsoft.com/office/drawing/2014/main" id="{23A52F10-16F0-C783-8287-354D6F095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30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3" descr="DCP_8745">
            <a:extLst>
              <a:ext uri="{FF2B5EF4-FFF2-40B4-BE49-F238E27FC236}">
                <a16:creationId xmlns:a16="http://schemas.microsoft.com/office/drawing/2014/main" id="{0A5231EA-56F4-8569-40A0-0A2FF88B9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275" y="0"/>
            <a:ext cx="4530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WordArt 4">
            <a:extLst>
              <a:ext uri="{FF2B5EF4-FFF2-40B4-BE49-F238E27FC236}">
                <a16:creationId xmlns:a16="http://schemas.microsoft.com/office/drawing/2014/main" id="{FE80093F-C7D9-DE30-153E-B98E4A13B21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71800" y="5486400"/>
            <a:ext cx="2924175" cy="1104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Shagbark Hickory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J:\Projects In Science ctr\05 Trees &amp; Poison Plants\d Poison pics (unlabeled)\Jack in the pulpit 2.jpg">
            <a:extLst>
              <a:ext uri="{FF2B5EF4-FFF2-40B4-BE49-F238E27FC236}">
                <a16:creationId xmlns:a16="http://schemas.microsoft.com/office/drawing/2014/main" id="{17A2F4E6-4C19-005C-2D2F-806D71342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33400"/>
            <a:ext cx="7583488" cy="531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WordArt 3">
            <a:extLst>
              <a:ext uri="{FF2B5EF4-FFF2-40B4-BE49-F238E27FC236}">
                <a16:creationId xmlns:a16="http://schemas.microsoft.com/office/drawing/2014/main" id="{35008A37-BBDC-B98F-2B5A-695F53BFD67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6800" y="4648200"/>
            <a:ext cx="3048000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Jack in the Pulpit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WordArt 3">
            <a:extLst>
              <a:ext uri="{FF2B5EF4-FFF2-40B4-BE49-F238E27FC236}">
                <a16:creationId xmlns:a16="http://schemas.microsoft.com/office/drawing/2014/main" id="{35008A37-BBDC-B98F-2B5A-695F53BFD67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6800" y="4648200"/>
            <a:ext cx="3048000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Clover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E0D134-1387-3617-088D-5E6E9D42C8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1" r="30357"/>
          <a:stretch/>
        </p:blipFill>
        <p:spPr>
          <a:xfrm>
            <a:off x="5007079" y="304800"/>
            <a:ext cx="3733800" cy="460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83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CP_8587">
            <a:extLst>
              <a:ext uri="{FF2B5EF4-FFF2-40B4-BE49-F238E27FC236}">
                <a16:creationId xmlns:a16="http://schemas.microsoft.com/office/drawing/2014/main" id="{CAC7E157-AFAF-E9EF-3930-AC090AB1F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0"/>
            <a:ext cx="4530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WordArt 5">
            <a:extLst>
              <a:ext uri="{FF2B5EF4-FFF2-40B4-BE49-F238E27FC236}">
                <a16:creationId xmlns:a16="http://schemas.microsoft.com/office/drawing/2014/main" id="{1BEBA438-14CB-59FC-39D0-12F34F7A05F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Red Maple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WordArt 3">
            <a:extLst>
              <a:ext uri="{FF2B5EF4-FFF2-40B4-BE49-F238E27FC236}">
                <a16:creationId xmlns:a16="http://schemas.microsoft.com/office/drawing/2014/main" id="{39A9CDF2-2EC2-DACE-12C5-3AA77520F8B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00400" y="49530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Elderberry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079907-AC75-421C-054B-27D74191B9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" y="76200"/>
            <a:ext cx="3571875" cy="3724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7540F6-0131-AE9C-5841-318812437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078" y="0"/>
            <a:ext cx="5251622" cy="388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DCP_8718">
            <a:extLst>
              <a:ext uri="{FF2B5EF4-FFF2-40B4-BE49-F238E27FC236}">
                <a16:creationId xmlns:a16="http://schemas.microsoft.com/office/drawing/2014/main" id="{2FB14155-9260-2BB3-63B0-C25687D18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988"/>
            <a:ext cx="9144000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WordArt 5">
            <a:extLst>
              <a:ext uri="{FF2B5EF4-FFF2-40B4-BE49-F238E27FC236}">
                <a16:creationId xmlns:a16="http://schemas.microsoft.com/office/drawing/2014/main" id="{C11E8890-A366-4827-4302-48B677DCC97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410200" y="4953000"/>
            <a:ext cx="3076575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Wild Strawberry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DCP_8719">
            <a:extLst>
              <a:ext uri="{FF2B5EF4-FFF2-40B4-BE49-F238E27FC236}">
                <a16:creationId xmlns:a16="http://schemas.microsoft.com/office/drawing/2014/main" id="{D480C8EF-657D-4513-90A5-84661D185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988"/>
            <a:ext cx="9144000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WordArt 3">
            <a:extLst>
              <a:ext uri="{FF2B5EF4-FFF2-40B4-BE49-F238E27FC236}">
                <a16:creationId xmlns:a16="http://schemas.microsoft.com/office/drawing/2014/main" id="{045A5964-8C43-6E1C-E194-E843FDC2C0A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72200" y="4648200"/>
            <a:ext cx="2514600" cy="1104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Crabapple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DCP_8721">
            <a:extLst>
              <a:ext uri="{FF2B5EF4-FFF2-40B4-BE49-F238E27FC236}">
                <a16:creationId xmlns:a16="http://schemas.microsoft.com/office/drawing/2014/main" id="{081B36C4-8A90-D971-8FF5-F64A08C0A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988"/>
            <a:ext cx="9144000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WordArt 3">
            <a:extLst>
              <a:ext uri="{FF2B5EF4-FFF2-40B4-BE49-F238E27FC236}">
                <a16:creationId xmlns:a16="http://schemas.microsoft.com/office/drawing/2014/main" id="{67D366EF-FCDA-7A75-B270-E889DBE6E9A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47800" y="44958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Ash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J:\Projects In Science ctr\05 Trees &amp; Poison Plants\d Poison pics (unlabeled)\may apple 2.jpg">
            <a:extLst>
              <a:ext uri="{FF2B5EF4-FFF2-40B4-BE49-F238E27FC236}">
                <a16:creationId xmlns:a16="http://schemas.microsoft.com/office/drawing/2014/main" id="{6557B911-DFD7-D2C5-35B7-0A34D4962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04800"/>
            <a:ext cx="7354888" cy="525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7" name="WordArt 3">
            <a:extLst>
              <a:ext uri="{FF2B5EF4-FFF2-40B4-BE49-F238E27FC236}">
                <a16:creationId xmlns:a16="http://schemas.microsoft.com/office/drawing/2014/main" id="{FD2453A6-B562-B4C7-3A21-56AA191B9E4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791200" y="4191000"/>
            <a:ext cx="28956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May Apple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CP_8608">
            <a:extLst>
              <a:ext uri="{FF2B5EF4-FFF2-40B4-BE49-F238E27FC236}">
                <a16:creationId xmlns:a16="http://schemas.microsoft.com/office/drawing/2014/main" id="{617389AC-3C39-CAD1-997C-F5F01D73A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988"/>
            <a:ext cx="9144000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WordArt 3">
            <a:extLst>
              <a:ext uri="{FF2B5EF4-FFF2-40B4-BE49-F238E27FC236}">
                <a16:creationId xmlns:a16="http://schemas.microsoft.com/office/drawing/2014/main" id="{AFA4ED40-3831-1693-5C4D-C6019943FD8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Cherry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4AA366-52EA-335D-6714-FCDA5E947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748"/>
            <a:ext cx="782864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4F8208-7B23-07AB-A990-7C67B363A8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75" y="1528302"/>
            <a:ext cx="3743325" cy="5314950"/>
          </a:xfrm>
          <a:prstGeom prst="rect">
            <a:avLst/>
          </a:prstGeom>
        </p:spPr>
      </p:pic>
      <p:sp>
        <p:nvSpPr>
          <p:cNvPr id="25603" name="WordArt 3">
            <a:extLst>
              <a:ext uri="{FF2B5EF4-FFF2-40B4-BE49-F238E27FC236}">
                <a16:creationId xmlns:a16="http://schemas.microsoft.com/office/drawing/2014/main" id="{AFA4ED40-3831-1693-5C4D-C6019943FD8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6200" y="32766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milkweed</a:t>
            </a:r>
          </a:p>
        </p:txBody>
      </p:sp>
    </p:spTree>
    <p:extLst>
      <p:ext uri="{BB962C8B-B14F-4D97-AF65-F5344CB8AC3E}">
        <p14:creationId xmlns:p14="http://schemas.microsoft.com/office/powerpoint/2010/main" val="26597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DCP_8619">
            <a:extLst>
              <a:ext uri="{FF2B5EF4-FFF2-40B4-BE49-F238E27FC236}">
                <a16:creationId xmlns:a16="http://schemas.microsoft.com/office/drawing/2014/main" id="{F366D747-26B9-DBC3-F84D-51042483F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988"/>
            <a:ext cx="9144000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WordArt 3">
            <a:extLst>
              <a:ext uri="{FF2B5EF4-FFF2-40B4-BE49-F238E27FC236}">
                <a16:creationId xmlns:a16="http://schemas.microsoft.com/office/drawing/2014/main" id="{62699EF0-3AD8-18C4-C9C3-4CED8BCEB76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White Oak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DCP_8722">
            <a:extLst>
              <a:ext uri="{FF2B5EF4-FFF2-40B4-BE49-F238E27FC236}">
                <a16:creationId xmlns:a16="http://schemas.microsoft.com/office/drawing/2014/main" id="{D9A3240B-95EF-E9D1-4367-013DF449F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988"/>
            <a:ext cx="9144000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WordArt 3">
            <a:extLst>
              <a:ext uri="{FF2B5EF4-FFF2-40B4-BE49-F238E27FC236}">
                <a16:creationId xmlns:a16="http://schemas.microsoft.com/office/drawing/2014/main" id="{96CECC9F-005E-4706-DCF6-E19FBE3E3FD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Red Pine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WordArt 3">
            <a:extLst>
              <a:ext uri="{FF2B5EF4-FFF2-40B4-BE49-F238E27FC236}">
                <a16:creationId xmlns:a16="http://schemas.microsoft.com/office/drawing/2014/main" id="{96CECC9F-005E-4706-DCF6-E19FBE3E3FD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Black Eyed Susan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187523-7511-F36A-988C-4846FA4568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48400" cy="4128407"/>
          </a:xfrm>
          <a:prstGeom prst="rect">
            <a:avLst/>
          </a:prstGeom>
        </p:spPr>
      </p:pic>
      <p:pic>
        <p:nvPicPr>
          <p:cNvPr id="2050" name="Picture 2" descr="How to Grow and Care for Black-Eyed Susan">
            <a:extLst>
              <a:ext uri="{FF2B5EF4-FFF2-40B4-BE49-F238E27FC236}">
                <a16:creationId xmlns:a16="http://schemas.microsoft.com/office/drawing/2014/main" id="{4F6345A0-DC68-480B-82F0-988BB6AB2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57" y="4107315"/>
            <a:ext cx="4133543" cy="275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19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CP_8588">
            <a:extLst>
              <a:ext uri="{FF2B5EF4-FFF2-40B4-BE49-F238E27FC236}">
                <a16:creationId xmlns:a16="http://schemas.microsoft.com/office/drawing/2014/main" id="{5E5E431B-0DC8-F495-1937-A41ECDE7C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988"/>
            <a:ext cx="9144000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WordArt 3">
            <a:extLst>
              <a:ext uri="{FF2B5EF4-FFF2-40B4-BE49-F238E27FC236}">
                <a16:creationId xmlns:a16="http://schemas.microsoft.com/office/drawing/2014/main" id="{4D813960-ED3F-608B-2202-CE4B993168A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Raspberry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DCP_8723">
            <a:extLst>
              <a:ext uri="{FF2B5EF4-FFF2-40B4-BE49-F238E27FC236}">
                <a16:creationId xmlns:a16="http://schemas.microsoft.com/office/drawing/2014/main" id="{9EAAEEB2-42CC-37D2-AAD2-E0E51490D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988"/>
            <a:ext cx="9144000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WordArt 3">
            <a:extLst>
              <a:ext uri="{FF2B5EF4-FFF2-40B4-BE49-F238E27FC236}">
                <a16:creationId xmlns:a16="http://schemas.microsoft.com/office/drawing/2014/main" id="{D0CDD035-A8B8-7178-8022-B92F4DB7DBA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5800" y="4343400"/>
            <a:ext cx="3152775" cy="1409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White Pine</a:t>
            </a:r>
          </a:p>
        </p:txBody>
      </p:sp>
      <p:pic>
        <p:nvPicPr>
          <p:cNvPr id="7170" name="Picture 2" descr="Eastern White Pine | Missouri Department of Conservation">
            <a:extLst>
              <a:ext uri="{FF2B5EF4-FFF2-40B4-BE49-F238E27FC236}">
                <a16:creationId xmlns:a16="http://schemas.microsoft.com/office/drawing/2014/main" id="{E4019A9B-0AEF-DC86-051F-653C859EC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595" y="5334000"/>
            <a:ext cx="3352800" cy="136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J:\Projects In Science ctr\05 Trees &amp; Poison Plants\d Poison pics (unlabeled)\stinging nettle.jpg">
            <a:extLst>
              <a:ext uri="{FF2B5EF4-FFF2-40B4-BE49-F238E27FC236}">
                <a16:creationId xmlns:a16="http://schemas.microsoft.com/office/drawing/2014/main" id="{A2F532AD-773C-C86C-5AC5-F22BEFC6A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225" y="736600"/>
            <a:ext cx="6811963" cy="538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1" name="WordArt 3">
            <a:extLst>
              <a:ext uri="{FF2B5EF4-FFF2-40B4-BE49-F238E27FC236}">
                <a16:creationId xmlns:a16="http://schemas.microsoft.com/office/drawing/2014/main" id="{66FEC2CC-A4AE-8C4A-0C0B-88539ED80B5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95400" y="457200"/>
            <a:ext cx="28956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Stinging Nettle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DCP_8724">
            <a:extLst>
              <a:ext uri="{FF2B5EF4-FFF2-40B4-BE49-F238E27FC236}">
                <a16:creationId xmlns:a16="http://schemas.microsoft.com/office/drawing/2014/main" id="{C65C19F4-2A74-833E-AC27-E7F3F4188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988"/>
            <a:ext cx="9144000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WordArt 3">
            <a:extLst>
              <a:ext uri="{FF2B5EF4-FFF2-40B4-BE49-F238E27FC236}">
                <a16:creationId xmlns:a16="http://schemas.microsoft.com/office/drawing/2014/main" id="{51280BDC-7DE9-E63B-07EC-9B43709B8A3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57200" y="838200"/>
            <a:ext cx="3228975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Aspen (poplar)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DCP_8726">
            <a:extLst>
              <a:ext uri="{FF2B5EF4-FFF2-40B4-BE49-F238E27FC236}">
                <a16:creationId xmlns:a16="http://schemas.microsoft.com/office/drawing/2014/main" id="{F41C0200-7953-5789-84A2-8349672C4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988"/>
            <a:ext cx="9144000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WordArt 3">
            <a:extLst>
              <a:ext uri="{FF2B5EF4-FFF2-40B4-BE49-F238E27FC236}">
                <a16:creationId xmlns:a16="http://schemas.microsoft.com/office/drawing/2014/main" id="{41ED18F7-3C00-63A4-923D-5BE920B84C8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Apple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J:\Projects In Science ctr\04 Wild Edibles\r Labeled pictures of plants\daylily 3.jpg">
            <a:extLst>
              <a:ext uri="{FF2B5EF4-FFF2-40B4-BE49-F238E27FC236}">
                <a16:creationId xmlns:a16="http://schemas.microsoft.com/office/drawing/2014/main" id="{D6EE6CB1-8950-E2A7-F3F0-B93107BE7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"/>
          <a:stretch>
            <a:fillRect/>
          </a:stretch>
        </p:blipFill>
        <p:spPr bwMode="auto">
          <a:xfrm>
            <a:off x="1905000" y="228600"/>
            <a:ext cx="542925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9" name="WordArt 3">
            <a:extLst>
              <a:ext uri="{FF2B5EF4-FFF2-40B4-BE49-F238E27FC236}">
                <a16:creationId xmlns:a16="http://schemas.microsoft.com/office/drawing/2014/main" id="{2445FB16-EFC3-838E-6F59-1905DEA9992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762000"/>
            <a:ext cx="2009775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Daylily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DCP_8727">
            <a:extLst>
              <a:ext uri="{FF2B5EF4-FFF2-40B4-BE49-F238E27FC236}">
                <a16:creationId xmlns:a16="http://schemas.microsoft.com/office/drawing/2014/main" id="{A116921D-102D-3B0B-78BC-B61830853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988"/>
            <a:ext cx="9144000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WordArt 3">
            <a:extLst>
              <a:ext uri="{FF2B5EF4-FFF2-40B4-BE49-F238E27FC236}">
                <a16:creationId xmlns:a16="http://schemas.microsoft.com/office/drawing/2014/main" id="{443147B0-3EEF-E970-836F-1DF75F42171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Willow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DCP_8728">
            <a:extLst>
              <a:ext uri="{FF2B5EF4-FFF2-40B4-BE49-F238E27FC236}">
                <a16:creationId xmlns:a16="http://schemas.microsoft.com/office/drawing/2014/main" id="{2D8685C4-9B5E-F299-7F2A-2DF424FCB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988"/>
            <a:ext cx="9144000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WordArt 4">
            <a:extLst>
              <a:ext uri="{FF2B5EF4-FFF2-40B4-BE49-F238E27FC236}">
                <a16:creationId xmlns:a16="http://schemas.microsoft.com/office/drawing/2014/main" id="{6BA74079-0666-B730-3FFE-B4B36A2C1A9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Basswood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CP_8605">
            <a:extLst>
              <a:ext uri="{FF2B5EF4-FFF2-40B4-BE49-F238E27FC236}">
                <a16:creationId xmlns:a16="http://schemas.microsoft.com/office/drawing/2014/main" id="{06F1821F-B26D-EB57-BBA4-B87935DCA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988"/>
            <a:ext cx="9144000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WordArt 4">
            <a:extLst>
              <a:ext uri="{FF2B5EF4-FFF2-40B4-BE49-F238E27FC236}">
                <a16:creationId xmlns:a16="http://schemas.microsoft.com/office/drawing/2014/main" id="{A1AF143B-8FCC-1BCB-E534-A0020B207FB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Hornbeam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WordArt 4">
            <a:extLst>
              <a:ext uri="{FF2B5EF4-FFF2-40B4-BE49-F238E27FC236}">
                <a16:creationId xmlns:a16="http://schemas.microsoft.com/office/drawing/2014/main" id="{A1AF143B-8FCC-1BCB-E534-A0020B207FB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58000" y="3463413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Bull thistle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B5380B-6022-5B79-A4E7-BB599A35F8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90"/>
            <a:ext cx="66811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947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Bitternut Hickory | Campus Trees">
            <a:extLst>
              <a:ext uri="{FF2B5EF4-FFF2-40B4-BE49-F238E27FC236}">
                <a16:creationId xmlns:a16="http://schemas.microsoft.com/office/drawing/2014/main" id="{921FD4DC-7BE1-1B5C-9C1C-576A959FC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65" y="13465"/>
            <a:ext cx="48134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DBA6D4-F1DC-C914-2394-9D0519B1C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64397-FC1F-4B54-B5B2-8EF0C58B268B}" type="slidenum">
              <a:rPr lang="en-US" altLang="en-US"/>
              <a:pPr/>
              <a:t>69</a:t>
            </a:fld>
            <a:endParaRPr lang="en-US" altLang="en-US"/>
          </a:p>
        </p:txBody>
      </p:sp>
      <p:sp>
        <p:nvSpPr>
          <p:cNvPr id="273411" name="WordArt 3">
            <a:extLst>
              <a:ext uri="{FF2B5EF4-FFF2-40B4-BE49-F238E27FC236}">
                <a16:creationId xmlns:a16="http://schemas.microsoft.com/office/drawing/2014/main" id="{C050648A-7485-86FE-DE66-79430B8759E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57238" y="5594762"/>
            <a:ext cx="2924175" cy="1104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Bitternut Hickory</a:t>
            </a:r>
          </a:p>
        </p:txBody>
      </p:sp>
      <p:pic>
        <p:nvPicPr>
          <p:cNvPr id="38914" name="Picture 2" descr="Bitternut hickory | The Morton Arboretum">
            <a:extLst>
              <a:ext uri="{FF2B5EF4-FFF2-40B4-BE49-F238E27FC236}">
                <a16:creationId xmlns:a16="http://schemas.microsoft.com/office/drawing/2014/main" id="{C1E09369-B46C-F36B-5ECC-7B2C032E9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430786" y="1154681"/>
            <a:ext cx="685443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CP_8589">
            <a:extLst>
              <a:ext uri="{FF2B5EF4-FFF2-40B4-BE49-F238E27FC236}">
                <a16:creationId xmlns:a16="http://schemas.microsoft.com/office/drawing/2014/main" id="{AD6FB791-5A1D-FDAB-7DBB-552C3D8D4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988"/>
            <a:ext cx="9144000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WordArt 3">
            <a:extLst>
              <a:ext uri="{FF2B5EF4-FFF2-40B4-BE49-F238E27FC236}">
                <a16:creationId xmlns:a16="http://schemas.microsoft.com/office/drawing/2014/main" id="{29F105A9-282D-478D-3269-14162673733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Sassafras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DCP_8729">
            <a:extLst>
              <a:ext uri="{FF2B5EF4-FFF2-40B4-BE49-F238E27FC236}">
                <a16:creationId xmlns:a16="http://schemas.microsoft.com/office/drawing/2014/main" id="{19408B7F-A4CA-5195-D055-D6B01DC06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988"/>
            <a:ext cx="9144000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WordArt 3">
            <a:extLst>
              <a:ext uri="{FF2B5EF4-FFF2-40B4-BE49-F238E27FC236}">
                <a16:creationId xmlns:a16="http://schemas.microsoft.com/office/drawing/2014/main" id="{6EE6C1A9-6AE9-9D8C-08C5-C8DB99F5F12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57200" y="3505200"/>
            <a:ext cx="251460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Musclewood</a:t>
            </a:r>
          </a:p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(blue Beech)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WordArt 3">
            <a:extLst>
              <a:ext uri="{FF2B5EF4-FFF2-40B4-BE49-F238E27FC236}">
                <a16:creationId xmlns:a16="http://schemas.microsoft.com/office/drawing/2014/main" id="{6EE6C1A9-6AE9-9D8C-08C5-C8DB99F5F12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57200" y="3505200"/>
            <a:ext cx="251460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Dandelion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D15B6B-32F8-9D73-DD6C-2EC007DC73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90500"/>
            <a:ext cx="4267200" cy="281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4BAD53-F2BF-67E1-965A-72E3D8B38E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038600"/>
            <a:ext cx="42672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71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J:\Projects In Science ctr\05 Trees &amp; Poison Plants\d Poison pics (unlabeled)\may apple 3.jpg">
            <a:extLst>
              <a:ext uri="{FF2B5EF4-FFF2-40B4-BE49-F238E27FC236}">
                <a16:creationId xmlns:a16="http://schemas.microsoft.com/office/drawing/2014/main" id="{5812C093-8824-F190-2C0E-B1AD74FAD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4133850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3" descr="J:\Projects In Science ctr\05 Trees &amp; Poison Plants\d Poison pics (unlabeled)\may apple 4.jpg">
            <a:extLst>
              <a:ext uri="{FF2B5EF4-FFF2-40B4-BE49-F238E27FC236}">
                <a16:creationId xmlns:a16="http://schemas.microsoft.com/office/drawing/2014/main" id="{F4826356-C087-2C3C-4022-63E40AB61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219200"/>
            <a:ext cx="3629025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0" name="WordArt 4">
            <a:extLst>
              <a:ext uri="{FF2B5EF4-FFF2-40B4-BE49-F238E27FC236}">
                <a16:creationId xmlns:a16="http://schemas.microsoft.com/office/drawing/2014/main" id="{D9F0DA15-4D7B-CF48-886C-594BFC0D25B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95400" y="4343400"/>
            <a:ext cx="2743200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May Apple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DCP_8730">
            <a:extLst>
              <a:ext uri="{FF2B5EF4-FFF2-40B4-BE49-F238E27FC236}">
                <a16:creationId xmlns:a16="http://schemas.microsoft.com/office/drawing/2014/main" id="{84DAE5F3-51BF-7CBA-4217-064BE0F6E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638" y="0"/>
            <a:ext cx="4530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WordArt 3">
            <a:extLst>
              <a:ext uri="{FF2B5EF4-FFF2-40B4-BE49-F238E27FC236}">
                <a16:creationId xmlns:a16="http://schemas.microsoft.com/office/drawing/2014/main" id="{F495A6E8-4D50-7CFF-BE72-27AF3924A66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57200" y="3505200"/>
            <a:ext cx="251460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Musclewood</a:t>
            </a:r>
          </a:p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(blue Beech)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DCP_8720">
            <a:extLst>
              <a:ext uri="{FF2B5EF4-FFF2-40B4-BE49-F238E27FC236}">
                <a16:creationId xmlns:a16="http://schemas.microsoft.com/office/drawing/2014/main" id="{3E72860A-1B4F-3785-1190-974385029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988"/>
            <a:ext cx="9144000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WordArt 3">
            <a:extLst>
              <a:ext uri="{FF2B5EF4-FFF2-40B4-BE49-F238E27FC236}">
                <a16:creationId xmlns:a16="http://schemas.microsoft.com/office/drawing/2014/main" id="{5E044623-3159-6A7C-4E9C-1540264A1F3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1000" y="4495800"/>
            <a:ext cx="3076575" cy="1562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CrabApple</a:t>
            </a:r>
          </a:p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(thorns)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WordArt 3">
            <a:extLst>
              <a:ext uri="{FF2B5EF4-FFF2-40B4-BE49-F238E27FC236}">
                <a16:creationId xmlns:a16="http://schemas.microsoft.com/office/drawing/2014/main" id="{5E044623-3159-6A7C-4E9C-1540264A1F3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1000" y="4495800"/>
            <a:ext cx="3076575" cy="1562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Raspberry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CBB42B-D9D5-C378-DAFD-776BE51AD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038600"/>
            <a:ext cx="4267200" cy="281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A90883-A37F-AC93-A9F2-9A0DDA9EA3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672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72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DCP_8738">
            <a:extLst>
              <a:ext uri="{FF2B5EF4-FFF2-40B4-BE49-F238E27FC236}">
                <a16:creationId xmlns:a16="http://schemas.microsoft.com/office/drawing/2014/main" id="{9743D67C-E318-F7A4-D1D0-8042E17F6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638" y="0"/>
            <a:ext cx="4530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WordArt 3">
            <a:extLst>
              <a:ext uri="{FF2B5EF4-FFF2-40B4-BE49-F238E27FC236}">
                <a16:creationId xmlns:a16="http://schemas.microsoft.com/office/drawing/2014/main" id="{71B8A05D-A053-E509-971B-E9EE7BDDC73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Red Pine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WordArt 3">
            <a:extLst>
              <a:ext uri="{FF2B5EF4-FFF2-40B4-BE49-F238E27FC236}">
                <a16:creationId xmlns:a16="http://schemas.microsoft.com/office/drawing/2014/main" id="{71B8A05D-A053-E509-971B-E9EE7BDDC73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Jimson Weed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B0FEF9-3E42-A52F-8DF2-24C926D5E6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6804454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624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WordArt 3">
            <a:extLst>
              <a:ext uri="{FF2B5EF4-FFF2-40B4-BE49-F238E27FC236}">
                <a16:creationId xmlns:a16="http://schemas.microsoft.com/office/drawing/2014/main" id="{DA20F3B1-3BC0-FA4B-1B07-26773A67678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Elm</a:t>
            </a:r>
          </a:p>
        </p:txBody>
      </p:sp>
      <p:pic>
        <p:nvPicPr>
          <p:cNvPr id="6146" name="Picture 2" descr="How To Identify Elm Trees and Leaves">
            <a:extLst>
              <a:ext uri="{FF2B5EF4-FFF2-40B4-BE49-F238E27FC236}">
                <a16:creationId xmlns:a16="http://schemas.microsoft.com/office/drawing/2014/main" id="{2D41CCF5-13FB-568D-6845-B65AF7D87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" y="2724149"/>
            <a:ext cx="4271963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American Elm (U.S. National Park Service)">
            <a:extLst>
              <a:ext uri="{FF2B5EF4-FFF2-40B4-BE49-F238E27FC236}">
                <a16:creationId xmlns:a16="http://schemas.microsoft.com/office/drawing/2014/main" id="{C3506EFE-DE46-7F6E-2DEA-1A6FD01DC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914400"/>
            <a:ext cx="3306424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Wild Mint, Mentha arvensis L. var. canadensis">
            <a:extLst>
              <a:ext uri="{FF2B5EF4-FFF2-40B4-BE49-F238E27FC236}">
                <a16:creationId xmlns:a16="http://schemas.microsoft.com/office/drawing/2014/main" id="{13195521-1373-3028-D415-61EA62B48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918" y="152400"/>
            <a:ext cx="3524250" cy="62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5" name="WordArt 3">
            <a:extLst>
              <a:ext uri="{FF2B5EF4-FFF2-40B4-BE49-F238E27FC236}">
                <a16:creationId xmlns:a16="http://schemas.microsoft.com/office/drawing/2014/main" id="{DA20F3B1-3BC0-FA4B-1B07-26773A67678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43000" y="48006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Wild Mint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7A8E56-A4CD-6B25-1E45-6145064A71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62832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94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026" descr="DCP_8613">
            <a:extLst>
              <a:ext uri="{FF2B5EF4-FFF2-40B4-BE49-F238E27FC236}">
                <a16:creationId xmlns:a16="http://schemas.microsoft.com/office/drawing/2014/main" id="{E87C0ECC-A372-00AB-E458-BE18120D1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0"/>
            <a:ext cx="4530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WordArt 1029">
            <a:extLst>
              <a:ext uri="{FF2B5EF4-FFF2-40B4-BE49-F238E27FC236}">
                <a16:creationId xmlns:a16="http://schemas.microsoft.com/office/drawing/2014/main" id="{7FD8D379-C506-3085-8837-E4A74FF29F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White Oak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DCP_8732">
            <a:extLst>
              <a:ext uri="{FF2B5EF4-FFF2-40B4-BE49-F238E27FC236}">
                <a16:creationId xmlns:a16="http://schemas.microsoft.com/office/drawing/2014/main" id="{D9D7D5F8-408A-D515-E239-F27E06C44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638" y="0"/>
            <a:ext cx="4530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WordArt 3">
            <a:extLst>
              <a:ext uri="{FF2B5EF4-FFF2-40B4-BE49-F238E27FC236}">
                <a16:creationId xmlns:a16="http://schemas.microsoft.com/office/drawing/2014/main" id="{D55ED5D5-7381-BDF6-8207-5501DDE3123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Lettuce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CP_8600">
            <a:extLst>
              <a:ext uri="{FF2B5EF4-FFF2-40B4-BE49-F238E27FC236}">
                <a16:creationId xmlns:a16="http://schemas.microsoft.com/office/drawing/2014/main" id="{FCD4B937-B16C-EDCF-908E-85EE90E66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988"/>
            <a:ext cx="9144000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WordArt 3">
            <a:extLst>
              <a:ext uri="{FF2B5EF4-FFF2-40B4-BE49-F238E27FC236}">
                <a16:creationId xmlns:a16="http://schemas.microsoft.com/office/drawing/2014/main" id="{7AF6E149-0675-33EC-39D0-AD9CE4EC52C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53000" y="5105400"/>
            <a:ext cx="3000375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Jack in the Pulpit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WordArt 3">
            <a:extLst>
              <a:ext uri="{FF2B5EF4-FFF2-40B4-BE49-F238E27FC236}">
                <a16:creationId xmlns:a16="http://schemas.microsoft.com/office/drawing/2014/main" id="{6BCB2A1B-63E7-2030-608B-E424D688ED1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Yew</a:t>
            </a:r>
          </a:p>
        </p:txBody>
      </p:sp>
      <p:pic>
        <p:nvPicPr>
          <p:cNvPr id="5122" name="Picture 2" descr="Yew Trees | LoveToKnow">
            <a:extLst>
              <a:ext uri="{FF2B5EF4-FFF2-40B4-BE49-F238E27FC236}">
                <a16:creationId xmlns:a16="http://schemas.microsoft.com/office/drawing/2014/main" id="{283AC3AD-0E09-6A20-CBDC-447B31053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71" y="2895600"/>
            <a:ext cx="5088459" cy="338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Yew - Taxus baccata | Plants | Kew">
            <a:extLst>
              <a:ext uri="{FF2B5EF4-FFF2-40B4-BE49-F238E27FC236}">
                <a16:creationId xmlns:a16="http://schemas.microsoft.com/office/drawing/2014/main" id="{695E83C8-30A0-D529-5E32-8AB108447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378" y="838200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8B01E1-609E-0FBA-AE42-935D26E00C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67"/>
          <a:stretch/>
        </p:blipFill>
        <p:spPr>
          <a:xfrm>
            <a:off x="2438400" y="0"/>
            <a:ext cx="6705600" cy="6858000"/>
          </a:xfrm>
          <a:prstGeom prst="rect">
            <a:avLst/>
          </a:prstGeom>
        </p:spPr>
      </p:pic>
      <p:sp>
        <p:nvSpPr>
          <p:cNvPr id="58371" name="WordArt 3">
            <a:extLst>
              <a:ext uri="{FF2B5EF4-FFF2-40B4-BE49-F238E27FC236}">
                <a16:creationId xmlns:a16="http://schemas.microsoft.com/office/drawing/2014/main" id="{16AD09C9-89FD-CE55-A710-5A00E384CE1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8600" y="3733800"/>
            <a:ext cx="1905001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Wild </a:t>
            </a:r>
          </a:p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Grape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30DCB8-29CF-FD94-75FF-D788CBD8BC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267200" cy="281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ow to Identify and Remove Boxelder">
            <a:extLst>
              <a:ext uri="{FF2B5EF4-FFF2-40B4-BE49-F238E27FC236}">
                <a16:creationId xmlns:a16="http://schemas.microsoft.com/office/drawing/2014/main" id="{FEF2454B-1AFC-84E6-8550-521615571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825"/>
            <a:ext cx="9144000" cy="610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1" name="WordArt 3">
            <a:extLst>
              <a:ext uri="{FF2B5EF4-FFF2-40B4-BE49-F238E27FC236}">
                <a16:creationId xmlns:a16="http://schemas.microsoft.com/office/drawing/2014/main" id="{16AD09C9-89FD-CE55-A710-5A00E384CE1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8600" y="3733800"/>
            <a:ext cx="1905001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Box Elder</a:t>
            </a:r>
          </a:p>
        </p:txBody>
      </p:sp>
    </p:spTree>
    <p:extLst>
      <p:ext uri="{BB962C8B-B14F-4D97-AF65-F5344CB8AC3E}">
        <p14:creationId xmlns:p14="http://schemas.microsoft.com/office/powerpoint/2010/main" val="78302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CBE99C-A5DF-A3F1-A418-C53C2F414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9395" name="WordArt 3">
            <a:extLst>
              <a:ext uri="{FF2B5EF4-FFF2-40B4-BE49-F238E27FC236}">
                <a16:creationId xmlns:a16="http://schemas.microsoft.com/office/drawing/2014/main" id="{82554492-309A-A600-DECC-01EBD415E94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29200" y="4419600"/>
            <a:ext cx="3457575" cy="1333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Jewelweed</a:t>
            </a:r>
          </a:p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(Touch Me Not)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DCP_8737">
            <a:extLst>
              <a:ext uri="{FF2B5EF4-FFF2-40B4-BE49-F238E27FC236}">
                <a16:creationId xmlns:a16="http://schemas.microsoft.com/office/drawing/2014/main" id="{1DB85945-9ACF-C9BC-D165-4F6AB7E70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988"/>
            <a:ext cx="9144000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WordArt 3">
            <a:extLst>
              <a:ext uri="{FF2B5EF4-FFF2-40B4-BE49-F238E27FC236}">
                <a16:creationId xmlns:a16="http://schemas.microsoft.com/office/drawing/2014/main" id="{53D09146-D123-852F-E5BF-7E9BA6E621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038600" y="51816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Red Pine</a:t>
            </a:r>
          </a:p>
        </p:txBody>
      </p:sp>
      <p:pic>
        <p:nvPicPr>
          <p:cNvPr id="4098" name="Picture 2" descr="Intro to Trees of Indiana: Red Pine">
            <a:extLst>
              <a:ext uri="{FF2B5EF4-FFF2-40B4-BE49-F238E27FC236}">
                <a16:creationId xmlns:a16="http://schemas.microsoft.com/office/drawing/2014/main" id="{487F0071-9E49-2815-3C62-6D2F6145A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9" y="1828800"/>
            <a:ext cx="3822271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J:\Projects In Science ctr\05 Trees &amp; Poison Plants\d Poison pics (unlabeled)\skunk cabbage.jpg">
            <a:extLst>
              <a:ext uri="{FF2B5EF4-FFF2-40B4-BE49-F238E27FC236}">
                <a16:creationId xmlns:a16="http://schemas.microsoft.com/office/drawing/2014/main" id="{F8FA30F6-37AF-B0DB-10AA-89CBB6DB1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762000"/>
            <a:ext cx="42291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3" name="WordArt 3">
            <a:extLst>
              <a:ext uri="{FF2B5EF4-FFF2-40B4-BE49-F238E27FC236}">
                <a16:creationId xmlns:a16="http://schemas.microsoft.com/office/drawing/2014/main" id="{779FA0C9-CB2F-1A2E-80A3-2400D67AA4E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14400" y="2971800"/>
            <a:ext cx="28956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Skunk Cabbage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DCP_8740">
            <a:extLst>
              <a:ext uri="{FF2B5EF4-FFF2-40B4-BE49-F238E27FC236}">
                <a16:creationId xmlns:a16="http://schemas.microsoft.com/office/drawing/2014/main" id="{192A1306-F766-5A9E-90A3-BDBC9B5E4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63638"/>
            <a:ext cx="68580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WordArt 3">
            <a:extLst>
              <a:ext uri="{FF2B5EF4-FFF2-40B4-BE49-F238E27FC236}">
                <a16:creationId xmlns:a16="http://schemas.microsoft.com/office/drawing/2014/main" id="{C5F6CC00-D52B-EA02-352C-493ECD4664B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1600" y="4724400"/>
            <a:ext cx="3305175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Shagbark Hickory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:\Projects In Science\04 Wild Edibles\r Labeled pictures of plants\violet 4.JPG">
            <a:extLst>
              <a:ext uri="{FF2B5EF4-FFF2-40B4-BE49-F238E27FC236}">
                <a16:creationId xmlns:a16="http://schemas.microsoft.com/office/drawing/2014/main" id="{F34871A5-2AAA-7256-FC21-BFF4705D0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WordArt 3">
            <a:extLst>
              <a:ext uri="{FF2B5EF4-FFF2-40B4-BE49-F238E27FC236}">
                <a16:creationId xmlns:a16="http://schemas.microsoft.com/office/drawing/2014/main" id="{62C19AF5-2550-71E5-9FF2-6BF85476446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191000" y="4953000"/>
            <a:ext cx="3076575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Violet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CP_8590">
            <a:extLst>
              <a:ext uri="{FF2B5EF4-FFF2-40B4-BE49-F238E27FC236}">
                <a16:creationId xmlns:a16="http://schemas.microsoft.com/office/drawing/2014/main" id="{201165EB-7A23-4B62-50A0-42F240E77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988"/>
            <a:ext cx="9144000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WordArt 3">
            <a:extLst>
              <a:ext uri="{FF2B5EF4-FFF2-40B4-BE49-F238E27FC236}">
                <a16:creationId xmlns:a16="http://schemas.microsoft.com/office/drawing/2014/main" id="{52E33F38-8052-F5C3-8BE9-BEF31D69DA1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Bull thistle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DCP_8744">
            <a:extLst>
              <a:ext uri="{FF2B5EF4-FFF2-40B4-BE49-F238E27FC236}">
                <a16:creationId xmlns:a16="http://schemas.microsoft.com/office/drawing/2014/main" id="{5F0DC400-E2CE-D717-C6F3-BD5D77FDE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988"/>
            <a:ext cx="9144000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WordArt 3">
            <a:extLst>
              <a:ext uri="{FF2B5EF4-FFF2-40B4-BE49-F238E27FC236}">
                <a16:creationId xmlns:a16="http://schemas.microsoft.com/office/drawing/2014/main" id="{0B7D1552-3432-F563-503E-9A1D193CEDE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14400" y="5029200"/>
            <a:ext cx="2924175" cy="1104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Shagbark Hickory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WordArt 3">
            <a:extLst>
              <a:ext uri="{FF2B5EF4-FFF2-40B4-BE49-F238E27FC236}">
                <a16:creationId xmlns:a16="http://schemas.microsoft.com/office/drawing/2014/main" id="{44CE0441-272E-4E6E-1BED-DC05CD3ACA9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943600" y="2438400"/>
            <a:ext cx="2486025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Chestnut Oak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9A3D37-6F50-5A9A-A7C3-8DDF51B16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038600"/>
            <a:ext cx="4267200" cy="2819400"/>
          </a:xfrm>
          <a:prstGeom prst="rect">
            <a:avLst/>
          </a:prstGeom>
        </p:spPr>
      </p:pic>
      <p:pic>
        <p:nvPicPr>
          <p:cNvPr id="8" name="Picture 2" descr="Maryland Biodiversity Project - Chestnut Oak (Quercus montana)">
            <a:extLst>
              <a:ext uri="{FF2B5EF4-FFF2-40B4-BE49-F238E27FC236}">
                <a16:creationId xmlns:a16="http://schemas.microsoft.com/office/drawing/2014/main" id="{AE57BB5E-C550-AA8A-37CE-B7DC67445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2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WordArt 3">
            <a:extLst>
              <a:ext uri="{FF2B5EF4-FFF2-40B4-BE49-F238E27FC236}">
                <a16:creationId xmlns:a16="http://schemas.microsoft.com/office/drawing/2014/main" id="{6DEF97F9-AAF8-6A44-A382-274924ADB4B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14400" y="5029200"/>
            <a:ext cx="2924175" cy="1104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Jerusalem Artichoke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F534D1-87B1-3EA7-A4B6-EE06C4EDF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570" y="12290"/>
            <a:ext cx="465343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6FF192-55DA-6455-EDA1-8BF296BE00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4528778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DCP_8761">
            <a:extLst>
              <a:ext uri="{FF2B5EF4-FFF2-40B4-BE49-F238E27FC236}">
                <a16:creationId xmlns:a16="http://schemas.microsoft.com/office/drawing/2014/main" id="{C50A9BEF-D31C-26E8-C28A-CC5E8DB94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988"/>
            <a:ext cx="9144000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WordArt 3">
            <a:extLst>
              <a:ext uri="{FF2B5EF4-FFF2-40B4-BE49-F238E27FC236}">
                <a16:creationId xmlns:a16="http://schemas.microsoft.com/office/drawing/2014/main" id="{A3C060AD-39D9-FB83-FBA5-C4F8E14BFE7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14400" y="5029200"/>
            <a:ext cx="2924175" cy="1104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Bitternut Hickory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4" descr="DCP_8752">
            <a:extLst>
              <a:ext uri="{FF2B5EF4-FFF2-40B4-BE49-F238E27FC236}">
                <a16:creationId xmlns:a16="http://schemas.microsoft.com/office/drawing/2014/main" id="{DC1B0CEA-0DC8-761A-86FF-6E74C4BD0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988"/>
            <a:ext cx="9144000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9" name="WordArt 5">
            <a:extLst>
              <a:ext uri="{FF2B5EF4-FFF2-40B4-BE49-F238E27FC236}">
                <a16:creationId xmlns:a16="http://schemas.microsoft.com/office/drawing/2014/main" id="{DD3B3CF1-1AA7-3DBB-2B32-75B56E20E25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81800" y="4572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Scotch Pine</a:t>
            </a:r>
          </a:p>
        </p:txBody>
      </p:sp>
      <p:pic>
        <p:nvPicPr>
          <p:cNvPr id="2050" name="Picture 2" descr="740+ Scots Pine Cone Stock Photos, Pictures &amp; Royalty-Free Images - iStock">
            <a:extLst>
              <a:ext uri="{FF2B5EF4-FFF2-40B4-BE49-F238E27FC236}">
                <a16:creationId xmlns:a16="http://schemas.microsoft.com/office/drawing/2014/main" id="{5B18FB31-73A7-64A5-8F1B-2DB3E9B42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724400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CP_8604">
            <a:extLst>
              <a:ext uri="{FF2B5EF4-FFF2-40B4-BE49-F238E27FC236}">
                <a16:creationId xmlns:a16="http://schemas.microsoft.com/office/drawing/2014/main" id="{D8B15286-AB8E-8364-F2BA-88E82DE15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638" y="0"/>
            <a:ext cx="4530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WordArt 3">
            <a:extLst>
              <a:ext uri="{FF2B5EF4-FFF2-40B4-BE49-F238E27FC236}">
                <a16:creationId xmlns:a16="http://schemas.microsoft.com/office/drawing/2014/main" id="{FA5EB207-C35A-74B8-1908-788928D2603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Hornbeam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WordArt 4">
            <a:extLst>
              <a:ext uri="{FF2B5EF4-FFF2-40B4-BE49-F238E27FC236}">
                <a16:creationId xmlns:a16="http://schemas.microsoft.com/office/drawing/2014/main" id="{5021B4AE-7F35-7FA6-998E-3E62CFD8DD0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562600" y="3886200"/>
            <a:ext cx="3305175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Striped Maple</a:t>
            </a:r>
          </a:p>
        </p:txBody>
      </p:sp>
      <p:pic>
        <p:nvPicPr>
          <p:cNvPr id="9220" name="Picture 4" descr="Everything You Need to Know About Striped Maple Trees - Dengarden">
            <a:extLst>
              <a:ext uri="{FF2B5EF4-FFF2-40B4-BE49-F238E27FC236}">
                <a16:creationId xmlns:a16="http://schemas.microsoft.com/office/drawing/2014/main" id="{F2DAA818-B424-DD25-F214-7CCDB0FDA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804862"/>
            <a:ext cx="1914525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Striped Maple - Acer pensylvanicum - PNW Plants">
            <a:extLst>
              <a:ext uri="{FF2B5EF4-FFF2-40B4-BE49-F238E27FC236}">
                <a16:creationId xmlns:a16="http://schemas.microsoft.com/office/drawing/2014/main" id="{1DB6CDC5-0B26-9075-F4DC-1C2C150F5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95" y="1059872"/>
            <a:ext cx="3152751" cy="5188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DCP_8750">
            <a:extLst>
              <a:ext uri="{FF2B5EF4-FFF2-40B4-BE49-F238E27FC236}">
                <a16:creationId xmlns:a16="http://schemas.microsoft.com/office/drawing/2014/main" id="{F7AD2FDA-BC0B-F2AB-F383-FE2C0534C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988"/>
            <a:ext cx="9144000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WordArt 3">
            <a:extLst>
              <a:ext uri="{FF2B5EF4-FFF2-40B4-BE49-F238E27FC236}">
                <a16:creationId xmlns:a16="http://schemas.microsoft.com/office/drawing/2014/main" id="{8DD71915-16D6-3DF0-0B53-40027285008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05400" y="609600"/>
            <a:ext cx="3457575" cy="1333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Jewelweed</a:t>
            </a:r>
          </a:p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(Touch Me Not)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DCP_8747">
            <a:extLst>
              <a:ext uri="{FF2B5EF4-FFF2-40B4-BE49-F238E27FC236}">
                <a16:creationId xmlns:a16="http://schemas.microsoft.com/office/drawing/2014/main" id="{ECCAF152-D493-ECDA-C602-013F9F88D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988"/>
            <a:ext cx="9144000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WordArt 4">
            <a:extLst>
              <a:ext uri="{FF2B5EF4-FFF2-40B4-BE49-F238E27FC236}">
                <a16:creationId xmlns:a16="http://schemas.microsoft.com/office/drawing/2014/main" id="{F70CFA2A-BB53-AE4A-8758-51E9483D7D8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324600" y="50292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Basswood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DCP_8591">
            <a:extLst>
              <a:ext uri="{FF2B5EF4-FFF2-40B4-BE49-F238E27FC236}">
                <a16:creationId xmlns:a16="http://schemas.microsoft.com/office/drawing/2014/main" id="{589B10AE-BFE0-38D2-9389-42D4CA9A8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988"/>
            <a:ext cx="9144000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WordArt 3">
            <a:extLst>
              <a:ext uri="{FF2B5EF4-FFF2-40B4-BE49-F238E27FC236}">
                <a16:creationId xmlns:a16="http://schemas.microsoft.com/office/drawing/2014/main" id="{C5949B05-2AD4-8421-6B40-F94A1FD4A58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Red Oak</a:t>
            </a:r>
          </a:p>
        </p:txBody>
      </p:sp>
      <p:pic>
        <p:nvPicPr>
          <p:cNvPr id="1026" name="Picture 2" descr="Northern Red Oak | Missouri Department of Conservation">
            <a:extLst>
              <a:ext uri="{FF2B5EF4-FFF2-40B4-BE49-F238E27FC236}">
                <a16:creationId xmlns:a16="http://schemas.microsoft.com/office/drawing/2014/main" id="{05A99183-1F23-E005-205F-11E05EC1F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6" y="407987"/>
            <a:ext cx="2238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230</Words>
  <Application>Microsoft Office PowerPoint</Application>
  <PresentationFormat>On-screen Show (4:3)</PresentationFormat>
  <Paragraphs>124</Paragraphs>
  <Slides>105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105</vt:i4>
      </vt:variant>
    </vt:vector>
  </HeadingPairs>
  <TitlesOfParts>
    <vt:vector size="109" baseType="lpstr">
      <vt:lpstr>Arial</vt:lpstr>
      <vt:lpstr>Arial Black</vt:lpstr>
      <vt:lpstr>Impact</vt:lpstr>
      <vt:lpstr>Default Design</vt:lpstr>
      <vt:lpstr>PowerPoint Presentation</vt:lpstr>
      <vt:lpstr>Animate Slides</vt:lpstr>
      <vt:lpstr>Distinguish Wild Edibles, Poison / Invasive Plants, Trees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CRIESEN</dc:creator>
  <cp:lastModifiedBy>Craig Riesen</cp:lastModifiedBy>
  <cp:revision>28</cp:revision>
  <dcterms:created xsi:type="dcterms:W3CDTF">2004-08-27T19:55:17Z</dcterms:created>
  <dcterms:modified xsi:type="dcterms:W3CDTF">2023-10-05T20:20:11Z</dcterms:modified>
</cp:coreProperties>
</file>