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6" r:id="rId3"/>
  </p:sldMasterIdLst>
  <p:notesMasterIdLst>
    <p:notesMasterId r:id="rId50"/>
  </p:notesMasterIdLst>
  <p:sldIdLst>
    <p:sldId id="334" r:id="rId4"/>
    <p:sldId id="257" r:id="rId5"/>
    <p:sldId id="287" r:id="rId6"/>
    <p:sldId id="289" r:id="rId7"/>
    <p:sldId id="288" r:id="rId8"/>
    <p:sldId id="258" r:id="rId9"/>
    <p:sldId id="259" r:id="rId10"/>
    <p:sldId id="335"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90" r:id="rId24"/>
    <p:sldId id="272" r:id="rId25"/>
    <p:sldId id="273" r:id="rId26"/>
    <p:sldId id="274" r:id="rId27"/>
    <p:sldId id="275" r:id="rId28"/>
    <p:sldId id="276" r:id="rId29"/>
    <p:sldId id="277" r:id="rId30"/>
    <p:sldId id="278" r:id="rId31"/>
    <p:sldId id="292" r:id="rId32"/>
    <p:sldId id="293" r:id="rId33"/>
    <p:sldId id="279" r:id="rId34"/>
    <p:sldId id="281" r:id="rId35"/>
    <p:sldId id="301" r:id="rId36"/>
    <p:sldId id="282" r:id="rId37"/>
    <p:sldId id="283" r:id="rId38"/>
    <p:sldId id="284" r:id="rId39"/>
    <p:sldId id="298" r:id="rId40"/>
    <p:sldId id="299" r:id="rId41"/>
    <p:sldId id="300" r:id="rId42"/>
    <p:sldId id="285" r:id="rId43"/>
    <p:sldId id="286" r:id="rId44"/>
    <p:sldId id="297" r:id="rId45"/>
    <p:sldId id="291" r:id="rId46"/>
    <p:sldId id="295" r:id="rId47"/>
    <p:sldId id="294" r:id="rId48"/>
    <p:sldId id="29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90" y="4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9C439E-C771-48ED-A7C4-304ED106F47A}" type="datetimeFigureOut">
              <a:rPr lang="en-US" smtClean="0"/>
              <a:t>9/29/2022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DB9E0F-5D41-4C54-8341-BDE065831B1E}" type="slidenum">
              <a:rPr lang="en-US" smtClean="0"/>
              <a:t>‹#›</a:t>
            </a:fld>
            <a:endParaRPr lang="en-US"/>
          </a:p>
        </p:txBody>
      </p:sp>
    </p:spTree>
    <p:extLst>
      <p:ext uri="{BB962C8B-B14F-4D97-AF65-F5344CB8AC3E}">
        <p14:creationId xmlns:p14="http://schemas.microsoft.com/office/powerpoint/2010/main" val="98293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7D8F8CD3-33C9-429C-A1C5-68A4E9E2D8C4}" type="slidenum">
              <a:rPr lang="en-US" altLang="zh-TW" sz="1200" b="0">
                <a:solidFill>
                  <a:prstClr val="black"/>
                </a:solidFill>
              </a:rPr>
              <a:pPr eaLnBrk="1" hangingPunct="1"/>
              <a:t>2</a:t>
            </a:fld>
            <a:endParaRPr lang="en-US" altLang="zh-TW" sz="1200" b="0">
              <a:solidFill>
                <a:prstClr val="black"/>
              </a:solidFill>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142A02AD-980A-47FE-BE80-77051C2A3D89}" type="slidenum">
              <a:rPr lang="en-US" altLang="zh-TW" sz="1200" b="0">
                <a:solidFill>
                  <a:prstClr val="black"/>
                </a:solidFill>
              </a:rPr>
              <a:pPr eaLnBrk="1" hangingPunct="1"/>
              <a:t>11</a:t>
            </a:fld>
            <a:endParaRPr lang="en-US" altLang="zh-TW" sz="1200" b="0">
              <a:solidFill>
                <a:prstClr val="black"/>
              </a:solidFill>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ECB9CBDA-05A9-4A2D-A7F9-3693EBCCB24D}" type="slidenum">
              <a:rPr lang="en-US" altLang="zh-TW" sz="1200" b="0">
                <a:solidFill>
                  <a:prstClr val="black"/>
                </a:solidFill>
              </a:rPr>
              <a:pPr eaLnBrk="1" hangingPunct="1"/>
              <a:t>12</a:t>
            </a:fld>
            <a:endParaRPr lang="en-US" altLang="zh-TW" sz="1200" b="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142A02AD-980A-47FE-BE80-77051C2A3D89}" type="slidenum">
              <a:rPr lang="en-US" altLang="zh-TW" sz="1200" b="0">
                <a:solidFill>
                  <a:prstClr val="black"/>
                </a:solidFill>
              </a:rPr>
              <a:pPr eaLnBrk="1" hangingPunct="1"/>
              <a:t>13</a:t>
            </a:fld>
            <a:endParaRPr lang="en-US" altLang="zh-TW" sz="1200" b="0">
              <a:solidFill>
                <a:prstClr val="black"/>
              </a:solidFill>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109202F6-B603-4767-B7ED-FF2CE104C34F}" type="slidenum">
              <a:rPr lang="en-US" altLang="zh-TW" sz="1200" b="0">
                <a:solidFill>
                  <a:prstClr val="black"/>
                </a:solidFill>
              </a:rPr>
              <a:pPr eaLnBrk="1" hangingPunct="1"/>
              <a:t>14</a:t>
            </a:fld>
            <a:endParaRPr lang="en-US" altLang="zh-TW" sz="1200" b="0">
              <a:solidFill>
                <a:prstClr val="black"/>
              </a:solidFill>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E6E7D3E4-6008-4BC1-B9F9-07A7C3B2D062}" type="slidenum">
              <a:rPr lang="en-US" altLang="zh-TW" sz="1200" b="0">
                <a:solidFill>
                  <a:prstClr val="black"/>
                </a:solidFill>
              </a:rPr>
              <a:pPr eaLnBrk="1" hangingPunct="1"/>
              <a:t>15</a:t>
            </a:fld>
            <a:endParaRPr lang="en-US" altLang="zh-TW" sz="1200" b="0">
              <a:solidFill>
                <a:prstClr val="black"/>
              </a:solidFill>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E13B9E10-5CEF-4F78-B2FA-B432631B944B}" type="slidenum">
              <a:rPr lang="en-US" altLang="zh-TW" sz="1200" b="0">
                <a:solidFill>
                  <a:prstClr val="black"/>
                </a:solidFill>
              </a:rPr>
              <a:pPr eaLnBrk="1" hangingPunct="1"/>
              <a:t>16</a:t>
            </a:fld>
            <a:endParaRPr lang="en-US" altLang="zh-TW" sz="1200" b="0">
              <a:solidFill>
                <a:prstClr val="black"/>
              </a:solidFill>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31685EBA-8B80-40D3-9B72-A86867183BF7}" type="slidenum">
              <a:rPr lang="en-US" altLang="zh-TW" sz="1200" b="0">
                <a:solidFill>
                  <a:prstClr val="black"/>
                </a:solidFill>
              </a:rPr>
              <a:pPr eaLnBrk="1" hangingPunct="1"/>
              <a:t>17</a:t>
            </a:fld>
            <a:endParaRPr lang="en-US" altLang="zh-TW" sz="1200" b="0">
              <a:solidFill>
                <a:prstClr val="black"/>
              </a:solidFill>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F9316D67-6674-416B-97DF-E42017EAC4F2}" type="slidenum">
              <a:rPr lang="en-US" altLang="zh-TW" sz="1200" b="0">
                <a:solidFill>
                  <a:prstClr val="black"/>
                </a:solidFill>
              </a:rPr>
              <a:pPr eaLnBrk="1" hangingPunct="1"/>
              <a:t>18</a:t>
            </a:fld>
            <a:endParaRPr lang="en-US" altLang="zh-TW" sz="1200" b="0">
              <a:solidFill>
                <a:prstClr val="black"/>
              </a:solidFill>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B6A706FD-9BE4-4288-9987-31649A7EC670}" type="slidenum">
              <a:rPr lang="en-US" altLang="zh-TW" sz="1200" b="0">
                <a:solidFill>
                  <a:prstClr val="black"/>
                </a:solidFill>
              </a:rPr>
              <a:pPr eaLnBrk="1" hangingPunct="1"/>
              <a:t>19</a:t>
            </a:fld>
            <a:endParaRPr lang="en-US" altLang="zh-TW" sz="1200" b="0">
              <a:solidFill>
                <a:prstClr val="black"/>
              </a:solidFill>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5A3E9C9E-1E6A-4963-AE1B-B46A21BC307E}" type="slidenum">
              <a:rPr lang="en-US" altLang="zh-TW" sz="1200" b="0">
                <a:solidFill>
                  <a:prstClr val="black"/>
                </a:solidFill>
              </a:rPr>
              <a:pPr eaLnBrk="1" hangingPunct="1"/>
              <a:t>20</a:t>
            </a:fld>
            <a:endParaRPr lang="en-US" altLang="zh-TW" sz="1200" b="0">
              <a:solidFill>
                <a:prstClr val="black"/>
              </a:solidFill>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endParaRPr lang="en-US" sz="1050" b="1"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Timing ~ 1 minute.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Entry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After reviewing the five characteristics of life, use these criteria to identify the objects that are living.</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Hint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Determine whether each item is </a:t>
            </a:r>
            <a:r>
              <a:rPr lang="en-US" sz="1050" b="0" i="1" u="none" strike="noStrike" kern="1200" baseline="0" dirty="0">
                <a:solidFill>
                  <a:schemeClr val="tx1"/>
                </a:solidFill>
                <a:effectLst/>
                <a:latin typeface="Book Antiqua"/>
                <a:ea typeface="+mn-ea"/>
                <a:cs typeface="Book Antiqua"/>
              </a:rPr>
              <a:t>missing </a:t>
            </a:r>
            <a:r>
              <a:rPr lang="en-US" sz="1050" b="0" i="0" u="none" strike="noStrike" kern="1200" baseline="0" dirty="0">
                <a:solidFill>
                  <a:schemeClr val="tx1"/>
                </a:solidFill>
                <a:effectLst/>
                <a:latin typeface="Book Antiqua"/>
                <a:ea typeface="+mn-ea"/>
                <a:cs typeface="Book Antiqua"/>
              </a:rPr>
              <a:t>one of the characteristics. If it is, then don’t check it — it’s not living.</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0"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sng" strike="noStrike" kern="1200" baseline="0" dirty="0">
                <a:solidFill>
                  <a:schemeClr val="tx1"/>
                </a:solidFill>
                <a:effectLst/>
                <a:latin typeface="Book Antiqua"/>
                <a:ea typeface="+mn-ea"/>
                <a:cs typeface="Book Antiqua"/>
              </a:rPr>
              <a:t>SOURCES:</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i="0" u="none" strike="noStrike" kern="1200" baseline="0" dirty="0">
                <a:solidFill>
                  <a:schemeClr val="tx1"/>
                </a:solidFill>
                <a:effectLst/>
                <a:latin typeface="Book Antiqua"/>
                <a:ea typeface="+mn-ea"/>
                <a:cs typeface="Book Antiqua"/>
              </a:rPr>
              <a:t>Flower. “</a:t>
            </a:r>
            <a:r>
              <a:rPr lang="en-US" b="0" dirty="0"/>
              <a:t>Flowers,”</a:t>
            </a:r>
            <a:r>
              <a:rPr lang="en-US" b="0" baseline="0" dirty="0"/>
              <a:t> </a:t>
            </a:r>
            <a:r>
              <a:rPr lang="en-US" b="0" baseline="0" dirty="0" err="1"/>
              <a:t>Domenico</a:t>
            </a:r>
            <a:r>
              <a:rPr lang="en-US" b="0" baseline="0" dirty="0"/>
              <a:t> </a:t>
            </a:r>
            <a:r>
              <a:rPr lang="en-US" b="0" baseline="0" dirty="0" err="1"/>
              <a:t>Salvagnin</a:t>
            </a:r>
            <a:r>
              <a:rPr lang="en-US" b="0" baseline="0" dirty="0"/>
              <a:t>. 2005 as CC, Digital Image. http://www.flickr.com/photos/dominiqs/137546658/ (accessed April 9, 2012). </a:t>
            </a:r>
            <a:endParaRPr lang="en-US" sz="1050" b="0"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baseline="0" dirty="0"/>
              <a:t>Rock. </a:t>
            </a:r>
            <a:r>
              <a:rPr lang="en-US" b="0" baseline="0" dirty="0"/>
              <a:t>“</a:t>
            </a:r>
            <a:r>
              <a:rPr lang="en-US" b="0" dirty="0">
                <a:effectLst/>
              </a:rPr>
              <a:t>Diorite.jpg,” </a:t>
            </a:r>
            <a:r>
              <a:rPr lang="en-US" baseline="0" dirty="0" err="1"/>
              <a:t>Siim</a:t>
            </a:r>
            <a:r>
              <a:rPr lang="en-US" baseline="0" dirty="0"/>
              <a:t> </a:t>
            </a:r>
            <a:r>
              <a:rPr lang="en-US" baseline="0" dirty="0" err="1"/>
              <a:t>Sepp</a:t>
            </a:r>
            <a:r>
              <a:rPr lang="en-US" baseline="0" dirty="0"/>
              <a:t>. 2005 as CC-SA/GNU, Digital Image. http://commons.wikimedia.org/wiki/File:Diorite.jpg (accessed April 20, 2011). </a:t>
            </a:r>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i="0" u="none" strike="noStrike" kern="1200" baseline="0" dirty="0">
                <a:solidFill>
                  <a:schemeClr val="tx1"/>
                </a:solidFill>
                <a:effectLst/>
                <a:latin typeface="Book Antiqua"/>
                <a:ea typeface="+mn-ea"/>
                <a:cs typeface="Book Antiqua"/>
              </a:rPr>
              <a:t>Lightning. “</a:t>
            </a:r>
            <a:r>
              <a:rPr lang="en-US" b="0" dirty="0"/>
              <a:t>Lightning,” </a:t>
            </a:r>
            <a:r>
              <a:rPr lang="en-US" sz="1050" b="0" i="0" u="none" strike="noStrike" kern="1200" baseline="0" dirty="0">
                <a:solidFill>
                  <a:schemeClr val="tx1"/>
                </a:solidFill>
                <a:effectLst/>
                <a:latin typeface="Book Antiqua"/>
                <a:ea typeface="+mn-ea"/>
                <a:cs typeface="Book Antiqua"/>
              </a:rPr>
              <a:t>Tim	. 2008 as CC, Digital Image. http://www.flickr.com/photos/seabamirum/2726998568/ </a:t>
            </a:r>
            <a:r>
              <a:rPr lang="en-US" baseline="0" dirty="0"/>
              <a:t>(accessed April 20, 2011). </a:t>
            </a:r>
          </a:p>
          <a:p>
            <a:pPr marL="0" marR="0" indent="0" algn="l" defTabSz="914400" rtl="0" eaLnBrk="1" fontAlgn="base" latinLnBrk="0" hangingPunct="1">
              <a:lnSpc>
                <a:spcPct val="100000"/>
              </a:lnSpc>
              <a:spcBef>
                <a:spcPts val="571"/>
              </a:spcBef>
              <a:spcAft>
                <a:spcPct val="0"/>
              </a:spcAft>
              <a:buClrTx/>
              <a:buSzTx/>
              <a:buFontTx/>
              <a:buNone/>
              <a:tabLst/>
              <a:defRPr/>
            </a:pPr>
            <a:r>
              <a:rPr lang="en-US" baseline="0" dirty="0"/>
              <a:t>Mushroom. “</a:t>
            </a:r>
            <a:r>
              <a:rPr lang="en-US" sz="1050" b="0" kern="1200" dirty="0">
                <a:solidFill>
                  <a:schemeClr val="tx1"/>
                </a:solidFill>
                <a:effectLst/>
                <a:latin typeface="Book Antiqua"/>
                <a:ea typeface="+mn-ea"/>
                <a:cs typeface="Book Antiqua"/>
              </a:rPr>
              <a:t>IMG_3008.JPG,</a:t>
            </a:r>
            <a:r>
              <a:rPr lang="en-US" sz="1050" b="0" kern="1200" baseline="0" dirty="0">
                <a:solidFill>
                  <a:schemeClr val="tx1"/>
                </a:solidFill>
                <a:effectLst/>
                <a:latin typeface="Book Antiqua"/>
                <a:ea typeface="+mn-ea"/>
                <a:cs typeface="Book Antiqua"/>
              </a:rPr>
              <a:t>” </a:t>
            </a:r>
            <a:r>
              <a:rPr lang="en-US" sz="1050" b="0" kern="1200" baseline="0" dirty="0" err="1">
                <a:solidFill>
                  <a:schemeClr val="tx1"/>
                </a:solidFill>
                <a:effectLst/>
                <a:latin typeface="Book Antiqua"/>
                <a:ea typeface="+mn-ea"/>
                <a:cs typeface="Book Antiqua"/>
              </a:rPr>
              <a:t>B</a:t>
            </a:r>
            <a:r>
              <a:rPr lang="en-US" baseline="0" dirty="0" err="1"/>
              <a:t>adeendjuh</a:t>
            </a:r>
            <a:r>
              <a:rPr lang="en-US" baseline="0" dirty="0"/>
              <a:t>. 2009 as Free Photo, Digital Image. http://www.morguefile.com/archive/display/629267 (accessed April 20, 2011).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9654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5A3E9C9E-1E6A-4963-AE1B-B46A21BC307E}" type="slidenum">
              <a:rPr lang="en-US" altLang="zh-TW" sz="1200" b="0">
                <a:solidFill>
                  <a:prstClr val="black"/>
                </a:solidFill>
              </a:rPr>
              <a:pPr eaLnBrk="1" hangingPunct="1"/>
              <a:t>21</a:t>
            </a:fld>
            <a:endParaRPr lang="en-US" altLang="zh-TW" sz="1200" b="0">
              <a:solidFill>
                <a:prstClr val="black"/>
              </a:solidFill>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1152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C13DD708-EFCF-4CD6-94F2-CB0357B75910}" type="slidenum">
              <a:rPr lang="en-US" altLang="zh-TW" sz="1200" b="0">
                <a:solidFill>
                  <a:prstClr val="black"/>
                </a:solidFill>
              </a:rPr>
              <a:pPr eaLnBrk="1" hangingPunct="1"/>
              <a:t>22</a:t>
            </a:fld>
            <a:endParaRPr lang="en-US" altLang="zh-TW" sz="1200" b="0">
              <a:solidFill>
                <a:prstClr val="black"/>
              </a:solidFill>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C0C917B1-8716-4243-9FE5-67EC8E82E87F}" type="slidenum">
              <a:rPr lang="en-US" altLang="zh-TW" sz="1200" b="0">
                <a:solidFill>
                  <a:prstClr val="black"/>
                </a:solidFill>
              </a:rPr>
              <a:pPr eaLnBrk="1" hangingPunct="1"/>
              <a:t>23</a:t>
            </a:fld>
            <a:endParaRPr lang="en-US" altLang="zh-TW" sz="1200" b="0">
              <a:solidFill>
                <a:prstClr val="black"/>
              </a:solidFill>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EC48306A-4DCA-419E-9589-86734E8659E8}" type="slidenum">
              <a:rPr lang="en-US" altLang="zh-TW" sz="1200" b="0">
                <a:solidFill>
                  <a:prstClr val="black"/>
                </a:solidFill>
              </a:rPr>
              <a:pPr eaLnBrk="1" hangingPunct="1"/>
              <a:t>24</a:t>
            </a:fld>
            <a:endParaRPr lang="en-US" altLang="zh-TW" sz="1200" b="0">
              <a:solidFill>
                <a:prstClr val="black"/>
              </a:solidFill>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C5D11DF1-557C-4D71-9E26-C090476971D7}" type="slidenum">
              <a:rPr lang="en-US" altLang="zh-TW" sz="1200" b="0">
                <a:solidFill>
                  <a:prstClr val="black"/>
                </a:solidFill>
              </a:rPr>
              <a:pPr eaLnBrk="1" hangingPunct="1"/>
              <a:t>25</a:t>
            </a:fld>
            <a:endParaRPr lang="en-US" altLang="zh-TW" sz="1200" b="0">
              <a:solidFill>
                <a:prstClr val="black"/>
              </a:solidFill>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C5D11DF1-557C-4D71-9E26-C090476971D7}" type="slidenum">
              <a:rPr lang="en-US" altLang="zh-TW" sz="1200" b="0">
                <a:solidFill>
                  <a:prstClr val="black"/>
                </a:solidFill>
              </a:rPr>
              <a:pPr eaLnBrk="1" hangingPunct="1"/>
              <a:t>26</a:t>
            </a:fld>
            <a:endParaRPr lang="en-US" altLang="zh-TW" sz="1200" b="0">
              <a:solidFill>
                <a:prstClr val="black"/>
              </a:solidFill>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BAFF5B2F-7F97-4560-A968-B3D48EC1823B}" type="slidenum">
              <a:rPr lang="en-US" altLang="zh-TW" sz="1200" b="0">
                <a:solidFill>
                  <a:prstClr val="black"/>
                </a:solidFill>
              </a:rPr>
              <a:pPr eaLnBrk="1" hangingPunct="1"/>
              <a:t>27</a:t>
            </a:fld>
            <a:endParaRPr lang="en-US" altLang="zh-TW" sz="1200" b="0">
              <a:solidFill>
                <a:prstClr val="black"/>
              </a:solidFill>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6D9A3E32-0643-4F02-9BD5-29B06B082F74}" type="slidenum">
              <a:rPr lang="en-US" altLang="zh-TW" sz="1200" b="0">
                <a:solidFill>
                  <a:prstClr val="black"/>
                </a:solidFill>
              </a:rPr>
              <a:pPr eaLnBrk="1" hangingPunct="1"/>
              <a:t>28</a:t>
            </a:fld>
            <a:endParaRPr lang="en-US" altLang="zh-TW" sz="1200" b="0">
              <a:solidFill>
                <a:prstClr val="black"/>
              </a:solidFill>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620713"/>
            <a:ext cx="4537075" cy="3403600"/>
          </a:xfrm>
        </p:spPr>
      </p:sp>
      <p:sp>
        <p:nvSpPr>
          <p:cNvPr id="3" name="Notes Placeholder 2"/>
          <p:cNvSpPr>
            <a:spLocks noGrp="1"/>
          </p:cNvSpPr>
          <p:nvPr>
            <p:ph type="body" idx="1"/>
          </p:nvPr>
        </p:nvSpPr>
        <p:spPr/>
        <p:txBody>
          <a:bodyPr/>
          <a:lstStyle/>
          <a:p>
            <a:pPr marL="0" marR="0" lvl="1" indent="0" algn="l" defTabSz="931774" rtl="0" eaLnBrk="1" fontAlgn="base" latinLnBrk="0" hangingPunct="1">
              <a:lnSpc>
                <a:spcPct val="100000"/>
              </a:lnSpc>
              <a:spcBef>
                <a:spcPts val="582"/>
              </a:spcBef>
              <a:spcAft>
                <a:spcPct val="0"/>
              </a:spcAft>
              <a:buClrTx/>
              <a:buSzTx/>
              <a:buFontTx/>
              <a:buNone/>
              <a:tabLst/>
              <a:defRPr/>
            </a:pPr>
            <a:r>
              <a:rPr lang="en-US" b="1" dirty="0"/>
              <a:t>#frame</a:t>
            </a:r>
          </a:p>
          <a:p>
            <a:pPr marL="0" marR="0" lvl="1" indent="0" algn="l" defTabSz="931774" rtl="0" eaLnBrk="1" fontAlgn="base" latinLnBrk="0" hangingPunct="1">
              <a:lnSpc>
                <a:spcPct val="100000"/>
              </a:lnSpc>
              <a:spcBef>
                <a:spcPts val="582"/>
              </a:spcBef>
              <a:spcAft>
                <a:spcPct val="0"/>
              </a:spcAft>
              <a:buClrTx/>
              <a:buSzTx/>
              <a:buFontTx/>
              <a:buNone/>
              <a:tabLst/>
              <a:defRPr/>
            </a:pPr>
            <a:r>
              <a:rPr lang="en-US" b="1" dirty="0"/>
              <a:t>instructional video</a:t>
            </a:r>
          </a:p>
          <a:p>
            <a:pPr marL="0" lvl="1" defTabSz="931774">
              <a:spcBef>
                <a:spcPts val="582"/>
              </a:spcBef>
              <a:defRPr/>
            </a:pPr>
            <a:endParaRPr lang="en-US" b="1" dirty="0"/>
          </a:p>
          <a:p>
            <a:pPr marL="0" lvl="1" defTabSz="931774">
              <a:spcBef>
                <a:spcPts val="582"/>
              </a:spcBef>
              <a:defRPr/>
            </a:pPr>
            <a:r>
              <a:rPr lang="en-US" b="1" dirty="0"/>
              <a:t>Timing ≈ 2.5 minutes</a:t>
            </a:r>
          </a:p>
          <a:p>
            <a:r>
              <a:rPr lang="en-US" b="0" baseline="0" dirty="0"/>
              <a:t>Please point out the characteristics of the organelles to give students a description with the visual.</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i="0" baseline="0" dirty="0"/>
              <a:t>Animal cells contain organelles specialized to perform specific functions for the cell.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dirty="0">
                <a:solidFill>
                  <a:prstClr val="black"/>
                </a:solidFill>
              </a:rPr>
              <a:t>Please point out that the some organelles are membrane bound,</a:t>
            </a:r>
            <a:r>
              <a:rPr lang="en-US" sz="1050" baseline="0" dirty="0">
                <a:solidFill>
                  <a:prstClr val="black"/>
                </a:solidFill>
              </a:rPr>
              <a:t> meaning they are contained in one location surrounded by a membrane </a:t>
            </a:r>
            <a:r>
              <a:rPr lang="en-US" sz="1050" dirty="0">
                <a:solidFill>
                  <a:prstClr val="black"/>
                </a:solidFill>
              </a:rPr>
              <a:t>and located in the cytoplasm of the cell</a:t>
            </a:r>
            <a:r>
              <a:rPr lang="en-US" sz="1050" baseline="0" dirty="0">
                <a:solidFill>
                  <a:prstClr val="black"/>
                </a:solidFill>
              </a:rPr>
              <a:t> (example – nucleus, Golgi apparatus, lysosome, ER, mitochondrion). Other organelles are </a:t>
            </a:r>
            <a:r>
              <a:rPr lang="en-US" sz="1050" i="1" baseline="0" dirty="0">
                <a:solidFill>
                  <a:prstClr val="black"/>
                </a:solidFill>
              </a:rPr>
              <a:t>not</a:t>
            </a:r>
            <a:r>
              <a:rPr lang="en-US" sz="1050" i="0" baseline="0" dirty="0">
                <a:solidFill>
                  <a:prstClr val="black"/>
                </a:solidFill>
              </a:rPr>
              <a:t> membrane-bound (centrioles, ribosomes, and cell membrane)</a:t>
            </a:r>
            <a:endParaRPr lang="en-US" b="0" i="0" baseline="0" dirty="0"/>
          </a:p>
          <a:p>
            <a:r>
              <a:rPr lang="en-US" b="0" i="1" baseline="0" dirty="0"/>
              <a:t>Organelles are animated [please note that cytoplasm is not an organelle but surrounds the organelles]</a:t>
            </a:r>
          </a:p>
          <a:p>
            <a:pPr marL="174708" indent="-174708" algn="l">
              <a:buFont typeface="Arial" pitchFamily="34" charset="0"/>
              <a:buChar char="•"/>
            </a:pPr>
            <a:r>
              <a:rPr lang="en-US" b="1" baseline="0" dirty="0"/>
              <a:t>Nucleus - The control center of the cell; directs cell activity.</a:t>
            </a:r>
          </a:p>
          <a:p>
            <a:pPr marL="392189" lvl="1" indent="-174708" algn="l">
              <a:buFont typeface="Arial" pitchFamily="34" charset="0"/>
              <a:buChar char="•"/>
            </a:pPr>
            <a:r>
              <a:rPr lang="en-US" b="0" baseline="0" dirty="0"/>
              <a:t>Considered the brain of the cell.</a:t>
            </a:r>
            <a:r>
              <a:rPr lang="en-US" b="1" baseline="0" dirty="0"/>
              <a:t>				</a:t>
            </a:r>
          </a:p>
          <a:p>
            <a:pPr marL="174708" indent="-174708" algn="l">
              <a:buFont typeface="Arial" pitchFamily="34" charset="0"/>
              <a:buChar char="•"/>
            </a:pPr>
            <a:r>
              <a:rPr lang="en-US" b="1" baseline="0" dirty="0"/>
              <a:t>Golgi apparatus - An organelle that packages and distributes proteins received from the endoplasmic reticulum.</a:t>
            </a:r>
          </a:p>
          <a:p>
            <a:pPr marL="392189" lvl="1" indent="-174708" algn="l">
              <a:buFont typeface="Arial" pitchFamily="34" charset="0"/>
              <a:buChar char="•"/>
            </a:pPr>
            <a:r>
              <a:rPr lang="en-US" b="0" baseline="0" dirty="0"/>
              <a:t>“Protein packaging organelle”</a:t>
            </a:r>
          </a:p>
          <a:p>
            <a:pPr marL="217481" lvl="1" indent="0" algn="l">
              <a:buFont typeface="Arial" pitchFamily="34" charset="0"/>
              <a:buNone/>
            </a:pPr>
            <a:endParaRPr lang="en-US" b="0" baseline="0" dirty="0"/>
          </a:p>
          <a:p>
            <a:pPr marL="0" indent="0">
              <a:buFont typeface="Arial" pitchFamily="34" charset="0"/>
              <a:buNone/>
            </a:pPr>
            <a:r>
              <a:rPr lang="en-US" b="1" dirty="0"/>
              <a:t>Lysosome</a:t>
            </a:r>
            <a:r>
              <a:rPr lang="en-US" b="1" baseline="0" dirty="0"/>
              <a:t> - </a:t>
            </a:r>
            <a:r>
              <a:rPr lang="en-US" b="1" dirty="0"/>
              <a:t>An organelle that contains digestive enzymes that break down waste material and debris in the cell</a:t>
            </a:r>
          </a:p>
          <a:p>
            <a:pPr marL="0" indent="0">
              <a:buFont typeface="Arial" pitchFamily="34" charset="0"/>
              <a:buNone/>
            </a:pPr>
            <a:endParaRPr lang="en-US" sz="1050" b="1" i="1" dirty="0">
              <a:solidFill>
                <a:prstClr val="black"/>
              </a:solidFill>
            </a:endParaRPr>
          </a:p>
          <a:p>
            <a:pPr marL="1307756" indent="-1307756"/>
            <a:r>
              <a:rPr lang="en-US" sz="1050" b="1" i="0" dirty="0">
                <a:solidFill>
                  <a:prstClr val="black"/>
                </a:solidFill>
              </a:rPr>
              <a:t>Cytoplasm</a:t>
            </a:r>
            <a:r>
              <a:rPr lang="en-US" sz="1050" b="1" dirty="0">
                <a:solidFill>
                  <a:prstClr val="black"/>
                </a:solidFill>
              </a:rPr>
              <a:t> - </a:t>
            </a:r>
            <a:r>
              <a:rPr lang="en-US" sz="800" b="1" dirty="0"/>
              <a:t>A jelly-like substance that supports and protects organelles in the cell</a:t>
            </a:r>
          </a:p>
          <a:p>
            <a:pPr marL="0" indent="0" algn="l">
              <a:buFont typeface="Arial" pitchFamily="34" charset="0"/>
              <a:buNone/>
            </a:pPr>
            <a:endParaRPr lang="en-US" b="1" baseline="0" dirty="0"/>
          </a:p>
          <a:p>
            <a:pPr marL="914400" lvl="0" indent="-914400"/>
            <a:r>
              <a:rPr lang="en-US" b="1" baseline="0" dirty="0"/>
              <a:t>Centrioles - </a:t>
            </a:r>
            <a:r>
              <a:rPr lang="en-US" b="1" dirty="0">
                <a:solidFill>
                  <a:prstClr val="black"/>
                </a:solidFill>
                <a:latin typeface="Arial" pitchFamily="34" charset="0"/>
                <a:cs typeface="Arial" pitchFamily="34" charset="0"/>
              </a:rPr>
              <a:t>A pair of cylindrical structures located near the nucleus that helps to organize cell division</a:t>
            </a:r>
          </a:p>
          <a:p>
            <a:pPr marL="392189" lvl="1" indent="-174708" algn="l">
              <a:buFont typeface="Arial" pitchFamily="34" charset="0"/>
              <a:buChar char="•"/>
            </a:pPr>
            <a:r>
              <a:rPr lang="en-US" b="0" baseline="0" dirty="0"/>
              <a:t>Only animal cells have centrioles</a:t>
            </a:r>
          </a:p>
          <a:p>
            <a:pPr marL="174708" indent="-174708" algn="l">
              <a:buFont typeface="Arial" pitchFamily="34" charset="0"/>
              <a:buChar char="•"/>
            </a:pPr>
            <a:endParaRPr lang="en-US" b="1" baseline="0" dirty="0"/>
          </a:p>
          <a:p>
            <a:pPr marL="174708" indent="-174708" algn="l">
              <a:buFont typeface="Arial" pitchFamily="34" charset="0"/>
              <a:buChar char="•"/>
            </a:pPr>
            <a:r>
              <a:rPr lang="en-US" b="1" baseline="0" dirty="0"/>
              <a:t>Ribosomes - Organelles that produce proteins for the cell. </a:t>
            </a:r>
          </a:p>
          <a:p>
            <a:pPr marL="392189" lvl="1" indent="-174708" algn="l">
              <a:buFont typeface="Arial" pitchFamily="34" charset="0"/>
              <a:buChar char="•"/>
            </a:pPr>
            <a:r>
              <a:rPr lang="en-US" b="0" baseline="0" dirty="0"/>
              <a:t>Ribosomes are usually found attached to the surface of the endoplasmic reticulum</a:t>
            </a:r>
          </a:p>
          <a:p>
            <a:pPr marL="0" indent="0" algn="l">
              <a:buFont typeface="Arial" pitchFamily="34" charset="0"/>
              <a:buNone/>
            </a:pPr>
            <a:endParaRPr lang="en-US" b="1" baseline="0" dirty="0"/>
          </a:p>
          <a:p>
            <a:pPr marL="0" indent="0" algn="l">
              <a:buFont typeface="Arial" pitchFamily="34" charset="0"/>
              <a:buNone/>
            </a:pPr>
            <a:endParaRPr lang="en-US" b="1" baseline="0" dirty="0"/>
          </a:p>
          <a:p>
            <a:pPr marL="174708" indent="-174708" algn="l">
              <a:buFont typeface="Arial" pitchFamily="34" charset="0"/>
              <a:buChar char="•"/>
            </a:pPr>
            <a:r>
              <a:rPr lang="en-US" b="1" baseline="0" dirty="0"/>
              <a:t>Endoplasmic Reticulum- An organelle that moves proteins and other substances through the cell.</a:t>
            </a:r>
          </a:p>
          <a:p>
            <a:pPr marL="392189" lvl="1" indent="-174708" algn="l">
              <a:buFont typeface="Arial" pitchFamily="34" charset="0"/>
              <a:buChar char="•"/>
            </a:pPr>
            <a:r>
              <a:rPr lang="en-US" b="0" baseline="0" dirty="0"/>
              <a:t>There is smooth and rough ER named because of the difference in texture.</a:t>
            </a:r>
          </a:p>
          <a:p>
            <a:pPr marL="0" indent="0" algn="l">
              <a:buFont typeface="Arial" pitchFamily="34" charset="0"/>
              <a:buNone/>
            </a:pPr>
            <a:endParaRPr lang="en-US" b="1" baseline="0" dirty="0"/>
          </a:p>
          <a:p>
            <a:pPr marL="174708" indent="-174708" algn="l">
              <a:buFont typeface="Arial" pitchFamily="34" charset="0"/>
              <a:buChar char="•"/>
            </a:pPr>
            <a:r>
              <a:rPr lang="en-US" b="1" baseline="0" dirty="0"/>
              <a:t>Mitochondria - Organelles that break down sugar molecules to supply energy to the cell.</a:t>
            </a:r>
          </a:p>
          <a:p>
            <a:pPr marL="392189" lvl="1" indent="-174708" algn="l">
              <a:buFont typeface="Arial" pitchFamily="34" charset="0"/>
              <a:buChar char="•"/>
            </a:pPr>
            <a:r>
              <a:rPr lang="en-US" b="0" baseline="0" dirty="0"/>
              <a:t>Considered the powerhouse of the cell</a:t>
            </a:r>
          </a:p>
          <a:p>
            <a:pPr marL="0" indent="0" algn="l">
              <a:buFont typeface="Arial" pitchFamily="34" charset="0"/>
              <a:buNone/>
            </a:pPr>
            <a:endParaRPr lang="en-US" b="1" baseline="0" dirty="0"/>
          </a:p>
          <a:p>
            <a:pPr marL="174708" indent="-174708" algn="l">
              <a:buFont typeface="Arial" pitchFamily="34" charset="0"/>
              <a:buChar char="•"/>
            </a:pPr>
            <a:r>
              <a:rPr lang="en-US" b="1" baseline="0" dirty="0"/>
              <a:t>Cell Membrane - An organelle that provides a protective layer around the cell and controls what enters and leaves the cell.</a:t>
            </a:r>
          </a:p>
          <a:p>
            <a:pPr marL="217481" lvl="1" indent="0" algn="l">
              <a:buFont typeface="Arial" pitchFamily="34" charset="0"/>
              <a:buNone/>
            </a:pPr>
            <a:endParaRPr lang="en-US" b="1" baseline="0" dirty="0"/>
          </a:p>
          <a:p>
            <a:pPr marL="174708" indent="-174708" algn="l">
              <a:buFont typeface="Arial" pitchFamily="34" charset="0"/>
              <a:buChar char="•"/>
            </a:pPr>
            <a:r>
              <a:rPr lang="en-US" b="1" baseline="0" dirty="0"/>
              <a:t>Vacuole - An organelle used as temporary storage for water, waste products, food, and other cellular material.</a:t>
            </a:r>
          </a:p>
          <a:p>
            <a:pPr marL="171450" indent="-171450" algn="l" defTabSz="931774" fontAlgn="auto">
              <a:spcBef>
                <a:spcPts val="0"/>
              </a:spcBef>
              <a:spcAft>
                <a:spcPts val="0"/>
              </a:spcAft>
              <a:buFont typeface="Arial" pitchFamily="34" charset="0"/>
              <a:buChar char="•"/>
              <a:defRPr/>
            </a:pPr>
            <a:r>
              <a:rPr lang="en-US" sz="1100" dirty="0">
                <a:solidFill>
                  <a:prstClr val="black"/>
                </a:solidFill>
              </a:rPr>
              <a:t>Vacuole (not seen in the picture) is rarely seen in animal cells, although possible in special cases. It will be discussed with plant cells.</a:t>
            </a:r>
          </a:p>
          <a:p>
            <a:pPr marL="0" indent="0" algn="l" defTabSz="931774" fontAlgn="auto">
              <a:spcBef>
                <a:spcPts val="0"/>
              </a:spcBef>
              <a:spcAft>
                <a:spcPts val="0"/>
              </a:spcAft>
              <a:buFont typeface="Arial" pitchFamily="34" charset="0"/>
              <a:buNone/>
              <a:defRPr/>
            </a:pPr>
            <a:endParaRPr lang="en-US" sz="1100" dirty="0">
              <a:solidFill>
                <a:prstClr val="black"/>
              </a:solidFill>
            </a:endParaRPr>
          </a:p>
          <a:p>
            <a:pPr defTabSz="931774" fontAlgn="auto">
              <a:spcBef>
                <a:spcPts val="0"/>
              </a:spcBef>
              <a:spcAft>
                <a:spcPts val="0"/>
              </a:spcAft>
              <a:defRPr/>
            </a:pPr>
            <a:endParaRPr lang="en-US" b="0" u="sng" dirty="0"/>
          </a:p>
          <a:p>
            <a:pPr defTabSz="931774" fontAlgn="auto">
              <a:spcBef>
                <a:spcPts val="0"/>
              </a:spcBef>
              <a:spcAft>
                <a:spcPts val="0"/>
              </a:spcAft>
              <a:defRPr/>
            </a:pPr>
            <a:endParaRPr lang="en-US" b="0" u="sng" dirty="0"/>
          </a:p>
          <a:p>
            <a:pPr marL="0" lvl="1" defTabSz="931774">
              <a:spcBef>
                <a:spcPts val="582"/>
              </a:spcBef>
              <a:defRPr/>
            </a:pPr>
            <a:r>
              <a:rPr lang="en-US" b="1" u="sng" dirty="0"/>
              <a:t>SOURCES:</a:t>
            </a:r>
            <a:endParaRPr lang="en-US" b="0" dirty="0"/>
          </a:p>
          <a:p>
            <a:r>
              <a:rPr lang="en-US" dirty="0"/>
              <a:t>Animal Cell Blank</a:t>
            </a:r>
            <a:r>
              <a:rPr lang="en-US" baseline="0" dirty="0"/>
              <a:t>. “</a:t>
            </a:r>
            <a:r>
              <a:rPr lang="en-US" b="0" dirty="0">
                <a:effectLst/>
              </a:rPr>
              <a:t>Animal cell structure no </a:t>
            </a:r>
            <a:r>
              <a:rPr lang="en-US" b="0" dirty="0" err="1">
                <a:effectLst/>
              </a:rPr>
              <a:t>text.svg</a:t>
            </a:r>
            <a:r>
              <a:rPr lang="en-US" b="0" dirty="0">
                <a:effectLst/>
              </a:rPr>
              <a:t>,” </a:t>
            </a:r>
            <a:r>
              <a:rPr lang="en-US" dirty="0"/>
              <a:t>Mariana</a:t>
            </a:r>
            <a:r>
              <a:rPr lang="en-US" baseline="0" dirty="0"/>
              <a:t> Ruiz Villarreal. 2010 as PD, Digital Image. http://commons.wikimedia.org/wiki/File:Animal_cell_structure_no_text.svg (accessed February 22, 2011).</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30887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620713"/>
            <a:ext cx="4537075" cy="3403600"/>
          </a:xfrm>
        </p:spPr>
      </p:sp>
      <p:sp>
        <p:nvSpPr>
          <p:cNvPr id="3" name="Notes Placeholder 2"/>
          <p:cNvSpPr>
            <a:spLocks noGrp="1"/>
          </p:cNvSpPr>
          <p:nvPr>
            <p:ph type="body" idx="1"/>
          </p:nvPr>
        </p:nvSpPr>
        <p:spPr/>
        <p:txBody>
          <a:bodyPr/>
          <a:lstStyle/>
          <a:p>
            <a:pPr marL="0" marR="0" lvl="1" indent="0" algn="l" defTabSz="931774" rtl="0" eaLnBrk="1" fontAlgn="base" latinLnBrk="0" hangingPunct="1">
              <a:lnSpc>
                <a:spcPct val="100000"/>
              </a:lnSpc>
              <a:spcBef>
                <a:spcPts val="582"/>
              </a:spcBef>
              <a:spcAft>
                <a:spcPct val="0"/>
              </a:spcAft>
              <a:buClrTx/>
              <a:buSzTx/>
              <a:buFontTx/>
              <a:buNone/>
              <a:tabLst/>
              <a:defRPr/>
            </a:pPr>
            <a:r>
              <a:rPr lang="en-US" b="1" dirty="0"/>
              <a:t>#frame</a:t>
            </a:r>
          </a:p>
          <a:p>
            <a:pPr marL="0" marR="0" lvl="1" indent="0" algn="l" defTabSz="931774" rtl="0" eaLnBrk="1" fontAlgn="base" latinLnBrk="0" hangingPunct="1">
              <a:lnSpc>
                <a:spcPct val="100000"/>
              </a:lnSpc>
              <a:spcBef>
                <a:spcPts val="582"/>
              </a:spcBef>
              <a:spcAft>
                <a:spcPct val="0"/>
              </a:spcAft>
              <a:buClrTx/>
              <a:buSzTx/>
              <a:buFontTx/>
              <a:buNone/>
              <a:tabLst/>
              <a:defRPr/>
            </a:pPr>
            <a:r>
              <a:rPr lang="en-US" b="1" dirty="0"/>
              <a:t>instructional video</a:t>
            </a:r>
          </a:p>
          <a:p>
            <a:pPr marL="0" lvl="1" defTabSz="931774">
              <a:spcBef>
                <a:spcPts val="582"/>
              </a:spcBef>
              <a:defRPr/>
            </a:pPr>
            <a:endParaRPr lang="en-US" b="1" dirty="0"/>
          </a:p>
          <a:p>
            <a:pPr marL="0" lvl="1" defTabSz="931774">
              <a:spcBef>
                <a:spcPts val="582"/>
              </a:spcBef>
              <a:defRPr/>
            </a:pPr>
            <a:r>
              <a:rPr lang="en-US" b="1" dirty="0"/>
              <a:t>Timing ≈ 2.5 minutes</a:t>
            </a:r>
          </a:p>
          <a:p>
            <a:r>
              <a:rPr lang="en-US" b="0" baseline="0" dirty="0"/>
              <a:t>Please point out the characteristics of the organelles to give students a description with the visual.</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i="0" baseline="0" dirty="0"/>
              <a:t>Animal cells contain organelles specialized to perform specific functions for the cell.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dirty="0">
                <a:solidFill>
                  <a:prstClr val="black"/>
                </a:solidFill>
              </a:rPr>
              <a:t>Please point out that the some organelles are membrane bound,</a:t>
            </a:r>
            <a:r>
              <a:rPr lang="en-US" sz="1050" baseline="0" dirty="0">
                <a:solidFill>
                  <a:prstClr val="black"/>
                </a:solidFill>
              </a:rPr>
              <a:t> meaning they are contained in one location surrounded by a membrane </a:t>
            </a:r>
            <a:r>
              <a:rPr lang="en-US" sz="1050" dirty="0">
                <a:solidFill>
                  <a:prstClr val="black"/>
                </a:solidFill>
              </a:rPr>
              <a:t>and located in the cytoplasm of the cell</a:t>
            </a:r>
            <a:r>
              <a:rPr lang="en-US" sz="1050" baseline="0" dirty="0">
                <a:solidFill>
                  <a:prstClr val="black"/>
                </a:solidFill>
              </a:rPr>
              <a:t> (example – nucleus, Golgi apparatus, lysosome, ER, mitochondrion). Other organelles are </a:t>
            </a:r>
            <a:r>
              <a:rPr lang="en-US" sz="1050" i="1" baseline="0" dirty="0">
                <a:solidFill>
                  <a:prstClr val="black"/>
                </a:solidFill>
              </a:rPr>
              <a:t>not</a:t>
            </a:r>
            <a:r>
              <a:rPr lang="en-US" sz="1050" i="0" baseline="0" dirty="0">
                <a:solidFill>
                  <a:prstClr val="black"/>
                </a:solidFill>
              </a:rPr>
              <a:t> membrane-bound (centrioles, ribosomes, and cell membrane)</a:t>
            </a:r>
            <a:endParaRPr lang="en-US" b="0" i="0" baseline="0" dirty="0"/>
          </a:p>
          <a:p>
            <a:r>
              <a:rPr lang="en-US" b="0" i="1" baseline="0" dirty="0"/>
              <a:t>Organelles are animated [please note that cytoplasm is not an organelle but surrounds the organelles]</a:t>
            </a:r>
          </a:p>
          <a:p>
            <a:pPr marL="174708" indent="-174708" algn="l">
              <a:buFont typeface="Arial" pitchFamily="34" charset="0"/>
              <a:buChar char="•"/>
            </a:pPr>
            <a:r>
              <a:rPr lang="en-US" b="1" baseline="0" dirty="0"/>
              <a:t>Nucleus - The control center of the cell; directs cell activity.</a:t>
            </a:r>
          </a:p>
          <a:p>
            <a:pPr marL="392189" lvl="1" indent="-174708" algn="l">
              <a:buFont typeface="Arial" pitchFamily="34" charset="0"/>
              <a:buChar char="•"/>
            </a:pPr>
            <a:r>
              <a:rPr lang="en-US" b="0" baseline="0" dirty="0"/>
              <a:t>Considered the brain of the cell.</a:t>
            </a:r>
            <a:r>
              <a:rPr lang="en-US" b="1" baseline="0" dirty="0"/>
              <a:t>				</a:t>
            </a:r>
          </a:p>
          <a:p>
            <a:pPr marL="174708" indent="-174708" algn="l">
              <a:buFont typeface="Arial" pitchFamily="34" charset="0"/>
              <a:buChar char="•"/>
            </a:pPr>
            <a:r>
              <a:rPr lang="en-US" b="1" baseline="0" dirty="0"/>
              <a:t>Golgi apparatus - An organelle that packages and distributes proteins received from the endoplasmic reticulum.</a:t>
            </a:r>
          </a:p>
          <a:p>
            <a:pPr marL="392189" lvl="1" indent="-174708" algn="l">
              <a:buFont typeface="Arial" pitchFamily="34" charset="0"/>
              <a:buChar char="•"/>
            </a:pPr>
            <a:r>
              <a:rPr lang="en-US" b="0" baseline="0" dirty="0"/>
              <a:t>“Protein packaging organelle”</a:t>
            </a:r>
          </a:p>
          <a:p>
            <a:pPr marL="217481" lvl="1" indent="0" algn="l">
              <a:buFont typeface="Arial" pitchFamily="34" charset="0"/>
              <a:buNone/>
            </a:pPr>
            <a:endParaRPr lang="en-US" b="0" baseline="0" dirty="0"/>
          </a:p>
          <a:p>
            <a:pPr marL="0" indent="0">
              <a:buFont typeface="Arial" pitchFamily="34" charset="0"/>
              <a:buNone/>
            </a:pPr>
            <a:r>
              <a:rPr lang="en-US" b="1" dirty="0"/>
              <a:t>Lysosome</a:t>
            </a:r>
            <a:r>
              <a:rPr lang="en-US" b="1" baseline="0" dirty="0"/>
              <a:t> - </a:t>
            </a:r>
            <a:r>
              <a:rPr lang="en-US" b="1" dirty="0"/>
              <a:t>An organelle that contains digestive enzymes that break down waste material and debris in the cell</a:t>
            </a:r>
          </a:p>
          <a:p>
            <a:pPr marL="0" indent="0">
              <a:buFont typeface="Arial" pitchFamily="34" charset="0"/>
              <a:buNone/>
            </a:pPr>
            <a:endParaRPr lang="en-US" sz="1050" b="1" i="1" dirty="0">
              <a:solidFill>
                <a:prstClr val="black"/>
              </a:solidFill>
            </a:endParaRPr>
          </a:p>
          <a:p>
            <a:pPr marL="1307756" indent="-1307756"/>
            <a:r>
              <a:rPr lang="en-US" sz="1050" b="1" i="0" dirty="0">
                <a:solidFill>
                  <a:prstClr val="black"/>
                </a:solidFill>
              </a:rPr>
              <a:t>Cytoplasm</a:t>
            </a:r>
            <a:r>
              <a:rPr lang="en-US" sz="1050" b="1" dirty="0">
                <a:solidFill>
                  <a:prstClr val="black"/>
                </a:solidFill>
              </a:rPr>
              <a:t> - </a:t>
            </a:r>
            <a:r>
              <a:rPr lang="en-US" sz="800" b="1" dirty="0"/>
              <a:t>A jelly-like substance that supports and protects organelles in the cell</a:t>
            </a:r>
          </a:p>
          <a:p>
            <a:pPr marL="0" indent="0" algn="l">
              <a:buFont typeface="Arial" pitchFamily="34" charset="0"/>
              <a:buNone/>
            </a:pPr>
            <a:endParaRPr lang="en-US" b="1" baseline="0" dirty="0"/>
          </a:p>
          <a:p>
            <a:pPr marL="914400" lvl="0" indent="-914400"/>
            <a:r>
              <a:rPr lang="en-US" b="1" baseline="0" dirty="0"/>
              <a:t>Centrioles - </a:t>
            </a:r>
            <a:r>
              <a:rPr lang="en-US" b="1" dirty="0">
                <a:solidFill>
                  <a:prstClr val="black"/>
                </a:solidFill>
                <a:latin typeface="Arial" pitchFamily="34" charset="0"/>
                <a:cs typeface="Arial" pitchFamily="34" charset="0"/>
              </a:rPr>
              <a:t>A pair of cylindrical structures located near the nucleus that helps to organize cell division</a:t>
            </a:r>
          </a:p>
          <a:p>
            <a:pPr marL="392189" lvl="1" indent="-174708" algn="l">
              <a:buFont typeface="Arial" pitchFamily="34" charset="0"/>
              <a:buChar char="•"/>
            </a:pPr>
            <a:r>
              <a:rPr lang="en-US" b="0" baseline="0" dirty="0"/>
              <a:t>Only animal cells have centrioles</a:t>
            </a:r>
          </a:p>
          <a:p>
            <a:pPr marL="174708" indent="-174708" algn="l">
              <a:buFont typeface="Arial" pitchFamily="34" charset="0"/>
              <a:buChar char="•"/>
            </a:pPr>
            <a:endParaRPr lang="en-US" b="1" baseline="0" dirty="0"/>
          </a:p>
          <a:p>
            <a:pPr marL="174708" indent="-174708" algn="l">
              <a:buFont typeface="Arial" pitchFamily="34" charset="0"/>
              <a:buChar char="•"/>
            </a:pPr>
            <a:r>
              <a:rPr lang="en-US" b="1" baseline="0" dirty="0"/>
              <a:t>Ribosomes - Organelles that produce proteins for the cell. </a:t>
            </a:r>
          </a:p>
          <a:p>
            <a:pPr marL="392189" lvl="1" indent="-174708" algn="l">
              <a:buFont typeface="Arial" pitchFamily="34" charset="0"/>
              <a:buChar char="•"/>
            </a:pPr>
            <a:r>
              <a:rPr lang="en-US" b="0" baseline="0" dirty="0"/>
              <a:t>Ribosomes are usually found attached to the surface of the endoplasmic reticulum</a:t>
            </a:r>
          </a:p>
          <a:p>
            <a:pPr marL="0" indent="0" algn="l">
              <a:buFont typeface="Arial" pitchFamily="34" charset="0"/>
              <a:buNone/>
            </a:pPr>
            <a:endParaRPr lang="en-US" b="1" baseline="0" dirty="0"/>
          </a:p>
          <a:p>
            <a:pPr marL="0" indent="0" algn="l">
              <a:buFont typeface="Arial" pitchFamily="34" charset="0"/>
              <a:buNone/>
            </a:pPr>
            <a:endParaRPr lang="en-US" b="1" baseline="0" dirty="0"/>
          </a:p>
          <a:p>
            <a:pPr marL="174708" indent="-174708" algn="l">
              <a:buFont typeface="Arial" pitchFamily="34" charset="0"/>
              <a:buChar char="•"/>
            </a:pPr>
            <a:r>
              <a:rPr lang="en-US" b="1" baseline="0" dirty="0"/>
              <a:t>Endoplasmic Reticulum- An organelle that moves proteins and other substances through the cell.</a:t>
            </a:r>
          </a:p>
          <a:p>
            <a:pPr marL="392189" lvl="1" indent="-174708" algn="l">
              <a:buFont typeface="Arial" pitchFamily="34" charset="0"/>
              <a:buChar char="•"/>
            </a:pPr>
            <a:r>
              <a:rPr lang="en-US" b="0" baseline="0" dirty="0"/>
              <a:t>There is smooth and rough ER named because of the difference in texture.</a:t>
            </a:r>
          </a:p>
          <a:p>
            <a:pPr marL="0" indent="0" algn="l">
              <a:buFont typeface="Arial" pitchFamily="34" charset="0"/>
              <a:buNone/>
            </a:pPr>
            <a:endParaRPr lang="en-US" b="1" baseline="0" dirty="0"/>
          </a:p>
          <a:p>
            <a:pPr marL="174708" indent="-174708" algn="l">
              <a:buFont typeface="Arial" pitchFamily="34" charset="0"/>
              <a:buChar char="•"/>
            </a:pPr>
            <a:r>
              <a:rPr lang="en-US" b="1" baseline="0" dirty="0"/>
              <a:t>Mitochondria - Organelles that break down sugar molecules to supply energy to the cell.</a:t>
            </a:r>
          </a:p>
          <a:p>
            <a:pPr marL="392189" lvl="1" indent="-174708" algn="l">
              <a:buFont typeface="Arial" pitchFamily="34" charset="0"/>
              <a:buChar char="•"/>
            </a:pPr>
            <a:r>
              <a:rPr lang="en-US" b="0" baseline="0" dirty="0"/>
              <a:t>Considered the powerhouse of the cell</a:t>
            </a:r>
          </a:p>
          <a:p>
            <a:pPr marL="0" indent="0" algn="l">
              <a:buFont typeface="Arial" pitchFamily="34" charset="0"/>
              <a:buNone/>
            </a:pPr>
            <a:endParaRPr lang="en-US" b="1" baseline="0" dirty="0"/>
          </a:p>
          <a:p>
            <a:pPr marL="174708" indent="-174708" algn="l">
              <a:buFont typeface="Arial" pitchFamily="34" charset="0"/>
              <a:buChar char="•"/>
            </a:pPr>
            <a:r>
              <a:rPr lang="en-US" b="1" baseline="0" dirty="0"/>
              <a:t>Cell Membrane - An organelle that provides a protective layer around the cell and controls what enters and leaves the cell.</a:t>
            </a:r>
          </a:p>
          <a:p>
            <a:pPr marL="217481" lvl="1" indent="0" algn="l">
              <a:buFont typeface="Arial" pitchFamily="34" charset="0"/>
              <a:buNone/>
            </a:pPr>
            <a:endParaRPr lang="en-US" b="1" baseline="0" dirty="0"/>
          </a:p>
          <a:p>
            <a:pPr marL="174708" indent="-174708" algn="l">
              <a:buFont typeface="Arial" pitchFamily="34" charset="0"/>
              <a:buChar char="•"/>
            </a:pPr>
            <a:r>
              <a:rPr lang="en-US" b="1" baseline="0" dirty="0"/>
              <a:t>Vacuole - An organelle used as temporary storage for water, waste products, food, and other cellular material.</a:t>
            </a:r>
          </a:p>
          <a:p>
            <a:pPr marL="171450" indent="-171450" algn="l" defTabSz="931774" fontAlgn="auto">
              <a:spcBef>
                <a:spcPts val="0"/>
              </a:spcBef>
              <a:spcAft>
                <a:spcPts val="0"/>
              </a:spcAft>
              <a:buFont typeface="Arial" pitchFamily="34" charset="0"/>
              <a:buChar char="•"/>
              <a:defRPr/>
            </a:pPr>
            <a:r>
              <a:rPr lang="en-US" sz="1100" dirty="0">
                <a:solidFill>
                  <a:prstClr val="black"/>
                </a:solidFill>
              </a:rPr>
              <a:t>Vacuole (not seen in the picture) is rarely seen in animal cells, although possible in special cases. It will be discussed with plant cells.</a:t>
            </a:r>
          </a:p>
          <a:p>
            <a:pPr marL="0" indent="0" algn="l" defTabSz="931774" fontAlgn="auto">
              <a:spcBef>
                <a:spcPts val="0"/>
              </a:spcBef>
              <a:spcAft>
                <a:spcPts val="0"/>
              </a:spcAft>
              <a:buFont typeface="Arial" pitchFamily="34" charset="0"/>
              <a:buNone/>
              <a:defRPr/>
            </a:pPr>
            <a:endParaRPr lang="en-US" sz="1100" dirty="0">
              <a:solidFill>
                <a:prstClr val="black"/>
              </a:solidFill>
            </a:endParaRPr>
          </a:p>
          <a:p>
            <a:pPr defTabSz="931774" fontAlgn="auto">
              <a:spcBef>
                <a:spcPts val="0"/>
              </a:spcBef>
              <a:spcAft>
                <a:spcPts val="0"/>
              </a:spcAft>
              <a:defRPr/>
            </a:pPr>
            <a:endParaRPr lang="en-US" b="0" u="sng" dirty="0"/>
          </a:p>
          <a:p>
            <a:pPr defTabSz="931774" fontAlgn="auto">
              <a:spcBef>
                <a:spcPts val="0"/>
              </a:spcBef>
              <a:spcAft>
                <a:spcPts val="0"/>
              </a:spcAft>
              <a:defRPr/>
            </a:pPr>
            <a:endParaRPr lang="en-US" b="0" u="sng" dirty="0"/>
          </a:p>
          <a:p>
            <a:pPr marL="0" lvl="1" defTabSz="931774">
              <a:spcBef>
                <a:spcPts val="582"/>
              </a:spcBef>
              <a:defRPr/>
            </a:pPr>
            <a:r>
              <a:rPr lang="en-US" b="1" u="sng" dirty="0"/>
              <a:t>SOURCES:</a:t>
            </a:r>
            <a:endParaRPr lang="en-US" b="0" dirty="0"/>
          </a:p>
          <a:p>
            <a:r>
              <a:rPr lang="en-US" dirty="0"/>
              <a:t>Animal Cell Blank</a:t>
            </a:r>
            <a:r>
              <a:rPr lang="en-US" baseline="0" dirty="0"/>
              <a:t>. “</a:t>
            </a:r>
            <a:r>
              <a:rPr lang="en-US" b="0" dirty="0">
                <a:effectLst/>
              </a:rPr>
              <a:t>Animal cell structure no </a:t>
            </a:r>
            <a:r>
              <a:rPr lang="en-US" b="0" dirty="0" err="1">
                <a:effectLst/>
              </a:rPr>
              <a:t>text.svg</a:t>
            </a:r>
            <a:r>
              <a:rPr lang="en-US" b="0" dirty="0">
                <a:effectLst/>
              </a:rPr>
              <a:t>,” </a:t>
            </a:r>
            <a:r>
              <a:rPr lang="en-US" dirty="0"/>
              <a:t>Mariana</a:t>
            </a:r>
            <a:r>
              <a:rPr lang="en-US" baseline="0" dirty="0"/>
              <a:t> Ruiz Villarreal. 2010 as PD, Digital Image. http://commons.wikimedia.org/wiki/File:Animal_cell_structure_no_text.svg (accessed February 22, 2011).</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1089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#frame</a:t>
            </a:r>
            <a:endParaRPr lang="en-US" sz="1050" b="1"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Timing ~ 1 minute.</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Entry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After reviewing the five characteristics of life, use these criteria to identify the objects that are living.</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none" strike="noStrike" kern="1200" baseline="0" dirty="0">
                <a:solidFill>
                  <a:schemeClr val="tx1"/>
                </a:solidFill>
                <a:effectLst/>
                <a:latin typeface="Book Antiqua"/>
                <a:ea typeface="+mn-ea"/>
                <a:cs typeface="Book Antiqua"/>
              </a:rPr>
              <a:t>Hint </a:t>
            </a:r>
            <a:r>
              <a:rPr lang="en-US" b="1" baseline="0" dirty="0"/>
              <a:t>Audio</a:t>
            </a:r>
            <a:r>
              <a:rPr lang="en-US" sz="1050" b="1" i="0" u="none" strike="noStrike" kern="1200" baseline="0" dirty="0">
                <a:solidFill>
                  <a:schemeClr val="tx1"/>
                </a:solidFill>
                <a:effectLst/>
                <a:latin typeface="Book Antiqua"/>
                <a:ea typeface="+mn-ea"/>
                <a:cs typeface="Book Antiqua"/>
              </a:rPr>
              <a:t>: </a:t>
            </a:r>
            <a:r>
              <a:rPr lang="en-US" sz="1050" b="0" i="0" u="none" strike="noStrike" kern="1200" baseline="0" dirty="0">
                <a:solidFill>
                  <a:schemeClr val="tx1"/>
                </a:solidFill>
                <a:effectLst/>
                <a:latin typeface="Book Antiqua"/>
                <a:ea typeface="+mn-ea"/>
                <a:cs typeface="Book Antiqua"/>
              </a:rPr>
              <a:t>Determine whether each item is </a:t>
            </a:r>
            <a:r>
              <a:rPr lang="en-US" sz="1050" b="0" i="1" u="none" strike="noStrike" kern="1200" baseline="0" dirty="0">
                <a:solidFill>
                  <a:schemeClr val="tx1"/>
                </a:solidFill>
                <a:effectLst/>
                <a:latin typeface="Book Antiqua"/>
                <a:ea typeface="+mn-ea"/>
                <a:cs typeface="Book Antiqua"/>
              </a:rPr>
              <a:t>missing </a:t>
            </a:r>
            <a:r>
              <a:rPr lang="en-US" sz="1050" b="0" i="0" u="none" strike="noStrike" kern="1200" baseline="0" dirty="0">
                <a:solidFill>
                  <a:schemeClr val="tx1"/>
                </a:solidFill>
                <a:effectLst/>
                <a:latin typeface="Book Antiqua"/>
                <a:ea typeface="+mn-ea"/>
                <a:cs typeface="Book Antiqua"/>
              </a:rPr>
              <a:t>one of the characteristics. If it is, then don’t check it — it’s not living.</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0"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i="0" u="sng" strike="noStrike" kern="1200" baseline="0" dirty="0">
                <a:solidFill>
                  <a:schemeClr val="tx1"/>
                </a:solidFill>
                <a:effectLst/>
                <a:latin typeface="Book Antiqua"/>
                <a:ea typeface="+mn-ea"/>
                <a:cs typeface="Book Antiqua"/>
              </a:rPr>
              <a:t>SOURCES:</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i="0" u="none" strike="noStrike" kern="1200" baseline="0" dirty="0">
                <a:solidFill>
                  <a:schemeClr val="tx1"/>
                </a:solidFill>
                <a:effectLst/>
                <a:latin typeface="Book Antiqua"/>
                <a:ea typeface="+mn-ea"/>
                <a:cs typeface="Book Antiqua"/>
              </a:rPr>
              <a:t>Flower. “</a:t>
            </a:r>
            <a:r>
              <a:rPr lang="en-US" b="0" dirty="0"/>
              <a:t>Flowers,”</a:t>
            </a:r>
            <a:r>
              <a:rPr lang="en-US" b="0" baseline="0" dirty="0"/>
              <a:t> </a:t>
            </a:r>
            <a:r>
              <a:rPr lang="en-US" b="0" baseline="0" dirty="0" err="1"/>
              <a:t>Domenico</a:t>
            </a:r>
            <a:r>
              <a:rPr lang="en-US" b="0" baseline="0" dirty="0"/>
              <a:t> </a:t>
            </a:r>
            <a:r>
              <a:rPr lang="en-US" b="0" baseline="0" dirty="0" err="1"/>
              <a:t>Salvagnin</a:t>
            </a:r>
            <a:r>
              <a:rPr lang="en-US" b="0" baseline="0" dirty="0"/>
              <a:t>. 2005 as CC, Digital Image. http://www.flickr.com/photos/dominiqs/137546658/ (accessed April 9, 2012). </a:t>
            </a:r>
            <a:endParaRPr lang="en-US" sz="1050" b="0" i="0" u="none" strike="noStrike"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baseline="0" dirty="0"/>
              <a:t>Rock. </a:t>
            </a:r>
            <a:r>
              <a:rPr lang="en-US" b="0" baseline="0" dirty="0"/>
              <a:t>“</a:t>
            </a:r>
            <a:r>
              <a:rPr lang="en-US" b="0" dirty="0">
                <a:effectLst/>
              </a:rPr>
              <a:t>Diorite.jpg,” </a:t>
            </a:r>
            <a:r>
              <a:rPr lang="en-US" baseline="0" dirty="0" err="1"/>
              <a:t>Siim</a:t>
            </a:r>
            <a:r>
              <a:rPr lang="en-US" baseline="0" dirty="0"/>
              <a:t> </a:t>
            </a:r>
            <a:r>
              <a:rPr lang="en-US" baseline="0" dirty="0" err="1"/>
              <a:t>Sepp</a:t>
            </a:r>
            <a:r>
              <a:rPr lang="en-US" baseline="0" dirty="0"/>
              <a:t>. 2005 as CC-SA/GNU, Digital Image. http://commons.wikimedia.org/wiki/File:Diorite.jpg (accessed April 20, 2011). </a:t>
            </a:r>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i="0" u="none" strike="noStrike" kern="1200" baseline="0" dirty="0">
                <a:solidFill>
                  <a:schemeClr val="tx1"/>
                </a:solidFill>
                <a:effectLst/>
                <a:latin typeface="Book Antiqua"/>
                <a:ea typeface="+mn-ea"/>
                <a:cs typeface="Book Antiqua"/>
              </a:rPr>
              <a:t>Lightning. “</a:t>
            </a:r>
            <a:r>
              <a:rPr lang="en-US" b="0" dirty="0"/>
              <a:t>Lightning,” </a:t>
            </a:r>
            <a:r>
              <a:rPr lang="en-US" sz="1050" b="0" i="0" u="none" strike="noStrike" kern="1200" baseline="0" dirty="0">
                <a:solidFill>
                  <a:schemeClr val="tx1"/>
                </a:solidFill>
                <a:effectLst/>
                <a:latin typeface="Book Antiqua"/>
                <a:ea typeface="+mn-ea"/>
                <a:cs typeface="Book Antiqua"/>
              </a:rPr>
              <a:t>Tim	. 2008 as CC, Digital Image. http://www.flickr.com/photos/seabamirum/2726998568/ </a:t>
            </a:r>
            <a:r>
              <a:rPr lang="en-US" baseline="0" dirty="0"/>
              <a:t>(accessed April 20, 2011). </a:t>
            </a:r>
          </a:p>
          <a:p>
            <a:pPr marL="0" marR="0" indent="0" algn="l" defTabSz="914400" rtl="0" eaLnBrk="1" fontAlgn="base" latinLnBrk="0" hangingPunct="1">
              <a:lnSpc>
                <a:spcPct val="100000"/>
              </a:lnSpc>
              <a:spcBef>
                <a:spcPts val="571"/>
              </a:spcBef>
              <a:spcAft>
                <a:spcPct val="0"/>
              </a:spcAft>
              <a:buClrTx/>
              <a:buSzTx/>
              <a:buFontTx/>
              <a:buNone/>
              <a:tabLst/>
              <a:defRPr/>
            </a:pPr>
            <a:r>
              <a:rPr lang="en-US" baseline="0" dirty="0"/>
              <a:t>Mushroom. “</a:t>
            </a:r>
            <a:r>
              <a:rPr lang="en-US" sz="1050" b="0" kern="1200" dirty="0">
                <a:solidFill>
                  <a:schemeClr val="tx1"/>
                </a:solidFill>
                <a:effectLst/>
                <a:latin typeface="Book Antiqua"/>
                <a:ea typeface="+mn-ea"/>
                <a:cs typeface="Book Antiqua"/>
              </a:rPr>
              <a:t>IMG_3008.JPG,</a:t>
            </a:r>
            <a:r>
              <a:rPr lang="en-US" sz="1050" b="0" kern="1200" baseline="0" dirty="0">
                <a:solidFill>
                  <a:schemeClr val="tx1"/>
                </a:solidFill>
                <a:effectLst/>
                <a:latin typeface="Book Antiqua"/>
                <a:ea typeface="+mn-ea"/>
                <a:cs typeface="Book Antiqua"/>
              </a:rPr>
              <a:t>” </a:t>
            </a:r>
            <a:r>
              <a:rPr lang="en-US" sz="1050" b="0" kern="1200" baseline="0" dirty="0" err="1">
                <a:solidFill>
                  <a:schemeClr val="tx1"/>
                </a:solidFill>
                <a:effectLst/>
                <a:latin typeface="Book Antiqua"/>
                <a:ea typeface="+mn-ea"/>
                <a:cs typeface="Book Antiqua"/>
              </a:rPr>
              <a:t>B</a:t>
            </a:r>
            <a:r>
              <a:rPr lang="en-US" baseline="0" dirty="0" err="1"/>
              <a:t>adeendjuh</a:t>
            </a:r>
            <a:r>
              <a:rPr lang="en-US" baseline="0" dirty="0"/>
              <a:t>. 2009 as Free Photo, Digital Image. http://www.morguefile.com/archive/display/629267 (accessed April 20, 2011).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78760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3D887B97-011F-4983-B2DF-ADF7C847676A}" type="slidenum">
              <a:rPr lang="en-US" altLang="zh-TW" sz="1200" b="0">
                <a:solidFill>
                  <a:prstClr val="black"/>
                </a:solidFill>
              </a:rPr>
              <a:pPr eaLnBrk="1" hangingPunct="1"/>
              <a:t>31</a:t>
            </a:fld>
            <a:endParaRPr lang="en-US" altLang="zh-TW" sz="1200" b="0">
              <a:solidFill>
                <a:prstClr val="black"/>
              </a:solidFill>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C13DD708-EFCF-4CD6-94F2-CB0357B75910}" type="slidenum">
              <a:rPr lang="en-US" altLang="zh-TW" sz="1200" b="0">
                <a:solidFill>
                  <a:prstClr val="black"/>
                </a:solidFill>
              </a:rPr>
              <a:pPr eaLnBrk="1" hangingPunct="1"/>
              <a:t>32</a:t>
            </a:fld>
            <a:endParaRPr lang="en-US" altLang="zh-TW" sz="1200" b="0">
              <a:solidFill>
                <a:prstClr val="black"/>
              </a:solidFill>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620713"/>
            <a:ext cx="4537075" cy="3403600"/>
          </a:xfrm>
        </p:spPr>
      </p:sp>
      <p:sp>
        <p:nvSpPr>
          <p:cNvPr id="3" name="Notes Placeholder 2"/>
          <p:cNvSpPr>
            <a:spLocks noGrp="1"/>
          </p:cNvSpPr>
          <p:nvPr>
            <p:ph type="body" idx="1"/>
          </p:nvPr>
        </p:nvSpPr>
        <p:spPr/>
        <p:txBody>
          <a:bodyPr/>
          <a:lstStyle/>
          <a:p>
            <a:pPr marL="0" lvl="1" defTabSz="931774">
              <a:spcBef>
                <a:spcPts val="582"/>
              </a:spcBef>
              <a:defRPr/>
            </a:pPr>
            <a:r>
              <a:rPr lang="en-US" b="1" dirty="0"/>
              <a:t>Timing ≈ 0.5</a:t>
            </a:r>
            <a:r>
              <a:rPr lang="en-US" b="1" baseline="0" dirty="0"/>
              <a:t> </a:t>
            </a:r>
            <a:r>
              <a:rPr lang="en-US" b="1" dirty="0"/>
              <a:t>minute</a:t>
            </a:r>
          </a:p>
          <a:p>
            <a:pPr marL="171450" indent="-171450" defTabSz="931774" fontAlgn="auto">
              <a:spcBef>
                <a:spcPts val="0"/>
              </a:spcBef>
              <a:spcAft>
                <a:spcPts val="0"/>
              </a:spcAft>
              <a:buFont typeface="Arial" pitchFamily="34" charset="0"/>
              <a:buChar char="•"/>
              <a:defRPr/>
            </a:pPr>
            <a:r>
              <a:rPr lang="en-US" sz="1200" dirty="0"/>
              <a:t>Due to the amount of water that</a:t>
            </a:r>
            <a:r>
              <a:rPr lang="en-US" sz="1200" baseline="0" dirty="0"/>
              <a:t> must be stored in plants, the vacuole is much larger in a plant cell than it would be in an animal cell.</a:t>
            </a:r>
          </a:p>
          <a:p>
            <a:pPr marL="171450" marR="0" indent="-171450" algn="l" defTabSz="931774" rtl="0" eaLnBrk="1" fontAlgn="auto" latinLnBrk="0" hangingPunct="1">
              <a:lnSpc>
                <a:spcPct val="100000"/>
              </a:lnSpc>
              <a:spcBef>
                <a:spcPts val="0"/>
              </a:spcBef>
              <a:spcAft>
                <a:spcPts val="0"/>
              </a:spcAft>
              <a:buClrTx/>
              <a:buSzTx/>
              <a:buFont typeface="Arial" pitchFamily="34" charset="0"/>
              <a:buChar char="•"/>
              <a:tabLst/>
              <a:defRPr/>
            </a:pPr>
            <a:endParaRPr lang="en-US" sz="1200" b="0" i="1" dirty="0"/>
          </a:p>
          <a:p>
            <a:endParaRPr lang="en-US" dirty="0"/>
          </a:p>
          <a:p>
            <a:pPr marL="0" lvl="1" defTabSz="931774">
              <a:spcBef>
                <a:spcPts val="582"/>
              </a:spcBef>
              <a:defRPr/>
            </a:pPr>
            <a:r>
              <a:rPr lang="en-US" b="1" u="sng" dirty="0"/>
              <a:t>SOURCES: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5850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9CD64925-B55B-4751-BB13-8D13D9D751D2}" type="slidenum">
              <a:rPr lang="en-US" altLang="zh-TW" sz="1200" b="0">
                <a:solidFill>
                  <a:prstClr val="black"/>
                </a:solidFill>
              </a:rPr>
              <a:pPr eaLnBrk="1" hangingPunct="1"/>
              <a:t>34</a:t>
            </a:fld>
            <a:endParaRPr lang="en-US" altLang="zh-TW" sz="1200" b="0">
              <a:solidFill>
                <a:prstClr val="black"/>
              </a:solidFill>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BE597EFD-7F5F-43F6-90A2-876F76417948}" type="slidenum">
              <a:rPr lang="en-US" altLang="zh-TW" sz="1200" b="0">
                <a:solidFill>
                  <a:prstClr val="black"/>
                </a:solidFill>
              </a:rPr>
              <a:pPr eaLnBrk="1" hangingPunct="1"/>
              <a:t>35</a:t>
            </a:fld>
            <a:endParaRPr lang="en-US" altLang="zh-TW" sz="1200" b="0">
              <a:solidFill>
                <a:prstClr val="black"/>
              </a:solidFill>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D1BFE771-2DFD-446F-9C5D-B3CD63218312}" type="slidenum">
              <a:rPr lang="en-US" altLang="zh-TW" sz="1200" b="0">
                <a:solidFill>
                  <a:prstClr val="black"/>
                </a:solidFill>
              </a:rPr>
              <a:pPr eaLnBrk="1" hangingPunct="1"/>
              <a:t>36</a:t>
            </a:fld>
            <a:endParaRPr lang="en-US" altLang="zh-TW" sz="1200" b="0">
              <a:solidFill>
                <a:prstClr val="black"/>
              </a:solidFill>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620713"/>
            <a:ext cx="4537075" cy="3403600"/>
          </a:xfrm>
        </p:spPr>
      </p:sp>
      <p:sp>
        <p:nvSpPr>
          <p:cNvPr id="3" name="Notes Placeholder 2"/>
          <p:cNvSpPr>
            <a:spLocks noGrp="1"/>
          </p:cNvSpPr>
          <p:nvPr>
            <p:ph type="body" idx="1"/>
          </p:nvPr>
        </p:nvSpPr>
        <p:spPr/>
        <p:txBody>
          <a:bodyPr/>
          <a:lstStyle/>
          <a:p>
            <a:pPr marL="0" marR="0" lvl="1" indent="0" algn="l" defTabSz="931774" rtl="0" eaLnBrk="1" fontAlgn="base" latinLnBrk="0" hangingPunct="1">
              <a:lnSpc>
                <a:spcPct val="100000"/>
              </a:lnSpc>
              <a:spcBef>
                <a:spcPts val="582"/>
              </a:spcBef>
              <a:spcAft>
                <a:spcPct val="0"/>
              </a:spcAft>
              <a:buClrTx/>
              <a:buSzTx/>
              <a:buFontTx/>
              <a:buNone/>
              <a:tabLst/>
              <a:defRPr/>
            </a:pPr>
            <a:r>
              <a:rPr lang="en-US" b="1" dirty="0"/>
              <a:t>#frame</a:t>
            </a:r>
          </a:p>
          <a:p>
            <a:pPr marL="0" marR="0" lvl="1" indent="0" algn="l" defTabSz="931774" rtl="0" eaLnBrk="1" fontAlgn="base" latinLnBrk="0" hangingPunct="1">
              <a:lnSpc>
                <a:spcPct val="100000"/>
              </a:lnSpc>
              <a:spcBef>
                <a:spcPts val="582"/>
              </a:spcBef>
              <a:spcAft>
                <a:spcPct val="0"/>
              </a:spcAft>
              <a:buClrTx/>
              <a:buSzTx/>
              <a:buFontTx/>
              <a:buNone/>
              <a:tabLst/>
              <a:defRPr/>
            </a:pPr>
            <a:r>
              <a:rPr lang="en-US" b="1" dirty="0"/>
              <a:t>instructional video</a:t>
            </a:r>
          </a:p>
          <a:p>
            <a:pPr marL="0" lvl="1" defTabSz="931774">
              <a:spcBef>
                <a:spcPts val="582"/>
              </a:spcBef>
              <a:defRPr/>
            </a:pPr>
            <a:endParaRPr lang="en-US" b="1" dirty="0"/>
          </a:p>
          <a:p>
            <a:pPr marL="0" lvl="1" defTabSz="931774">
              <a:spcBef>
                <a:spcPts val="582"/>
              </a:spcBef>
              <a:defRPr/>
            </a:pPr>
            <a:r>
              <a:rPr lang="en-US" b="1" dirty="0"/>
              <a:t>Timing ≈ 2.5 minutes</a:t>
            </a:r>
          </a:p>
          <a:p>
            <a:pPr marL="171450" indent="-171450">
              <a:buFont typeface="Arial" pitchFamily="34" charset="0"/>
              <a:buChar char="•"/>
            </a:pPr>
            <a:r>
              <a:rPr lang="en-US" b="0" i="1" dirty="0"/>
              <a:t>Organelles are animated [please note for students that cytoplasm is not an organelle, rather it surrounds </a:t>
            </a:r>
            <a:r>
              <a:rPr lang="en-US" b="0" i="1"/>
              <a:t>the organelles.]</a:t>
            </a:r>
            <a:endParaRPr lang="en-US" b="0" i="1" dirty="0"/>
          </a:p>
          <a:p>
            <a:pPr marL="171450" indent="-171450">
              <a:buFont typeface="Arial" pitchFamily="34" charset="0"/>
              <a:buChar char="•"/>
            </a:pPr>
            <a:r>
              <a:rPr lang="en-US" b="0" dirty="0"/>
              <a:t>Plant cell</a:t>
            </a:r>
            <a:r>
              <a:rPr lang="en-US" b="0" baseline="0" dirty="0"/>
              <a:t>s have similar organelles as animal cells. As discussed in the warm-up, they also have two extra organelles that perform specific functions for the plant.</a:t>
            </a:r>
          </a:p>
          <a:p>
            <a:pPr marL="171450" indent="-171450">
              <a:buFont typeface="Arial" pitchFamily="34" charset="0"/>
              <a:buChar char="•"/>
            </a:pPr>
            <a:r>
              <a:rPr lang="en-US" b="0" baseline="0" dirty="0"/>
              <a:t>The additional organelles are: </a:t>
            </a:r>
          </a:p>
          <a:p>
            <a:pPr marL="171450" indent="-171450">
              <a:buFont typeface="Arial" charset="0"/>
              <a:buChar char="•"/>
            </a:pPr>
            <a:r>
              <a:rPr lang="en-US" b="1" baseline="0" dirty="0"/>
              <a:t>Chloroplast - A specialized organelle in green plant cells and some other photosynthetic organisms that captures the energy from sunlight and converts it into chemical energy. </a:t>
            </a:r>
            <a:r>
              <a:rPr lang="en-US" b="0" baseline="0" dirty="0"/>
              <a:t>(membrane-bound)</a:t>
            </a:r>
          </a:p>
          <a:p>
            <a:pPr marL="388931" lvl="1" indent="-171450">
              <a:buFont typeface="Arial" charset="0"/>
              <a:buChar char="•"/>
            </a:pPr>
            <a:r>
              <a:rPr lang="en-US" b="0" baseline="0" dirty="0"/>
              <a:t>Site of photosynthesis, where food for the plant is made.</a:t>
            </a:r>
          </a:p>
          <a:p>
            <a:pPr marL="0" indent="0">
              <a:buFont typeface="Arial" charset="0"/>
              <a:buNone/>
            </a:pPr>
            <a:endParaRPr lang="en-US" b="0" baseline="0" dirty="0"/>
          </a:p>
          <a:p>
            <a:pPr marL="174708" marR="0" indent="-174708"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1" baseline="0" dirty="0"/>
              <a:t>Cell Wall - A strong, supporting layer around the cell membrane in plants, algae, and some bacteria. </a:t>
            </a:r>
            <a:r>
              <a:rPr lang="en-US" b="0" baseline="0" dirty="0"/>
              <a:t>(</a:t>
            </a:r>
            <a:r>
              <a:rPr lang="en-US" b="0" i="1" baseline="0" dirty="0"/>
              <a:t>not </a:t>
            </a:r>
            <a:r>
              <a:rPr lang="en-US" b="0" baseline="0" dirty="0"/>
              <a:t>membrane-bound)</a:t>
            </a:r>
          </a:p>
          <a:p>
            <a:pPr marL="174708" indent="-174708">
              <a:buFont typeface="Arial" pitchFamily="34" charset="0"/>
              <a:buChar char="•"/>
            </a:pPr>
            <a:endParaRPr lang="en-US" b="1" baseline="0" dirty="0"/>
          </a:p>
          <a:p>
            <a:pPr marL="392189" lvl="1" indent="-174708">
              <a:buFont typeface="Arial" pitchFamily="34" charset="0"/>
              <a:buChar char="•"/>
            </a:pPr>
            <a:r>
              <a:rPr lang="en-US" b="0" baseline="0" dirty="0"/>
              <a:t>Located outside of the cell membrane and gives the plant a more “box-like” shape.</a:t>
            </a:r>
          </a:p>
          <a:p>
            <a:pPr marL="217481" lvl="1" indent="0">
              <a:buFont typeface="Arial" pitchFamily="34" charset="0"/>
              <a:buNone/>
            </a:pPr>
            <a:endParaRPr lang="en-US" b="0" baseline="0" dirty="0"/>
          </a:p>
          <a:p>
            <a:pPr marL="174708" indent="-174708">
              <a:buFont typeface="Arial" pitchFamily="34" charset="0"/>
              <a:buChar char="•"/>
            </a:pPr>
            <a:r>
              <a:rPr lang="en-US" b="0" baseline="0" dirty="0"/>
              <a:t>The remaining organelles are shared by both plant and animal cells.</a:t>
            </a:r>
          </a:p>
          <a:p>
            <a:pPr marL="174708" indent="-174708">
              <a:buFont typeface="Arial" pitchFamily="34" charset="0"/>
              <a:buChar char="•"/>
            </a:pPr>
            <a:endParaRPr lang="en-US" b="0" baseline="0" dirty="0"/>
          </a:p>
          <a:p>
            <a:pPr marL="174708" marR="0" indent="-174708"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1" baseline="0" dirty="0"/>
              <a:t>Vacuole - An organelle used as temporary storage for water, waste products, food, and other cellular material. </a:t>
            </a:r>
            <a:r>
              <a:rPr lang="en-US" b="0" baseline="0" dirty="0"/>
              <a:t>(membrane-bound). A vacuole, mentioned as rare in animal cells, is common in plant cells. </a:t>
            </a:r>
            <a:endParaRPr lang="en-US" b="0" dirty="0"/>
          </a:p>
          <a:p>
            <a:pPr marL="174708" indent="-174708">
              <a:buFont typeface="Arial" pitchFamily="34" charset="0"/>
              <a:buChar char="•"/>
            </a:pPr>
            <a:r>
              <a:rPr lang="en-US" dirty="0"/>
              <a:t>nucleus		The control center of the cell; directs cell activity.				</a:t>
            </a:r>
          </a:p>
          <a:p>
            <a:pPr marL="174708" indent="-174708" defTabSz="931774">
              <a:spcBef>
                <a:spcPts val="0"/>
              </a:spcBef>
              <a:buFont typeface="Arial" pitchFamily="34" charset="0"/>
              <a:buChar char="•"/>
              <a:defRPr/>
            </a:pPr>
            <a:r>
              <a:rPr lang="en-US" dirty="0">
                <a:solidFill>
                  <a:prstClr val="black"/>
                </a:solidFill>
                <a:latin typeface="Book Antiqua"/>
                <a:cs typeface="Book Antiqua"/>
              </a:rPr>
              <a:t>Golgi apparatus	An organelle that packages and distributes proteins received from the endoplasmic reticulum.</a:t>
            </a:r>
          </a:p>
          <a:p>
            <a:pPr marL="174708" indent="-174708" defTabSz="931774">
              <a:spcBef>
                <a:spcPts val="0"/>
              </a:spcBef>
              <a:buFont typeface="Arial" pitchFamily="34" charset="0"/>
              <a:buChar char="•"/>
              <a:defRPr/>
            </a:pPr>
            <a:r>
              <a:rPr lang="en-US" dirty="0">
                <a:solidFill>
                  <a:prstClr val="black"/>
                </a:solidFill>
                <a:latin typeface="Book Antiqua"/>
              </a:rPr>
              <a:t>ribosomes		Organelles that produce proteins for the cell.</a:t>
            </a:r>
          </a:p>
          <a:p>
            <a:pPr marL="174708" indent="-174708" defTabSz="931774">
              <a:spcBef>
                <a:spcPts val="0"/>
              </a:spcBef>
              <a:buFont typeface="Arial" pitchFamily="34" charset="0"/>
              <a:buChar char="•"/>
              <a:defRPr/>
            </a:pPr>
            <a:r>
              <a:rPr lang="en-US" dirty="0">
                <a:solidFill>
                  <a:prstClr val="black"/>
                </a:solidFill>
                <a:latin typeface="Book Antiqua"/>
              </a:rPr>
              <a:t>endoplasmic reticulum 	An organelle that moves proteins and other substances through the cell.</a:t>
            </a:r>
          </a:p>
          <a:p>
            <a:pPr marL="174708" indent="-174708" defTabSz="931774">
              <a:spcBef>
                <a:spcPts val="0"/>
              </a:spcBef>
              <a:buFont typeface="Arial" pitchFamily="34" charset="0"/>
              <a:buChar char="•"/>
              <a:defRPr/>
            </a:pPr>
            <a:r>
              <a:rPr lang="en-US" dirty="0">
                <a:solidFill>
                  <a:prstClr val="black"/>
                </a:solidFill>
                <a:latin typeface="Book Antiqua"/>
              </a:rPr>
              <a:t>mitochondria	Organelles that break down sugar molecules to supply energy to the cell.</a:t>
            </a:r>
          </a:p>
          <a:p>
            <a:pPr marL="174708" indent="-174708" defTabSz="931774">
              <a:spcBef>
                <a:spcPts val="0"/>
              </a:spcBef>
              <a:buFont typeface="Arial" pitchFamily="34" charset="0"/>
              <a:buChar char="•"/>
              <a:defRPr/>
            </a:pPr>
            <a:r>
              <a:rPr lang="en-US" dirty="0">
                <a:solidFill>
                  <a:prstClr val="black"/>
                </a:solidFill>
                <a:latin typeface="Book Antiqua"/>
              </a:rPr>
              <a:t>cell membrane (please differentiate visually the difference between cell wall and cell membrane</a:t>
            </a:r>
            <a:r>
              <a:rPr lang="en-US" baseline="0" dirty="0">
                <a:solidFill>
                  <a:prstClr val="black"/>
                </a:solidFill>
                <a:latin typeface="Book Antiqua"/>
              </a:rPr>
              <a:t> on the screen) </a:t>
            </a:r>
            <a:r>
              <a:rPr lang="en-US" dirty="0">
                <a:solidFill>
                  <a:prstClr val="black"/>
                </a:solidFill>
                <a:latin typeface="Book Antiqua"/>
              </a:rPr>
              <a:t>An organelle that provides a protective layer around the cell and controls what enters and leaves the cell.</a:t>
            </a:r>
          </a:p>
          <a:p>
            <a:endParaRPr lang="en-US" b="0" baseline="0" dirty="0"/>
          </a:p>
          <a:p>
            <a:endParaRPr lang="en-US" b="0" baseline="0" dirty="0"/>
          </a:p>
          <a:p>
            <a:pPr marL="0" lvl="1" defTabSz="931774">
              <a:spcBef>
                <a:spcPts val="582"/>
              </a:spcBef>
              <a:defRPr/>
            </a:pPr>
            <a:r>
              <a:rPr lang="en-US" b="1" u="sng" dirty="0"/>
              <a:t>SOURCES:</a:t>
            </a: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04738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620713"/>
            <a:ext cx="4537075" cy="3403600"/>
          </a:xfrm>
        </p:spPr>
      </p:sp>
      <p:sp>
        <p:nvSpPr>
          <p:cNvPr id="3" name="Notes Placeholder 2"/>
          <p:cNvSpPr>
            <a:spLocks noGrp="1"/>
          </p:cNvSpPr>
          <p:nvPr>
            <p:ph type="body" idx="1"/>
          </p:nvPr>
        </p:nvSpPr>
        <p:spPr/>
        <p:txBody>
          <a:bodyPr/>
          <a:lstStyle/>
          <a:p>
            <a:pPr marL="0" marR="0" lvl="1" indent="0" algn="l" defTabSz="931774" rtl="0" eaLnBrk="1" fontAlgn="base" latinLnBrk="0" hangingPunct="1">
              <a:lnSpc>
                <a:spcPct val="100000"/>
              </a:lnSpc>
              <a:spcBef>
                <a:spcPts val="582"/>
              </a:spcBef>
              <a:spcAft>
                <a:spcPct val="0"/>
              </a:spcAft>
              <a:buClrTx/>
              <a:buSzTx/>
              <a:buFontTx/>
              <a:buNone/>
              <a:tabLst/>
              <a:defRPr/>
            </a:pPr>
            <a:r>
              <a:rPr lang="en-US" b="1" dirty="0"/>
              <a:t>#frame</a:t>
            </a:r>
          </a:p>
          <a:p>
            <a:pPr marL="0" marR="0" lvl="1" indent="0" algn="l" defTabSz="931774" rtl="0" eaLnBrk="1" fontAlgn="base" latinLnBrk="0" hangingPunct="1">
              <a:lnSpc>
                <a:spcPct val="100000"/>
              </a:lnSpc>
              <a:spcBef>
                <a:spcPts val="582"/>
              </a:spcBef>
              <a:spcAft>
                <a:spcPct val="0"/>
              </a:spcAft>
              <a:buClrTx/>
              <a:buSzTx/>
              <a:buFontTx/>
              <a:buNone/>
              <a:tabLst/>
              <a:defRPr/>
            </a:pPr>
            <a:r>
              <a:rPr lang="en-US" b="1" dirty="0"/>
              <a:t>instructional video</a:t>
            </a:r>
          </a:p>
          <a:p>
            <a:pPr marL="0" lvl="1" defTabSz="931774">
              <a:spcBef>
                <a:spcPts val="582"/>
              </a:spcBef>
              <a:defRPr/>
            </a:pPr>
            <a:endParaRPr lang="en-US" b="1" dirty="0"/>
          </a:p>
          <a:p>
            <a:pPr marL="0" lvl="1" defTabSz="931774">
              <a:spcBef>
                <a:spcPts val="582"/>
              </a:spcBef>
              <a:defRPr/>
            </a:pPr>
            <a:r>
              <a:rPr lang="en-US" b="1" dirty="0"/>
              <a:t>Timing ≈ 2.5 minutes</a:t>
            </a:r>
          </a:p>
          <a:p>
            <a:pPr marL="171450" indent="-171450">
              <a:buFont typeface="Arial" pitchFamily="34" charset="0"/>
              <a:buChar char="•"/>
            </a:pPr>
            <a:r>
              <a:rPr lang="en-US" b="0" i="1" dirty="0"/>
              <a:t>Organelles are animated [please note for students that cytoplasm is not an organelle, rather it surrounds </a:t>
            </a:r>
            <a:r>
              <a:rPr lang="en-US" b="0" i="1"/>
              <a:t>the organelles.]</a:t>
            </a:r>
            <a:endParaRPr lang="en-US" b="0" i="1" dirty="0"/>
          </a:p>
          <a:p>
            <a:pPr marL="171450" indent="-171450">
              <a:buFont typeface="Arial" pitchFamily="34" charset="0"/>
              <a:buChar char="•"/>
            </a:pPr>
            <a:r>
              <a:rPr lang="en-US" b="0" dirty="0"/>
              <a:t>Plant cell</a:t>
            </a:r>
            <a:r>
              <a:rPr lang="en-US" b="0" baseline="0" dirty="0"/>
              <a:t>s have similar organelles as animal cells. As discussed in the warm-up, they also have two extra organelles that perform specific functions for the plant.</a:t>
            </a:r>
          </a:p>
          <a:p>
            <a:pPr marL="171450" indent="-171450">
              <a:buFont typeface="Arial" pitchFamily="34" charset="0"/>
              <a:buChar char="•"/>
            </a:pPr>
            <a:r>
              <a:rPr lang="en-US" b="0" baseline="0" dirty="0"/>
              <a:t>The additional organelles are: </a:t>
            </a:r>
          </a:p>
          <a:p>
            <a:pPr marL="171450" indent="-171450">
              <a:buFont typeface="Arial" charset="0"/>
              <a:buChar char="•"/>
            </a:pPr>
            <a:r>
              <a:rPr lang="en-US" b="1" baseline="0" dirty="0"/>
              <a:t>Chloroplast - A specialized organelle in green plant cells and some other photosynthetic organisms that captures the energy from sunlight and converts it into chemical energy. </a:t>
            </a:r>
            <a:r>
              <a:rPr lang="en-US" b="0" baseline="0" dirty="0"/>
              <a:t>(membrane-bound)</a:t>
            </a:r>
          </a:p>
          <a:p>
            <a:pPr marL="388931" lvl="1" indent="-171450">
              <a:buFont typeface="Arial" charset="0"/>
              <a:buChar char="•"/>
            </a:pPr>
            <a:r>
              <a:rPr lang="en-US" b="0" baseline="0" dirty="0"/>
              <a:t>Site of photosynthesis, where food for the plant is made.</a:t>
            </a:r>
          </a:p>
          <a:p>
            <a:pPr marL="0" indent="0">
              <a:buFont typeface="Arial" charset="0"/>
              <a:buNone/>
            </a:pPr>
            <a:endParaRPr lang="en-US" b="0" baseline="0" dirty="0"/>
          </a:p>
          <a:p>
            <a:pPr marL="174708" marR="0" indent="-174708"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1" baseline="0" dirty="0"/>
              <a:t>Cell Wall - A strong, supporting layer around the cell membrane in plants, algae, and some bacteria. </a:t>
            </a:r>
            <a:r>
              <a:rPr lang="en-US" b="0" baseline="0" dirty="0"/>
              <a:t>(</a:t>
            </a:r>
            <a:r>
              <a:rPr lang="en-US" b="0" i="1" baseline="0" dirty="0"/>
              <a:t>not </a:t>
            </a:r>
            <a:r>
              <a:rPr lang="en-US" b="0" baseline="0" dirty="0"/>
              <a:t>membrane-bound)</a:t>
            </a:r>
          </a:p>
          <a:p>
            <a:pPr marL="174708" indent="-174708">
              <a:buFont typeface="Arial" pitchFamily="34" charset="0"/>
              <a:buChar char="•"/>
            </a:pPr>
            <a:endParaRPr lang="en-US" b="1" baseline="0" dirty="0"/>
          </a:p>
          <a:p>
            <a:pPr marL="392189" lvl="1" indent="-174708">
              <a:buFont typeface="Arial" pitchFamily="34" charset="0"/>
              <a:buChar char="•"/>
            </a:pPr>
            <a:r>
              <a:rPr lang="en-US" b="0" baseline="0" dirty="0"/>
              <a:t>Located outside of the cell membrane and gives the plant a more “box-like” shape.</a:t>
            </a:r>
          </a:p>
          <a:p>
            <a:pPr marL="217481" lvl="1" indent="0">
              <a:buFont typeface="Arial" pitchFamily="34" charset="0"/>
              <a:buNone/>
            </a:pPr>
            <a:endParaRPr lang="en-US" b="0" baseline="0" dirty="0"/>
          </a:p>
          <a:p>
            <a:pPr marL="174708" indent="-174708">
              <a:buFont typeface="Arial" pitchFamily="34" charset="0"/>
              <a:buChar char="•"/>
            </a:pPr>
            <a:r>
              <a:rPr lang="en-US" b="0" baseline="0" dirty="0"/>
              <a:t>The remaining organelles are shared by both plant and animal cells.</a:t>
            </a:r>
          </a:p>
          <a:p>
            <a:pPr marL="174708" indent="-174708">
              <a:buFont typeface="Arial" pitchFamily="34" charset="0"/>
              <a:buChar char="•"/>
            </a:pPr>
            <a:endParaRPr lang="en-US" b="0" baseline="0" dirty="0"/>
          </a:p>
          <a:p>
            <a:pPr marL="174708" marR="0" indent="-174708"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1" baseline="0" dirty="0"/>
              <a:t>Vacuole - An organelle used as temporary storage for water, waste products, food, and other cellular material. </a:t>
            </a:r>
            <a:r>
              <a:rPr lang="en-US" b="0" baseline="0" dirty="0"/>
              <a:t>(membrane-bound). A vacuole, mentioned as rare in animal cells, is common in plant cells. </a:t>
            </a:r>
            <a:endParaRPr lang="en-US" b="0" dirty="0"/>
          </a:p>
          <a:p>
            <a:pPr marL="174708" indent="-174708">
              <a:buFont typeface="Arial" pitchFamily="34" charset="0"/>
              <a:buChar char="•"/>
            </a:pPr>
            <a:r>
              <a:rPr lang="en-US" dirty="0"/>
              <a:t>nucleus		The control center of the cell; directs cell activity.				</a:t>
            </a:r>
          </a:p>
          <a:p>
            <a:pPr marL="174708" indent="-174708" defTabSz="931774">
              <a:spcBef>
                <a:spcPts val="0"/>
              </a:spcBef>
              <a:buFont typeface="Arial" pitchFamily="34" charset="0"/>
              <a:buChar char="•"/>
              <a:defRPr/>
            </a:pPr>
            <a:r>
              <a:rPr lang="en-US" dirty="0">
                <a:solidFill>
                  <a:prstClr val="black"/>
                </a:solidFill>
                <a:latin typeface="Book Antiqua"/>
                <a:cs typeface="Book Antiqua"/>
              </a:rPr>
              <a:t>Golgi apparatus	An organelle that packages and distributes proteins received from the endoplasmic reticulum.</a:t>
            </a:r>
          </a:p>
          <a:p>
            <a:pPr marL="174708" indent="-174708" defTabSz="931774">
              <a:spcBef>
                <a:spcPts val="0"/>
              </a:spcBef>
              <a:buFont typeface="Arial" pitchFamily="34" charset="0"/>
              <a:buChar char="•"/>
              <a:defRPr/>
            </a:pPr>
            <a:r>
              <a:rPr lang="en-US" dirty="0">
                <a:solidFill>
                  <a:prstClr val="black"/>
                </a:solidFill>
                <a:latin typeface="Book Antiqua"/>
              </a:rPr>
              <a:t>ribosomes		Organelles that produce proteins for the cell.</a:t>
            </a:r>
          </a:p>
          <a:p>
            <a:pPr marL="174708" indent="-174708" defTabSz="931774">
              <a:spcBef>
                <a:spcPts val="0"/>
              </a:spcBef>
              <a:buFont typeface="Arial" pitchFamily="34" charset="0"/>
              <a:buChar char="•"/>
              <a:defRPr/>
            </a:pPr>
            <a:r>
              <a:rPr lang="en-US" dirty="0">
                <a:solidFill>
                  <a:prstClr val="black"/>
                </a:solidFill>
                <a:latin typeface="Book Antiqua"/>
              </a:rPr>
              <a:t>endoplasmic reticulum 	An organelle that moves proteins and other substances through the cell.</a:t>
            </a:r>
          </a:p>
          <a:p>
            <a:pPr marL="174708" indent="-174708" defTabSz="931774">
              <a:spcBef>
                <a:spcPts val="0"/>
              </a:spcBef>
              <a:buFont typeface="Arial" pitchFamily="34" charset="0"/>
              <a:buChar char="•"/>
              <a:defRPr/>
            </a:pPr>
            <a:r>
              <a:rPr lang="en-US" dirty="0">
                <a:solidFill>
                  <a:prstClr val="black"/>
                </a:solidFill>
                <a:latin typeface="Book Antiqua"/>
              </a:rPr>
              <a:t>mitochondria	Organelles that break down sugar molecules to supply energy to the cell.</a:t>
            </a:r>
          </a:p>
          <a:p>
            <a:pPr marL="174708" indent="-174708" defTabSz="931774">
              <a:spcBef>
                <a:spcPts val="0"/>
              </a:spcBef>
              <a:buFont typeface="Arial" pitchFamily="34" charset="0"/>
              <a:buChar char="•"/>
              <a:defRPr/>
            </a:pPr>
            <a:r>
              <a:rPr lang="en-US" dirty="0">
                <a:solidFill>
                  <a:prstClr val="black"/>
                </a:solidFill>
                <a:latin typeface="Book Antiqua"/>
              </a:rPr>
              <a:t>cell membrane (please differentiate visually the difference between cell wall and cell membrane</a:t>
            </a:r>
            <a:r>
              <a:rPr lang="en-US" baseline="0" dirty="0">
                <a:solidFill>
                  <a:prstClr val="black"/>
                </a:solidFill>
                <a:latin typeface="Book Antiqua"/>
              </a:rPr>
              <a:t> on the screen) </a:t>
            </a:r>
            <a:r>
              <a:rPr lang="en-US" dirty="0">
                <a:solidFill>
                  <a:prstClr val="black"/>
                </a:solidFill>
                <a:latin typeface="Book Antiqua"/>
              </a:rPr>
              <a:t>An organelle that provides a protective layer around the cell and controls what enters and leaves the cell.</a:t>
            </a:r>
          </a:p>
          <a:p>
            <a:endParaRPr lang="en-US" b="0" baseline="0" dirty="0"/>
          </a:p>
          <a:p>
            <a:endParaRPr lang="en-US" b="0" baseline="0" dirty="0"/>
          </a:p>
          <a:p>
            <a:pPr marL="0" lvl="1" defTabSz="931774">
              <a:spcBef>
                <a:spcPts val="582"/>
              </a:spcBef>
              <a:defRPr/>
            </a:pPr>
            <a:r>
              <a:rPr lang="en-US" b="1" u="sng" dirty="0"/>
              <a:t>SOURCES:</a:t>
            </a: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750358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78F564F6-72DD-42FC-9A47-29CE43C4692C}" type="slidenum">
              <a:rPr lang="en-US" altLang="zh-TW" sz="1200" b="0">
                <a:solidFill>
                  <a:prstClr val="black"/>
                </a:solidFill>
              </a:rPr>
              <a:pPr eaLnBrk="1" hangingPunct="1"/>
              <a:t>40</a:t>
            </a:fld>
            <a:endParaRPr lang="en-US" altLang="zh-TW" sz="1200" b="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620713"/>
            <a:ext cx="4537075" cy="3403600"/>
          </a:xfrm>
        </p:spPr>
      </p:sp>
      <p:sp>
        <p:nvSpPr>
          <p:cNvPr id="3" name="Notes Placeholder 2"/>
          <p:cNvSpPr>
            <a:spLocks noGrp="1"/>
          </p:cNvSpPr>
          <p:nvPr>
            <p:ph type="body" idx="1"/>
          </p:nvPr>
        </p:nvSpPr>
        <p:spPr/>
        <p:txBody>
          <a:bodyPr/>
          <a:lstStyle/>
          <a:p>
            <a:pPr marL="0" lvl="1" defTabSz="931774">
              <a:spcBef>
                <a:spcPts val="582"/>
              </a:spcBef>
              <a:defRPr/>
            </a:pPr>
            <a:r>
              <a:rPr lang="en-US" b="1" dirty="0"/>
              <a:t>Timing ≈ 1</a:t>
            </a:r>
            <a:r>
              <a:rPr lang="en-US" b="1" baseline="0" dirty="0"/>
              <a:t> minutes</a:t>
            </a:r>
            <a:endParaRPr lang="en-US" dirty="0"/>
          </a:p>
          <a:p>
            <a:pPr marL="171450" indent="-171450" defTabSz="931774" fontAlgn="auto">
              <a:spcBef>
                <a:spcPts val="0"/>
              </a:spcBef>
              <a:spcAft>
                <a:spcPts val="0"/>
              </a:spcAft>
              <a:buFont typeface="Arial" pitchFamily="34" charset="0"/>
              <a:buChar char="•"/>
              <a:defRPr/>
            </a:pPr>
            <a:r>
              <a:rPr lang="en-US" i="1" dirty="0"/>
              <a:t>Animated as animal, plant,</a:t>
            </a:r>
            <a:r>
              <a:rPr lang="en-US" i="1" baseline="0" dirty="0"/>
              <a:t> both</a:t>
            </a:r>
            <a:endParaRPr lang="en-US" i="1" dirty="0"/>
          </a:p>
          <a:p>
            <a:pPr marL="171450" indent="-171450" defTabSz="931774" fontAlgn="auto">
              <a:spcBef>
                <a:spcPts val="0"/>
              </a:spcBef>
              <a:spcAft>
                <a:spcPts val="0"/>
              </a:spcAft>
              <a:buFont typeface="Arial" pitchFamily="34" charset="0"/>
              <a:buChar char="•"/>
              <a:defRPr/>
            </a:pPr>
            <a:r>
              <a:rPr lang="en-US" dirty="0"/>
              <a:t>Science Practice: Construct charts, graphs, and tables to organize data </a:t>
            </a:r>
            <a:endParaRPr lang="en-US" b="0" baseline="0" dirty="0"/>
          </a:p>
          <a:p>
            <a:pPr marL="171450" indent="-171450">
              <a:buFont typeface="Arial" pitchFamily="34" charset="0"/>
              <a:buChar char="•"/>
            </a:pPr>
            <a:r>
              <a:rPr lang="en-US" b="0" u="none" baseline="0" dirty="0"/>
              <a:t>Venn diagrams, created by John Venn in 1880, are diagrams that show logical relations between a collections of sets (a collection of objects or data). It is a way to compare (show similarities) and contrast (show differences) items. </a:t>
            </a:r>
          </a:p>
          <a:p>
            <a:pPr marL="171450" indent="-171450">
              <a:buFont typeface="Arial" pitchFamily="34" charset="0"/>
              <a:buChar char="•"/>
            </a:pPr>
            <a:r>
              <a:rPr lang="en-US" b="0" baseline="0" dirty="0"/>
              <a:t>The differences between animal and plant cells are listed on either side with labels, while their similarities are placed in the center of the diagram where the circles overlay, with the label “both” since they share those organelles in common.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2421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#frame</a:t>
            </a:r>
          </a:p>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instructional</a:t>
            </a:r>
            <a:r>
              <a:rPr lang="en-US" b="1" baseline="0" dirty="0"/>
              <a:t> video</a:t>
            </a:r>
            <a:endParaRPr lang="en-US" b="1" dirty="0"/>
          </a:p>
          <a:p>
            <a:r>
              <a:rPr lang="en-US" b="1" dirty="0"/>
              <a:t>Timing ≈ 0.5 minutes</a:t>
            </a:r>
          </a:p>
          <a:p>
            <a:pPr marL="171450" indent="-171450">
              <a:buFont typeface="Arial"/>
              <a:buChar char="•"/>
            </a:pPr>
            <a:r>
              <a:rPr lang="en-US" b="1" dirty="0"/>
              <a:t>Intro</a:t>
            </a:r>
          </a:p>
          <a:p>
            <a:pPr marL="171450" indent="-171450">
              <a:buFont typeface="Arial"/>
              <a:buChar char="•"/>
            </a:pPr>
            <a:r>
              <a:rPr lang="en-US" b="1" dirty="0"/>
              <a:t>Transition: </a:t>
            </a:r>
            <a:r>
              <a:rPr lang="en-US" dirty="0"/>
              <a:t>In the warm-up, you observed two different types of cells and thought</a:t>
            </a:r>
            <a:r>
              <a:rPr lang="en-US" baseline="0" dirty="0"/>
              <a:t> about the differences in their internal structure</a:t>
            </a:r>
            <a:r>
              <a:rPr lang="en-US" dirty="0"/>
              <a:t>. In fact, that is what the first objective [read it] is really about. </a:t>
            </a:r>
          </a:p>
          <a:p>
            <a:pPr marL="171450" indent="-171450">
              <a:buFont typeface="Arial"/>
              <a:buChar char="•"/>
            </a:pPr>
            <a:r>
              <a:rPr lang="en-US" dirty="0"/>
              <a:t>Preview the other objectives:</a:t>
            </a:r>
          </a:p>
          <a:p>
            <a:pPr marL="388931" lvl="1" indent="-171450">
              <a:buFont typeface="Arial"/>
              <a:buChar char="•"/>
            </a:pPr>
            <a:r>
              <a:rPr lang="en-US" dirty="0"/>
              <a:t>Preview the 2nd objective as being part of the first.</a:t>
            </a:r>
          </a:p>
          <a:p>
            <a:pPr marL="388931" lvl="1" indent="-171450">
              <a:buFont typeface="Arial"/>
              <a:buChar char="•"/>
            </a:pPr>
            <a:r>
              <a:rPr lang="en-US" dirty="0"/>
              <a:t>Preview the third one that was created because</a:t>
            </a:r>
            <a:r>
              <a:rPr lang="en-US" baseline="0" dirty="0"/>
              <a:t> of our understanding of the first two objectives</a:t>
            </a:r>
            <a:r>
              <a:rPr lang="en-US" dirty="0"/>
              <a:t>.</a:t>
            </a:r>
          </a:p>
          <a:p>
            <a:pPr marL="388931" lvl="1" indent="-171450">
              <a:buFont typeface="Arial"/>
              <a:buChar char="•"/>
            </a:pPr>
            <a:r>
              <a:rPr lang="en-US" dirty="0"/>
              <a:t>Finally, mention that along the way, they’ll Evaluate past</a:t>
            </a:r>
            <a:r>
              <a:rPr lang="en-US" baseline="0" dirty="0"/>
              <a:t> research from investigations similar in design and purpose.</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pPr/>
              <a:t>5</a:t>
            </a:fld>
            <a:endParaRPr lang="en-US"/>
          </a:p>
        </p:txBody>
      </p:sp>
    </p:spTree>
    <p:extLst>
      <p:ext uri="{BB962C8B-B14F-4D97-AF65-F5344CB8AC3E}">
        <p14:creationId xmlns:p14="http://schemas.microsoft.com/office/powerpoint/2010/main" val="152689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620713"/>
            <a:ext cx="4537075" cy="3403600"/>
          </a:xfrm>
        </p:spPr>
      </p:sp>
      <p:sp>
        <p:nvSpPr>
          <p:cNvPr id="3" name="Notes Placeholder 2"/>
          <p:cNvSpPr>
            <a:spLocks noGrp="1"/>
          </p:cNvSpPr>
          <p:nvPr>
            <p:ph type="body" idx="1"/>
          </p:nvPr>
        </p:nvSpPr>
        <p:spPr/>
        <p:txBody>
          <a:bodyPr/>
          <a:lstStyle/>
          <a:p>
            <a:pPr marL="0" lvl="1" defTabSz="931774">
              <a:spcBef>
                <a:spcPts val="582"/>
              </a:spcBef>
              <a:defRPr/>
            </a:pPr>
            <a:r>
              <a:rPr lang="en-US" b="1" dirty="0"/>
              <a:t>Timing ≈ 1</a:t>
            </a:r>
            <a:r>
              <a:rPr lang="en-US" b="1" baseline="0" dirty="0"/>
              <a:t> minutes</a:t>
            </a:r>
            <a:endParaRPr lang="en-US" dirty="0"/>
          </a:p>
          <a:p>
            <a:pPr marL="171450" indent="-171450" defTabSz="931774" fontAlgn="auto">
              <a:spcBef>
                <a:spcPts val="0"/>
              </a:spcBef>
              <a:spcAft>
                <a:spcPts val="0"/>
              </a:spcAft>
              <a:buFont typeface="Arial" pitchFamily="34" charset="0"/>
              <a:buChar char="•"/>
              <a:defRPr/>
            </a:pPr>
            <a:r>
              <a:rPr lang="en-US" i="1" dirty="0"/>
              <a:t>Animated as animal, plant,</a:t>
            </a:r>
            <a:r>
              <a:rPr lang="en-US" i="1" baseline="0" dirty="0"/>
              <a:t> both</a:t>
            </a:r>
            <a:endParaRPr lang="en-US" i="1" dirty="0"/>
          </a:p>
          <a:p>
            <a:pPr marL="171450" indent="-171450" defTabSz="931774" fontAlgn="auto">
              <a:spcBef>
                <a:spcPts val="0"/>
              </a:spcBef>
              <a:spcAft>
                <a:spcPts val="0"/>
              </a:spcAft>
              <a:buFont typeface="Arial" pitchFamily="34" charset="0"/>
              <a:buChar char="•"/>
              <a:defRPr/>
            </a:pPr>
            <a:r>
              <a:rPr lang="en-US" dirty="0"/>
              <a:t>Science Practice: Construct charts, graphs, and tables to organize data </a:t>
            </a:r>
            <a:endParaRPr lang="en-US" b="0" baseline="0" dirty="0"/>
          </a:p>
          <a:p>
            <a:pPr marL="171450" indent="-171450">
              <a:buFont typeface="Arial" pitchFamily="34" charset="0"/>
              <a:buChar char="•"/>
            </a:pPr>
            <a:r>
              <a:rPr lang="en-US" b="0" u="none" baseline="0" dirty="0"/>
              <a:t>Venn diagrams, created by John Venn in 1880, are diagrams that show logical relations between a collections of sets (a collection of objects or data). It is a way to compare (show similarities) and contrast (show differences) items. </a:t>
            </a:r>
          </a:p>
          <a:p>
            <a:pPr marL="171450" indent="-171450">
              <a:buFont typeface="Arial" pitchFamily="34" charset="0"/>
              <a:buChar char="•"/>
            </a:pPr>
            <a:r>
              <a:rPr lang="en-US" b="0" baseline="0" dirty="0"/>
              <a:t>The differences between animal and plant cells are listed on either side with labels, while their similarities are placed in the center of the diagram where the circles overlay, with the label “both” since they share those organelles in common.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124216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620713"/>
            <a:ext cx="4537075" cy="3403600"/>
          </a:xfrm>
        </p:spPr>
      </p:sp>
      <p:sp>
        <p:nvSpPr>
          <p:cNvPr id="3" name="Notes Placeholder 2"/>
          <p:cNvSpPr>
            <a:spLocks noGrp="1"/>
          </p:cNvSpPr>
          <p:nvPr>
            <p:ph type="body" idx="1"/>
          </p:nvPr>
        </p:nvSpPr>
        <p:spPr/>
        <p:txBody>
          <a:bodyPr/>
          <a:lstStyle/>
          <a:p>
            <a:pPr marL="0" lvl="1" defTabSz="931774">
              <a:spcBef>
                <a:spcPts val="582"/>
              </a:spcBef>
              <a:defRPr/>
            </a:pPr>
            <a:r>
              <a:rPr lang="en-US" b="1" dirty="0"/>
              <a:t>Timing ≈ 1</a:t>
            </a:r>
            <a:r>
              <a:rPr lang="en-US" b="1" baseline="0" dirty="0"/>
              <a:t> minutes</a:t>
            </a:r>
            <a:endParaRPr lang="en-US" dirty="0"/>
          </a:p>
          <a:p>
            <a:pPr marL="171450" indent="-171450" defTabSz="931774" fontAlgn="auto">
              <a:spcBef>
                <a:spcPts val="0"/>
              </a:spcBef>
              <a:spcAft>
                <a:spcPts val="0"/>
              </a:spcAft>
              <a:buFont typeface="Arial" pitchFamily="34" charset="0"/>
              <a:buChar char="•"/>
              <a:defRPr/>
            </a:pPr>
            <a:r>
              <a:rPr lang="en-US" i="1" dirty="0"/>
              <a:t>Animated as animal, plant,</a:t>
            </a:r>
            <a:r>
              <a:rPr lang="en-US" i="1" baseline="0" dirty="0"/>
              <a:t> both</a:t>
            </a:r>
            <a:endParaRPr lang="en-US" i="1" dirty="0"/>
          </a:p>
          <a:p>
            <a:pPr marL="171450" indent="-171450" defTabSz="931774" fontAlgn="auto">
              <a:spcBef>
                <a:spcPts val="0"/>
              </a:spcBef>
              <a:spcAft>
                <a:spcPts val="0"/>
              </a:spcAft>
              <a:buFont typeface="Arial" pitchFamily="34" charset="0"/>
              <a:buChar char="•"/>
              <a:defRPr/>
            </a:pPr>
            <a:r>
              <a:rPr lang="en-US" dirty="0"/>
              <a:t>Science Practice: Construct charts, graphs, and tables to organize data </a:t>
            </a:r>
            <a:endParaRPr lang="en-US" b="0" baseline="0" dirty="0"/>
          </a:p>
          <a:p>
            <a:pPr marL="171450" indent="-171450">
              <a:buFont typeface="Arial" pitchFamily="34" charset="0"/>
              <a:buChar char="•"/>
            </a:pPr>
            <a:r>
              <a:rPr lang="en-US" b="0" u="none" baseline="0" dirty="0"/>
              <a:t>Venn diagrams, created by John Venn in 1880, are diagrams that show logical relations between a collections of sets (a collection of objects or data). It is a way to compare (show similarities) and contrast (show differences) items. </a:t>
            </a:r>
          </a:p>
          <a:p>
            <a:pPr marL="171450" indent="-171450">
              <a:buFont typeface="Arial" pitchFamily="34" charset="0"/>
              <a:buChar char="•"/>
            </a:pPr>
            <a:r>
              <a:rPr lang="en-US" b="0" baseline="0" dirty="0"/>
              <a:t>The differences between animal and plant cells are listed on either side with labels, while their similarities are placed in the center of the diagram where the circles overlay, with the label “both” since they share those organelles in common.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8670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620713"/>
            <a:ext cx="4537075" cy="3403600"/>
          </a:xfrm>
        </p:spPr>
      </p:sp>
      <p:sp>
        <p:nvSpPr>
          <p:cNvPr id="3" name="Notes Placeholder 2"/>
          <p:cNvSpPr>
            <a:spLocks noGrp="1"/>
          </p:cNvSpPr>
          <p:nvPr>
            <p:ph type="body" idx="1"/>
          </p:nvPr>
        </p:nvSpPr>
        <p:spPr/>
        <p:txBody>
          <a:bodyPr/>
          <a:lstStyle/>
          <a:p>
            <a:pPr marL="0" lvl="1" defTabSz="931774">
              <a:spcBef>
                <a:spcPts val="582"/>
              </a:spcBef>
              <a:defRPr/>
            </a:pPr>
            <a:r>
              <a:rPr lang="en-US" b="1" dirty="0"/>
              <a:t>Timing ≈ 1</a:t>
            </a:r>
            <a:r>
              <a:rPr lang="en-US" b="1" baseline="0" dirty="0"/>
              <a:t> minutes</a:t>
            </a:r>
            <a:endParaRPr lang="en-US" dirty="0"/>
          </a:p>
          <a:p>
            <a:pPr marL="171450" indent="-171450" defTabSz="931774" fontAlgn="auto">
              <a:spcBef>
                <a:spcPts val="0"/>
              </a:spcBef>
              <a:spcAft>
                <a:spcPts val="0"/>
              </a:spcAft>
              <a:buFont typeface="Arial" pitchFamily="34" charset="0"/>
              <a:buChar char="•"/>
              <a:defRPr/>
            </a:pPr>
            <a:r>
              <a:rPr lang="en-US" i="1" dirty="0"/>
              <a:t>Animated as animal, plant,</a:t>
            </a:r>
            <a:r>
              <a:rPr lang="en-US" i="1" baseline="0" dirty="0"/>
              <a:t> both</a:t>
            </a:r>
            <a:endParaRPr lang="en-US" i="1" dirty="0"/>
          </a:p>
          <a:p>
            <a:pPr marL="171450" indent="-171450" defTabSz="931774" fontAlgn="auto">
              <a:spcBef>
                <a:spcPts val="0"/>
              </a:spcBef>
              <a:spcAft>
                <a:spcPts val="0"/>
              </a:spcAft>
              <a:buFont typeface="Arial" pitchFamily="34" charset="0"/>
              <a:buChar char="•"/>
              <a:defRPr/>
            </a:pPr>
            <a:r>
              <a:rPr lang="en-US" dirty="0"/>
              <a:t>Science Practice: Construct charts, graphs, and tables to organize data </a:t>
            </a:r>
            <a:endParaRPr lang="en-US" b="0" baseline="0" dirty="0"/>
          </a:p>
          <a:p>
            <a:pPr marL="171450" indent="-171450">
              <a:buFont typeface="Arial" pitchFamily="34" charset="0"/>
              <a:buChar char="•"/>
            </a:pPr>
            <a:r>
              <a:rPr lang="en-US" b="0" u="none" baseline="0" dirty="0"/>
              <a:t>Venn diagrams, created by John Venn in 1880, are diagrams that show logical relations between a collections of sets (a collection of objects or data). It is a way to compare (show similarities) and contrast (show differences) items. </a:t>
            </a:r>
          </a:p>
          <a:p>
            <a:pPr marL="171450" indent="-171450">
              <a:buFont typeface="Arial" pitchFamily="34" charset="0"/>
              <a:buChar char="•"/>
            </a:pPr>
            <a:r>
              <a:rPr lang="en-US" b="0" baseline="0" dirty="0"/>
              <a:t>The differences between animal and plant cells are listed on either side with labels, while their similarities are placed in the center of the diagram where the circles overlay, with the label “both” since they share those organelles in common.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7825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606E22C5-7196-423F-A0B4-937A6983AB4D}" type="slidenum">
              <a:rPr lang="en-US" altLang="zh-TW" sz="1200" b="0">
                <a:solidFill>
                  <a:prstClr val="black"/>
                </a:solidFill>
              </a:rPr>
              <a:pPr eaLnBrk="1" hangingPunct="1"/>
              <a:t>6</a:t>
            </a:fld>
            <a:endParaRPr lang="en-US" altLang="zh-TW" sz="1200" b="0">
              <a:solidFill>
                <a:prstClr val="black"/>
              </a:solidFill>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B0FEBB1C-3875-4D9D-871D-62D3C3014B57}" type="slidenum">
              <a:rPr lang="en-US" altLang="zh-TW" sz="1200" b="0">
                <a:solidFill>
                  <a:prstClr val="black"/>
                </a:solidFill>
              </a:rPr>
              <a:pPr eaLnBrk="1" hangingPunct="1"/>
              <a:t>7</a:t>
            </a:fld>
            <a:endParaRPr lang="en-US" altLang="zh-TW" sz="1200" b="0">
              <a:solidFill>
                <a:prstClr val="black"/>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B0FEBB1C-3875-4D9D-871D-62D3C3014B57}" type="slidenum">
              <a:rPr lang="en-US" altLang="zh-TW" sz="1200" b="0">
                <a:solidFill>
                  <a:prstClr val="black"/>
                </a:solidFill>
              </a:rPr>
              <a:pPr eaLnBrk="1" hangingPunct="1"/>
              <a:t>8</a:t>
            </a:fld>
            <a:endParaRPr lang="en-US" altLang="zh-TW" sz="1200" b="0">
              <a:solidFill>
                <a:prstClr val="black"/>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68341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125C9065-6924-4FE0-9601-79C7CF4C25FD}" type="slidenum">
              <a:rPr lang="en-US" altLang="zh-TW" sz="1200" b="0">
                <a:solidFill>
                  <a:prstClr val="black"/>
                </a:solidFill>
              </a:rPr>
              <a:pPr eaLnBrk="1" hangingPunct="1"/>
              <a:t>9</a:t>
            </a:fld>
            <a:endParaRPr lang="en-US" altLang="zh-TW" sz="1200" b="0">
              <a:solidFill>
                <a:prstClr val="black"/>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4E58F832-676F-4678-881B-32FE753B8BF9}" type="slidenum">
              <a:rPr lang="en-US" altLang="zh-TW" sz="1200" b="0">
                <a:solidFill>
                  <a:prstClr val="black"/>
                </a:solidFill>
              </a:rPr>
              <a:pPr eaLnBrk="1" hangingPunct="1"/>
              <a:t>10</a:t>
            </a:fld>
            <a:endParaRPr lang="en-US" altLang="zh-TW" sz="1200" b="0">
              <a:solidFill>
                <a:prstClr val="black"/>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subTitle" idx="1"/>
          </p:nvPr>
        </p:nvSpPr>
        <p:spPr>
          <a:xfrm>
            <a:off x="76200" y="3429000"/>
            <a:ext cx="4800600" cy="457200"/>
          </a:xfrm>
        </p:spPr>
        <p:txBody>
          <a:bodyPr/>
          <a:lstStyle>
            <a:lvl1pPr marL="0" indent="0" algn="ctr">
              <a:buFontTx/>
              <a:buNone/>
              <a:defRPr sz="1800">
                <a:solidFill>
                  <a:srgbClr val="005D7E"/>
                </a:solidFill>
              </a:defRPr>
            </a:lvl1pPr>
          </a:lstStyle>
          <a:p>
            <a:r>
              <a:rPr lang="en-US"/>
              <a:t>Click to edit Master subtitle style</a:t>
            </a:r>
          </a:p>
        </p:txBody>
      </p:sp>
      <p:sp>
        <p:nvSpPr>
          <p:cNvPr id="60422" name="Rectangle 6"/>
          <p:cNvSpPr>
            <a:spLocks noGrp="1" noChangeArrowheads="1"/>
          </p:cNvSpPr>
          <p:nvPr>
            <p:ph type="ctrTitle"/>
          </p:nvPr>
        </p:nvSpPr>
        <p:spPr>
          <a:xfrm>
            <a:off x="76200" y="533400"/>
            <a:ext cx="4800600" cy="2819400"/>
          </a:xfrm>
        </p:spPr>
        <p:txBody>
          <a:bodyPr/>
          <a:lstStyle>
            <a:lvl1pPr algn="l">
              <a:defRPr sz="4800">
                <a:solidFill>
                  <a:srgbClr val="0099CC"/>
                </a:solidFill>
              </a:defRPr>
            </a:lvl1pPr>
          </a:lstStyle>
          <a:p>
            <a:r>
              <a:rPr lang="en-US"/>
              <a:t>Click to edit Master title style</a:t>
            </a:r>
          </a:p>
        </p:txBody>
      </p:sp>
      <p:sp>
        <p:nvSpPr>
          <p:cNvPr id="4" name="Rectangle 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p:txBody>
          <a:bodyPr/>
          <a:lstStyle>
            <a:lvl1pPr>
              <a:defRPr/>
            </a:lvl1pPr>
          </a:lstStyle>
          <a:p>
            <a:pPr>
              <a:defRPr/>
            </a:pPr>
            <a:r>
              <a:rPr lang="en-US">
                <a:solidFill>
                  <a:srgbClr val="000000"/>
                </a:solidFill>
              </a:rPr>
              <a:t>Cell Interior &amp; Function</a:t>
            </a:r>
          </a:p>
        </p:txBody>
      </p:sp>
      <p:sp>
        <p:nvSpPr>
          <p:cNvPr id="6" name="Rectangle 5"/>
          <p:cNvSpPr>
            <a:spLocks noGrp="1" noChangeArrowheads="1"/>
          </p:cNvSpPr>
          <p:nvPr>
            <p:ph type="sldNum" sz="quarter" idx="12"/>
          </p:nvPr>
        </p:nvSpPr>
        <p:spPr/>
        <p:txBody>
          <a:bodyPr/>
          <a:lstStyle>
            <a:lvl1pPr>
              <a:defRPr/>
            </a:lvl1pPr>
          </a:lstStyle>
          <a:p>
            <a:pPr>
              <a:defRPr/>
            </a:pPr>
            <a:fld id="{1DE133E1-3A7C-4EE6-9870-11F7530D0D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2076972"/>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Cell Interior &amp; Function</a:t>
            </a:r>
          </a:p>
        </p:txBody>
      </p:sp>
      <p:sp>
        <p:nvSpPr>
          <p:cNvPr id="6" name="Rectangle 6"/>
          <p:cNvSpPr>
            <a:spLocks noGrp="1" noChangeArrowheads="1"/>
          </p:cNvSpPr>
          <p:nvPr>
            <p:ph type="sldNum" sz="quarter" idx="12"/>
          </p:nvPr>
        </p:nvSpPr>
        <p:spPr>
          <a:ln/>
        </p:spPr>
        <p:txBody>
          <a:bodyPr/>
          <a:lstStyle>
            <a:lvl1pPr>
              <a:defRPr/>
            </a:lvl1pPr>
          </a:lstStyle>
          <a:p>
            <a:pPr>
              <a:defRPr/>
            </a:pPr>
            <a:fld id="{CA95BED7-D535-4CB3-AE2F-AB7126CD8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36069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457200"/>
            <a:ext cx="17907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457200"/>
            <a:ext cx="52197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Cell Interior &amp; Function</a:t>
            </a:r>
          </a:p>
        </p:txBody>
      </p:sp>
      <p:sp>
        <p:nvSpPr>
          <p:cNvPr id="6" name="Rectangle 6"/>
          <p:cNvSpPr>
            <a:spLocks noGrp="1" noChangeArrowheads="1"/>
          </p:cNvSpPr>
          <p:nvPr>
            <p:ph type="sldNum" sz="quarter" idx="12"/>
          </p:nvPr>
        </p:nvSpPr>
        <p:spPr>
          <a:ln/>
        </p:spPr>
        <p:txBody>
          <a:bodyPr/>
          <a:lstStyle>
            <a:lvl1pPr>
              <a:defRPr/>
            </a:lvl1pPr>
          </a:lstStyle>
          <a:p>
            <a:pPr>
              <a:defRPr/>
            </a:pPr>
            <a:fld id="{8FE136B0-3912-48DA-8C7A-6DD8723EDA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150267"/>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162800" cy="609600"/>
          </a:xfrm>
        </p:spPr>
        <p:txBody>
          <a:bodyPr/>
          <a:lstStyle/>
          <a:p>
            <a:r>
              <a:rPr lang="en-US"/>
              <a:t>Click to edit Master title style</a:t>
            </a:r>
          </a:p>
        </p:txBody>
      </p:sp>
      <p:sp>
        <p:nvSpPr>
          <p:cNvPr id="3" name="Text Placeholder 2"/>
          <p:cNvSpPr>
            <a:spLocks noGrp="1"/>
          </p:cNvSpPr>
          <p:nvPr>
            <p:ph type="body" sz="half" idx="1"/>
          </p:nvPr>
        </p:nvSpPr>
        <p:spPr>
          <a:xfrm>
            <a:off x="1752600" y="1143000"/>
            <a:ext cx="3505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143000"/>
            <a:ext cx="3505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Cell Interior &amp; Function</a:t>
            </a:r>
          </a:p>
        </p:txBody>
      </p:sp>
      <p:sp>
        <p:nvSpPr>
          <p:cNvPr id="7" name="Rectangle 6"/>
          <p:cNvSpPr>
            <a:spLocks noGrp="1" noChangeArrowheads="1"/>
          </p:cNvSpPr>
          <p:nvPr>
            <p:ph type="sldNum" sz="quarter" idx="12"/>
          </p:nvPr>
        </p:nvSpPr>
        <p:spPr>
          <a:ln/>
        </p:spPr>
        <p:txBody>
          <a:bodyPr/>
          <a:lstStyle>
            <a:lvl1pPr>
              <a:defRPr/>
            </a:lvl1pPr>
          </a:lstStyle>
          <a:p>
            <a:pPr>
              <a:defRPr/>
            </a:pPr>
            <a:fld id="{A4315711-D8C3-4E27-9C52-5BC69CF68C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9151050"/>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162800" cy="609600"/>
          </a:xfrm>
        </p:spPr>
        <p:txBody>
          <a:bodyPr/>
          <a:lstStyle/>
          <a:p>
            <a:r>
              <a:rPr lang="en-US"/>
              <a:t>Click to edit Master title style</a:t>
            </a:r>
          </a:p>
        </p:txBody>
      </p:sp>
      <p:sp>
        <p:nvSpPr>
          <p:cNvPr id="3" name="Text Placeholder 2"/>
          <p:cNvSpPr>
            <a:spLocks noGrp="1"/>
          </p:cNvSpPr>
          <p:nvPr>
            <p:ph type="body" sz="half" idx="1"/>
          </p:nvPr>
        </p:nvSpPr>
        <p:spPr>
          <a:xfrm>
            <a:off x="1752600" y="1143000"/>
            <a:ext cx="3505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410200" y="1143000"/>
            <a:ext cx="3505200" cy="43434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Cell Interior &amp; Function</a:t>
            </a:r>
          </a:p>
        </p:txBody>
      </p:sp>
      <p:sp>
        <p:nvSpPr>
          <p:cNvPr id="7" name="Rectangle 6"/>
          <p:cNvSpPr>
            <a:spLocks noGrp="1" noChangeArrowheads="1"/>
          </p:cNvSpPr>
          <p:nvPr>
            <p:ph type="sldNum" sz="quarter" idx="12"/>
          </p:nvPr>
        </p:nvSpPr>
        <p:spPr>
          <a:ln/>
        </p:spPr>
        <p:txBody>
          <a:bodyPr/>
          <a:lstStyle>
            <a:lvl1pPr>
              <a:defRPr/>
            </a:lvl1pPr>
          </a:lstStyle>
          <a:p>
            <a:pPr>
              <a:defRPr/>
            </a:pPr>
            <a:fld id="{203CFB42-393F-440F-B70F-AE03B0D77B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6397535"/>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162800" cy="609600"/>
          </a:xfrm>
        </p:spPr>
        <p:txBody>
          <a:bodyPr/>
          <a:lstStyle/>
          <a:p>
            <a:r>
              <a:rPr lang="en-US"/>
              <a:t>Click to edit Master title style</a:t>
            </a:r>
          </a:p>
        </p:txBody>
      </p:sp>
      <p:sp>
        <p:nvSpPr>
          <p:cNvPr id="3" name="ClipArt Placeholder 2"/>
          <p:cNvSpPr>
            <a:spLocks noGrp="1"/>
          </p:cNvSpPr>
          <p:nvPr>
            <p:ph type="clipArt" sz="half" idx="1"/>
          </p:nvPr>
        </p:nvSpPr>
        <p:spPr>
          <a:xfrm>
            <a:off x="1752600" y="1143000"/>
            <a:ext cx="3505200" cy="4343400"/>
          </a:xfrm>
        </p:spPr>
        <p:txBody>
          <a:bodyPr/>
          <a:lstStyle/>
          <a:p>
            <a:pPr lvl="0"/>
            <a:endParaRPr lang="en-US" noProof="0"/>
          </a:p>
        </p:txBody>
      </p:sp>
      <p:sp>
        <p:nvSpPr>
          <p:cNvPr id="4" name="Text Placeholder 3"/>
          <p:cNvSpPr>
            <a:spLocks noGrp="1"/>
          </p:cNvSpPr>
          <p:nvPr>
            <p:ph type="body" sz="half" idx="2"/>
          </p:nvPr>
        </p:nvSpPr>
        <p:spPr>
          <a:xfrm>
            <a:off x="5410200" y="1143000"/>
            <a:ext cx="3505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Cell Interior &amp; Function</a:t>
            </a:r>
          </a:p>
        </p:txBody>
      </p:sp>
      <p:sp>
        <p:nvSpPr>
          <p:cNvPr id="7" name="Rectangle 6"/>
          <p:cNvSpPr>
            <a:spLocks noGrp="1" noChangeArrowheads="1"/>
          </p:cNvSpPr>
          <p:nvPr>
            <p:ph type="sldNum" sz="quarter" idx="12"/>
          </p:nvPr>
        </p:nvSpPr>
        <p:spPr>
          <a:ln/>
        </p:spPr>
        <p:txBody>
          <a:bodyPr/>
          <a:lstStyle>
            <a:lvl1pPr>
              <a:defRPr/>
            </a:lvl1pPr>
          </a:lstStyle>
          <a:p>
            <a:pPr>
              <a:defRPr/>
            </a:pPr>
            <a:fld id="{BEA718A0-D913-474D-A01C-8FC01C9295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8782033"/>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5"/>
          </p:nvPr>
        </p:nvSpPr>
        <p:spPr>
          <a:xfrm>
            <a:off x="4574980" y="1377155"/>
            <a:ext cx="4569020" cy="5480845"/>
          </a:xfrm>
        </p:spPr>
        <p:txBody>
          <a:bodyPr lIns="164592" rIns="164592" bIns="91440"/>
          <a:lstStyle/>
          <a:p>
            <a:pPr lvl="0"/>
            <a:r>
              <a:rPr lang="en-US"/>
              <a:t>Click to edit Master text styles</a:t>
            </a:r>
          </a:p>
          <a:p>
            <a:pPr lvl="1"/>
            <a:r>
              <a:rPr lang="en-US"/>
              <a:t>Second level</a:t>
            </a:r>
          </a:p>
          <a:p>
            <a:pPr lvl="2"/>
            <a:r>
              <a:rPr lang="en-US"/>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938002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424221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821842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728179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718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0" y="6400800"/>
            <a:ext cx="2895600" cy="457200"/>
          </a:xfrm>
          <a:ln/>
        </p:spPr>
        <p:txBody>
          <a:bodyPr/>
          <a:lstStyle>
            <a:lvl1pPr>
              <a:defRPr/>
            </a:lvl1pPr>
          </a:lstStyle>
          <a:p>
            <a:pPr>
              <a:defRPr/>
            </a:pPr>
            <a:r>
              <a:rPr lang="en-US" dirty="0">
                <a:solidFill>
                  <a:srgbClr val="000000"/>
                </a:solidFill>
              </a:rPr>
              <a:t>Cell Interior &amp; Function</a:t>
            </a:r>
          </a:p>
        </p:txBody>
      </p:sp>
      <p:sp>
        <p:nvSpPr>
          <p:cNvPr id="6" name="Rectangle 6"/>
          <p:cNvSpPr>
            <a:spLocks noGrp="1" noChangeArrowheads="1"/>
          </p:cNvSpPr>
          <p:nvPr>
            <p:ph type="sldNum" sz="quarter" idx="12"/>
          </p:nvPr>
        </p:nvSpPr>
        <p:spPr>
          <a:ln/>
        </p:spPr>
        <p:txBody>
          <a:bodyPr/>
          <a:lstStyle>
            <a:lvl1pPr>
              <a:defRPr/>
            </a:lvl1pPr>
          </a:lstStyle>
          <a:p>
            <a:pPr>
              <a:defRPr/>
            </a:pPr>
            <a:fld id="{E7E397F4-FE7D-47B8-A59F-8C86B61038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5675383"/>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92703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07045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4141968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52075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Cell Interior &amp; Function</a:t>
            </a:r>
          </a:p>
        </p:txBody>
      </p:sp>
      <p:sp>
        <p:nvSpPr>
          <p:cNvPr id="5" name="Rectangle 6"/>
          <p:cNvSpPr>
            <a:spLocks noGrp="1" noChangeArrowheads="1"/>
          </p:cNvSpPr>
          <p:nvPr>
            <p:ph type="sldNum" sz="quarter" idx="12"/>
          </p:nvPr>
        </p:nvSpPr>
        <p:spPr>
          <a:ln/>
        </p:spPr>
        <p:txBody>
          <a:bodyPr/>
          <a:lstStyle>
            <a:lvl1pPr>
              <a:defRPr/>
            </a:lvl1pPr>
          </a:lstStyle>
          <a:p>
            <a:pPr>
              <a:defRPr/>
            </a:pPr>
            <a:fld id="{CE588D15-89C7-4C93-B3AD-887D1B39F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135308"/>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4012386-D158-45A3-918F-EA03D4FE2C3D}" type="datetime1">
              <a:rPr lang="en-US" smtClean="0">
                <a:solidFill>
                  <a:srgbClr val="DBF5F9">
                    <a:shade val="90000"/>
                  </a:srgbClr>
                </a:solidFill>
              </a:rPr>
              <a:t>9/29/2022</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71106948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A96A6F-D2CD-48C4-BDBE-5EF4E8F7A8AD}" type="datetime1">
              <a:rPr lang="en-US" smtClean="0">
                <a:solidFill>
                  <a:srgbClr val="04617B">
                    <a:shade val="90000"/>
                  </a:srgbClr>
                </a:solidFill>
              </a:rPr>
              <a:t>9/29/2022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685823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7994BB8-E98F-4368-BBD7-E447CB6270B6}" type="datetime1">
              <a:rPr lang="en-US" smtClean="0">
                <a:solidFill>
                  <a:srgbClr val="DBF5F9">
                    <a:shade val="90000"/>
                  </a:srgbClr>
                </a:solidFill>
              </a:rPr>
              <a:t>9/29/2022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14732390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3EBC32-39D7-40E0-A7B6-205F362FA242}" type="datetime1">
              <a:rPr lang="en-US" smtClean="0">
                <a:solidFill>
                  <a:srgbClr val="04617B">
                    <a:shade val="90000"/>
                  </a:srgbClr>
                </a:solidFill>
              </a:rPr>
              <a:t>9/29/2022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628611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F17CE3D-3D9F-4B68-8226-B04A29E7C885}" type="datetime1">
              <a:rPr lang="en-US" smtClean="0">
                <a:solidFill>
                  <a:srgbClr val="04617B">
                    <a:shade val="90000"/>
                  </a:srgbClr>
                </a:solidFill>
              </a:rPr>
              <a:t>9/29/2022</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53275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Cell Interior &amp; Function</a:t>
            </a:r>
          </a:p>
        </p:txBody>
      </p:sp>
      <p:sp>
        <p:nvSpPr>
          <p:cNvPr id="6" name="Rectangle 6"/>
          <p:cNvSpPr>
            <a:spLocks noGrp="1" noChangeArrowheads="1"/>
          </p:cNvSpPr>
          <p:nvPr>
            <p:ph type="sldNum" sz="quarter" idx="12"/>
          </p:nvPr>
        </p:nvSpPr>
        <p:spPr>
          <a:ln/>
        </p:spPr>
        <p:txBody>
          <a:bodyPr/>
          <a:lstStyle>
            <a:lvl1pPr>
              <a:defRPr/>
            </a:lvl1pPr>
          </a:lstStyle>
          <a:p>
            <a:pPr>
              <a:defRPr/>
            </a:pPr>
            <a:fld id="{4F93205F-1A93-407C-AA67-2618554164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2209594"/>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BCE8C74-C9EE-45F6-9EF8-B437678661AE}" type="datetime1">
              <a:rPr lang="en-US" smtClean="0">
                <a:solidFill>
                  <a:srgbClr val="04617B">
                    <a:shade val="90000"/>
                  </a:srgbClr>
                </a:solidFill>
              </a:rPr>
              <a:t>9/29/2022</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9630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C56CA-8867-443A-8F36-883914EBF6A6}" type="datetime1">
              <a:rPr lang="en-US" smtClean="0">
                <a:solidFill>
                  <a:srgbClr val="04617B">
                    <a:shade val="90000"/>
                  </a:srgbClr>
                </a:solidFill>
              </a:rPr>
              <a:t>9/29/2022</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187679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07A9088-6B88-4044-9543-1A8021769B0F}" type="datetime1">
              <a:rPr lang="en-US" smtClean="0">
                <a:solidFill>
                  <a:srgbClr val="04617B">
                    <a:shade val="90000"/>
                  </a:srgbClr>
                </a:solidFill>
              </a:rPr>
              <a:t>9/29/2022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108981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9C7221B-4287-4917-AABF-FC76E41D87CD}" type="datetime1">
              <a:rPr lang="en-US" smtClean="0">
                <a:solidFill>
                  <a:srgbClr val="04617B">
                    <a:shade val="90000"/>
                  </a:srgbClr>
                </a:solidFill>
              </a:rPr>
              <a:t>9/29/2022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2269308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723E5B-AE64-4BB1-9965-3C8CF9066753}" type="datetime1">
              <a:rPr lang="en-US" smtClean="0">
                <a:solidFill>
                  <a:srgbClr val="04617B">
                    <a:shade val="90000"/>
                  </a:srgbClr>
                </a:solidFill>
              </a:rPr>
              <a:t>9/29/2022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08646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17F10E-A005-41CA-A3FA-CEE07BFD8E7D}" type="datetime1">
              <a:rPr lang="en-US" smtClean="0">
                <a:solidFill>
                  <a:srgbClr val="04617B">
                    <a:shade val="90000"/>
                  </a:srgbClr>
                </a:solidFill>
              </a:rPr>
              <a:t>9/29/2022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000463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9"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16" tIns="91398" rIns="164516" bIns="9139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45738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164516" rIns="164516" bIns="91398"/>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7551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143000"/>
            <a:ext cx="3505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143000"/>
            <a:ext cx="35052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Cell Interior &amp; Function</a:t>
            </a:r>
          </a:p>
        </p:txBody>
      </p:sp>
      <p:sp>
        <p:nvSpPr>
          <p:cNvPr id="7" name="Rectangle 6"/>
          <p:cNvSpPr>
            <a:spLocks noGrp="1" noChangeArrowheads="1"/>
          </p:cNvSpPr>
          <p:nvPr>
            <p:ph type="sldNum" sz="quarter" idx="12"/>
          </p:nvPr>
        </p:nvSpPr>
        <p:spPr>
          <a:ln/>
        </p:spPr>
        <p:txBody>
          <a:bodyPr/>
          <a:lstStyle>
            <a:lvl1pPr>
              <a:defRPr/>
            </a:lvl1pPr>
          </a:lstStyle>
          <a:p>
            <a:pPr>
              <a:defRPr/>
            </a:pPr>
            <a:fld id="{8B9AD1EB-2270-4F13-A875-3DB546C125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4355160"/>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Cell Interior &amp; Function</a:t>
            </a:r>
          </a:p>
        </p:txBody>
      </p:sp>
      <p:sp>
        <p:nvSpPr>
          <p:cNvPr id="9" name="Rectangle 6"/>
          <p:cNvSpPr>
            <a:spLocks noGrp="1" noChangeArrowheads="1"/>
          </p:cNvSpPr>
          <p:nvPr>
            <p:ph type="sldNum" sz="quarter" idx="12"/>
          </p:nvPr>
        </p:nvSpPr>
        <p:spPr>
          <a:ln/>
        </p:spPr>
        <p:txBody>
          <a:bodyPr/>
          <a:lstStyle>
            <a:lvl1pPr>
              <a:defRPr/>
            </a:lvl1pPr>
          </a:lstStyle>
          <a:p>
            <a:pPr>
              <a:defRPr/>
            </a:pPr>
            <a:fld id="{1D6D99FF-CE25-4198-8FC5-A1D4B587A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640932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Cell Interior &amp; Function</a:t>
            </a:r>
          </a:p>
        </p:txBody>
      </p:sp>
      <p:sp>
        <p:nvSpPr>
          <p:cNvPr id="5" name="Rectangle 6"/>
          <p:cNvSpPr>
            <a:spLocks noGrp="1" noChangeArrowheads="1"/>
          </p:cNvSpPr>
          <p:nvPr>
            <p:ph type="sldNum" sz="quarter" idx="12"/>
          </p:nvPr>
        </p:nvSpPr>
        <p:spPr>
          <a:ln/>
        </p:spPr>
        <p:txBody>
          <a:bodyPr/>
          <a:lstStyle>
            <a:lvl1pPr>
              <a:defRPr/>
            </a:lvl1pPr>
          </a:lstStyle>
          <a:p>
            <a:pPr>
              <a:defRPr/>
            </a:pPr>
            <a:fld id="{CE588D15-89C7-4C93-B3AD-887D1B39F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653953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Cell Interior &amp; Function</a:t>
            </a:r>
          </a:p>
        </p:txBody>
      </p:sp>
      <p:sp>
        <p:nvSpPr>
          <p:cNvPr id="4" name="Rectangle 6"/>
          <p:cNvSpPr>
            <a:spLocks noGrp="1" noChangeArrowheads="1"/>
          </p:cNvSpPr>
          <p:nvPr>
            <p:ph type="sldNum" sz="quarter" idx="12"/>
          </p:nvPr>
        </p:nvSpPr>
        <p:spPr>
          <a:ln/>
        </p:spPr>
        <p:txBody>
          <a:bodyPr/>
          <a:lstStyle>
            <a:lvl1pPr>
              <a:defRPr/>
            </a:lvl1pPr>
          </a:lstStyle>
          <a:p>
            <a:pPr>
              <a:defRPr/>
            </a:pPr>
            <a:fld id="{C992A1AF-491C-40C3-B1EB-CFCE2B19B5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3970024"/>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Cell Interior &amp; Function</a:t>
            </a:r>
          </a:p>
        </p:txBody>
      </p:sp>
      <p:sp>
        <p:nvSpPr>
          <p:cNvPr id="7" name="Rectangle 6"/>
          <p:cNvSpPr>
            <a:spLocks noGrp="1" noChangeArrowheads="1"/>
          </p:cNvSpPr>
          <p:nvPr>
            <p:ph type="sldNum" sz="quarter" idx="12"/>
          </p:nvPr>
        </p:nvSpPr>
        <p:spPr>
          <a:ln/>
        </p:spPr>
        <p:txBody>
          <a:bodyPr/>
          <a:lstStyle>
            <a:lvl1pPr>
              <a:defRPr/>
            </a:lvl1pPr>
          </a:lstStyle>
          <a:p>
            <a:pPr>
              <a:defRPr/>
            </a:pPr>
            <a:fld id="{3328298F-1BBC-46A1-999D-CDE00A71F0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8420543"/>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Cell Interior &amp; Function</a:t>
            </a:r>
          </a:p>
        </p:txBody>
      </p:sp>
      <p:sp>
        <p:nvSpPr>
          <p:cNvPr id="7" name="Rectangle 6"/>
          <p:cNvSpPr>
            <a:spLocks noGrp="1" noChangeArrowheads="1"/>
          </p:cNvSpPr>
          <p:nvPr>
            <p:ph type="sldNum" sz="quarter" idx="12"/>
          </p:nvPr>
        </p:nvSpPr>
        <p:spPr>
          <a:ln/>
        </p:spPr>
        <p:txBody>
          <a:bodyPr/>
          <a:lstStyle>
            <a:lvl1pPr>
              <a:defRPr/>
            </a:lvl1pPr>
          </a:lstStyle>
          <a:p>
            <a:pPr>
              <a:defRPr/>
            </a:pPr>
            <a:fld id="{5DE5261C-BF8D-4C4E-BACF-025891AE5D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849707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752600" y="4572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1752600" y="1143000"/>
            <a:ext cx="716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400" b="0">
                <a:solidFill>
                  <a:schemeClr val="tx1"/>
                </a:solidFill>
                <a:ea typeface="新細明體" pitchFamily="18" charset="-120"/>
              </a:defRPr>
            </a:lvl1pPr>
          </a:lstStyle>
          <a:p>
            <a:pPr fontAlgn="base">
              <a:spcBef>
                <a:spcPct val="0"/>
              </a:spcBef>
              <a:spcAft>
                <a:spcPct val="0"/>
              </a:spcAft>
              <a:defRPr/>
            </a:pPr>
            <a:endParaRPr lang="en-US">
              <a:solidFill>
                <a:srgbClr val="000000"/>
              </a:solidFill>
            </a:endParaRPr>
          </a:p>
        </p:txBody>
      </p:sp>
      <p:sp>
        <p:nvSpPr>
          <p:cNvPr id="59397"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b="0">
                <a:solidFill>
                  <a:schemeClr val="tx1"/>
                </a:solidFill>
                <a:ea typeface="新細明體" pitchFamily="18" charset="-120"/>
              </a:defRPr>
            </a:lvl1pPr>
          </a:lstStyle>
          <a:p>
            <a:pPr algn="ctr" fontAlgn="base">
              <a:spcBef>
                <a:spcPct val="0"/>
              </a:spcBef>
              <a:spcAft>
                <a:spcPct val="0"/>
              </a:spcAft>
              <a:defRPr/>
            </a:pPr>
            <a:r>
              <a:rPr lang="en-US">
                <a:solidFill>
                  <a:srgbClr val="000000"/>
                </a:solidFill>
              </a:rPr>
              <a:t>Cell Interior &amp; Function</a:t>
            </a:r>
          </a:p>
        </p:txBody>
      </p:sp>
      <p:sp>
        <p:nvSpPr>
          <p:cNvPr id="59398"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0">
                <a:solidFill>
                  <a:schemeClr val="tx1"/>
                </a:solidFill>
                <a:ea typeface="新細明體" pitchFamily="18" charset="-120"/>
              </a:defRPr>
            </a:lvl1pPr>
          </a:lstStyle>
          <a:p>
            <a:pPr fontAlgn="base">
              <a:spcBef>
                <a:spcPct val="0"/>
              </a:spcBef>
              <a:spcAft>
                <a:spcPct val="0"/>
              </a:spcAft>
              <a:defRPr/>
            </a:pPr>
            <a:fld id="{03696AAA-1E3A-407E-A121-28B768A6131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48944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fade thruBlk="1"/>
  </p:transition>
  <p:hf hdr="0" dt="0"/>
  <p:txStyles>
    <p:titleStyle>
      <a:lvl1pPr algn="ctr" rtl="0" eaLnBrk="0" fontAlgn="base" hangingPunct="0">
        <a:spcBef>
          <a:spcPct val="0"/>
        </a:spcBef>
        <a:spcAft>
          <a:spcPct val="0"/>
        </a:spcAft>
        <a:defRPr sz="4400">
          <a:solidFill>
            <a:srgbClr val="005D7E"/>
          </a:solidFill>
          <a:latin typeface="+mj-lt"/>
          <a:ea typeface="+mj-ea"/>
          <a:cs typeface="+mj-cs"/>
        </a:defRPr>
      </a:lvl1pPr>
      <a:lvl2pPr algn="ctr" rtl="0" eaLnBrk="0" fontAlgn="base" hangingPunct="0">
        <a:spcBef>
          <a:spcPct val="0"/>
        </a:spcBef>
        <a:spcAft>
          <a:spcPct val="0"/>
        </a:spcAft>
        <a:defRPr sz="4400">
          <a:solidFill>
            <a:srgbClr val="005D7E"/>
          </a:solidFill>
          <a:latin typeface="Hemi Head 426" pitchFamily="2"/>
        </a:defRPr>
      </a:lvl2pPr>
      <a:lvl3pPr algn="ctr" rtl="0" eaLnBrk="0" fontAlgn="base" hangingPunct="0">
        <a:spcBef>
          <a:spcPct val="0"/>
        </a:spcBef>
        <a:spcAft>
          <a:spcPct val="0"/>
        </a:spcAft>
        <a:defRPr sz="4400">
          <a:solidFill>
            <a:srgbClr val="005D7E"/>
          </a:solidFill>
          <a:latin typeface="Hemi Head 426" pitchFamily="2"/>
        </a:defRPr>
      </a:lvl3pPr>
      <a:lvl4pPr algn="ctr" rtl="0" eaLnBrk="0" fontAlgn="base" hangingPunct="0">
        <a:spcBef>
          <a:spcPct val="0"/>
        </a:spcBef>
        <a:spcAft>
          <a:spcPct val="0"/>
        </a:spcAft>
        <a:defRPr sz="4400">
          <a:solidFill>
            <a:srgbClr val="005D7E"/>
          </a:solidFill>
          <a:latin typeface="Hemi Head 426" pitchFamily="2"/>
        </a:defRPr>
      </a:lvl4pPr>
      <a:lvl5pPr algn="ctr" rtl="0" eaLnBrk="0" fontAlgn="base" hangingPunct="0">
        <a:spcBef>
          <a:spcPct val="0"/>
        </a:spcBef>
        <a:spcAft>
          <a:spcPct val="0"/>
        </a:spcAft>
        <a:defRPr sz="4400">
          <a:solidFill>
            <a:srgbClr val="005D7E"/>
          </a:solidFill>
          <a:latin typeface="Hemi Head 426" pitchFamily="2"/>
        </a:defRPr>
      </a:lvl5pPr>
      <a:lvl6pPr marL="457200" algn="ctr" rtl="0" fontAlgn="base">
        <a:spcBef>
          <a:spcPct val="0"/>
        </a:spcBef>
        <a:spcAft>
          <a:spcPct val="0"/>
        </a:spcAft>
        <a:defRPr sz="4400">
          <a:solidFill>
            <a:srgbClr val="005D7E"/>
          </a:solidFill>
          <a:latin typeface="Hemi Head 426" pitchFamily="2"/>
        </a:defRPr>
      </a:lvl6pPr>
      <a:lvl7pPr marL="914400" algn="ctr" rtl="0" fontAlgn="base">
        <a:spcBef>
          <a:spcPct val="0"/>
        </a:spcBef>
        <a:spcAft>
          <a:spcPct val="0"/>
        </a:spcAft>
        <a:defRPr sz="4400">
          <a:solidFill>
            <a:srgbClr val="005D7E"/>
          </a:solidFill>
          <a:latin typeface="Hemi Head 426" pitchFamily="2"/>
        </a:defRPr>
      </a:lvl7pPr>
      <a:lvl8pPr marL="1371600" algn="ctr" rtl="0" fontAlgn="base">
        <a:spcBef>
          <a:spcPct val="0"/>
        </a:spcBef>
        <a:spcAft>
          <a:spcPct val="0"/>
        </a:spcAft>
        <a:defRPr sz="4400">
          <a:solidFill>
            <a:srgbClr val="005D7E"/>
          </a:solidFill>
          <a:latin typeface="Hemi Head 426" pitchFamily="2"/>
        </a:defRPr>
      </a:lvl8pPr>
      <a:lvl9pPr marL="1828800" algn="ctr" rtl="0" fontAlgn="base">
        <a:spcBef>
          <a:spcPct val="0"/>
        </a:spcBef>
        <a:spcAft>
          <a:spcPct val="0"/>
        </a:spcAft>
        <a:defRPr sz="4400">
          <a:solidFill>
            <a:srgbClr val="005D7E"/>
          </a:solidFill>
          <a:latin typeface="Hemi Head 426" pitchFamily="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21544823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1876"/>
        </a:spcBef>
        <a:spcAft>
          <a:spcPts val="0"/>
        </a:spcAft>
        <a:buClr>
          <a:srgbClr val="2877C4"/>
        </a:buClr>
        <a:buFont typeface="Arial Unicode MS" pitchFamily="34" charset="-128"/>
        <a:defRPr sz="2064">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A3FBF9-1617-41CE-A95C-0A6BC7D243C3}" type="datetime1">
              <a:rPr lang="en-US" smtClean="0">
                <a:solidFill>
                  <a:srgbClr val="04617B">
                    <a:shade val="90000"/>
                  </a:srgbClr>
                </a:solidFill>
              </a:rPr>
              <a:t>9/29/2022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srgbClr val="04617B">
                    <a:shade val="90000"/>
                  </a:srgbClr>
                </a:solidFill>
              </a:rPr>
              <a:t>Intro to Biology</a:t>
            </a: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4252634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ideo" Target="file:///C:\Documents%20and%20Settings\cmassengale\Application%20Data\Microsoft\Media%20Catalog\Nucleolus%5b1%5d.jpg"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ideo" Target="file:///C:\Documents%20and%20Settings\cmassengale\Application%20Data\Microsoft\Media%20Catalog\golgi1%5b1%5d.jpg"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7.gif"/></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7.emf"/><Relationship Id="rId5" Type="http://schemas.microsoft.com/office/2007/relationships/hdphoto" Target="../media/hdphoto1.wdp"/><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39.emf"/></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image" Target="../media/image44.png"/><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7.xml"/><Relationship Id="rId5" Type="http://schemas.openxmlformats.org/officeDocument/2006/relationships/image" Target="../media/image39.emf"/><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7.xml"/><Relationship Id="rId5" Type="http://schemas.openxmlformats.org/officeDocument/2006/relationships/image" Target="../media/image39.emf"/><Relationship Id="rId4" Type="http://schemas.microsoft.com/office/2007/relationships/hdphoto" Target="../media/hdphoto3.wdp"/></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9.jpeg"/><Relationship Id="rId1" Type="http://schemas.openxmlformats.org/officeDocument/2006/relationships/slideLayout" Target="../slideLayouts/slideLayout24.xml"/><Relationship Id="rId5" Type="http://schemas.openxmlformats.org/officeDocument/2006/relationships/image" Target="../media/image50.png"/><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7.emf"/><Relationship Id="rId5" Type="http://schemas.microsoft.com/office/2007/relationships/hdphoto" Target="../media/hdphoto1.wdp"/><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39.emf"/></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39.emf"/></Relationships>
</file>

<file path=ppt/slides/_rels/slide4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C182-9CFA-4B72-B8AE-06718059BD90}"/>
              </a:ext>
            </a:extLst>
          </p:cNvPr>
          <p:cNvSpPr>
            <a:spLocks noGrp="1"/>
          </p:cNvSpPr>
          <p:nvPr>
            <p:ph type="ctrTitle"/>
          </p:nvPr>
        </p:nvSpPr>
        <p:spPr>
          <a:xfrm>
            <a:off x="533400" y="1066800"/>
            <a:ext cx="8153400" cy="2133600"/>
          </a:xfrm>
        </p:spPr>
        <p:txBody>
          <a:bodyPr>
            <a:normAutofit/>
          </a:bodyPr>
          <a:lstStyle/>
          <a:p>
            <a:pPr algn="ctr"/>
            <a:r>
              <a:rPr lang="en-US" dirty="0"/>
              <a:t>Go to the “</a:t>
            </a:r>
            <a:r>
              <a:rPr lang="en-US" sz="6600" dirty="0">
                <a:solidFill>
                  <a:srgbClr val="FFFF00"/>
                </a:solidFill>
              </a:rPr>
              <a:t>Slide Show</a:t>
            </a:r>
            <a:r>
              <a:rPr lang="en-US" dirty="0"/>
              <a:t>” shade above</a:t>
            </a:r>
          </a:p>
        </p:txBody>
      </p:sp>
      <p:sp>
        <p:nvSpPr>
          <p:cNvPr id="3" name="Subtitle 2">
            <a:extLst>
              <a:ext uri="{FF2B5EF4-FFF2-40B4-BE49-F238E27FC236}">
                <a16:creationId xmlns:a16="http://schemas.microsoft.com/office/drawing/2014/main" id="{C38EC328-3F6F-4996-B8DE-D0D38272BEFC}"/>
              </a:ext>
            </a:extLst>
          </p:cNvPr>
          <p:cNvSpPr>
            <a:spLocks noGrp="1"/>
          </p:cNvSpPr>
          <p:nvPr>
            <p:ph type="subTitle" idx="1"/>
          </p:nvPr>
        </p:nvSpPr>
        <p:spPr>
          <a:xfrm>
            <a:off x="533400" y="4038600"/>
            <a:ext cx="7854696" cy="942536"/>
          </a:xfrm>
        </p:spPr>
        <p:txBody>
          <a:bodyPr>
            <a:normAutofit/>
          </a:bodyPr>
          <a:lstStyle/>
          <a:p>
            <a:pPr algn="ctr"/>
            <a:r>
              <a:rPr lang="en-US" sz="4000" dirty="0"/>
              <a:t>Click on “</a:t>
            </a:r>
            <a:r>
              <a:rPr lang="en-US" sz="4000" dirty="0">
                <a:solidFill>
                  <a:srgbClr val="FFFF00"/>
                </a:solidFill>
              </a:rPr>
              <a:t>Play from Beginning</a:t>
            </a:r>
            <a:r>
              <a:rPr lang="en-US" sz="4000" dirty="0"/>
              <a:t>”</a:t>
            </a:r>
          </a:p>
        </p:txBody>
      </p:sp>
      <p:sp>
        <p:nvSpPr>
          <p:cNvPr id="4" name="Footer Placeholder 3">
            <a:extLst>
              <a:ext uri="{FF2B5EF4-FFF2-40B4-BE49-F238E27FC236}">
                <a16:creationId xmlns:a16="http://schemas.microsoft.com/office/drawing/2014/main" id="{B1811DDF-2533-423B-ACE7-B3BAE01713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DBF5F9">
                    <a:shade val="90000"/>
                  </a:srgbClr>
                </a:solidFill>
                <a:effectLst/>
                <a:uLnTx/>
                <a:uFillTx/>
                <a:latin typeface="Constantia"/>
                <a:ea typeface="+mn-ea"/>
                <a:cs typeface="+mn-cs"/>
              </a:rPr>
              <a:t>Intro to Biology</a:t>
            </a:r>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endParaRPr>
          </a:p>
        </p:txBody>
      </p:sp>
      <p:sp>
        <p:nvSpPr>
          <p:cNvPr id="5" name="Slide Number Placeholder 4">
            <a:extLst>
              <a:ext uri="{FF2B5EF4-FFF2-40B4-BE49-F238E27FC236}">
                <a16:creationId xmlns:a16="http://schemas.microsoft.com/office/drawing/2014/main" id="{1190FB28-E54C-4DFE-BDB2-791E4E654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F3F55-3204-4873-A2A1-710987DC2736}" type="slidenum">
              <a:rPr kumimoji="0" lang="en-US" sz="1200"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14808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2C7CCEF3-F6F7-4149-99E5-91913726F4F7}" type="slidenum">
              <a:rPr kumimoji="0" lang="en-US" sz="1400" b="0" smtClean="0">
                <a:solidFill>
                  <a:srgbClr val="000000"/>
                </a:solidFill>
              </a:rPr>
              <a:pPr eaLnBrk="1" hangingPunct="1"/>
              <a:t>10</a:t>
            </a:fld>
            <a:endParaRPr kumimoji="0" lang="en-US" sz="1400" b="0">
              <a:solidFill>
                <a:srgbClr val="000000"/>
              </a:solidFill>
            </a:endParaRPr>
          </a:p>
        </p:txBody>
      </p:sp>
      <p:sp>
        <p:nvSpPr>
          <p:cNvPr id="440322" name="Rectangle 2"/>
          <p:cNvSpPr>
            <a:spLocks noChangeArrowheads="1"/>
          </p:cNvSpPr>
          <p:nvPr/>
        </p:nvSpPr>
        <p:spPr bwMode="auto">
          <a:xfrm>
            <a:off x="38100" y="952500"/>
            <a:ext cx="5562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84188" lvl="1" indent="-293688" fontAlgn="base">
              <a:spcBef>
                <a:spcPts val="1800"/>
              </a:spcBef>
              <a:spcAft>
                <a:spcPct val="0"/>
              </a:spcAft>
              <a:buFontTx/>
              <a:buChar char="•"/>
            </a:pPr>
            <a:r>
              <a:rPr kumimoji="1" lang="en-US" altLang="zh-TW" sz="2800" dirty="0">
                <a:solidFill>
                  <a:srgbClr val="FF0000"/>
                </a:solidFill>
                <a:latin typeface="Tahoma" pitchFamily="34" charset="0"/>
                <a:ea typeface="Tahoma" pitchFamily="34" charset="0"/>
                <a:cs typeface="Tahoma" pitchFamily="34" charset="0"/>
              </a:rPr>
              <a:t>Control Center </a:t>
            </a:r>
            <a:r>
              <a:rPr kumimoji="1" lang="en-US" altLang="zh-TW" sz="2800" dirty="0">
                <a:solidFill>
                  <a:srgbClr val="002060"/>
                </a:solidFill>
                <a:latin typeface="Tahoma" pitchFamily="34" charset="0"/>
                <a:ea typeface="Tahoma" pitchFamily="34" charset="0"/>
                <a:cs typeface="Tahoma" pitchFamily="34" charset="0"/>
              </a:rPr>
              <a:t>of the cell.</a:t>
            </a:r>
          </a:p>
          <a:p>
            <a:pPr marL="484188" lvl="1" indent="-293688" fontAlgn="base">
              <a:spcBef>
                <a:spcPts val="1800"/>
              </a:spcBef>
              <a:spcAft>
                <a:spcPct val="0"/>
              </a:spcAft>
              <a:buFontTx/>
              <a:buChar char="•"/>
            </a:pPr>
            <a:r>
              <a:rPr kumimoji="1" lang="en-US" altLang="zh-TW" sz="2800" dirty="0">
                <a:solidFill>
                  <a:srgbClr val="002060"/>
                </a:solidFill>
                <a:latin typeface="Tahoma" pitchFamily="34" charset="0"/>
                <a:ea typeface="Tahoma" pitchFamily="34" charset="0"/>
                <a:cs typeface="Tahoma" pitchFamily="34" charset="0"/>
              </a:rPr>
              <a:t>Contains nearly all the cell’s </a:t>
            </a:r>
            <a:r>
              <a:rPr kumimoji="1" lang="en-US" altLang="zh-TW" sz="2800"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DNA.</a:t>
            </a:r>
            <a:r>
              <a:rPr kumimoji="1" lang="en-US" altLang="zh-TW" sz="2800" dirty="0">
                <a:solidFill>
                  <a:srgbClr val="002060"/>
                </a:solidFill>
                <a:latin typeface="Tahoma" pitchFamily="34" charset="0"/>
                <a:ea typeface="Tahoma" pitchFamily="34" charset="0"/>
                <a:cs typeface="Tahoma" pitchFamily="34" charset="0"/>
              </a:rPr>
              <a:t> </a:t>
            </a:r>
          </a:p>
          <a:p>
            <a:pPr marL="484188" lvl="1" indent="-293688" fontAlgn="base">
              <a:spcBef>
                <a:spcPts val="1800"/>
              </a:spcBef>
              <a:spcAft>
                <a:spcPct val="0"/>
              </a:spcAft>
              <a:buFontTx/>
              <a:buChar char="•"/>
            </a:pPr>
            <a:r>
              <a:rPr kumimoji="1" lang="en-US" altLang="zh-TW" sz="2800" dirty="0">
                <a:solidFill>
                  <a:srgbClr val="FF0000"/>
                </a:solidFill>
                <a:latin typeface="Tahoma" pitchFamily="34" charset="0"/>
                <a:ea typeface="Tahoma" pitchFamily="34" charset="0"/>
                <a:cs typeface="Tahoma" pitchFamily="34" charset="0"/>
              </a:rPr>
              <a:t>DNA</a:t>
            </a:r>
            <a:r>
              <a:rPr kumimoji="1" lang="en-US" altLang="zh-TW" sz="2800" dirty="0">
                <a:solidFill>
                  <a:srgbClr val="002060"/>
                </a:solidFill>
                <a:latin typeface="Tahoma" pitchFamily="34" charset="0"/>
                <a:ea typeface="Tahoma" pitchFamily="34" charset="0"/>
                <a:cs typeface="Tahoma" pitchFamily="34" charset="0"/>
              </a:rPr>
              <a:t> has the instructions for making </a:t>
            </a:r>
            <a:r>
              <a:rPr kumimoji="1" lang="en-US" altLang="zh-TW" sz="2800" dirty="0">
                <a:solidFill>
                  <a:srgbClr val="FF0000"/>
                </a:solidFill>
                <a:latin typeface="Tahoma" pitchFamily="34" charset="0"/>
                <a:ea typeface="Tahoma" pitchFamily="34" charset="0"/>
                <a:cs typeface="Tahoma" pitchFamily="34" charset="0"/>
              </a:rPr>
              <a:t>Proteins</a:t>
            </a:r>
            <a:r>
              <a:rPr kumimoji="1" lang="en-US" altLang="zh-TW" sz="2800" dirty="0">
                <a:solidFill>
                  <a:srgbClr val="002060"/>
                </a:solidFill>
                <a:latin typeface="Tahoma" pitchFamily="34" charset="0"/>
                <a:ea typeface="Tahoma" pitchFamily="34" charset="0"/>
                <a:cs typeface="Tahoma" pitchFamily="34" charset="0"/>
              </a:rPr>
              <a:t> and other important molecules.</a:t>
            </a:r>
          </a:p>
          <a:p>
            <a:pPr marL="484188" lvl="1" indent="-293688" fontAlgn="base">
              <a:spcBef>
                <a:spcPts val="1800"/>
              </a:spcBef>
              <a:spcAft>
                <a:spcPct val="0"/>
              </a:spcAft>
              <a:buFontTx/>
              <a:buChar char="•"/>
            </a:pPr>
            <a:r>
              <a:rPr kumimoji="1" lang="en-US" altLang="zh-TW" sz="2800" dirty="0">
                <a:solidFill>
                  <a:srgbClr val="002060"/>
                </a:solidFill>
                <a:latin typeface="Tahoma" pitchFamily="34" charset="0"/>
                <a:ea typeface="Tahoma" pitchFamily="34" charset="0"/>
                <a:cs typeface="Tahoma" pitchFamily="34" charset="0"/>
              </a:rPr>
              <a:t>Surrounded by a                                                          </a:t>
            </a:r>
            <a:r>
              <a:rPr kumimoji="1" lang="en-US" altLang="zh-TW" sz="2800"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Nuclear Membrane.</a:t>
            </a:r>
          </a:p>
          <a:p>
            <a:pPr marL="190500" lvl="1" fontAlgn="base">
              <a:spcBef>
                <a:spcPct val="0"/>
              </a:spcBef>
              <a:spcAft>
                <a:spcPct val="0"/>
              </a:spcAft>
            </a:pPr>
            <a:endParaRPr kumimoji="1" lang="en-US" altLang="zh-TW" sz="3600" i="1" u="sng" dirty="0">
              <a:solidFill>
                <a:srgbClr val="002060"/>
              </a:solidFill>
              <a:latin typeface="Tahoma" pitchFamily="34" charset="0"/>
              <a:ea typeface="Tahoma" pitchFamily="34" charset="0"/>
              <a:cs typeface="Tahoma" pitchFamily="34" charset="0"/>
            </a:endParaRPr>
          </a:p>
        </p:txBody>
      </p:sp>
      <p:sp>
        <p:nvSpPr>
          <p:cNvPr id="440325" name="Rectangle 5"/>
          <p:cNvSpPr>
            <a:spLocks noGrp="1" noChangeArrowheads="1"/>
          </p:cNvSpPr>
          <p:nvPr>
            <p:ph type="title"/>
          </p:nvPr>
        </p:nvSpPr>
        <p:spPr>
          <a:xfrm>
            <a:off x="2209801" y="57150"/>
            <a:ext cx="4800599" cy="685800"/>
          </a:xfrm>
          <a:solidFill>
            <a:srgbClr val="FFFF00"/>
          </a:solidFill>
        </p:spPr>
        <p:txBody>
          <a:bodyPr/>
          <a:lstStyle/>
          <a:p>
            <a:pPr eaLnBrk="1" hangingPunct="1">
              <a:defRPr/>
            </a:pPr>
            <a:r>
              <a:rPr lang="en-US" altLang="zh-TW" sz="4000" b="1" dirty="0">
                <a:solidFill>
                  <a:srgbClr val="0000FF"/>
                </a:solidFill>
                <a:effectLst>
                  <a:outerShdw blurRad="38100" dist="38100" dir="2700000" algn="tl">
                    <a:srgbClr val="C0C0C0"/>
                  </a:outerShdw>
                </a:effectLst>
                <a:latin typeface="Tahoma" pitchFamily="34" charset="0"/>
                <a:ea typeface="Tahoma" pitchFamily="34" charset="0"/>
                <a:cs typeface="Tahoma" pitchFamily="34" charset="0"/>
              </a:rPr>
              <a:t>Nucleus  </a:t>
            </a:r>
            <a:r>
              <a:rPr lang="en-US" sz="2000" b="1" dirty="0">
                <a:solidFill>
                  <a:srgbClr val="FF00FF"/>
                </a:solidFill>
                <a:effectLst>
                  <a:outerShdw blurRad="38100" dist="38100" dir="2700000" algn="tl">
                    <a:srgbClr val="C0C0C0"/>
                  </a:outerShdw>
                </a:effectLst>
                <a:latin typeface="Tahoma" pitchFamily="34" charset="0"/>
                <a:ea typeface="Tahoma" pitchFamily="34" charset="0"/>
                <a:cs typeface="Tahoma" pitchFamily="34" charset="0"/>
              </a:rPr>
              <a:t>“Brain”</a:t>
            </a:r>
            <a:endParaRPr lang="en-US" altLang="zh-TW" sz="2000" b="1" dirty="0">
              <a:solidFill>
                <a:srgbClr val="FF00FF"/>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030" name="AutoShape 9">
            <a:hlinkClick r:id="" action="ppaction://hlinkshowjump?jump=nextslide" highlightClick="1"/>
          </p:cNvPr>
          <p:cNvSpPr>
            <a:spLocks noChangeArrowheads="1"/>
          </p:cNvSpPr>
          <p:nvPr/>
        </p:nvSpPr>
        <p:spPr bwMode="auto">
          <a:xfrm>
            <a:off x="8763000" y="6248400"/>
            <a:ext cx="381000" cy="6096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800" b="1">
              <a:solidFill>
                <a:srgbClr val="006600"/>
              </a:solidFill>
              <a:ea typeface="PMingLiU" pitchFamily="18" charset="-120"/>
            </a:endParaRPr>
          </a:p>
        </p:txBody>
      </p:sp>
      <p:sp>
        <p:nvSpPr>
          <p:cNvPr id="1031" name="AutoShape 10">
            <a:hlinkClick r:id="" action="ppaction://hlinkshowjump?jump=firstslide" highlightClick="1"/>
          </p:cNvPr>
          <p:cNvSpPr>
            <a:spLocks noChangeArrowheads="1"/>
          </p:cNvSpPr>
          <p:nvPr/>
        </p:nvSpPr>
        <p:spPr bwMode="auto">
          <a:xfrm>
            <a:off x="8305800" y="6172200"/>
            <a:ext cx="381000" cy="609600"/>
          </a:xfrm>
          <a:prstGeom prst="actionButtonHom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800" b="1">
              <a:solidFill>
                <a:srgbClr val="006600"/>
              </a:solidFill>
              <a:ea typeface="PMingLiU" pitchFamily="18" charset="-120"/>
            </a:endParaRPr>
          </a:p>
        </p:txBody>
      </p:sp>
      <p:sp>
        <p:nvSpPr>
          <p:cNvPr id="1032" name="AutoShape 11">
            <a:hlinkClick r:id="" action="ppaction://hlinkshowjump?jump=previousslide" highlightClick="1"/>
          </p:cNvPr>
          <p:cNvSpPr>
            <a:spLocks noChangeArrowheads="1"/>
          </p:cNvSpPr>
          <p:nvPr/>
        </p:nvSpPr>
        <p:spPr bwMode="auto">
          <a:xfrm>
            <a:off x="8001000" y="6172200"/>
            <a:ext cx="304800" cy="685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800" b="1">
              <a:solidFill>
                <a:srgbClr val="006600"/>
              </a:solidFill>
              <a:ea typeface="PMingLiU" pitchFamily="18" charset="-120"/>
            </a:endParaRPr>
          </a:p>
        </p:txBody>
      </p:sp>
      <p:pic>
        <p:nvPicPr>
          <p:cNvPr id="12" name="Picture 5" descr="plant 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613" y="1752600"/>
            <a:ext cx="3417887" cy="4343400"/>
          </a:xfrm>
          <a:prstGeom prst="rect">
            <a:avLst/>
          </a:prstGeom>
          <a:noFill/>
          <a:ln w="9525">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5105400" y="11430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kumimoji="1" lang="en-US" altLang="zh-TW" sz="2400" b="1" dirty="0">
                <a:solidFill>
                  <a:srgbClr val="000000"/>
                </a:solidFill>
                <a:ea typeface="PMingLiU" pitchFamily="18" charset="-120"/>
              </a:rPr>
              <a:t>Nucleus</a:t>
            </a:r>
          </a:p>
        </p:txBody>
      </p:sp>
      <p:sp>
        <p:nvSpPr>
          <p:cNvPr id="14" name="Line 11"/>
          <p:cNvSpPr>
            <a:spLocks noChangeShapeType="1"/>
          </p:cNvSpPr>
          <p:nvPr/>
        </p:nvSpPr>
        <p:spPr bwMode="auto">
          <a:xfrm>
            <a:off x="5715000" y="1524000"/>
            <a:ext cx="457200" cy="2362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pPr algn="ctr" fontAlgn="base">
              <a:spcBef>
                <a:spcPct val="0"/>
              </a:spcBef>
              <a:spcAft>
                <a:spcPct val="0"/>
              </a:spcAft>
            </a:pPr>
            <a:endParaRPr kumimoji="1" lang="en-US" sz="2800" b="1">
              <a:solidFill>
                <a:srgbClr val="006600"/>
              </a:solidFill>
              <a:ea typeface="PMingLiU" pitchFamily="18" charset="-120"/>
            </a:endParaRPr>
          </a:p>
        </p:txBody>
      </p:sp>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Tree>
    <p:extLst>
      <p:ext uri="{BB962C8B-B14F-4D97-AF65-F5344CB8AC3E}">
        <p14:creationId xmlns:p14="http://schemas.microsoft.com/office/powerpoint/2010/main" val="41687663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40322">
                                            <p:txEl>
                                              <p:pRg st="0" end="0"/>
                                            </p:txEl>
                                          </p:spTgt>
                                        </p:tgtEl>
                                        <p:attrNameLst>
                                          <p:attrName>style.visibility</p:attrName>
                                        </p:attrNameLst>
                                      </p:cBhvr>
                                      <p:to>
                                        <p:strVal val="visible"/>
                                      </p:to>
                                    </p:set>
                                    <p:animEffect transition="in" filter="wipe(left)">
                                      <p:cBhvr>
                                        <p:cTn id="16" dur="500"/>
                                        <p:tgtEl>
                                          <p:spTgt spid="440322">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40322">
                                            <p:txEl>
                                              <p:pRg st="1" end="1"/>
                                            </p:txEl>
                                          </p:spTgt>
                                        </p:tgtEl>
                                        <p:attrNameLst>
                                          <p:attrName>style.visibility</p:attrName>
                                        </p:attrNameLst>
                                      </p:cBhvr>
                                      <p:to>
                                        <p:strVal val="visible"/>
                                      </p:to>
                                    </p:set>
                                    <p:animEffect transition="in" filter="wipe(left)">
                                      <p:cBhvr>
                                        <p:cTn id="21" dur="500"/>
                                        <p:tgtEl>
                                          <p:spTgt spid="44032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40322">
                                            <p:txEl>
                                              <p:pRg st="2" end="2"/>
                                            </p:txEl>
                                          </p:spTgt>
                                        </p:tgtEl>
                                        <p:attrNameLst>
                                          <p:attrName>style.visibility</p:attrName>
                                        </p:attrNameLst>
                                      </p:cBhvr>
                                      <p:to>
                                        <p:strVal val="visible"/>
                                      </p:to>
                                    </p:set>
                                    <p:animEffect transition="in" filter="wipe(left)">
                                      <p:cBhvr>
                                        <p:cTn id="26" dur="500"/>
                                        <p:tgtEl>
                                          <p:spTgt spid="440322">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40322">
                                            <p:txEl>
                                              <p:pRg st="3" end="3"/>
                                            </p:txEl>
                                          </p:spTgt>
                                        </p:tgtEl>
                                        <p:attrNameLst>
                                          <p:attrName>style.visibility</p:attrName>
                                        </p:attrNameLst>
                                      </p:cBhvr>
                                      <p:to>
                                        <p:strVal val="visible"/>
                                      </p:to>
                                    </p:set>
                                    <p:animEffect transition="in" filter="wipe(left)">
                                      <p:cBhvr>
                                        <p:cTn id="31" dur="500"/>
                                        <p:tgtEl>
                                          <p:spTgt spid="4403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2" grpId="0" uiExpand="1" build="p" bldLvl="4" autoUpdateAnimBg="0"/>
      <p:bldP spid="13"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289B0A8B-64C7-48BD-9620-44FB5B75BDE6}" type="slidenum">
              <a:rPr kumimoji="0" lang="en-US" sz="1400" b="0" smtClean="0">
                <a:solidFill>
                  <a:srgbClr val="000000"/>
                </a:solidFill>
              </a:rPr>
              <a:pPr eaLnBrk="1" hangingPunct="1"/>
              <a:t>11</a:t>
            </a:fld>
            <a:endParaRPr kumimoji="0" lang="en-US" sz="1400" b="0">
              <a:solidFill>
                <a:srgbClr val="000000"/>
              </a:solidFill>
            </a:endParaRPr>
          </a:p>
        </p:txBody>
      </p:sp>
      <p:sp>
        <p:nvSpPr>
          <p:cNvPr id="280578" name="Rectangle 2"/>
          <p:cNvSpPr>
            <a:spLocks noGrp="1" noChangeArrowheads="1"/>
          </p:cNvSpPr>
          <p:nvPr>
            <p:ph type="title"/>
          </p:nvPr>
        </p:nvSpPr>
        <p:spPr>
          <a:xfrm>
            <a:off x="1752600" y="0"/>
            <a:ext cx="5562600" cy="898525"/>
          </a:xfrm>
          <a:solidFill>
            <a:schemeClr val="accent2">
              <a:lumMod val="20000"/>
              <a:lumOff val="80000"/>
            </a:schemeClr>
          </a:solidFill>
        </p:spPr>
        <p:txBody>
          <a:bodyPr/>
          <a:lstStyle/>
          <a:p>
            <a:pPr eaLnBrk="1" hangingPunct="1">
              <a:defRPr/>
            </a:pPr>
            <a:r>
              <a:rPr lang="en-US" sz="40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Nuclear </a:t>
            </a:r>
            <a: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Membrane</a:t>
            </a:r>
          </a:p>
        </p:txBody>
      </p:sp>
      <p:sp>
        <p:nvSpPr>
          <p:cNvPr id="280579" name="Rectangle 3"/>
          <p:cNvSpPr>
            <a:spLocks noGrp="1" noChangeArrowheads="1"/>
          </p:cNvSpPr>
          <p:nvPr>
            <p:ph type="body" sz="half" idx="2"/>
          </p:nvPr>
        </p:nvSpPr>
        <p:spPr>
          <a:xfrm>
            <a:off x="304800" y="1022350"/>
            <a:ext cx="6400800" cy="5105400"/>
          </a:xfrm>
        </p:spPr>
        <p:txBody>
          <a:bodyPr/>
          <a:lstStyle/>
          <a:p>
            <a:pPr eaLnBrk="1" hangingPunct="1">
              <a:spcBef>
                <a:spcPts val="1800"/>
              </a:spcBef>
            </a:pPr>
            <a:r>
              <a:rPr lang="en-US" sz="3200" dirty="0">
                <a:solidFill>
                  <a:srgbClr val="FF0000"/>
                </a:solidFill>
                <a:latin typeface="Tahoma" pitchFamily="34" charset="0"/>
                <a:ea typeface="Tahoma" pitchFamily="34" charset="0"/>
                <a:cs typeface="Tahoma" pitchFamily="34" charset="0"/>
              </a:rPr>
              <a:t>Double membrane </a:t>
            </a:r>
            <a:r>
              <a:rPr lang="en-US" sz="3200" dirty="0">
                <a:solidFill>
                  <a:srgbClr val="002060"/>
                </a:solidFill>
                <a:latin typeface="Tahoma" pitchFamily="34" charset="0"/>
                <a:ea typeface="Tahoma" pitchFamily="34" charset="0"/>
                <a:cs typeface="Tahoma" pitchFamily="34" charset="0"/>
              </a:rPr>
              <a:t>surrounding </a:t>
            </a:r>
            <a:r>
              <a:rPr lang="en-US" sz="3200" dirty="0">
                <a:solidFill>
                  <a:srgbClr val="FF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Nucleus.</a:t>
            </a:r>
          </a:p>
          <a:p>
            <a:pPr eaLnBrk="1" hangingPunct="1">
              <a:spcBef>
                <a:spcPts val="1800"/>
              </a:spcBef>
            </a:pPr>
            <a:r>
              <a:rPr lang="en-US" sz="3200" dirty="0">
                <a:solidFill>
                  <a:srgbClr val="002060"/>
                </a:solidFill>
                <a:latin typeface="Tahoma" pitchFamily="34" charset="0"/>
                <a:ea typeface="Tahoma" pitchFamily="34" charset="0"/>
                <a:cs typeface="Tahoma" pitchFamily="34" charset="0"/>
              </a:rPr>
              <a:t>Contains </a:t>
            </a:r>
            <a:r>
              <a:rPr lang="en-US" sz="3200"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Nuclear Pores </a:t>
            </a:r>
            <a:r>
              <a:rPr lang="en-US" sz="3200" dirty="0">
                <a:solidFill>
                  <a:srgbClr val="002060"/>
                </a:solidFill>
                <a:latin typeface="Tahoma" pitchFamily="34" charset="0"/>
                <a:ea typeface="Tahoma" pitchFamily="34" charset="0"/>
                <a:cs typeface="Tahoma" pitchFamily="34" charset="0"/>
              </a:rPr>
              <a:t>that allow materials to move into and out of the nucleus.</a:t>
            </a:r>
          </a:p>
        </p:txBody>
      </p:sp>
      <p:pic>
        <p:nvPicPr>
          <p:cNvPr id="92165" name="Picture 4" descr="5_11"/>
          <p:cNvPicPr>
            <a:picLocks noChangeAspect="1" noChangeArrowheads="1"/>
          </p:cNvPicPr>
          <p:nvPr/>
        </p:nvPicPr>
        <p:blipFill>
          <a:blip r:embed="rId3">
            <a:extLst>
              <a:ext uri="{28A0092B-C50C-407E-A947-70E740481C1C}">
                <a14:useLocalDpi xmlns:a14="http://schemas.microsoft.com/office/drawing/2010/main" val="0"/>
              </a:ext>
            </a:extLst>
          </a:blip>
          <a:srcRect l="41844" r="34428"/>
          <a:stretch>
            <a:fillRect/>
          </a:stretch>
        </p:blipFill>
        <p:spPr bwMode="auto">
          <a:xfrm>
            <a:off x="6705600" y="1066800"/>
            <a:ext cx="17526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Text Box 8"/>
          <p:cNvSpPr txBox="1">
            <a:spLocks noChangeArrowheads="1"/>
          </p:cNvSpPr>
          <p:nvPr/>
        </p:nvSpPr>
        <p:spPr bwMode="auto">
          <a:xfrm>
            <a:off x="4191000" y="5105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b">
            <a:spAutoFit/>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algn="ctr" eaLnBrk="1" fontAlgn="base" hangingPunct="1">
              <a:spcBef>
                <a:spcPct val="50000"/>
              </a:spcBef>
              <a:spcAft>
                <a:spcPct val="0"/>
              </a:spcAft>
            </a:pPr>
            <a:r>
              <a:rPr lang="en-US" sz="1800" dirty="0">
                <a:solidFill>
                  <a:srgbClr val="000000"/>
                </a:solidFill>
              </a:rPr>
              <a:t>Nuclear Pores</a:t>
            </a:r>
          </a:p>
        </p:txBody>
      </p:sp>
      <p:pic>
        <p:nvPicPr>
          <p:cNvPr id="92169" name="Picture 10" descr="nucleus diagram"/>
          <p:cNvPicPr>
            <a:picLocks noGrp="1" noChangeAspect="1" noChangeArrowheads="1"/>
          </p:cNvPicPr>
          <p:nvPr>
            <p:ph type="clipArt" sz="half" idx="1"/>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7368" t="30157"/>
          <a:stretch>
            <a:fillRect/>
          </a:stretch>
        </p:blipFill>
        <p:spPr>
          <a:xfrm>
            <a:off x="1371600" y="3886200"/>
            <a:ext cx="2743200" cy="2338917"/>
          </a:xfrm>
          <a:noFill/>
        </p:spPr>
      </p:pic>
      <p:sp>
        <p:nvSpPr>
          <p:cNvPr id="92170" name="Line 11"/>
          <p:cNvSpPr>
            <a:spLocks noChangeShapeType="1"/>
          </p:cNvSpPr>
          <p:nvPr/>
        </p:nvSpPr>
        <p:spPr bwMode="auto">
          <a:xfrm flipH="1" flipV="1">
            <a:off x="3810000" y="5410200"/>
            <a:ext cx="6096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pPr algn="ctr" fontAlgn="base">
              <a:spcBef>
                <a:spcPct val="0"/>
              </a:spcBef>
              <a:spcAft>
                <a:spcPct val="0"/>
              </a:spcAft>
            </a:pPr>
            <a:endParaRPr kumimoji="1" lang="en-US" sz="2800" b="1">
              <a:solidFill>
                <a:srgbClr val="006600"/>
              </a:solidFill>
              <a:ea typeface="PMingLiU" pitchFamily="18" charset="-120"/>
            </a:endParaRPr>
          </a:p>
        </p:txBody>
      </p:sp>
      <p:sp>
        <p:nvSpPr>
          <p:cNvPr id="9" name="Text Box 8"/>
          <p:cNvSpPr txBox="1">
            <a:spLocks noChangeArrowheads="1"/>
          </p:cNvSpPr>
          <p:nvPr/>
        </p:nvSpPr>
        <p:spPr bwMode="auto">
          <a:xfrm>
            <a:off x="7086600" y="4018975"/>
            <a:ext cx="1219200" cy="584775"/>
          </a:xfrm>
          <a:prstGeom prst="rect">
            <a:avLst/>
          </a:prstGeom>
          <a:solidFill>
            <a:schemeClr val="accent6">
              <a:lumMod val="60000"/>
              <a:lumOff val="40000"/>
            </a:schemeClr>
          </a:solidFill>
          <a:ln>
            <a:noFill/>
          </a:ln>
        </p:spPr>
        <p:txBody>
          <a:bodyPr anchor="b">
            <a:spAutoFit/>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algn="ctr" eaLnBrk="1" fontAlgn="base" hangingPunct="1">
              <a:spcBef>
                <a:spcPct val="50000"/>
              </a:spcBef>
              <a:spcAft>
                <a:spcPct val="0"/>
              </a:spcAft>
            </a:pPr>
            <a:r>
              <a:rPr lang="en-US" sz="1600" dirty="0">
                <a:solidFill>
                  <a:srgbClr val="000000"/>
                </a:solidFill>
              </a:rPr>
              <a:t>Nuclear Membrane</a:t>
            </a:r>
          </a:p>
        </p:txBody>
      </p:sp>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Tree>
    <p:extLst>
      <p:ext uri="{BB962C8B-B14F-4D97-AF65-F5344CB8AC3E}">
        <p14:creationId xmlns:p14="http://schemas.microsoft.com/office/powerpoint/2010/main" val="14685693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Effect transition="in" filter="fade">
                                      <p:cBhvr>
                                        <p:cTn id="7" dur="500"/>
                                        <p:tgtEl>
                                          <p:spTgt spid="280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92165"/>
                                        </p:tgtEl>
                                        <p:attrNameLst>
                                          <p:attrName>style.visibility</p:attrName>
                                        </p:attrNameLst>
                                      </p:cBhvr>
                                      <p:to>
                                        <p:strVal val="visible"/>
                                      </p:to>
                                    </p:set>
                                    <p:animEffect transition="in" filter="fade">
                                      <p:cBhvr>
                                        <p:cTn id="15" dur="500"/>
                                        <p:tgtEl>
                                          <p:spTgt spid="9216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0579">
                                            <p:txEl>
                                              <p:pRg st="1" end="1"/>
                                            </p:txEl>
                                          </p:spTgt>
                                        </p:tgtEl>
                                        <p:attrNameLst>
                                          <p:attrName>style.visibility</p:attrName>
                                        </p:attrNameLst>
                                      </p:cBhvr>
                                      <p:to>
                                        <p:strVal val="visible"/>
                                      </p:to>
                                    </p:set>
                                    <p:animEffect transition="in" filter="fade">
                                      <p:cBhvr>
                                        <p:cTn id="20" dur="500"/>
                                        <p:tgtEl>
                                          <p:spTgt spid="28057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169"/>
                                        </p:tgtEl>
                                        <p:attrNameLst>
                                          <p:attrName>style.visibility</p:attrName>
                                        </p:attrNameLst>
                                      </p:cBhvr>
                                      <p:to>
                                        <p:strVal val="visible"/>
                                      </p:to>
                                    </p:set>
                                    <p:animEffect transition="in" filter="fade">
                                      <p:cBhvr>
                                        <p:cTn id="25" dur="500"/>
                                        <p:tgtEl>
                                          <p:spTgt spid="921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2167"/>
                                        </p:tgtEl>
                                        <p:attrNameLst>
                                          <p:attrName>style.visibility</p:attrName>
                                        </p:attrNameLst>
                                      </p:cBhvr>
                                      <p:to>
                                        <p:strVal val="visible"/>
                                      </p:to>
                                    </p:set>
                                    <p:animEffect transition="in" filter="fade">
                                      <p:cBhvr>
                                        <p:cTn id="28" dur="500"/>
                                        <p:tgtEl>
                                          <p:spTgt spid="9216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2170"/>
                                        </p:tgtEl>
                                        <p:attrNameLst>
                                          <p:attrName>style.visibility</p:attrName>
                                        </p:attrNameLst>
                                      </p:cBhvr>
                                      <p:to>
                                        <p:strVal val="visible"/>
                                      </p:to>
                                    </p:set>
                                    <p:animEffect transition="in" filter="fade">
                                      <p:cBhvr>
                                        <p:cTn id="31" dur="500"/>
                                        <p:tgtEl>
                                          <p:spTgt spid="92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uiExpand="1" build="p"/>
      <p:bldP spid="92167" grpId="0"/>
      <p:bldP spid="92170"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A980277F-7677-49FF-B833-BCCE40F22FFA}" type="slidenum">
              <a:rPr kumimoji="0" lang="en-US" sz="1400" b="0" smtClean="0">
                <a:solidFill>
                  <a:srgbClr val="000000"/>
                </a:solidFill>
              </a:rPr>
              <a:pPr eaLnBrk="1" hangingPunct="1"/>
              <a:t>12</a:t>
            </a:fld>
            <a:endParaRPr kumimoji="0" lang="en-US" sz="1400" b="0">
              <a:solidFill>
                <a:srgbClr val="000000"/>
              </a:solidFill>
            </a:endParaRPr>
          </a:p>
        </p:txBody>
      </p:sp>
      <p:sp>
        <p:nvSpPr>
          <p:cNvPr id="284675" name="Text Box 3"/>
          <p:cNvSpPr txBox="1">
            <a:spLocks noChangeArrowheads="1"/>
          </p:cNvSpPr>
          <p:nvPr/>
        </p:nvSpPr>
        <p:spPr bwMode="auto">
          <a:xfrm>
            <a:off x="304800" y="1119626"/>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algn="ctr" eaLnBrk="1" fontAlgn="base" hangingPunct="1">
              <a:spcBef>
                <a:spcPct val="0"/>
              </a:spcBef>
              <a:spcAft>
                <a:spcPct val="0"/>
              </a:spcAft>
            </a:pPr>
            <a:r>
              <a:rPr kumimoji="0" lang="en-US" sz="3200" b="0" dirty="0">
                <a:solidFill>
                  <a:srgbClr val="FF0000"/>
                </a:solidFill>
                <a:latin typeface="Tahoma" pitchFamily="34" charset="0"/>
                <a:ea typeface="Tahoma" pitchFamily="34" charset="0"/>
                <a:cs typeface="Tahoma" pitchFamily="34" charset="0"/>
              </a:rPr>
              <a:t>DNA</a:t>
            </a:r>
            <a:r>
              <a:rPr kumimoji="0" lang="en-US" sz="3200" b="0" dirty="0">
                <a:solidFill>
                  <a:srgbClr val="002060"/>
                </a:solidFill>
                <a:latin typeface="Tahoma" pitchFamily="34" charset="0"/>
                <a:ea typeface="Tahoma" pitchFamily="34" charset="0"/>
                <a:cs typeface="Tahoma" pitchFamily="34" charset="0"/>
              </a:rPr>
              <a:t> is found </a:t>
            </a:r>
            <a:r>
              <a:rPr kumimoji="0" lang="en-US" sz="3200" b="0" dirty="0">
                <a:solidFill>
                  <a:srgbClr val="FF0000"/>
                </a:solidFill>
                <a:latin typeface="Tahoma" pitchFamily="34" charset="0"/>
                <a:ea typeface="Tahoma" pitchFamily="34" charset="0"/>
                <a:cs typeface="Tahoma" pitchFamily="34" charset="0"/>
              </a:rPr>
              <a:t>inside </a:t>
            </a:r>
            <a:r>
              <a:rPr kumimoji="0" lang="en-US" sz="3200" b="0" dirty="0">
                <a:solidFill>
                  <a:srgbClr val="000000"/>
                </a:solidFill>
                <a:latin typeface="Tahoma" pitchFamily="34" charset="0"/>
                <a:ea typeface="Tahoma" pitchFamily="34" charset="0"/>
                <a:cs typeface="Tahoma" pitchFamily="34" charset="0"/>
              </a:rPr>
              <a:t>the nucleus</a:t>
            </a:r>
          </a:p>
        </p:txBody>
      </p:sp>
      <p:sp>
        <p:nvSpPr>
          <p:cNvPr id="93189" name="Rectangle 4"/>
          <p:cNvSpPr>
            <a:spLocks noChangeArrowheads="1"/>
          </p:cNvSpPr>
          <p:nvPr/>
        </p:nvSpPr>
        <p:spPr bwMode="auto">
          <a:xfrm>
            <a:off x="4514850" y="13716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z="1200" b="1">
              <a:solidFill>
                <a:srgbClr val="3333CC"/>
              </a:solidFill>
              <a:latin typeface="Arial" charset="0"/>
              <a:ea typeface="PMingLiU" pitchFamily="18" charset="-120"/>
            </a:endParaRPr>
          </a:p>
        </p:txBody>
      </p:sp>
      <p:pic>
        <p:nvPicPr>
          <p:cNvPr id="93190" name="Picture 5" descr="chromatin%20chromosom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1981200"/>
            <a:ext cx="5181600"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8" name="Text Box 6"/>
          <p:cNvSpPr txBox="1">
            <a:spLocks noChangeArrowheads="1"/>
          </p:cNvSpPr>
          <p:nvPr/>
        </p:nvSpPr>
        <p:spPr bwMode="auto">
          <a:xfrm>
            <a:off x="457200" y="4495800"/>
            <a:ext cx="388620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algn="ctr" eaLnBrk="1" fontAlgn="base" hangingPunct="1">
              <a:spcBef>
                <a:spcPct val="0"/>
              </a:spcBef>
              <a:spcAft>
                <a:spcPct val="0"/>
              </a:spcAft>
            </a:pPr>
            <a:r>
              <a:rPr kumimoji="0" lang="en-US" sz="2400" b="0" dirty="0">
                <a:solidFill>
                  <a:srgbClr val="000000"/>
                </a:solidFill>
                <a:latin typeface="Tahoma" pitchFamily="34" charset="0"/>
                <a:ea typeface="Tahoma" pitchFamily="34" charset="0"/>
                <a:cs typeface="Tahoma" pitchFamily="34" charset="0"/>
              </a:rPr>
              <a:t>DNA is spread out </a:t>
            </a:r>
          </a:p>
          <a:p>
            <a:pPr algn="ctr" eaLnBrk="1" fontAlgn="base" hangingPunct="1">
              <a:spcBef>
                <a:spcPct val="0"/>
              </a:spcBef>
              <a:spcAft>
                <a:spcPct val="0"/>
              </a:spcAft>
            </a:pPr>
            <a:r>
              <a:rPr kumimoji="0" lang="en-US" sz="2400" b="0" dirty="0">
                <a:solidFill>
                  <a:srgbClr val="000000"/>
                </a:solidFill>
                <a:latin typeface="Tahoma" pitchFamily="34" charset="0"/>
                <a:ea typeface="Tahoma" pitchFamily="34" charset="0"/>
                <a:cs typeface="Tahoma" pitchFamily="34" charset="0"/>
              </a:rPr>
              <a:t>and appears as </a:t>
            </a:r>
            <a:r>
              <a:rPr kumimoji="0" lang="en-US" sz="2400" dirty="0">
                <a:solidFill>
                  <a:srgbClr val="FF0000"/>
                </a:solidFill>
                <a:latin typeface="Tahoma" pitchFamily="34" charset="0"/>
                <a:ea typeface="Tahoma" pitchFamily="34" charset="0"/>
                <a:cs typeface="Tahoma" pitchFamily="34" charset="0"/>
              </a:rPr>
              <a:t>CHROMATIN</a:t>
            </a:r>
            <a:br>
              <a:rPr kumimoji="0" lang="en-US" sz="2400" b="0" dirty="0">
                <a:solidFill>
                  <a:srgbClr val="000000"/>
                </a:solidFill>
                <a:latin typeface="Tahoma" pitchFamily="34" charset="0"/>
                <a:ea typeface="Tahoma" pitchFamily="34" charset="0"/>
                <a:cs typeface="Tahoma" pitchFamily="34" charset="0"/>
              </a:rPr>
            </a:br>
            <a:r>
              <a:rPr kumimoji="0" lang="en-US" sz="2400" b="0" dirty="0">
                <a:solidFill>
                  <a:srgbClr val="000000"/>
                </a:solidFill>
                <a:latin typeface="Tahoma" pitchFamily="34" charset="0"/>
                <a:ea typeface="Tahoma" pitchFamily="34" charset="0"/>
                <a:cs typeface="Tahoma" pitchFamily="34" charset="0"/>
              </a:rPr>
              <a:t>in </a:t>
            </a:r>
            <a:r>
              <a:rPr kumimoji="0" lang="en-US" sz="2400" dirty="0">
                <a:solidFill>
                  <a:srgbClr val="00B050"/>
                </a:solidFill>
                <a:latin typeface="Tahoma" pitchFamily="34" charset="0"/>
                <a:ea typeface="Tahoma" pitchFamily="34" charset="0"/>
                <a:cs typeface="Tahoma" pitchFamily="34" charset="0"/>
              </a:rPr>
              <a:t>non-dividing</a:t>
            </a:r>
            <a:r>
              <a:rPr kumimoji="0" lang="en-US" sz="2400" b="0" dirty="0">
                <a:solidFill>
                  <a:srgbClr val="000000"/>
                </a:solidFill>
                <a:latin typeface="Tahoma" pitchFamily="34" charset="0"/>
                <a:ea typeface="Tahoma" pitchFamily="34" charset="0"/>
                <a:cs typeface="Tahoma" pitchFamily="34" charset="0"/>
              </a:rPr>
              <a:t> cells.</a:t>
            </a:r>
          </a:p>
        </p:txBody>
      </p:sp>
      <p:sp>
        <p:nvSpPr>
          <p:cNvPr id="284679" name="Rectangle 7"/>
          <p:cNvSpPr>
            <a:spLocks noChangeArrowheads="1"/>
          </p:cNvSpPr>
          <p:nvPr/>
        </p:nvSpPr>
        <p:spPr bwMode="auto">
          <a:xfrm>
            <a:off x="4800600" y="4419600"/>
            <a:ext cx="3886200" cy="193899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dirty="0">
                <a:solidFill>
                  <a:srgbClr val="000000"/>
                </a:solidFill>
                <a:latin typeface="Tahoma" pitchFamily="34" charset="0"/>
                <a:ea typeface="Tahoma" pitchFamily="34" charset="0"/>
                <a:cs typeface="Tahoma" pitchFamily="34" charset="0"/>
              </a:rPr>
              <a:t>DNA is condensed and wrapped around proteins forming </a:t>
            </a:r>
          </a:p>
          <a:p>
            <a:pPr algn="ctr" fontAlgn="base">
              <a:spcBef>
                <a:spcPct val="0"/>
              </a:spcBef>
              <a:spcAft>
                <a:spcPct val="0"/>
              </a:spcAft>
            </a:pPr>
            <a:r>
              <a:rPr lang="en-US" sz="2400" b="1" dirty="0">
                <a:solidFill>
                  <a:srgbClr val="FF0000"/>
                </a:solidFill>
                <a:latin typeface="Tahoma" pitchFamily="34" charset="0"/>
                <a:ea typeface="Tahoma" pitchFamily="34" charset="0"/>
                <a:cs typeface="Tahoma" pitchFamily="34" charset="0"/>
              </a:rPr>
              <a:t>CHROMOSOMES</a:t>
            </a:r>
            <a:r>
              <a:rPr lang="en-US" sz="2400" b="1" dirty="0">
                <a:solidFill>
                  <a:srgbClr val="FF0000"/>
                </a:solidFill>
                <a:ea typeface="PMingLiU" pitchFamily="18" charset="-120"/>
              </a:rPr>
              <a:t> </a:t>
            </a:r>
            <a:br>
              <a:rPr lang="en-US" sz="2400" dirty="0">
                <a:solidFill>
                  <a:srgbClr val="000000"/>
                </a:solidFill>
                <a:ea typeface="PMingLiU" pitchFamily="18" charset="-120"/>
              </a:rPr>
            </a:br>
            <a:r>
              <a:rPr lang="en-US" sz="2400" dirty="0">
                <a:solidFill>
                  <a:srgbClr val="000000"/>
                </a:solidFill>
                <a:latin typeface="Tahoma" pitchFamily="34" charset="0"/>
                <a:ea typeface="Tahoma" pitchFamily="34" charset="0"/>
                <a:cs typeface="Tahoma" pitchFamily="34" charset="0"/>
              </a:rPr>
              <a:t>in </a:t>
            </a:r>
            <a:r>
              <a:rPr lang="en-US" sz="2400" b="1" dirty="0">
                <a:solidFill>
                  <a:srgbClr val="00B050"/>
                </a:solidFill>
                <a:latin typeface="Tahoma" pitchFamily="34" charset="0"/>
                <a:ea typeface="Tahoma" pitchFamily="34" charset="0"/>
                <a:cs typeface="Tahoma" pitchFamily="34" charset="0"/>
              </a:rPr>
              <a:t>dividing</a:t>
            </a:r>
            <a:r>
              <a:rPr lang="en-US" sz="2400" dirty="0">
                <a:solidFill>
                  <a:srgbClr val="000000"/>
                </a:solidFill>
                <a:latin typeface="Tahoma" pitchFamily="34" charset="0"/>
                <a:ea typeface="Tahoma" pitchFamily="34" charset="0"/>
                <a:cs typeface="Tahoma" pitchFamily="34" charset="0"/>
              </a:rPr>
              <a:t> cells.</a:t>
            </a:r>
          </a:p>
        </p:txBody>
      </p:sp>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
        <p:nvSpPr>
          <p:cNvPr id="13" name="Rectangle 5"/>
          <p:cNvSpPr txBox="1">
            <a:spLocks noChangeArrowheads="1"/>
          </p:cNvSpPr>
          <p:nvPr/>
        </p:nvSpPr>
        <p:spPr bwMode="auto">
          <a:xfrm>
            <a:off x="152750" y="76200"/>
            <a:ext cx="2971450" cy="685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5D7E"/>
                </a:solidFill>
                <a:latin typeface="+mj-lt"/>
                <a:ea typeface="+mj-ea"/>
                <a:cs typeface="+mj-cs"/>
              </a:defRPr>
            </a:lvl1pPr>
            <a:lvl2pPr algn="ctr" rtl="0" eaLnBrk="0" fontAlgn="base" hangingPunct="0">
              <a:spcBef>
                <a:spcPct val="0"/>
              </a:spcBef>
              <a:spcAft>
                <a:spcPct val="0"/>
              </a:spcAft>
              <a:defRPr sz="4400">
                <a:solidFill>
                  <a:srgbClr val="005D7E"/>
                </a:solidFill>
                <a:latin typeface="Hemi Head 426" pitchFamily="2"/>
              </a:defRPr>
            </a:lvl2pPr>
            <a:lvl3pPr algn="ctr" rtl="0" eaLnBrk="0" fontAlgn="base" hangingPunct="0">
              <a:spcBef>
                <a:spcPct val="0"/>
              </a:spcBef>
              <a:spcAft>
                <a:spcPct val="0"/>
              </a:spcAft>
              <a:defRPr sz="4400">
                <a:solidFill>
                  <a:srgbClr val="005D7E"/>
                </a:solidFill>
                <a:latin typeface="Hemi Head 426" pitchFamily="2"/>
              </a:defRPr>
            </a:lvl3pPr>
            <a:lvl4pPr algn="ctr" rtl="0" eaLnBrk="0" fontAlgn="base" hangingPunct="0">
              <a:spcBef>
                <a:spcPct val="0"/>
              </a:spcBef>
              <a:spcAft>
                <a:spcPct val="0"/>
              </a:spcAft>
              <a:defRPr sz="4400">
                <a:solidFill>
                  <a:srgbClr val="005D7E"/>
                </a:solidFill>
                <a:latin typeface="Hemi Head 426" pitchFamily="2"/>
              </a:defRPr>
            </a:lvl4pPr>
            <a:lvl5pPr algn="ctr" rtl="0" eaLnBrk="0" fontAlgn="base" hangingPunct="0">
              <a:spcBef>
                <a:spcPct val="0"/>
              </a:spcBef>
              <a:spcAft>
                <a:spcPct val="0"/>
              </a:spcAft>
              <a:defRPr sz="4400">
                <a:solidFill>
                  <a:srgbClr val="005D7E"/>
                </a:solidFill>
                <a:latin typeface="Hemi Head 426" pitchFamily="2"/>
              </a:defRPr>
            </a:lvl5pPr>
            <a:lvl6pPr marL="457200" algn="ctr" rtl="0" fontAlgn="base">
              <a:spcBef>
                <a:spcPct val="0"/>
              </a:spcBef>
              <a:spcAft>
                <a:spcPct val="0"/>
              </a:spcAft>
              <a:defRPr sz="4400">
                <a:solidFill>
                  <a:srgbClr val="005D7E"/>
                </a:solidFill>
                <a:latin typeface="Hemi Head 426" pitchFamily="2"/>
              </a:defRPr>
            </a:lvl6pPr>
            <a:lvl7pPr marL="914400" algn="ctr" rtl="0" fontAlgn="base">
              <a:spcBef>
                <a:spcPct val="0"/>
              </a:spcBef>
              <a:spcAft>
                <a:spcPct val="0"/>
              </a:spcAft>
              <a:defRPr sz="4400">
                <a:solidFill>
                  <a:srgbClr val="005D7E"/>
                </a:solidFill>
                <a:latin typeface="Hemi Head 426" pitchFamily="2"/>
              </a:defRPr>
            </a:lvl7pPr>
            <a:lvl8pPr marL="1371600" algn="ctr" rtl="0" fontAlgn="base">
              <a:spcBef>
                <a:spcPct val="0"/>
              </a:spcBef>
              <a:spcAft>
                <a:spcPct val="0"/>
              </a:spcAft>
              <a:defRPr sz="4400">
                <a:solidFill>
                  <a:srgbClr val="005D7E"/>
                </a:solidFill>
                <a:latin typeface="Hemi Head 426" pitchFamily="2"/>
              </a:defRPr>
            </a:lvl8pPr>
            <a:lvl9pPr marL="1828800" algn="ctr" rtl="0" fontAlgn="base">
              <a:spcBef>
                <a:spcPct val="0"/>
              </a:spcBef>
              <a:spcAft>
                <a:spcPct val="0"/>
              </a:spcAft>
              <a:defRPr sz="4400">
                <a:solidFill>
                  <a:srgbClr val="005D7E"/>
                </a:solidFill>
                <a:latin typeface="Hemi Head 426" pitchFamily="2"/>
              </a:defRPr>
            </a:lvl9pPr>
          </a:lstStyle>
          <a:p>
            <a:pPr eaLnBrk="1" hangingPunct="1">
              <a:defRPr/>
            </a:pPr>
            <a:r>
              <a:rPr lang="en-US" altLang="zh-TW" sz="4000" b="1" kern="0">
                <a:solidFill>
                  <a:srgbClr val="0000FF"/>
                </a:solidFill>
                <a:effectLst>
                  <a:outerShdw blurRad="38100" dist="38100" dir="2700000" algn="tl">
                    <a:srgbClr val="C0C0C0"/>
                  </a:outerShdw>
                </a:effectLst>
                <a:latin typeface="Tahoma" pitchFamily="34" charset="0"/>
                <a:ea typeface="Tahoma" pitchFamily="34" charset="0"/>
                <a:cs typeface="Tahoma" pitchFamily="34" charset="0"/>
              </a:rPr>
              <a:t>Nucleus</a:t>
            </a:r>
            <a:endParaRPr lang="en-US" altLang="zh-TW" sz="4000" b="1" kern="0" dirty="0">
              <a:solidFill>
                <a:srgbClr val="0000FF"/>
              </a:solidFill>
              <a:effectLst>
                <a:outerShdw blurRad="38100" dist="38100" dir="2700000" algn="tl">
                  <a:srgbClr val="C0C0C0"/>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335480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4675"/>
                                        </p:tgtEl>
                                        <p:attrNameLst>
                                          <p:attrName>style.visibility</p:attrName>
                                        </p:attrNameLst>
                                      </p:cBhvr>
                                      <p:to>
                                        <p:strVal val="visible"/>
                                      </p:to>
                                    </p:set>
                                    <p:animEffect transition="in" filter="fade">
                                      <p:cBhvr>
                                        <p:cTn id="7" dur="500"/>
                                        <p:tgtEl>
                                          <p:spTgt spid="284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4678"/>
                                        </p:tgtEl>
                                        <p:attrNameLst>
                                          <p:attrName>style.visibility</p:attrName>
                                        </p:attrNameLst>
                                      </p:cBhvr>
                                      <p:to>
                                        <p:strVal val="visible"/>
                                      </p:to>
                                    </p:set>
                                    <p:animEffect transition="in" filter="fade">
                                      <p:cBhvr>
                                        <p:cTn id="12" dur="500"/>
                                        <p:tgtEl>
                                          <p:spTgt spid="2846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3190"/>
                                        </p:tgtEl>
                                        <p:attrNameLst>
                                          <p:attrName>style.visibility</p:attrName>
                                        </p:attrNameLst>
                                      </p:cBhvr>
                                      <p:to>
                                        <p:strVal val="visible"/>
                                      </p:to>
                                    </p:set>
                                    <p:animEffect transition="in" filter="wipe(left)">
                                      <p:cBhvr>
                                        <p:cTn id="17" dur="3000"/>
                                        <p:tgtEl>
                                          <p:spTgt spid="931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4679"/>
                                        </p:tgtEl>
                                        <p:attrNameLst>
                                          <p:attrName>style.visibility</p:attrName>
                                        </p:attrNameLst>
                                      </p:cBhvr>
                                      <p:to>
                                        <p:strVal val="visible"/>
                                      </p:to>
                                    </p:set>
                                    <p:animEffect transition="in" filter="fade">
                                      <p:cBhvr>
                                        <p:cTn id="22" dur="500"/>
                                        <p:tgtEl>
                                          <p:spTgt spid="284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p:bldP spid="284678" grpId="0" animBg="1"/>
      <p:bldP spid="2846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289B0A8B-64C7-48BD-9620-44FB5B75BDE6}" type="slidenum">
              <a:rPr kumimoji="0" lang="en-US" sz="1400" b="0" smtClean="0">
                <a:solidFill>
                  <a:srgbClr val="000000"/>
                </a:solidFill>
              </a:rPr>
              <a:pPr eaLnBrk="1" hangingPunct="1"/>
              <a:t>13</a:t>
            </a:fld>
            <a:endParaRPr kumimoji="0" lang="en-US" sz="1400" b="0">
              <a:solidFill>
                <a:srgbClr val="000000"/>
              </a:solidFill>
            </a:endParaRPr>
          </a:p>
        </p:txBody>
      </p:sp>
      <p:sp>
        <p:nvSpPr>
          <p:cNvPr id="280578" name="Rectangle 2"/>
          <p:cNvSpPr>
            <a:spLocks noGrp="1" noChangeArrowheads="1"/>
          </p:cNvSpPr>
          <p:nvPr>
            <p:ph type="title"/>
          </p:nvPr>
        </p:nvSpPr>
        <p:spPr>
          <a:xfrm>
            <a:off x="685800" y="0"/>
            <a:ext cx="7772400" cy="914400"/>
          </a:xfrm>
          <a:solidFill>
            <a:schemeClr val="accent2">
              <a:lumMod val="20000"/>
              <a:lumOff val="80000"/>
            </a:schemeClr>
          </a:solidFill>
        </p:spPr>
        <p:txBody>
          <a:bodyPr/>
          <a:lstStyle/>
          <a:p>
            <a:pPr eaLnBrk="1" hangingPunct="1">
              <a:defRPr/>
            </a:pPr>
            <a:r>
              <a:rPr lang="en-US" sz="40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Chromosomes/Chromatin</a:t>
            </a:r>
            <a:endPar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280579" name="Rectangle 3"/>
          <p:cNvSpPr>
            <a:spLocks noGrp="1" noChangeArrowheads="1"/>
          </p:cNvSpPr>
          <p:nvPr>
            <p:ph type="body" sz="half" idx="2"/>
          </p:nvPr>
        </p:nvSpPr>
        <p:spPr>
          <a:xfrm>
            <a:off x="304800" y="1022350"/>
            <a:ext cx="5715000" cy="5105400"/>
          </a:xfrm>
        </p:spPr>
        <p:txBody>
          <a:bodyPr/>
          <a:lstStyle/>
          <a:p>
            <a:pPr eaLnBrk="1" hangingPunct="1">
              <a:spcBef>
                <a:spcPts val="1200"/>
              </a:spcBef>
            </a:pPr>
            <a:r>
              <a:rPr lang="en-US" sz="3200" dirty="0">
                <a:latin typeface="Tahoma" pitchFamily="34" charset="0"/>
                <a:ea typeface="Tahoma" pitchFamily="34" charset="0"/>
                <a:cs typeface="Tahoma" pitchFamily="34" charset="0"/>
              </a:rPr>
              <a:t>Made of </a:t>
            </a:r>
            <a:r>
              <a:rPr lang="en-US" sz="3200" b="1" dirty="0">
                <a:solidFill>
                  <a:srgbClr val="FF00FF"/>
                </a:solidFill>
                <a:latin typeface="Tahoma" pitchFamily="34" charset="0"/>
                <a:ea typeface="Tahoma" pitchFamily="34" charset="0"/>
                <a:cs typeface="Tahoma" pitchFamily="34" charset="0"/>
              </a:rPr>
              <a:t>DNA</a:t>
            </a:r>
          </a:p>
          <a:p>
            <a:pPr eaLnBrk="1" hangingPunct="1">
              <a:spcBef>
                <a:spcPts val="1200"/>
              </a:spcBef>
            </a:pPr>
            <a:r>
              <a:rPr lang="en-US" sz="3200" dirty="0">
                <a:solidFill>
                  <a:srgbClr val="0000FF"/>
                </a:solidFill>
                <a:latin typeface="Tahoma" pitchFamily="34" charset="0"/>
                <a:ea typeface="Tahoma" pitchFamily="34" charset="0"/>
                <a:cs typeface="Tahoma" pitchFamily="34" charset="0"/>
              </a:rPr>
              <a:t>Two Functions:</a:t>
            </a:r>
          </a:p>
          <a:p>
            <a:pPr lvl="1" eaLnBrk="1" hangingPunct="1">
              <a:spcBef>
                <a:spcPts val="1200"/>
              </a:spcBef>
            </a:pPr>
            <a:r>
              <a:rPr lang="en-US" sz="2800" dirty="0">
                <a:latin typeface="Tahoma" pitchFamily="34" charset="0"/>
                <a:ea typeface="Tahoma" pitchFamily="34" charset="0"/>
                <a:cs typeface="Tahoma" pitchFamily="34" charset="0"/>
              </a:rPr>
              <a:t>Contain the </a:t>
            </a:r>
            <a:r>
              <a:rPr lang="en-US" sz="2800" dirty="0">
                <a:solidFill>
                  <a:srgbClr val="FF0000"/>
                </a:solidFill>
                <a:latin typeface="Tahoma" pitchFamily="34" charset="0"/>
                <a:ea typeface="Tahoma" pitchFamily="34" charset="0"/>
                <a:cs typeface="Tahoma" pitchFamily="34" charset="0"/>
              </a:rPr>
              <a:t>genetic information </a:t>
            </a:r>
            <a:r>
              <a:rPr lang="en-US" sz="2800" dirty="0">
                <a:latin typeface="Tahoma" pitchFamily="34" charset="0"/>
                <a:ea typeface="Tahoma" pitchFamily="34" charset="0"/>
                <a:cs typeface="Tahoma" pitchFamily="34" charset="0"/>
              </a:rPr>
              <a:t>that is </a:t>
            </a:r>
            <a:r>
              <a:rPr lang="en-US" sz="2800" dirty="0">
                <a:solidFill>
                  <a:srgbClr val="FF0000"/>
                </a:solidFill>
                <a:latin typeface="Tahoma" pitchFamily="34" charset="0"/>
                <a:ea typeface="Tahoma" pitchFamily="34" charset="0"/>
                <a:cs typeface="Tahoma" pitchFamily="34" charset="0"/>
              </a:rPr>
              <a:t>passed </a:t>
            </a:r>
            <a:r>
              <a:rPr lang="en-US" sz="2800" dirty="0">
                <a:latin typeface="Tahoma" pitchFamily="34" charset="0"/>
                <a:ea typeface="Tahoma" pitchFamily="34" charset="0"/>
                <a:cs typeface="Tahoma" pitchFamily="34" charset="0"/>
              </a:rPr>
              <a:t>from</a:t>
            </a:r>
            <a:r>
              <a:rPr lang="en-US" sz="2800" dirty="0">
                <a:solidFill>
                  <a:srgbClr val="FF0000"/>
                </a:solidFill>
                <a:latin typeface="Tahoma" pitchFamily="34" charset="0"/>
                <a:ea typeface="Tahoma" pitchFamily="34" charset="0"/>
                <a:cs typeface="Tahoma" pitchFamily="34" charset="0"/>
              </a:rPr>
              <a:t> one generation to the next </a:t>
            </a:r>
            <a:r>
              <a:rPr lang="en-US" sz="2800" b="1" dirty="0">
                <a:solidFill>
                  <a:srgbClr val="0000FF"/>
                </a:solidFill>
                <a:latin typeface="Tahoma" pitchFamily="34" charset="0"/>
                <a:ea typeface="Tahoma" pitchFamily="34" charset="0"/>
                <a:cs typeface="Tahoma" pitchFamily="34" charset="0"/>
              </a:rPr>
              <a:t>(GENES).</a:t>
            </a:r>
          </a:p>
          <a:p>
            <a:pPr lvl="1" eaLnBrk="1" hangingPunct="1">
              <a:spcBef>
                <a:spcPts val="1200"/>
              </a:spcBef>
            </a:pPr>
            <a:r>
              <a:rPr lang="en-US" sz="2800"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Controls</a:t>
            </a:r>
            <a:r>
              <a:rPr lang="en-US" sz="2800" dirty="0">
                <a:solidFill>
                  <a:srgbClr val="FF0000"/>
                </a:solidFill>
                <a:latin typeface="Tahoma" pitchFamily="34" charset="0"/>
                <a:ea typeface="Tahoma" pitchFamily="34" charset="0"/>
                <a:cs typeface="Tahoma" pitchFamily="34" charset="0"/>
              </a:rPr>
              <a:t> </a:t>
            </a:r>
            <a:r>
              <a:rPr lang="en-US" sz="2800" dirty="0">
                <a:latin typeface="Tahoma" pitchFamily="34" charset="0"/>
                <a:ea typeface="Tahoma" pitchFamily="34" charset="0"/>
                <a:cs typeface="Tahoma" pitchFamily="34" charset="0"/>
              </a:rPr>
              <a:t>cell’s activities and characteristics.</a:t>
            </a:r>
          </a:p>
          <a:p>
            <a:pPr marL="457200" lvl="1" indent="0" eaLnBrk="1" hangingPunct="1">
              <a:lnSpc>
                <a:spcPct val="90000"/>
              </a:lnSpc>
              <a:buNone/>
            </a:pPr>
            <a:endParaRPr lang="en-US" sz="2800" dirty="0">
              <a:solidFill>
                <a:srgbClr val="FF0000"/>
              </a:solidFill>
              <a:latin typeface="Tahoma" pitchFamily="34" charset="0"/>
              <a:ea typeface="Tahoma" pitchFamily="34" charset="0"/>
              <a:cs typeface="Tahoma" pitchFamily="34" charset="0"/>
            </a:endParaRPr>
          </a:p>
        </p:txBody>
      </p:sp>
      <p:pic>
        <p:nvPicPr>
          <p:cNvPr id="11" name="Picture 2" descr="nucleus 2.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9879" y="3444875"/>
            <a:ext cx="3280836"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pic>
        <p:nvPicPr>
          <p:cNvPr id="4" name="Picture 3">
            <a:extLst>
              <a:ext uri="{FF2B5EF4-FFF2-40B4-BE49-F238E27FC236}">
                <a16:creationId xmlns:a16="http://schemas.microsoft.com/office/drawing/2014/main" id="{BF495DFE-1C08-4E6C-B45F-2C5EC1454457}"/>
              </a:ext>
            </a:extLst>
          </p:cNvPr>
          <p:cNvPicPr>
            <a:picLocks noChangeAspect="1"/>
          </p:cNvPicPr>
          <p:nvPr/>
        </p:nvPicPr>
        <p:blipFill>
          <a:blip r:embed="rId4"/>
          <a:stretch>
            <a:fillRect/>
          </a:stretch>
        </p:blipFill>
        <p:spPr>
          <a:xfrm>
            <a:off x="5609879" y="1022350"/>
            <a:ext cx="3307367" cy="2057578"/>
          </a:xfrm>
          <a:prstGeom prst="rect">
            <a:avLst/>
          </a:prstGeom>
        </p:spPr>
      </p:pic>
    </p:spTree>
    <p:extLst>
      <p:ext uri="{BB962C8B-B14F-4D97-AF65-F5344CB8AC3E}">
        <p14:creationId xmlns:p14="http://schemas.microsoft.com/office/powerpoint/2010/main" val="423127286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057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057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057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0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400966B7-61E4-4909-A58F-81B31FD873D1}" type="slidenum">
              <a:rPr kumimoji="0" lang="en-US" sz="1400" b="0" smtClean="0">
                <a:solidFill>
                  <a:srgbClr val="000000"/>
                </a:solidFill>
              </a:rPr>
              <a:pPr eaLnBrk="1" hangingPunct="1"/>
              <a:t>14</a:t>
            </a:fld>
            <a:endParaRPr kumimoji="0" lang="en-US" sz="1400" b="0">
              <a:solidFill>
                <a:srgbClr val="000000"/>
              </a:solidFill>
            </a:endParaRPr>
          </a:p>
        </p:txBody>
      </p:sp>
      <p:sp>
        <p:nvSpPr>
          <p:cNvPr id="95235" name="Rectangle 2"/>
          <p:cNvSpPr>
            <a:spLocks noGrp="1" noChangeArrowheads="1"/>
          </p:cNvSpPr>
          <p:nvPr>
            <p:ph type="title"/>
          </p:nvPr>
        </p:nvSpPr>
        <p:spPr>
          <a:xfrm>
            <a:off x="2019300" y="106224"/>
            <a:ext cx="5105400" cy="762000"/>
          </a:xfrm>
          <a:solidFill>
            <a:schemeClr val="accent2">
              <a:lumMod val="20000"/>
              <a:lumOff val="80000"/>
            </a:schemeClr>
          </a:solidFill>
        </p:spPr>
        <p:txBody>
          <a:bodyPr/>
          <a:lstStyle/>
          <a:p>
            <a:pPr eaLnBrk="1" hangingPunct="1"/>
            <a:r>
              <a:rPr lang="en-US" sz="4000" b="1" dirty="0">
                <a:solidFill>
                  <a:schemeClr val="accent6"/>
                </a:solidFill>
                <a:effectLst>
                  <a:outerShdw blurRad="38100" dist="38100" dir="2700000" algn="tl">
                    <a:srgbClr val="000000">
                      <a:alpha val="43137"/>
                    </a:srgbClr>
                  </a:outerShdw>
                </a:effectLst>
                <a:latin typeface="Tahoma" pitchFamily="34" charset="0"/>
                <a:ea typeface="Tahoma" pitchFamily="34" charset="0"/>
                <a:cs typeface="Tahoma" pitchFamily="34" charset="0"/>
              </a:rPr>
              <a:t>Nucleolus</a:t>
            </a:r>
          </a:p>
        </p:txBody>
      </p:sp>
      <p:sp>
        <p:nvSpPr>
          <p:cNvPr id="444419" name="Rectangle 3"/>
          <p:cNvSpPr>
            <a:spLocks noGrp="1" noChangeArrowheads="1"/>
          </p:cNvSpPr>
          <p:nvPr>
            <p:ph type="body" sz="half" idx="1"/>
          </p:nvPr>
        </p:nvSpPr>
        <p:spPr>
          <a:xfrm>
            <a:off x="228600" y="1137616"/>
            <a:ext cx="4495800" cy="5110784"/>
          </a:xfrm>
          <a:solidFill>
            <a:schemeClr val="bg2">
              <a:lumMod val="20000"/>
              <a:lumOff val="80000"/>
            </a:schemeClr>
          </a:solidFill>
        </p:spPr>
        <p:txBody>
          <a:bodyPr/>
          <a:lstStyle/>
          <a:p>
            <a:pPr eaLnBrk="1" hangingPunct="1">
              <a:defRPr/>
            </a:pPr>
            <a:r>
              <a:rPr lang="en-US" sz="3200" dirty="0">
                <a:solidFill>
                  <a:srgbClr val="A50021"/>
                </a:solidFill>
                <a:latin typeface="Tahoma" pitchFamily="34" charset="0"/>
                <a:ea typeface="Tahoma" pitchFamily="34" charset="0"/>
                <a:cs typeface="Tahoma" pitchFamily="34" charset="0"/>
              </a:rPr>
              <a:t>Inside nucleus.</a:t>
            </a:r>
            <a:endParaRPr lang="en-US" sz="3200" dirty="0">
              <a:solidFill>
                <a:srgbClr val="333399"/>
              </a:solidFill>
              <a:latin typeface="Tahoma" pitchFamily="34" charset="0"/>
              <a:ea typeface="Tahoma" pitchFamily="34" charset="0"/>
              <a:cs typeface="Tahoma" pitchFamily="34" charset="0"/>
            </a:endParaRPr>
          </a:p>
          <a:p>
            <a:pPr eaLnBrk="1" hangingPunct="1">
              <a:defRPr/>
            </a:pPr>
            <a:r>
              <a:rPr lang="en-US" sz="3200" dirty="0">
                <a:solidFill>
                  <a:srgbClr val="333399"/>
                </a:solidFill>
                <a:latin typeface="Tahoma" pitchFamily="34" charset="0"/>
                <a:ea typeface="Tahoma" pitchFamily="34" charset="0"/>
                <a:cs typeface="Tahoma" pitchFamily="34" charset="0"/>
              </a:rPr>
              <a:t>Cell may have </a:t>
            </a:r>
            <a:r>
              <a:rPr lang="en-US" sz="3200" dirty="0">
                <a:solidFill>
                  <a:srgbClr val="A50021"/>
                </a:solidFill>
                <a:latin typeface="Tahoma" pitchFamily="34" charset="0"/>
                <a:ea typeface="Tahoma" pitchFamily="34" charset="0"/>
                <a:cs typeface="Tahoma" pitchFamily="34" charset="0"/>
              </a:rPr>
              <a:t>1 to 3</a:t>
            </a:r>
            <a:r>
              <a:rPr lang="en-US" sz="3200" dirty="0">
                <a:solidFill>
                  <a:srgbClr val="333399"/>
                </a:solidFill>
                <a:latin typeface="Tahoma" pitchFamily="34" charset="0"/>
                <a:ea typeface="Tahoma" pitchFamily="34" charset="0"/>
                <a:cs typeface="Tahoma" pitchFamily="34" charset="0"/>
              </a:rPr>
              <a:t> nucleoli.</a:t>
            </a:r>
            <a:endParaRPr lang="en-US" sz="3200" dirty="0">
              <a:solidFill>
                <a:srgbClr val="A50021"/>
              </a:solidFill>
              <a:latin typeface="Tahoma" pitchFamily="34" charset="0"/>
              <a:ea typeface="Tahoma" pitchFamily="34" charset="0"/>
              <a:cs typeface="Tahoma" pitchFamily="34" charset="0"/>
            </a:endParaRPr>
          </a:p>
          <a:p>
            <a:pPr eaLnBrk="1" hangingPunct="1">
              <a:defRPr/>
            </a:pPr>
            <a:r>
              <a:rPr lang="en-US" sz="3200" dirty="0">
                <a:solidFill>
                  <a:srgbClr val="A50021"/>
                </a:solidFill>
                <a:latin typeface="Tahoma" pitchFamily="34" charset="0"/>
                <a:ea typeface="Tahoma" pitchFamily="34" charset="0"/>
                <a:cs typeface="Tahoma" pitchFamily="34" charset="0"/>
              </a:rPr>
              <a:t>Disappears</a:t>
            </a:r>
            <a:r>
              <a:rPr lang="en-US" sz="3200" dirty="0">
                <a:solidFill>
                  <a:srgbClr val="333399"/>
                </a:solidFill>
                <a:latin typeface="Tahoma" pitchFamily="34" charset="0"/>
                <a:ea typeface="Tahoma" pitchFamily="34" charset="0"/>
                <a:cs typeface="Tahoma" pitchFamily="34" charset="0"/>
              </a:rPr>
              <a:t> when cell divides.</a:t>
            </a:r>
          </a:p>
          <a:p>
            <a:pPr eaLnBrk="1" hangingPunct="1">
              <a:defRPr/>
            </a:pPr>
            <a:r>
              <a:rPr lang="en-US" sz="3200" dirty="0">
                <a:solidFill>
                  <a:srgbClr val="A50021"/>
                </a:solidFill>
                <a:latin typeface="Tahoma" pitchFamily="34" charset="0"/>
                <a:ea typeface="Tahoma" pitchFamily="34" charset="0"/>
                <a:cs typeface="Tahoma" pitchFamily="34" charset="0"/>
              </a:rPr>
              <a:t>Manufactures </a:t>
            </a:r>
            <a:r>
              <a:rPr lang="en-US" sz="3200" dirty="0">
                <a:solidFill>
                  <a:schemeClr val="accent6">
                    <a:lumMod val="75000"/>
                  </a:schemeClr>
                </a:solidFill>
                <a:latin typeface="Tahoma" pitchFamily="34" charset="0"/>
                <a:ea typeface="Tahoma" pitchFamily="34" charset="0"/>
                <a:cs typeface="Tahoma" pitchFamily="34" charset="0"/>
              </a:rPr>
              <a:t>the subunits that make up the</a:t>
            </a:r>
            <a:r>
              <a:rPr lang="en-US" sz="3200" dirty="0">
                <a:solidFill>
                  <a:srgbClr val="A50021"/>
                </a:solidFill>
                <a:latin typeface="Tahoma" pitchFamily="34" charset="0"/>
                <a:ea typeface="Tahoma" pitchFamily="34" charset="0"/>
                <a:cs typeface="Tahoma" pitchFamily="34" charset="0"/>
              </a:rPr>
              <a:t> Ribosomes</a:t>
            </a:r>
            <a:r>
              <a:rPr lang="en-US" sz="3200" dirty="0">
                <a:solidFill>
                  <a:srgbClr val="333399"/>
                </a:solidFill>
                <a:latin typeface="Tahoma" pitchFamily="34" charset="0"/>
                <a:ea typeface="Tahoma" pitchFamily="34" charset="0"/>
                <a:cs typeface="Tahoma" pitchFamily="34" charset="0"/>
              </a:rPr>
              <a:t> </a:t>
            </a:r>
            <a:r>
              <a:rPr lang="en-US" dirty="0">
                <a:solidFill>
                  <a:srgbClr val="333399"/>
                </a:solidFill>
                <a:latin typeface="Tahoma" pitchFamily="34" charset="0"/>
                <a:ea typeface="Tahoma" pitchFamily="34" charset="0"/>
                <a:cs typeface="Tahoma" pitchFamily="34" charset="0"/>
              </a:rPr>
              <a:t>(organelles that make proteins).</a:t>
            </a:r>
          </a:p>
        </p:txBody>
      </p:sp>
      <p:pic>
        <p:nvPicPr>
          <p:cNvPr id="444420" name="Nucleolus[1].jpg">
            <a:hlinkClick r:id="" action="ppaction://media"/>
          </p:cNvPr>
          <p:cNvPicPr>
            <a:picLocks noGrp="1" noRot="1" noChangeAspect="1" noChangeArrowheads="1"/>
          </p:cNvPicPr>
          <p:nvPr>
            <p:ph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5029200" y="1295400"/>
            <a:ext cx="3733800" cy="3733800"/>
          </a:xfrm>
        </p:spPr>
      </p:pic>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Tree>
    <p:extLst>
      <p:ext uri="{BB962C8B-B14F-4D97-AF65-F5344CB8AC3E}">
        <p14:creationId xmlns:p14="http://schemas.microsoft.com/office/powerpoint/2010/main" val="375917125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animEffect transition="in" filter="fade">
                                      <p:cBhvr>
                                        <p:cTn id="7" dur="500"/>
                                        <p:tgtEl>
                                          <p:spTgt spid="444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4419">
                                            <p:txEl>
                                              <p:pRg st="1" end="1"/>
                                            </p:txEl>
                                          </p:spTgt>
                                        </p:tgtEl>
                                        <p:attrNameLst>
                                          <p:attrName>style.visibility</p:attrName>
                                        </p:attrNameLst>
                                      </p:cBhvr>
                                      <p:to>
                                        <p:strVal val="visible"/>
                                      </p:to>
                                    </p:set>
                                    <p:animEffect transition="in" filter="fade">
                                      <p:cBhvr>
                                        <p:cTn id="12" dur="500"/>
                                        <p:tgtEl>
                                          <p:spTgt spid="4444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4419">
                                            <p:txEl>
                                              <p:pRg st="2" end="2"/>
                                            </p:txEl>
                                          </p:spTgt>
                                        </p:tgtEl>
                                        <p:attrNameLst>
                                          <p:attrName>style.visibility</p:attrName>
                                        </p:attrNameLst>
                                      </p:cBhvr>
                                      <p:to>
                                        <p:strVal val="visible"/>
                                      </p:to>
                                    </p:set>
                                    <p:animEffect transition="in" filter="fade">
                                      <p:cBhvr>
                                        <p:cTn id="17" dur="500"/>
                                        <p:tgtEl>
                                          <p:spTgt spid="4444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4419">
                                            <p:txEl>
                                              <p:pRg st="3" end="3"/>
                                            </p:txEl>
                                          </p:spTgt>
                                        </p:tgtEl>
                                        <p:attrNameLst>
                                          <p:attrName>style.visibility</p:attrName>
                                        </p:attrNameLst>
                                      </p:cBhvr>
                                      <p:to>
                                        <p:strVal val="visible"/>
                                      </p:to>
                                    </p:set>
                                    <p:animEffect transition="in" filter="fade">
                                      <p:cBhvr>
                                        <p:cTn id="22" dur="500"/>
                                        <p:tgtEl>
                                          <p:spTgt spid="444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3" fill="hold" display="0">
                  <p:stCondLst>
                    <p:cond delay="indefinite"/>
                  </p:stCondLst>
                  <p:endCondLst>
                    <p:cond evt="onNext" delay="0">
                      <p:tgtEl>
                        <p:sldTgt/>
                      </p:tgtEl>
                    </p:cond>
                    <p:cond evt="onPrev" delay="0">
                      <p:tgtEl>
                        <p:sldTgt/>
                      </p:tgtEl>
                    </p:cond>
                  </p:endCondLst>
                </p:cTn>
                <p:tgtEl>
                  <p:spTgt spid="444420"/>
                </p:tgtEl>
              </p:cMediaNode>
            </p:video>
          </p:childTnLst>
        </p:cTn>
      </p:par>
    </p:tnLst>
    <p:bldLst>
      <p:bldP spid="44441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1A5A4AB0-AD26-4DA4-80E8-D8EA193ABABC}" type="slidenum">
              <a:rPr kumimoji="0" lang="en-US" sz="1400" b="0" smtClean="0">
                <a:solidFill>
                  <a:srgbClr val="000000"/>
                </a:solidFill>
              </a:rPr>
              <a:pPr eaLnBrk="1" hangingPunct="1"/>
              <a:t>15</a:t>
            </a:fld>
            <a:endParaRPr kumimoji="0" lang="en-US" sz="1400" b="0">
              <a:solidFill>
                <a:srgbClr val="000000"/>
              </a:solidFill>
            </a:endParaRPr>
          </a:p>
        </p:txBody>
      </p:sp>
      <p:sp>
        <p:nvSpPr>
          <p:cNvPr id="325634" name="Rectangle 2"/>
          <p:cNvSpPr>
            <a:spLocks noGrp="1" noChangeArrowheads="1"/>
          </p:cNvSpPr>
          <p:nvPr>
            <p:ph type="title"/>
          </p:nvPr>
        </p:nvSpPr>
        <p:spPr>
          <a:xfrm>
            <a:off x="2133600" y="117046"/>
            <a:ext cx="4953000" cy="762000"/>
          </a:xfrm>
          <a:solidFill>
            <a:srgbClr val="FF0000"/>
          </a:solidFill>
        </p:spPr>
        <p:txBody>
          <a:bodyPr/>
          <a:lstStyle/>
          <a:p>
            <a:pPr eaLnBrk="1" hangingPunct="1">
              <a:defRPr/>
            </a:pPr>
            <a:r>
              <a:rPr lang="en-US" sz="3600" b="1" dirty="0">
                <a:solidFill>
                  <a:schemeClr val="bg1"/>
                </a:solidFill>
                <a:effectLst>
                  <a:outerShdw blurRad="38100" dist="38100" dir="2700000" algn="tl">
                    <a:srgbClr val="C0C0C0"/>
                  </a:outerShdw>
                </a:effectLst>
                <a:latin typeface="Tahoma" pitchFamily="34" charset="0"/>
                <a:ea typeface="Tahoma" pitchFamily="34" charset="0"/>
                <a:cs typeface="Tahoma" pitchFamily="34" charset="0"/>
              </a:rPr>
              <a:t>Ribosomes</a:t>
            </a:r>
          </a:p>
        </p:txBody>
      </p:sp>
      <p:sp>
        <p:nvSpPr>
          <p:cNvPr id="325635" name="Rectangle 3"/>
          <p:cNvSpPr>
            <a:spLocks noGrp="1" noChangeArrowheads="1"/>
          </p:cNvSpPr>
          <p:nvPr>
            <p:ph type="body" sz="half" idx="2"/>
          </p:nvPr>
        </p:nvSpPr>
        <p:spPr>
          <a:xfrm>
            <a:off x="1143000" y="838200"/>
            <a:ext cx="7543800" cy="3827462"/>
          </a:xfrm>
        </p:spPr>
        <p:txBody>
          <a:bodyPr/>
          <a:lstStyle/>
          <a:p>
            <a:pPr eaLnBrk="1" hangingPunct="1">
              <a:spcBef>
                <a:spcPts val="1200"/>
              </a:spcBef>
            </a:pPr>
            <a:r>
              <a:rPr lang="en-US" sz="2800" dirty="0">
                <a:solidFill>
                  <a:srgbClr val="002060"/>
                </a:solidFill>
                <a:latin typeface="Tahoma" pitchFamily="34" charset="0"/>
                <a:ea typeface="Tahoma" pitchFamily="34" charset="0"/>
                <a:cs typeface="Tahoma" pitchFamily="34" charset="0"/>
              </a:rPr>
              <a:t>Most </a:t>
            </a:r>
            <a:r>
              <a:rPr lang="en-US" sz="2800" dirty="0">
                <a:solidFill>
                  <a:srgbClr val="FF0000"/>
                </a:solidFill>
                <a:latin typeface="Tahoma" pitchFamily="34" charset="0"/>
                <a:ea typeface="Tahoma" pitchFamily="34" charset="0"/>
                <a:cs typeface="Tahoma" pitchFamily="34" charset="0"/>
              </a:rPr>
              <a:t>numerous</a:t>
            </a:r>
            <a:r>
              <a:rPr lang="en-US" sz="2800" dirty="0">
                <a:solidFill>
                  <a:srgbClr val="002060"/>
                </a:solidFill>
                <a:latin typeface="Tahoma" pitchFamily="34" charset="0"/>
                <a:ea typeface="Tahoma" pitchFamily="34" charset="0"/>
                <a:cs typeface="Tahoma" pitchFamily="34" charset="0"/>
              </a:rPr>
              <a:t> cell organelle.</a:t>
            </a:r>
            <a:endParaRPr lang="en-US" sz="2800" dirty="0">
              <a:solidFill>
                <a:srgbClr val="FF0000"/>
              </a:solidFill>
              <a:latin typeface="Tahoma" pitchFamily="34" charset="0"/>
              <a:ea typeface="Tahoma" pitchFamily="34" charset="0"/>
              <a:cs typeface="Tahoma" pitchFamily="34" charset="0"/>
            </a:endParaRPr>
          </a:p>
          <a:p>
            <a:pPr eaLnBrk="1" hangingPunct="1">
              <a:spcBef>
                <a:spcPts val="1200"/>
              </a:spcBef>
            </a:pPr>
            <a:r>
              <a:rPr lang="en-US" sz="2800" dirty="0">
                <a:solidFill>
                  <a:srgbClr val="002060"/>
                </a:solidFill>
                <a:latin typeface="Tahoma" pitchFamily="34" charset="0"/>
                <a:ea typeface="Tahoma" pitchFamily="34" charset="0"/>
                <a:cs typeface="Tahoma" pitchFamily="34" charset="0"/>
              </a:rPr>
              <a:t>Sites of </a:t>
            </a:r>
            <a:r>
              <a:rPr lang="en-US" sz="2800" b="1" dirty="0">
                <a:solidFill>
                  <a:srgbClr val="FF00FF"/>
                </a:solidFill>
                <a:latin typeface="Tahoma" pitchFamily="34" charset="0"/>
                <a:ea typeface="Tahoma" pitchFamily="34" charset="0"/>
                <a:cs typeface="Tahoma" pitchFamily="34" charset="0"/>
              </a:rPr>
              <a:t>Protein Synthesis.</a:t>
            </a:r>
          </a:p>
          <a:p>
            <a:pPr lvl="1" eaLnBrk="1" hangingPunct="1">
              <a:spcBef>
                <a:spcPts val="1200"/>
              </a:spcBef>
            </a:pPr>
            <a:r>
              <a:rPr lang="en-US" sz="2800" dirty="0">
                <a:solidFill>
                  <a:srgbClr val="002060"/>
                </a:solidFill>
                <a:latin typeface="Tahoma" pitchFamily="34" charset="0"/>
                <a:ea typeface="Tahoma" pitchFamily="34" charset="0"/>
                <a:cs typeface="Tahoma" pitchFamily="34" charset="0"/>
              </a:rPr>
              <a:t>Join </a:t>
            </a:r>
            <a:r>
              <a:rPr lang="en-US" sz="2800"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amino acids </a:t>
            </a:r>
            <a:r>
              <a:rPr lang="en-US" sz="2800" dirty="0">
                <a:solidFill>
                  <a:srgbClr val="002060"/>
                </a:solidFill>
                <a:latin typeface="Tahoma" pitchFamily="34" charset="0"/>
                <a:ea typeface="Tahoma" pitchFamily="34" charset="0"/>
                <a:cs typeface="Tahoma" pitchFamily="34" charset="0"/>
              </a:rPr>
              <a:t>to make </a:t>
            </a:r>
            <a:r>
              <a:rPr lang="en-US" sz="2800"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proteins.</a:t>
            </a:r>
          </a:p>
          <a:p>
            <a:pPr eaLnBrk="1" hangingPunct="1">
              <a:spcBef>
                <a:spcPts val="1200"/>
              </a:spcBef>
            </a:pPr>
            <a:r>
              <a:rPr lang="en-US" sz="2800" dirty="0">
                <a:solidFill>
                  <a:srgbClr val="002060"/>
                </a:solidFill>
                <a:latin typeface="Tahoma" pitchFamily="34" charset="0"/>
                <a:cs typeface="Tahoma" pitchFamily="34" charset="0"/>
              </a:rPr>
              <a:t>Found at </a:t>
            </a:r>
            <a:r>
              <a:rPr lang="en-US" sz="2800" dirty="0">
                <a:solidFill>
                  <a:srgbClr val="0070C0"/>
                </a:solidFill>
                <a:latin typeface="Tahoma" pitchFamily="34" charset="0"/>
                <a:cs typeface="Tahoma" pitchFamily="34" charset="0"/>
              </a:rPr>
              <a:t>two locations</a:t>
            </a:r>
            <a:r>
              <a:rPr lang="en-US" sz="2800" dirty="0">
                <a:solidFill>
                  <a:srgbClr val="002060"/>
                </a:solidFill>
                <a:latin typeface="Tahoma" pitchFamily="34" charset="0"/>
                <a:cs typeface="Tahoma" pitchFamily="34" charset="0"/>
              </a:rPr>
              <a:t>:</a:t>
            </a:r>
          </a:p>
          <a:p>
            <a:pPr lvl="1" eaLnBrk="1" hangingPunct="1">
              <a:spcBef>
                <a:spcPts val="1200"/>
              </a:spcBef>
            </a:pPr>
            <a:r>
              <a:rPr lang="en-US" sz="2800" dirty="0">
                <a:solidFill>
                  <a:srgbClr val="FF0000"/>
                </a:solidFill>
                <a:latin typeface="Tahoma" pitchFamily="34" charset="0"/>
                <a:cs typeface="Tahoma" pitchFamily="34" charset="0"/>
              </a:rPr>
              <a:t>Free-floating in the cytoplasm.</a:t>
            </a:r>
          </a:p>
          <a:p>
            <a:pPr lvl="1" eaLnBrk="1" hangingPunct="1">
              <a:spcBef>
                <a:spcPts val="1200"/>
              </a:spcBef>
            </a:pPr>
            <a:r>
              <a:rPr lang="en-US" sz="2800" dirty="0">
                <a:solidFill>
                  <a:srgbClr val="FF00FF"/>
                </a:solidFill>
                <a:latin typeface="Tahoma" pitchFamily="34" charset="0"/>
                <a:cs typeface="Tahoma" pitchFamily="34" charset="0"/>
              </a:rPr>
              <a:t>Attached to the Rough Endoplasmic Reticulum (RER).</a:t>
            </a:r>
          </a:p>
          <a:p>
            <a:pPr eaLnBrk="1" hangingPunct="1">
              <a:buFontTx/>
              <a:buNone/>
            </a:pPr>
            <a:endParaRPr lang="en-US" sz="2800" b="1" dirty="0"/>
          </a:p>
        </p:txBody>
      </p:sp>
      <p:pic>
        <p:nvPicPr>
          <p:cNvPr id="9" name="Picture 6" descr="rough 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65662"/>
            <a:ext cx="2971800" cy="2179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5" descr="ribosom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504167"/>
            <a:ext cx="27432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Tree>
    <p:extLst>
      <p:ext uri="{BB962C8B-B14F-4D97-AF65-F5344CB8AC3E}">
        <p14:creationId xmlns:p14="http://schemas.microsoft.com/office/powerpoint/2010/main" val="6769958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5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5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5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56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5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3C3B3787-2B52-467A-917D-CD9012313F96}" type="slidenum">
              <a:rPr kumimoji="0" lang="en-US" sz="1400" b="0" smtClean="0">
                <a:solidFill>
                  <a:srgbClr val="000000"/>
                </a:solidFill>
              </a:rPr>
              <a:pPr eaLnBrk="1" hangingPunct="1"/>
              <a:t>16</a:t>
            </a:fld>
            <a:endParaRPr kumimoji="0" lang="en-US" sz="1400" b="0">
              <a:solidFill>
                <a:srgbClr val="000000"/>
              </a:solidFill>
            </a:endParaRPr>
          </a:p>
        </p:txBody>
      </p:sp>
      <p:sp>
        <p:nvSpPr>
          <p:cNvPr id="313346" name="Rectangle 2"/>
          <p:cNvSpPr>
            <a:spLocks noGrp="1" noChangeArrowheads="1"/>
          </p:cNvSpPr>
          <p:nvPr>
            <p:ph type="title"/>
          </p:nvPr>
        </p:nvSpPr>
        <p:spPr>
          <a:xfrm>
            <a:off x="838200" y="76200"/>
            <a:ext cx="7848600" cy="1257300"/>
          </a:xfrm>
          <a:solidFill>
            <a:schemeClr val="accent5">
              <a:lumMod val="75000"/>
            </a:schemeClr>
          </a:solidFill>
        </p:spPr>
        <p:txBody>
          <a:bodyPr/>
          <a:lstStyle/>
          <a:p>
            <a:pPr eaLnBrk="1" hangingPunct="1">
              <a:defRPr/>
            </a:pPr>
            <a: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Endoplasmic Reticulum (ER)</a:t>
            </a:r>
            <a:r>
              <a:rPr lang="en-US" sz="36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t> </a:t>
            </a:r>
            <a:br>
              <a:rPr lang="en-US" sz="36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br>
            <a:br>
              <a:rPr lang="en-US" sz="8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br>
            <a:r>
              <a:rPr lang="en-US" sz="20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t>“</a:t>
            </a:r>
            <a:r>
              <a:rPr lang="en-US" sz="2000" b="1"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Circulatory System</a:t>
            </a:r>
            <a:r>
              <a:rPr lang="en-US" sz="20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t>”</a:t>
            </a:r>
            <a:endParaRPr lang="en-US" sz="20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104452" name="Rectangle 3"/>
          <p:cNvSpPr>
            <a:spLocks noChangeArrowheads="1"/>
          </p:cNvSpPr>
          <p:nvPr/>
        </p:nvSpPr>
        <p:spPr bwMode="auto">
          <a:xfrm>
            <a:off x="381000" y="936625"/>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US" sz="1000" b="1">
              <a:solidFill>
                <a:srgbClr val="CC3399"/>
              </a:solidFill>
              <a:latin typeface="Arial" charset="0"/>
              <a:ea typeface="PMingLiU" pitchFamily="18" charset="-120"/>
            </a:endParaRPr>
          </a:p>
        </p:txBody>
      </p:sp>
      <p:sp>
        <p:nvSpPr>
          <p:cNvPr id="104453" name="Text Box 4"/>
          <p:cNvSpPr txBox="1">
            <a:spLocks noChangeArrowheads="1"/>
          </p:cNvSpPr>
          <p:nvPr/>
        </p:nvSpPr>
        <p:spPr bwMode="auto">
          <a:xfrm>
            <a:off x="762000" y="5691187"/>
            <a:ext cx="7696200" cy="519113"/>
          </a:xfrm>
          <a:prstGeom prst="rect">
            <a:avLst/>
          </a:prstGeom>
          <a:solidFill>
            <a:srgbClr val="FFFF00"/>
          </a:solidFill>
          <a:ln>
            <a:noFill/>
          </a:ln>
        </p:spPr>
        <p:txBody>
          <a:bodyPr>
            <a:spAutoFit/>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algn="ctr" eaLnBrk="1" fontAlgn="base" hangingPunct="1">
              <a:spcBef>
                <a:spcPct val="0"/>
              </a:spcBef>
              <a:spcAft>
                <a:spcPct val="0"/>
              </a:spcAft>
            </a:pPr>
            <a:r>
              <a:rPr kumimoji="0" lang="en-US" b="0" dirty="0">
                <a:solidFill>
                  <a:srgbClr val="2D2DB9"/>
                </a:solidFill>
                <a:latin typeface="Tahoma" pitchFamily="34" charset="0"/>
                <a:ea typeface="Tahoma" pitchFamily="34" charset="0"/>
                <a:cs typeface="Tahoma" pitchFamily="34" charset="0"/>
              </a:rPr>
              <a:t>Two kinds of ER: </a:t>
            </a:r>
            <a:r>
              <a:rPr kumimoji="0" lang="en-US" dirty="0">
                <a:solidFill>
                  <a:srgbClr val="FF0000"/>
                </a:solidFill>
                <a:latin typeface="Tahoma" pitchFamily="34" charset="0"/>
                <a:ea typeface="Tahoma" pitchFamily="34" charset="0"/>
                <a:cs typeface="Tahoma" pitchFamily="34" charset="0"/>
              </a:rPr>
              <a:t>ROUGH </a:t>
            </a:r>
            <a:r>
              <a:rPr kumimoji="0" lang="en-US" dirty="0">
                <a:solidFill>
                  <a:srgbClr val="0000FF"/>
                </a:solidFill>
                <a:latin typeface="Tahoma" pitchFamily="34" charset="0"/>
                <a:ea typeface="Tahoma" pitchFamily="34" charset="0"/>
                <a:cs typeface="Tahoma" pitchFamily="34" charset="0"/>
              </a:rPr>
              <a:t>and</a:t>
            </a:r>
            <a:r>
              <a:rPr kumimoji="0" lang="en-US" dirty="0">
                <a:solidFill>
                  <a:srgbClr val="FF0000"/>
                </a:solidFill>
                <a:latin typeface="Tahoma" pitchFamily="34" charset="0"/>
                <a:ea typeface="Tahoma" pitchFamily="34" charset="0"/>
                <a:cs typeface="Tahoma" pitchFamily="34" charset="0"/>
              </a:rPr>
              <a:t> SMOOTH</a:t>
            </a:r>
          </a:p>
        </p:txBody>
      </p:sp>
      <p:pic>
        <p:nvPicPr>
          <p:cNvPr id="104454" name="Picture 5" descr="smooth and rough"/>
          <p:cNvPicPr>
            <a:picLocks noChangeAspect="1" noChangeArrowheads="1"/>
          </p:cNvPicPr>
          <p:nvPr/>
        </p:nvPicPr>
        <p:blipFill>
          <a:blip r:embed="rId3">
            <a:extLst>
              <a:ext uri="{28A0092B-C50C-407E-A947-70E740481C1C}">
                <a14:useLocalDpi xmlns:a14="http://schemas.microsoft.com/office/drawing/2010/main" val="0"/>
              </a:ext>
            </a:extLst>
          </a:blip>
          <a:srcRect t="24713" b="23563"/>
          <a:stretch>
            <a:fillRect/>
          </a:stretch>
        </p:blipFill>
        <p:spPr bwMode="auto">
          <a:xfrm>
            <a:off x="3962400" y="2605087"/>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52" name="Rectangle 8"/>
          <p:cNvSpPr>
            <a:spLocks noGrp="1" noChangeArrowheads="1"/>
          </p:cNvSpPr>
          <p:nvPr>
            <p:ph type="body" idx="1"/>
          </p:nvPr>
        </p:nvSpPr>
        <p:spPr>
          <a:xfrm>
            <a:off x="533400" y="1524000"/>
            <a:ext cx="8382000" cy="1676400"/>
          </a:xfrm>
        </p:spPr>
        <p:txBody>
          <a:bodyPr/>
          <a:lstStyle/>
          <a:p>
            <a:pPr eaLnBrk="1" hangingPunct="1">
              <a:spcBef>
                <a:spcPts val="1200"/>
              </a:spcBef>
            </a:pPr>
            <a:r>
              <a:rPr lang="en-US" sz="2800" dirty="0">
                <a:solidFill>
                  <a:srgbClr val="FF0000"/>
                </a:solidFill>
                <a:latin typeface="Tahoma" pitchFamily="34" charset="0"/>
                <a:ea typeface="Tahoma" pitchFamily="34" charset="0"/>
                <a:cs typeface="Tahoma" pitchFamily="34" charset="0"/>
              </a:rPr>
              <a:t>Internal membrane system </a:t>
            </a:r>
            <a:r>
              <a:rPr lang="en-US" sz="2800" dirty="0">
                <a:solidFill>
                  <a:srgbClr val="002060"/>
                </a:solidFill>
                <a:latin typeface="Tahoma" pitchFamily="34" charset="0"/>
                <a:ea typeface="Tahoma" pitchFamily="34" charset="0"/>
                <a:cs typeface="Tahoma" pitchFamily="34" charset="0"/>
              </a:rPr>
              <a:t>of a cell.</a:t>
            </a:r>
          </a:p>
          <a:p>
            <a:pPr eaLnBrk="1" hangingPunct="1">
              <a:spcBef>
                <a:spcPts val="1200"/>
              </a:spcBef>
            </a:pPr>
            <a:r>
              <a:rPr lang="en-US" sz="2800" dirty="0">
                <a:solidFill>
                  <a:srgbClr val="002060"/>
                </a:solidFill>
                <a:latin typeface="Tahoma" pitchFamily="34" charset="0"/>
                <a:ea typeface="Tahoma" pitchFamily="34" charset="0"/>
                <a:cs typeface="Tahoma" pitchFamily="34" charset="0"/>
              </a:rPr>
              <a:t>Connects the </a:t>
            </a:r>
            <a:r>
              <a:rPr lang="en-US" sz="2800" dirty="0">
                <a:solidFill>
                  <a:srgbClr val="FF0000"/>
                </a:solidFill>
                <a:latin typeface="Tahoma" pitchFamily="34" charset="0"/>
                <a:ea typeface="Tahoma" pitchFamily="34" charset="0"/>
                <a:cs typeface="Tahoma" pitchFamily="34" charset="0"/>
              </a:rPr>
              <a:t>nuclear membrane </a:t>
            </a:r>
            <a:r>
              <a:rPr lang="en-US" sz="2800" dirty="0">
                <a:solidFill>
                  <a:srgbClr val="002060"/>
                </a:solidFill>
                <a:latin typeface="Tahoma" pitchFamily="34" charset="0"/>
                <a:ea typeface="Tahoma" pitchFamily="34" charset="0"/>
                <a:cs typeface="Tahoma" pitchFamily="34" charset="0"/>
              </a:rPr>
              <a:t>to the </a:t>
            </a:r>
            <a:r>
              <a:rPr lang="en-US" sz="2800" dirty="0">
                <a:solidFill>
                  <a:srgbClr val="FF0000"/>
                </a:solidFill>
                <a:latin typeface="Tahoma" pitchFamily="34" charset="0"/>
                <a:ea typeface="Tahoma" pitchFamily="34" charset="0"/>
                <a:cs typeface="Tahoma" pitchFamily="34" charset="0"/>
              </a:rPr>
              <a:t>cell membrane.</a:t>
            </a:r>
          </a:p>
        </p:txBody>
      </p:sp>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Tree>
    <p:extLst>
      <p:ext uri="{BB962C8B-B14F-4D97-AF65-F5344CB8AC3E}">
        <p14:creationId xmlns:p14="http://schemas.microsoft.com/office/powerpoint/2010/main" val="389039598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3352">
                                            <p:txEl>
                                              <p:pRg st="0" end="0"/>
                                            </p:txEl>
                                          </p:spTgt>
                                        </p:tgtEl>
                                        <p:attrNameLst>
                                          <p:attrName>style.visibility</p:attrName>
                                        </p:attrNameLst>
                                      </p:cBhvr>
                                      <p:to>
                                        <p:strVal val="visible"/>
                                      </p:to>
                                    </p:set>
                                    <p:animEffect transition="in" filter="fade">
                                      <p:cBhvr>
                                        <p:cTn id="7" dur="500"/>
                                        <p:tgtEl>
                                          <p:spTgt spid="3133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3352">
                                            <p:txEl>
                                              <p:pRg st="1" end="1"/>
                                            </p:txEl>
                                          </p:spTgt>
                                        </p:tgtEl>
                                        <p:attrNameLst>
                                          <p:attrName>style.visibility</p:attrName>
                                        </p:attrNameLst>
                                      </p:cBhvr>
                                      <p:to>
                                        <p:strVal val="visible"/>
                                      </p:to>
                                    </p:set>
                                    <p:animEffect transition="in" filter="fade">
                                      <p:cBhvr>
                                        <p:cTn id="12" dur="500"/>
                                        <p:tgtEl>
                                          <p:spTgt spid="3133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453"/>
                                        </p:tgtEl>
                                        <p:attrNameLst>
                                          <p:attrName>style.visibility</p:attrName>
                                        </p:attrNameLst>
                                      </p:cBhvr>
                                      <p:to>
                                        <p:strVal val="visible"/>
                                      </p:to>
                                    </p:set>
                                    <p:animEffect transition="in" filter="wipe(left)">
                                      <p:cBhvr>
                                        <p:cTn id="17" dur="20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nimBg="1"/>
      <p:bldP spid="31335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F0528770-23D7-41AD-B474-F2A438AD2955}" type="slidenum">
              <a:rPr kumimoji="0" lang="en-US" sz="1400" b="0" smtClean="0">
                <a:solidFill>
                  <a:srgbClr val="000000"/>
                </a:solidFill>
              </a:rPr>
              <a:pPr eaLnBrk="1" hangingPunct="1"/>
              <a:t>17</a:t>
            </a:fld>
            <a:endParaRPr kumimoji="0" lang="en-US" sz="1400" b="0">
              <a:solidFill>
                <a:srgbClr val="000000"/>
              </a:solidFill>
            </a:endParaRPr>
          </a:p>
        </p:txBody>
      </p:sp>
      <p:sp>
        <p:nvSpPr>
          <p:cNvPr id="315395" name="Rectangle 3"/>
          <p:cNvSpPr>
            <a:spLocks noGrp="1" noChangeArrowheads="1"/>
          </p:cNvSpPr>
          <p:nvPr>
            <p:ph type="body" sz="half" idx="2"/>
          </p:nvPr>
        </p:nvSpPr>
        <p:spPr>
          <a:xfrm>
            <a:off x="4953000" y="1066800"/>
            <a:ext cx="3886200" cy="5334000"/>
          </a:xfrm>
          <a:solidFill>
            <a:schemeClr val="accent1">
              <a:lumMod val="20000"/>
              <a:lumOff val="80000"/>
            </a:schemeClr>
          </a:solidFill>
        </p:spPr>
        <p:txBody>
          <a:bodyPr/>
          <a:lstStyle/>
          <a:p>
            <a:pPr eaLnBrk="1" hangingPunct="1">
              <a:lnSpc>
                <a:spcPct val="90000"/>
              </a:lnSpc>
            </a:pPr>
            <a:r>
              <a:rPr lang="en-US" sz="2800" dirty="0">
                <a:latin typeface="Tahoma" pitchFamily="34" charset="0"/>
                <a:ea typeface="Tahoma" pitchFamily="34" charset="0"/>
                <a:cs typeface="Tahoma" pitchFamily="34" charset="0"/>
              </a:rPr>
              <a:t>Thus, this type of ER is involved in the </a:t>
            </a:r>
            <a:r>
              <a:rPr lang="en-US" sz="2800" dirty="0">
                <a:solidFill>
                  <a:srgbClr val="FF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making of proteins.</a:t>
            </a:r>
          </a:p>
          <a:p>
            <a:pPr eaLnBrk="1" hangingPunct="1">
              <a:spcBef>
                <a:spcPts val="1800"/>
              </a:spcBef>
            </a:pPr>
            <a:r>
              <a:rPr lang="en-US" altLang="en-US" sz="2800" kern="1200" dirty="0">
                <a:solidFill>
                  <a:prstClr val="black"/>
                </a:solidFill>
                <a:latin typeface="Tahoma" panose="020B0604030504040204" pitchFamily="34" charset="0"/>
                <a:ea typeface="Tahoma" panose="020B0604030504040204" pitchFamily="34" charset="0"/>
                <a:cs typeface="Tahoma" panose="020B0604030504040204" pitchFamily="34" charset="0"/>
              </a:rPr>
              <a:t>Newly made proteins leave the </a:t>
            </a:r>
            <a:r>
              <a:rPr lang="en-US" altLang="en-US" sz="2800" kern="1200" dirty="0">
                <a:solidFill>
                  <a:srgbClr val="FF0000"/>
                </a:solidFill>
                <a:latin typeface="Tahoma" panose="020B0604030504040204" pitchFamily="34" charset="0"/>
                <a:ea typeface="Tahoma" panose="020B0604030504040204" pitchFamily="34" charset="0"/>
                <a:cs typeface="Tahoma" panose="020B0604030504040204" pitchFamily="34" charset="0"/>
              </a:rPr>
              <a:t>ribosome </a:t>
            </a:r>
            <a:r>
              <a:rPr lang="en-US" altLang="en-US" sz="2800" kern="1200" dirty="0">
                <a:solidFill>
                  <a:prstClr val="black"/>
                </a:solidFill>
                <a:latin typeface="Tahoma" panose="020B0604030504040204" pitchFamily="34" charset="0"/>
                <a:ea typeface="Tahoma" panose="020B0604030504040204" pitchFamily="34" charset="0"/>
                <a:cs typeface="Tahoma" panose="020B0604030504040204" pitchFamily="34" charset="0"/>
              </a:rPr>
              <a:t>and are inserted into </a:t>
            </a:r>
            <a:r>
              <a:rPr lang="en-US" altLang="en-US" sz="2800" b="1" kern="1200"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spaces of the endoplasmic reticulum </a:t>
            </a:r>
            <a:r>
              <a:rPr lang="en-US" altLang="en-US" sz="2800" kern="1200" dirty="0">
                <a:solidFill>
                  <a:prstClr val="black"/>
                </a:solidFill>
                <a:latin typeface="Tahoma" panose="020B0604030504040204" pitchFamily="34" charset="0"/>
                <a:ea typeface="Tahoma" panose="020B0604030504040204" pitchFamily="34" charset="0"/>
                <a:cs typeface="Tahoma" panose="020B0604030504040204" pitchFamily="34" charset="0"/>
              </a:rPr>
              <a:t>where they are </a:t>
            </a:r>
            <a:r>
              <a:rPr lang="en-US" altLang="en-US" sz="2800" b="1" kern="1200"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modified</a:t>
            </a:r>
            <a:r>
              <a:rPr lang="en-US" altLang="en-US" sz="2800" kern="1200"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en-US" sz="2800" b="1" kern="1200"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shaped </a:t>
            </a:r>
            <a:r>
              <a:rPr lang="en-US" altLang="en-US" sz="2800" kern="1200" dirty="0">
                <a:solidFill>
                  <a:prstClr val="black"/>
                </a:solidFill>
                <a:latin typeface="Tahoma" panose="020B0604030504040204" pitchFamily="34" charset="0"/>
                <a:ea typeface="Tahoma" panose="020B0604030504040204" pitchFamily="34" charset="0"/>
                <a:cs typeface="Tahoma" panose="020B0604030504040204" pitchFamily="34" charset="0"/>
              </a:rPr>
              <a:t>into a functioning </a:t>
            </a:r>
            <a:r>
              <a:rPr lang="en-US" altLang="en-US" sz="2800" b="1" kern="1200" dirty="0">
                <a:solidFill>
                  <a:srgbClr val="FF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protein.</a:t>
            </a:r>
            <a:r>
              <a:rPr lang="en-US" altLang="en-US" sz="2800" kern="12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eaLnBrk="1" hangingPunct="1">
              <a:lnSpc>
                <a:spcPct val="90000"/>
              </a:lnSpc>
            </a:pPr>
            <a:endParaRPr lang="en-US" sz="2800" dirty="0">
              <a:solidFill>
                <a:srgbClr val="FF0000"/>
              </a:solidFill>
              <a:latin typeface="Tahoma" pitchFamily="34" charset="0"/>
              <a:ea typeface="Tahoma" pitchFamily="34" charset="0"/>
              <a:cs typeface="Tahoma" pitchFamily="34" charset="0"/>
            </a:endParaRPr>
          </a:p>
        </p:txBody>
      </p:sp>
      <p:pic>
        <p:nvPicPr>
          <p:cNvPr id="105477" name="Picture 5" descr="rough e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744"/>
          <a:stretch/>
        </p:blipFill>
        <p:spPr bwMode="auto">
          <a:xfrm>
            <a:off x="39968" y="2184400"/>
            <a:ext cx="4836832" cy="327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
        <p:nvSpPr>
          <p:cNvPr id="9" name="Rectangle 2"/>
          <p:cNvSpPr>
            <a:spLocks noGrp="1" noChangeArrowheads="1"/>
          </p:cNvSpPr>
          <p:nvPr>
            <p:ph type="title"/>
          </p:nvPr>
        </p:nvSpPr>
        <p:spPr>
          <a:xfrm>
            <a:off x="0" y="76200"/>
            <a:ext cx="9144000" cy="838200"/>
          </a:xfrm>
          <a:solidFill>
            <a:srgbClr val="FFFF00"/>
          </a:solidFill>
        </p:spPr>
        <p:txBody>
          <a:bodyPr/>
          <a:lstStyle/>
          <a:p>
            <a:pPr eaLnBrk="1" hangingPunct="1">
              <a:defRPr/>
            </a:pPr>
            <a: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a:t>
            </a:r>
            <a:r>
              <a:rPr lang="en-US" sz="3600" b="1" dirty="0">
                <a:solidFill>
                  <a:srgbClr val="FF00FF"/>
                </a:solidFill>
                <a:effectLst>
                  <a:outerShdw blurRad="38100" dist="38100" dir="2700000" algn="tl">
                    <a:srgbClr val="C0C0C0"/>
                  </a:outerShdw>
                </a:effectLst>
                <a:latin typeface="Tahoma" pitchFamily="34" charset="0"/>
                <a:ea typeface="Tahoma" pitchFamily="34" charset="0"/>
                <a:cs typeface="Tahoma" pitchFamily="34" charset="0"/>
              </a:rPr>
              <a:t>Rough</a:t>
            </a:r>
            <a: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 Endoplasmic Reticulum (ER)</a:t>
            </a:r>
          </a:p>
        </p:txBody>
      </p:sp>
      <p:sp>
        <p:nvSpPr>
          <p:cNvPr id="5" name="Rectangle 4"/>
          <p:cNvSpPr/>
          <p:nvPr/>
        </p:nvSpPr>
        <p:spPr>
          <a:xfrm>
            <a:off x="369503" y="1377597"/>
            <a:ext cx="4202497" cy="480131"/>
          </a:xfrm>
          <a:prstGeom prst="rect">
            <a:avLst/>
          </a:prstGeom>
        </p:spPr>
        <p:txBody>
          <a:bodyPr wrap="none">
            <a:spAutoFit/>
          </a:bodyPr>
          <a:lstStyle/>
          <a:p>
            <a:pPr>
              <a:lnSpc>
                <a:spcPct val="90000"/>
              </a:lnSpc>
            </a:pPr>
            <a:r>
              <a:rPr lang="en-US" sz="2800" dirty="0">
                <a:latin typeface="Tahoma" pitchFamily="34" charset="0"/>
                <a:ea typeface="Tahoma" pitchFamily="34" charset="0"/>
                <a:cs typeface="Tahoma" pitchFamily="34" charset="0"/>
              </a:rPr>
              <a:t>Studded with </a:t>
            </a:r>
            <a:r>
              <a:rPr lang="en-US" sz="28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Ribosomes</a:t>
            </a:r>
            <a:r>
              <a:rPr lang="en-US" sz="2800" dirty="0">
                <a:solidFill>
                  <a:srgbClr val="FF0000"/>
                </a:solidFill>
                <a:latin typeface="Tahoma" pitchFamily="34" charset="0"/>
                <a:ea typeface="Tahoma" pitchFamily="34" charset="0"/>
                <a:cs typeface="Tahoma" pitchFamily="34" charset="0"/>
              </a:rPr>
              <a:t> </a:t>
            </a:r>
          </a:p>
        </p:txBody>
      </p:sp>
      <p:pic>
        <p:nvPicPr>
          <p:cNvPr id="6" name="Picture 5"/>
          <p:cNvPicPr>
            <a:picLocks noChangeAspect="1"/>
          </p:cNvPicPr>
          <p:nvPr/>
        </p:nvPicPr>
        <p:blipFill>
          <a:blip r:embed="rId4"/>
          <a:stretch>
            <a:fillRect/>
          </a:stretch>
        </p:blipFill>
        <p:spPr>
          <a:xfrm>
            <a:off x="57056" y="4959591"/>
            <a:ext cx="1390744" cy="472481"/>
          </a:xfrm>
          <a:prstGeom prst="rect">
            <a:avLst/>
          </a:prstGeom>
          <a:ln>
            <a:noFill/>
          </a:ln>
        </p:spPr>
      </p:pic>
    </p:spTree>
    <p:extLst>
      <p:ext uri="{BB962C8B-B14F-4D97-AF65-F5344CB8AC3E}">
        <p14:creationId xmlns:p14="http://schemas.microsoft.com/office/powerpoint/2010/main" val="179141527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77"/>
                                        </p:tgtEl>
                                        <p:attrNameLst>
                                          <p:attrName>style.visibility</p:attrName>
                                        </p:attrNameLst>
                                      </p:cBhvr>
                                      <p:to>
                                        <p:strVal val="visible"/>
                                      </p:to>
                                    </p:set>
                                    <p:animEffect transition="in" filter="fade">
                                      <p:cBhvr>
                                        <p:cTn id="7" dur="500"/>
                                        <p:tgtEl>
                                          <p:spTgt spid="1054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5395">
                                            <p:txEl>
                                              <p:pRg st="0" end="0"/>
                                            </p:txEl>
                                          </p:spTgt>
                                        </p:tgtEl>
                                        <p:attrNameLst>
                                          <p:attrName>style.visibility</p:attrName>
                                        </p:attrNameLst>
                                      </p:cBhvr>
                                      <p:to>
                                        <p:strVal val="visible"/>
                                      </p:to>
                                    </p:set>
                                    <p:animEffect transition="in" filter="fade">
                                      <p:cBhvr>
                                        <p:cTn id="12" dur="500"/>
                                        <p:tgtEl>
                                          <p:spTgt spid="3153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5395">
                                            <p:txEl>
                                              <p:pRg st="1" end="1"/>
                                            </p:txEl>
                                          </p:spTgt>
                                        </p:tgtEl>
                                        <p:attrNameLst>
                                          <p:attrName>style.visibility</p:attrName>
                                        </p:attrNameLst>
                                      </p:cBhvr>
                                      <p:to>
                                        <p:strVal val="visible"/>
                                      </p:to>
                                    </p:set>
                                    <p:animEffect transition="in" filter="fade">
                                      <p:cBhvr>
                                        <p:cTn id="17" dur="500"/>
                                        <p:tgtEl>
                                          <p:spTgt spid="315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84E41F27-E261-4160-B810-1FB43E75FC2D}" type="slidenum">
              <a:rPr kumimoji="0" lang="en-US" sz="1400" b="0" smtClean="0">
                <a:solidFill>
                  <a:srgbClr val="000000"/>
                </a:solidFill>
              </a:rPr>
              <a:pPr eaLnBrk="1" hangingPunct="1"/>
              <a:t>18</a:t>
            </a:fld>
            <a:endParaRPr kumimoji="0" lang="en-US" sz="1400" b="0">
              <a:solidFill>
                <a:srgbClr val="000000"/>
              </a:solidFill>
            </a:endParaRPr>
          </a:p>
        </p:txBody>
      </p:sp>
      <p:sp>
        <p:nvSpPr>
          <p:cNvPr id="450562" name="Rectangle 2"/>
          <p:cNvSpPr>
            <a:spLocks noGrp="1" noChangeArrowheads="1"/>
          </p:cNvSpPr>
          <p:nvPr>
            <p:ph type="title"/>
          </p:nvPr>
        </p:nvSpPr>
        <p:spPr>
          <a:xfrm>
            <a:off x="267258" y="228599"/>
            <a:ext cx="8686800" cy="694531"/>
          </a:xfrm>
          <a:solidFill>
            <a:srgbClr val="FFFF00"/>
          </a:solidFill>
        </p:spPr>
        <p:txBody>
          <a:bodyPr/>
          <a:lstStyle/>
          <a:p>
            <a:pPr eaLnBrk="1" hangingPunct="1">
              <a:defRPr/>
            </a:pPr>
            <a:r>
              <a:rPr lang="en-US" sz="32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a:t>
            </a:r>
            <a:r>
              <a:rPr lang="en-US" sz="3200" b="1" dirty="0">
                <a:solidFill>
                  <a:srgbClr val="FF0000"/>
                </a:solidFill>
                <a:effectLst>
                  <a:outerShdw blurRad="38100" dist="38100" dir="2700000" algn="tl">
                    <a:srgbClr val="C0C0C0"/>
                  </a:outerShdw>
                </a:effectLst>
                <a:latin typeface="Tahoma" pitchFamily="34" charset="0"/>
                <a:ea typeface="Tahoma" pitchFamily="34" charset="0"/>
                <a:cs typeface="Tahoma" pitchFamily="34" charset="0"/>
              </a:rPr>
              <a:t>Smooth</a:t>
            </a:r>
            <a:r>
              <a:rPr lang="en-US" sz="32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 Endoplasmic Reticulum (SER)</a:t>
            </a:r>
          </a:p>
        </p:txBody>
      </p:sp>
      <p:pic>
        <p:nvPicPr>
          <p:cNvPr id="107524" name="Picture 3" descr="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47800"/>
            <a:ext cx="3582988"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65" name="Rectangle 5"/>
          <p:cNvSpPr>
            <a:spLocks noGrp="1" noChangeArrowheads="1"/>
          </p:cNvSpPr>
          <p:nvPr>
            <p:ph type="body" idx="1"/>
          </p:nvPr>
        </p:nvSpPr>
        <p:spPr>
          <a:xfrm>
            <a:off x="381000" y="1371599"/>
            <a:ext cx="4495800" cy="4589463"/>
          </a:xfrm>
          <a:solidFill>
            <a:schemeClr val="accent1">
              <a:lumMod val="20000"/>
              <a:lumOff val="80000"/>
            </a:schemeClr>
          </a:solidFill>
        </p:spPr>
        <p:txBody>
          <a:bodyPr/>
          <a:lstStyle/>
          <a:p>
            <a:pPr eaLnBrk="1" hangingPunct="1">
              <a:spcBef>
                <a:spcPts val="1200"/>
              </a:spcBef>
            </a:pPr>
            <a:r>
              <a:rPr kumimoji="1" lang="en-US" sz="3200" dirty="0">
                <a:solidFill>
                  <a:srgbClr val="FF0000"/>
                </a:solidFill>
                <a:latin typeface="Tahoma" pitchFamily="34" charset="0"/>
                <a:ea typeface="Tahoma" pitchFamily="34" charset="0"/>
                <a:cs typeface="Tahoma" pitchFamily="34" charset="0"/>
              </a:rPr>
              <a:t>Lacks ribosomes </a:t>
            </a:r>
            <a:r>
              <a:rPr kumimoji="1" lang="en-US" sz="3200" dirty="0">
                <a:solidFill>
                  <a:schemeClr val="tx2"/>
                </a:solidFill>
                <a:latin typeface="Tahoma" pitchFamily="34" charset="0"/>
                <a:ea typeface="Tahoma" pitchFamily="34" charset="0"/>
                <a:cs typeface="Tahoma" pitchFamily="34" charset="0"/>
              </a:rPr>
              <a:t>on its surface.</a:t>
            </a:r>
          </a:p>
          <a:p>
            <a:pPr eaLnBrk="1" hangingPunct="1">
              <a:spcBef>
                <a:spcPts val="1200"/>
              </a:spcBef>
            </a:pPr>
            <a:r>
              <a:rPr lang="en-US" sz="3200" dirty="0">
                <a:latin typeface="Tahoma" pitchFamily="34" charset="0"/>
                <a:cs typeface="Tahoma" pitchFamily="34" charset="0"/>
              </a:rPr>
              <a:t>Functions in:</a:t>
            </a:r>
          </a:p>
          <a:p>
            <a:pPr lvl="1" eaLnBrk="1" hangingPunct="1">
              <a:spcBef>
                <a:spcPts val="1200"/>
              </a:spcBef>
            </a:pPr>
            <a:r>
              <a:rPr lang="en-US" sz="2800" dirty="0">
                <a:solidFill>
                  <a:srgbClr val="FF00FF"/>
                </a:solidFill>
                <a:latin typeface="Tahoma" pitchFamily="34" charset="0"/>
                <a:cs typeface="Tahoma" pitchFamily="34" charset="0"/>
              </a:rPr>
              <a:t>Making Lipids </a:t>
            </a:r>
            <a:r>
              <a:rPr lang="en-US" sz="2800" dirty="0">
                <a:latin typeface="Tahoma" pitchFamily="34" charset="0"/>
                <a:cs typeface="Tahoma" pitchFamily="34" charset="0"/>
              </a:rPr>
              <a:t>that will be used in the cell membrane.</a:t>
            </a:r>
          </a:p>
          <a:p>
            <a:pPr lvl="1" eaLnBrk="1" hangingPunct="1">
              <a:spcBef>
                <a:spcPts val="1200"/>
              </a:spcBef>
            </a:pPr>
            <a:r>
              <a:rPr lang="en-US" sz="2800" dirty="0">
                <a:solidFill>
                  <a:srgbClr val="FF00FF"/>
                </a:solidFill>
                <a:latin typeface="Tahoma" pitchFamily="34" charset="0"/>
                <a:cs typeface="Tahoma" pitchFamily="34" charset="0"/>
              </a:rPr>
              <a:t>Detoxification</a:t>
            </a:r>
            <a:r>
              <a:rPr lang="en-US" sz="2800" dirty="0">
                <a:solidFill>
                  <a:srgbClr val="FF0000"/>
                </a:solidFill>
                <a:latin typeface="Tahoma" pitchFamily="34" charset="0"/>
                <a:cs typeface="Tahoma" pitchFamily="34" charset="0"/>
              </a:rPr>
              <a:t> </a:t>
            </a:r>
            <a:r>
              <a:rPr lang="en-US" sz="2800" dirty="0">
                <a:latin typeface="Tahoma" pitchFamily="34" charset="0"/>
                <a:cs typeface="Tahoma" pitchFamily="34" charset="0"/>
              </a:rPr>
              <a:t>of drugs and pesticides (esp. in </a:t>
            </a:r>
            <a:r>
              <a:rPr lang="en-US" sz="2800" dirty="0">
                <a:solidFill>
                  <a:srgbClr val="00B0F0"/>
                </a:solidFill>
                <a:latin typeface="Tahoma" pitchFamily="34" charset="0"/>
                <a:cs typeface="Tahoma" pitchFamily="34" charset="0"/>
              </a:rPr>
              <a:t>human liver cells</a:t>
            </a:r>
            <a:r>
              <a:rPr lang="en-US" sz="2800" dirty="0">
                <a:latin typeface="Tahoma" pitchFamily="34" charset="0"/>
                <a:cs typeface="Tahoma" pitchFamily="34" charset="0"/>
              </a:rPr>
              <a:t>).</a:t>
            </a:r>
          </a:p>
          <a:p>
            <a:pPr marL="0" indent="0" eaLnBrk="1" hangingPunct="1">
              <a:buNone/>
            </a:pPr>
            <a:endParaRPr kumimoji="1" lang="en-US" sz="3000" dirty="0">
              <a:latin typeface="Tahoma" pitchFamily="34" charset="0"/>
              <a:ea typeface="Tahoma" pitchFamily="34" charset="0"/>
              <a:cs typeface="Tahoma" pitchFamily="34" charset="0"/>
            </a:endParaRPr>
          </a:p>
        </p:txBody>
      </p:sp>
      <p:sp>
        <p:nvSpPr>
          <p:cNvPr id="7" name="Oval 6"/>
          <p:cNvSpPr/>
          <p:nvPr/>
        </p:nvSpPr>
        <p:spPr bwMode="auto">
          <a:xfrm>
            <a:off x="7467600" y="5410200"/>
            <a:ext cx="1296988" cy="3810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fontAlgn="base">
              <a:spcBef>
                <a:spcPct val="0"/>
              </a:spcBef>
              <a:spcAft>
                <a:spcPct val="0"/>
              </a:spcAft>
            </a:pPr>
            <a:endParaRPr kumimoji="1" lang="en-US" sz="2800" b="1">
              <a:solidFill>
                <a:srgbClr val="FF0000"/>
              </a:solidFill>
              <a:ea typeface="新細明體" pitchFamily="18" charset="-120"/>
            </a:endParaRPr>
          </a:p>
        </p:txBody>
      </p:sp>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Tree>
    <p:extLst>
      <p:ext uri="{BB962C8B-B14F-4D97-AF65-F5344CB8AC3E}">
        <p14:creationId xmlns:p14="http://schemas.microsoft.com/office/powerpoint/2010/main" val="425353958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5056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5056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5056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505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5" grpId="0" uiExpand="1" build="p"/>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CED52CBA-03A6-460A-B2D6-0013DFF0B263}" type="slidenum">
              <a:rPr kumimoji="0" lang="en-US" sz="1400" b="0" smtClean="0">
                <a:solidFill>
                  <a:srgbClr val="000000"/>
                </a:solidFill>
              </a:rPr>
              <a:pPr eaLnBrk="1" hangingPunct="1"/>
              <a:t>19</a:t>
            </a:fld>
            <a:endParaRPr kumimoji="0" lang="en-US" sz="1400" b="0">
              <a:solidFill>
                <a:srgbClr val="000000"/>
              </a:solidFill>
            </a:endParaRPr>
          </a:p>
        </p:txBody>
      </p:sp>
      <p:sp>
        <p:nvSpPr>
          <p:cNvPr id="62466" name="Rectangle 2"/>
          <p:cNvSpPr>
            <a:spLocks noGrp="1" noChangeArrowheads="1"/>
          </p:cNvSpPr>
          <p:nvPr>
            <p:ph type="title"/>
          </p:nvPr>
        </p:nvSpPr>
        <p:spPr>
          <a:xfrm>
            <a:off x="4165600" y="0"/>
            <a:ext cx="4953000" cy="1238250"/>
          </a:xfrm>
          <a:solidFill>
            <a:schemeClr val="accent2">
              <a:lumMod val="40000"/>
              <a:lumOff val="60000"/>
            </a:schemeClr>
          </a:solidFill>
        </p:spPr>
        <p:txBody>
          <a:bodyPr/>
          <a:lstStyle/>
          <a:p>
            <a:pPr eaLnBrk="1" hangingPunct="1">
              <a:spcBef>
                <a:spcPts val="600"/>
              </a:spcBef>
              <a:defRPr/>
            </a:pPr>
            <a:r>
              <a:rPr lang="en-US" sz="36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t>Golgi Apparatus</a:t>
            </a:r>
            <a:br>
              <a:rPr lang="en-US" sz="36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br>
            <a:br>
              <a:rPr lang="en-US" sz="8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br>
            <a:r>
              <a:rPr lang="en-US" sz="18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t>“</a:t>
            </a:r>
            <a:r>
              <a:rPr lang="en-US" sz="1800" b="1"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Packaging Plant</a:t>
            </a:r>
            <a:r>
              <a:rPr lang="en-US" sz="18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t>”</a:t>
            </a:r>
            <a:endParaRPr kumimoji="1" lang="en-US" sz="1800" b="1" i="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62471" name="Rectangle 7"/>
          <p:cNvSpPr>
            <a:spLocks noGrp="1" noChangeArrowheads="1"/>
          </p:cNvSpPr>
          <p:nvPr>
            <p:ph type="body" sz="half" idx="1"/>
          </p:nvPr>
        </p:nvSpPr>
        <p:spPr>
          <a:xfrm>
            <a:off x="50800" y="792658"/>
            <a:ext cx="4914900" cy="5167313"/>
          </a:xfrm>
        </p:spPr>
        <p:txBody>
          <a:bodyPr/>
          <a:lstStyle/>
          <a:p>
            <a:pPr eaLnBrk="1" hangingPunct="1">
              <a:defRPr/>
            </a:pPr>
            <a:r>
              <a:rPr lang="en-US" sz="2600" dirty="0">
                <a:solidFill>
                  <a:srgbClr val="333399"/>
                </a:solidFill>
                <a:latin typeface="Tahoma" pitchFamily="34" charset="0"/>
                <a:ea typeface="Tahoma" pitchFamily="34" charset="0"/>
                <a:cs typeface="Tahoma" pitchFamily="34" charset="0"/>
              </a:rPr>
              <a:t>Stacks of </a:t>
            </a:r>
            <a:r>
              <a:rPr lang="en-US" sz="2600" dirty="0">
                <a:solidFill>
                  <a:srgbClr val="FF0000"/>
                </a:solidFill>
                <a:latin typeface="Tahoma" pitchFamily="34" charset="0"/>
                <a:ea typeface="Tahoma" pitchFamily="34" charset="0"/>
                <a:cs typeface="Tahoma" pitchFamily="34" charset="0"/>
              </a:rPr>
              <a:t>flattened sacs. </a:t>
            </a:r>
            <a:r>
              <a:rPr lang="en-US" sz="2600" dirty="0">
                <a:solidFill>
                  <a:schemeClr val="accent6"/>
                </a:solidFill>
                <a:latin typeface="Tahoma" pitchFamily="34" charset="0"/>
                <a:ea typeface="Tahoma" pitchFamily="34" charset="0"/>
                <a:cs typeface="Tahoma" pitchFamily="34" charset="0"/>
              </a:rPr>
              <a:t>(“stack of pancakes”)</a:t>
            </a:r>
          </a:p>
          <a:p>
            <a:pPr eaLnBrk="1" hangingPunct="1">
              <a:defRPr/>
            </a:pPr>
            <a:r>
              <a:rPr lang="en-US" sz="2600" dirty="0">
                <a:solidFill>
                  <a:srgbClr val="FF00FF"/>
                </a:solidFill>
                <a:latin typeface="Tahoma" pitchFamily="34" charset="0"/>
                <a:ea typeface="Tahoma" pitchFamily="34" charset="0"/>
                <a:cs typeface="Tahoma" pitchFamily="34" charset="0"/>
              </a:rPr>
              <a:t>Proteins</a:t>
            </a:r>
            <a:r>
              <a:rPr lang="en-US" sz="2600" dirty="0">
                <a:solidFill>
                  <a:schemeClr val="accent6"/>
                </a:solidFill>
                <a:latin typeface="Tahoma" pitchFamily="34" charset="0"/>
                <a:ea typeface="Tahoma" pitchFamily="34" charset="0"/>
                <a:cs typeface="Tahoma" pitchFamily="34" charset="0"/>
              </a:rPr>
              <a:t> produced in the </a:t>
            </a:r>
            <a:r>
              <a:rPr lang="en-US" sz="2600" dirty="0">
                <a:solidFill>
                  <a:srgbClr val="FF00FF"/>
                </a:solidFill>
                <a:latin typeface="Tahoma" pitchFamily="34" charset="0"/>
                <a:ea typeface="Tahoma" pitchFamily="34" charset="0"/>
                <a:cs typeface="Tahoma" pitchFamily="34" charset="0"/>
              </a:rPr>
              <a:t>RER</a:t>
            </a:r>
            <a:r>
              <a:rPr lang="en-US" sz="2600" dirty="0">
                <a:solidFill>
                  <a:schemeClr val="accent6"/>
                </a:solidFill>
                <a:latin typeface="Tahoma" pitchFamily="34" charset="0"/>
                <a:ea typeface="Tahoma" pitchFamily="34" charset="0"/>
                <a:cs typeface="Tahoma" pitchFamily="34" charset="0"/>
              </a:rPr>
              <a:t> now move to the </a:t>
            </a:r>
            <a:r>
              <a:rPr lang="en-US" sz="2600" dirty="0">
                <a:solidFill>
                  <a:srgbClr val="FF0000"/>
                </a:solidFill>
                <a:latin typeface="Tahoma" pitchFamily="34" charset="0"/>
                <a:ea typeface="Tahoma" pitchFamily="34" charset="0"/>
                <a:cs typeface="Tahoma" pitchFamily="34" charset="0"/>
              </a:rPr>
              <a:t>Golgi apparatus.</a:t>
            </a:r>
          </a:p>
          <a:p>
            <a:pPr eaLnBrk="1" hangingPunct="1">
              <a:defRPr/>
            </a:pPr>
            <a:r>
              <a:rPr lang="en-US" sz="2600"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Modifies, sorts, and packages proteins </a:t>
            </a:r>
            <a:r>
              <a:rPr lang="en-US" sz="2600" dirty="0">
                <a:solidFill>
                  <a:srgbClr val="333399"/>
                </a:solidFill>
                <a:latin typeface="Tahoma" pitchFamily="34" charset="0"/>
                <a:ea typeface="Tahoma" pitchFamily="34" charset="0"/>
                <a:cs typeface="Tahoma" pitchFamily="34" charset="0"/>
              </a:rPr>
              <a:t>made by RER.</a:t>
            </a:r>
          </a:p>
          <a:p>
            <a:pPr eaLnBrk="1" hangingPunct="1">
              <a:defRPr/>
            </a:pPr>
            <a:r>
              <a:rPr lang="en-US" sz="2600" dirty="0">
                <a:solidFill>
                  <a:srgbClr val="333399"/>
                </a:solidFill>
                <a:latin typeface="Tahoma" pitchFamily="34" charset="0"/>
                <a:ea typeface="Tahoma" pitchFamily="34" charset="0"/>
                <a:cs typeface="Tahoma" pitchFamily="34" charset="0"/>
              </a:rPr>
              <a:t>These </a:t>
            </a:r>
            <a:r>
              <a:rPr lang="en-US" sz="2600" dirty="0">
                <a:solidFill>
                  <a:srgbClr val="FF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proteins</a:t>
            </a:r>
            <a:r>
              <a:rPr lang="en-US" sz="2600" dirty="0">
                <a:solidFill>
                  <a:srgbClr val="333399"/>
                </a:solidFill>
                <a:latin typeface="Tahoma" pitchFamily="34" charset="0"/>
                <a:ea typeface="Tahoma" pitchFamily="34" charset="0"/>
                <a:cs typeface="Tahoma" pitchFamily="34" charset="0"/>
              </a:rPr>
              <a:t> will either be:</a:t>
            </a:r>
          </a:p>
          <a:p>
            <a:pPr lvl="1" eaLnBrk="1" hangingPunct="1">
              <a:defRPr/>
            </a:pPr>
            <a:r>
              <a:rPr lang="en-US" sz="2600" dirty="0">
                <a:solidFill>
                  <a:srgbClr val="FF0000"/>
                </a:solidFill>
                <a:latin typeface="Tahoma" pitchFamily="34" charset="0"/>
                <a:ea typeface="Tahoma" pitchFamily="34" charset="0"/>
                <a:cs typeface="Tahoma" pitchFamily="34" charset="0"/>
              </a:rPr>
              <a:t>Stored inside </a:t>
            </a:r>
            <a:r>
              <a:rPr lang="en-US" sz="2600" dirty="0">
                <a:solidFill>
                  <a:srgbClr val="333399"/>
                </a:solidFill>
                <a:latin typeface="Tahoma" pitchFamily="34" charset="0"/>
                <a:ea typeface="Tahoma" pitchFamily="34" charset="0"/>
                <a:cs typeface="Tahoma" pitchFamily="34" charset="0"/>
              </a:rPr>
              <a:t>the cell.</a:t>
            </a:r>
          </a:p>
          <a:p>
            <a:pPr lvl="1" eaLnBrk="1" hangingPunct="1">
              <a:defRPr/>
            </a:pPr>
            <a:r>
              <a:rPr lang="en-US" sz="260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Secreted to the outside </a:t>
            </a:r>
            <a:r>
              <a:rPr lang="en-US" sz="2600" dirty="0">
                <a:solidFill>
                  <a:srgbClr val="333399"/>
                </a:solidFill>
                <a:latin typeface="Tahoma" pitchFamily="34" charset="0"/>
                <a:ea typeface="Tahoma" pitchFamily="34" charset="0"/>
                <a:cs typeface="Tahoma" pitchFamily="34" charset="0"/>
              </a:rPr>
              <a:t>of the cell.</a:t>
            </a:r>
          </a:p>
        </p:txBody>
      </p:sp>
      <p:pic>
        <p:nvPicPr>
          <p:cNvPr id="62470" name="golgi1[1].jpg">
            <a:hlinkClick r:id="" action="ppaction://media"/>
          </p:cNvPr>
          <p:cNvPicPr>
            <a:picLocks noGrp="1" noRot="1" noChangeAspect="1" noChangeArrowheads="1"/>
          </p:cNvPicPr>
          <p:nvPr>
            <p:ph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5105400" y="1295400"/>
            <a:ext cx="3886200" cy="2914650"/>
          </a:xfrm>
        </p:spPr>
      </p:pic>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
        <p:nvSpPr>
          <p:cNvPr id="3" name="Rectangle 2"/>
          <p:cNvSpPr/>
          <p:nvPr/>
        </p:nvSpPr>
        <p:spPr>
          <a:xfrm>
            <a:off x="4991100" y="4267200"/>
            <a:ext cx="4178300" cy="1692771"/>
          </a:xfrm>
          <a:prstGeom prst="rect">
            <a:avLst/>
          </a:prstGeom>
          <a:solidFill>
            <a:srgbClr val="FFC000"/>
          </a:solidFill>
        </p:spPr>
        <p:txBody>
          <a:bodyPr wrap="square">
            <a:spAutoFit/>
          </a:bodyPr>
          <a:lstStyle/>
          <a:p>
            <a:pPr>
              <a:defRPr/>
            </a:pPr>
            <a:r>
              <a:rPr lang="en-US" sz="2600" dirty="0">
                <a:solidFill>
                  <a:schemeClr val="accent6"/>
                </a:solidFill>
                <a:latin typeface="Tahoma" pitchFamily="34" charset="0"/>
                <a:ea typeface="Tahoma" pitchFamily="34" charset="0"/>
                <a:cs typeface="Tahoma" pitchFamily="34" charset="0"/>
              </a:rPr>
              <a:t>The </a:t>
            </a:r>
            <a:r>
              <a:rPr lang="en-US" sz="2600" dirty="0">
                <a:solidFill>
                  <a:srgbClr val="FF0000"/>
                </a:solidFill>
                <a:latin typeface="Tahoma" pitchFamily="34" charset="0"/>
                <a:ea typeface="Tahoma" pitchFamily="34" charset="0"/>
                <a:cs typeface="Tahoma" pitchFamily="34" charset="0"/>
              </a:rPr>
              <a:t>“finishing touches” </a:t>
            </a:r>
            <a:r>
              <a:rPr lang="en-US" sz="2600" dirty="0">
                <a:solidFill>
                  <a:schemeClr val="accent6"/>
                </a:solidFill>
                <a:latin typeface="Tahoma" pitchFamily="34" charset="0"/>
                <a:ea typeface="Tahoma" pitchFamily="34" charset="0"/>
                <a:cs typeface="Tahoma" pitchFamily="34" charset="0"/>
              </a:rPr>
              <a:t>are put on </a:t>
            </a:r>
            <a:r>
              <a:rPr lang="en-US" sz="2600" dirty="0">
                <a:solidFill>
                  <a:srgbClr val="FF0000"/>
                </a:solidFill>
                <a:latin typeface="Tahoma" pitchFamily="34" charset="0"/>
                <a:ea typeface="Tahoma" pitchFamily="34" charset="0"/>
                <a:cs typeface="Tahoma" pitchFamily="34" charset="0"/>
              </a:rPr>
              <a:t>proteins</a:t>
            </a:r>
            <a:r>
              <a:rPr lang="en-US" sz="2600" dirty="0">
                <a:solidFill>
                  <a:schemeClr val="accent6"/>
                </a:solidFill>
                <a:latin typeface="Tahoma" pitchFamily="34" charset="0"/>
                <a:ea typeface="Tahoma" pitchFamily="34" charset="0"/>
                <a:cs typeface="Tahoma" pitchFamily="34" charset="0"/>
              </a:rPr>
              <a:t> here before they are shipped off to their final destinations.</a:t>
            </a:r>
          </a:p>
        </p:txBody>
      </p:sp>
    </p:spTree>
    <p:extLst>
      <p:ext uri="{BB962C8B-B14F-4D97-AF65-F5344CB8AC3E}">
        <p14:creationId xmlns:p14="http://schemas.microsoft.com/office/powerpoint/2010/main" val="276916412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2471">
                                            <p:txEl>
                                              <p:pRg st="0" end="0"/>
                                            </p:txEl>
                                          </p:spTgt>
                                        </p:tgtEl>
                                        <p:attrNameLst>
                                          <p:attrName>style.visibility</p:attrName>
                                        </p:attrNameLst>
                                      </p:cBhvr>
                                      <p:to>
                                        <p:strVal val="visible"/>
                                      </p:to>
                                    </p:set>
                                    <p:animEffect transition="in" filter="box(out)">
                                      <p:cBhvr>
                                        <p:cTn id="12" dur="500"/>
                                        <p:tgtEl>
                                          <p:spTgt spid="624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2471">
                                            <p:txEl>
                                              <p:pRg st="1" end="1"/>
                                            </p:txEl>
                                          </p:spTgt>
                                        </p:tgtEl>
                                        <p:attrNameLst>
                                          <p:attrName>style.visibility</p:attrName>
                                        </p:attrNameLst>
                                      </p:cBhvr>
                                      <p:to>
                                        <p:strVal val="visible"/>
                                      </p:to>
                                    </p:set>
                                    <p:animEffect transition="in" filter="box(out)">
                                      <p:cBhvr>
                                        <p:cTn id="17" dur="500"/>
                                        <p:tgtEl>
                                          <p:spTgt spid="624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2471">
                                            <p:txEl>
                                              <p:pRg st="2" end="2"/>
                                            </p:txEl>
                                          </p:spTgt>
                                        </p:tgtEl>
                                        <p:attrNameLst>
                                          <p:attrName>style.visibility</p:attrName>
                                        </p:attrNameLst>
                                      </p:cBhvr>
                                      <p:to>
                                        <p:strVal val="visible"/>
                                      </p:to>
                                    </p:set>
                                    <p:animEffect transition="in" filter="box(out)">
                                      <p:cBhvr>
                                        <p:cTn id="22" dur="500"/>
                                        <p:tgtEl>
                                          <p:spTgt spid="624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2471">
                                            <p:txEl>
                                              <p:pRg st="3" end="3"/>
                                            </p:txEl>
                                          </p:spTgt>
                                        </p:tgtEl>
                                        <p:attrNameLst>
                                          <p:attrName>style.visibility</p:attrName>
                                        </p:attrNameLst>
                                      </p:cBhvr>
                                      <p:to>
                                        <p:strVal val="visible"/>
                                      </p:to>
                                    </p:set>
                                    <p:animEffect transition="in" filter="box(out)">
                                      <p:cBhvr>
                                        <p:cTn id="27" dur="500"/>
                                        <p:tgtEl>
                                          <p:spTgt spid="624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62471">
                                            <p:txEl>
                                              <p:pRg st="4" end="4"/>
                                            </p:txEl>
                                          </p:spTgt>
                                        </p:tgtEl>
                                        <p:attrNameLst>
                                          <p:attrName>style.visibility</p:attrName>
                                        </p:attrNameLst>
                                      </p:cBhvr>
                                      <p:to>
                                        <p:strVal val="visible"/>
                                      </p:to>
                                    </p:set>
                                    <p:animEffect transition="in" filter="box(out)">
                                      <p:cBhvr>
                                        <p:cTn id="32" dur="500"/>
                                        <p:tgtEl>
                                          <p:spTgt spid="6247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62471">
                                            <p:txEl>
                                              <p:pRg st="5" end="5"/>
                                            </p:txEl>
                                          </p:spTgt>
                                        </p:tgtEl>
                                        <p:attrNameLst>
                                          <p:attrName>style.visibility</p:attrName>
                                        </p:attrNameLst>
                                      </p:cBhvr>
                                      <p:to>
                                        <p:strVal val="visible"/>
                                      </p:to>
                                    </p:set>
                                    <p:animEffect transition="in" filter="box(out)">
                                      <p:cBhvr>
                                        <p:cTn id="37" dur="500"/>
                                        <p:tgtEl>
                                          <p:spTgt spid="624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8" fill="hold" display="0">
                  <p:stCondLst>
                    <p:cond delay="indefinite"/>
                  </p:stCondLst>
                  <p:endCondLst>
                    <p:cond evt="onNext" delay="0">
                      <p:tgtEl>
                        <p:sldTgt/>
                      </p:tgtEl>
                    </p:cond>
                    <p:cond evt="onPrev" delay="0">
                      <p:tgtEl>
                        <p:sldTgt/>
                      </p:tgtEl>
                    </p:cond>
                  </p:endCondLst>
                </p:cTn>
                <p:tgtEl>
                  <p:spTgt spid="62470"/>
                </p:tgtEl>
              </p:cMediaNode>
            </p:video>
          </p:childTnLst>
        </p:cTn>
      </p:par>
    </p:tnLst>
    <p:bldLst>
      <p:bldP spid="62471" grpId="0" uiExpand="1" build="p"/>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2C1924CA-94D4-4F3D-BDF0-32BF54555021}" type="slidenum">
              <a:rPr kumimoji="0" lang="en-US" sz="1400" b="0" smtClean="0">
                <a:solidFill>
                  <a:srgbClr val="000000"/>
                </a:solidFill>
              </a:rPr>
              <a:pPr eaLnBrk="1" hangingPunct="1"/>
              <a:t>2</a:t>
            </a:fld>
            <a:endParaRPr kumimoji="0" lang="en-US" sz="1400" b="0">
              <a:solidFill>
                <a:srgbClr val="000000"/>
              </a:solidFill>
            </a:endParaRPr>
          </a:p>
        </p:txBody>
      </p:sp>
      <p:sp>
        <p:nvSpPr>
          <p:cNvPr id="82947" name="Rectangle 2"/>
          <p:cNvSpPr>
            <a:spLocks noGrp="1" noChangeArrowheads="1"/>
          </p:cNvSpPr>
          <p:nvPr>
            <p:ph type="title"/>
          </p:nvPr>
        </p:nvSpPr>
        <p:spPr>
          <a:xfrm>
            <a:off x="457200" y="685800"/>
            <a:ext cx="7924800" cy="609600"/>
          </a:xfrm>
        </p:spPr>
        <p:txBody>
          <a:bodyPr/>
          <a:lstStyle/>
          <a:p>
            <a:pPr algn="l" eaLnBrk="1" hangingPunct="1"/>
            <a:r>
              <a:rPr lang="en-US" sz="3300" b="1" dirty="0">
                <a:solidFill>
                  <a:schemeClr val="accent6"/>
                </a:solidFill>
                <a:latin typeface="Tahoma" pitchFamily="34" charset="0"/>
                <a:ea typeface="Tahoma" pitchFamily="34" charset="0"/>
                <a:cs typeface="Tahoma" pitchFamily="34" charset="0"/>
              </a:rPr>
              <a:t>Chapter 5: </a:t>
            </a:r>
            <a:r>
              <a:rPr lang="en-US" sz="3300" b="1" dirty="0">
                <a:solidFill>
                  <a:schemeClr val="accent6"/>
                </a:solidFill>
                <a:effectLst>
                  <a:outerShdw blurRad="38100" dist="38100" dir="2700000" algn="tl">
                    <a:srgbClr val="000000">
                      <a:alpha val="43137"/>
                    </a:srgbClr>
                  </a:outerShdw>
                </a:effectLst>
                <a:latin typeface="Tahoma" pitchFamily="34" charset="0"/>
                <a:ea typeface="Tahoma" pitchFamily="34" charset="0"/>
                <a:cs typeface="Tahoma" pitchFamily="34" charset="0"/>
              </a:rPr>
              <a:t>Cell Interior and Function</a:t>
            </a:r>
          </a:p>
        </p:txBody>
      </p:sp>
      <p:sp>
        <p:nvSpPr>
          <p:cNvPr id="82948" name="Rectangle 3"/>
          <p:cNvSpPr>
            <a:spLocks noGrp="1" noChangeArrowheads="1"/>
          </p:cNvSpPr>
          <p:nvPr>
            <p:ph type="body" idx="1"/>
          </p:nvPr>
        </p:nvSpPr>
        <p:spPr>
          <a:xfrm>
            <a:off x="3429000" y="5105400"/>
            <a:ext cx="5486400" cy="381000"/>
          </a:xfrm>
        </p:spPr>
        <p:txBody>
          <a:bodyPr/>
          <a:lstStyle/>
          <a:p>
            <a:pPr eaLnBrk="1" hangingPunct="1">
              <a:lnSpc>
                <a:spcPct val="90000"/>
              </a:lnSpc>
            </a:pPr>
            <a:endParaRPr lang="en-US" sz="2000"/>
          </a:p>
        </p:txBody>
      </p:sp>
      <p:pic>
        <p:nvPicPr>
          <p:cNvPr id="82949" name="Picture 4" descr="cell_stru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dirty="0">
                <a:solidFill>
                  <a:srgbClr val="000000"/>
                </a:solidFill>
              </a:rPr>
              <a:t>Cell Interior &amp; Function</a:t>
            </a:r>
          </a:p>
        </p:txBody>
      </p:sp>
    </p:spTree>
    <p:extLst>
      <p:ext uri="{BB962C8B-B14F-4D97-AF65-F5344CB8AC3E}">
        <p14:creationId xmlns:p14="http://schemas.microsoft.com/office/powerpoint/2010/main" val="2198830131"/>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6F023F3B-0507-4D06-957C-3C48B65718B7}" type="slidenum">
              <a:rPr kumimoji="0" lang="en-US" sz="1400" b="0" smtClean="0">
                <a:solidFill>
                  <a:srgbClr val="000000"/>
                </a:solidFill>
              </a:rPr>
              <a:pPr eaLnBrk="1" hangingPunct="1"/>
              <a:t>20</a:t>
            </a:fld>
            <a:endParaRPr kumimoji="0" lang="en-US" sz="1400" b="0">
              <a:solidFill>
                <a:srgbClr val="000000"/>
              </a:solidFill>
            </a:endParaRPr>
          </a:p>
        </p:txBody>
      </p:sp>
      <p:sp>
        <p:nvSpPr>
          <p:cNvPr id="454659" name="Rectangle 3"/>
          <p:cNvSpPr>
            <a:spLocks noGrp="1" noChangeArrowheads="1"/>
          </p:cNvSpPr>
          <p:nvPr>
            <p:ph type="body" sz="half" idx="1"/>
          </p:nvPr>
        </p:nvSpPr>
        <p:spPr>
          <a:xfrm>
            <a:off x="76200" y="1600200"/>
            <a:ext cx="4572000" cy="3886200"/>
          </a:xfrm>
        </p:spPr>
        <p:txBody>
          <a:bodyPr/>
          <a:lstStyle/>
          <a:p>
            <a:pPr eaLnBrk="1" hangingPunct="1">
              <a:spcBef>
                <a:spcPts val="1800"/>
              </a:spcBef>
              <a:defRPr/>
            </a:pPr>
            <a:r>
              <a:rPr lang="en-US" sz="2800" dirty="0">
                <a:solidFill>
                  <a:srgbClr val="002060"/>
                </a:solidFill>
                <a:latin typeface="Tahoma" pitchFamily="34" charset="0"/>
                <a:ea typeface="Tahoma" pitchFamily="34" charset="0"/>
                <a:cs typeface="Tahoma" pitchFamily="34" charset="0"/>
              </a:rPr>
              <a:t>Contain </a:t>
            </a:r>
            <a:r>
              <a:rPr lang="en-US" sz="2800" dirty="0">
                <a:solidFill>
                  <a:srgbClr val="FF0000"/>
                </a:solidFill>
                <a:latin typeface="Tahoma" pitchFamily="34" charset="0"/>
                <a:ea typeface="Tahoma" pitchFamily="34" charset="0"/>
                <a:cs typeface="Tahoma" pitchFamily="34" charset="0"/>
              </a:rPr>
              <a:t>digestive enzymes.</a:t>
            </a:r>
          </a:p>
          <a:p>
            <a:pPr eaLnBrk="1" hangingPunct="1">
              <a:spcBef>
                <a:spcPts val="1800"/>
              </a:spcBef>
              <a:defRPr/>
            </a:pPr>
            <a:r>
              <a:rPr lang="en-US" sz="2800" dirty="0">
                <a:solidFill>
                  <a:srgbClr val="FF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“Stomach of the cell”.</a:t>
            </a:r>
          </a:p>
          <a:p>
            <a:pPr eaLnBrk="1" hangingPunct="1">
              <a:spcBef>
                <a:spcPts val="1800"/>
              </a:spcBef>
              <a:defRPr/>
            </a:pPr>
            <a:r>
              <a:rPr lang="en-US" sz="2800" dirty="0">
                <a:solidFill>
                  <a:srgbClr val="FF0000"/>
                </a:solidFill>
                <a:latin typeface="Tahoma" pitchFamily="34" charset="0"/>
                <a:ea typeface="Tahoma" pitchFamily="34" charset="0"/>
                <a:cs typeface="Tahoma" pitchFamily="34" charset="0"/>
              </a:rPr>
              <a:t>Digest</a:t>
            </a:r>
            <a:r>
              <a:rPr lang="en-US" sz="2800" dirty="0">
                <a:solidFill>
                  <a:srgbClr val="002060"/>
                </a:solidFill>
                <a:latin typeface="Tahoma" pitchFamily="34" charset="0"/>
                <a:ea typeface="Tahoma" pitchFamily="34" charset="0"/>
                <a:cs typeface="Tahoma" pitchFamily="34" charset="0"/>
              </a:rPr>
              <a:t> carbohydrates, proteins, and lipids into small molecules that can be used by the rest of the cell.</a:t>
            </a:r>
          </a:p>
          <a:p>
            <a:pPr marL="0" indent="0" eaLnBrk="1" hangingPunct="1">
              <a:buNone/>
              <a:defRPr/>
            </a:pPr>
            <a:endParaRPr lang="en-US" sz="3000" dirty="0">
              <a:solidFill>
                <a:srgbClr val="002060"/>
              </a:solidFill>
              <a:latin typeface="Tahoma" pitchFamily="34" charset="0"/>
              <a:ea typeface="Tahoma" pitchFamily="34" charset="0"/>
              <a:cs typeface="Tahoma" pitchFamily="34" charset="0"/>
            </a:endParaRPr>
          </a:p>
        </p:txBody>
      </p:sp>
      <p:pic>
        <p:nvPicPr>
          <p:cNvPr id="114693"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6197"/>
          <a:stretch>
            <a:fillRect/>
          </a:stretch>
        </p:blipFill>
        <p:spPr>
          <a:xfrm>
            <a:off x="4725807" y="2057400"/>
            <a:ext cx="4418193" cy="2819400"/>
          </a:xfrm>
        </p:spPr>
      </p:pic>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
        <p:nvSpPr>
          <p:cNvPr id="10" name="Rectangle 2"/>
          <p:cNvSpPr>
            <a:spLocks noGrp="1" noChangeArrowheads="1"/>
          </p:cNvSpPr>
          <p:nvPr>
            <p:ph type="title"/>
          </p:nvPr>
        </p:nvSpPr>
        <p:spPr>
          <a:xfrm>
            <a:off x="2514600" y="76200"/>
            <a:ext cx="4038600" cy="1257300"/>
          </a:xfrm>
          <a:solidFill>
            <a:schemeClr val="accent5">
              <a:lumMod val="75000"/>
            </a:schemeClr>
          </a:solidFill>
        </p:spPr>
        <p:txBody>
          <a:bodyPr/>
          <a:lstStyle/>
          <a:p>
            <a:pPr eaLnBrk="1" hangingPunct="1">
              <a:defRPr/>
            </a:pPr>
            <a: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Lysosomes</a:t>
            </a:r>
            <a:br>
              <a:rPr lang="en-US" sz="36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br>
            <a:br>
              <a:rPr lang="en-US" sz="8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br>
            <a:r>
              <a:rPr lang="en-US" sz="20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t>“</a:t>
            </a:r>
            <a:r>
              <a:rPr lang="en-US" sz="2000" b="1"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Digestive System</a:t>
            </a:r>
            <a:r>
              <a:rPr lang="en-US" sz="20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t>”</a:t>
            </a:r>
            <a:endParaRPr lang="en-US" sz="20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7405097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animEffect transition="in" filter="wipe(left)">
                                      <p:cBhvr>
                                        <p:cTn id="7" dur="500"/>
                                        <p:tgtEl>
                                          <p:spTgt spid="454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4659">
                                            <p:txEl>
                                              <p:pRg st="1" end="1"/>
                                            </p:txEl>
                                          </p:spTgt>
                                        </p:tgtEl>
                                        <p:attrNameLst>
                                          <p:attrName>style.visibility</p:attrName>
                                        </p:attrNameLst>
                                      </p:cBhvr>
                                      <p:to>
                                        <p:strVal val="visible"/>
                                      </p:to>
                                    </p:set>
                                    <p:animEffect transition="in" filter="wipe(left)">
                                      <p:cBhvr>
                                        <p:cTn id="12" dur="500"/>
                                        <p:tgtEl>
                                          <p:spTgt spid="454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4659">
                                            <p:txEl>
                                              <p:pRg st="2" end="2"/>
                                            </p:txEl>
                                          </p:spTgt>
                                        </p:tgtEl>
                                        <p:attrNameLst>
                                          <p:attrName>style.visibility</p:attrName>
                                        </p:attrNameLst>
                                      </p:cBhvr>
                                      <p:to>
                                        <p:strVal val="visible"/>
                                      </p:to>
                                    </p:set>
                                    <p:animEffect transition="in" filter="wipe(left)">
                                      <p:cBhvr>
                                        <p:cTn id="17" dur="500"/>
                                        <p:tgtEl>
                                          <p:spTgt spid="454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6F023F3B-0507-4D06-957C-3C48B65718B7}" type="slidenum">
              <a:rPr kumimoji="0" lang="en-US" sz="1400" b="0" smtClean="0">
                <a:solidFill>
                  <a:srgbClr val="000000"/>
                </a:solidFill>
              </a:rPr>
              <a:pPr eaLnBrk="1" hangingPunct="1"/>
              <a:t>21</a:t>
            </a:fld>
            <a:endParaRPr kumimoji="0" lang="en-US" sz="1400" b="0">
              <a:solidFill>
                <a:srgbClr val="000000"/>
              </a:solidFill>
            </a:endParaRPr>
          </a:p>
        </p:txBody>
      </p:sp>
      <p:sp>
        <p:nvSpPr>
          <p:cNvPr id="454659" name="Rectangle 3"/>
          <p:cNvSpPr>
            <a:spLocks noGrp="1" noChangeArrowheads="1"/>
          </p:cNvSpPr>
          <p:nvPr>
            <p:ph type="body" sz="half" idx="1"/>
          </p:nvPr>
        </p:nvSpPr>
        <p:spPr>
          <a:xfrm>
            <a:off x="152400" y="1295400"/>
            <a:ext cx="5105400" cy="4876800"/>
          </a:xfrm>
        </p:spPr>
        <p:txBody>
          <a:bodyPr/>
          <a:lstStyle/>
          <a:p>
            <a:pPr eaLnBrk="1" hangingPunct="1">
              <a:spcBef>
                <a:spcPts val="1800"/>
              </a:spcBef>
              <a:defRPr/>
            </a:pPr>
            <a:r>
              <a:rPr lang="en-US" sz="2800" dirty="0">
                <a:solidFill>
                  <a:srgbClr val="FF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Recycle</a:t>
            </a:r>
            <a:r>
              <a:rPr lang="en-US" sz="2800" dirty="0">
                <a:solidFill>
                  <a:srgbClr val="FF0000"/>
                </a:solidFill>
                <a:latin typeface="Tahoma" pitchFamily="34" charset="0"/>
                <a:ea typeface="Tahoma" pitchFamily="34" charset="0"/>
                <a:cs typeface="Tahoma" pitchFamily="34" charset="0"/>
              </a:rPr>
              <a:t> </a:t>
            </a:r>
            <a:r>
              <a:rPr lang="en-US" sz="2800" dirty="0">
                <a:solidFill>
                  <a:srgbClr val="002060"/>
                </a:solidFill>
                <a:latin typeface="Tahoma" pitchFamily="34" charset="0"/>
                <a:ea typeface="Tahoma" pitchFamily="34" charset="0"/>
                <a:cs typeface="Tahoma" pitchFamily="34" charset="0"/>
              </a:rPr>
              <a:t>cell’s own organic materials, breaking them down into their building blocks, and returning them to the cytoplasm to be used again.</a:t>
            </a:r>
          </a:p>
          <a:p>
            <a:pPr eaLnBrk="1" hangingPunct="1">
              <a:spcBef>
                <a:spcPts val="1800"/>
              </a:spcBef>
            </a:pPr>
            <a:r>
              <a:rPr lang="en-US" sz="2800" dirty="0">
                <a:solidFill>
                  <a:srgbClr val="FF0000"/>
                </a:solidFill>
                <a:latin typeface="Tahoma" pitchFamily="34" charset="0"/>
                <a:cs typeface="Tahoma" pitchFamily="34" charset="0"/>
              </a:rPr>
              <a:t>Destroy </a:t>
            </a:r>
            <a:r>
              <a:rPr lang="en-US" sz="2800" dirty="0">
                <a:solidFill>
                  <a:srgbClr val="002060"/>
                </a:solidFill>
                <a:latin typeface="Tahoma" pitchFamily="34" charset="0"/>
                <a:cs typeface="Tahoma" pitchFamily="34" charset="0"/>
              </a:rPr>
              <a:t>old organelles that can no longer carry out their functions.</a:t>
            </a:r>
          </a:p>
          <a:p>
            <a:pPr eaLnBrk="1" hangingPunct="1">
              <a:spcBef>
                <a:spcPts val="1800"/>
              </a:spcBef>
            </a:pPr>
            <a:r>
              <a:rPr lang="en-US" sz="2800" dirty="0">
                <a:solidFill>
                  <a:srgbClr val="002060"/>
                </a:solidFill>
                <a:latin typeface="Tahoma" pitchFamily="34" charset="0"/>
                <a:cs typeface="Tahoma" pitchFamily="34" charset="0"/>
              </a:rPr>
              <a:t>Cell’s </a:t>
            </a:r>
            <a:r>
              <a:rPr lang="en-US" sz="2800" dirty="0">
                <a:solidFill>
                  <a:srgbClr val="FFFF00"/>
                </a:solidFill>
                <a:effectLst>
                  <a:outerShdw blurRad="38100" dist="38100" dir="2700000" algn="tl">
                    <a:srgbClr val="000000">
                      <a:alpha val="43137"/>
                    </a:srgbClr>
                  </a:outerShdw>
                </a:effectLst>
                <a:latin typeface="Tahoma" pitchFamily="34" charset="0"/>
                <a:cs typeface="Tahoma" pitchFamily="34" charset="0"/>
              </a:rPr>
              <a:t>Demolition sites.</a:t>
            </a:r>
          </a:p>
          <a:p>
            <a:pPr marL="0" indent="0" eaLnBrk="1" hangingPunct="1">
              <a:buNone/>
              <a:defRPr/>
            </a:pPr>
            <a:endParaRPr lang="en-US" sz="3000" dirty="0">
              <a:solidFill>
                <a:srgbClr val="002060"/>
              </a:solidFill>
              <a:latin typeface="Tahoma" pitchFamily="34" charset="0"/>
              <a:ea typeface="Tahoma" pitchFamily="34" charset="0"/>
              <a:cs typeface="Tahoma" pitchFamily="34" charset="0"/>
            </a:endParaRPr>
          </a:p>
        </p:txBody>
      </p:sp>
      <p:pic>
        <p:nvPicPr>
          <p:cNvPr id="114694" name="Picture 5" descr="lysosome_wreckingba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63769" y="3861593"/>
            <a:ext cx="3754831" cy="250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
        <p:nvSpPr>
          <p:cNvPr id="10" name="Rectangle 2"/>
          <p:cNvSpPr>
            <a:spLocks noGrp="1" noChangeArrowheads="1"/>
          </p:cNvSpPr>
          <p:nvPr>
            <p:ph type="title"/>
          </p:nvPr>
        </p:nvSpPr>
        <p:spPr>
          <a:xfrm>
            <a:off x="2514600" y="76200"/>
            <a:ext cx="4038600" cy="1257300"/>
          </a:xfrm>
          <a:solidFill>
            <a:schemeClr val="accent5">
              <a:lumMod val="75000"/>
            </a:schemeClr>
          </a:solidFill>
        </p:spPr>
        <p:txBody>
          <a:bodyPr/>
          <a:lstStyle/>
          <a:p>
            <a:pPr eaLnBrk="1" hangingPunct="1">
              <a:defRPr/>
            </a:pPr>
            <a: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Lysosomes</a:t>
            </a:r>
            <a:br>
              <a:rPr lang="en-US" sz="36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br>
            <a:br>
              <a:rPr lang="en-US" sz="8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br>
            <a:r>
              <a:rPr lang="en-US" sz="20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t>“</a:t>
            </a:r>
            <a:r>
              <a:rPr lang="en-US" sz="2000" b="1" dirty="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Digestive System</a:t>
            </a:r>
            <a:r>
              <a:rPr lang="en-US" sz="2000" b="1" dirty="0">
                <a:solidFill>
                  <a:srgbClr val="FFFF00"/>
                </a:solidFill>
                <a:effectLst>
                  <a:outerShdw blurRad="38100" dist="38100" dir="2700000" algn="tl">
                    <a:srgbClr val="C0C0C0"/>
                  </a:outerShdw>
                </a:effectLst>
                <a:latin typeface="Tahoma" pitchFamily="34" charset="0"/>
                <a:ea typeface="Tahoma" pitchFamily="34" charset="0"/>
                <a:cs typeface="Tahoma" pitchFamily="34" charset="0"/>
              </a:rPr>
              <a:t>”</a:t>
            </a:r>
            <a:endParaRPr lang="en-US" sz="20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endParaRPr>
          </a:p>
        </p:txBody>
      </p:sp>
      <p:pic>
        <p:nvPicPr>
          <p:cNvPr id="11" name="Picture 7" descr="File:P Cell.sv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486401" y="1676023"/>
            <a:ext cx="3105346" cy="226120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bwMode="auto">
          <a:xfrm>
            <a:off x="6096000" y="1066800"/>
            <a:ext cx="457200" cy="914400"/>
          </a:xfrm>
          <a:prstGeom prst="straightConnector1">
            <a:avLst/>
          </a:prstGeom>
          <a:no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00114566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4659">
                                            <p:txEl>
                                              <p:pRg st="0" end="0"/>
                                            </p:txEl>
                                          </p:spTgt>
                                        </p:tgtEl>
                                        <p:attrNameLst>
                                          <p:attrName>style.visibility</p:attrName>
                                        </p:attrNameLst>
                                      </p:cBhvr>
                                      <p:to>
                                        <p:strVal val="visible"/>
                                      </p:to>
                                    </p:set>
                                    <p:animEffect transition="in" filter="wipe(left)">
                                      <p:cBhvr>
                                        <p:cTn id="12" dur="500"/>
                                        <p:tgtEl>
                                          <p:spTgt spid="4546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4659">
                                            <p:txEl>
                                              <p:pRg st="1" end="1"/>
                                            </p:txEl>
                                          </p:spTgt>
                                        </p:tgtEl>
                                        <p:attrNameLst>
                                          <p:attrName>style.visibility</p:attrName>
                                        </p:attrNameLst>
                                      </p:cBhvr>
                                      <p:to>
                                        <p:strVal val="visible"/>
                                      </p:to>
                                    </p:set>
                                    <p:animEffect transition="in" filter="wipe(left)">
                                      <p:cBhvr>
                                        <p:cTn id="17" dur="500"/>
                                        <p:tgtEl>
                                          <p:spTgt spid="4546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4659">
                                            <p:txEl>
                                              <p:pRg st="2" end="2"/>
                                            </p:txEl>
                                          </p:spTgt>
                                        </p:tgtEl>
                                        <p:attrNameLst>
                                          <p:attrName>style.visibility</p:attrName>
                                        </p:attrNameLst>
                                      </p:cBhvr>
                                      <p:to>
                                        <p:strVal val="visible"/>
                                      </p:to>
                                    </p:set>
                                    <p:animEffect transition="in" filter="wipe(left)">
                                      <p:cBhvr>
                                        <p:cTn id="22" dur="500"/>
                                        <p:tgtEl>
                                          <p:spTgt spid="454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81AEF296-0FA5-43E7-BE23-B6E059829301}" type="slidenum">
              <a:rPr kumimoji="0" lang="en-US" sz="1400" b="0" smtClean="0">
                <a:solidFill>
                  <a:srgbClr val="000000"/>
                </a:solidFill>
              </a:rPr>
              <a:pPr eaLnBrk="1" hangingPunct="1"/>
              <a:t>22</a:t>
            </a:fld>
            <a:endParaRPr kumimoji="0" lang="en-US" sz="1400" b="0">
              <a:solidFill>
                <a:srgbClr val="000000"/>
              </a:solidFill>
            </a:endParaRPr>
          </a:p>
        </p:txBody>
      </p:sp>
      <p:sp>
        <p:nvSpPr>
          <p:cNvPr id="370690" name="Rectangle 2"/>
          <p:cNvSpPr>
            <a:spLocks noGrp="1" noChangeArrowheads="1"/>
          </p:cNvSpPr>
          <p:nvPr>
            <p:ph type="title"/>
          </p:nvPr>
        </p:nvSpPr>
        <p:spPr>
          <a:xfrm>
            <a:off x="228600" y="152400"/>
            <a:ext cx="2514600" cy="609600"/>
          </a:xfrm>
          <a:solidFill>
            <a:srgbClr val="FFFF00"/>
          </a:solidFill>
        </p:spPr>
        <p:txBody>
          <a:bodyPr/>
          <a:lstStyle/>
          <a:p>
            <a:pPr eaLnBrk="1" hangingPunct="1">
              <a:defRPr/>
            </a:pPr>
            <a: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Vacuoles</a:t>
            </a:r>
          </a:p>
        </p:txBody>
      </p:sp>
      <p:sp>
        <p:nvSpPr>
          <p:cNvPr id="370691" name="Rectangle 3"/>
          <p:cNvSpPr>
            <a:spLocks noGrp="1" noChangeArrowheads="1"/>
          </p:cNvSpPr>
          <p:nvPr>
            <p:ph type="body" sz="half" idx="2"/>
          </p:nvPr>
        </p:nvSpPr>
        <p:spPr>
          <a:xfrm>
            <a:off x="2910625" y="688980"/>
            <a:ext cx="5565820" cy="947881"/>
          </a:xfrm>
        </p:spPr>
        <p:txBody>
          <a:bodyPr/>
          <a:lstStyle/>
          <a:p>
            <a:pPr eaLnBrk="1" hangingPunct="1">
              <a:spcBef>
                <a:spcPts val="1200"/>
              </a:spcBef>
            </a:pPr>
            <a:r>
              <a:rPr lang="en-US" sz="2800" dirty="0">
                <a:solidFill>
                  <a:srgbClr val="FF0000"/>
                </a:solidFill>
                <a:latin typeface="Tahoma" pitchFamily="34" charset="0"/>
                <a:ea typeface="Tahoma" pitchFamily="34" charset="0"/>
                <a:cs typeface="Tahoma" pitchFamily="34" charset="0"/>
              </a:rPr>
              <a:t>Fluid filled </a:t>
            </a:r>
            <a:r>
              <a:rPr lang="en-US" sz="2800" dirty="0">
                <a:latin typeface="Tahoma" pitchFamily="34" charset="0"/>
                <a:ea typeface="Tahoma" pitchFamily="34" charset="0"/>
                <a:cs typeface="Tahoma" pitchFamily="34" charset="0"/>
              </a:rPr>
              <a:t>sacks for </a:t>
            </a:r>
            <a:r>
              <a:rPr lang="en-US" sz="360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storage.</a:t>
            </a:r>
          </a:p>
          <a:p>
            <a:pPr marL="0" indent="0" eaLnBrk="1" hangingPunct="1">
              <a:lnSpc>
                <a:spcPct val="80000"/>
              </a:lnSpc>
              <a:buNone/>
            </a:pPr>
            <a:endParaRPr lang="en-US" sz="3000" dirty="0">
              <a:latin typeface="Tahoma" pitchFamily="34" charset="0"/>
              <a:ea typeface="Tahoma" pitchFamily="34" charset="0"/>
              <a:cs typeface="Tahoma"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2132" b="55082"/>
          <a:stretch/>
        </p:blipFill>
        <p:spPr>
          <a:xfrm>
            <a:off x="58609" y="920770"/>
            <a:ext cx="2588772" cy="1824989"/>
          </a:xfrm>
          <a:prstGeom prst="rect">
            <a:avLst/>
          </a:prstGeom>
        </p:spPr>
      </p:pic>
      <p:sp>
        <p:nvSpPr>
          <p:cNvPr id="3" name="Footer Placeholder 2"/>
          <p:cNvSpPr>
            <a:spLocks noGrp="1"/>
          </p:cNvSpPr>
          <p:nvPr>
            <p:ph type="ftr" sz="quarter" idx="11"/>
          </p:nvPr>
        </p:nvSpPr>
        <p:spPr>
          <a:xfrm>
            <a:off x="0" y="6400800"/>
            <a:ext cx="2895600" cy="457200"/>
          </a:xfrm>
        </p:spPr>
        <p:txBody>
          <a:bodyPr anchor="ctr"/>
          <a:lstStyle/>
          <a:p>
            <a:pPr>
              <a:defRPr/>
            </a:pPr>
            <a:r>
              <a:rPr lang="en-US" dirty="0">
                <a:solidFill>
                  <a:srgbClr val="000000"/>
                </a:solidFill>
              </a:rPr>
              <a:t>Cell Interior &amp; Function</a:t>
            </a:r>
          </a:p>
        </p:txBody>
      </p:sp>
      <p:pic>
        <p:nvPicPr>
          <p:cNvPr id="7" name="Picture 6">
            <a:extLst>
              <a:ext uri="{FF2B5EF4-FFF2-40B4-BE49-F238E27FC236}">
                <a16:creationId xmlns:a16="http://schemas.microsoft.com/office/drawing/2014/main" id="{3D4E0BAC-8674-42DD-900B-3D9256B76132}"/>
              </a:ext>
            </a:extLst>
          </p:cNvPr>
          <p:cNvPicPr>
            <a:picLocks noChangeAspect="1"/>
          </p:cNvPicPr>
          <p:nvPr/>
        </p:nvPicPr>
        <p:blipFill rotWithShape="1">
          <a:blip r:embed="rId3">
            <a:extLst>
              <a:ext uri="{28A0092B-C50C-407E-A947-70E740481C1C}">
                <a14:useLocalDpi xmlns:a14="http://schemas.microsoft.com/office/drawing/2010/main" val="0"/>
              </a:ext>
            </a:extLst>
          </a:blip>
          <a:srcRect l="54950" r="2819" b="55082"/>
          <a:stretch/>
        </p:blipFill>
        <p:spPr>
          <a:xfrm>
            <a:off x="2647381" y="1906590"/>
            <a:ext cx="2404776" cy="2024063"/>
          </a:xfrm>
          <a:prstGeom prst="rect">
            <a:avLst/>
          </a:prstGeom>
        </p:spPr>
      </p:pic>
      <p:pic>
        <p:nvPicPr>
          <p:cNvPr id="8" name="Picture 7">
            <a:extLst>
              <a:ext uri="{FF2B5EF4-FFF2-40B4-BE49-F238E27FC236}">
                <a16:creationId xmlns:a16="http://schemas.microsoft.com/office/drawing/2014/main" id="{4E587B15-FFAC-45D8-BBF3-A538BC17121F}"/>
              </a:ext>
            </a:extLst>
          </p:cNvPr>
          <p:cNvPicPr>
            <a:picLocks noChangeAspect="1"/>
          </p:cNvPicPr>
          <p:nvPr/>
        </p:nvPicPr>
        <p:blipFill rotWithShape="1">
          <a:blip r:embed="rId3">
            <a:extLst>
              <a:ext uri="{28A0092B-C50C-407E-A947-70E740481C1C}">
                <a14:useLocalDpi xmlns:a14="http://schemas.microsoft.com/office/drawing/2010/main" val="0"/>
              </a:ext>
            </a:extLst>
          </a:blip>
          <a:srcRect t="50182" r="52132"/>
          <a:stretch/>
        </p:blipFill>
        <p:spPr>
          <a:xfrm>
            <a:off x="5052157" y="2819493"/>
            <a:ext cx="2588772" cy="2024063"/>
          </a:xfrm>
          <a:prstGeom prst="rect">
            <a:avLst/>
          </a:prstGeom>
        </p:spPr>
      </p:pic>
      <p:pic>
        <p:nvPicPr>
          <p:cNvPr id="9" name="Picture 8">
            <a:extLst>
              <a:ext uri="{FF2B5EF4-FFF2-40B4-BE49-F238E27FC236}">
                <a16:creationId xmlns:a16="http://schemas.microsoft.com/office/drawing/2014/main" id="{A58F2B2A-C0A7-4AE1-B587-7EE30D9BFD39}"/>
              </a:ext>
            </a:extLst>
          </p:cNvPr>
          <p:cNvPicPr>
            <a:picLocks noChangeAspect="1"/>
          </p:cNvPicPr>
          <p:nvPr/>
        </p:nvPicPr>
        <p:blipFill rotWithShape="1">
          <a:blip r:embed="rId3">
            <a:extLst>
              <a:ext uri="{28A0092B-C50C-407E-A947-70E740481C1C}">
                <a14:useLocalDpi xmlns:a14="http://schemas.microsoft.com/office/drawing/2010/main" val="0"/>
              </a:ext>
            </a:extLst>
          </a:blip>
          <a:srcRect l="52132" t="50182"/>
          <a:stretch/>
        </p:blipFill>
        <p:spPr>
          <a:xfrm>
            <a:off x="6555228" y="4843556"/>
            <a:ext cx="2588772" cy="2024063"/>
          </a:xfrm>
          <a:prstGeom prst="rect">
            <a:avLst/>
          </a:prstGeom>
        </p:spPr>
      </p:pic>
      <p:sp>
        <p:nvSpPr>
          <p:cNvPr id="10" name="Rectangle 3">
            <a:extLst>
              <a:ext uri="{FF2B5EF4-FFF2-40B4-BE49-F238E27FC236}">
                <a16:creationId xmlns:a16="http://schemas.microsoft.com/office/drawing/2014/main" id="{01366C79-45E3-439B-A57E-9F1B4B2E3F47}"/>
              </a:ext>
            </a:extLst>
          </p:cNvPr>
          <p:cNvSpPr txBox="1">
            <a:spLocks noChangeArrowheads="1"/>
          </p:cNvSpPr>
          <p:nvPr/>
        </p:nvSpPr>
        <p:spPr bwMode="auto">
          <a:xfrm>
            <a:off x="0" y="4033616"/>
            <a:ext cx="505215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spcBef>
                <a:spcPts val="1200"/>
              </a:spcBef>
            </a:pPr>
            <a:r>
              <a:rPr lang="en-US" sz="2800" kern="0" dirty="0">
                <a:solidFill>
                  <a:srgbClr val="000000"/>
                </a:solidFill>
                <a:latin typeface="Tahoma" pitchFamily="34" charset="0"/>
                <a:ea typeface="Tahoma" pitchFamily="34" charset="0"/>
                <a:cs typeface="Tahoma" pitchFamily="34" charset="0"/>
              </a:rPr>
              <a:t>Storage of </a:t>
            </a:r>
            <a:r>
              <a:rPr lang="en-US" sz="2800" kern="0" dirty="0">
                <a:solidFill>
                  <a:srgbClr val="7030A0"/>
                </a:solidFill>
                <a:latin typeface="Tahoma" pitchFamily="34" charset="0"/>
                <a:ea typeface="Tahoma" pitchFamily="34" charset="0"/>
                <a:cs typeface="Tahoma" pitchFamily="34" charset="0"/>
              </a:rPr>
              <a:t>sugars, proteins, minerals, lipids, wastes, salts, water, and enzymes.</a:t>
            </a:r>
          </a:p>
          <a:p>
            <a:pPr eaLnBrk="1" hangingPunct="1">
              <a:lnSpc>
                <a:spcPct val="80000"/>
              </a:lnSpc>
            </a:pPr>
            <a:endParaRPr lang="en-US" sz="3000" kern="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2341026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0691">
                                            <p:txEl>
                                              <p:pRg st="0" end="0"/>
                                            </p:txEl>
                                          </p:spTgt>
                                        </p:tgtEl>
                                        <p:attrNameLst>
                                          <p:attrName>style.visibility</p:attrName>
                                        </p:attrNameLst>
                                      </p:cBhvr>
                                      <p:to>
                                        <p:strVal val="visible"/>
                                      </p:to>
                                    </p:set>
                                    <p:animEffect transition="in" filter="fade">
                                      <p:cBhvr>
                                        <p:cTn id="7" dur="500"/>
                                        <p:tgtEl>
                                          <p:spTgt spid="370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uiExpand="1" build="p"/>
      <p:bldP spid="1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C26271F2-6605-4B22-9EBA-427CC354E8AD}" type="slidenum">
              <a:rPr kumimoji="0" lang="en-US" sz="1400" b="0" smtClean="0">
                <a:solidFill>
                  <a:srgbClr val="000000"/>
                </a:solidFill>
              </a:rPr>
              <a:pPr eaLnBrk="1" hangingPunct="1"/>
              <a:t>23</a:t>
            </a:fld>
            <a:endParaRPr kumimoji="0" lang="en-US" sz="1400" b="0">
              <a:solidFill>
                <a:srgbClr val="000000"/>
              </a:solidFill>
            </a:endParaRPr>
          </a:p>
        </p:txBody>
      </p:sp>
      <p:sp>
        <p:nvSpPr>
          <p:cNvPr id="303106" name="Rectangle 2"/>
          <p:cNvSpPr>
            <a:spLocks noGrp="1" noChangeArrowheads="1"/>
          </p:cNvSpPr>
          <p:nvPr>
            <p:ph type="title"/>
          </p:nvPr>
        </p:nvSpPr>
        <p:spPr>
          <a:xfrm>
            <a:off x="2133600" y="76200"/>
            <a:ext cx="4953000" cy="1066800"/>
          </a:xfrm>
          <a:solidFill>
            <a:srgbClr val="FFFF00"/>
          </a:solidFill>
        </p:spPr>
        <p:txBody>
          <a:bodyPr/>
          <a:lstStyle/>
          <a:p>
            <a:pPr eaLnBrk="1" hangingPunct="1">
              <a:defRPr/>
            </a:pPr>
            <a: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Mitochondria</a:t>
            </a:r>
            <a:b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br>
            <a:br>
              <a:rPr lang="en-US" sz="8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br>
            <a:r>
              <a:rPr lang="en-US" sz="2400" dirty="0">
                <a:solidFill>
                  <a:srgbClr val="002060"/>
                </a:solidFill>
                <a:latin typeface="Tahoma" pitchFamily="34" charset="0"/>
                <a:ea typeface="Tahoma" pitchFamily="34" charset="0"/>
                <a:cs typeface="Tahoma" pitchFamily="34" charset="0"/>
              </a:rPr>
              <a:t>“</a:t>
            </a:r>
            <a:r>
              <a:rPr lang="en-US" sz="2400" dirty="0">
                <a:solidFill>
                  <a:srgbClr val="FF0000"/>
                </a:solidFill>
                <a:latin typeface="Tahoma" pitchFamily="34" charset="0"/>
                <a:ea typeface="Tahoma" pitchFamily="34" charset="0"/>
                <a:cs typeface="Tahoma" pitchFamily="34" charset="0"/>
              </a:rPr>
              <a:t>Powerhouse</a:t>
            </a:r>
            <a:r>
              <a:rPr lang="en-US" sz="2400" dirty="0">
                <a:solidFill>
                  <a:srgbClr val="002060"/>
                </a:solidFill>
                <a:latin typeface="Tahoma" pitchFamily="34" charset="0"/>
                <a:ea typeface="Tahoma" pitchFamily="34" charset="0"/>
                <a:cs typeface="Tahoma" pitchFamily="34" charset="0"/>
              </a:rPr>
              <a:t>” of the cell</a:t>
            </a:r>
            <a:endPar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303107" name="Rectangle 3"/>
          <p:cNvSpPr>
            <a:spLocks noGrp="1" noChangeArrowheads="1"/>
          </p:cNvSpPr>
          <p:nvPr>
            <p:ph type="body" sz="half" idx="2"/>
          </p:nvPr>
        </p:nvSpPr>
        <p:spPr>
          <a:xfrm>
            <a:off x="304800" y="1219200"/>
            <a:ext cx="5715000" cy="4572000"/>
          </a:xfrm>
          <a:solidFill>
            <a:schemeClr val="bg2">
              <a:lumMod val="20000"/>
              <a:lumOff val="80000"/>
            </a:schemeClr>
          </a:solidFill>
        </p:spPr>
        <p:txBody>
          <a:bodyPr/>
          <a:lstStyle/>
          <a:p>
            <a:pPr eaLnBrk="1" hangingPunct="1">
              <a:spcBef>
                <a:spcPts val="1800"/>
              </a:spcBef>
            </a:pPr>
            <a:r>
              <a:rPr lang="en-US" sz="2800" dirty="0">
                <a:solidFill>
                  <a:srgbClr val="002060"/>
                </a:solidFill>
                <a:latin typeface="Tahoma" pitchFamily="34" charset="0"/>
                <a:ea typeface="Tahoma" pitchFamily="34" charset="0"/>
                <a:cs typeface="Tahoma" pitchFamily="34" charset="0"/>
              </a:rPr>
              <a:t>Both plants and animal cells have mitochondria.</a:t>
            </a:r>
          </a:p>
          <a:p>
            <a:pPr eaLnBrk="1" hangingPunct="1">
              <a:spcBef>
                <a:spcPts val="1800"/>
              </a:spcBef>
            </a:pPr>
            <a:r>
              <a:rPr lang="en-US" sz="2800" dirty="0">
                <a:solidFill>
                  <a:srgbClr val="002060"/>
                </a:solidFill>
                <a:latin typeface="Tahoma" pitchFamily="34" charset="0"/>
                <a:ea typeface="Tahoma" pitchFamily="34" charset="0"/>
                <a:cs typeface="Tahoma" pitchFamily="34" charset="0"/>
              </a:rPr>
              <a:t>Site of </a:t>
            </a:r>
            <a:r>
              <a:rPr lang="en-US" sz="2800" dirty="0">
                <a:solidFill>
                  <a:srgbClr val="FF0000"/>
                </a:solidFill>
                <a:latin typeface="Tahoma" pitchFamily="34" charset="0"/>
                <a:ea typeface="Tahoma" pitchFamily="34" charset="0"/>
                <a:cs typeface="Tahoma" pitchFamily="34" charset="0"/>
              </a:rPr>
              <a:t>CELLULAR RESPIRATION </a:t>
            </a:r>
            <a:r>
              <a:rPr lang="en-US" sz="2800" dirty="0">
                <a:solidFill>
                  <a:srgbClr val="FF0000"/>
                </a:solidFill>
                <a:latin typeface="Tahoma" pitchFamily="34" charset="0"/>
                <a:ea typeface="Tahoma" pitchFamily="34" charset="0"/>
                <a:cs typeface="Tahoma" pitchFamily="34" charset="0"/>
                <a:sym typeface="Wingdings" panose="05000000000000000000" pitchFamily="2" charset="2"/>
              </a:rPr>
              <a:t></a:t>
            </a:r>
            <a:r>
              <a:rPr lang="en-US" sz="2800" dirty="0">
                <a:solidFill>
                  <a:srgbClr val="FF0000"/>
                </a:solidFill>
                <a:latin typeface="Tahoma" pitchFamily="34" charset="0"/>
                <a:ea typeface="Tahoma" pitchFamily="34" charset="0"/>
                <a:cs typeface="Tahoma" pitchFamily="34" charset="0"/>
              </a:rPr>
              <a:t> </a:t>
            </a:r>
            <a:r>
              <a:rPr lang="en-US" sz="2800" dirty="0">
                <a:solidFill>
                  <a:srgbClr val="002060"/>
                </a:solidFill>
                <a:latin typeface="Tahoma" pitchFamily="34" charset="0"/>
                <a:ea typeface="Tahoma" pitchFamily="34" charset="0"/>
                <a:cs typeface="Tahoma" pitchFamily="34" charset="0"/>
              </a:rPr>
              <a:t>process of converting glucose into  a usable form of energy for the cell (i.e. </a:t>
            </a:r>
            <a:r>
              <a:rPr lang="en-US" sz="2800" dirty="0">
                <a:solidFill>
                  <a:srgbClr val="FF0000"/>
                </a:solidFill>
                <a:latin typeface="Tahoma" pitchFamily="34" charset="0"/>
                <a:ea typeface="Tahoma" pitchFamily="34" charset="0"/>
                <a:cs typeface="Tahoma" pitchFamily="34" charset="0"/>
              </a:rPr>
              <a:t>ATP</a:t>
            </a:r>
            <a:r>
              <a:rPr lang="en-US" sz="2800" dirty="0">
                <a:solidFill>
                  <a:srgbClr val="002060"/>
                </a:solidFill>
                <a:latin typeface="Tahoma" pitchFamily="34" charset="0"/>
                <a:ea typeface="Tahoma" pitchFamily="34" charset="0"/>
                <a:cs typeface="Tahoma" pitchFamily="34" charset="0"/>
              </a:rPr>
              <a:t>).</a:t>
            </a:r>
          </a:p>
          <a:p>
            <a:pPr eaLnBrk="1" hangingPunct="1">
              <a:spcBef>
                <a:spcPts val="1800"/>
              </a:spcBef>
            </a:pPr>
            <a:r>
              <a:rPr lang="en-US" sz="2800" dirty="0">
                <a:solidFill>
                  <a:srgbClr val="002060"/>
                </a:solidFill>
                <a:latin typeface="Tahoma" pitchFamily="34" charset="0"/>
                <a:ea typeface="Tahoma" pitchFamily="34" charset="0"/>
                <a:cs typeface="Tahoma" pitchFamily="34" charset="0"/>
              </a:rPr>
              <a:t>Generate </a:t>
            </a:r>
            <a:r>
              <a:rPr lang="en-US" sz="2800" dirty="0">
                <a:solidFill>
                  <a:srgbClr val="FF00FF"/>
                </a:solidFill>
                <a:latin typeface="Tahoma" pitchFamily="34" charset="0"/>
                <a:ea typeface="Tahoma" pitchFamily="34" charset="0"/>
                <a:cs typeface="Tahoma" pitchFamily="34" charset="0"/>
              </a:rPr>
              <a:t>cellular energy (ATP).</a:t>
            </a:r>
            <a:endParaRPr lang="en-US" sz="2800" dirty="0">
              <a:solidFill>
                <a:srgbClr val="002060"/>
              </a:solidFill>
              <a:latin typeface="Tahoma" pitchFamily="34" charset="0"/>
              <a:ea typeface="Tahoma" pitchFamily="34" charset="0"/>
              <a:cs typeface="Tahoma" pitchFamily="34" charset="0"/>
            </a:endParaRPr>
          </a:p>
          <a:p>
            <a:pPr eaLnBrk="1" hangingPunct="1">
              <a:spcBef>
                <a:spcPts val="1800"/>
              </a:spcBef>
            </a:pPr>
            <a:r>
              <a:rPr lang="en-US" sz="2800" dirty="0">
                <a:solidFill>
                  <a:srgbClr val="002060"/>
                </a:solidFill>
                <a:latin typeface="Tahoma" pitchFamily="34" charset="0"/>
                <a:ea typeface="Tahoma" pitchFamily="34" charset="0"/>
                <a:cs typeface="Tahoma" pitchFamily="34" charset="0"/>
              </a:rPr>
              <a:t>100’s or 1,000’s may be found in a cell.</a:t>
            </a:r>
          </a:p>
        </p:txBody>
      </p:sp>
      <p:pic>
        <p:nvPicPr>
          <p:cNvPr id="100357" name="Picture 5" descr="mitochondria"/>
          <p:cNvPicPr>
            <a:picLocks noChangeAspect="1" noChangeArrowheads="1"/>
          </p:cNvPicPr>
          <p:nvPr/>
        </p:nvPicPr>
        <p:blipFill>
          <a:blip r:embed="rId3">
            <a:extLst>
              <a:ext uri="{28A0092B-C50C-407E-A947-70E740481C1C}">
                <a14:useLocalDpi xmlns:a14="http://schemas.microsoft.com/office/drawing/2010/main" val="0"/>
              </a:ext>
            </a:extLst>
          </a:blip>
          <a:srcRect r="28566"/>
          <a:stretch>
            <a:fillRect/>
          </a:stretch>
        </p:blipFill>
        <p:spPr bwMode="auto">
          <a:xfrm>
            <a:off x="6019800" y="1371600"/>
            <a:ext cx="30511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Tree>
    <p:extLst>
      <p:ext uri="{BB962C8B-B14F-4D97-AF65-F5344CB8AC3E}">
        <p14:creationId xmlns:p14="http://schemas.microsoft.com/office/powerpoint/2010/main" val="149176111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3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3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3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20961DBD-A285-4DF5-A9C9-6A282A0680B1}" type="slidenum">
              <a:rPr kumimoji="0" lang="en-US" sz="1400" b="0" smtClean="0">
                <a:solidFill>
                  <a:srgbClr val="000000"/>
                </a:solidFill>
              </a:rPr>
              <a:pPr eaLnBrk="1" hangingPunct="1"/>
              <a:t>24</a:t>
            </a:fld>
            <a:endParaRPr kumimoji="0" lang="en-US" sz="1400" b="0">
              <a:solidFill>
                <a:srgbClr val="000000"/>
              </a:solidFill>
            </a:endParaRPr>
          </a:p>
        </p:txBody>
      </p:sp>
      <p:sp>
        <p:nvSpPr>
          <p:cNvPr id="305155" name="Rectangle 3"/>
          <p:cNvSpPr>
            <a:spLocks noGrp="1" noChangeArrowheads="1"/>
          </p:cNvSpPr>
          <p:nvPr>
            <p:ph type="body" sz="half" idx="2"/>
          </p:nvPr>
        </p:nvSpPr>
        <p:spPr>
          <a:xfrm>
            <a:off x="4191000" y="1295400"/>
            <a:ext cx="4800600" cy="4876800"/>
          </a:xfrm>
          <a:solidFill>
            <a:schemeClr val="accent3">
              <a:lumMod val="95000"/>
            </a:schemeClr>
          </a:solidFill>
        </p:spPr>
        <p:txBody>
          <a:bodyPr/>
          <a:lstStyle/>
          <a:p>
            <a:pPr eaLnBrk="1" hangingPunct="1">
              <a:spcBef>
                <a:spcPts val="1800"/>
              </a:spcBef>
            </a:pPr>
            <a:r>
              <a:rPr lang="en-US" sz="2800" dirty="0">
                <a:solidFill>
                  <a:srgbClr val="002060"/>
                </a:solidFill>
                <a:latin typeface="Tahoma" pitchFamily="34" charset="0"/>
                <a:ea typeface="Tahoma" pitchFamily="34" charset="0"/>
                <a:cs typeface="Tahoma" pitchFamily="34" charset="0"/>
              </a:rPr>
              <a:t>Surrounded by a </a:t>
            </a:r>
            <a:r>
              <a:rPr lang="en-US" sz="2800" dirty="0">
                <a:solidFill>
                  <a:srgbClr val="FF0000"/>
                </a:solidFill>
                <a:latin typeface="Tahoma" pitchFamily="34" charset="0"/>
                <a:ea typeface="Tahoma" pitchFamily="34" charset="0"/>
                <a:cs typeface="Tahoma" pitchFamily="34" charset="0"/>
              </a:rPr>
              <a:t>DOUBLE membrane.</a:t>
            </a:r>
          </a:p>
          <a:p>
            <a:pPr eaLnBrk="1" hangingPunct="1">
              <a:spcBef>
                <a:spcPts val="1800"/>
              </a:spcBef>
            </a:pPr>
            <a:r>
              <a:rPr lang="en-US" sz="2800" dirty="0">
                <a:solidFill>
                  <a:srgbClr val="002060"/>
                </a:solidFill>
                <a:latin typeface="Tahoma" pitchFamily="34" charset="0"/>
                <a:ea typeface="Tahoma" pitchFamily="34" charset="0"/>
                <a:cs typeface="Tahoma" pitchFamily="34" charset="0"/>
              </a:rPr>
              <a:t>Smooth</a:t>
            </a:r>
            <a:r>
              <a:rPr lang="en-US" sz="2800" dirty="0">
                <a:solidFill>
                  <a:srgbClr val="FF0000"/>
                </a:solidFill>
                <a:latin typeface="Tahoma" pitchFamily="34" charset="0"/>
                <a:ea typeface="Tahoma" pitchFamily="34" charset="0"/>
                <a:cs typeface="Tahoma" pitchFamily="34" charset="0"/>
              </a:rPr>
              <a:t> </a:t>
            </a:r>
            <a:r>
              <a:rPr lang="en-US" sz="2800" dirty="0">
                <a:solidFill>
                  <a:srgbClr val="00B050"/>
                </a:solidFill>
                <a:latin typeface="Tahoma" pitchFamily="34" charset="0"/>
                <a:ea typeface="Tahoma" pitchFamily="34" charset="0"/>
                <a:cs typeface="Tahoma" pitchFamily="34" charset="0"/>
              </a:rPr>
              <a:t>Outer Membrane.</a:t>
            </a:r>
          </a:p>
          <a:p>
            <a:pPr lvl="0" eaLnBrk="1" hangingPunct="1">
              <a:spcBef>
                <a:spcPts val="1800"/>
              </a:spcBef>
            </a:pPr>
            <a:r>
              <a:rPr lang="en-US" sz="2800" kern="1200" dirty="0">
                <a:solidFill>
                  <a:srgbClr val="002060"/>
                </a:solidFill>
                <a:latin typeface="Tahoma" pitchFamily="34" charset="0"/>
                <a:ea typeface="Tahoma" pitchFamily="34" charset="0"/>
                <a:cs typeface="Tahoma" pitchFamily="34" charset="0"/>
              </a:rPr>
              <a:t>Folded </a:t>
            </a:r>
            <a:r>
              <a:rPr lang="en-US" sz="2800" kern="1200" dirty="0">
                <a:solidFill>
                  <a:srgbClr val="FF0000"/>
                </a:solidFill>
                <a:latin typeface="Tahoma" pitchFamily="34" charset="0"/>
                <a:ea typeface="Tahoma" pitchFamily="34" charset="0"/>
                <a:cs typeface="Tahoma" pitchFamily="34" charset="0"/>
              </a:rPr>
              <a:t>Inner Membrane </a:t>
            </a:r>
            <a:r>
              <a:rPr lang="en-US" sz="2800" kern="1200" dirty="0">
                <a:solidFill>
                  <a:srgbClr val="002060"/>
                </a:solidFill>
                <a:latin typeface="Tahoma" pitchFamily="34" charset="0"/>
                <a:ea typeface="Tahoma" pitchFamily="34" charset="0"/>
                <a:cs typeface="Tahoma" pitchFamily="34" charset="0"/>
              </a:rPr>
              <a:t>called </a:t>
            </a:r>
            <a:r>
              <a:rPr lang="en-US" sz="2800" b="1" kern="1200" dirty="0">
                <a:solidFill>
                  <a:srgbClr val="FF00FF"/>
                </a:solidFill>
                <a:latin typeface="Tahoma" pitchFamily="34" charset="0"/>
                <a:ea typeface="Tahoma" pitchFamily="34" charset="0"/>
                <a:cs typeface="Tahoma" pitchFamily="34" charset="0"/>
              </a:rPr>
              <a:t>CRISTAE.</a:t>
            </a:r>
            <a:r>
              <a:rPr lang="en-US" sz="2800" kern="1200" dirty="0">
                <a:solidFill>
                  <a:srgbClr val="002060"/>
                </a:solidFill>
                <a:latin typeface="Tahoma" pitchFamily="34" charset="0"/>
                <a:ea typeface="Tahoma" pitchFamily="34" charset="0"/>
                <a:cs typeface="Tahoma" pitchFamily="34" charset="0"/>
              </a:rPr>
              <a:t> </a:t>
            </a:r>
          </a:p>
          <a:p>
            <a:pPr lvl="1" eaLnBrk="1" hangingPunct="1">
              <a:spcBef>
                <a:spcPts val="1200"/>
              </a:spcBef>
            </a:pPr>
            <a:r>
              <a:rPr lang="en-US" kern="1200" dirty="0">
                <a:solidFill>
                  <a:srgbClr val="002060"/>
                </a:solidFill>
                <a:latin typeface="Tahoma" pitchFamily="34" charset="0"/>
                <a:ea typeface="Tahoma" pitchFamily="34" charset="0"/>
                <a:cs typeface="Tahoma" pitchFamily="34" charset="0"/>
              </a:rPr>
              <a:t>Increases the surface area for </a:t>
            </a:r>
            <a:r>
              <a:rPr lang="en-US" kern="1200" dirty="0">
                <a:solidFill>
                  <a:srgbClr val="FF0000"/>
                </a:solidFill>
                <a:latin typeface="Tahoma" pitchFamily="34" charset="0"/>
                <a:ea typeface="Tahoma" pitchFamily="34" charset="0"/>
                <a:cs typeface="Tahoma" pitchFamily="34" charset="0"/>
              </a:rPr>
              <a:t>Cell Respiration.</a:t>
            </a:r>
          </a:p>
          <a:p>
            <a:pPr lvl="0" eaLnBrk="1" hangingPunct="1">
              <a:spcBef>
                <a:spcPts val="1800"/>
              </a:spcBef>
            </a:pPr>
            <a:r>
              <a:rPr lang="en-US" sz="2800" kern="1200" dirty="0">
                <a:solidFill>
                  <a:srgbClr val="002060"/>
                </a:solidFill>
                <a:latin typeface="Tahoma" pitchFamily="34" charset="0"/>
                <a:ea typeface="Tahoma" pitchFamily="34" charset="0"/>
                <a:cs typeface="Tahoma" pitchFamily="34" charset="0"/>
              </a:rPr>
              <a:t>Has its </a:t>
            </a:r>
            <a:r>
              <a:rPr lang="en-US" sz="2800" kern="1200"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own DNA.</a:t>
            </a:r>
          </a:p>
          <a:p>
            <a:pPr eaLnBrk="1" hangingPunct="1">
              <a:spcBef>
                <a:spcPts val="1800"/>
              </a:spcBef>
            </a:pPr>
            <a:r>
              <a:rPr lang="en-US" sz="2800" kern="1200" dirty="0">
                <a:solidFill>
                  <a:srgbClr val="002060"/>
                </a:solidFill>
                <a:latin typeface="Tahoma" pitchFamily="34" charset="0"/>
                <a:ea typeface="Tahoma" pitchFamily="34" charset="0"/>
                <a:cs typeface="Tahoma" pitchFamily="34" charset="0"/>
              </a:rPr>
              <a:t>Interior called </a:t>
            </a:r>
            <a:r>
              <a:rPr lang="en-US" sz="2800" b="1" kern="1200" dirty="0">
                <a:solidFill>
                  <a:srgbClr val="FF00FF"/>
                </a:solidFill>
                <a:latin typeface="Tahoma" pitchFamily="34" charset="0"/>
                <a:ea typeface="Tahoma" pitchFamily="34" charset="0"/>
                <a:cs typeface="Tahoma" pitchFamily="34" charset="0"/>
              </a:rPr>
              <a:t>MATRIX.</a:t>
            </a:r>
          </a:p>
          <a:p>
            <a:pPr marL="0" lvl="0" indent="0" eaLnBrk="1" hangingPunct="1">
              <a:spcBef>
                <a:spcPct val="0"/>
              </a:spcBef>
              <a:buNone/>
            </a:pPr>
            <a:endParaRPr lang="en-US" sz="1800" kern="1200" dirty="0">
              <a:solidFill>
                <a:srgbClr val="000000"/>
              </a:solidFill>
            </a:endParaRPr>
          </a:p>
          <a:p>
            <a:pPr marL="0" lvl="0" indent="0" eaLnBrk="1" hangingPunct="1">
              <a:spcBef>
                <a:spcPct val="0"/>
              </a:spcBef>
              <a:buNone/>
            </a:pPr>
            <a:endParaRPr lang="en-US" sz="3200" kern="1200" dirty="0">
              <a:solidFill>
                <a:srgbClr val="3333CC"/>
              </a:solidFill>
            </a:endParaRPr>
          </a:p>
          <a:p>
            <a:pPr marL="0" lvl="0" indent="0" eaLnBrk="1" hangingPunct="1">
              <a:spcBef>
                <a:spcPct val="0"/>
              </a:spcBef>
              <a:buNone/>
            </a:pPr>
            <a:endParaRPr lang="en-US" sz="3200" kern="1200" dirty="0">
              <a:solidFill>
                <a:srgbClr val="3333CC"/>
              </a:solidFill>
            </a:endParaRPr>
          </a:p>
          <a:p>
            <a:pPr eaLnBrk="1" hangingPunct="1">
              <a:buFontTx/>
              <a:buNone/>
            </a:pPr>
            <a:endParaRPr lang="en-US" sz="2800" dirty="0">
              <a:solidFill>
                <a:srgbClr val="990000"/>
              </a:solidFill>
              <a:latin typeface="Tahoma" pitchFamily="34" charset="0"/>
              <a:ea typeface="Tahoma" pitchFamily="34" charset="0"/>
              <a:cs typeface="Tahoma" pitchFamily="34" charset="0"/>
            </a:endParaRPr>
          </a:p>
        </p:txBody>
      </p:sp>
      <p:pic>
        <p:nvPicPr>
          <p:cNvPr id="101382" name="Picture 5" descr="mitochondri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308100"/>
            <a:ext cx="3826144"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
        <p:nvSpPr>
          <p:cNvPr id="9" name="Rectangle 2"/>
          <p:cNvSpPr>
            <a:spLocks noGrp="1" noChangeArrowheads="1"/>
          </p:cNvSpPr>
          <p:nvPr>
            <p:ph type="title"/>
          </p:nvPr>
        </p:nvSpPr>
        <p:spPr>
          <a:xfrm>
            <a:off x="2133600" y="76200"/>
            <a:ext cx="4953000" cy="1066800"/>
          </a:xfrm>
          <a:solidFill>
            <a:srgbClr val="FFFF00"/>
          </a:solidFill>
        </p:spPr>
        <p:txBody>
          <a:bodyPr/>
          <a:lstStyle/>
          <a:p>
            <a:pPr eaLnBrk="1" hangingPunct="1">
              <a:defRPr/>
            </a:pPr>
            <a: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Mitochondria</a:t>
            </a:r>
            <a:b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br>
            <a:br>
              <a:rPr lang="en-US" sz="8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br>
            <a:r>
              <a:rPr lang="en-US" sz="2400" dirty="0">
                <a:solidFill>
                  <a:srgbClr val="002060"/>
                </a:solidFill>
                <a:latin typeface="Tahoma" pitchFamily="34" charset="0"/>
                <a:ea typeface="Tahoma" pitchFamily="34" charset="0"/>
                <a:cs typeface="Tahoma" pitchFamily="34" charset="0"/>
              </a:rPr>
              <a:t>“</a:t>
            </a:r>
            <a:r>
              <a:rPr lang="en-US" sz="2400" dirty="0">
                <a:solidFill>
                  <a:srgbClr val="FF0000"/>
                </a:solidFill>
                <a:latin typeface="Tahoma" pitchFamily="34" charset="0"/>
                <a:ea typeface="Tahoma" pitchFamily="34" charset="0"/>
                <a:cs typeface="Tahoma" pitchFamily="34" charset="0"/>
              </a:rPr>
              <a:t>Powerhouse</a:t>
            </a:r>
            <a:r>
              <a:rPr lang="en-US" sz="2400" dirty="0">
                <a:solidFill>
                  <a:srgbClr val="002060"/>
                </a:solidFill>
                <a:latin typeface="Tahoma" pitchFamily="34" charset="0"/>
                <a:ea typeface="Tahoma" pitchFamily="34" charset="0"/>
                <a:cs typeface="Tahoma" pitchFamily="34" charset="0"/>
              </a:rPr>
              <a:t>” of the cell</a:t>
            </a:r>
            <a:endPar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7" name="Oval 6">
            <a:extLst>
              <a:ext uri="{FF2B5EF4-FFF2-40B4-BE49-F238E27FC236}">
                <a16:creationId xmlns:a16="http://schemas.microsoft.com/office/drawing/2014/main" id="{0EF651E7-554F-4879-BC38-F9656B2ACF9F}"/>
              </a:ext>
            </a:extLst>
          </p:cNvPr>
          <p:cNvSpPr/>
          <p:nvPr/>
        </p:nvSpPr>
        <p:spPr bwMode="auto">
          <a:xfrm>
            <a:off x="457200" y="4419600"/>
            <a:ext cx="838200"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fontAlgn="base">
              <a:spcBef>
                <a:spcPct val="0"/>
              </a:spcBef>
              <a:spcAft>
                <a:spcPct val="0"/>
              </a:spcAft>
            </a:pPr>
            <a:endParaRPr kumimoji="1" lang="en-US" sz="2800" b="1">
              <a:solidFill>
                <a:srgbClr val="FF0000"/>
              </a:solidFill>
              <a:ea typeface="新細明體" pitchFamily="18" charset="-120"/>
            </a:endParaRPr>
          </a:p>
        </p:txBody>
      </p:sp>
      <p:sp>
        <p:nvSpPr>
          <p:cNvPr id="8" name="Oval 7">
            <a:extLst>
              <a:ext uri="{FF2B5EF4-FFF2-40B4-BE49-F238E27FC236}">
                <a16:creationId xmlns:a16="http://schemas.microsoft.com/office/drawing/2014/main" id="{5566807E-7FE3-4979-B552-ACA120C262CA}"/>
              </a:ext>
            </a:extLst>
          </p:cNvPr>
          <p:cNvSpPr/>
          <p:nvPr/>
        </p:nvSpPr>
        <p:spPr bwMode="auto">
          <a:xfrm>
            <a:off x="762000" y="5029200"/>
            <a:ext cx="685800" cy="609600"/>
          </a:xfrm>
          <a:prstGeom prst="ellipse">
            <a:avLst/>
          </a:prstGeom>
          <a:noFill/>
          <a:ln w="57150" cap="flat" cmpd="sng" algn="ctr">
            <a:solidFill>
              <a:srgbClr val="FF00FF"/>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fontAlgn="base">
              <a:spcBef>
                <a:spcPct val="0"/>
              </a:spcBef>
              <a:spcAft>
                <a:spcPct val="0"/>
              </a:spcAft>
            </a:pPr>
            <a:endParaRPr kumimoji="1" lang="en-US" sz="2800" b="1">
              <a:solidFill>
                <a:srgbClr val="FF0000"/>
              </a:solidFill>
              <a:ea typeface="新細明體" pitchFamily="18" charset="-120"/>
            </a:endParaRPr>
          </a:p>
        </p:txBody>
      </p:sp>
    </p:spTree>
    <p:extLst>
      <p:ext uri="{BB962C8B-B14F-4D97-AF65-F5344CB8AC3E}">
        <p14:creationId xmlns:p14="http://schemas.microsoft.com/office/powerpoint/2010/main" val="219199184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box(out)">
                                      <p:cBhvr>
                                        <p:cTn id="7" dur="500"/>
                                        <p:tgtEl>
                                          <p:spTgt spid="305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5155">
                                            <p:txEl>
                                              <p:pRg st="1" end="1"/>
                                            </p:txEl>
                                          </p:spTgt>
                                        </p:tgtEl>
                                        <p:attrNameLst>
                                          <p:attrName>style.visibility</p:attrName>
                                        </p:attrNameLst>
                                      </p:cBhvr>
                                      <p:to>
                                        <p:strVal val="visible"/>
                                      </p:to>
                                    </p:set>
                                    <p:animEffect transition="in" filter="box(out)">
                                      <p:cBhvr>
                                        <p:cTn id="12" dur="500"/>
                                        <p:tgtEl>
                                          <p:spTgt spid="305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5155">
                                            <p:txEl>
                                              <p:pRg st="2" end="2"/>
                                            </p:txEl>
                                          </p:spTgt>
                                        </p:tgtEl>
                                        <p:attrNameLst>
                                          <p:attrName>style.visibility</p:attrName>
                                        </p:attrNameLst>
                                      </p:cBhvr>
                                      <p:to>
                                        <p:strVal val="visible"/>
                                      </p:to>
                                    </p:set>
                                    <p:animEffect transition="in" filter="box(out)">
                                      <p:cBhvr>
                                        <p:cTn id="17" dur="500"/>
                                        <p:tgtEl>
                                          <p:spTgt spid="305155">
                                            <p:txEl>
                                              <p:pRg st="2" end="2"/>
                                            </p:txEl>
                                          </p:spTgt>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305155">
                                            <p:txEl>
                                              <p:pRg st="3" end="3"/>
                                            </p:txEl>
                                          </p:spTgt>
                                        </p:tgtEl>
                                        <p:attrNameLst>
                                          <p:attrName>style.visibility</p:attrName>
                                        </p:attrNameLst>
                                      </p:cBhvr>
                                      <p:to>
                                        <p:strVal val="visible"/>
                                      </p:to>
                                    </p:set>
                                    <p:animEffect transition="in" filter="box(out)">
                                      <p:cBhvr>
                                        <p:cTn id="25" dur="500"/>
                                        <p:tgtEl>
                                          <p:spTgt spid="30515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305155">
                                            <p:txEl>
                                              <p:pRg st="4" end="4"/>
                                            </p:txEl>
                                          </p:spTgt>
                                        </p:tgtEl>
                                        <p:attrNameLst>
                                          <p:attrName>style.visibility</p:attrName>
                                        </p:attrNameLst>
                                      </p:cBhvr>
                                      <p:to>
                                        <p:strVal val="visible"/>
                                      </p:to>
                                    </p:set>
                                    <p:animEffect transition="in" filter="box(out)">
                                      <p:cBhvr>
                                        <p:cTn id="30" dur="500"/>
                                        <p:tgtEl>
                                          <p:spTgt spid="30515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305155">
                                            <p:txEl>
                                              <p:pRg st="5" end="5"/>
                                            </p:txEl>
                                          </p:spTgt>
                                        </p:tgtEl>
                                        <p:attrNameLst>
                                          <p:attrName>style.visibility</p:attrName>
                                        </p:attrNameLst>
                                      </p:cBhvr>
                                      <p:to>
                                        <p:strVal val="visible"/>
                                      </p:to>
                                    </p:set>
                                    <p:animEffect transition="in" filter="box(out)">
                                      <p:cBhvr>
                                        <p:cTn id="35" dur="500"/>
                                        <p:tgtEl>
                                          <p:spTgt spid="305155">
                                            <p:txEl>
                                              <p:pRg st="5" end="5"/>
                                            </p:txEl>
                                          </p:spTgt>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uiExpand="1" build="p"/>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152400" y="76200"/>
            <a:ext cx="4038600" cy="762000"/>
          </a:xfrm>
          <a:solidFill>
            <a:srgbClr val="FFFF00"/>
          </a:solidFill>
        </p:spPr>
        <p:txBody>
          <a:bodyPr/>
          <a:lstStyle/>
          <a:p>
            <a:pPr eaLnBrk="1" hangingPunct="1">
              <a:defRPr/>
            </a:pPr>
            <a: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Cyto</a:t>
            </a:r>
            <a:r>
              <a:rPr lang="en-US" sz="3600" b="1" dirty="0">
                <a:solidFill>
                  <a:srgbClr val="FF00FF"/>
                </a:solidFill>
                <a:effectLst>
                  <a:outerShdw blurRad="38100" dist="38100" dir="2700000" algn="tl">
                    <a:srgbClr val="C0C0C0"/>
                  </a:outerShdw>
                </a:effectLst>
                <a:latin typeface="Tahoma" pitchFamily="34" charset="0"/>
                <a:ea typeface="Tahoma" pitchFamily="34" charset="0"/>
                <a:cs typeface="Tahoma" pitchFamily="34" charset="0"/>
              </a:rPr>
              <a:t>skeleton</a:t>
            </a:r>
          </a:p>
        </p:txBody>
      </p:sp>
      <p:sp>
        <p:nvSpPr>
          <p:cNvPr id="292867" name="Rectangle 3"/>
          <p:cNvSpPr>
            <a:spLocks noGrp="1" noChangeArrowheads="1"/>
          </p:cNvSpPr>
          <p:nvPr>
            <p:ph sz="half" idx="1"/>
          </p:nvPr>
        </p:nvSpPr>
        <p:spPr>
          <a:xfrm>
            <a:off x="228599" y="838200"/>
            <a:ext cx="4290349" cy="5715000"/>
          </a:xfrm>
        </p:spPr>
        <p:txBody>
          <a:bodyPr/>
          <a:lstStyle/>
          <a:p>
            <a:pPr eaLnBrk="1" hangingPunct="1">
              <a:spcBef>
                <a:spcPts val="1800"/>
              </a:spcBef>
            </a:pPr>
            <a:r>
              <a:rPr lang="en-US" sz="2400" dirty="0">
                <a:solidFill>
                  <a:srgbClr val="002060"/>
                </a:solidFill>
                <a:latin typeface="Tahoma" pitchFamily="34" charset="0"/>
                <a:cs typeface="Tahoma" pitchFamily="34" charset="0"/>
              </a:rPr>
              <a:t>The organelles of a cell do not flow freely in the cytoplasm.</a:t>
            </a:r>
          </a:p>
          <a:p>
            <a:pPr lvl="0" eaLnBrk="1" hangingPunct="1">
              <a:spcBef>
                <a:spcPts val="1800"/>
              </a:spcBef>
            </a:pPr>
            <a:r>
              <a:rPr lang="en-US" sz="2400" dirty="0">
                <a:solidFill>
                  <a:srgbClr val="002060"/>
                </a:solidFill>
                <a:latin typeface="Tahoma" pitchFamily="34" charset="0"/>
                <a:cs typeface="Tahoma" pitchFamily="34" charset="0"/>
              </a:rPr>
              <a:t>Cells must have </a:t>
            </a:r>
            <a:r>
              <a:rPr lang="en-US" sz="2400" dirty="0">
                <a:solidFill>
                  <a:srgbClr val="FF00FF"/>
                </a:solidFill>
                <a:effectLst>
                  <a:outerShdw blurRad="38100" dist="38100" dir="2700000" algn="tl">
                    <a:srgbClr val="000000">
                      <a:alpha val="43137"/>
                    </a:srgbClr>
                  </a:outerShdw>
                </a:effectLst>
                <a:latin typeface="Tahoma" pitchFamily="34" charset="0"/>
                <a:cs typeface="Tahoma" pitchFamily="34" charset="0"/>
              </a:rPr>
              <a:t>an internal framework</a:t>
            </a:r>
            <a:r>
              <a:rPr lang="en-US" sz="2400" dirty="0">
                <a:solidFill>
                  <a:srgbClr val="002060"/>
                </a:solidFill>
                <a:latin typeface="Tahoma" pitchFamily="34" charset="0"/>
                <a:cs typeface="Tahoma" pitchFamily="34" charset="0"/>
              </a:rPr>
              <a:t> and </a:t>
            </a:r>
            <a:r>
              <a:rPr lang="en-US" sz="2400" dirty="0">
                <a:solidFill>
                  <a:srgbClr val="FF0000"/>
                </a:solidFill>
                <a:latin typeface="Tahoma" pitchFamily="34" charset="0"/>
                <a:cs typeface="Tahoma" pitchFamily="34" charset="0"/>
              </a:rPr>
              <a:t>support system </a:t>
            </a:r>
            <a:r>
              <a:rPr lang="en-US" sz="2400" dirty="0">
                <a:solidFill>
                  <a:srgbClr val="002060"/>
                </a:solidFill>
                <a:latin typeface="Tahoma" pitchFamily="34" charset="0"/>
                <a:cs typeface="Tahoma" pitchFamily="34" charset="0"/>
              </a:rPr>
              <a:t>to give </a:t>
            </a:r>
            <a:r>
              <a:rPr lang="en-US" sz="2400" dirty="0">
                <a:solidFill>
                  <a:srgbClr val="00B050"/>
                </a:solidFill>
                <a:effectLst>
                  <a:outerShdw blurRad="38100" dist="38100" dir="2700000" algn="tl">
                    <a:srgbClr val="000000">
                      <a:alpha val="43137"/>
                    </a:srgbClr>
                  </a:outerShdw>
                </a:effectLst>
                <a:latin typeface="Tahoma" pitchFamily="34" charset="0"/>
                <a:cs typeface="Tahoma" pitchFamily="34" charset="0"/>
              </a:rPr>
              <a:t>shape</a:t>
            </a:r>
            <a:r>
              <a:rPr lang="en-US" sz="2400" dirty="0">
                <a:solidFill>
                  <a:srgbClr val="002060"/>
                </a:solidFill>
                <a:latin typeface="Tahoma" pitchFamily="34" charset="0"/>
                <a:cs typeface="Tahoma" pitchFamily="34" charset="0"/>
              </a:rPr>
              <a:t> and </a:t>
            </a:r>
            <a:r>
              <a:rPr lang="en-US" sz="2400" dirty="0">
                <a:solidFill>
                  <a:srgbClr val="00B050"/>
                </a:solidFill>
                <a:effectLst>
                  <a:outerShdw blurRad="38100" dist="38100" dir="2700000" algn="tl">
                    <a:srgbClr val="000000">
                      <a:alpha val="43137"/>
                    </a:srgbClr>
                  </a:outerShdw>
                </a:effectLst>
                <a:latin typeface="Tahoma" pitchFamily="34" charset="0"/>
                <a:cs typeface="Tahoma" pitchFamily="34" charset="0"/>
              </a:rPr>
              <a:t>organization</a:t>
            </a:r>
            <a:r>
              <a:rPr lang="en-US" sz="2400" dirty="0">
                <a:solidFill>
                  <a:srgbClr val="FF0000"/>
                </a:solidFill>
                <a:latin typeface="Tahoma" pitchFamily="34" charset="0"/>
                <a:cs typeface="Tahoma" pitchFamily="34" charset="0"/>
              </a:rPr>
              <a:t> </a:t>
            </a:r>
            <a:r>
              <a:rPr lang="en-US" sz="2400" dirty="0">
                <a:solidFill>
                  <a:srgbClr val="002060"/>
                </a:solidFill>
                <a:latin typeface="Tahoma" pitchFamily="34" charset="0"/>
                <a:cs typeface="Tahoma" pitchFamily="34" charset="0"/>
              </a:rPr>
              <a:t>to it.</a:t>
            </a:r>
          </a:p>
          <a:p>
            <a:pPr eaLnBrk="1" hangingPunct="1">
              <a:spcBef>
                <a:spcPts val="1800"/>
              </a:spcBef>
            </a:pPr>
            <a:r>
              <a:rPr lang="en-US" sz="2400" dirty="0">
                <a:solidFill>
                  <a:srgbClr val="002060"/>
                </a:solidFill>
                <a:latin typeface="Tahoma" pitchFamily="34" charset="0"/>
                <a:cs typeface="Tahoma" pitchFamily="34" charset="0"/>
              </a:rPr>
              <a:t>Network of </a:t>
            </a:r>
            <a:r>
              <a:rPr lang="en-US" sz="2400" dirty="0">
                <a:solidFill>
                  <a:srgbClr val="FF0000"/>
                </a:solidFill>
                <a:latin typeface="Tahoma" pitchFamily="34" charset="0"/>
                <a:cs typeface="Tahoma" pitchFamily="34" charset="0"/>
              </a:rPr>
              <a:t>protein</a:t>
            </a:r>
            <a:r>
              <a:rPr lang="en-US" sz="2400" dirty="0">
                <a:solidFill>
                  <a:srgbClr val="002060"/>
                </a:solidFill>
                <a:latin typeface="Tahoma" pitchFamily="34" charset="0"/>
                <a:cs typeface="Tahoma" pitchFamily="34" charset="0"/>
              </a:rPr>
              <a:t> </a:t>
            </a:r>
            <a:r>
              <a:rPr lang="en-US" sz="2400" dirty="0">
                <a:solidFill>
                  <a:srgbClr val="FF0000"/>
                </a:solidFill>
                <a:latin typeface="Tahoma" pitchFamily="34" charset="0"/>
                <a:cs typeface="Tahoma" pitchFamily="34" charset="0"/>
              </a:rPr>
              <a:t>tubes</a:t>
            </a:r>
            <a:r>
              <a:rPr lang="en-US" sz="2400" dirty="0">
                <a:solidFill>
                  <a:srgbClr val="002060"/>
                </a:solidFill>
                <a:latin typeface="Tahoma" pitchFamily="34" charset="0"/>
                <a:cs typeface="Tahoma" pitchFamily="34" charset="0"/>
              </a:rPr>
              <a:t> and </a:t>
            </a:r>
            <a:r>
              <a:rPr lang="en-US" sz="2400" dirty="0">
                <a:solidFill>
                  <a:srgbClr val="FF0000"/>
                </a:solidFill>
                <a:latin typeface="Tahoma" pitchFamily="34" charset="0"/>
                <a:cs typeface="Tahoma" pitchFamily="34" charset="0"/>
              </a:rPr>
              <a:t>fibers</a:t>
            </a:r>
            <a:r>
              <a:rPr lang="en-US" sz="2400" dirty="0">
                <a:solidFill>
                  <a:srgbClr val="002060"/>
                </a:solidFill>
                <a:latin typeface="Tahoma" pitchFamily="34" charset="0"/>
                <a:cs typeface="Tahoma" pitchFamily="34" charset="0"/>
              </a:rPr>
              <a:t> that extend throughout the cytoplasm and help the cell to maintain its </a:t>
            </a:r>
            <a:r>
              <a:rPr lang="en-US" sz="2400" dirty="0">
                <a:solidFill>
                  <a:srgbClr val="FF0000"/>
                </a:solidFill>
                <a:latin typeface="Tahoma" pitchFamily="34" charset="0"/>
                <a:cs typeface="Tahoma" pitchFamily="34" charset="0"/>
              </a:rPr>
              <a:t>shape.</a:t>
            </a:r>
          </a:p>
          <a:p>
            <a:pPr eaLnBrk="1" hangingPunct="1">
              <a:spcBef>
                <a:spcPts val="1800"/>
              </a:spcBef>
            </a:pPr>
            <a:r>
              <a:rPr lang="en-US" sz="2400" dirty="0">
                <a:solidFill>
                  <a:srgbClr val="002060"/>
                </a:solidFill>
                <a:latin typeface="Tahoma" pitchFamily="34" charset="0"/>
                <a:cs typeface="Tahoma" pitchFamily="34" charset="0"/>
              </a:rPr>
              <a:t>Also involved in </a:t>
            </a:r>
            <a:r>
              <a:rPr lang="en-US" sz="2400" dirty="0">
                <a:solidFill>
                  <a:srgbClr val="FFFF00"/>
                </a:solidFill>
                <a:effectLst>
                  <a:outerShdw blurRad="38100" dist="38100" dir="2700000" algn="tl">
                    <a:srgbClr val="000000">
                      <a:alpha val="43137"/>
                    </a:srgbClr>
                  </a:outerShdw>
                </a:effectLst>
                <a:latin typeface="Tahoma" pitchFamily="34" charset="0"/>
                <a:cs typeface="Tahoma" pitchFamily="34" charset="0"/>
              </a:rPr>
              <a:t>movement.</a:t>
            </a:r>
          </a:p>
          <a:p>
            <a:pPr eaLnBrk="1" hangingPunct="1"/>
            <a:endParaRPr lang="en-US" sz="2700" dirty="0">
              <a:latin typeface="Tahoma" pitchFamily="34" charset="0"/>
              <a:ea typeface="Tahoma" pitchFamily="34" charset="0"/>
              <a:cs typeface="Tahoma" pitchFamily="34" charset="0"/>
            </a:endParaRP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18949" y="76200"/>
            <a:ext cx="4472651" cy="4419600"/>
          </a:xfrm>
        </p:spPr>
      </p:pic>
      <p:sp>
        <p:nvSpPr>
          <p:cNvPr id="962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92D6E03B-4F01-4973-89F1-A9B725B35959}" type="slidenum">
              <a:rPr kumimoji="0" lang="en-US" sz="1400" b="0" smtClean="0">
                <a:solidFill>
                  <a:srgbClr val="000000"/>
                </a:solidFill>
              </a:rPr>
              <a:pPr eaLnBrk="1" hangingPunct="1"/>
              <a:t>25</a:t>
            </a:fld>
            <a:endParaRPr kumimoji="0" lang="en-US" sz="1400" b="0">
              <a:solidFill>
                <a:srgbClr val="000000"/>
              </a:solidFill>
            </a:endParaRPr>
          </a:p>
        </p:txBody>
      </p:sp>
      <p:sp>
        <p:nvSpPr>
          <p:cNvPr id="5" name="Oval 4"/>
          <p:cNvSpPr/>
          <p:nvPr/>
        </p:nvSpPr>
        <p:spPr bwMode="auto">
          <a:xfrm>
            <a:off x="8130251" y="1600200"/>
            <a:ext cx="914400" cy="3810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fontAlgn="base">
              <a:spcBef>
                <a:spcPct val="0"/>
              </a:spcBef>
              <a:spcAft>
                <a:spcPct val="0"/>
              </a:spcAft>
            </a:pPr>
            <a:endParaRPr kumimoji="1" lang="en-US" sz="2800" b="1">
              <a:solidFill>
                <a:srgbClr val="FF0000"/>
              </a:solidFill>
              <a:ea typeface="新細明體" pitchFamily="18" charset="-120"/>
            </a:endParaRPr>
          </a:p>
        </p:txBody>
      </p:sp>
      <p:sp>
        <p:nvSpPr>
          <p:cNvPr id="16" name="Oval 15"/>
          <p:cNvSpPr/>
          <p:nvPr/>
        </p:nvSpPr>
        <p:spPr bwMode="auto">
          <a:xfrm>
            <a:off x="4518949" y="3657600"/>
            <a:ext cx="1295400" cy="6858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fontAlgn="base">
              <a:spcBef>
                <a:spcPct val="0"/>
              </a:spcBef>
              <a:spcAft>
                <a:spcPct val="0"/>
              </a:spcAft>
            </a:pPr>
            <a:endParaRPr kumimoji="1" lang="en-US" sz="2800" b="1">
              <a:solidFill>
                <a:srgbClr val="FF0000"/>
              </a:solidFill>
              <a:ea typeface="新細明體" pitchFamily="18" charset="-120"/>
            </a:endParaRPr>
          </a:p>
        </p:txBody>
      </p:sp>
      <p:sp>
        <p:nvSpPr>
          <p:cNvPr id="3" name="Rectangle 2"/>
          <p:cNvSpPr/>
          <p:nvPr/>
        </p:nvSpPr>
        <p:spPr>
          <a:xfrm>
            <a:off x="4572000" y="4650685"/>
            <a:ext cx="4572000" cy="1277273"/>
          </a:xfrm>
          <a:prstGeom prst="rect">
            <a:avLst/>
          </a:prstGeom>
          <a:solidFill>
            <a:schemeClr val="accent1">
              <a:lumMod val="20000"/>
              <a:lumOff val="80000"/>
            </a:schemeClr>
          </a:solidFill>
        </p:spPr>
        <p:txBody>
          <a:bodyPr>
            <a:spAutoFit/>
          </a:bodyPr>
          <a:lstStyle/>
          <a:p>
            <a:r>
              <a:rPr lang="en-US" sz="2400" dirty="0">
                <a:solidFill>
                  <a:srgbClr val="002060"/>
                </a:solidFill>
                <a:latin typeface="Tahoma" pitchFamily="34" charset="0"/>
                <a:cs typeface="Tahoma" pitchFamily="34" charset="0"/>
              </a:rPr>
              <a:t>Two different types of elements:</a:t>
            </a:r>
          </a:p>
          <a:p>
            <a:pPr lvl="1">
              <a:spcBef>
                <a:spcPts val="600"/>
              </a:spcBef>
            </a:pPr>
            <a:r>
              <a:rPr lang="en-US" sz="2400" b="1" dirty="0">
                <a:solidFill>
                  <a:srgbClr val="FF0000"/>
                </a:solidFill>
                <a:latin typeface="Tahoma" pitchFamily="34" charset="0"/>
                <a:cs typeface="Tahoma" pitchFamily="34" charset="0"/>
              </a:rPr>
              <a:t>Microfilaments </a:t>
            </a:r>
            <a:r>
              <a:rPr lang="en-US" sz="2400" dirty="0">
                <a:solidFill>
                  <a:srgbClr val="002060"/>
                </a:solidFill>
                <a:latin typeface="Tahoma" pitchFamily="34" charset="0"/>
                <a:cs typeface="Tahoma" pitchFamily="34" charset="0"/>
              </a:rPr>
              <a:t>(smallest)</a:t>
            </a:r>
          </a:p>
          <a:p>
            <a:pPr lvl="1"/>
            <a:r>
              <a:rPr lang="en-US" sz="2400" b="1" dirty="0">
                <a:solidFill>
                  <a:srgbClr val="FF0000"/>
                </a:solidFill>
                <a:latin typeface="Tahoma" pitchFamily="34" charset="0"/>
                <a:cs typeface="Tahoma" pitchFamily="34" charset="0"/>
              </a:rPr>
              <a:t>Microtubules</a:t>
            </a:r>
            <a:r>
              <a:rPr lang="en-US" sz="2400" dirty="0">
                <a:solidFill>
                  <a:srgbClr val="FF0000"/>
                </a:solidFill>
                <a:latin typeface="Tahoma" pitchFamily="34" charset="0"/>
                <a:cs typeface="Tahoma" pitchFamily="34" charset="0"/>
              </a:rPr>
              <a:t> </a:t>
            </a:r>
            <a:r>
              <a:rPr lang="en-US" sz="2400" dirty="0">
                <a:solidFill>
                  <a:srgbClr val="002060"/>
                </a:solidFill>
                <a:latin typeface="Tahoma" pitchFamily="34" charset="0"/>
                <a:cs typeface="Tahoma" pitchFamily="34" charset="0"/>
              </a:rPr>
              <a:t>(largest)</a:t>
            </a:r>
            <a:endParaRPr lang="en-US" sz="2400" dirty="0">
              <a:solidFill>
                <a:srgbClr val="002060"/>
              </a:solidFill>
            </a:endParaRPr>
          </a:p>
        </p:txBody>
      </p:sp>
    </p:spTree>
    <p:extLst>
      <p:ext uri="{BB962C8B-B14F-4D97-AF65-F5344CB8AC3E}">
        <p14:creationId xmlns:p14="http://schemas.microsoft.com/office/powerpoint/2010/main" val="41231107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box(out)">
                                      <p:cBhvr>
                                        <p:cTn id="7" dur="500"/>
                                        <p:tgtEl>
                                          <p:spTgt spid="292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2867">
                                            <p:txEl>
                                              <p:pRg st="1" end="1"/>
                                            </p:txEl>
                                          </p:spTgt>
                                        </p:tgtEl>
                                        <p:attrNameLst>
                                          <p:attrName>style.visibility</p:attrName>
                                        </p:attrNameLst>
                                      </p:cBhvr>
                                      <p:to>
                                        <p:strVal val="visible"/>
                                      </p:to>
                                    </p:set>
                                    <p:animEffect transition="in" filter="box(out)">
                                      <p:cBhvr>
                                        <p:cTn id="12" dur="500"/>
                                        <p:tgtEl>
                                          <p:spTgt spid="292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92867">
                                            <p:txEl>
                                              <p:pRg st="2" end="2"/>
                                            </p:txEl>
                                          </p:spTgt>
                                        </p:tgtEl>
                                        <p:attrNameLst>
                                          <p:attrName>style.visibility</p:attrName>
                                        </p:attrNameLst>
                                      </p:cBhvr>
                                      <p:to>
                                        <p:strVal val="visible"/>
                                      </p:to>
                                    </p:set>
                                    <p:animEffect transition="in" filter="box(out)">
                                      <p:cBhvr>
                                        <p:cTn id="17" dur="500"/>
                                        <p:tgtEl>
                                          <p:spTgt spid="292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92867">
                                            <p:txEl>
                                              <p:pRg st="3" end="3"/>
                                            </p:txEl>
                                          </p:spTgt>
                                        </p:tgtEl>
                                        <p:attrNameLst>
                                          <p:attrName>style.visibility</p:attrName>
                                        </p:attrNameLst>
                                      </p:cBhvr>
                                      <p:to>
                                        <p:strVal val="visible"/>
                                      </p:to>
                                    </p:set>
                                    <p:animEffect transition="in" filter="box(out)">
                                      <p:cBhvr>
                                        <p:cTn id="22" dur="500"/>
                                        <p:tgtEl>
                                          <p:spTgt spid="292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left)">
                                      <p:cBhvr>
                                        <p:cTn id="32" dur="500"/>
                                        <p:tgtEl>
                                          <p:spTgt spid="3">
                                            <p:txEl>
                                              <p:pRg st="1" end="1"/>
                                            </p:txEl>
                                          </p:spTgt>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left)">
                                      <p:cBhvr>
                                        <p:cTn id="39" dur="500"/>
                                        <p:tgtEl>
                                          <p:spTgt spid="3">
                                            <p:txEl>
                                              <p:pRg st="2" end="2"/>
                                            </p:txEl>
                                          </p:spTgt>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uiExpand="1" build="p"/>
      <p:bldP spid="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Rectangle 3"/>
          <p:cNvSpPr>
            <a:spLocks noGrp="1" noChangeArrowheads="1"/>
          </p:cNvSpPr>
          <p:nvPr>
            <p:ph sz="half" idx="1"/>
          </p:nvPr>
        </p:nvSpPr>
        <p:spPr>
          <a:xfrm>
            <a:off x="4800600" y="1143000"/>
            <a:ext cx="4191000" cy="4800600"/>
          </a:xfrm>
          <a:solidFill>
            <a:schemeClr val="accent1">
              <a:lumMod val="20000"/>
              <a:lumOff val="80000"/>
            </a:schemeClr>
          </a:solidFill>
        </p:spPr>
        <p:txBody>
          <a:bodyPr/>
          <a:lstStyle/>
          <a:p>
            <a:pPr marL="0" indent="0" eaLnBrk="1" hangingPunct="1">
              <a:buNone/>
            </a:pPr>
            <a:r>
              <a:rPr lang="en-US" sz="3200" b="1" dirty="0">
                <a:solidFill>
                  <a:srgbClr val="FF00FF"/>
                </a:solidFill>
                <a:latin typeface="Tahoma" pitchFamily="34" charset="0"/>
                <a:ea typeface="Tahoma" pitchFamily="34" charset="0"/>
                <a:cs typeface="Tahoma" pitchFamily="34" charset="0"/>
              </a:rPr>
              <a:t>Microtubules</a:t>
            </a:r>
          </a:p>
          <a:p>
            <a:pPr lvl="1" eaLnBrk="1" hangingPunct="1">
              <a:spcBef>
                <a:spcPts val="600"/>
              </a:spcBef>
            </a:pPr>
            <a:r>
              <a:rPr lang="en-US" sz="2000" dirty="0">
                <a:latin typeface="Tahoma" pitchFamily="34" charset="0"/>
                <a:ea typeface="Tahoma" pitchFamily="34" charset="0"/>
                <a:cs typeface="Tahoma" pitchFamily="34" charset="0"/>
              </a:rPr>
              <a:t>Tube-like (hollow)</a:t>
            </a:r>
          </a:p>
          <a:p>
            <a:pPr lvl="1" indent="-342900" eaLnBrk="1" hangingPunct="1">
              <a:spcBef>
                <a:spcPts val="600"/>
              </a:spcBef>
            </a:pPr>
            <a:r>
              <a:rPr lang="en-US" sz="2000" dirty="0">
                <a:latin typeface="Tahoma" pitchFamily="34" charset="0"/>
                <a:ea typeface="Tahoma" pitchFamily="34" charset="0"/>
                <a:cs typeface="Tahoma" pitchFamily="34" charset="0"/>
              </a:rPr>
              <a:t>Made of </a:t>
            </a:r>
            <a:r>
              <a:rPr lang="en-US" sz="20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TUBULIN </a:t>
            </a:r>
            <a:r>
              <a:rPr lang="en-US" sz="2000" dirty="0">
                <a:solidFill>
                  <a:srgbClr val="002060"/>
                </a:solidFill>
                <a:latin typeface="Tahoma" pitchFamily="34" charset="0"/>
                <a:ea typeface="Tahoma" pitchFamily="34" charset="0"/>
                <a:cs typeface="Tahoma" pitchFamily="34" charset="0"/>
              </a:rPr>
              <a:t>(protein)</a:t>
            </a:r>
            <a:endParaRPr lang="en-US" sz="20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1" indent="-342900" eaLnBrk="1" hangingPunct="1">
              <a:spcBef>
                <a:spcPts val="600"/>
              </a:spcBef>
            </a:pPr>
            <a:r>
              <a:rPr lang="en-US" sz="2000" dirty="0">
                <a:solidFill>
                  <a:srgbClr val="002060"/>
                </a:solidFill>
                <a:latin typeface="Tahoma" pitchFamily="34" charset="0"/>
                <a:ea typeface="Tahoma" pitchFamily="34" charset="0"/>
                <a:cs typeface="Tahoma" pitchFamily="34" charset="0"/>
              </a:rPr>
              <a:t>They can assemble and disassemble rapidly, causing </a:t>
            </a:r>
            <a:r>
              <a:rPr lang="en-US" sz="2000" dirty="0">
                <a:solidFill>
                  <a:srgbClr val="FF0000"/>
                </a:solidFill>
                <a:latin typeface="Tahoma" pitchFamily="34" charset="0"/>
                <a:ea typeface="Tahoma" pitchFamily="34" charset="0"/>
                <a:cs typeface="Tahoma" pitchFamily="34" charset="0"/>
              </a:rPr>
              <a:t>movement.</a:t>
            </a:r>
          </a:p>
          <a:p>
            <a:pPr lvl="1" indent="-342900" eaLnBrk="1" hangingPunct="1">
              <a:spcBef>
                <a:spcPts val="600"/>
              </a:spcBef>
            </a:pPr>
            <a:r>
              <a:rPr lang="en-US" sz="2000" b="1" dirty="0">
                <a:solidFill>
                  <a:srgbClr val="FF00FF"/>
                </a:solidFill>
                <a:latin typeface="Tahoma" pitchFamily="34" charset="0"/>
                <a:ea typeface="Tahoma" pitchFamily="34" charset="0"/>
                <a:cs typeface="Tahoma" pitchFamily="34" charset="0"/>
              </a:rPr>
              <a:t>Functions</a:t>
            </a:r>
            <a:r>
              <a:rPr lang="en-US" sz="2000" b="1" dirty="0">
                <a:solidFill>
                  <a:srgbClr val="FF0000"/>
                </a:solidFill>
                <a:latin typeface="Tahoma" pitchFamily="34" charset="0"/>
                <a:ea typeface="Tahoma" pitchFamily="34" charset="0"/>
                <a:cs typeface="Tahoma" pitchFamily="34" charset="0"/>
              </a:rPr>
              <a:t>:</a:t>
            </a:r>
          </a:p>
          <a:p>
            <a:pPr marL="914400" lvl="2" eaLnBrk="1" hangingPunct="1">
              <a:spcBef>
                <a:spcPts val="600"/>
              </a:spcBef>
            </a:pPr>
            <a:r>
              <a:rPr lang="en-US" dirty="0">
                <a:solidFill>
                  <a:srgbClr val="002060"/>
                </a:solidFill>
                <a:latin typeface="Tahoma" pitchFamily="34" charset="0"/>
                <a:ea typeface="Tahoma" pitchFamily="34" charset="0"/>
                <a:cs typeface="Tahoma" pitchFamily="34" charset="0"/>
              </a:rPr>
              <a:t>Cell Shape</a:t>
            </a:r>
          </a:p>
          <a:p>
            <a:pPr marL="914400" lvl="2" eaLnBrk="1" hangingPunct="1">
              <a:spcBef>
                <a:spcPts val="600"/>
              </a:spcBef>
            </a:pPr>
            <a:r>
              <a:rPr lang="en-US" dirty="0">
                <a:solidFill>
                  <a:srgbClr val="002060"/>
                </a:solidFill>
                <a:latin typeface="Tahoma" pitchFamily="34" charset="0"/>
                <a:ea typeface="Tahoma" pitchFamily="34" charset="0"/>
                <a:cs typeface="Tahoma" pitchFamily="34" charset="0"/>
              </a:rPr>
              <a:t>Separation of Chromosomes during </a:t>
            </a:r>
            <a:r>
              <a:rPr lang="en-US" b="1" dirty="0">
                <a:solidFill>
                  <a:srgbClr val="FF00FF"/>
                </a:solidFill>
                <a:latin typeface="Tahoma" pitchFamily="34" charset="0"/>
                <a:ea typeface="Tahoma" pitchFamily="34" charset="0"/>
                <a:cs typeface="Tahoma" pitchFamily="34" charset="0"/>
              </a:rPr>
              <a:t>Cell Division</a:t>
            </a:r>
          </a:p>
          <a:p>
            <a:pPr marL="914400" lvl="2" eaLnBrk="1" hangingPunct="1">
              <a:spcBef>
                <a:spcPts val="600"/>
              </a:spcBef>
            </a:pPr>
            <a:r>
              <a:rPr lang="en-US" dirty="0">
                <a:solidFill>
                  <a:srgbClr val="002060"/>
                </a:solidFill>
                <a:latin typeface="Tahoma" pitchFamily="34" charset="0"/>
                <a:ea typeface="Tahoma" pitchFamily="34" charset="0"/>
                <a:cs typeface="Tahoma" pitchFamily="34" charset="0"/>
              </a:rPr>
              <a:t>Formation of </a:t>
            </a:r>
            <a:r>
              <a:rPr lang="en-US" b="1" dirty="0">
                <a:solidFill>
                  <a:srgbClr val="FF0000"/>
                </a:solidFill>
                <a:latin typeface="Tahoma" pitchFamily="34" charset="0"/>
                <a:ea typeface="Tahoma" pitchFamily="34" charset="0"/>
                <a:cs typeface="Tahoma" pitchFamily="34" charset="0"/>
              </a:rPr>
              <a:t>Flagella, Cilia,</a:t>
            </a:r>
            <a:r>
              <a:rPr lang="en-US" dirty="0">
                <a:solidFill>
                  <a:srgbClr val="002060"/>
                </a:solidFill>
                <a:latin typeface="Tahoma" pitchFamily="34" charset="0"/>
                <a:ea typeface="Tahoma" pitchFamily="34" charset="0"/>
                <a:cs typeface="Tahoma" pitchFamily="34" charset="0"/>
              </a:rPr>
              <a:t> and </a:t>
            </a:r>
            <a:r>
              <a:rPr lang="en-US" b="1" dirty="0">
                <a:solidFill>
                  <a:srgbClr val="FF0000"/>
                </a:solidFill>
                <a:latin typeface="Tahoma" pitchFamily="34" charset="0"/>
                <a:ea typeface="Tahoma" pitchFamily="34" charset="0"/>
                <a:cs typeface="Tahoma" pitchFamily="34" charset="0"/>
              </a:rPr>
              <a:t>Centrioles</a:t>
            </a: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200" y="2362200"/>
            <a:ext cx="4472651" cy="4419600"/>
          </a:xfrm>
        </p:spPr>
      </p:pic>
      <p:sp>
        <p:nvSpPr>
          <p:cNvPr id="962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92D6E03B-4F01-4973-89F1-A9B725B35959}" type="slidenum">
              <a:rPr kumimoji="0" lang="en-US" sz="1400" b="0" smtClean="0">
                <a:solidFill>
                  <a:srgbClr val="000000"/>
                </a:solidFill>
              </a:rPr>
              <a:pPr eaLnBrk="1" hangingPunct="1"/>
              <a:t>26</a:t>
            </a:fld>
            <a:endParaRPr kumimoji="0" lang="en-US" sz="1400" b="0">
              <a:solidFill>
                <a:srgbClr val="000000"/>
              </a:solidFill>
            </a:endParaRPr>
          </a:p>
        </p:txBody>
      </p:sp>
      <p:sp>
        <p:nvSpPr>
          <p:cNvPr id="5" name="Oval 4"/>
          <p:cNvSpPr/>
          <p:nvPr/>
        </p:nvSpPr>
        <p:spPr bwMode="auto">
          <a:xfrm>
            <a:off x="3684126" y="3886200"/>
            <a:ext cx="914400" cy="3810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fontAlgn="base">
              <a:spcBef>
                <a:spcPct val="0"/>
              </a:spcBef>
              <a:spcAft>
                <a:spcPct val="0"/>
              </a:spcAft>
            </a:pPr>
            <a:endParaRPr kumimoji="1" lang="en-US" sz="2800" b="1">
              <a:solidFill>
                <a:srgbClr val="FF0000"/>
              </a:solidFill>
              <a:ea typeface="新細明體" pitchFamily="18" charset="-120"/>
            </a:endParaRPr>
          </a:p>
        </p:txBody>
      </p:sp>
      <p:sp>
        <p:nvSpPr>
          <p:cNvPr id="2" name="Footer Placeholder 1"/>
          <p:cNvSpPr>
            <a:spLocks noGrp="1"/>
          </p:cNvSpPr>
          <p:nvPr>
            <p:ph type="ftr" sz="quarter" idx="11"/>
          </p:nvPr>
        </p:nvSpPr>
        <p:spPr>
          <a:xfrm>
            <a:off x="4548851" y="6400800"/>
            <a:ext cx="2895600" cy="457200"/>
          </a:xfrm>
        </p:spPr>
        <p:txBody>
          <a:bodyPr/>
          <a:lstStyle/>
          <a:p>
            <a:pPr>
              <a:defRPr/>
            </a:pPr>
            <a:r>
              <a:rPr lang="en-US" dirty="0">
                <a:solidFill>
                  <a:srgbClr val="000000"/>
                </a:solidFill>
              </a:rPr>
              <a:t>Cell Interior &amp; Function</a:t>
            </a:r>
          </a:p>
        </p:txBody>
      </p:sp>
      <p:sp>
        <p:nvSpPr>
          <p:cNvPr id="11" name="Rectangle 2"/>
          <p:cNvSpPr>
            <a:spLocks noGrp="1" noChangeArrowheads="1"/>
          </p:cNvSpPr>
          <p:nvPr>
            <p:ph type="title"/>
          </p:nvPr>
        </p:nvSpPr>
        <p:spPr>
          <a:xfrm>
            <a:off x="4876800" y="228600"/>
            <a:ext cx="4038600" cy="762000"/>
          </a:xfrm>
          <a:solidFill>
            <a:srgbClr val="FFFF00"/>
          </a:solidFill>
        </p:spPr>
        <p:txBody>
          <a:bodyPr/>
          <a:lstStyle/>
          <a:p>
            <a:pPr eaLnBrk="1" hangingPunct="1">
              <a:defRPr/>
            </a:pPr>
            <a: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Cyto</a:t>
            </a:r>
            <a:r>
              <a:rPr lang="en-US" sz="3600" b="1" dirty="0">
                <a:solidFill>
                  <a:srgbClr val="FF00FF"/>
                </a:solidFill>
                <a:effectLst>
                  <a:outerShdw blurRad="38100" dist="38100" dir="2700000" algn="tl">
                    <a:srgbClr val="C0C0C0"/>
                  </a:outerShdw>
                </a:effectLst>
                <a:latin typeface="Tahoma" pitchFamily="34" charset="0"/>
                <a:ea typeface="Tahoma" pitchFamily="34" charset="0"/>
                <a:cs typeface="Tahoma" pitchFamily="34" charset="0"/>
              </a:rPr>
              <a:t>skeleton</a:t>
            </a:r>
          </a:p>
        </p:txBody>
      </p:sp>
      <p:sp>
        <p:nvSpPr>
          <p:cNvPr id="7" name="Rectangle 6"/>
          <p:cNvSpPr/>
          <p:nvPr/>
        </p:nvSpPr>
        <p:spPr>
          <a:xfrm>
            <a:off x="76200" y="69096"/>
            <a:ext cx="4572000" cy="2431435"/>
          </a:xfrm>
          <a:prstGeom prst="rect">
            <a:avLst/>
          </a:prstGeom>
          <a:solidFill>
            <a:schemeClr val="accent1">
              <a:lumMod val="20000"/>
              <a:lumOff val="80000"/>
            </a:schemeClr>
          </a:solidFill>
        </p:spPr>
        <p:txBody>
          <a:bodyPr>
            <a:spAutoFit/>
          </a:bodyPr>
          <a:lstStyle/>
          <a:p>
            <a:r>
              <a:rPr lang="en-US" sz="3200" b="1" dirty="0">
                <a:solidFill>
                  <a:srgbClr val="FF00FF"/>
                </a:solidFill>
                <a:latin typeface="Tahoma" pitchFamily="34" charset="0"/>
                <a:ea typeface="Tahoma" pitchFamily="34" charset="0"/>
                <a:cs typeface="Tahoma" pitchFamily="34" charset="0"/>
              </a:rPr>
              <a:t>Microfilaments</a:t>
            </a:r>
          </a:p>
          <a:p>
            <a:pPr marL="344488" lvl="1" indent="-173038">
              <a:spcBef>
                <a:spcPts val="600"/>
              </a:spcBef>
              <a:buFont typeface="Arial" panose="020B0604020202020204" pitchFamily="34" charset="0"/>
              <a:buChar char="•"/>
            </a:pPr>
            <a:r>
              <a:rPr lang="en-US" sz="2000" dirty="0">
                <a:solidFill>
                  <a:srgbClr val="002060"/>
                </a:solidFill>
                <a:latin typeface="Tahoma" pitchFamily="34" charset="0"/>
                <a:ea typeface="Tahoma" pitchFamily="34" charset="0"/>
                <a:cs typeface="Tahoma" pitchFamily="34" charset="0"/>
              </a:rPr>
              <a:t>Threadlike</a:t>
            </a:r>
          </a:p>
          <a:p>
            <a:pPr marL="344488" lvl="1" indent="-173038">
              <a:spcBef>
                <a:spcPts val="600"/>
              </a:spcBef>
              <a:buFont typeface="Arial" panose="020B0604020202020204" pitchFamily="34" charset="0"/>
              <a:buChar char="•"/>
            </a:pPr>
            <a:r>
              <a:rPr lang="en-US" sz="2000" dirty="0">
                <a:solidFill>
                  <a:srgbClr val="002060"/>
                </a:solidFill>
                <a:latin typeface="Tahoma" pitchFamily="34" charset="0"/>
                <a:ea typeface="Tahoma" pitchFamily="34" charset="0"/>
                <a:cs typeface="Tahoma" pitchFamily="34" charset="0"/>
              </a:rPr>
              <a:t>Made of </a:t>
            </a:r>
            <a:r>
              <a:rPr lang="en-US" sz="20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ACTIN </a:t>
            </a:r>
            <a:r>
              <a:rPr lang="en-US" sz="2000" dirty="0">
                <a:solidFill>
                  <a:srgbClr val="002060"/>
                </a:solidFill>
                <a:latin typeface="Tahoma" pitchFamily="34" charset="0"/>
                <a:ea typeface="Tahoma" pitchFamily="34" charset="0"/>
                <a:cs typeface="Tahoma" pitchFamily="34" charset="0"/>
              </a:rPr>
              <a:t>(protein)</a:t>
            </a:r>
          </a:p>
          <a:p>
            <a:pPr marL="344488" lvl="1" indent="-173038">
              <a:spcBef>
                <a:spcPts val="600"/>
              </a:spcBef>
              <a:buFont typeface="Arial" panose="020B0604020202020204" pitchFamily="34" charset="0"/>
              <a:buChar char="•"/>
            </a:pPr>
            <a:r>
              <a:rPr lang="en-US" sz="2000" dirty="0">
                <a:solidFill>
                  <a:srgbClr val="002060"/>
                </a:solidFill>
                <a:latin typeface="Tahoma" pitchFamily="34" charset="0"/>
                <a:ea typeface="Tahoma" pitchFamily="34" charset="0"/>
                <a:cs typeface="Tahoma" pitchFamily="34" charset="0"/>
              </a:rPr>
              <a:t>Structure, Support, Intracellular Transport</a:t>
            </a:r>
          </a:p>
          <a:p>
            <a:pPr marL="344488" lvl="1" indent="-173038">
              <a:spcBef>
                <a:spcPts val="600"/>
              </a:spcBef>
              <a:buFont typeface="Arial" panose="020B0604020202020204" pitchFamily="34" charset="0"/>
              <a:buChar char="•"/>
            </a:pPr>
            <a:r>
              <a:rPr lang="en-US" sz="2000" dirty="0">
                <a:solidFill>
                  <a:srgbClr val="002060"/>
                </a:solidFill>
                <a:latin typeface="Tahoma" pitchFamily="34" charset="0"/>
                <a:ea typeface="Tahoma" pitchFamily="34" charset="0"/>
                <a:cs typeface="Tahoma" pitchFamily="34" charset="0"/>
              </a:rPr>
              <a:t>Help bear Mechanical Stress</a:t>
            </a:r>
          </a:p>
        </p:txBody>
      </p:sp>
      <p:sp>
        <p:nvSpPr>
          <p:cNvPr id="10" name="Oval 9">
            <a:extLst>
              <a:ext uri="{FF2B5EF4-FFF2-40B4-BE49-F238E27FC236}">
                <a16:creationId xmlns:a16="http://schemas.microsoft.com/office/drawing/2014/main" id="{1C90BCD5-0063-4520-9139-E8C8F2A6EA93}"/>
              </a:ext>
            </a:extLst>
          </p:cNvPr>
          <p:cNvSpPr/>
          <p:nvPr/>
        </p:nvSpPr>
        <p:spPr bwMode="auto">
          <a:xfrm>
            <a:off x="26525" y="5943600"/>
            <a:ext cx="1245726" cy="7620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fontAlgn="base">
              <a:spcBef>
                <a:spcPct val="0"/>
              </a:spcBef>
              <a:spcAft>
                <a:spcPct val="0"/>
              </a:spcAft>
            </a:pPr>
            <a:endParaRPr kumimoji="1" lang="en-US" sz="2800" b="1">
              <a:solidFill>
                <a:srgbClr val="FF0000"/>
              </a:solidFill>
              <a:ea typeface="新細明體" pitchFamily="18" charset="-120"/>
            </a:endParaRPr>
          </a:p>
        </p:txBody>
      </p:sp>
    </p:spTree>
    <p:extLst>
      <p:ext uri="{BB962C8B-B14F-4D97-AF65-F5344CB8AC3E}">
        <p14:creationId xmlns:p14="http://schemas.microsoft.com/office/powerpoint/2010/main" val="173709292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292867">
                                            <p:txEl>
                                              <p:pRg st="0" end="0"/>
                                            </p:txEl>
                                          </p:spTgt>
                                        </p:tgtEl>
                                        <p:attrNameLst>
                                          <p:attrName>style.visibility</p:attrName>
                                        </p:attrNameLst>
                                      </p:cBhvr>
                                      <p:to>
                                        <p:strVal val="visible"/>
                                      </p:to>
                                    </p:set>
                                    <p:animEffect transition="in" filter="box(out)">
                                      <p:cBhvr>
                                        <p:cTn id="35" dur="500"/>
                                        <p:tgtEl>
                                          <p:spTgt spid="292867">
                                            <p:txEl>
                                              <p:pRg st="0" end="0"/>
                                            </p:txEl>
                                          </p:spTgt>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92867">
                                            <p:txEl>
                                              <p:pRg st="1" end="1"/>
                                            </p:txEl>
                                          </p:spTgt>
                                        </p:tgtEl>
                                        <p:attrNameLst>
                                          <p:attrName>style.visibility</p:attrName>
                                        </p:attrNameLst>
                                      </p:cBhvr>
                                      <p:to>
                                        <p:strVal val="visible"/>
                                      </p:to>
                                    </p:set>
                                    <p:animEffect transition="in" filter="box(out)">
                                      <p:cBhvr>
                                        <p:cTn id="43" dur="500"/>
                                        <p:tgtEl>
                                          <p:spTgt spid="29286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292867">
                                            <p:txEl>
                                              <p:pRg st="2" end="2"/>
                                            </p:txEl>
                                          </p:spTgt>
                                        </p:tgtEl>
                                        <p:attrNameLst>
                                          <p:attrName>style.visibility</p:attrName>
                                        </p:attrNameLst>
                                      </p:cBhvr>
                                      <p:to>
                                        <p:strVal val="visible"/>
                                      </p:to>
                                    </p:set>
                                    <p:animEffect transition="in" filter="box(out)">
                                      <p:cBhvr>
                                        <p:cTn id="48" dur="500"/>
                                        <p:tgtEl>
                                          <p:spTgt spid="292867">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32" fill="hold" grpId="0" nodeType="clickEffect">
                                  <p:stCondLst>
                                    <p:cond delay="0"/>
                                  </p:stCondLst>
                                  <p:childTnLst>
                                    <p:set>
                                      <p:cBhvr>
                                        <p:cTn id="52" dur="1" fill="hold">
                                          <p:stCondLst>
                                            <p:cond delay="0"/>
                                          </p:stCondLst>
                                        </p:cTn>
                                        <p:tgtEl>
                                          <p:spTgt spid="292867">
                                            <p:txEl>
                                              <p:pRg st="3" end="3"/>
                                            </p:txEl>
                                          </p:spTgt>
                                        </p:tgtEl>
                                        <p:attrNameLst>
                                          <p:attrName>style.visibility</p:attrName>
                                        </p:attrNameLst>
                                      </p:cBhvr>
                                      <p:to>
                                        <p:strVal val="visible"/>
                                      </p:to>
                                    </p:set>
                                    <p:animEffect transition="in" filter="box(out)">
                                      <p:cBhvr>
                                        <p:cTn id="53" dur="500"/>
                                        <p:tgtEl>
                                          <p:spTgt spid="292867">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32" fill="hold" grpId="0" nodeType="clickEffect">
                                  <p:stCondLst>
                                    <p:cond delay="0"/>
                                  </p:stCondLst>
                                  <p:childTnLst>
                                    <p:set>
                                      <p:cBhvr>
                                        <p:cTn id="57" dur="1" fill="hold">
                                          <p:stCondLst>
                                            <p:cond delay="0"/>
                                          </p:stCondLst>
                                        </p:cTn>
                                        <p:tgtEl>
                                          <p:spTgt spid="292867">
                                            <p:txEl>
                                              <p:pRg st="4" end="4"/>
                                            </p:txEl>
                                          </p:spTgt>
                                        </p:tgtEl>
                                        <p:attrNameLst>
                                          <p:attrName>style.visibility</p:attrName>
                                        </p:attrNameLst>
                                      </p:cBhvr>
                                      <p:to>
                                        <p:strVal val="visible"/>
                                      </p:to>
                                    </p:set>
                                    <p:animEffect transition="in" filter="box(out)">
                                      <p:cBhvr>
                                        <p:cTn id="58" dur="500"/>
                                        <p:tgtEl>
                                          <p:spTgt spid="292867">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32" fill="hold" grpId="0" nodeType="clickEffect">
                                  <p:stCondLst>
                                    <p:cond delay="0"/>
                                  </p:stCondLst>
                                  <p:childTnLst>
                                    <p:set>
                                      <p:cBhvr>
                                        <p:cTn id="62" dur="1" fill="hold">
                                          <p:stCondLst>
                                            <p:cond delay="0"/>
                                          </p:stCondLst>
                                        </p:cTn>
                                        <p:tgtEl>
                                          <p:spTgt spid="292867">
                                            <p:txEl>
                                              <p:pRg st="5" end="5"/>
                                            </p:txEl>
                                          </p:spTgt>
                                        </p:tgtEl>
                                        <p:attrNameLst>
                                          <p:attrName>style.visibility</p:attrName>
                                        </p:attrNameLst>
                                      </p:cBhvr>
                                      <p:to>
                                        <p:strVal val="visible"/>
                                      </p:to>
                                    </p:set>
                                    <p:animEffect transition="in" filter="box(out)">
                                      <p:cBhvr>
                                        <p:cTn id="63" dur="500"/>
                                        <p:tgtEl>
                                          <p:spTgt spid="292867">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32" fill="hold" grpId="0" nodeType="clickEffect">
                                  <p:stCondLst>
                                    <p:cond delay="0"/>
                                  </p:stCondLst>
                                  <p:childTnLst>
                                    <p:set>
                                      <p:cBhvr>
                                        <p:cTn id="67" dur="1" fill="hold">
                                          <p:stCondLst>
                                            <p:cond delay="0"/>
                                          </p:stCondLst>
                                        </p:cTn>
                                        <p:tgtEl>
                                          <p:spTgt spid="292867">
                                            <p:txEl>
                                              <p:pRg st="6" end="6"/>
                                            </p:txEl>
                                          </p:spTgt>
                                        </p:tgtEl>
                                        <p:attrNameLst>
                                          <p:attrName>style.visibility</p:attrName>
                                        </p:attrNameLst>
                                      </p:cBhvr>
                                      <p:to>
                                        <p:strVal val="visible"/>
                                      </p:to>
                                    </p:set>
                                    <p:animEffect transition="in" filter="box(out)">
                                      <p:cBhvr>
                                        <p:cTn id="68" dur="500"/>
                                        <p:tgtEl>
                                          <p:spTgt spid="292867">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32" fill="hold" grpId="0" nodeType="clickEffect">
                                  <p:stCondLst>
                                    <p:cond delay="0"/>
                                  </p:stCondLst>
                                  <p:childTnLst>
                                    <p:set>
                                      <p:cBhvr>
                                        <p:cTn id="72" dur="1" fill="hold">
                                          <p:stCondLst>
                                            <p:cond delay="0"/>
                                          </p:stCondLst>
                                        </p:cTn>
                                        <p:tgtEl>
                                          <p:spTgt spid="292867">
                                            <p:txEl>
                                              <p:pRg st="7" end="7"/>
                                            </p:txEl>
                                          </p:spTgt>
                                        </p:tgtEl>
                                        <p:attrNameLst>
                                          <p:attrName>style.visibility</p:attrName>
                                        </p:attrNameLst>
                                      </p:cBhvr>
                                      <p:to>
                                        <p:strVal val="visible"/>
                                      </p:to>
                                    </p:set>
                                    <p:animEffect transition="in" filter="box(out)">
                                      <p:cBhvr>
                                        <p:cTn id="73" dur="500"/>
                                        <p:tgtEl>
                                          <p:spTgt spid="292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uiExpand="1" build="p"/>
      <p:bldP spid="5"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FF68BFD3-FC02-40DD-AD60-C0F36E059B9A}" type="slidenum">
              <a:rPr kumimoji="0" lang="en-US" sz="1400" b="0" smtClean="0">
                <a:solidFill>
                  <a:srgbClr val="000000"/>
                </a:solidFill>
              </a:rPr>
              <a:pPr eaLnBrk="1" hangingPunct="1"/>
              <a:t>27</a:t>
            </a:fld>
            <a:endParaRPr kumimoji="0" lang="en-US" sz="1400" b="0">
              <a:solidFill>
                <a:srgbClr val="000000"/>
              </a:solidFill>
            </a:endParaRPr>
          </a:p>
        </p:txBody>
      </p:sp>
      <p:sp>
        <p:nvSpPr>
          <p:cNvPr id="352258" name="Rectangle 2"/>
          <p:cNvSpPr>
            <a:spLocks noGrp="1" noChangeArrowheads="1"/>
          </p:cNvSpPr>
          <p:nvPr>
            <p:ph type="title"/>
          </p:nvPr>
        </p:nvSpPr>
        <p:spPr>
          <a:xfrm>
            <a:off x="1295400" y="76200"/>
            <a:ext cx="4419600" cy="762000"/>
          </a:xfrm>
          <a:solidFill>
            <a:schemeClr val="accent1">
              <a:lumMod val="20000"/>
              <a:lumOff val="80000"/>
            </a:schemeClr>
          </a:solidFill>
        </p:spPr>
        <p:txBody>
          <a:bodyPr/>
          <a:lstStyle/>
          <a:p>
            <a:pPr eaLnBrk="1" hangingPunct="1">
              <a:defRPr/>
            </a:pPr>
            <a: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Cilia and Flagella</a:t>
            </a:r>
          </a:p>
        </p:txBody>
      </p:sp>
      <p:sp>
        <p:nvSpPr>
          <p:cNvPr id="352259" name="Rectangle 3"/>
          <p:cNvSpPr>
            <a:spLocks noGrp="1" noChangeArrowheads="1"/>
          </p:cNvSpPr>
          <p:nvPr>
            <p:ph type="body" sz="half" idx="1"/>
          </p:nvPr>
        </p:nvSpPr>
        <p:spPr>
          <a:xfrm>
            <a:off x="304800" y="838200"/>
            <a:ext cx="4648200" cy="6019800"/>
          </a:xfrm>
          <a:solidFill>
            <a:schemeClr val="accent6">
              <a:lumMod val="20000"/>
              <a:lumOff val="80000"/>
            </a:schemeClr>
          </a:solidFill>
        </p:spPr>
        <p:txBody>
          <a:bodyPr/>
          <a:lstStyle/>
          <a:p>
            <a:pPr eaLnBrk="1" hangingPunct="1">
              <a:spcBef>
                <a:spcPts val="1200"/>
              </a:spcBef>
            </a:pPr>
            <a:r>
              <a:rPr lang="en-US" sz="2800" dirty="0">
                <a:solidFill>
                  <a:schemeClr val="tx2"/>
                </a:solidFill>
                <a:latin typeface="Tahoma" pitchFamily="34" charset="0"/>
                <a:ea typeface="Tahoma" pitchFamily="34" charset="0"/>
                <a:cs typeface="Tahoma" pitchFamily="34" charset="0"/>
              </a:rPr>
              <a:t>Made </a:t>
            </a:r>
            <a:r>
              <a:rPr lang="en-US" sz="2800" dirty="0">
                <a:latin typeface="Tahoma" pitchFamily="34" charset="0"/>
                <a:ea typeface="Tahoma" pitchFamily="34" charset="0"/>
                <a:cs typeface="Tahoma" pitchFamily="34" charset="0"/>
              </a:rPr>
              <a:t>of</a:t>
            </a:r>
            <a:r>
              <a:rPr lang="en-US" sz="2800" dirty="0">
                <a:solidFill>
                  <a:srgbClr val="FF0000"/>
                </a:solidFill>
                <a:latin typeface="Tahoma" pitchFamily="34" charset="0"/>
                <a:ea typeface="Tahoma" pitchFamily="34" charset="0"/>
                <a:cs typeface="Tahoma" pitchFamily="34" charset="0"/>
              </a:rPr>
              <a:t> </a:t>
            </a:r>
            <a:r>
              <a:rPr lang="en-US" sz="2800" dirty="0">
                <a:solidFill>
                  <a:srgbClr val="FF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microtubules</a:t>
            </a:r>
            <a:r>
              <a:rPr lang="en-US" sz="2800" dirty="0">
                <a:solidFill>
                  <a:srgbClr val="FF0000"/>
                </a:solidFill>
                <a:latin typeface="Tahoma" pitchFamily="34" charset="0"/>
                <a:ea typeface="Tahoma" pitchFamily="34" charset="0"/>
                <a:cs typeface="Tahoma" pitchFamily="34" charset="0"/>
              </a:rPr>
              <a:t> </a:t>
            </a:r>
            <a:r>
              <a:rPr lang="en-US" sz="2800" dirty="0">
                <a:solidFill>
                  <a:schemeClr val="tx2"/>
                </a:solidFill>
                <a:latin typeface="Tahoma" pitchFamily="34" charset="0"/>
                <a:ea typeface="Tahoma" pitchFamily="34" charset="0"/>
                <a:cs typeface="Tahoma" pitchFamily="34" charset="0"/>
              </a:rPr>
              <a:t>arranged </a:t>
            </a:r>
            <a:r>
              <a:rPr lang="en-US" sz="2800" dirty="0">
                <a:latin typeface="Tahoma" pitchFamily="34" charset="0"/>
                <a:ea typeface="Tahoma" pitchFamily="34" charset="0"/>
                <a:cs typeface="Tahoma" pitchFamily="34" charset="0"/>
              </a:rPr>
              <a:t>in </a:t>
            </a:r>
          </a:p>
          <a:p>
            <a:pPr marL="0" indent="0" eaLnBrk="1" hangingPunct="1">
              <a:spcBef>
                <a:spcPts val="600"/>
              </a:spcBef>
              <a:buNone/>
            </a:pPr>
            <a:r>
              <a:rPr lang="en-US"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9 + 2 arrangement</a:t>
            </a:r>
          </a:p>
          <a:p>
            <a:pPr eaLnBrk="1" hangingPunct="1">
              <a:spcBef>
                <a:spcPts val="1200"/>
              </a:spcBef>
            </a:pPr>
            <a:r>
              <a:rPr lang="en-US" sz="2800" b="1" dirty="0">
                <a:solidFill>
                  <a:srgbClr val="FF0000"/>
                </a:solidFill>
                <a:latin typeface="Tahoma" pitchFamily="34" charset="0"/>
                <a:ea typeface="Tahoma" pitchFamily="34" charset="0"/>
                <a:cs typeface="Tahoma" pitchFamily="34" charset="0"/>
              </a:rPr>
              <a:t>Cilia</a:t>
            </a:r>
            <a:r>
              <a:rPr lang="en-US" sz="2800" dirty="0">
                <a:solidFill>
                  <a:srgbClr val="002060"/>
                </a:solidFill>
                <a:latin typeface="Tahoma" pitchFamily="34" charset="0"/>
                <a:ea typeface="Tahoma" pitchFamily="34" charset="0"/>
                <a:cs typeface="Tahoma" pitchFamily="34" charset="0"/>
              </a:rPr>
              <a:t> move materials across the cell surface.</a:t>
            </a:r>
          </a:p>
          <a:p>
            <a:pPr lvl="1" eaLnBrk="1" hangingPunct="1">
              <a:spcBef>
                <a:spcPts val="600"/>
              </a:spcBef>
            </a:pPr>
            <a:r>
              <a:rPr lang="en-US" sz="2800" dirty="0">
                <a:solidFill>
                  <a:srgbClr val="002060"/>
                </a:solidFill>
                <a:latin typeface="Tahoma" pitchFamily="34" charset="0"/>
                <a:ea typeface="Tahoma" pitchFamily="34" charset="0"/>
                <a:cs typeface="Tahoma" pitchFamily="34" charset="0"/>
              </a:rPr>
              <a:t>Shorter and more numerous.</a:t>
            </a:r>
          </a:p>
          <a:p>
            <a:pPr lvl="1" eaLnBrk="1" hangingPunct="1">
              <a:spcBef>
                <a:spcPts val="600"/>
              </a:spcBef>
            </a:pPr>
            <a:r>
              <a:rPr lang="en-US" sz="2800" dirty="0">
                <a:solidFill>
                  <a:srgbClr val="002060"/>
                </a:solidFill>
                <a:latin typeface="Tahoma" pitchFamily="34" charset="0"/>
                <a:ea typeface="Tahoma" pitchFamily="34" charset="0"/>
                <a:cs typeface="Tahoma" pitchFamily="34" charset="0"/>
              </a:rPr>
              <a:t>Ex. Respiratory system to move mucus.</a:t>
            </a:r>
          </a:p>
          <a:p>
            <a:pPr eaLnBrk="1" hangingPunct="1">
              <a:spcBef>
                <a:spcPts val="1200"/>
              </a:spcBef>
            </a:pPr>
            <a:r>
              <a:rPr lang="en-US" sz="2800" b="1" dirty="0">
                <a:solidFill>
                  <a:srgbClr val="FF0000"/>
                </a:solidFill>
                <a:latin typeface="Tahoma" pitchFamily="34" charset="0"/>
                <a:ea typeface="Tahoma" pitchFamily="34" charset="0"/>
                <a:cs typeface="Tahoma" pitchFamily="34" charset="0"/>
              </a:rPr>
              <a:t>Flagella</a:t>
            </a:r>
            <a:r>
              <a:rPr lang="en-US" sz="2800" dirty="0">
                <a:solidFill>
                  <a:srgbClr val="002060"/>
                </a:solidFill>
                <a:latin typeface="Tahoma" pitchFamily="34" charset="0"/>
                <a:ea typeface="Tahoma" pitchFamily="34" charset="0"/>
                <a:cs typeface="Tahoma" pitchFamily="34" charset="0"/>
              </a:rPr>
              <a:t> propel cells </a:t>
            </a:r>
          </a:p>
          <a:p>
            <a:pPr lvl="1" eaLnBrk="1" hangingPunct="1">
              <a:spcBef>
                <a:spcPts val="600"/>
              </a:spcBef>
            </a:pPr>
            <a:r>
              <a:rPr lang="en-US" sz="2800" dirty="0">
                <a:solidFill>
                  <a:srgbClr val="002060"/>
                </a:solidFill>
                <a:latin typeface="Tahoma" pitchFamily="34" charset="0"/>
                <a:ea typeface="Tahoma" pitchFamily="34" charset="0"/>
                <a:cs typeface="Tahoma" pitchFamily="34" charset="0"/>
              </a:rPr>
              <a:t>Longer and fewer</a:t>
            </a:r>
          </a:p>
          <a:p>
            <a:pPr lvl="1" eaLnBrk="1" hangingPunct="1">
              <a:spcBef>
                <a:spcPts val="600"/>
              </a:spcBef>
            </a:pPr>
            <a:r>
              <a:rPr lang="en-US" sz="2800" dirty="0">
                <a:solidFill>
                  <a:srgbClr val="002060"/>
                </a:solidFill>
                <a:latin typeface="Tahoma" pitchFamily="34" charset="0"/>
                <a:ea typeface="Tahoma" pitchFamily="34" charset="0"/>
                <a:cs typeface="Tahoma" pitchFamily="34" charset="0"/>
              </a:rPr>
              <a:t>E.g. Human Sperm</a:t>
            </a:r>
          </a:p>
          <a:p>
            <a:pPr eaLnBrk="1" hangingPunct="1">
              <a:lnSpc>
                <a:spcPct val="80000"/>
              </a:lnSpc>
              <a:buFontTx/>
              <a:buNone/>
            </a:pPr>
            <a:endParaRPr lang="en-US" sz="3200" b="1" dirty="0">
              <a:solidFill>
                <a:schemeClr val="tx2"/>
              </a:solidFill>
            </a:endParaRPr>
          </a:p>
          <a:p>
            <a:pPr eaLnBrk="1" hangingPunct="1">
              <a:lnSpc>
                <a:spcPct val="80000"/>
              </a:lnSpc>
              <a:buFontTx/>
              <a:buNone/>
            </a:pPr>
            <a:r>
              <a:rPr lang="en-US" sz="900" b="1" dirty="0"/>
              <a:t>         </a:t>
            </a:r>
          </a:p>
        </p:txBody>
      </p:sp>
      <p:pic>
        <p:nvPicPr>
          <p:cNvPr id="115717" name="Picture 8" descr="9 plus 2 paint"/>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096000" y="76200"/>
            <a:ext cx="2057400" cy="2250248"/>
          </a:xfrm>
          <a:noFill/>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4384" y="2286000"/>
            <a:ext cx="3916497" cy="261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963284"/>
            <a:ext cx="3013075" cy="187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Right 2"/>
          <p:cNvSpPr/>
          <p:nvPr/>
        </p:nvSpPr>
        <p:spPr bwMode="auto">
          <a:xfrm rot="20242808">
            <a:off x="4876800" y="1676400"/>
            <a:ext cx="1219200" cy="152400"/>
          </a:xfrm>
          <a:prstGeom prst="rightArrow">
            <a:avLst/>
          </a:prstGeom>
          <a:solidFill>
            <a:srgbClr val="FFFF00"/>
          </a:solidFill>
          <a:ln w="28575" cap="flat" cmpd="sng" algn="ctr">
            <a:solidFill>
              <a:schemeClr val="tx2">
                <a:lumMod val="85000"/>
                <a:lumOff val="15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800" b="1" i="0" u="none" strike="noStrike" cap="none" normalizeH="0" baseline="0">
              <a:ln>
                <a:noFill/>
              </a:ln>
              <a:solidFill>
                <a:srgbClr val="006600"/>
              </a:solidFill>
              <a:effectLst/>
              <a:latin typeface="Comic Sans MS" pitchFamily="66" charset="0"/>
              <a:ea typeface="新細明體" pitchFamily="18" charset="-120"/>
            </a:endParaRPr>
          </a:p>
        </p:txBody>
      </p:sp>
    </p:spTree>
    <p:extLst>
      <p:ext uri="{BB962C8B-B14F-4D97-AF65-F5344CB8AC3E}">
        <p14:creationId xmlns:p14="http://schemas.microsoft.com/office/powerpoint/2010/main" val="338600520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Effect transition="in" filter="box(out)">
                                      <p:cBhvr>
                                        <p:cTn id="7" dur="500"/>
                                        <p:tgtEl>
                                          <p:spTgt spid="352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2259">
                                            <p:txEl>
                                              <p:pRg st="1" end="1"/>
                                            </p:txEl>
                                          </p:spTgt>
                                        </p:tgtEl>
                                        <p:attrNameLst>
                                          <p:attrName>style.visibility</p:attrName>
                                        </p:attrNameLst>
                                      </p:cBhvr>
                                      <p:to>
                                        <p:strVal val="visible"/>
                                      </p:to>
                                    </p:set>
                                    <p:animEffect transition="in" filter="box(out)">
                                      <p:cBhvr>
                                        <p:cTn id="12" dur="500"/>
                                        <p:tgtEl>
                                          <p:spTgt spid="352259">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52259">
                                            <p:txEl>
                                              <p:pRg st="2" end="2"/>
                                            </p:txEl>
                                          </p:spTgt>
                                        </p:tgtEl>
                                        <p:attrNameLst>
                                          <p:attrName>style.visibility</p:attrName>
                                        </p:attrNameLst>
                                      </p:cBhvr>
                                      <p:to>
                                        <p:strVal val="visible"/>
                                      </p:to>
                                    </p:set>
                                    <p:animEffect transition="in" filter="box(out)">
                                      <p:cBhvr>
                                        <p:cTn id="21" dur="500"/>
                                        <p:tgtEl>
                                          <p:spTgt spid="35225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52259">
                                            <p:txEl>
                                              <p:pRg st="3" end="3"/>
                                            </p:txEl>
                                          </p:spTgt>
                                        </p:tgtEl>
                                        <p:attrNameLst>
                                          <p:attrName>style.visibility</p:attrName>
                                        </p:attrNameLst>
                                      </p:cBhvr>
                                      <p:to>
                                        <p:strVal val="visible"/>
                                      </p:to>
                                    </p:set>
                                    <p:animEffect transition="in" filter="box(out)">
                                      <p:cBhvr>
                                        <p:cTn id="26" dur="500"/>
                                        <p:tgtEl>
                                          <p:spTgt spid="35225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52259">
                                            <p:txEl>
                                              <p:pRg st="4" end="4"/>
                                            </p:txEl>
                                          </p:spTgt>
                                        </p:tgtEl>
                                        <p:attrNameLst>
                                          <p:attrName>style.visibility</p:attrName>
                                        </p:attrNameLst>
                                      </p:cBhvr>
                                      <p:to>
                                        <p:strVal val="visible"/>
                                      </p:to>
                                    </p:set>
                                    <p:animEffect transition="in" filter="box(out)">
                                      <p:cBhvr>
                                        <p:cTn id="31" dur="500"/>
                                        <p:tgtEl>
                                          <p:spTgt spid="352259">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352259">
                                            <p:txEl>
                                              <p:pRg st="5" end="5"/>
                                            </p:txEl>
                                          </p:spTgt>
                                        </p:tgtEl>
                                        <p:attrNameLst>
                                          <p:attrName>style.visibility</p:attrName>
                                        </p:attrNameLst>
                                      </p:cBhvr>
                                      <p:to>
                                        <p:strVal val="visible"/>
                                      </p:to>
                                    </p:set>
                                    <p:animEffect transition="in" filter="box(out)">
                                      <p:cBhvr>
                                        <p:cTn id="40" dur="500"/>
                                        <p:tgtEl>
                                          <p:spTgt spid="35225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352259">
                                            <p:txEl>
                                              <p:pRg st="6" end="6"/>
                                            </p:txEl>
                                          </p:spTgt>
                                        </p:tgtEl>
                                        <p:attrNameLst>
                                          <p:attrName>style.visibility</p:attrName>
                                        </p:attrNameLst>
                                      </p:cBhvr>
                                      <p:to>
                                        <p:strVal val="visible"/>
                                      </p:to>
                                    </p:set>
                                    <p:animEffect transition="in" filter="box(out)">
                                      <p:cBhvr>
                                        <p:cTn id="45" dur="500"/>
                                        <p:tgtEl>
                                          <p:spTgt spid="352259">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352259">
                                            <p:txEl>
                                              <p:pRg st="7" end="7"/>
                                            </p:txEl>
                                          </p:spTgt>
                                        </p:tgtEl>
                                        <p:attrNameLst>
                                          <p:attrName>style.visibility</p:attrName>
                                        </p:attrNameLst>
                                      </p:cBhvr>
                                      <p:to>
                                        <p:strVal val="visible"/>
                                      </p:to>
                                    </p:set>
                                    <p:animEffect transition="in" filter="box(out)">
                                      <p:cBhvr>
                                        <p:cTn id="50" dur="500"/>
                                        <p:tgtEl>
                                          <p:spTgt spid="352259">
                                            <p:txEl>
                                              <p:pRg st="7" end="7"/>
                                            </p:txEl>
                                          </p:spTgt>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uiExpand="1" build="p"/>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207F4895-40E5-4F1C-A1BC-58E33A90F213}" type="slidenum">
              <a:rPr kumimoji="0" lang="en-US" sz="1400" b="0" smtClean="0">
                <a:solidFill>
                  <a:srgbClr val="000000"/>
                </a:solidFill>
              </a:rPr>
              <a:pPr eaLnBrk="1" hangingPunct="1"/>
              <a:t>28</a:t>
            </a:fld>
            <a:endParaRPr kumimoji="0" lang="en-US" sz="1400" b="0">
              <a:solidFill>
                <a:srgbClr val="000000"/>
              </a:solidFill>
            </a:endParaRPr>
          </a:p>
        </p:txBody>
      </p:sp>
      <p:sp>
        <p:nvSpPr>
          <p:cNvPr id="296962" name="Rectangle 2"/>
          <p:cNvSpPr>
            <a:spLocks noGrp="1" noChangeArrowheads="1"/>
          </p:cNvSpPr>
          <p:nvPr>
            <p:ph type="title"/>
          </p:nvPr>
        </p:nvSpPr>
        <p:spPr>
          <a:xfrm>
            <a:off x="2362200" y="76200"/>
            <a:ext cx="4343400" cy="762000"/>
          </a:xfrm>
          <a:solidFill>
            <a:srgbClr val="FFC000"/>
          </a:solidFill>
        </p:spPr>
        <p:txBody>
          <a:bodyPr/>
          <a:lstStyle/>
          <a:p>
            <a:pPr eaLnBrk="1" hangingPunct="1">
              <a:defRPr/>
            </a:pPr>
            <a:r>
              <a:rPr lang="en-US"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Centrioles</a:t>
            </a:r>
          </a:p>
        </p:txBody>
      </p:sp>
      <p:sp>
        <p:nvSpPr>
          <p:cNvPr id="296963" name="Rectangle 3"/>
          <p:cNvSpPr>
            <a:spLocks noGrp="1" noChangeArrowheads="1"/>
          </p:cNvSpPr>
          <p:nvPr>
            <p:ph type="body" sz="half" idx="2"/>
          </p:nvPr>
        </p:nvSpPr>
        <p:spPr>
          <a:xfrm>
            <a:off x="4648200" y="1066800"/>
            <a:ext cx="4191000" cy="5486400"/>
          </a:xfrm>
          <a:solidFill>
            <a:schemeClr val="accent1">
              <a:lumMod val="20000"/>
              <a:lumOff val="80000"/>
            </a:schemeClr>
          </a:solidFill>
        </p:spPr>
        <p:txBody>
          <a:bodyPr/>
          <a:lstStyle/>
          <a:p>
            <a:pPr eaLnBrk="1" hangingPunct="1">
              <a:spcBef>
                <a:spcPts val="1200"/>
              </a:spcBef>
            </a:pPr>
            <a:r>
              <a:rPr lang="en-US" sz="2600" dirty="0">
                <a:latin typeface="Tahoma" pitchFamily="34" charset="0"/>
                <a:ea typeface="Tahoma" pitchFamily="34" charset="0"/>
                <a:cs typeface="Tahoma" pitchFamily="34" charset="0"/>
              </a:rPr>
              <a:t>Found </a:t>
            </a:r>
            <a:r>
              <a:rPr lang="en-US" sz="2600" b="1" dirty="0">
                <a:latin typeface="Tahoma" pitchFamily="34" charset="0"/>
                <a:ea typeface="Tahoma" pitchFamily="34" charset="0"/>
                <a:cs typeface="Tahoma" pitchFamily="34" charset="0"/>
              </a:rPr>
              <a:t>only in </a:t>
            </a:r>
            <a:r>
              <a:rPr lang="en-US" sz="2600" b="1" dirty="0">
                <a:solidFill>
                  <a:srgbClr val="FF0000"/>
                </a:solidFill>
                <a:latin typeface="Tahoma" pitchFamily="34" charset="0"/>
                <a:ea typeface="Tahoma" pitchFamily="34" charset="0"/>
                <a:cs typeface="Tahoma" pitchFamily="34" charset="0"/>
              </a:rPr>
              <a:t>animal cells.</a:t>
            </a:r>
          </a:p>
          <a:p>
            <a:pPr eaLnBrk="1" hangingPunct="1">
              <a:spcBef>
                <a:spcPts val="1200"/>
              </a:spcBef>
            </a:pPr>
            <a:r>
              <a:rPr lang="en-US" sz="2600" dirty="0">
                <a:solidFill>
                  <a:srgbClr val="FF0000"/>
                </a:solidFill>
                <a:latin typeface="Tahoma" pitchFamily="34" charset="0"/>
                <a:ea typeface="Tahoma" pitchFamily="34" charset="0"/>
                <a:cs typeface="Tahoma" pitchFamily="34" charset="0"/>
              </a:rPr>
              <a:t>Paired </a:t>
            </a:r>
            <a:r>
              <a:rPr lang="en-US" sz="2600" dirty="0">
                <a:latin typeface="Tahoma" pitchFamily="34" charset="0"/>
                <a:ea typeface="Tahoma" pitchFamily="34" charset="0"/>
                <a:cs typeface="Tahoma" pitchFamily="34" charset="0"/>
              </a:rPr>
              <a:t>structures near nucleus.</a:t>
            </a:r>
          </a:p>
          <a:p>
            <a:pPr eaLnBrk="1" hangingPunct="1">
              <a:spcBef>
                <a:spcPts val="1200"/>
              </a:spcBef>
            </a:pPr>
            <a:r>
              <a:rPr lang="en-US" sz="2600" dirty="0">
                <a:latin typeface="Tahoma" pitchFamily="34" charset="0"/>
                <a:ea typeface="Tahoma" pitchFamily="34" charset="0"/>
                <a:cs typeface="Tahoma" pitchFamily="34" charset="0"/>
              </a:rPr>
              <a:t>Made of </a:t>
            </a:r>
            <a:r>
              <a:rPr lang="en-US" sz="2600" dirty="0">
                <a:solidFill>
                  <a:srgbClr val="FF0000"/>
                </a:solidFill>
                <a:latin typeface="Tahoma" pitchFamily="34" charset="0"/>
                <a:ea typeface="Tahoma" pitchFamily="34" charset="0"/>
                <a:cs typeface="Tahoma" pitchFamily="34" charset="0"/>
              </a:rPr>
              <a:t>9 triplets </a:t>
            </a:r>
            <a:r>
              <a:rPr lang="en-US" sz="2600" dirty="0">
                <a:latin typeface="Tahoma" pitchFamily="34" charset="0"/>
                <a:ea typeface="Tahoma" pitchFamily="34" charset="0"/>
                <a:cs typeface="Tahoma" pitchFamily="34" charset="0"/>
              </a:rPr>
              <a:t>of </a:t>
            </a:r>
            <a:r>
              <a:rPr lang="en-US" sz="2600" dirty="0">
                <a:solidFill>
                  <a:srgbClr val="FF0000"/>
                </a:solidFill>
                <a:latin typeface="Tahoma" pitchFamily="34" charset="0"/>
                <a:ea typeface="Tahoma" pitchFamily="34" charset="0"/>
                <a:cs typeface="Tahoma" pitchFamily="34" charset="0"/>
              </a:rPr>
              <a:t>microtubules.</a:t>
            </a:r>
          </a:p>
          <a:p>
            <a:pPr eaLnBrk="1" hangingPunct="1">
              <a:spcBef>
                <a:spcPts val="1200"/>
              </a:spcBef>
            </a:pPr>
            <a:r>
              <a:rPr lang="en-US" sz="2600" dirty="0">
                <a:latin typeface="Tahoma" pitchFamily="34" charset="0"/>
                <a:ea typeface="Tahoma" pitchFamily="34" charset="0"/>
                <a:cs typeface="Tahoma" pitchFamily="34" charset="0"/>
              </a:rPr>
              <a:t>Appear during </a:t>
            </a:r>
            <a:r>
              <a:rPr lang="en-US" sz="2600" dirty="0">
                <a:solidFill>
                  <a:srgbClr val="FF0000"/>
                </a:solidFill>
                <a:latin typeface="Tahoma" pitchFamily="34" charset="0"/>
                <a:ea typeface="Tahoma" pitchFamily="34" charset="0"/>
                <a:cs typeface="Tahoma" pitchFamily="34" charset="0"/>
              </a:rPr>
              <a:t>cell division </a:t>
            </a:r>
            <a:r>
              <a:rPr lang="en-US" sz="2600" dirty="0">
                <a:latin typeface="Tahoma" pitchFamily="34" charset="0"/>
                <a:ea typeface="Tahoma" pitchFamily="34" charset="0"/>
                <a:cs typeface="Tahoma" pitchFamily="34" charset="0"/>
              </a:rPr>
              <a:t>forming </a:t>
            </a:r>
            <a:r>
              <a:rPr lang="en-US" sz="2600" dirty="0">
                <a:solidFill>
                  <a:srgbClr val="FF0000"/>
                </a:solidFill>
                <a:latin typeface="Tahoma" pitchFamily="34" charset="0"/>
                <a:ea typeface="Tahoma" pitchFamily="34" charset="0"/>
                <a:cs typeface="Tahoma" pitchFamily="34" charset="0"/>
              </a:rPr>
              <a:t>mitotic spindle.</a:t>
            </a:r>
          </a:p>
          <a:p>
            <a:pPr eaLnBrk="1" hangingPunct="1">
              <a:spcBef>
                <a:spcPts val="1200"/>
              </a:spcBef>
            </a:pPr>
            <a:r>
              <a:rPr lang="en-US" sz="2600" dirty="0">
                <a:latin typeface="Tahoma" pitchFamily="34" charset="0"/>
                <a:ea typeface="Tahoma" pitchFamily="34" charset="0"/>
                <a:cs typeface="Tahoma" pitchFamily="34" charset="0"/>
              </a:rPr>
              <a:t>Help to </a:t>
            </a:r>
            <a:r>
              <a:rPr lang="en-US" sz="2600" dirty="0">
                <a:solidFill>
                  <a:srgbClr val="FF0000"/>
                </a:solidFill>
                <a:latin typeface="Tahoma" pitchFamily="34" charset="0"/>
                <a:ea typeface="Tahoma" pitchFamily="34" charset="0"/>
                <a:cs typeface="Tahoma" pitchFamily="34" charset="0"/>
              </a:rPr>
              <a:t>pull chromosome pairs apart</a:t>
            </a:r>
            <a:r>
              <a:rPr lang="en-US" sz="2600" dirty="0">
                <a:latin typeface="Tahoma" pitchFamily="34" charset="0"/>
                <a:ea typeface="Tahoma" pitchFamily="34" charset="0"/>
                <a:cs typeface="Tahoma" pitchFamily="34" charset="0"/>
              </a:rPr>
              <a:t> to opposite ends of the cell.</a:t>
            </a:r>
          </a:p>
        </p:txBody>
      </p:sp>
      <p:pic>
        <p:nvPicPr>
          <p:cNvPr id="3" name="ClipArt Placeholder 2"/>
          <p:cNvPicPr>
            <a:picLocks noGrp="1" noChangeAspect="1"/>
          </p:cNvPicPr>
          <p:nvPr>
            <p:ph type="clipArt" sz="half" idx="1"/>
          </p:nvPr>
        </p:nvPicPr>
        <p:blipFill>
          <a:blip r:embed="rId3">
            <a:extLst>
              <a:ext uri="{28A0092B-C50C-407E-A947-70E740481C1C}">
                <a14:useLocalDpi xmlns:a14="http://schemas.microsoft.com/office/drawing/2010/main" val="0"/>
              </a:ext>
            </a:extLst>
          </a:blip>
          <a:stretch>
            <a:fillRect/>
          </a:stretch>
        </p:blipFill>
        <p:spPr>
          <a:xfrm>
            <a:off x="304800" y="914399"/>
            <a:ext cx="4114800" cy="3370217"/>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356697"/>
            <a:ext cx="4114800" cy="2437773"/>
          </a:xfrm>
          <a:prstGeom prst="rect">
            <a:avLst/>
          </a:prstGeom>
        </p:spPr>
      </p:pic>
    </p:spTree>
    <p:extLst>
      <p:ext uri="{BB962C8B-B14F-4D97-AF65-F5344CB8AC3E}">
        <p14:creationId xmlns:p14="http://schemas.microsoft.com/office/powerpoint/2010/main" val="70070518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box(out)">
                                      <p:cBhvr>
                                        <p:cTn id="7" dur="500"/>
                                        <p:tgtEl>
                                          <p:spTgt spid="296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6963">
                                            <p:txEl>
                                              <p:pRg st="1" end="1"/>
                                            </p:txEl>
                                          </p:spTgt>
                                        </p:tgtEl>
                                        <p:attrNameLst>
                                          <p:attrName>style.visibility</p:attrName>
                                        </p:attrNameLst>
                                      </p:cBhvr>
                                      <p:to>
                                        <p:strVal val="visible"/>
                                      </p:to>
                                    </p:set>
                                    <p:animEffect transition="in" filter="box(out)">
                                      <p:cBhvr>
                                        <p:cTn id="12" dur="500"/>
                                        <p:tgtEl>
                                          <p:spTgt spid="296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96963">
                                            <p:txEl>
                                              <p:pRg st="2" end="2"/>
                                            </p:txEl>
                                          </p:spTgt>
                                        </p:tgtEl>
                                        <p:attrNameLst>
                                          <p:attrName>style.visibility</p:attrName>
                                        </p:attrNameLst>
                                      </p:cBhvr>
                                      <p:to>
                                        <p:strVal val="visible"/>
                                      </p:to>
                                    </p:set>
                                    <p:animEffect transition="in" filter="box(out)">
                                      <p:cBhvr>
                                        <p:cTn id="17" dur="500"/>
                                        <p:tgtEl>
                                          <p:spTgt spid="296963">
                                            <p:txEl>
                                              <p:pRg st="2" end="2"/>
                                            </p:txEl>
                                          </p:spTgt>
                                        </p:tgtEl>
                                      </p:cBhvr>
                                    </p:animEffect>
                                  </p:childTnLst>
                                </p:cTn>
                              </p:par>
                            </p:childTnLst>
                          </p:cTn>
                        </p:par>
                        <p:par>
                          <p:cTn id="18" fill="hold" nodeType="withGroup">
                            <p:stCondLst>
                              <p:cond delay="50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296963">
                                            <p:txEl>
                                              <p:pRg st="3" end="3"/>
                                            </p:txEl>
                                          </p:spTgt>
                                        </p:tgtEl>
                                        <p:attrNameLst>
                                          <p:attrName>style.visibility</p:attrName>
                                        </p:attrNameLst>
                                      </p:cBhvr>
                                      <p:to>
                                        <p:strVal val="visible"/>
                                      </p:to>
                                    </p:set>
                                    <p:animEffect transition="in" filter="box(out)">
                                      <p:cBhvr>
                                        <p:cTn id="25" dur="500"/>
                                        <p:tgtEl>
                                          <p:spTgt spid="29696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96963">
                                            <p:txEl>
                                              <p:pRg st="4" end="4"/>
                                            </p:txEl>
                                          </p:spTgt>
                                        </p:tgtEl>
                                        <p:attrNameLst>
                                          <p:attrName>style.visibility</p:attrName>
                                        </p:attrNameLst>
                                      </p:cBhvr>
                                      <p:to>
                                        <p:strVal val="visible"/>
                                      </p:to>
                                    </p:set>
                                    <p:animEffect transition="in" filter="box(out)">
                                      <p:cBhvr>
                                        <p:cTn id="30" dur="500"/>
                                        <p:tgtEl>
                                          <p:spTgt spid="296963">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5" cy="1371600"/>
          </a:xfrm>
        </p:spPr>
        <p:txBody>
          <a:bodyPr/>
          <a:lstStyle/>
          <a:p>
            <a:r>
              <a:rPr lang="en-US" sz="2800" dirty="0">
                <a:solidFill>
                  <a:srgbClr val="FFFF00"/>
                </a:solidFill>
              </a:rPr>
              <a:t>Label the Organelles of an Animal Cell</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644" y="1903690"/>
            <a:ext cx="6406756" cy="467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Arrow Connector 17"/>
          <p:cNvCxnSpPr/>
          <p:nvPr/>
        </p:nvCxnSpPr>
        <p:spPr bwMode="auto">
          <a:xfrm>
            <a:off x="1995128" y="3714670"/>
            <a:ext cx="1715617" cy="1715617"/>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cxnSpLocks/>
          </p:cNvCxnSpPr>
          <p:nvPr/>
        </p:nvCxnSpPr>
        <p:spPr bwMode="auto">
          <a:xfrm flipV="1">
            <a:off x="4652955" y="1739392"/>
            <a:ext cx="1543845" cy="1136894"/>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a:cxnSpLocks/>
          </p:cNvCxnSpPr>
          <p:nvPr/>
        </p:nvCxnSpPr>
        <p:spPr bwMode="auto">
          <a:xfrm flipV="1">
            <a:off x="5530040" y="2480902"/>
            <a:ext cx="1327960" cy="321081"/>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2" name="Straight Arrow Connector 31"/>
          <p:cNvCxnSpPr>
            <a:cxnSpLocks/>
          </p:cNvCxnSpPr>
          <p:nvPr/>
        </p:nvCxnSpPr>
        <p:spPr bwMode="auto">
          <a:xfrm>
            <a:off x="4114800" y="4191000"/>
            <a:ext cx="2480690" cy="1858790"/>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3" name="Straight Arrow Connector 42"/>
          <p:cNvCxnSpPr>
            <a:cxnSpLocks/>
          </p:cNvCxnSpPr>
          <p:nvPr/>
        </p:nvCxnSpPr>
        <p:spPr bwMode="auto">
          <a:xfrm>
            <a:off x="5117022" y="3997050"/>
            <a:ext cx="2350578" cy="1169555"/>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4" name="Straight Arrow Connector 43"/>
          <p:cNvCxnSpPr>
            <a:cxnSpLocks/>
          </p:cNvCxnSpPr>
          <p:nvPr/>
        </p:nvCxnSpPr>
        <p:spPr bwMode="auto">
          <a:xfrm>
            <a:off x="3403052" y="4360192"/>
            <a:ext cx="224686" cy="1602185"/>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6" name="Straight Arrow Connector 45"/>
          <p:cNvCxnSpPr>
            <a:cxnSpLocks/>
          </p:cNvCxnSpPr>
          <p:nvPr/>
        </p:nvCxnSpPr>
        <p:spPr bwMode="auto">
          <a:xfrm flipV="1">
            <a:off x="3627738" y="4223201"/>
            <a:ext cx="182262" cy="1672746"/>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0" name="Straight Arrow Connector 49"/>
          <p:cNvCxnSpPr>
            <a:cxnSpLocks/>
          </p:cNvCxnSpPr>
          <p:nvPr/>
        </p:nvCxnSpPr>
        <p:spPr bwMode="auto">
          <a:xfrm>
            <a:off x="1324322" y="2365277"/>
            <a:ext cx="939129" cy="474106"/>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2" name="Straight Arrow Connector 51"/>
          <p:cNvCxnSpPr>
            <a:cxnSpLocks/>
          </p:cNvCxnSpPr>
          <p:nvPr/>
        </p:nvCxnSpPr>
        <p:spPr bwMode="auto">
          <a:xfrm flipV="1">
            <a:off x="876051" y="3435372"/>
            <a:ext cx="2060792" cy="924820"/>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Arrow Connector 52"/>
          <p:cNvCxnSpPr>
            <a:cxnSpLocks/>
          </p:cNvCxnSpPr>
          <p:nvPr/>
        </p:nvCxnSpPr>
        <p:spPr bwMode="auto">
          <a:xfrm>
            <a:off x="3202580" y="2094608"/>
            <a:ext cx="960782" cy="1081977"/>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8" name="Straight Arrow Connector 27"/>
          <p:cNvCxnSpPr>
            <a:cxnSpLocks/>
          </p:cNvCxnSpPr>
          <p:nvPr/>
        </p:nvCxnSpPr>
        <p:spPr bwMode="auto">
          <a:xfrm>
            <a:off x="5201796" y="3590387"/>
            <a:ext cx="2189604" cy="1543929"/>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a:cxnSpLocks/>
          </p:cNvCxnSpPr>
          <p:nvPr/>
        </p:nvCxnSpPr>
        <p:spPr bwMode="auto">
          <a:xfrm flipV="1">
            <a:off x="6041620" y="3154351"/>
            <a:ext cx="1032265" cy="22234"/>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pic>
        <p:nvPicPr>
          <p:cNvPr id="26" name="Picture 25" descr="try_it-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204787"/>
            <a:ext cx="1186498" cy="962025"/>
          </a:xfrm>
          <a:prstGeom prst="rect">
            <a:avLst/>
          </a:prstGeom>
        </p:spPr>
      </p:pic>
      <p:sp>
        <p:nvSpPr>
          <p:cNvPr id="17" name="TextBox 16">
            <a:extLst>
              <a:ext uri="{FF2B5EF4-FFF2-40B4-BE49-F238E27FC236}">
                <a16:creationId xmlns:a16="http://schemas.microsoft.com/office/drawing/2014/main" id="{D9E991C6-E8F6-4C40-9D76-46FE5805FFB6}"/>
              </a:ext>
            </a:extLst>
          </p:cNvPr>
          <p:cNvSpPr txBox="1"/>
          <p:nvPr/>
        </p:nvSpPr>
        <p:spPr>
          <a:xfrm>
            <a:off x="2975272" y="1810528"/>
            <a:ext cx="307693" cy="369332"/>
          </a:xfrm>
          <a:prstGeom prst="rect">
            <a:avLst/>
          </a:prstGeom>
          <a:noFill/>
        </p:spPr>
        <p:txBody>
          <a:bodyPr wrap="square" rtlCol="0">
            <a:spAutoFit/>
          </a:bodyPr>
          <a:lstStyle/>
          <a:p>
            <a:pPr algn="ctr"/>
            <a:r>
              <a:rPr lang="en-US" dirty="0"/>
              <a:t>1</a:t>
            </a:r>
          </a:p>
        </p:txBody>
      </p:sp>
      <p:sp>
        <p:nvSpPr>
          <p:cNvPr id="19" name="TextBox 18">
            <a:extLst>
              <a:ext uri="{FF2B5EF4-FFF2-40B4-BE49-F238E27FC236}">
                <a16:creationId xmlns:a16="http://schemas.microsoft.com/office/drawing/2014/main" id="{15CE1954-2D68-4AA4-B7C5-2B4FBC2E07CB}"/>
              </a:ext>
            </a:extLst>
          </p:cNvPr>
          <p:cNvSpPr txBox="1"/>
          <p:nvPr/>
        </p:nvSpPr>
        <p:spPr>
          <a:xfrm>
            <a:off x="1057951" y="2151284"/>
            <a:ext cx="307693" cy="369332"/>
          </a:xfrm>
          <a:prstGeom prst="rect">
            <a:avLst/>
          </a:prstGeom>
          <a:noFill/>
        </p:spPr>
        <p:txBody>
          <a:bodyPr wrap="square" rtlCol="0">
            <a:spAutoFit/>
          </a:bodyPr>
          <a:lstStyle/>
          <a:p>
            <a:pPr algn="ctr"/>
            <a:r>
              <a:rPr lang="en-US" dirty="0"/>
              <a:t>9</a:t>
            </a:r>
          </a:p>
        </p:txBody>
      </p:sp>
      <p:sp>
        <p:nvSpPr>
          <p:cNvPr id="20" name="TextBox 19">
            <a:extLst>
              <a:ext uri="{FF2B5EF4-FFF2-40B4-BE49-F238E27FC236}">
                <a16:creationId xmlns:a16="http://schemas.microsoft.com/office/drawing/2014/main" id="{D5B8D862-AF5F-4525-B85C-BB27E602B0F0}"/>
              </a:ext>
            </a:extLst>
          </p:cNvPr>
          <p:cNvSpPr txBox="1"/>
          <p:nvPr/>
        </p:nvSpPr>
        <p:spPr>
          <a:xfrm>
            <a:off x="545592" y="4223201"/>
            <a:ext cx="307693" cy="369332"/>
          </a:xfrm>
          <a:prstGeom prst="rect">
            <a:avLst/>
          </a:prstGeom>
          <a:noFill/>
        </p:spPr>
        <p:txBody>
          <a:bodyPr wrap="square" rtlCol="0">
            <a:spAutoFit/>
          </a:bodyPr>
          <a:lstStyle/>
          <a:p>
            <a:pPr algn="ctr"/>
            <a:r>
              <a:rPr lang="en-US" dirty="0"/>
              <a:t>8</a:t>
            </a:r>
          </a:p>
        </p:txBody>
      </p:sp>
      <p:sp>
        <p:nvSpPr>
          <p:cNvPr id="21" name="TextBox 20">
            <a:extLst>
              <a:ext uri="{FF2B5EF4-FFF2-40B4-BE49-F238E27FC236}">
                <a16:creationId xmlns:a16="http://schemas.microsoft.com/office/drawing/2014/main" id="{64A9CB11-5979-4C0B-A392-7D4712CC6364}"/>
              </a:ext>
            </a:extLst>
          </p:cNvPr>
          <p:cNvSpPr txBox="1"/>
          <p:nvPr/>
        </p:nvSpPr>
        <p:spPr>
          <a:xfrm>
            <a:off x="3403052" y="5989109"/>
            <a:ext cx="307693" cy="369332"/>
          </a:xfrm>
          <a:prstGeom prst="rect">
            <a:avLst/>
          </a:prstGeom>
          <a:noFill/>
        </p:spPr>
        <p:txBody>
          <a:bodyPr wrap="square" rtlCol="0">
            <a:spAutoFit/>
          </a:bodyPr>
          <a:lstStyle/>
          <a:p>
            <a:pPr algn="ctr"/>
            <a:r>
              <a:rPr lang="en-US" dirty="0"/>
              <a:t>7</a:t>
            </a:r>
          </a:p>
        </p:txBody>
      </p:sp>
      <p:sp>
        <p:nvSpPr>
          <p:cNvPr id="22" name="TextBox 21">
            <a:extLst>
              <a:ext uri="{FF2B5EF4-FFF2-40B4-BE49-F238E27FC236}">
                <a16:creationId xmlns:a16="http://schemas.microsoft.com/office/drawing/2014/main" id="{2F071765-7B01-4033-9BF7-71BA10041A38}"/>
              </a:ext>
            </a:extLst>
          </p:cNvPr>
          <p:cNvSpPr txBox="1"/>
          <p:nvPr/>
        </p:nvSpPr>
        <p:spPr>
          <a:xfrm>
            <a:off x="6605508" y="5980693"/>
            <a:ext cx="307693" cy="369332"/>
          </a:xfrm>
          <a:prstGeom prst="rect">
            <a:avLst/>
          </a:prstGeom>
          <a:noFill/>
        </p:spPr>
        <p:txBody>
          <a:bodyPr wrap="square" rtlCol="0">
            <a:spAutoFit/>
          </a:bodyPr>
          <a:lstStyle/>
          <a:p>
            <a:pPr algn="ctr"/>
            <a:r>
              <a:rPr lang="en-US" dirty="0"/>
              <a:t>6</a:t>
            </a:r>
          </a:p>
        </p:txBody>
      </p:sp>
      <p:sp>
        <p:nvSpPr>
          <p:cNvPr id="23" name="TextBox 22">
            <a:extLst>
              <a:ext uri="{FF2B5EF4-FFF2-40B4-BE49-F238E27FC236}">
                <a16:creationId xmlns:a16="http://schemas.microsoft.com/office/drawing/2014/main" id="{AFEFB828-3932-4833-AEB2-D118A6B69146}"/>
              </a:ext>
            </a:extLst>
          </p:cNvPr>
          <p:cNvSpPr txBox="1"/>
          <p:nvPr/>
        </p:nvSpPr>
        <p:spPr>
          <a:xfrm>
            <a:off x="7482391" y="4981939"/>
            <a:ext cx="307693" cy="369332"/>
          </a:xfrm>
          <a:prstGeom prst="rect">
            <a:avLst/>
          </a:prstGeom>
          <a:noFill/>
        </p:spPr>
        <p:txBody>
          <a:bodyPr wrap="square" rtlCol="0">
            <a:spAutoFit/>
          </a:bodyPr>
          <a:lstStyle/>
          <a:p>
            <a:pPr algn="ctr"/>
            <a:r>
              <a:rPr lang="en-US" dirty="0"/>
              <a:t>5</a:t>
            </a:r>
          </a:p>
        </p:txBody>
      </p:sp>
      <p:sp>
        <p:nvSpPr>
          <p:cNvPr id="24" name="TextBox 23">
            <a:extLst>
              <a:ext uri="{FF2B5EF4-FFF2-40B4-BE49-F238E27FC236}">
                <a16:creationId xmlns:a16="http://schemas.microsoft.com/office/drawing/2014/main" id="{7A69FD87-2B78-455D-A124-B6DA95D4A313}"/>
              </a:ext>
            </a:extLst>
          </p:cNvPr>
          <p:cNvSpPr txBox="1"/>
          <p:nvPr/>
        </p:nvSpPr>
        <p:spPr>
          <a:xfrm>
            <a:off x="7073885" y="2955635"/>
            <a:ext cx="307693" cy="369332"/>
          </a:xfrm>
          <a:prstGeom prst="rect">
            <a:avLst/>
          </a:prstGeom>
          <a:noFill/>
        </p:spPr>
        <p:txBody>
          <a:bodyPr wrap="square" rtlCol="0">
            <a:spAutoFit/>
          </a:bodyPr>
          <a:lstStyle/>
          <a:p>
            <a:pPr algn="ctr"/>
            <a:r>
              <a:rPr lang="en-US" dirty="0"/>
              <a:t>4</a:t>
            </a:r>
          </a:p>
        </p:txBody>
      </p:sp>
      <p:sp>
        <p:nvSpPr>
          <p:cNvPr id="27" name="TextBox 26">
            <a:extLst>
              <a:ext uri="{FF2B5EF4-FFF2-40B4-BE49-F238E27FC236}">
                <a16:creationId xmlns:a16="http://schemas.microsoft.com/office/drawing/2014/main" id="{F423CA50-0FA1-4E1E-875F-1B27163BBC4D}"/>
              </a:ext>
            </a:extLst>
          </p:cNvPr>
          <p:cNvSpPr txBox="1"/>
          <p:nvPr/>
        </p:nvSpPr>
        <p:spPr>
          <a:xfrm>
            <a:off x="6830753" y="2243303"/>
            <a:ext cx="307693" cy="369332"/>
          </a:xfrm>
          <a:prstGeom prst="rect">
            <a:avLst/>
          </a:prstGeom>
          <a:noFill/>
        </p:spPr>
        <p:txBody>
          <a:bodyPr wrap="square" rtlCol="0">
            <a:spAutoFit/>
          </a:bodyPr>
          <a:lstStyle/>
          <a:p>
            <a:pPr algn="ctr"/>
            <a:r>
              <a:rPr lang="en-US" dirty="0"/>
              <a:t>3</a:t>
            </a:r>
          </a:p>
        </p:txBody>
      </p:sp>
      <p:sp>
        <p:nvSpPr>
          <p:cNvPr id="30" name="TextBox 29">
            <a:extLst>
              <a:ext uri="{FF2B5EF4-FFF2-40B4-BE49-F238E27FC236}">
                <a16:creationId xmlns:a16="http://schemas.microsoft.com/office/drawing/2014/main" id="{50D74776-D857-4C83-B9B9-F354848DDE48}"/>
              </a:ext>
            </a:extLst>
          </p:cNvPr>
          <p:cNvSpPr txBox="1"/>
          <p:nvPr/>
        </p:nvSpPr>
        <p:spPr>
          <a:xfrm>
            <a:off x="6138464" y="1464999"/>
            <a:ext cx="307693" cy="369332"/>
          </a:xfrm>
          <a:prstGeom prst="rect">
            <a:avLst/>
          </a:prstGeom>
          <a:noFill/>
        </p:spPr>
        <p:txBody>
          <a:bodyPr wrap="square" rtlCol="0">
            <a:spAutoFit/>
          </a:bodyPr>
          <a:lstStyle/>
          <a:p>
            <a:pPr algn="ctr"/>
            <a:r>
              <a:rPr lang="en-US" dirty="0"/>
              <a:t>2</a:t>
            </a:r>
          </a:p>
        </p:txBody>
      </p:sp>
    </p:spTree>
    <p:extLst>
      <p:ext uri="{BB962C8B-B14F-4D97-AF65-F5344CB8AC3E}">
        <p14:creationId xmlns:p14="http://schemas.microsoft.com/office/powerpoint/2010/main" val="2286775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3999" cy="1077218"/>
          </a:xfrm>
          <a:prstGeom prst="rect">
            <a:avLst/>
          </a:prstGeom>
          <a:solidFill>
            <a:schemeClr val="tx1"/>
          </a:solidFill>
        </p:spPr>
        <p:txBody>
          <a:bodyPr wrap="square" anchor="ctr">
            <a:spAutoFit/>
          </a:bodyPr>
          <a:lstStyle/>
          <a:p>
            <a:pPr marL="1371600"/>
            <a:r>
              <a:rPr lang="en-US" sz="3200" dirty="0">
                <a:solidFill>
                  <a:schemeClr val="bg1"/>
                </a:solidFill>
              </a:rPr>
              <a:t>How do our bodies function so efficiently?</a:t>
            </a:r>
          </a:p>
        </p:txBody>
      </p:sp>
      <p:pic>
        <p:nvPicPr>
          <p:cNvPr id="14" name="Picture 2" descr="http://farm5.staticflickr.com/4129/5197327623_dde9c65af0_z.jpg"/>
          <p:cNvPicPr>
            <a:picLocks noChangeAspect="1" noChangeArrowheads="1"/>
          </p:cNvPicPr>
          <p:nvPr/>
        </p:nvPicPr>
        <p:blipFill rotWithShape="1">
          <a:blip r:embed="rId3">
            <a:extLst>
              <a:ext uri="{28A0092B-C50C-407E-A947-70E740481C1C}">
                <a14:useLocalDpi xmlns:a14="http://schemas.microsoft.com/office/drawing/2010/main" val="0"/>
              </a:ext>
            </a:extLst>
          </a:blip>
          <a:srcRect r="25494"/>
          <a:stretch/>
        </p:blipFill>
        <p:spPr bwMode="auto">
          <a:xfrm>
            <a:off x="-25400" y="2705099"/>
            <a:ext cx="4445000" cy="40005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File:P Cell.sv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334000" y="2496019"/>
            <a:ext cx="3637107" cy="30665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8749" y="1159639"/>
            <a:ext cx="8985250" cy="1431161"/>
          </a:xfrm>
          <a:prstGeom prst="rect">
            <a:avLst/>
          </a:prstGeom>
          <a:solidFill>
            <a:srgbClr val="FFFF00"/>
          </a:solidFill>
        </p:spPr>
        <p:txBody>
          <a:bodyPr wrap="square">
            <a:spAutoFit/>
          </a:bodyPr>
          <a:lstStyle/>
          <a:p>
            <a:pPr>
              <a:spcBef>
                <a:spcPts val="600"/>
              </a:spcBef>
            </a:pPr>
            <a:r>
              <a:rPr lang="en-US" sz="2400" dirty="0"/>
              <a:t>Compare the organelles in a cell to the organs in your body.</a:t>
            </a:r>
          </a:p>
          <a:p>
            <a:pPr>
              <a:spcBef>
                <a:spcPts val="1800"/>
              </a:spcBef>
            </a:pPr>
            <a:r>
              <a:rPr lang="en-US" sz="2400" dirty="0"/>
              <a:t>What functions are necessary to carry on life … what organelles / organs perform these functions?</a:t>
            </a:r>
          </a:p>
        </p:txBody>
      </p:sp>
      <p:pic>
        <p:nvPicPr>
          <p:cNvPr id="18" name="Picture 17" descr="think_about_it-01.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449" y="104774"/>
            <a:ext cx="998539" cy="809626"/>
          </a:xfrm>
          <a:prstGeom prst="rect">
            <a:avLst/>
          </a:prstGeom>
        </p:spPr>
      </p:pic>
    </p:spTree>
    <p:extLst>
      <p:ext uri="{BB962C8B-B14F-4D97-AF65-F5344CB8AC3E}">
        <p14:creationId xmlns:p14="http://schemas.microsoft.com/office/powerpoint/2010/main" val="90971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5" cy="1371600"/>
          </a:xfrm>
        </p:spPr>
        <p:txBody>
          <a:bodyPr/>
          <a:lstStyle/>
          <a:p>
            <a:r>
              <a:rPr lang="en-US" sz="2800" dirty="0">
                <a:solidFill>
                  <a:srgbClr val="FFFF00"/>
                </a:solidFill>
              </a:rPr>
              <a:t>Label the Organelles of an Animal Cell</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3775" y="2609746"/>
            <a:ext cx="4470494" cy="326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396325" y="2297929"/>
            <a:ext cx="1215397" cy="457626"/>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064" b="1" dirty="0">
                <a:solidFill>
                  <a:srgbClr val="5B8F22"/>
                </a:solidFill>
                <a:latin typeface="Arial" charset="0"/>
              </a:rPr>
              <a:t>Nucleus</a:t>
            </a:r>
          </a:p>
        </p:txBody>
      </p:sp>
      <p:sp>
        <p:nvSpPr>
          <p:cNvPr id="8" name="TextBox 7"/>
          <p:cNvSpPr txBox="1"/>
          <p:nvPr/>
        </p:nvSpPr>
        <p:spPr>
          <a:xfrm>
            <a:off x="4924979" y="2115333"/>
            <a:ext cx="2201244" cy="457626"/>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064" b="1" dirty="0">
                <a:solidFill>
                  <a:srgbClr val="5B8F22"/>
                </a:solidFill>
                <a:latin typeface="Arial" charset="0"/>
              </a:rPr>
              <a:t>Golgi apparatus</a:t>
            </a:r>
          </a:p>
        </p:txBody>
      </p:sp>
      <p:sp>
        <p:nvSpPr>
          <p:cNvPr id="9" name="TextBox 8"/>
          <p:cNvSpPr txBox="1"/>
          <p:nvPr/>
        </p:nvSpPr>
        <p:spPr>
          <a:xfrm>
            <a:off x="6210088" y="2751628"/>
            <a:ext cx="1486112" cy="426592"/>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064" b="1" dirty="0">
                <a:solidFill>
                  <a:srgbClr val="FF00FF"/>
                </a:solidFill>
                <a:latin typeface="Arial" charset="0"/>
              </a:rPr>
              <a:t>Lysosome</a:t>
            </a:r>
          </a:p>
        </p:txBody>
      </p:sp>
      <p:sp>
        <p:nvSpPr>
          <p:cNvPr id="10" name="TextBox 9"/>
          <p:cNvSpPr txBox="1"/>
          <p:nvPr/>
        </p:nvSpPr>
        <p:spPr>
          <a:xfrm>
            <a:off x="6457832" y="4680148"/>
            <a:ext cx="1465466" cy="457626"/>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064" b="1" dirty="0">
                <a:solidFill>
                  <a:srgbClr val="5B8F22"/>
                </a:solidFill>
                <a:latin typeface="Arial" charset="0"/>
              </a:rPr>
              <a:t>Ribosome</a:t>
            </a:r>
          </a:p>
        </p:txBody>
      </p:sp>
      <p:sp>
        <p:nvSpPr>
          <p:cNvPr id="11" name="TextBox 10"/>
          <p:cNvSpPr txBox="1"/>
          <p:nvPr/>
        </p:nvSpPr>
        <p:spPr>
          <a:xfrm>
            <a:off x="6804268" y="3932039"/>
            <a:ext cx="1479892" cy="426592"/>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064" b="1" dirty="0">
                <a:solidFill>
                  <a:srgbClr val="FF00FF"/>
                </a:solidFill>
                <a:latin typeface="Arial" charset="0"/>
              </a:rPr>
              <a:t>Centrioles</a:t>
            </a:r>
          </a:p>
        </p:txBody>
      </p:sp>
      <p:sp>
        <p:nvSpPr>
          <p:cNvPr id="12" name="TextBox 11"/>
          <p:cNvSpPr txBox="1"/>
          <p:nvPr/>
        </p:nvSpPr>
        <p:spPr>
          <a:xfrm>
            <a:off x="1404421" y="5359446"/>
            <a:ext cx="3100529" cy="457626"/>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064" b="1" dirty="0">
                <a:solidFill>
                  <a:srgbClr val="5B8F22"/>
                </a:solidFill>
                <a:latin typeface="Arial" charset="0"/>
              </a:rPr>
              <a:t>Endoplasmic reticulum</a:t>
            </a:r>
          </a:p>
        </p:txBody>
      </p:sp>
      <p:sp>
        <p:nvSpPr>
          <p:cNvPr id="13" name="TextBox 12"/>
          <p:cNvSpPr txBox="1"/>
          <p:nvPr/>
        </p:nvSpPr>
        <p:spPr>
          <a:xfrm>
            <a:off x="141677" y="4009486"/>
            <a:ext cx="2024913" cy="457626"/>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064" b="1" dirty="0">
                <a:solidFill>
                  <a:srgbClr val="5B8F22"/>
                </a:solidFill>
                <a:latin typeface="Arial" charset="0"/>
              </a:rPr>
              <a:t>Mitochondrion</a:t>
            </a:r>
          </a:p>
        </p:txBody>
      </p:sp>
      <p:sp>
        <p:nvSpPr>
          <p:cNvPr id="14" name="TextBox 13"/>
          <p:cNvSpPr txBox="1"/>
          <p:nvPr/>
        </p:nvSpPr>
        <p:spPr>
          <a:xfrm>
            <a:off x="193583" y="2937167"/>
            <a:ext cx="2084225" cy="457626"/>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064" b="1" dirty="0">
                <a:solidFill>
                  <a:srgbClr val="5B8F22"/>
                </a:solidFill>
                <a:latin typeface="Arial" charset="0"/>
              </a:rPr>
              <a:t>Cell membrane</a:t>
            </a:r>
          </a:p>
        </p:txBody>
      </p:sp>
      <p:cxnSp>
        <p:nvCxnSpPr>
          <p:cNvPr id="18" name="Straight Arrow Connector 17"/>
          <p:cNvCxnSpPr/>
          <p:nvPr/>
        </p:nvCxnSpPr>
        <p:spPr bwMode="auto">
          <a:xfrm>
            <a:off x="1995128" y="3714670"/>
            <a:ext cx="1715617" cy="1715617"/>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V="1">
            <a:off x="4780755" y="2567171"/>
            <a:ext cx="709221" cy="639236"/>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p:nvPr/>
        </p:nvCxnSpPr>
        <p:spPr bwMode="auto">
          <a:xfrm flipV="1">
            <a:off x="5251281" y="3061348"/>
            <a:ext cx="897924" cy="145060"/>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2" name="Straight Arrow Connector 31"/>
          <p:cNvCxnSpPr>
            <a:cxnSpLocks/>
          </p:cNvCxnSpPr>
          <p:nvPr/>
        </p:nvCxnSpPr>
        <p:spPr bwMode="auto">
          <a:xfrm>
            <a:off x="4267200" y="4239909"/>
            <a:ext cx="2291897" cy="651547"/>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3" name="Straight Arrow Connector 42"/>
          <p:cNvCxnSpPr>
            <a:endCxn id="11" idx="1"/>
          </p:cNvCxnSpPr>
          <p:nvPr/>
        </p:nvCxnSpPr>
        <p:spPr bwMode="auto">
          <a:xfrm>
            <a:off x="4924980" y="4011738"/>
            <a:ext cx="1879288" cy="133597"/>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4" name="Straight Arrow Connector 43"/>
          <p:cNvCxnSpPr/>
          <p:nvPr/>
        </p:nvCxnSpPr>
        <p:spPr bwMode="auto">
          <a:xfrm>
            <a:off x="3698030" y="4440081"/>
            <a:ext cx="0" cy="902748"/>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6" name="Straight Arrow Connector 45"/>
          <p:cNvCxnSpPr>
            <a:cxnSpLocks/>
          </p:cNvCxnSpPr>
          <p:nvPr/>
        </p:nvCxnSpPr>
        <p:spPr bwMode="auto">
          <a:xfrm flipV="1">
            <a:off x="3709773" y="4239909"/>
            <a:ext cx="298864" cy="1102919"/>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0" name="Straight Arrow Connector 49"/>
          <p:cNvCxnSpPr/>
          <p:nvPr/>
        </p:nvCxnSpPr>
        <p:spPr bwMode="auto">
          <a:xfrm flipV="1">
            <a:off x="2215284" y="3783569"/>
            <a:ext cx="1022012" cy="456340"/>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2" name="Straight Arrow Connector 51"/>
          <p:cNvCxnSpPr/>
          <p:nvPr/>
        </p:nvCxnSpPr>
        <p:spPr bwMode="auto">
          <a:xfrm>
            <a:off x="2336693" y="3249010"/>
            <a:ext cx="694271" cy="0"/>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Arrow Connector 52"/>
          <p:cNvCxnSpPr/>
          <p:nvPr/>
        </p:nvCxnSpPr>
        <p:spPr bwMode="auto">
          <a:xfrm>
            <a:off x="3461074" y="2805370"/>
            <a:ext cx="659482" cy="697962"/>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8" name="Straight Arrow Connector 27"/>
          <p:cNvCxnSpPr>
            <a:endCxn id="11" idx="1"/>
          </p:cNvCxnSpPr>
          <p:nvPr/>
        </p:nvCxnSpPr>
        <p:spPr bwMode="auto">
          <a:xfrm>
            <a:off x="5135364" y="3754189"/>
            <a:ext cx="1668904" cy="391146"/>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bwMode="auto">
          <a:xfrm flipV="1">
            <a:off x="5530040" y="3478681"/>
            <a:ext cx="972547" cy="88047"/>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6" name="TextBox 35"/>
          <p:cNvSpPr txBox="1"/>
          <p:nvPr/>
        </p:nvSpPr>
        <p:spPr>
          <a:xfrm>
            <a:off x="6502587" y="3213189"/>
            <a:ext cx="1539204" cy="457626"/>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064" b="1" dirty="0">
                <a:solidFill>
                  <a:srgbClr val="5B8F22"/>
                </a:solidFill>
                <a:latin typeface="Arial" charset="0"/>
              </a:rPr>
              <a:t>Cytoplasm</a:t>
            </a:r>
          </a:p>
        </p:txBody>
      </p:sp>
      <p:pic>
        <p:nvPicPr>
          <p:cNvPr id="26" name="Picture 25" descr="try_it-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204787"/>
            <a:ext cx="1186498" cy="962025"/>
          </a:xfrm>
          <a:prstGeom prst="rect">
            <a:avLst/>
          </a:prstGeom>
        </p:spPr>
      </p:pic>
    </p:spTree>
    <p:extLst>
      <p:ext uri="{BB962C8B-B14F-4D97-AF65-F5344CB8AC3E}">
        <p14:creationId xmlns:p14="http://schemas.microsoft.com/office/powerpoint/2010/main" val="408549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7CDED0C8-ABB5-4257-A255-1821A495FD33}" type="slidenum">
              <a:rPr kumimoji="0" lang="en-US" sz="1400" b="0" smtClean="0">
                <a:solidFill>
                  <a:srgbClr val="000000"/>
                </a:solidFill>
              </a:rPr>
              <a:pPr eaLnBrk="1" hangingPunct="1"/>
              <a:t>31</a:t>
            </a:fld>
            <a:endParaRPr kumimoji="0" lang="en-US" sz="1400" b="0">
              <a:solidFill>
                <a:srgbClr val="000000"/>
              </a:solidFill>
            </a:endParaRPr>
          </a:p>
        </p:txBody>
      </p:sp>
      <p:sp>
        <p:nvSpPr>
          <p:cNvPr id="429058" name="Rectangle 2"/>
          <p:cNvSpPr>
            <a:spLocks noGrp="1" noChangeArrowheads="1"/>
          </p:cNvSpPr>
          <p:nvPr>
            <p:ph type="title"/>
          </p:nvPr>
        </p:nvSpPr>
        <p:spPr>
          <a:xfrm>
            <a:off x="152400" y="76200"/>
            <a:ext cx="8686800" cy="609600"/>
          </a:xfrm>
        </p:spPr>
        <p:txBody>
          <a:bodyPr/>
          <a:lstStyle/>
          <a:p>
            <a:pPr eaLnBrk="1" hangingPunct="1">
              <a:defRPr/>
            </a:pPr>
            <a: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Plant Cell Organelles</a:t>
            </a:r>
          </a:p>
        </p:txBody>
      </p:sp>
      <p:pic>
        <p:nvPicPr>
          <p:cNvPr id="87044" name="Picture 4" descr="plant cel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2958" y="1570893"/>
            <a:ext cx="6871547" cy="528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3399" y="865257"/>
            <a:ext cx="7924801" cy="707886"/>
          </a:xfrm>
          <a:prstGeom prst="rect">
            <a:avLst/>
          </a:prstGeom>
          <a:gradFill rotWithShape="1">
            <a:gsLst>
              <a:gs pos="0">
                <a:srgbClr val="990000">
                  <a:shade val="51000"/>
                  <a:alpha val="90000"/>
                  <a:satMod val="115000"/>
                </a:srgbClr>
              </a:gs>
              <a:gs pos="100000">
                <a:srgbClr val="990000">
                  <a:shade val="94000"/>
                  <a:alpha val="90000"/>
                  <a:satMod val="135000"/>
                </a:srgbClr>
              </a:gs>
            </a:gsLst>
            <a:lin ang="5400000" scaled="1"/>
          </a:gradFill>
          <a:ln>
            <a:noFill/>
          </a:ln>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p:spPr>
        <p:txBody>
          <a:bodyPr wrap="square" anchor="ctr">
            <a:spAutoFit/>
          </a:bodyPr>
          <a:lstStyle/>
          <a:p>
            <a:pPr algn="ctr" defTabSz="457200">
              <a:defRPr/>
            </a:pPr>
            <a:r>
              <a:rPr lang="en-US" sz="2000" kern="0" dirty="0">
                <a:solidFill>
                  <a:prstClr val="white"/>
                </a:solidFill>
                <a:latin typeface="Tahoma" panose="020B0604030504040204" pitchFamily="34" charset="0"/>
                <a:ea typeface="Tahoma" panose="020B0604030504040204" pitchFamily="34" charset="0"/>
                <a:cs typeface="Tahoma" panose="020B0604030504040204" pitchFamily="34" charset="0"/>
              </a:rPr>
              <a:t>A </a:t>
            </a:r>
            <a:r>
              <a:rPr lang="en-US" sz="2000" b="1" kern="0" dirty="0">
                <a:solidFill>
                  <a:srgbClr val="38F818"/>
                </a:solidFill>
                <a:latin typeface="Tahoma" panose="020B0604030504040204" pitchFamily="34" charset="0"/>
                <a:ea typeface="Tahoma" panose="020B0604030504040204" pitchFamily="34" charset="0"/>
                <a:cs typeface="Tahoma" panose="020B0604030504040204" pitchFamily="34" charset="0"/>
              </a:rPr>
              <a:t>PLANT CELL </a:t>
            </a:r>
            <a:r>
              <a:rPr lang="en-US" sz="2000" kern="0" dirty="0">
                <a:solidFill>
                  <a:prstClr val="white"/>
                </a:solidFill>
                <a:latin typeface="Tahoma" panose="020B0604030504040204" pitchFamily="34" charset="0"/>
                <a:ea typeface="Tahoma" panose="020B0604030504040204" pitchFamily="34" charset="0"/>
                <a:cs typeface="Tahoma" panose="020B0604030504040204" pitchFamily="34" charset="0"/>
              </a:rPr>
              <a:t>has many of the same parts found inside an </a:t>
            </a:r>
            <a:r>
              <a:rPr lang="en-US" sz="2000" kern="0" dirty="0">
                <a:solidFill>
                  <a:srgbClr val="FFFF00"/>
                </a:solidFill>
                <a:latin typeface="Tahoma" panose="020B0604030504040204" pitchFamily="34" charset="0"/>
                <a:ea typeface="Tahoma" panose="020B0604030504040204" pitchFamily="34" charset="0"/>
                <a:cs typeface="Tahoma" panose="020B0604030504040204" pitchFamily="34" charset="0"/>
              </a:rPr>
              <a:t>animal cell</a:t>
            </a:r>
            <a:r>
              <a:rPr lang="en-US" sz="2000" kern="0" dirty="0">
                <a:solidFill>
                  <a:prstClr val="white"/>
                </a:solidFill>
                <a:latin typeface="Tahoma" panose="020B0604030504040204" pitchFamily="34" charset="0"/>
                <a:ea typeface="Tahoma" panose="020B0604030504040204" pitchFamily="34" charset="0"/>
                <a:cs typeface="Tahoma" panose="020B0604030504040204" pitchFamily="34" charset="0"/>
              </a:rPr>
              <a:t>, but there are a few organelles that are only found in plant cells.</a:t>
            </a:r>
            <a:r>
              <a:rPr lang="en-US" sz="2000" kern="0" dirty="0">
                <a:solidFill>
                  <a:prstClr val="white"/>
                </a:solidFill>
                <a:latin typeface="Calisto MT"/>
              </a:rPr>
              <a:t> </a:t>
            </a:r>
          </a:p>
        </p:txBody>
      </p:sp>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Tree>
    <p:extLst>
      <p:ext uri="{BB962C8B-B14F-4D97-AF65-F5344CB8AC3E}">
        <p14:creationId xmlns:p14="http://schemas.microsoft.com/office/powerpoint/2010/main" val="142843203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fade">
                                      <p:cBhvr>
                                        <p:cTn id="7" dur="4000"/>
                                        <p:tgtEl>
                                          <p:spTgt spid="870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81AEF296-0FA5-43E7-BE23-B6E059829301}" type="slidenum">
              <a:rPr kumimoji="0" lang="en-US" sz="1400" b="0" smtClean="0">
                <a:solidFill>
                  <a:srgbClr val="000000"/>
                </a:solidFill>
              </a:rPr>
              <a:pPr eaLnBrk="1" hangingPunct="1"/>
              <a:t>32</a:t>
            </a:fld>
            <a:endParaRPr kumimoji="0" lang="en-US" sz="1400" b="0">
              <a:solidFill>
                <a:srgbClr val="000000"/>
              </a:solidFill>
            </a:endParaRPr>
          </a:p>
        </p:txBody>
      </p:sp>
      <p:sp>
        <p:nvSpPr>
          <p:cNvPr id="370690" name="Rectangle 2"/>
          <p:cNvSpPr>
            <a:spLocks noGrp="1" noChangeArrowheads="1"/>
          </p:cNvSpPr>
          <p:nvPr>
            <p:ph type="title"/>
          </p:nvPr>
        </p:nvSpPr>
        <p:spPr>
          <a:xfrm>
            <a:off x="0" y="-76200"/>
            <a:ext cx="4038600" cy="838200"/>
          </a:xfrm>
          <a:solidFill>
            <a:schemeClr val="accent1"/>
          </a:solidFill>
        </p:spPr>
        <p:txBody>
          <a:bodyPr/>
          <a:lstStyle/>
          <a:p>
            <a:pPr eaLnBrk="1" hangingPunct="1">
              <a:defRPr/>
            </a:pPr>
            <a: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Central Vacuole</a:t>
            </a:r>
          </a:p>
        </p:txBody>
      </p:sp>
      <p:sp>
        <p:nvSpPr>
          <p:cNvPr id="370691" name="Rectangle 3"/>
          <p:cNvSpPr>
            <a:spLocks noGrp="1" noChangeArrowheads="1"/>
          </p:cNvSpPr>
          <p:nvPr>
            <p:ph type="body" sz="half" idx="2"/>
          </p:nvPr>
        </p:nvSpPr>
        <p:spPr>
          <a:xfrm>
            <a:off x="0" y="963190"/>
            <a:ext cx="3962400" cy="5875638"/>
          </a:xfrm>
          <a:solidFill>
            <a:schemeClr val="accent1">
              <a:lumMod val="20000"/>
              <a:lumOff val="80000"/>
            </a:schemeClr>
          </a:solidFill>
        </p:spPr>
        <p:txBody>
          <a:bodyPr/>
          <a:lstStyle/>
          <a:p>
            <a:pPr eaLnBrk="1" hangingPunct="1">
              <a:spcBef>
                <a:spcPts val="1800"/>
              </a:spcBef>
            </a:pPr>
            <a:r>
              <a:rPr lang="en-US" sz="2800" dirty="0">
                <a:solidFill>
                  <a:schemeClr val="accent6"/>
                </a:solidFill>
                <a:latin typeface="Tahoma" pitchFamily="34" charset="0"/>
                <a:ea typeface="Tahoma" pitchFamily="34" charset="0"/>
                <a:cs typeface="Tahoma" pitchFamily="34" charset="0"/>
              </a:rPr>
              <a:t>Plant </a:t>
            </a:r>
            <a:r>
              <a:rPr lang="en-US" sz="2800" dirty="0">
                <a:latin typeface="Tahoma" pitchFamily="34" charset="0"/>
                <a:ea typeface="Tahoma" pitchFamily="34" charset="0"/>
                <a:cs typeface="Tahoma" pitchFamily="34" charset="0"/>
              </a:rPr>
              <a:t>cells have a </a:t>
            </a:r>
            <a:r>
              <a:rPr lang="en-US" sz="2800" b="1" dirty="0">
                <a:solidFill>
                  <a:srgbClr val="FF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Large,</a:t>
            </a:r>
            <a:r>
              <a:rPr lang="en-US" sz="2800" dirty="0">
                <a:solidFill>
                  <a:srgbClr val="FF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800" b="1" dirty="0">
                <a:solidFill>
                  <a:srgbClr val="FF00FF"/>
                </a:solidFill>
                <a:effectLst>
                  <a:outerShdw blurRad="38100" dist="38100" dir="2700000" algn="tl">
                    <a:srgbClr val="000000">
                      <a:alpha val="43137"/>
                    </a:srgbClr>
                  </a:outerShdw>
                </a:effectLst>
                <a:latin typeface="Tahoma" pitchFamily="34" charset="0"/>
                <a:ea typeface="Tahoma" pitchFamily="34" charset="0"/>
                <a:cs typeface="Tahoma" pitchFamily="34" charset="0"/>
              </a:rPr>
              <a:t>Central Vacuole.</a:t>
            </a:r>
          </a:p>
          <a:p>
            <a:pPr eaLnBrk="1" hangingPunct="1">
              <a:spcBef>
                <a:spcPts val="1800"/>
              </a:spcBef>
            </a:pPr>
            <a:r>
              <a:rPr lang="en-US" sz="2800" dirty="0">
                <a:solidFill>
                  <a:srgbClr val="002060"/>
                </a:solidFill>
                <a:latin typeface="Tahoma" pitchFamily="34" charset="0"/>
                <a:ea typeface="Tahoma" pitchFamily="34" charset="0"/>
                <a:cs typeface="Tahoma" pitchFamily="34" charset="0"/>
              </a:rPr>
              <a:t>When filled with water, it creates </a:t>
            </a:r>
            <a:r>
              <a:rPr lang="en-US"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turgor pressure </a:t>
            </a:r>
            <a:r>
              <a:rPr lang="en-US" sz="2800" dirty="0">
                <a:solidFill>
                  <a:srgbClr val="002060"/>
                </a:solidFill>
                <a:latin typeface="Tahoma" pitchFamily="34" charset="0"/>
                <a:ea typeface="Tahoma" pitchFamily="34" charset="0"/>
                <a:cs typeface="Tahoma" pitchFamily="34" charset="0"/>
              </a:rPr>
              <a:t>to give </a:t>
            </a:r>
            <a:r>
              <a:rPr lang="en-US" sz="2800" dirty="0">
                <a:solidFill>
                  <a:srgbClr val="FF0000"/>
                </a:solidFill>
                <a:latin typeface="Tahoma" pitchFamily="34" charset="0"/>
                <a:ea typeface="Tahoma" pitchFamily="34" charset="0"/>
                <a:cs typeface="Tahoma" pitchFamily="34" charset="0"/>
              </a:rPr>
              <a:t>strength and support</a:t>
            </a:r>
            <a:r>
              <a:rPr lang="en-US" sz="2800" dirty="0">
                <a:solidFill>
                  <a:srgbClr val="002060"/>
                </a:solidFill>
                <a:latin typeface="Tahoma" pitchFamily="34" charset="0"/>
                <a:ea typeface="Tahoma" pitchFamily="34" charset="0"/>
                <a:cs typeface="Tahoma" pitchFamily="34" charset="0"/>
              </a:rPr>
              <a:t> to the cell.</a:t>
            </a:r>
            <a:endParaRPr lang="en-US" sz="2800" dirty="0">
              <a:latin typeface="Tahoma" pitchFamily="34" charset="0"/>
              <a:ea typeface="Tahoma" pitchFamily="34" charset="0"/>
              <a:cs typeface="Tahoma" pitchFamily="34" charset="0"/>
            </a:endParaRPr>
          </a:p>
          <a:p>
            <a:pPr eaLnBrk="1" hangingPunct="1">
              <a:spcBef>
                <a:spcPts val="1800"/>
              </a:spcBef>
            </a:pPr>
            <a:r>
              <a:rPr lang="en-US" sz="2800" dirty="0">
                <a:solidFill>
                  <a:srgbClr val="002060"/>
                </a:solidFill>
                <a:latin typeface="Tahoma" pitchFamily="34" charset="0"/>
                <a:ea typeface="Tahoma" pitchFamily="34" charset="0"/>
                <a:cs typeface="Tahoma" pitchFamily="34" charset="0"/>
              </a:rPr>
              <a:t>This allows the plant to support heavy structures such as flowers and leaves.</a:t>
            </a:r>
          </a:p>
        </p:txBody>
      </p:sp>
      <p:pic>
        <p:nvPicPr>
          <p:cNvPr id="7" name="Picture 9" descr="Plasmo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901008"/>
            <a:ext cx="2696229" cy="297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624479C-15FE-81DC-ED70-FBD99EB2C240}"/>
              </a:ext>
            </a:extLst>
          </p:cNvPr>
          <p:cNvPicPr>
            <a:picLocks noChangeAspect="1"/>
          </p:cNvPicPr>
          <p:nvPr/>
        </p:nvPicPr>
        <p:blipFill>
          <a:blip r:embed="rId4"/>
          <a:stretch>
            <a:fillRect/>
          </a:stretch>
        </p:blipFill>
        <p:spPr>
          <a:xfrm>
            <a:off x="3962399" y="20162"/>
            <a:ext cx="5153891" cy="3866539"/>
          </a:xfrm>
          <a:prstGeom prst="rect">
            <a:avLst/>
          </a:prstGeom>
        </p:spPr>
      </p:pic>
    </p:spTree>
    <p:extLst>
      <p:ext uri="{BB962C8B-B14F-4D97-AF65-F5344CB8AC3E}">
        <p14:creationId xmlns:p14="http://schemas.microsoft.com/office/powerpoint/2010/main" val="201438740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0691">
                                            <p:txEl>
                                              <p:pRg st="0" end="0"/>
                                            </p:txEl>
                                          </p:spTgt>
                                        </p:tgtEl>
                                        <p:attrNameLst>
                                          <p:attrName>style.visibility</p:attrName>
                                        </p:attrNameLst>
                                      </p:cBhvr>
                                      <p:to>
                                        <p:strVal val="visible"/>
                                      </p:to>
                                    </p:set>
                                    <p:animEffect transition="in" filter="box(out)">
                                      <p:cBhvr>
                                        <p:cTn id="7" dur="500"/>
                                        <p:tgtEl>
                                          <p:spTgt spid="370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0691">
                                            <p:txEl>
                                              <p:pRg st="1" end="1"/>
                                            </p:txEl>
                                          </p:spTgt>
                                        </p:tgtEl>
                                        <p:attrNameLst>
                                          <p:attrName>style.visibility</p:attrName>
                                        </p:attrNameLst>
                                      </p:cBhvr>
                                      <p:to>
                                        <p:strVal val="visible"/>
                                      </p:to>
                                    </p:set>
                                    <p:animEffect transition="in" filter="box(out)">
                                      <p:cBhvr>
                                        <p:cTn id="12" dur="500"/>
                                        <p:tgtEl>
                                          <p:spTgt spid="370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0691">
                                            <p:txEl>
                                              <p:pRg st="2" end="2"/>
                                            </p:txEl>
                                          </p:spTgt>
                                        </p:tgtEl>
                                        <p:attrNameLst>
                                          <p:attrName>style.visibility</p:attrName>
                                        </p:attrNameLst>
                                      </p:cBhvr>
                                      <p:to>
                                        <p:strVal val="visible"/>
                                      </p:to>
                                    </p:set>
                                    <p:animEffect transition="in" filter="box(out)">
                                      <p:cBhvr>
                                        <p:cTn id="17" dur="500"/>
                                        <p:tgtEl>
                                          <p:spTgt spid="3706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ile:Plant cell structure no text-2.sv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5841" t="13379" r="11744" b="8254"/>
          <a:stretch/>
        </p:blipFill>
        <p:spPr bwMode="auto">
          <a:xfrm>
            <a:off x="4997672" y="1600200"/>
            <a:ext cx="3957058" cy="334172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a:stCxn id="27" idx="3"/>
          </p:cNvCxnSpPr>
          <p:nvPr/>
        </p:nvCxnSpPr>
        <p:spPr bwMode="auto">
          <a:xfrm>
            <a:off x="4860532" y="1858768"/>
            <a:ext cx="1875335" cy="983851"/>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7" name="TextBox 26"/>
          <p:cNvSpPr txBox="1"/>
          <p:nvPr/>
        </p:nvSpPr>
        <p:spPr>
          <a:xfrm>
            <a:off x="3736891" y="1629955"/>
            <a:ext cx="1123641" cy="457626"/>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064" dirty="0">
                <a:solidFill>
                  <a:srgbClr val="000000"/>
                </a:solidFill>
                <a:latin typeface="Arial" charset="0"/>
              </a:rPr>
              <a:t>Vacuole</a:t>
            </a:r>
          </a:p>
        </p:txBody>
      </p:sp>
      <p:pic>
        <p:nvPicPr>
          <p:cNvPr id="28" name="Content Placeholder 27" descr="File:P Cell.sv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14451" y="1738658"/>
            <a:ext cx="4328345" cy="3381013"/>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bwMode="auto">
          <a:xfrm flipV="1">
            <a:off x="2464028" y="2007188"/>
            <a:ext cx="1272862" cy="304931"/>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4" y="0"/>
            <a:ext cx="9143996" cy="1371600"/>
          </a:xfrm>
        </p:spPr>
        <p:txBody>
          <a:bodyPr/>
          <a:lstStyle/>
          <a:p>
            <a:pPr marL="0"/>
            <a:r>
              <a:rPr lang="en-US" dirty="0"/>
              <a:t>Vacuoles in Animals versus Plants</a:t>
            </a:r>
          </a:p>
        </p:txBody>
      </p:sp>
      <p:sp>
        <p:nvSpPr>
          <p:cNvPr id="3" name="Rectangle 2"/>
          <p:cNvSpPr/>
          <p:nvPr/>
        </p:nvSpPr>
        <p:spPr>
          <a:xfrm>
            <a:off x="914400" y="5181600"/>
            <a:ext cx="7391400" cy="880241"/>
          </a:xfrm>
          <a:prstGeom prst="rect">
            <a:avLst/>
          </a:prstGeom>
        </p:spPr>
        <p:txBody>
          <a:bodyPr wrap="square">
            <a:spAutoFit/>
          </a:bodyPr>
          <a:lstStyle/>
          <a:p>
            <a:pPr>
              <a:lnSpc>
                <a:spcPct val="80000"/>
              </a:lnSpc>
            </a:pPr>
            <a:r>
              <a:rPr lang="en-US" sz="3200" dirty="0">
                <a:solidFill>
                  <a:srgbClr val="002060"/>
                </a:solidFill>
                <a:latin typeface="Tahoma" pitchFamily="34" charset="0"/>
                <a:ea typeface="Tahoma" pitchFamily="34" charset="0"/>
                <a:cs typeface="Tahoma" pitchFamily="34" charset="0"/>
              </a:rPr>
              <a:t>Vacuoles serves as a </a:t>
            </a:r>
            <a:r>
              <a:rPr lang="en-US" sz="3200" dirty="0">
                <a:solidFill>
                  <a:srgbClr val="FF0000"/>
                </a:solidFill>
                <a:latin typeface="Tahoma" pitchFamily="34" charset="0"/>
                <a:ea typeface="Tahoma" pitchFamily="34" charset="0"/>
                <a:cs typeface="Tahoma" pitchFamily="34" charset="0"/>
              </a:rPr>
              <a:t>storage area </a:t>
            </a:r>
            <a:r>
              <a:rPr lang="en-US" sz="3200" dirty="0">
                <a:solidFill>
                  <a:srgbClr val="002060"/>
                </a:solidFill>
                <a:latin typeface="Tahoma" pitchFamily="34" charset="0"/>
                <a:ea typeface="Tahoma" pitchFamily="34" charset="0"/>
                <a:cs typeface="Tahoma" pitchFamily="34" charset="0"/>
              </a:rPr>
              <a:t>for organic molecules.</a:t>
            </a:r>
          </a:p>
        </p:txBody>
      </p:sp>
    </p:spTree>
    <p:extLst>
      <p:ext uri="{BB962C8B-B14F-4D97-AF65-F5344CB8AC3E}">
        <p14:creationId xmlns:p14="http://schemas.microsoft.com/office/powerpoint/2010/main" val="34101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1DD11289-C4EB-49CC-9BA3-57377EE97A22}" type="slidenum">
              <a:rPr kumimoji="0" lang="en-US" sz="1400" b="0" smtClean="0">
                <a:solidFill>
                  <a:srgbClr val="000000"/>
                </a:solidFill>
              </a:rPr>
              <a:pPr eaLnBrk="1" hangingPunct="1"/>
              <a:t>34</a:t>
            </a:fld>
            <a:endParaRPr kumimoji="0" lang="en-US" sz="1400" b="0">
              <a:solidFill>
                <a:srgbClr val="000000"/>
              </a:solidFill>
            </a:endParaRPr>
          </a:p>
        </p:txBody>
      </p:sp>
      <p:sp>
        <p:nvSpPr>
          <p:cNvPr id="378882" name="Rectangle 2"/>
          <p:cNvSpPr>
            <a:spLocks noGrp="1" noChangeArrowheads="1"/>
          </p:cNvSpPr>
          <p:nvPr>
            <p:ph type="title"/>
          </p:nvPr>
        </p:nvSpPr>
        <p:spPr>
          <a:xfrm>
            <a:off x="4955857" y="88900"/>
            <a:ext cx="4188143" cy="914400"/>
          </a:xfrm>
          <a:solidFill>
            <a:srgbClr val="FFFF00"/>
          </a:solidFill>
        </p:spPr>
        <p:txBody>
          <a:bodyPr/>
          <a:lstStyle/>
          <a:p>
            <a:pPr eaLnBrk="1" hangingPunct="1">
              <a:defRPr/>
            </a:pPr>
            <a:r>
              <a:rPr lang="en-US" sz="36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Chloroplasts</a:t>
            </a:r>
          </a:p>
        </p:txBody>
      </p:sp>
      <p:sp>
        <p:nvSpPr>
          <p:cNvPr id="378883" name="Rectangle 3"/>
          <p:cNvSpPr>
            <a:spLocks noGrp="1" noChangeArrowheads="1"/>
          </p:cNvSpPr>
          <p:nvPr>
            <p:ph type="body" sz="half" idx="2"/>
          </p:nvPr>
        </p:nvSpPr>
        <p:spPr>
          <a:xfrm>
            <a:off x="152400" y="76200"/>
            <a:ext cx="4784124" cy="6629400"/>
          </a:xfrm>
          <a:solidFill>
            <a:schemeClr val="bg2">
              <a:lumMod val="20000"/>
              <a:lumOff val="80000"/>
            </a:schemeClr>
          </a:solidFill>
        </p:spPr>
        <p:txBody>
          <a:bodyPr/>
          <a:lstStyle/>
          <a:p>
            <a:pPr eaLnBrk="1" hangingPunct="1">
              <a:spcBef>
                <a:spcPts val="1200"/>
              </a:spcBef>
            </a:pPr>
            <a:r>
              <a:rPr lang="en-US" sz="2600" dirty="0">
                <a:latin typeface="Tahoma" pitchFamily="34" charset="0"/>
                <a:ea typeface="Tahoma" pitchFamily="34" charset="0"/>
                <a:cs typeface="Tahoma" pitchFamily="34" charset="0"/>
              </a:rPr>
              <a:t>Found only in </a:t>
            </a:r>
            <a:r>
              <a:rPr lang="en-US" sz="2600" dirty="0">
                <a:solidFill>
                  <a:srgbClr val="FF0000"/>
                </a:solidFill>
                <a:latin typeface="Tahoma" pitchFamily="34" charset="0"/>
                <a:ea typeface="Tahoma" pitchFamily="34" charset="0"/>
                <a:cs typeface="Tahoma" pitchFamily="34" charset="0"/>
              </a:rPr>
              <a:t>producers </a:t>
            </a:r>
            <a:r>
              <a:rPr lang="en-US" sz="2000" dirty="0">
                <a:solidFill>
                  <a:srgbClr val="002060"/>
                </a:solidFill>
                <a:latin typeface="Tahoma" pitchFamily="34" charset="0"/>
                <a:ea typeface="Tahoma" pitchFamily="34" charset="0"/>
                <a:cs typeface="Tahoma" pitchFamily="34" charset="0"/>
              </a:rPr>
              <a:t>(organisms that perform </a:t>
            </a:r>
            <a:r>
              <a:rPr lang="en-US" sz="2000" dirty="0">
                <a:solidFill>
                  <a:srgbClr val="FF0000"/>
                </a:solidFill>
                <a:latin typeface="Tahoma" pitchFamily="34" charset="0"/>
                <a:ea typeface="Tahoma" pitchFamily="34" charset="0"/>
                <a:cs typeface="Tahoma" pitchFamily="34" charset="0"/>
              </a:rPr>
              <a:t>photosynthesis</a:t>
            </a:r>
            <a:r>
              <a:rPr lang="en-US" sz="2000" dirty="0">
                <a:solidFill>
                  <a:srgbClr val="002060"/>
                </a:solidFill>
                <a:latin typeface="Tahoma" pitchFamily="34" charset="0"/>
                <a:ea typeface="Tahoma" pitchFamily="34" charset="0"/>
                <a:cs typeface="Tahoma" pitchFamily="34" charset="0"/>
              </a:rPr>
              <a:t>).</a:t>
            </a:r>
          </a:p>
          <a:p>
            <a:pPr eaLnBrk="1" hangingPunct="1">
              <a:spcBef>
                <a:spcPts val="1200"/>
              </a:spcBef>
            </a:pPr>
            <a:r>
              <a:rPr lang="en-US" sz="2600" dirty="0">
                <a:solidFill>
                  <a:srgbClr val="FF00FF"/>
                </a:solidFill>
                <a:latin typeface="Tahoma" pitchFamily="34" charset="0"/>
                <a:ea typeface="Tahoma" pitchFamily="34" charset="0"/>
                <a:cs typeface="Tahoma" pitchFamily="34" charset="0"/>
              </a:rPr>
              <a:t>Absorb energy from sun and convert it to the chemical energy </a:t>
            </a:r>
            <a:r>
              <a:rPr lang="en-US" sz="2600" dirty="0">
                <a:solidFill>
                  <a:srgbClr val="002060"/>
                </a:solidFill>
                <a:latin typeface="Tahoma" pitchFamily="34" charset="0"/>
                <a:ea typeface="Tahoma" pitchFamily="34" charset="0"/>
                <a:cs typeface="Tahoma" pitchFamily="34" charset="0"/>
              </a:rPr>
              <a:t>of a molecule of </a:t>
            </a:r>
            <a:r>
              <a:rPr lang="en-US" sz="2600" dirty="0">
                <a:solidFill>
                  <a:srgbClr val="FF0000"/>
                </a:solidFill>
                <a:latin typeface="Tahoma" pitchFamily="34" charset="0"/>
                <a:ea typeface="Tahoma" pitchFamily="34" charset="0"/>
                <a:cs typeface="Tahoma" pitchFamily="34" charset="0"/>
              </a:rPr>
              <a:t>glucose.</a:t>
            </a:r>
          </a:p>
          <a:p>
            <a:pPr eaLnBrk="1" hangingPunct="1">
              <a:spcBef>
                <a:spcPts val="1200"/>
              </a:spcBef>
            </a:pPr>
            <a:r>
              <a:rPr lang="en-US" sz="2600" dirty="0">
                <a:solidFill>
                  <a:srgbClr val="002060"/>
                </a:solidFill>
                <a:latin typeface="Tahoma" pitchFamily="34" charset="0"/>
                <a:ea typeface="Tahoma" pitchFamily="34" charset="0"/>
                <a:cs typeface="Tahoma" pitchFamily="34" charset="0"/>
              </a:rPr>
              <a:t>Similar to a solar power plant.</a:t>
            </a:r>
          </a:p>
          <a:p>
            <a:pPr lvl="0" eaLnBrk="1" hangingPunct="1">
              <a:spcBef>
                <a:spcPts val="1200"/>
              </a:spcBef>
            </a:pPr>
            <a:r>
              <a:rPr lang="en-US" sz="2600" dirty="0">
                <a:solidFill>
                  <a:srgbClr val="000000"/>
                </a:solidFill>
                <a:latin typeface="Tahoma" pitchFamily="34" charset="0"/>
                <a:ea typeface="Tahoma" pitchFamily="34" charset="0"/>
                <a:cs typeface="Tahoma" pitchFamily="34" charset="0"/>
              </a:rPr>
              <a:t>Contains </a:t>
            </a:r>
            <a:r>
              <a:rPr lang="en-US" sz="2600" dirty="0">
                <a:solidFill>
                  <a:srgbClr val="FF0000"/>
                </a:solidFill>
                <a:latin typeface="Tahoma" pitchFamily="34" charset="0"/>
                <a:ea typeface="Tahoma" pitchFamily="34" charset="0"/>
                <a:cs typeface="Tahoma" pitchFamily="34" charset="0"/>
              </a:rPr>
              <a:t>enzymes and pigments</a:t>
            </a:r>
            <a:r>
              <a:rPr lang="en-US" sz="2600" dirty="0">
                <a:solidFill>
                  <a:srgbClr val="000000"/>
                </a:solidFill>
                <a:latin typeface="Tahoma" pitchFamily="34" charset="0"/>
                <a:ea typeface="Tahoma" pitchFamily="34" charset="0"/>
                <a:cs typeface="Tahoma" pitchFamily="34" charset="0"/>
              </a:rPr>
              <a:t> for </a:t>
            </a:r>
            <a:r>
              <a:rPr lang="en-US" sz="2600" b="1" dirty="0">
                <a:solidFill>
                  <a:srgbClr val="1DAB05"/>
                </a:solidFill>
                <a:effectLst>
                  <a:outerShdw blurRad="38100" dist="38100" dir="2700000" algn="tl">
                    <a:srgbClr val="000000">
                      <a:alpha val="43137"/>
                    </a:srgbClr>
                  </a:outerShdw>
                </a:effectLst>
                <a:latin typeface="Tahoma" pitchFamily="34" charset="0"/>
                <a:ea typeface="Tahoma" pitchFamily="34" charset="0"/>
                <a:cs typeface="Tahoma" pitchFamily="34" charset="0"/>
              </a:rPr>
              <a:t>Photosynthesis.</a:t>
            </a:r>
          </a:p>
          <a:p>
            <a:pPr lvl="0" eaLnBrk="1" hangingPunct="1">
              <a:spcBef>
                <a:spcPts val="1200"/>
              </a:spcBef>
            </a:pPr>
            <a:r>
              <a:rPr lang="en-US" sz="2600" dirty="0">
                <a:solidFill>
                  <a:srgbClr val="000000"/>
                </a:solidFill>
                <a:latin typeface="Tahoma" pitchFamily="34" charset="0"/>
                <a:ea typeface="Tahoma" pitchFamily="34" charset="0"/>
                <a:cs typeface="Tahoma" pitchFamily="34" charset="0"/>
              </a:rPr>
              <a:t>Contains its </a:t>
            </a:r>
            <a:r>
              <a:rPr lang="en-US" sz="2600" dirty="0">
                <a:solidFill>
                  <a:srgbClr val="FF0000"/>
                </a:solidFill>
                <a:latin typeface="Tahoma" pitchFamily="34" charset="0"/>
                <a:ea typeface="Tahoma" pitchFamily="34" charset="0"/>
                <a:cs typeface="Tahoma" pitchFamily="34" charset="0"/>
              </a:rPr>
              <a:t>own DNA.</a:t>
            </a:r>
          </a:p>
          <a:p>
            <a:pPr lvl="0" eaLnBrk="1" hangingPunct="1">
              <a:spcBef>
                <a:spcPts val="1200"/>
              </a:spcBef>
            </a:pPr>
            <a:r>
              <a:rPr lang="en-US" sz="2600" dirty="0">
                <a:solidFill>
                  <a:srgbClr val="FF00FF"/>
                </a:solidFill>
                <a:latin typeface="Tahoma" pitchFamily="34" charset="0"/>
                <a:ea typeface="Tahoma" pitchFamily="34" charset="0"/>
                <a:cs typeface="Tahoma" pitchFamily="34" charset="0"/>
              </a:rPr>
              <a:t>Never</a:t>
            </a:r>
            <a:r>
              <a:rPr lang="en-US" sz="2600" dirty="0">
                <a:solidFill>
                  <a:srgbClr val="000000"/>
                </a:solidFill>
                <a:latin typeface="Tahoma" pitchFamily="34" charset="0"/>
                <a:ea typeface="Tahoma" pitchFamily="34" charset="0"/>
                <a:cs typeface="Tahoma" pitchFamily="34" charset="0"/>
              </a:rPr>
              <a:t> in animal or bacterial cells.</a:t>
            </a:r>
          </a:p>
          <a:p>
            <a:pPr marL="0" lvl="0" indent="0" eaLnBrk="1" hangingPunct="1">
              <a:lnSpc>
                <a:spcPct val="90000"/>
              </a:lnSpc>
              <a:buNone/>
            </a:pPr>
            <a:endParaRPr lang="en-US" sz="2800" dirty="0">
              <a:solidFill>
                <a:srgbClr val="000000"/>
              </a:solidFill>
              <a:latin typeface="Tahoma" pitchFamily="34" charset="0"/>
              <a:ea typeface="Tahoma" pitchFamily="34" charset="0"/>
              <a:cs typeface="Tahom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524000"/>
            <a:ext cx="3883343" cy="4495800"/>
          </a:xfrm>
          <a:prstGeom prst="rect">
            <a:avLst/>
          </a:prstGeom>
        </p:spPr>
      </p:pic>
      <p:sp>
        <p:nvSpPr>
          <p:cNvPr id="2" name="Footer Placeholder 1"/>
          <p:cNvSpPr>
            <a:spLocks noGrp="1"/>
          </p:cNvSpPr>
          <p:nvPr>
            <p:ph type="ftr" sz="quarter" idx="11"/>
          </p:nvPr>
        </p:nvSpPr>
        <p:spPr>
          <a:xfrm>
            <a:off x="5105400" y="6388100"/>
            <a:ext cx="2895600" cy="457200"/>
          </a:xfrm>
        </p:spPr>
        <p:txBody>
          <a:bodyPr/>
          <a:lstStyle/>
          <a:p>
            <a:pPr>
              <a:defRPr/>
            </a:pPr>
            <a:r>
              <a:rPr lang="en-US" dirty="0">
                <a:solidFill>
                  <a:srgbClr val="000000"/>
                </a:solidFill>
              </a:rPr>
              <a:t>Cell Interior &amp; Function</a:t>
            </a:r>
          </a:p>
        </p:txBody>
      </p:sp>
    </p:spTree>
    <p:extLst>
      <p:ext uri="{BB962C8B-B14F-4D97-AF65-F5344CB8AC3E}">
        <p14:creationId xmlns:p14="http://schemas.microsoft.com/office/powerpoint/2010/main" val="132989862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Effect transition="in" filter="box(out)">
                                      <p:cBhvr>
                                        <p:cTn id="7" dur="500"/>
                                        <p:tgtEl>
                                          <p:spTgt spid="378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883">
                                            <p:txEl>
                                              <p:pRg st="1" end="1"/>
                                            </p:txEl>
                                          </p:spTgt>
                                        </p:tgtEl>
                                        <p:attrNameLst>
                                          <p:attrName>style.visibility</p:attrName>
                                        </p:attrNameLst>
                                      </p:cBhvr>
                                      <p:to>
                                        <p:strVal val="visible"/>
                                      </p:to>
                                    </p:set>
                                    <p:animEffect transition="in" filter="box(out)">
                                      <p:cBhvr>
                                        <p:cTn id="12" dur="500"/>
                                        <p:tgtEl>
                                          <p:spTgt spid="378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883">
                                            <p:txEl>
                                              <p:pRg st="2" end="2"/>
                                            </p:txEl>
                                          </p:spTgt>
                                        </p:tgtEl>
                                        <p:attrNameLst>
                                          <p:attrName>style.visibility</p:attrName>
                                        </p:attrNameLst>
                                      </p:cBhvr>
                                      <p:to>
                                        <p:strVal val="visible"/>
                                      </p:to>
                                    </p:set>
                                    <p:animEffect transition="in" filter="box(out)">
                                      <p:cBhvr>
                                        <p:cTn id="17" dur="500"/>
                                        <p:tgtEl>
                                          <p:spTgt spid="378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883">
                                            <p:txEl>
                                              <p:pRg st="3" end="3"/>
                                            </p:txEl>
                                          </p:spTgt>
                                        </p:tgtEl>
                                        <p:attrNameLst>
                                          <p:attrName>style.visibility</p:attrName>
                                        </p:attrNameLst>
                                      </p:cBhvr>
                                      <p:to>
                                        <p:strVal val="visible"/>
                                      </p:to>
                                    </p:set>
                                    <p:animEffect transition="in" filter="box(out)">
                                      <p:cBhvr>
                                        <p:cTn id="22" dur="500"/>
                                        <p:tgtEl>
                                          <p:spTgt spid="3788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883">
                                            <p:txEl>
                                              <p:pRg st="4" end="4"/>
                                            </p:txEl>
                                          </p:spTgt>
                                        </p:tgtEl>
                                        <p:attrNameLst>
                                          <p:attrName>style.visibility</p:attrName>
                                        </p:attrNameLst>
                                      </p:cBhvr>
                                      <p:to>
                                        <p:strVal val="visible"/>
                                      </p:to>
                                    </p:set>
                                    <p:animEffect transition="in" filter="box(out)">
                                      <p:cBhvr>
                                        <p:cTn id="27" dur="500"/>
                                        <p:tgtEl>
                                          <p:spTgt spid="3788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78883">
                                            <p:txEl>
                                              <p:pRg st="5" end="5"/>
                                            </p:txEl>
                                          </p:spTgt>
                                        </p:tgtEl>
                                        <p:attrNameLst>
                                          <p:attrName>style.visibility</p:attrName>
                                        </p:attrNameLst>
                                      </p:cBhvr>
                                      <p:to>
                                        <p:strVal val="visible"/>
                                      </p:to>
                                    </p:set>
                                    <p:animEffect transition="in" filter="box(out)">
                                      <p:cBhvr>
                                        <p:cTn id="32" dur="500"/>
                                        <p:tgtEl>
                                          <p:spTgt spid="3788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3267B031-CFD0-4BA8-99D7-34602C39A8D7}" type="slidenum">
              <a:rPr kumimoji="0" lang="en-US" sz="1400" b="0" smtClean="0">
                <a:solidFill>
                  <a:srgbClr val="000000"/>
                </a:solidFill>
              </a:rPr>
              <a:pPr eaLnBrk="1" hangingPunct="1"/>
              <a:t>35</a:t>
            </a:fld>
            <a:endParaRPr kumimoji="0" lang="en-US" sz="1400" b="0">
              <a:solidFill>
                <a:srgbClr val="000000"/>
              </a:solidFill>
            </a:endParaRPr>
          </a:p>
        </p:txBody>
      </p:sp>
      <p:sp>
        <p:nvSpPr>
          <p:cNvPr id="380931" name="Rectangle 3"/>
          <p:cNvSpPr>
            <a:spLocks noGrp="1" noChangeArrowheads="1"/>
          </p:cNvSpPr>
          <p:nvPr>
            <p:ph type="body" sz="half" idx="1"/>
          </p:nvPr>
        </p:nvSpPr>
        <p:spPr>
          <a:xfrm>
            <a:off x="152400" y="228600"/>
            <a:ext cx="4876800" cy="6172200"/>
          </a:xfrm>
          <a:solidFill>
            <a:schemeClr val="bg2">
              <a:lumMod val="20000"/>
              <a:lumOff val="80000"/>
            </a:schemeClr>
          </a:solidFill>
        </p:spPr>
        <p:txBody>
          <a:bodyPr/>
          <a:lstStyle/>
          <a:p>
            <a:pPr eaLnBrk="1" hangingPunct="1">
              <a:spcBef>
                <a:spcPts val="1800"/>
              </a:spcBef>
            </a:pPr>
            <a:r>
              <a:rPr lang="en-US" sz="2800" dirty="0">
                <a:latin typeface="Tahoma" pitchFamily="34" charset="0"/>
                <a:ea typeface="Tahoma" pitchFamily="34" charset="0"/>
                <a:cs typeface="Tahoma" pitchFamily="34" charset="0"/>
              </a:rPr>
              <a:t>Surrounded by </a:t>
            </a:r>
            <a:r>
              <a:rPr lang="en-US" sz="2800" dirty="0">
                <a:solidFill>
                  <a:srgbClr val="FF0000"/>
                </a:solidFill>
                <a:latin typeface="Tahoma" pitchFamily="34" charset="0"/>
                <a:ea typeface="Tahoma" pitchFamily="34" charset="0"/>
                <a:cs typeface="Tahoma" pitchFamily="34" charset="0"/>
              </a:rPr>
              <a:t>DOUBLE membrane.</a:t>
            </a:r>
          </a:p>
          <a:p>
            <a:pPr eaLnBrk="1" hangingPunct="1">
              <a:spcBef>
                <a:spcPts val="1800"/>
              </a:spcBef>
            </a:pPr>
            <a:r>
              <a:rPr lang="en-US" sz="2800" dirty="0">
                <a:latin typeface="Tahoma" pitchFamily="34" charset="0"/>
                <a:ea typeface="Tahoma" pitchFamily="34" charset="0"/>
                <a:cs typeface="Tahoma" pitchFamily="34" charset="0"/>
              </a:rPr>
              <a:t>Smooth</a:t>
            </a:r>
            <a:r>
              <a:rPr lang="en-US" sz="2800" dirty="0">
                <a:solidFill>
                  <a:srgbClr val="990000"/>
                </a:solidFill>
                <a:latin typeface="Tahoma" pitchFamily="34" charset="0"/>
                <a:ea typeface="Tahoma" pitchFamily="34" charset="0"/>
                <a:cs typeface="Tahoma" pitchFamily="34" charset="0"/>
              </a:rPr>
              <a:t> </a:t>
            </a:r>
            <a:r>
              <a:rPr lang="en-US" sz="2800" dirty="0">
                <a:solidFill>
                  <a:srgbClr val="00B050"/>
                </a:solidFill>
                <a:latin typeface="Tahoma" pitchFamily="34" charset="0"/>
                <a:ea typeface="Tahoma" pitchFamily="34" charset="0"/>
                <a:cs typeface="Tahoma" pitchFamily="34" charset="0"/>
              </a:rPr>
              <a:t>Outer membrane.</a:t>
            </a:r>
          </a:p>
          <a:p>
            <a:pPr eaLnBrk="1" hangingPunct="1">
              <a:spcBef>
                <a:spcPts val="1800"/>
              </a:spcBef>
            </a:pPr>
            <a:r>
              <a:rPr lang="en-US" sz="2800" dirty="0">
                <a:solidFill>
                  <a:srgbClr val="FF0000"/>
                </a:solidFill>
                <a:latin typeface="Tahoma" pitchFamily="34" charset="0"/>
                <a:ea typeface="Tahoma" pitchFamily="34" charset="0"/>
                <a:cs typeface="Tahoma" pitchFamily="34" charset="0"/>
              </a:rPr>
              <a:t>Inner membrane </a:t>
            </a:r>
            <a:r>
              <a:rPr lang="en-US" sz="2800" dirty="0">
                <a:latin typeface="Tahoma" pitchFamily="34" charset="0"/>
                <a:ea typeface="Tahoma" pitchFamily="34" charset="0"/>
                <a:cs typeface="Tahoma" pitchFamily="34" charset="0"/>
              </a:rPr>
              <a:t>modified into sacs called </a:t>
            </a:r>
            <a:r>
              <a:rPr lang="en-US" sz="2800" dirty="0">
                <a:solidFill>
                  <a:srgbClr val="FF00FF"/>
                </a:solidFill>
                <a:latin typeface="Tahoma" pitchFamily="34" charset="0"/>
                <a:ea typeface="Tahoma" pitchFamily="34" charset="0"/>
                <a:cs typeface="Tahoma" pitchFamily="34" charset="0"/>
              </a:rPr>
              <a:t>Thylakoids.</a:t>
            </a:r>
          </a:p>
          <a:p>
            <a:pPr lvl="1" eaLnBrk="1" hangingPunct="1">
              <a:spcBef>
                <a:spcPts val="1800"/>
              </a:spcBef>
            </a:pPr>
            <a:r>
              <a:rPr lang="en-US" dirty="0">
                <a:solidFill>
                  <a:srgbClr val="002060"/>
                </a:solidFill>
                <a:latin typeface="Tahoma" pitchFamily="34" charset="0"/>
                <a:ea typeface="Tahoma" pitchFamily="34" charset="0"/>
                <a:cs typeface="Tahoma" pitchFamily="34" charset="0"/>
              </a:rPr>
              <a:t>Thylakoids contain the green pigment </a:t>
            </a:r>
            <a:r>
              <a:rPr lang="en-US" b="1" dirty="0">
                <a:solidFill>
                  <a:srgbClr val="1DAB05"/>
                </a:solidFill>
                <a:effectLst>
                  <a:outerShdw blurRad="38100" dist="38100" dir="2700000" algn="tl">
                    <a:srgbClr val="000000">
                      <a:alpha val="43137"/>
                    </a:srgbClr>
                  </a:outerShdw>
                </a:effectLst>
                <a:latin typeface="Tahoma" pitchFamily="34" charset="0"/>
                <a:ea typeface="Tahoma" pitchFamily="34" charset="0"/>
                <a:cs typeface="Tahoma" pitchFamily="34" charset="0"/>
              </a:rPr>
              <a:t>Chlorophyll</a:t>
            </a:r>
            <a:r>
              <a:rPr lang="en-US" dirty="0">
                <a:solidFill>
                  <a:srgbClr val="002060"/>
                </a:solidFill>
                <a:latin typeface="Tahoma" pitchFamily="34" charset="0"/>
                <a:ea typeface="Tahoma" pitchFamily="34" charset="0"/>
                <a:cs typeface="Tahoma" pitchFamily="34" charset="0"/>
              </a:rPr>
              <a:t> which is required for photosynthesis.</a:t>
            </a:r>
          </a:p>
          <a:p>
            <a:pPr eaLnBrk="1" hangingPunct="1">
              <a:spcBef>
                <a:spcPts val="1800"/>
              </a:spcBef>
            </a:pPr>
            <a:r>
              <a:rPr lang="en-US" sz="2800" dirty="0">
                <a:solidFill>
                  <a:srgbClr val="FF00FF"/>
                </a:solidFill>
                <a:latin typeface="Tahoma" pitchFamily="34" charset="0"/>
                <a:ea typeface="Tahoma" pitchFamily="34" charset="0"/>
                <a:cs typeface="Tahoma" pitchFamily="34" charset="0"/>
              </a:rPr>
              <a:t>Grana</a:t>
            </a:r>
            <a:r>
              <a:rPr lang="en-US" sz="2800" dirty="0">
                <a:solidFill>
                  <a:srgbClr val="FF0000"/>
                </a:solidFill>
                <a:latin typeface="Tahoma" pitchFamily="34" charset="0"/>
                <a:ea typeface="Tahoma" pitchFamily="34" charset="0"/>
                <a:cs typeface="Tahoma" pitchFamily="34" charset="0"/>
              </a:rPr>
              <a:t>: </a:t>
            </a:r>
            <a:r>
              <a:rPr lang="en-US" sz="2800" dirty="0">
                <a:latin typeface="Tahoma" pitchFamily="34" charset="0"/>
                <a:ea typeface="Tahoma" pitchFamily="34" charset="0"/>
                <a:cs typeface="Tahoma" pitchFamily="34" charset="0"/>
              </a:rPr>
              <a:t>Stacks of Thylakoids. </a:t>
            </a:r>
          </a:p>
          <a:p>
            <a:pPr eaLnBrk="1" hangingPunct="1">
              <a:spcBef>
                <a:spcPts val="1800"/>
              </a:spcBef>
            </a:pPr>
            <a:r>
              <a:rPr lang="en-US" sz="2800" dirty="0">
                <a:solidFill>
                  <a:srgbClr val="FF0000"/>
                </a:solidFill>
                <a:latin typeface="Tahoma" pitchFamily="34" charset="0"/>
                <a:ea typeface="Tahoma" pitchFamily="34" charset="0"/>
                <a:cs typeface="Tahoma" pitchFamily="34" charset="0"/>
              </a:rPr>
              <a:t>Stroma: </a:t>
            </a:r>
            <a:r>
              <a:rPr lang="en-US" sz="2800" dirty="0">
                <a:latin typeface="Tahoma" pitchFamily="34" charset="0"/>
                <a:ea typeface="Tahoma" pitchFamily="34" charset="0"/>
                <a:cs typeface="Tahoma" pitchFamily="34" charset="0"/>
              </a:rPr>
              <a:t>gel like material surrounding thylakoids.</a:t>
            </a:r>
          </a:p>
          <a:p>
            <a:pPr eaLnBrk="1" hangingPunct="1">
              <a:lnSpc>
                <a:spcPct val="90000"/>
              </a:lnSpc>
            </a:pPr>
            <a:endParaRPr lang="en-US" sz="2800" b="1" dirty="0">
              <a:solidFill>
                <a:srgbClr val="006600"/>
              </a:solidFill>
            </a:endParaRPr>
          </a:p>
        </p:txBody>
      </p:sp>
      <p:pic>
        <p:nvPicPr>
          <p:cNvPr id="122885" name="Picture 1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4839"/>
          <a:stretch>
            <a:fillRect/>
          </a:stretch>
        </p:blipFill>
        <p:spPr>
          <a:xfrm>
            <a:off x="5181600" y="1166191"/>
            <a:ext cx="3962400" cy="5082209"/>
          </a:xfrm>
          <a:noFill/>
        </p:spPr>
      </p:pic>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
        <p:nvSpPr>
          <p:cNvPr id="7" name="Rectangle 2"/>
          <p:cNvSpPr txBox="1">
            <a:spLocks noChangeArrowheads="1"/>
          </p:cNvSpPr>
          <p:nvPr/>
        </p:nvSpPr>
        <p:spPr bwMode="auto">
          <a:xfrm>
            <a:off x="5181600" y="88900"/>
            <a:ext cx="3962400" cy="914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5D7E"/>
                </a:solidFill>
                <a:latin typeface="+mj-lt"/>
                <a:ea typeface="+mj-ea"/>
                <a:cs typeface="+mj-cs"/>
              </a:defRPr>
            </a:lvl1pPr>
            <a:lvl2pPr algn="ctr" rtl="0" eaLnBrk="0" fontAlgn="base" hangingPunct="0">
              <a:spcBef>
                <a:spcPct val="0"/>
              </a:spcBef>
              <a:spcAft>
                <a:spcPct val="0"/>
              </a:spcAft>
              <a:defRPr sz="4400">
                <a:solidFill>
                  <a:srgbClr val="005D7E"/>
                </a:solidFill>
                <a:latin typeface="Hemi Head 426" pitchFamily="2"/>
              </a:defRPr>
            </a:lvl2pPr>
            <a:lvl3pPr algn="ctr" rtl="0" eaLnBrk="0" fontAlgn="base" hangingPunct="0">
              <a:spcBef>
                <a:spcPct val="0"/>
              </a:spcBef>
              <a:spcAft>
                <a:spcPct val="0"/>
              </a:spcAft>
              <a:defRPr sz="4400">
                <a:solidFill>
                  <a:srgbClr val="005D7E"/>
                </a:solidFill>
                <a:latin typeface="Hemi Head 426" pitchFamily="2"/>
              </a:defRPr>
            </a:lvl3pPr>
            <a:lvl4pPr algn="ctr" rtl="0" eaLnBrk="0" fontAlgn="base" hangingPunct="0">
              <a:spcBef>
                <a:spcPct val="0"/>
              </a:spcBef>
              <a:spcAft>
                <a:spcPct val="0"/>
              </a:spcAft>
              <a:defRPr sz="4400">
                <a:solidFill>
                  <a:srgbClr val="005D7E"/>
                </a:solidFill>
                <a:latin typeface="Hemi Head 426" pitchFamily="2"/>
              </a:defRPr>
            </a:lvl4pPr>
            <a:lvl5pPr algn="ctr" rtl="0" eaLnBrk="0" fontAlgn="base" hangingPunct="0">
              <a:spcBef>
                <a:spcPct val="0"/>
              </a:spcBef>
              <a:spcAft>
                <a:spcPct val="0"/>
              </a:spcAft>
              <a:defRPr sz="4400">
                <a:solidFill>
                  <a:srgbClr val="005D7E"/>
                </a:solidFill>
                <a:latin typeface="Hemi Head 426" pitchFamily="2"/>
              </a:defRPr>
            </a:lvl5pPr>
            <a:lvl6pPr marL="457200" algn="ctr" rtl="0" fontAlgn="base">
              <a:spcBef>
                <a:spcPct val="0"/>
              </a:spcBef>
              <a:spcAft>
                <a:spcPct val="0"/>
              </a:spcAft>
              <a:defRPr sz="4400">
                <a:solidFill>
                  <a:srgbClr val="005D7E"/>
                </a:solidFill>
                <a:latin typeface="Hemi Head 426" pitchFamily="2"/>
              </a:defRPr>
            </a:lvl6pPr>
            <a:lvl7pPr marL="914400" algn="ctr" rtl="0" fontAlgn="base">
              <a:spcBef>
                <a:spcPct val="0"/>
              </a:spcBef>
              <a:spcAft>
                <a:spcPct val="0"/>
              </a:spcAft>
              <a:defRPr sz="4400">
                <a:solidFill>
                  <a:srgbClr val="005D7E"/>
                </a:solidFill>
                <a:latin typeface="Hemi Head 426" pitchFamily="2"/>
              </a:defRPr>
            </a:lvl7pPr>
            <a:lvl8pPr marL="1371600" algn="ctr" rtl="0" fontAlgn="base">
              <a:spcBef>
                <a:spcPct val="0"/>
              </a:spcBef>
              <a:spcAft>
                <a:spcPct val="0"/>
              </a:spcAft>
              <a:defRPr sz="4400">
                <a:solidFill>
                  <a:srgbClr val="005D7E"/>
                </a:solidFill>
                <a:latin typeface="Hemi Head 426" pitchFamily="2"/>
              </a:defRPr>
            </a:lvl8pPr>
            <a:lvl9pPr marL="1828800" algn="ctr" rtl="0" fontAlgn="base">
              <a:spcBef>
                <a:spcPct val="0"/>
              </a:spcBef>
              <a:spcAft>
                <a:spcPct val="0"/>
              </a:spcAft>
              <a:defRPr sz="4400">
                <a:solidFill>
                  <a:srgbClr val="005D7E"/>
                </a:solidFill>
                <a:latin typeface="Hemi Head 426" pitchFamily="2"/>
              </a:defRPr>
            </a:lvl9pPr>
          </a:lstStyle>
          <a:p>
            <a:pPr eaLnBrk="1" hangingPunct="1">
              <a:defRPr/>
            </a:pPr>
            <a:r>
              <a:rPr lang="en-US" sz="3600" b="1" kern="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Chloroplasts</a:t>
            </a:r>
            <a:endParaRPr lang="en-US" sz="3600" b="1" kern="0"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70792878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animEffect transition="in" filter="box(out)">
                                      <p:cBhvr>
                                        <p:cTn id="7" dur="500"/>
                                        <p:tgtEl>
                                          <p:spTgt spid="380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80931">
                                            <p:txEl>
                                              <p:pRg st="1" end="1"/>
                                            </p:txEl>
                                          </p:spTgt>
                                        </p:tgtEl>
                                        <p:attrNameLst>
                                          <p:attrName>style.visibility</p:attrName>
                                        </p:attrNameLst>
                                      </p:cBhvr>
                                      <p:to>
                                        <p:strVal val="visible"/>
                                      </p:to>
                                    </p:set>
                                    <p:animEffect transition="in" filter="box(out)">
                                      <p:cBhvr>
                                        <p:cTn id="12" dur="500"/>
                                        <p:tgtEl>
                                          <p:spTgt spid="380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80931">
                                            <p:txEl>
                                              <p:pRg st="2" end="2"/>
                                            </p:txEl>
                                          </p:spTgt>
                                        </p:tgtEl>
                                        <p:attrNameLst>
                                          <p:attrName>style.visibility</p:attrName>
                                        </p:attrNameLst>
                                      </p:cBhvr>
                                      <p:to>
                                        <p:strVal val="visible"/>
                                      </p:to>
                                    </p:set>
                                    <p:animEffect transition="in" filter="box(out)">
                                      <p:cBhvr>
                                        <p:cTn id="17" dur="500"/>
                                        <p:tgtEl>
                                          <p:spTgt spid="380931">
                                            <p:txEl>
                                              <p:pRg st="2" end="2"/>
                                            </p:txEl>
                                          </p:spTgt>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380931">
                                            <p:txEl>
                                              <p:pRg st="3" end="3"/>
                                            </p:txEl>
                                          </p:spTgt>
                                        </p:tgtEl>
                                        <p:attrNameLst>
                                          <p:attrName>style.visibility</p:attrName>
                                        </p:attrNameLst>
                                      </p:cBhvr>
                                      <p:to>
                                        <p:strVal val="visible"/>
                                      </p:to>
                                    </p:set>
                                    <p:animEffect transition="in" filter="box(out)">
                                      <p:cBhvr>
                                        <p:cTn id="20" dur="500"/>
                                        <p:tgtEl>
                                          <p:spTgt spid="38093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380931">
                                            <p:txEl>
                                              <p:pRg st="4" end="4"/>
                                            </p:txEl>
                                          </p:spTgt>
                                        </p:tgtEl>
                                        <p:attrNameLst>
                                          <p:attrName>style.visibility</p:attrName>
                                        </p:attrNameLst>
                                      </p:cBhvr>
                                      <p:to>
                                        <p:strVal val="visible"/>
                                      </p:to>
                                    </p:set>
                                    <p:animEffect transition="in" filter="box(out)">
                                      <p:cBhvr>
                                        <p:cTn id="25" dur="500"/>
                                        <p:tgtEl>
                                          <p:spTgt spid="38093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380931">
                                            <p:txEl>
                                              <p:pRg st="5" end="5"/>
                                            </p:txEl>
                                          </p:spTgt>
                                        </p:tgtEl>
                                        <p:attrNameLst>
                                          <p:attrName>style.visibility</p:attrName>
                                        </p:attrNameLst>
                                      </p:cBhvr>
                                      <p:to>
                                        <p:strVal val="visible"/>
                                      </p:to>
                                    </p:set>
                                    <p:animEffect transition="in" filter="box(out)">
                                      <p:cBhvr>
                                        <p:cTn id="30" dur="500"/>
                                        <p:tgtEl>
                                          <p:spTgt spid="3809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06EF8011-50F4-4C20-88DF-0250972B7AB4}" type="slidenum">
              <a:rPr kumimoji="0" lang="en-US" sz="1400" b="0" smtClean="0">
                <a:solidFill>
                  <a:srgbClr val="000000"/>
                </a:solidFill>
              </a:rPr>
              <a:pPr eaLnBrk="1" hangingPunct="1"/>
              <a:t>36</a:t>
            </a:fld>
            <a:endParaRPr kumimoji="0" lang="en-US" sz="1400" b="0">
              <a:solidFill>
                <a:srgbClr val="000000"/>
              </a:solidFill>
            </a:endParaRPr>
          </a:p>
        </p:txBody>
      </p:sp>
      <p:sp>
        <p:nvSpPr>
          <p:cNvPr id="416770" name="Rectangle 2"/>
          <p:cNvSpPr>
            <a:spLocks noChangeArrowheads="1"/>
          </p:cNvSpPr>
          <p:nvPr/>
        </p:nvSpPr>
        <p:spPr bwMode="auto">
          <a:xfrm>
            <a:off x="228600" y="12954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ts val="1200"/>
              </a:spcBef>
              <a:spcAft>
                <a:spcPct val="0"/>
              </a:spcAft>
              <a:buFontTx/>
              <a:buChar char="•"/>
            </a:pPr>
            <a:r>
              <a:rPr lang="en-US" sz="3200" kern="0" dirty="0">
                <a:solidFill>
                  <a:srgbClr val="FF0000"/>
                </a:solidFill>
                <a:latin typeface="Tahoma" pitchFamily="34" charset="0"/>
                <a:ea typeface="Tahoma" pitchFamily="34" charset="0"/>
                <a:cs typeface="Tahoma" pitchFamily="34" charset="0"/>
              </a:rPr>
              <a:t>Supports</a:t>
            </a:r>
            <a:r>
              <a:rPr lang="en-US" sz="3200" kern="0" dirty="0">
                <a:solidFill>
                  <a:srgbClr val="000000"/>
                </a:solidFill>
                <a:latin typeface="Tahoma" pitchFamily="34" charset="0"/>
                <a:ea typeface="Tahoma" pitchFamily="34" charset="0"/>
                <a:cs typeface="Tahoma" pitchFamily="34" charset="0"/>
              </a:rPr>
              <a:t> and </a:t>
            </a:r>
            <a:r>
              <a:rPr lang="en-US" sz="3200" kern="0" dirty="0">
                <a:solidFill>
                  <a:srgbClr val="FF0000"/>
                </a:solidFill>
                <a:latin typeface="Tahoma" pitchFamily="34" charset="0"/>
                <a:ea typeface="Tahoma" pitchFamily="34" charset="0"/>
                <a:cs typeface="Tahoma" pitchFamily="34" charset="0"/>
              </a:rPr>
              <a:t>protects </a:t>
            </a:r>
            <a:r>
              <a:rPr lang="en-US" sz="3200" kern="0" dirty="0">
                <a:solidFill>
                  <a:srgbClr val="000000"/>
                </a:solidFill>
                <a:latin typeface="Tahoma" pitchFamily="34" charset="0"/>
                <a:ea typeface="Tahoma" pitchFamily="34" charset="0"/>
                <a:cs typeface="Tahoma" pitchFamily="34" charset="0"/>
              </a:rPr>
              <a:t>cells of plants and fungi.</a:t>
            </a:r>
          </a:p>
          <a:p>
            <a:pPr marL="342900" indent="-342900" fontAlgn="base">
              <a:spcBef>
                <a:spcPts val="1200"/>
              </a:spcBef>
              <a:spcAft>
                <a:spcPct val="0"/>
              </a:spcAft>
              <a:buFontTx/>
              <a:buChar char="•"/>
            </a:pPr>
            <a:r>
              <a:rPr lang="en-US" sz="3200" kern="0" dirty="0">
                <a:solidFill>
                  <a:srgbClr val="000000"/>
                </a:solidFill>
                <a:latin typeface="Tahoma" pitchFamily="34" charset="0"/>
                <a:ea typeface="Tahoma" pitchFamily="34" charset="0"/>
                <a:cs typeface="Tahoma" pitchFamily="34" charset="0"/>
              </a:rPr>
              <a:t>Found </a:t>
            </a:r>
            <a:r>
              <a:rPr lang="en-US" sz="3200" kern="0" dirty="0">
                <a:solidFill>
                  <a:srgbClr val="FF00FF"/>
                </a:solidFill>
                <a:latin typeface="Tahoma" pitchFamily="34" charset="0"/>
                <a:ea typeface="Tahoma" pitchFamily="34" charset="0"/>
                <a:cs typeface="Tahoma" pitchFamily="34" charset="0"/>
              </a:rPr>
              <a:t>outside of the cell membrane.</a:t>
            </a:r>
          </a:p>
          <a:p>
            <a:pPr marL="342900" indent="-342900" fontAlgn="base">
              <a:spcBef>
                <a:spcPts val="1200"/>
              </a:spcBef>
              <a:spcAft>
                <a:spcPct val="0"/>
              </a:spcAft>
              <a:buFontTx/>
              <a:buChar char="•"/>
            </a:pPr>
            <a:r>
              <a:rPr kumimoji="1" lang="en-US" altLang="zh-TW" sz="3200" kern="0" dirty="0">
                <a:solidFill>
                  <a:srgbClr val="002060"/>
                </a:solidFill>
                <a:latin typeface="Tahoma" pitchFamily="34" charset="0"/>
                <a:ea typeface="Tahoma" pitchFamily="34" charset="0"/>
                <a:cs typeface="Tahoma" pitchFamily="34" charset="0"/>
              </a:rPr>
              <a:t>In </a:t>
            </a:r>
            <a:r>
              <a:rPr kumimoji="1" lang="en-US" altLang="zh-TW" sz="3200" kern="0" dirty="0">
                <a:solidFill>
                  <a:srgbClr val="FF0000"/>
                </a:solidFill>
                <a:latin typeface="Tahoma" pitchFamily="34" charset="0"/>
                <a:ea typeface="Tahoma" pitchFamily="34" charset="0"/>
                <a:cs typeface="Tahoma" pitchFamily="34" charset="0"/>
              </a:rPr>
              <a:t>plants</a:t>
            </a:r>
            <a:r>
              <a:rPr kumimoji="1" lang="en-US" altLang="zh-TW" sz="3200" kern="0" dirty="0">
                <a:solidFill>
                  <a:srgbClr val="002060"/>
                </a:solidFill>
                <a:latin typeface="Tahoma" pitchFamily="34" charset="0"/>
                <a:ea typeface="Tahoma" pitchFamily="34" charset="0"/>
                <a:cs typeface="Tahoma" pitchFamily="34" charset="0"/>
              </a:rPr>
              <a:t>, it is composed mostly of </a:t>
            </a:r>
            <a:r>
              <a:rPr kumimoji="1" lang="en-US" altLang="zh-TW" sz="3200" kern="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cellulose</a:t>
            </a:r>
            <a:r>
              <a:rPr kumimoji="1" lang="en-US" altLang="zh-TW" sz="3200" kern="0" dirty="0">
                <a:solidFill>
                  <a:srgbClr val="002060"/>
                </a:solidFill>
                <a:latin typeface="Tahoma" pitchFamily="34" charset="0"/>
                <a:ea typeface="Tahoma" pitchFamily="34" charset="0"/>
                <a:cs typeface="Tahoma" pitchFamily="34" charset="0"/>
              </a:rPr>
              <a:t>, a tough carbohydrate fiber.</a:t>
            </a:r>
            <a:endParaRPr kumimoji="1" lang="en-US" altLang="zh-TW" sz="3200" dirty="0">
              <a:solidFill>
                <a:srgbClr val="002060"/>
              </a:solidFill>
              <a:latin typeface="Tahoma" pitchFamily="34" charset="0"/>
              <a:ea typeface="Tahoma" pitchFamily="34" charset="0"/>
              <a:cs typeface="Tahoma" pitchFamily="34" charset="0"/>
            </a:endParaRPr>
          </a:p>
        </p:txBody>
      </p:sp>
      <p:pic>
        <p:nvPicPr>
          <p:cNvPr id="88068" name="Picture 3" descr="plant c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9751" y="381000"/>
            <a:ext cx="2590800" cy="3292349"/>
          </a:xfrm>
          <a:prstGeom prst="rect">
            <a:avLst/>
          </a:prstGeom>
          <a:noFill/>
          <a:ln w="9525">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88069" name="Rectangle 4"/>
          <p:cNvSpPr>
            <a:spLocks noChangeArrowheads="1"/>
          </p:cNvSpPr>
          <p:nvPr/>
        </p:nvSpPr>
        <p:spPr bwMode="auto">
          <a:xfrm>
            <a:off x="7247238" y="3657600"/>
            <a:ext cx="18967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kumimoji="1" lang="en-US" altLang="zh-TW" sz="2400" b="1" dirty="0">
                <a:solidFill>
                  <a:srgbClr val="000000"/>
                </a:solidFill>
                <a:ea typeface="PMingLiU" pitchFamily="18" charset="-120"/>
              </a:rPr>
              <a:t>Cell wall</a:t>
            </a:r>
          </a:p>
        </p:txBody>
      </p:sp>
      <p:sp>
        <p:nvSpPr>
          <p:cNvPr id="416774" name="Rectangle 6"/>
          <p:cNvSpPr>
            <a:spLocks noGrp="1" noChangeArrowheads="1"/>
          </p:cNvSpPr>
          <p:nvPr>
            <p:ph type="title"/>
          </p:nvPr>
        </p:nvSpPr>
        <p:spPr>
          <a:xfrm>
            <a:off x="457200" y="457200"/>
            <a:ext cx="8458200" cy="609600"/>
          </a:xfrm>
        </p:spPr>
        <p:txBody>
          <a:bodyPr/>
          <a:lstStyle/>
          <a:p>
            <a:pPr algn="l" eaLnBrk="1" hangingPunct="1">
              <a:defRPr/>
            </a:pPr>
            <a:r>
              <a:rPr lang="en-US" altLang="zh-TW" sz="40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Cell Wall</a:t>
            </a:r>
          </a:p>
        </p:txBody>
      </p:sp>
      <p:sp>
        <p:nvSpPr>
          <p:cNvPr id="88071" name="AutoShape 7">
            <a:hlinkClick r:id="" action="ppaction://hlinkshowjump?jump=nextslide" highlightClick="1"/>
          </p:cNvPr>
          <p:cNvSpPr>
            <a:spLocks noChangeArrowheads="1"/>
          </p:cNvSpPr>
          <p:nvPr/>
        </p:nvSpPr>
        <p:spPr bwMode="auto">
          <a:xfrm>
            <a:off x="8763000" y="6248400"/>
            <a:ext cx="381000" cy="6096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800" b="1">
              <a:solidFill>
                <a:srgbClr val="006600"/>
              </a:solidFill>
              <a:ea typeface="PMingLiU" pitchFamily="18" charset="-120"/>
            </a:endParaRPr>
          </a:p>
        </p:txBody>
      </p:sp>
      <p:sp>
        <p:nvSpPr>
          <p:cNvPr id="88072" name="AutoShape 8">
            <a:hlinkClick r:id="" action="ppaction://hlinkshowjump?jump=firstslide" highlightClick="1"/>
          </p:cNvPr>
          <p:cNvSpPr>
            <a:spLocks noChangeArrowheads="1"/>
          </p:cNvSpPr>
          <p:nvPr/>
        </p:nvSpPr>
        <p:spPr bwMode="auto">
          <a:xfrm>
            <a:off x="8305800" y="6172200"/>
            <a:ext cx="381000" cy="609600"/>
          </a:xfrm>
          <a:prstGeom prst="actionButtonHom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800" b="1">
              <a:solidFill>
                <a:srgbClr val="006600"/>
              </a:solidFill>
              <a:ea typeface="PMingLiU" pitchFamily="18" charset="-120"/>
            </a:endParaRPr>
          </a:p>
        </p:txBody>
      </p:sp>
      <p:sp>
        <p:nvSpPr>
          <p:cNvPr id="88073" name="AutoShape 9">
            <a:hlinkClick r:id="" action="ppaction://hlinkshowjump?jump=previousslide" highlightClick="1"/>
          </p:cNvPr>
          <p:cNvSpPr>
            <a:spLocks noChangeArrowheads="1"/>
          </p:cNvSpPr>
          <p:nvPr/>
        </p:nvSpPr>
        <p:spPr bwMode="auto">
          <a:xfrm>
            <a:off x="8001000" y="6172200"/>
            <a:ext cx="304800" cy="685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800" b="1">
              <a:solidFill>
                <a:srgbClr val="006600"/>
              </a:solidFill>
              <a:ea typeface="PMingLiU" pitchFamily="18" charset="-120"/>
            </a:endParaRPr>
          </a:p>
        </p:txBody>
      </p:sp>
      <p:sp>
        <p:nvSpPr>
          <p:cNvPr id="88074" name="Line 10"/>
          <p:cNvSpPr>
            <a:spLocks noChangeShapeType="1"/>
          </p:cNvSpPr>
          <p:nvPr/>
        </p:nvSpPr>
        <p:spPr bwMode="auto">
          <a:xfrm flipH="1" flipV="1">
            <a:off x="7247237" y="3270604"/>
            <a:ext cx="753762" cy="53939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b"/>
          <a:lstStyle/>
          <a:p>
            <a:pPr algn="ctr" fontAlgn="base">
              <a:spcBef>
                <a:spcPct val="0"/>
              </a:spcBef>
              <a:spcAft>
                <a:spcPct val="0"/>
              </a:spcAft>
            </a:pPr>
            <a:endParaRPr kumimoji="1" lang="en-US" sz="2800" b="1">
              <a:solidFill>
                <a:srgbClr val="006600"/>
              </a:solidFill>
              <a:ea typeface="PMingLiU" pitchFamily="18" charset="-120"/>
            </a:endParaRPr>
          </a:p>
        </p:txBody>
      </p:sp>
      <p:pic>
        <p:nvPicPr>
          <p:cNvPr id="12" name="Picture 9" descr="plantcell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4196995"/>
            <a:ext cx="2547550" cy="258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
        <p:nvSpPr>
          <p:cNvPr id="13" name="Line 10"/>
          <p:cNvSpPr>
            <a:spLocks noChangeShapeType="1"/>
          </p:cNvSpPr>
          <p:nvPr/>
        </p:nvSpPr>
        <p:spPr bwMode="auto">
          <a:xfrm flipH="1">
            <a:off x="7247237" y="4267199"/>
            <a:ext cx="906162" cy="463197"/>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nchor="b"/>
          <a:lstStyle/>
          <a:p>
            <a:pPr algn="ctr" fontAlgn="base">
              <a:spcBef>
                <a:spcPct val="0"/>
              </a:spcBef>
              <a:spcAft>
                <a:spcPct val="0"/>
              </a:spcAft>
            </a:pPr>
            <a:endParaRPr kumimoji="1" lang="en-US" sz="2800" b="1">
              <a:solidFill>
                <a:srgbClr val="006600"/>
              </a:solidFill>
              <a:ea typeface="PMingLiU" pitchFamily="18" charset="-120"/>
            </a:endParaRPr>
          </a:p>
        </p:txBody>
      </p:sp>
    </p:spTree>
    <p:extLst>
      <p:ext uri="{BB962C8B-B14F-4D97-AF65-F5344CB8AC3E}">
        <p14:creationId xmlns:p14="http://schemas.microsoft.com/office/powerpoint/2010/main" val="31656120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fade">
                                      <p:cBhvr>
                                        <p:cTn id="7" dur="500"/>
                                        <p:tgtEl>
                                          <p:spTgt spid="880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074"/>
                                        </p:tgtEl>
                                        <p:attrNameLst>
                                          <p:attrName>style.visibility</p:attrName>
                                        </p:attrNameLst>
                                      </p:cBhvr>
                                      <p:to>
                                        <p:strVal val="visible"/>
                                      </p:to>
                                    </p:set>
                                    <p:animEffect transition="in" filter="fade">
                                      <p:cBhvr>
                                        <p:cTn id="10" dur="500"/>
                                        <p:tgtEl>
                                          <p:spTgt spid="880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16770">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16770">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167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0" grpId="0" uiExpand="1" build="p" bldLvl="2" autoUpdateAnimBg="0"/>
      <p:bldP spid="88069" grpId="0"/>
      <p:bldP spid="88074"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Plant cell structure no text-2.sv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5841" t="13379" r="11744" b="8254"/>
          <a:stretch/>
        </p:blipFill>
        <p:spPr bwMode="auto">
          <a:xfrm>
            <a:off x="2385694" y="2311108"/>
            <a:ext cx="4151405" cy="35058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 y="0"/>
            <a:ext cx="9143995" cy="1371600"/>
          </a:xfrm>
        </p:spPr>
        <p:txBody>
          <a:bodyPr/>
          <a:lstStyle/>
          <a:p>
            <a:pPr marL="1020763" indent="7938"/>
            <a:r>
              <a:rPr lang="en-US" dirty="0"/>
              <a:t>Label the Organelles. </a:t>
            </a:r>
            <a:br>
              <a:rPr lang="en-US" dirty="0"/>
            </a:br>
            <a:r>
              <a:rPr lang="en-US" dirty="0"/>
              <a:t>Distinguish those of a Plant Cell.</a:t>
            </a:r>
          </a:p>
        </p:txBody>
      </p:sp>
      <p:cxnSp>
        <p:nvCxnSpPr>
          <p:cNvPr id="26" name="Straight Arrow Connector 25"/>
          <p:cNvCxnSpPr/>
          <p:nvPr/>
        </p:nvCxnSpPr>
        <p:spPr bwMode="auto">
          <a:xfrm>
            <a:off x="3203293" y="2301451"/>
            <a:ext cx="1084062" cy="694228"/>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p:nvPr/>
        </p:nvCxnSpPr>
        <p:spPr bwMode="auto">
          <a:xfrm flipH="1">
            <a:off x="4258041" y="2437210"/>
            <a:ext cx="1127508" cy="1116943"/>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3" name="Straight Arrow Connector 32"/>
          <p:cNvCxnSpPr>
            <a:cxnSpLocks/>
          </p:cNvCxnSpPr>
          <p:nvPr/>
        </p:nvCxnSpPr>
        <p:spPr bwMode="auto">
          <a:xfrm flipV="1">
            <a:off x="5018102" y="3061891"/>
            <a:ext cx="1625700" cy="638154"/>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a:cxnSpLocks/>
          </p:cNvCxnSpPr>
          <p:nvPr/>
        </p:nvCxnSpPr>
        <p:spPr bwMode="auto">
          <a:xfrm flipH="1">
            <a:off x="4609791" y="3061891"/>
            <a:ext cx="2034011" cy="1477128"/>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8" name="Straight Arrow Connector 37"/>
          <p:cNvCxnSpPr>
            <a:cxnSpLocks/>
          </p:cNvCxnSpPr>
          <p:nvPr/>
        </p:nvCxnSpPr>
        <p:spPr bwMode="auto">
          <a:xfrm flipV="1">
            <a:off x="5018102" y="4216692"/>
            <a:ext cx="1625700" cy="168332"/>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2" name="Straight Arrow Connector 51"/>
          <p:cNvCxnSpPr>
            <a:cxnSpLocks/>
          </p:cNvCxnSpPr>
          <p:nvPr/>
        </p:nvCxnSpPr>
        <p:spPr bwMode="auto">
          <a:xfrm flipV="1">
            <a:off x="3355086" y="4623913"/>
            <a:ext cx="932269" cy="684230"/>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5" name="Straight Arrow Connector 54"/>
          <p:cNvCxnSpPr>
            <a:cxnSpLocks/>
          </p:cNvCxnSpPr>
          <p:nvPr/>
        </p:nvCxnSpPr>
        <p:spPr bwMode="auto">
          <a:xfrm flipV="1">
            <a:off x="2227709" y="4269783"/>
            <a:ext cx="1550857" cy="536264"/>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7" name="Straight Arrow Connector 56"/>
          <p:cNvCxnSpPr>
            <a:cxnSpLocks/>
          </p:cNvCxnSpPr>
          <p:nvPr/>
        </p:nvCxnSpPr>
        <p:spPr bwMode="auto">
          <a:xfrm flipV="1">
            <a:off x="2204008" y="4216692"/>
            <a:ext cx="1377392" cy="12659"/>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4" name="Straight Arrow Connector 63"/>
          <p:cNvCxnSpPr>
            <a:cxnSpLocks/>
          </p:cNvCxnSpPr>
          <p:nvPr/>
        </p:nvCxnSpPr>
        <p:spPr bwMode="auto">
          <a:xfrm>
            <a:off x="2131124" y="3732175"/>
            <a:ext cx="2403086" cy="281342"/>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7" name="Straight Arrow Connector 66"/>
          <p:cNvCxnSpPr/>
          <p:nvPr/>
        </p:nvCxnSpPr>
        <p:spPr bwMode="auto">
          <a:xfrm>
            <a:off x="2363644" y="2944646"/>
            <a:ext cx="1414922" cy="533808"/>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bwMode="auto">
          <a:xfrm flipV="1">
            <a:off x="5069857" y="2417944"/>
            <a:ext cx="1572653" cy="842491"/>
          </a:xfrm>
          <a:prstGeom prst="straightConnector1">
            <a:avLst/>
          </a:prstGeom>
          <a:noFill/>
          <a:ln w="2857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Picture 26" descr="try_it-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4599" y="167002"/>
            <a:ext cx="998538" cy="809625"/>
          </a:xfrm>
          <a:prstGeom prst="rect">
            <a:avLst/>
          </a:prstGeom>
        </p:spPr>
      </p:pic>
      <p:sp>
        <p:nvSpPr>
          <p:cNvPr id="3" name="TextBox 2">
            <a:extLst>
              <a:ext uri="{FF2B5EF4-FFF2-40B4-BE49-F238E27FC236}">
                <a16:creationId xmlns:a16="http://schemas.microsoft.com/office/drawing/2014/main" id="{592E0E59-201A-480B-9122-21FFF7DF8D62}"/>
              </a:ext>
            </a:extLst>
          </p:cNvPr>
          <p:cNvSpPr txBox="1"/>
          <p:nvPr/>
        </p:nvSpPr>
        <p:spPr>
          <a:xfrm>
            <a:off x="2895600" y="2005138"/>
            <a:ext cx="307693" cy="369332"/>
          </a:xfrm>
          <a:prstGeom prst="rect">
            <a:avLst/>
          </a:prstGeom>
          <a:noFill/>
        </p:spPr>
        <p:txBody>
          <a:bodyPr wrap="square" rtlCol="0">
            <a:spAutoFit/>
          </a:bodyPr>
          <a:lstStyle/>
          <a:p>
            <a:pPr algn="ctr"/>
            <a:r>
              <a:rPr lang="en-US" dirty="0"/>
              <a:t>1</a:t>
            </a:r>
          </a:p>
        </p:txBody>
      </p:sp>
      <p:sp>
        <p:nvSpPr>
          <p:cNvPr id="17" name="TextBox 16">
            <a:extLst>
              <a:ext uri="{FF2B5EF4-FFF2-40B4-BE49-F238E27FC236}">
                <a16:creationId xmlns:a16="http://schemas.microsoft.com/office/drawing/2014/main" id="{8CFC1D50-BA38-407A-90B3-BB2AA185913C}"/>
              </a:ext>
            </a:extLst>
          </p:cNvPr>
          <p:cNvSpPr txBox="1"/>
          <p:nvPr/>
        </p:nvSpPr>
        <p:spPr>
          <a:xfrm>
            <a:off x="1873845" y="2731799"/>
            <a:ext cx="501303" cy="369332"/>
          </a:xfrm>
          <a:prstGeom prst="rect">
            <a:avLst/>
          </a:prstGeom>
          <a:noFill/>
        </p:spPr>
        <p:txBody>
          <a:bodyPr wrap="square" rtlCol="0">
            <a:spAutoFit/>
          </a:bodyPr>
          <a:lstStyle/>
          <a:p>
            <a:pPr algn="ctr"/>
            <a:r>
              <a:rPr lang="en-US" dirty="0"/>
              <a:t>10</a:t>
            </a:r>
          </a:p>
        </p:txBody>
      </p:sp>
      <p:sp>
        <p:nvSpPr>
          <p:cNvPr id="18" name="TextBox 17">
            <a:extLst>
              <a:ext uri="{FF2B5EF4-FFF2-40B4-BE49-F238E27FC236}">
                <a16:creationId xmlns:a16="http://schemas.microsoft.com/office/drawing/2014/main" id="{F0C3D847-4225-4E0C-9C80-C27F69442D96}"/>
              </a:ext>
            </a:extLst>
          </p:cNvPr>
          <p:cNvSpPr txBox="1"/>
          <p:nvPr/>
        </p:nvSpPr>
        <p:spPr>
          <a:xfrm>
            <a:off x="1873845" y="3523653"/>
            <a:ext cx="307693" cy="369332"/>
          </a:xfrm>
          <a:prstGeom prst="rect">
            <a:avLst/>
          </a:prstGeom>
          <a:noFill/>
        </p:spPr>
        <p:txBody>
          <a:bodyPr wrap="square" rtlCol="0">
            <a:spAutoFit/>
          </a:bodyPr>
          <a:lstStyle/>
          <a:p>
            <a:pPr algn="ctr"/>
            <a:r>
              <a:rPr lang="en-US" dirty="0"/>
              <a:t>9</a:t>
            </a:r>
          </a:p>
        </p:txBody>
      </p:sp>
      <p:sp>
        <p:nvSpPr>
          <p:cNvPr id="19" name="TextBox 18">
            <a:extLst>
              <a:ext uri="{FF2B5EF4-FFF2-40B4-BE49-F238E27FC236}">
                <a16:creationId xmlns:a16="http://schemas.microsoft.com/office/drawing/2014/main" id="{B8655354-D775-4148-ABC9-98A27E423E72}"/>
              </a:ext>
            </a:extLst>
          </p:cNvPr>
          <p:cNvSpPr txBox="1"/>
          <p:nvPr/>
        </p:nvSpPr>
        <p:spPr>
          <a:xfrm>
            <a:off x="1897988" y="4013517"/>
            <a:ext cx="307693" cy="369332"/>
          </a:xfrm>
          <a:prstGeom prst="rect">
            <a:avLst/>
          </a:prstGeom>
          <a:noFill/>
        </p:spPr>
        <p:txBody>
          <a:bodyPr wrap="square" rtlCol="0">
            <a:spAutoFit/>
          </a:bodyPr>
          <a:lstStyle/>
          <a:p>
            <a:pPr algn="ctr"/>
            <a:r>
              <a:rPr lang="en-US" dirty="0"/>
              <a:t>8</a:t>
            </a:r>
          </a:p>
        </p:txBody>
      </p:sp>
      <p:sp>
        <p:nvSpPr>
          <p:cNvPr id="20" name="TextBox 19">
            <a:extLst>
              <a:ext uri="{FF2B5EF4-FFF2-40B4-BE49-F238E27FC236}">
                <a16:creationId xmlns:a16="http://schemas.microsoft.com/office/drawing/2014/main" id="{B3FCE680-72C3-4B6C-A484-CE66D19922C9}"/>
              </a:ext>
            </a:extLst>
          </p:cNvPr>
          <p:cNvSpPr txBox="1"/>
          <p:nvPr/>
        </p:nvSpPr>
        <p:spPr>
          <a:xfrm>
            <a:off x="1950716" y="4623913"/>
            <a:ext cx="307693" cy="369332"/>
          </a:xfrm>
          <a:prstGeom prst="rect">
            <a:avLst/>
          </a:prstGeom>
          <a:noFill/>
        </p:spPr>
        <p:txBody>
          <a:bodyPr wrap="square" rtlCol="0">
            <a:spAutoFit/>
          </a:bodyPr>
          <a:lstStyle/>
          <a:p>
            <a:pPr algn="ctr"/>
            <a:r>
              <a:rPr lang="en-US" dirty="0"/>
              <a:t>7</a:t>
            </a:r>
          </a:p>
        </p:txBody>
      </p:sp>
      <p:sp>
        <p:nvSpPr>
          <p:cNvPr id="21" name="TextBox 20">
            <a:extLst>
              <a:ext uri="{FF2B5EF4-FFF2-40B4-BE49-F238E27FC236}">
                <a16:creationId xmlns:a16="http://schemas.microsoft.com/office/drawing/2014/main" id="{07BF7EA0-F6CF-45F2-9E19-DE7001499DD8}"/>
              </a:ext>
            </a:extLst>
          </p:cNvPr>
          <p:cNvSpPr txBox="1"/>
          <p:nvPr/>
        </p:nvSpPr>
        <p:spPr>
          <a:xfrm>
            <a:off x="2975273" y="5277048"/>
            <a:ext cx="307693" cy="369332"/>
          </a:xfrm>
          <a:prstGeom prst="rect">
            <a:avLst/>
          </a:prstGeom>
          <a:noFill/>
        </p:spPr>
        <p:txBody>
          <a:bodyPr wrap="square" rtlCol="0">
            <a:spAutoFit/>
          </a:bodyPr>
          <a:lstStyle/>
          <a:p>
            <a:pPr algn="ctr"/>
            <a:r>
              <a:rPr lang="en-US" dirty="0"/>
              <a:t>6</a:t>
            </a:r>
          </a:p>
        </p:txBody>
      </p:sp>
      <p:sp>
        <p:nvSpPr>
          <p:cNvPr id="22" name="TextBox 21">
            <a:extLst>
              <a:ext uri="{FF2B5EF4-FFF2-40B4-BE49-F238E27FC236}">
                <a16:creationId xmlns:a16="http://schemas.microsoft.com/office/drawing/2014/main" id="{FB68D22E-6F17-4E1E-A879-F31F8B2B3E6E}"/>
              </a:ext>
            </a:extLst>
          </p:cNvPr>
          <p:cNvSpPr txBox="1"/>
          <p:nvPr/>
        </p:nvSpPr>
        <p:spPr>
          <a:xfrm>
            <a:off x="6632299" y="4044685"/>
            <a:ext cx="307693" cy="369332"/>
          </a:xfrm>
          <a:prstGeom prst="rect">
            <a:avLst/>
          </a:prstGeom>
          <a:noFill/>
        </p:spPr>
        <p:txBody>
          <a:bodyPr wrap="square" rtlCol="0">
            <a:spAutoFit/>
          </a:bodyPr>
          <a:lstStyle/>
          <a:p>
            <a:pPr algn="ctr"/>
            <a:r>
              <a:rPr lang="en-US" dirty="0"/>
              <a:t>5</a:t>
            </a:r>
          </a:p>
        </p:txBody>
      </p:sp>
      <p:sp>
        <p:nvSpPr>
          <p:cNvPr id="23" name="TextBox 22">
            <a:extLst>
              <a:ext uri="{FF2B5EF4-FFF2-40B4-BE49-F238E27FC236}">
                <a16:creationId xmlns:a16="http://schemas.microsoft.com/office/drawing/2014/main" id="{3EB49028-29EF-49D9-A4EC-A156BC8B8333}"/>
              </a:ext>
            </a:extLst>
          </p:cNvPr>
          <p:cNvSpPr txBox="1"/>
          <p:nvPr/>
        </p:nvSpPr>
        <p:spPr>
          <a:xfrm>
            <a:off x="6601419" y="2814035"/>
            <a:ext cx="307693" cy="369332"/>
          </a:xfrm>
          <a:prstGeom prst="rect">
            <a:avLst/>
          </a:prstGeom>
          <a:noFill/>
        </p:spPr>
        <p:txBody>
          <a:bodyPr wrap="square" rtlCol="0">
            <a:spAutoFit/>
          </a:bodyPr>
          <a:lstStyle/>
          <a:p>
            <a:pPr algn="ctr"/>
            <a:r>
              <a:rPr lang="en-US" dirty="0"/>
              <a:t>4</a:t>
            </a:r>
          </a:p>
        </p:txBody>
      </p:sp>
      <p:sp>
        <p:nvSpPr>
          <p:cNvPr id="25" name="TextBox 24">
            <a:extLst>
              <a:ext uri="{FF2B5EF4-FFF2-40B4-BE49-F238E27FC236}">
                <a16:creationId xmlns:a16="http://schemas.microsoft.com/office/drawing/2014/main" id="{BBDCE459-71C9-461E-9455-03E0BC85966F}"/>
              </a:ext>
            </a:extLst>
          </p:cNvPr>
          <p:cNvSpPr txBox="1"/>
          <p:nvPr/>
        </p:nvSpPr>
        <p:spPr>
          <a:xfrm>
            <a:off x="6583955" y="2179860"/>
            <a:ext cx="307693" cy="369332"/>
          </a:xfrm>
          <a:prstGeom prst="rect">
            <a:avLst/>
          </a:prstGeom>
          <a:noFill/>
        </p:spPr>
        <p:txBody>
          <a:bodyPr wrap="square" rtlCol="0">
            <a:spAutoFit/>
          </a:bodyPr>
          <a:lstStyle/>
          <a:p>
            <a:pPr algn="ctr"/>
            <a:r>
              <a:rPr lang="en-US" dirty="0"/>
              <a:t>3</a:t>
            </a:r>
          </a:p>
        </p:txBody>
      </p:sp>
      <p:sp>
        <p:nvSpPr>
          <p:cNvPr id="28" name="TextBox 27">
            <a:extLst>
              <a:ext uri="{FF2B5EF4-FFF2-40B4-BE49-F238E27FC236}">
                <a16:creationId xmlns:a16="http://schemas.microsoft.com/office/drawing/2014/main" id="{781E7911-4896-4538-972F-52DFD1B1F284}"/>
              </a:ext>
            </a:extLst>
          </p:cNvPr>
          <p:cNvSpPr txBox="1"/>
          <p:nvPr/>
        </p:nvSpPr>
        <p:spPr>
          <a:xfrm>
            <a:off x="5319103" y="2099559"/>
            <a:ext cx="307693" cy="369332"/>
          </a:xfrm>
          <a:prstGeom prst="rect">
            <a:avLst/>
          </a:prstGeom>
          <a:noFill/>
        </p:spPr>
        <p:txBody>
          <a:bodyPr wrap="square" rtlCol="0">
            <a:spAutoFit/>
          </a:bodyPr>
          <a:lstStyle/>
          <a:p>
            <a:pPr algn="ctr"/>
            <a:r>
              <a:rPr lang="en-US" dirty="0"/>
              <a:t>2</a:t>
            </a:r>
          </a:p>
        </p:txBody>
      </p:sp>
    </p:spTree>
    <p:extLst>
      <p:ext uri="{BB962C8B-B14F-4D97-AF65-F5344CB8AC3E}">
        <p14:creationId xmlns:p14="http://schemas.microsoft.com/office/powerpoint/2010/main" val="2678158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Plant cell structure no text-2.sv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5841" t="13379" r="11744" b="8254"/>
          <a:stretch/>
        </p:blipFill>
        <p:spPr bwMode="auto">
          <a:xfrm>
            <a:off x="2385694" y="2311108"/>
            <a:ext cx="4151405" cy="35058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 y="0"/>
            <a:ext cx="9143995" cy="1371600"/>
          </a:xfrm>
        </p:spPr>
        <p:txBody>
          <a:bodyPr/>
          <a:lstStyle/>
          <a:p>
            <a:r>
              <a:rPr lang="en-US" dirty="0"/>
              <a:t>Label the Organelles of a Plant Cell</a:t>
            </a:r>
          </a:p>
        </p:txBody>
      </p:sp>
      <p:sp>
        <p:nvSpPr>
          <p:cNvPr id="6" name="TextBox 5"/>
          <p:cNvSpPr txBox="1"/>
          <p:nvPr/>
        </p:nvSpPr>
        <p:spPr>
          <a:xfrm>
            <a:off x="1270587" y="1892673"/>
            <a:ext cx="2310813" cy="545727"/>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800" b="1" dirty="0">
                <a:solidFill>
                  <a:srgbClr val="FF00FF"/>
                </a:solidFill>
                <a:effectLst>
                  <a:outerShdw blurRad="38100" dist="38100" dir="2700000" algn="tl">
                    <a:srgbClr val="000000">
                      <a:alpha val="43137"/>
                    </a:srgbClr>
                  </a:outerShdw>
                </a:effectLst>
                <a:latin typeface="Arial" charset="0"/>
              </a:rPr>
              <a:t>Cell wall</a:t>
            </a:r>
          </a:p>
        </p:txBody>
      </p:sp>
      <p:sp>
        <p:nvSpPr>
          <p:cNvPr id="9" name="TextBox 8"/>
          <p:cNvSpPr txBox="1"/>
          <p:nvPr/>
        </p:nvSpPr>
        <p:spPr>
          <a:xfrm>
            <a:off x="180192" y="2590800"/>
            <a:ext cx="2182008" cy="545727"/>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800" b="1" dirty="0">
                <a:solidFill>
                  <a:srgbClr val="5B8F22"/>
                </a:solidFill>
                <a:latin typeface="Arial" charset="0"/>
              </a:rPr>
              <a:t>Chloroplast</a:t>
            </a:r>
          </a:p>
        </p:txBody>
      </p:sp>
      <p:sp>
        <p:nvSpPr>
          <p:cNvPr id="11" name="TextBox 10"/>
          <p:cNvSpPr txBox="1"/>
          <p:nvPr/>
        </p:nvSpPr>
        <p:spPr>
          <a:xfrm>
            <a:off x="563569" y="3478453"/>
            <a:ext cx="1511952" cy="457626"/>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064" dirty="0">
                <a:solidFill>
                  <a:srgbClr val="000000"/>
                </a:solidFill>
                <a:latin typeface="Arial" charset="0"/>
              </a:rPr>
              <a:t>Ribosomes</a:t>
            </a:r>
          </a:p>
        </p:txBody>
      </p:sp>
      <p:sp>
        <p:nvSpPr>
          <p:cNvPr id="12" name="TextBox 11"/>
          <p:cNvSpPr txBox="1"/>
          <p:nvPr/>
        </p:nvSpPr>
        <p:spPr>
          <a:xfrm>
            <a:off x="220773" y="4000538"/>
            <a:ext cx="1983235" cy="457626"/>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064" dirty="0">
                <a:solidFill>
                  <a:srgbClr val="000000"/>
                </a:solidFill>
                <a:latin typeface="Arial" charset="0"/>
              </a:rPr>
              <a:t>Cell membrane</a:t>
            </a:r>
          </a:p>
        </p:txBody>
      </p:sp>
      <p:sp>
        <p:nvSpPr>
          <p:cNvPr id="13" name="TextBox 12"/>
          <p:cNvSpPr txBox="1"/>
          <p:nvPr/>
        </p:nvSpPr>
        <p:spPr>
          <a:xfrm>
            <a:off x="523396" y="4577234"/>
            <a:ext cx="1704313" cy="457626"/>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064" dirty="0">
                <a:solidFill>
                  <a:srgbClr val="000000"/>
                </a:solidFill>
                <a:latin typeface="Arial" charset="0"/>
              </a:rPr>
              <a:t>Mitochondria</a:t>
            </a:r>
          </a:p>
        </p:txBody>
      </p:sp>
      <p:sp>
        <p:nvSpPr>
          <p:cNvPr id="14" name="TextBox 13"/>
          <p:cNvSpPr txBox="1"/>
          <p:nvPr/>
        </p:nvSpPr>
        <p:spPr>
          <a:xfrm>
            <a:off x="1298113" y="5079330"/>
            <a:ext cx="2056973" cy="457626"/>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064" dirty="0">
                <a:solidFill>
                  <a:srgbClr val="000000"/>
                </a:solidFill>
                <a:latin typeface="Arial" charset="0"/>
              </a:rPr>
              <a:t>Golgi apparatus</a:t>
            </a:r>
          </a:p>
        </p:txBody>
      </p:sp>
      <p:sp>
        <p:nvSpPr>
          <p:cNvPr id="15" name="TextBox 14"/>
          <p:cNvSpPr txBox="1"/>
          <p:nvPr/>
        </p:nvSpPr>
        <p:spPr>
          <a:xfrm>
            <a:off x="4572000" y="1387175"/>
            <a:ext cx="1543436" cy="1169551"/>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800" b="1" dirty="0">
                <a:solidFill>
                  <a:srgbClr val="FF0000"/>
                </a:solidFill>
                <a:latin typeface="Arial" charset="0"/>
              </a:rPr>
              <a:t>Large </a:t>
            </a:r>
          </a:p>
          <a:p>
            <a:pPr defTabSz="1715597" fontAlgn="base">
              <a:lnSpc>
                <a:spcPct val="115000"/>
              </a:lnSpc>
              <a:spcBef>
                <a:spcPct val="20000"/>
              </a:spcBef>
              <a:spcAft>
                <a:spcPct val="0"/>
              </a:spcAft>
              <a:buClr>
                <a:srgbClr val="2877C4"/>
              </a:buClr>
            </a:pPr>
            <a:r>
              <a:rPr lang="en-US" sz="2800" b="1" dirty="0">
                <a:solidFill>
                  <a:srgbClr val="FF0000"/>
                </a:solidFill>
                <a:latin typeface="Arial" charset="0"/>
              </a:rPr>
              <a:t>Vacuole</a:t>
            </a:r>
          </a:p>
        </p:txBody>
      </p:sp>
      <p:sp>
        <p:nvSpPr>
          <p:cNvPr id="16" name="TextBox 15"/>
          <p:cNvSpPr txBox="1"/>
          <p:nvPr/>
        </p:nvSpPr>
        <p:spPr>
          <a:xfrm>
            <a:off x="6643802" y="2650432"/>
            <a:ext cx="2066696" cy="822918"/>
          </a:xfrm>
          <a:prstGeom prst="rect">
            <a:avLst/>
          </a:prstGeom>
          <a:noFill/>
        </p:spPr>
        <p:txBody>
          <a:bodyPr wrap="square" rtlCol="0">
            <a:spAutoFit/>
          </a:bodyPr>
          <a:lstStyle/>
          <a:p>
            <a:pPr defTabSz="1715597" fontAlgn="base">
              <a:lnSpc>
                <a:spcPct val="115000"/>
              </a:lnSpc>
              <a:spcBef>
                <a:spcPct val="20000"/>
              </a:spcBef>
              <a:spcAft>
                <a:spcPct val="0"/>
              </a:spcAft>
              <a:buClr>
                <a:srgbClr val="2877C4"/>
              </a:buClr>
            </a:pPr>
            <a:r>
              <a:rPr lang="en-US" sz="2064" dirty="0">
                <a:solidFill>
                  <a:srgbClr val="000000"/>
                </a:solidFill>
                <a:latin typeface="Arial" charset="0"/>
              </a:rPr>
              <a:t>Endoplasmic reticulum</a:t>
            </a:r>
          </a:p>
        </p:txBody>
      </p:sp>
      <p:sp>
        <p:nvSpPr>
          <p:cNvPr id="17" name="TextBox 16"/>
          <p:cNvSpPr txBox="1"/>
          <p:nvPr/>
        </p:nvSpPr>
        <p:spPr>
          <a:xfrm>
            <a:off x="6643802" y="3987879"/>
            <a:ext cx="1143262" cy="457626"/>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064" dirty="0">
                <a:solidFill>
                  <a:srgbClr val="000000"/>
                </a:solidFill>
                <a:latin typeface="Arial" charset="0"/>
              </a:rPr>
              <a:t>Nucleus</a:t>
            </a:r>
          </a:p>
        </p:txBody>
      </p:sp>
      <p:cxnSp>
        <p:nvCxnSpPr>
          <p:cNvPr id="26" name="Straight Arrow Connector 25"/>
          <p:cNvCxnSpPr/>
          <p:nvPr/>
        </p:nvCxnSpPr>
        <p:spPr bwMode="auto">
          <a:xfrm>
            <a:off x="3203293" y="2301451"/>
            <a:ext cx="1084062" cy="694228"/>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p:nvPr/>
        </p:nvCxnSpPr>
        <p:spPr bwMode="auto">
          <a:xfrm flipH="1">
            <a:off x="4258041" y="2437210"/>
            <a:ext cx="1127508" cy="1116943"/>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3" name="Straight Arrow Connector 32"/>
          <p:cNvCxnSpPr>
            <a:endCxn id="16" idx="1"/>
          </p:cNvCxnSpPr>
          <p:nvPr/>
        </p:nvCxnSpPr>
        <p:spPr bwMode="auto">
          <a:xfrm flipV="1">
            <a:off x="5018102" y="3061891"/>
            <a:ext cx="1625700" cy="638154"/>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a:stCxn id="16" idx="1"/>
          </p:cNvCxnSpPr>
          <p:nvPr/>
        </p:nvCxnSpPr>
        <p:spPr bwMode="auto">
          <a:xfrm flipH="1">
            <a:off x="4609791" y="3061891"/>
            <a:ext cx="2034011" cy="1477128"/>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8" name="Straight Arrow Connector 37"/>
          <p:cNvCxnSpPr>
            <a:endCxn id="17" idx="1"/>
          </p:cNvCxnSpPr>
          <p:nvPr/>
        </p:nvCxnSpPr>
        <p:spPr bwMode="auto">
          <a:xfrm flipV="1">
            <a:off x="5018102" y="4216692"/>
            <a:ext cx="1625700" cy="168332"/>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2" name="Straight Arrow Connector 51"/>
          <p:cNvCxnSpPr>
            <a:stCxn id="14" idx="3"/>
          </p:cNvCxnSpPr>
          <p:nvPr/>
        </p:nvCxnSpPr>
        <p:spPr bwMode="auto">
          <a:xfrm flipV="1">
            <a:off x="3355086" y="4623913"/>
            <a:ext cx="932269" cy="684230"/>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5" name="Straight Arrow Connector 54"/>
          <p:cNvCxnSpPr>
            <a:stCxn id="13" idx="3"/>
          </p:cNvCxnSpPr>
          <p:nvPr/>
        </p:nvCxnSpPr>
        <p:spPr bwMode="auto">
          <a:xfrm flipV="1">
            <a:off x="2227709" y="4269783"/>
            <a:ext cx="1550857" cy="536264"/>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7" name="Straight Arrow Connector 56"/>
          <p:cNvCxnSpPr>
            <a:cxnSpLocks/>
            <a:stCxn id="12" idx="3"/>
          </p:cNvCxnSpPr>
          <p:nvPr/>
        </p:nvCxnSpPr>
        <p:spPr bwMode="auto">
          <a:xfrm flipV="1">
            <a:off x="2204008" y="4216692"/>
            <a:ext cx="1377392" cy="12659"/>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4" name="Straight Arrow Connector 63"/>
          <p:cNvCxnSpPr>
            <a:cxnSpLocks/>
          </p:cNvCxnSpPr>
          <p:nvPr/>
        </p:nvCxnSpPr>
        <p:spPr bwMode="auto">
          <a:xfrm>
            <a:off x="2131124" y="3732175"/>
            <a:ext cx="2403086" cy="268363"/>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67" name="Straight Arrow Connector 66"/>
          <p:cNvCxnSpPr/>
          <p:nvPr/>
        </p:nvCxnSpPr>
        <p:spPr bwMode="auto">
          <a:xfrm>
            <a:off x="2363644" y="2944646"/>
            <a:ext cx="1414922" cy="533808"/>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bwMode="auto">
          <a:xfrm flipV="1">
            <a:off x="5069857" y="2417944"/>
            <a:ext cx="1572653" cy="842491"/>
          </a:xfrm>
          <a:prstGeom prst="straightConnector1">
            <a:avLst/>
          </a:prstGeom>
          <a:noFill/>
          <a:ln w="2857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6642510" y="2173127"/>
            <a:ext cx="1438214" cy="457626"/>
          </a:xfrm>
          <a:prstGeom prst="rect">
            <a:avLst/>
          </a:prstGeom>
          <a:noFill/>
        </p:spPr>
        <p:txBody>
          <a:bodyPr wrap="none" rtlCol="0">
            <a:spAutoFit/>
          </a:bodyPr>
          <a:lstStyle/>
          <a:p>
            <a:pPr defTabSz="1715597" fontAlgn="base">
              <a:lnSpc>
                <a:spcPct val="115000"/>
              </a:lnSpc>
              <a:spcBef>
                <a:spcPct val="20000"/>
              </a:spcBef>
              <a:spcAft>
                <a:spcPct val="0"/>
              </a:spcAft>
              <a:buClr>
                <a:srgbClr val="2877C4"/>
              </a:buClr>
            </a:pPr>
            <a:r>
              <a:rPr lang="en-US" sz="2064" dirty="0">
                <a:solidFill>
                  <a:srgbClr val="000000"/>
                </a:solidFill>
                <a:latin typeface="Arial" charset="0"/>
              </a:rPr>
              <a:t>Cytoplasm</a:t>
            </a:r>
          </a:p>
        </p:txBody>
      </p:sp>
      <p:pic>
        <p:nvPicPr>
          <p:cNvPr id="27" name="Picture 26" descr="try_it-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4599" y="167002"/>
            <a:ext cx="998538" cy="809625"/>
          </a:xfrm>
          <a:prstGeom prst="rect">
            <a:avLst/>
          </a:prstGeom>
        </p:spPr>
      </p:pic>
    </p:spTree>
    <p:extLst>
      <p:ext uri="{BB962C8B-B14F-4D97-AF65-F5344CB8AC3E}">
        <p14:creationId xmlns:p14="http://schemas.microsoft.com/office/powerpoint/2010/main" val="69686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p:bldP spid="13" grpId="0"/>
      <p:bldP spid="14" grpId="0"/>
      <p:bldP spid="15" grpId="0"/>
      <p:bldP spid="16" grpId="0"/>
      <p:bldP spid="17" grpId="0"/>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24731" y="15875"/>
            <a:ext cx="7162800" cy="1244073"/>
          </a:xfrm>
          <a:solidFill>
            <a:schemeClr val="accent1"/>
          </a:solidFill>
        </p:spPr>
        <p:txBody>
          <a:bodyPr/>
          <a:lstStyle/>
          <a:p>
            <a:pPr algn="ctr" eaLnBrk="1" hangingPunct="1"/>
            <a:r>
              <a:rPr lang="en-US" altLang="en-US" sz="3600" b="1" dirty="0">
                <a:solidFill>
                  <a:schemeClr val="tx1"/>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Differences Between Plant and Animal Cells</a:t>
            </a:r>
          </a:p>
        </p:txBody>
      </p:sp>
      <p:pic>
        <p:nvPicPr>
          <p:cNvPr id="60420" name="Picture 11" descr="cheek ce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164138"/>
            <a:ext cx="2403475"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12" descr="656999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3525" y="1292224"/>
            <a:ext cx="2182813" cy="21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13" descr="onion.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3400" y="5164138"/>
            <a:ext cx="22606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249960" y="3823093"/>
            <a:ext cx="174466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1" charset="-128"/>
              </a:defRPr>
            </a:lvl1pPr>
            <a:lvl2pPr marL="37931725" indent="-37474525" eaLnBrk="0" hangingPunct="0">
              <a:defRPr sz="2400">
                <a:solidFill>
                  <a:schemeClr val="tx1"/>
                </a:solidFill>
                <a:latin typeface="Arial" charset="0"/>
                <a:ea typeface="ＭＳ Ｐゴシック" pitchFamily="31" charset="-128"/>
              </a:defRPr>
            </a:lvl2pPr>
            <a:lvl3pPr eaLnBrk="0" hangingPunct="0">
              <a:defRPr sz="2400">
                <a:solidFill>
                  <a:schemeClr val="tx1"/>
                </a:solidFill>
                <a:latin typeface="Arial" charset="0"/>
                <a:ea typeface="ＭＳ Ｐゴシック" pitchFamily="31" charset="-128"/>
              </a:defRPr>
            </a:lvl3pPr>
            <a:lvl4pPr eaLnBrk="0" hangingPunct="0">
              <a:defRPr sz="2400">
                <a:solidFill>
                  <a:schemeClr val="tx1"/>
                </a:solidFill>
                <a:latin typeface="Arial" charset="0"/>
                <a:ea typeface="ＭＳ Ｐゴシック" pitchFamily="31" charset="-128"/>
              </a:defRPr>
            </a:lvl4pPr>
            <a:lvl5pPr eaLnBrk="0" hangingPunct="0">
              <a:defRPr sz="2400">
                <a:solidFill>
                  <a:schemeClr val="tx1"/>
                </a:solidFill>
                <a:latin typeface="Arial" charset="0"/>
                <a:ea typeface="ＭＳ Ｐゴシック" pitchFamily="31" charset="-128"/>
              </a:defRPr>
            </a:lvl5pPr>
            <a:lvl6pPr marL="457200" eaLnBrk="0" fontAlgn="base" hangingPunct="0">
              <a:spcBef>
                <a:spcPct val="0"/>
              </a:spcBef>
              <a:spcAft>
                <a:spcPct val="0"/>
              </a:spcAft>
              <a:defRPr sz="2400">
                <a:solidFill>
                  <a:schemeClr val="tx1"/>
                </a:solidFill>
                <a:latin typeface="Arial" charset="0"/>
                <a:ea typeface="ＭＳ Ｐゴシック" pitchFamily="31" charset="-128"/>
              </a:defRPr>
            </a:lvl6pPr>
            <a:lvl7pPr marL="914400" eaLnBrk="0" fontAlgn="base" hangingPunct="0">
              <a:spcBef>
                <a:spcPct val="0"/>
              </a:spcBef>
              <a:spcAft>
                <a:spcPct val="0"/>
              </a:spcAft>
              <a:defRPr sz="2400">
                <a:solidFill>
                  <a:schemeClr val="tx1"/>
                </a:solidFill>
                <a:latin typeface="Arial" charset="0"/>
                <a:ea typeface="ＭＳ Ｐゴシック" pitchFamily="31" charset="-128"/>
              </a:defRPr>
            </a:lvl7pPr>
            <a:lvl8pPr marL="1371600" eaLnBrk="0" fontAlgn="base" hangingPunct="0">
              <a:spcBef>
                <a:spcPct val="0"/>
              </a:spcBef>
              <a:spcAft>
                <a:spcPct val="0"/>
              </a:spcAft>
              <a:defRPr sz="2400">
                <a:solidFill>
                  <a:schemeClr val="tx1"/>
                </a:solidFill>
                <a:latin typeface="Arial" charset="0"/>
                <a:ea typeface="ＭＳ Ｐゴシック" pitchFamily="31" charset="-128"/>
              </a:defRPr>
            </a:lvl8pPr>
            <a:lvl9pPr marL="1828800" eaLnBrk="0" fontAlgn="base" hangingPunct="0">
              <a:spcBef>
                <a:spcPct val="0"/>
              </a:spcBef>
              <a:spcAft>
                <a:spcPct val="0"/>
              </a:spcAft>
              <a:defRPr sz="2400">
                <a:solidFill>
                  <a:schemeClr val="tx1"/>
                </a:solidFill>
                <a:latin typeface="Arial" charset="0"/>
                <a:ea typeface="ＭＳ Ｐゴシック" pitchFamily="31" charset="-128"/>
              </a:defRPr>
            </a:lvl9pPr>
          </a:lstStyle>
          <a:p>
            <a:pPr eaLnBrk="1" hangingPunct="1"/>
            <a:r>
              <a:rPr lang="en-US" altLang="en-US" sz="340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Animal Cells</a:t>
            </a:r>
          </a:p>
        </p:txBody>
      </p:sp>
      <p:sp>
        <p:nvSpPr>
          <p:cNvPr id="16" name="TextBox 15"/>
          <p:cNvSpPr txBox="1">
            <a:spLocks noChangeArrowheads="1"/>
          </p:cNvSpPr>
          <p:nvPr/>
        </p:nvSpPr>
        <p:spPr bwMode="auto">
          <a:xfrm>
            <a:off x="7133951" y="3400301"/>
            <a:ext cx="19129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1" charset="-128"/>
              </a:defRPr>
            </a:lvl1pPr>
            <a:lvl2pPr marL="37931725" indent="-37474525" eaLnBrk="0" hangingPunct="0">
              <a:defRPr sz="2400">
                <a:solidFill>
                  <a:schemeClr val="tx1"/>
                </a:solidFill>
                <a:latin typeface="Arial" charset="0"/>
                <a:ea typeface="ＭＳ Ｐゴシック" pitchFamily="31" charset="-128"/>
              </a:defRPr>
            </a:lvl2pPr>
            <a:lvl3pPr eaLnBrk="0" hangingPunct="0">
              <a:defRPr sz="2400">
                <a:solidFill>
                  <a:schemeClr val="tx1"/>
                </a:solidFill>
                <a:latin typeface="Arial" charset="0"/>
                <a:ea typeface="ＭＳ Ｐゴシック" pitchFamily="31" charset="-128"/>
              </a:defRPr>
            </a:lvl3pPr>
            <a:lvl4pPr eaLnBrk="0" hangingPunct="0">
              <a:defRPr sz="2400">
                <a:solidFill>
                  <a:schemeClr val="tx1"/>
                </a:solidFill>
                <a:latin typeface="Arial" charset="0"/>
                <a:ea typeface="ＭＳ Ｐゴシック" pitchFamily="31" charset="-128"/>
              </a:defRPr>
            </a:lvl4pPr>
            <a:lvl5pPr eaLnBrk="0" hangingPunct="0">
              <a:defRPr sz="2400">
                <a:solidFill>
                  <a:schemeClr val="tx1"/>
                </a:solidFill>
                <a:latin typeface="Arial" charset="0"/>
                <a:ea typeface="ＭＳ Ｐゴシック" pitchFamily="31" charset="-128"/>
              </a:defRPr>
            </a:lvl5pPr>
            <a:lvl6pPr marL="457200" eaLnBrk="0" fontAlgn="base" hangingPunct="0">
              <a:spcBef>
                <a:spcPct val="0"/>
              </a:spcBef>
              <a:spcAft>
                <a:spcPct val="0"/>
              </a:spcAft>
              <a:defRPr sz="2400">
                <a:solidFill>
                  <a:schemeClr val="tx1"/>
                </a:solidFill>
                <a:latin typeface="Arial" charset="0"/>
                <a:ea typeface="ＭＳ Ｐゴシック" pitchFamily="31" charset="-128"/>
              </a:defRPr>
            </a:lvl6pPr>
            <a:lvl7pPr marL="914400" eaLnBrk="0" fontAlgn="base" hangingPunct="0">
              <a:spcBef>
                <a:spcPct val="0"/>
              </a:spcBef>
              <a:spcAft>
                <a:spcPct val="0"/>
              </a:spcAft>
              <a:defRPr sz="2400">
                <a:solidFill>
                  <a:schemeClr val="tx1"/>
                </a:solidFill>
                <a:latin typeface="Arial" charset="0"/>
                <a:ea typeface="ＭＳ Ｐゴシック" pitchFamily="31" charset="-128"/>
              </a:defRPr>
            </a:lvl7pPr>
            <a:lvl8pPr marL="1371600" eaLnBrk="0" fontAlgn="base" hangingPunct="0">
              <a:spcBef>
                <a:spcPct val="0"/>
              </a:spcBef>
              <a:spcAft>
                <a:spcPct val="0"/>
              </a:spcAft>
              <a:defRPr sz="2400">
                <a:solidFill>
                  <a:schemeClr val="tx1"/>
                </a:solidFill>
                <a:latin typeface="Arial" charset="0"/>
                <a:ea typeface="ＭＳ Ｐゴシック" pitchFamily="31" charset="-128"/>
              </a:defRPr>
            </a:lvl8pPr>
            <a:lvl9pPr marL="1828800" eaLnBrk="0" fontAlgn="base" hangingPunct="0">
              <a:spcBef>
                <a:spcPct val="0"/>
              </a:spcBef>
              <a:spcAft>
                <a:spcPct val="0"/>
              </a:spcAft>
              <a:defRPr sz="2400">
                <a:solidFill>
                  <a:schemeClr val="tx1"/>
                </a:solidFill>
                <a:latin typeface="Arial" charset="0"/>
                <a:ea typeface="ＭＳ Ｐゴシック" pitchFamily="31" charset="-128"/>
              </a:defRPr>
            </a:lvl9pPr>
          </a:lstStyle>
          <a:p>
            <a:pPr eaLnBrk="1" hangingPunct="1"/>
            <a:r>
              <a:rPr lang="en-US" altLang="en-US" sz="3900" b="1" dirty="0">
                <a:solidFill>
                  <a:srgbClr val="008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Plant Cells</a:t>
            </a:r>
          </a:p>
        </p:txBody>
      </p:sp>
      <p:sp>
        <p:nvSpPr>
          <p:cNvPr id="17" name="TextBox 16"/>
          <p:cNvSpPr txBox="1"/>
          <p:nvPr/>
        </p:nvSpPr>
        <p:spPr>
          <a:xfrm>
            <a:off x="2571750" y="1363206"/>
            <a:ext cx="3981450" cy="1046162"/>
          </a:xfrm>
          <a:prstGeom prst="rect">
            <a:avLst/>
          </a:prstGeom>
          <a:noFill/>
        </p:spPr>
        <p:txBody>
          <a:bodyPr wrap="square">
            <a:spAutoFit/>
          </a:bodyPr>
          <a:lstStyle/>
          <a:p>
            <a:pPr>
              <a:defRPr/>
            </a:pPr>
            <a:r>
              <a:rPr lang="en-US" sz="3100" dirty="0">
                <a:solidFill>
                  <a:srgbClr val="0000FF"/>
                </a:solidFill>
                <a:latin typeface="Tahoma" panose="020B0604030504040204" pitchFamily="34" charset="0"/>
                <a:ea typeface="Tahoma" panose="020B0604030504040204" pitchFamily="34" charset="0"/>
                <a:cs typeface="Tahoma" panose="020B0604030504040204" pitchFamily="34" charset="0"/>
              </a:rPr>
              <a:t>Structures </a:t>
            </a:r>
            <a:r>
              <a:rPr lang="en-US" sz="3100" b="1" dirty="0">
                <a:solidFill>
                  <a:srgbClr val="FF0000"/>
                </a:solidFill>
                <a:latin typeface="Tahoma" panose="020B0604030504040204" pitchFamily="34" charset="0"/>
                <a:ea typeface="Tahoma" panose="020B0604030504040204" pitchFamily="34" charset="0"/>
                <a:cs typeface="Tahoma" panose="020B0604030504040204" pitchFamily="34" charset="0"/>
              </a:rPr>
              <a:t>ONLY</a:t>
            </a:r>
            <a:r>
              <a:rPr lang="en-US" sz="3100" dirty="0">
                <a:solidFill>
                  <a:srgbClr val="0000FF"/>
                </a:solidFill>
                <a:latin typeface="Tahoma" panose="020B0604030504040204" pitchFamily="34" charset="0"/>
                <a:ea typeface="Tahoma" panose="020B0604030504040204" pitchFamily="34" charset="0"/>
                <a:cs typeface="Tahoma" panose="020B0604030504040204" pitchFamily="34" charset="0"/>
              </a:rPr>
              <a:t> found in </a:t>
            </a:r>
            <a:r>
              <a:rPr lang="en-US" sz="3100" dirty="0">
                <a:solidFill>
                  <a:srgbClr val="FF0000"/>
                </a:solidFill>
                <a:latin typeface="Tahoma" panose="020B0604030504040204" pitchFamily="34" charset="0"/>
                <a:ea typeface="Tahoma" panose="020B0604030504040204" pitchFamily="34" charset="0"/>
                <a:cs typeface="Tahoma" panose="020B0604030504040204" pitchFamily="34" charset="0"/>
              </a:rPr>
              <a:t>animal cells: </a:t>
            </a:r>
          </a:p>
        </p:txBody>
      </p:sp>
      <p:sp>
        <p:nvSpPr>
          <p:cNvPr id="18" name="TextBox 17"/>
          <p:cNvSpPr txBox="1">
            <a:spLocks noChangeArrowheads="1"/>
          </p:cNvSpPr>
          <p:nvPr/>
        </p:nvSpPr>
        <p:spPr bwMode="auto">
          <a:xfrm>
            <a:off x="2403475" y="4055537"/>
            <a:ext cx="44799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1" charset="-128"/>
              </a:defRPr>
            </a:lvl1pPr>
            <a:lvl2pPr marL="37931725" indent="-37474525" eaLnBrk="0" hangingPunct="0">
              <a:defRPr sz="2400">
                <a:solidFill>
                  <a:schemeClr val="tx1"/>
                </a:solidFill>
                <a:latin typeface="Arial" charset="0"/>
                <a:ea typeface="ＭＳ Ｐゴシック" pitchFamily="31" charset="-128"/>
              </a:defRPr>
            </a:lvl2pPr>
            <a:lvl3pPr eaLnBrk="0" hangingPunct="0">
              <a:defRPr sz="2400">
                <a:solidFill>
                  <a:schemeClr val="tx1"/>
                </a:solidFill>
                <a:latin typeface="Arial" charset="0"/>
                <a:ea typeface="ＭＳ Ｐゴシック" pitchFamily="31" charset="-128"/>
              </a:defRPr>
            </a:lvl3pPr>
            <a:lvl4pPr eaLnBrk="0" hangingPunct="0">
              <a:defRPr sz="2400">
                <a:solidFill>
                  <a:schemeClr val="tx1"/>
                </a:solidFill>
                <a:latin typeface="Arial" charset="0"/>
                <a:ea typeface="ＭＳ Ｐゴシック" pitchFamily="31" charset="-128"/>
              </a:defRPr>
            </a:lvl4pPr>
            <a:lvl5pPr eaLnBrk="0" hangingPunct="0">
              <a:defRPr sz="2400">
                <a:solidFill>
                  <a:schemeClr val="tx1"/>
                </a:solidFill>
                <a:latin typeface="Arial" charset="0"/>
                <a:ea typeface="ＭＳ Ｐゴシック" pitchFamily="31" charset="-128"/>
              </a:defRPr>
            </a:lvl5pPr>
            <a:lvl6pPr marL="457200" eaLnBrk="0" fontAlgn="base" hangingPunct="0">
              <a:spcBef>
                <a:spcPct val="0"/>
              </a:spcBef>
              <a:spcAft>
                <a:spcPct val="0"/>
              </a:spcAft>
              <a:defRPr sz="2400">
                <a:solidFill>
                  <a:schemeClr val="tx1"/>
                </a:solidFill>
                <a:latin typeface="Arial" charset="0"/>
                <a:ea typeface="ＭＳ Ｐゴシック" pitchFamily="31" charset="-128"/>
              </a:defRPr>
            </a:lvl6pPr>
            <a:lvl7pPr marL="914400" eaLnBrk="0" fontAlgn="base" hangingPunct="0">
              <a:spcBef>
                <a:spcPct val="0"/>
              </a:spcBef>
              <a:spcAft>
                <a:spcPct val="0"/>
              </a:spcAft>
              <a:defRPr sz="2400">
                <a:solidFill>
                  <a:schemeClr val="tx1"/>
                </a:solidFill>
                <a:latin typeface="Arial" charset="0"/>
                <a:ea typeface="ＭＳ Ｐゴシック" pitchFamily="31" charset="-128"/>
              </a:defRPr>
            </a:lvl7pPr>
            <a:lvl8pPr marL="1371600" eaLnBrk="0" fontAlgn="base" hangingPunct="0">
              <a:spcBef>
                <a:spcPct val="0"/>
              </a:spcBef>
              <a:spcAft>
                <a:spcPct val="0"/>
              </a:spcAft>
              <a:defRPr sz="2400">
                <a:solidFill>
                  <a:schemeClr val="tx1"/>
                </a:solidFill>
                <a:latin typeface="Arial" charset="0"/>
                <a:ea typeface="ＭＳ Ｐゴシック" pitchFamily="31" charset="-128"/>
              </a:defRPr>
            </a:lvl8pPr>
            <a:lvl9pPr marL="1828800" eaLnBrk="0" fontAlgn="base" hangingPunct="0">
              <a:spcBef>
                <a:spcPct val="0"/>
              </a:spcBef>
              <a:spcAft>
                <a:spcPct val="0"/>
              </a:spcAft>
              <a:defRPr sz="2400">
                <a:solidFill>
                  <a:schemeClr val="tx1"/>
                </a:solidFill>
                <a:latin typeface="Arial" charset="0"/>
                <a:ea typeface="ＭＳ Ｐゴシック" pitchFamily="31" charset="-128"/>
              </a:defRPr>
            </a:lvl9pPr>
          </a:lstStyle>
          <a:p>
            <a:pPr eaLnBrk="1" hangingPunct="1"/>
            <a:r>
              <a:rPr lang="en-US" altLang="en-US" sz="3100" dirty="0">
                <a:solidFill>
                  <a:srgbClr val="0CA43B"/>
                </a:solidFill>
                <a:latin typeface="Tahoma" panose="020B0604030504040204" pitchFamily="34" charset="0"/>
                <a:ea typeface="Tahoma" panose="020B0604030504040204" pitchFamily="34" charset="0"/>
                <a:cs typeface="Tahoma" panose="020B0604030504040204" pitchFamily="34" charset="0"/>
              </a:rPr>
              <a:t>Structures </a:t>
            </a:r>
            <a:r>
              <a:rPr lang="en-US" altLang="en-US" sz="3100" b="1" dirty="0">
                <a:solidFill>
                  <a:srgbClr val="FF0000"/>
                </a:solidFill>
                <a:latin typeface="Tahoma" panose="020B0604030504040204" pitchFamily="34" charset="0"/>
                <a:ea typeface="Tahoma" panose="020B0604030504040204" pitchFamily="34" charset="0"/>
                <a:cs typeface="Tahoma" panose="020B0604030504040204" pitchFamily="34" charset="0"/>
              </a:rPr>
              <a:t>ONLY</a:t>
            </a:r>
            <a:r>
              <a:rPr lang="en-US" altLang="en-US" sz="3100" dirty="0">
                <a:solidFill>
                  <a:srgbClr val="0CA43B"/>
                </a:solidFill>
                <a:latin typeface="Tahoma" panose="020B0604030504040204" pitchFamily="34" charset="0"/>
                <a:ea typeface="Tahoma" panose="020B0604030504040204" pitchFamily="34" charset="0"/>
                <a:cs typeface="Tahoma" panose="020B0604030504040204" pitchFamily="34" charset="0"/>
              </a:rPr>
              <a:t> found in </a:t>
            </a:r>
            <a:r>
              <a:rPr lang="en-US" altLang="en-US" sz="3100" dirty="0">
                <a:solidFill>
                  <a:srgbClr val="FF0000"/>
                </a:solidFill>
                <a:latin typeface="Tahoma" panose="020B0604030504040204" pitchFamily="34" charset="0"/>
                <a:ea typeface="Tahoma" panose="020B0604030504040204" pitchFamily="34" charset="0"/>
                <a:cs typeface="Tahoma" panose="020B0604030504040204" pitchFamily="34" charset="0"/>
              </a:rPr>
              <a:t>plant cells:</a:t>
            </a:r>
          </a:p>
        </p:txBody>
      </p:sp>
      <p:sp>
        <p:nvSpPr>
          <p:cNvPr id="20" name="TextBox 19"/>
          <p:cNvSpPr txBox="1"/>
          <p:nvPr/>
        </p:nvSpPr>
        <p:spPr>
          <a:xfrm>
            <a:off x="2890838" y="2475800"/>
            <a:ext cx="2387068" cy="1385888"/>
          </a:xfrm>
          <a:prstGeom prst="rect">
            <a:avLst/>
          </a:prstGeom>
          <a:solidFill>
            <a:schemeClr val="accent3">
              <a:lumMod val="95000"/>
            </a:schemeClr>
          </a:solidFill>
        </p:spPr>
        <p:txBody>
          <a:bodyPr wrap="square">
            <a:spAutoFit/>
          </a:bodyPr>
          <a:lstStyle/>
          <a:p>
            <a:pPr>
              <a:buClr>
                <a:srgbClr val="2D2DB9">
                  <a:lumMod val="75000"/>
                </a:srgbClr>
              </a:buClr>
              <a:buFont typeface="Wingdings" charset="2"/>
              <a:buChar char="u"/>
              <a:defRPr/>
            </a:pPr>
            <a:r>
              <a:rPr lang="en-US" sz="2800" dirty="0">
                <a:solidFill>
                  <a:srgbClr val="00800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Lysosomes</a:t>
            </a:r>
          </a:p>
          <a:p>
            <a:pPr>
              <a:buClr>
                <a:srgbClr val="2D2DB9">
                  <a:lumMod val="75000"/>
                </a:srgbClr>
              </a:buClr>
              <a:buFont typeface="Wingdings" charset="2"/>
              <a:buChar char="u"/>
              <a:defRPr/>
            </a:pP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Centrioles</a:t>
            </a:r>
          </a:p>
          <a:p>
            <a:pPr>
              <a:buClr>
                <a:srgbClr val="2D2DB9">
                  <a:lumMod val="75000"/>
                </a:srgbClr>
              </a:buClr>
              <a:buFont typeface="Wingdings" charset="2"/>
              <a:buChar char="u"/>
              <a:defRPr/>
            </a:pP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Flagella</a:t>
            </a:r>
            <a:r>
              <a:rPr lang="en-US" sz="2800" dirty="0">
                <a:solidFill>
                  <a:schemeClr val="bg1"/>
                </a:solidFill>
              </a:rPr>
              <a:t> </a:t>
            </a:r>
          </a:p>
        </p:txBody>
      </p:sp>
      <p:sp>
        <p:nvSpPr>
          <p:cNvPr id="21" name="TextBox 20"/>
          <p:cNvSpPr txBox="1"/>
          <p:nvPr/>
        </p:nvSpPr>
        <p:spPr>
          <a:xfrm>
            <a:off x="2995613" y="5053727"/>
            <a:ext cx="3887787" cy="1384995"/>
          </a:xfrm>
          <a:prstGeom prst="rect">
            <a:avLst/>
          </a:prstGeom>
          <a:solidFill>
            <a:srgbClr val="FFFF00"/>
          </a:solidFill>
        </p:spPr>
        <p:txBody>
          <a:bodyPr>
            <a:spAutoFit/>
          </a:bodyPr>
          <a:lstStyle/>
          <a:p>
            <a:pPr>
              <a:buClr>
                <a:srgbClr val="2D2DB9">
                  <a:lumMod val="75000"/>
                </a:srgbClr>
              </a:buClr>
              <a:buFont typeface="Wingdings" charset="2"/>
              <a:buChar char="u"/>
              <a:defRPr/>
            </a:pPr>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 Chloroplasts</a:t>
            </a:r>
          </a:p>
          <a:p>
            <a:pPr>
              <a:buClr>
                <a:srgbClr val="2D2DB9">
                  <a:lumMod val="75000"/>
                </a:srgbClr>
              </a:buClr>
              <a:buFont typeface="Wingdings" charset="2"/>
              <a:buChar char="u"/>
              <a:defRPr/>
            </a:pPr>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 Central Vacuole</a:t>
            </a:r>
          </a:p>
          <a:p>
            <a:pPr>
              <a:buClr>
                <a:srgbClr val="2D2DB9">
                  <a:lumMod val="75000"/>
                </a:srgbClr>
              </a:buClr>
              <a:buFont typeface="Wingdings" charset="2"/>
              <a:buChar char="u"/>
              <a:defRPr/>
            </a:pPr>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 Cell Wall</a:t>
            </a:r>
          </a:p>
        </p:txBody>
      </p:sp>
      <p:sp>
        <p:nvSpPr>
          <p:cNvPr id="3" name="Slide Number Placeholder 2"/>
          <p:cNvSpPr>
            <a:spLocks noGrp="1"/>
          </p:cNvSpPr>
          <p:nvPr>
            <p:ph type="sldNum" sz="quarter" idx="12"/>
          </p:nvPr>
        </p:nvSpPr>
        <p:spPr/>
        <p:txBody>
          <a:bodyPr/>
          <a:lstStyle/>
          <a:p>
            <a:pPr>
              <a:defRPr/>
            </a:pPr>
            <a:r>
              <a:rPr lang="en-US" dirty="0">
                <a:solidFill>
                  <a:srgbClr val="000000"/>
                </a:solidFill>
              </a:rPr>
              <a:t>36</a:t>
            </a:r>
          </a:p>
        </p:txBody>
      </p:sp>
      <p:pic>
        <p:nvPicPr>
          <p:cNvPr id="4" name="Picture 3">
            <a:extLst>
              <a:ext uri="{FF2B5EF4-FFF2-40B4-BE49-F238E27FC236}">
                <a16:creationId xmlns:a16="http://schemas.microsoft.com/office/drawing/2014/main" id="{B7C628AC-942E-2B30-7F72-07E8A50A0C8B}"/>
              </a:ext>
            </a:extLst>
          </p:cNvPr>
          <p:cNvPicPr>
            <a:picLocks noChangeAspect="1"/>
          </p:cNvPicPr>
          <p:nvPr/>
        </p:nvPicPr>
        <p:blipFill>
          <a:blip r:embed="rId5"/>
          <a:stretch>
            <a:fillRect/>
          </a:stretch>
        </p:blipFill>
        <p:spPr>
          <a:xfrm>
            <a:off x="97112" y="1251371"/>
            <a:ext cx="2433364" cy="2610317"/>
          </a:xfrm>
          <a:prstGeom prst="rect">
            <a:avLst/>
          </a:prstGeom>
        </p:spPr>
      </p:pic>
    </p:spTree>
    <p:extLst>
      <p:ext uri="{BB962C8B-B14F-4D97-AF65-F5344CB8AC3E}">
        <p14:creationId xmlns:p14="http://schemas.microsoft.com/office/powerpoint/2010/main" val="405835408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nodeType="with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0">
                                            <p:bg/>
                                          </p:spTgt>
                                        </p:tgtEl>
                                        <p:attrNameLst>
                                          <p:attrName>style.visibility</p:attrName>
                                        </p:attrNameLst>
                                      </p:cBhvr>
                                      <p:to>
                                        <p:strVal val="visible"/>
                                      </p:to>
                                    </p:set>
                                    <p:animEffect transition="in" filter="fade">
                                      <p:cBhvr>
                                        <p:cTn id="21" dur="500"/>
                                        <p:tgtEl>
                                          <p:spTgt spid="20">
                                            <p:bg/>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childTnLst>
                                </p:cTn>
                              </p:par>
                            </p:childTnLst>
                          </p:cTn>
                        </p:par>
                        <p:par>
                          <p:cTn id="26" fill="hold" nodeType="withGroup">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fade">
                                      <p:cBhvr>
                                        <p:cTn id="29" dur="500"/>
                                        <p:tgtEl>
                                          <p:spTgt spid="20">
                                            <p:txEl>
                                              <p:pRg st="1" end="1"/>
                                            </p:txEl>
                                          </p:spTgt>
                                        </p:tgtEl>
                                      </p:cBhvr>
                                    </p:animEffect>
                                  </p:childTnLst>
                                </p:cTn>
                              </p:par>
                            </p:childTnLst>
                          </p:cTn>
                        </p:par>
                        <p:par>
                          <p:cTn id="30" fill="hold" nodeType="withGroup">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animEffect transition="in" filter="fade">
                                      <p:cBhvr>
                                        <p:cTn id="33" dur="500"/>
                                        <p:tgtEl>
                                          <p:spTgt spid="20">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bg/>
                                          </p:spTgt>
                                        </p:tgtEl>
                                        <p:attrNameLst>
                                          <p:attrName>style.visibility</p:attrName>
                                        </p:attrNameLst>
                                      </p:cBhvr>
                                      <p:to>
                                        <p:strVal val="visible"/>
                                      </p:to>
                                    </p:set>
                                    <p:animEffect transition="in" filter="fade">
                                      <p:cBhvr>
                                        <p:cTn id="43" dur="500"/>
                                        <p:tgtEl>
                                          <p:spTgt spid="21">
                                            <p:bg/>
                                          </p:spTgt>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fade">
                                      <p:cBhvr>
                                        <p:cTn id="47" dur="500"/>
                                        <p:tgtEl>
                                          <p:spTgt spid="21">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xEl>
                                              <p:pRg st="1" end="1"/>
                                            </p:txEl>
                                          </p:spTgt>
                                        </p:tgtEl>
                                        <p:attrNameLst>
                                          <p:attrName>style.visibility</p:attrName>
                                        </p:attrNameLst>
                                      </p:cBhvr>
                                      <p:to>
                                        <p:strVal val="visible"/>
                                      </p:to>
                                    </p:set>
                                    <p:animEffect transition="in" filter="fade">
                                      <p:cBhvr>
                                        <p:cTn id="52" dur="500"/>
                                        <p:tgtEl>
                                          <p:spTgt spid="21">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xEl>
                                              <p:pRg st="2" end="2"/>
                                            </p:txEl>
                                          </p:spTgt>
                                        </p:tgtEl>
                                        <p:attrNameLst>
                                          <p:attrName>style.visibility</p:attrName>
                                        </p:attrNameLst>
                                      </p:cBhvr>
                                      <p:to>
                                        <p:strVal val="visible"/>
                                      </p:to>
                                    </p:set>
                                    <p:animEffect transition="in" filter="fade">
                                      <p:cBhvr>
                                        <p:cTn id="5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uiExpand="1" build="p" bldLvl="2" animBg="1"/>
      <p:bldP spid="21" grpId="0" uiExpand="1" build="p" bldLvl="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3999" cy="1077218"/>
          </a:xfrm>
          <a:prstGeom prst="rect">
            <a:avLst/>
          </a:prstGeom>
          <a:solidFill>
            <a:schemeClr val="tx1"/>
          </a:solidFill>
        </p:spPr>
        <p:txBody>
          <a:bodyPr wrap="square" anchor="ctr">
            <a:spAutoFit/>
          </a:bodyPr>
          <a:lstStyle/>
          <a:p>
            <a:pPr marL="1371600"/>
            <a:r>
              <a:rPr lang="en-US" sz="3200" dirty="0">
                <a:solidFill>
                  <a:schemeClr val="bg1"/>
                </a:solidFill>
              </a:rPr>
              <a:t>How do our bodies function so efficiently?</a:t>
            </a:r>
          </a:p>
        </p:txBody>
      </p:sp>
      <p:pic>
        <p:nvPicPr>
          <p:cNvPr id="14" name="Picture 2" descr="http://farm5.staticflickr.com/4129/5197327623_dde9c65af0_z.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42507"/>
          <a:stretch/>
        </p:blipFill>
        <p:spPr bwMode="auto">
          <a:xfrm>
            <a:off x="6324600" y="4250051"/>
            <a:ext cx="2236036" cy="26079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File:P Cell.sv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887893" y="1532827"/>
            <a:ext cx="3027507" cy="255260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90600" y="1277825"/>
            <a:ext cx="6906863" cy="369332"/>
          </a:xfrm>
          <a:prstGeom prst="rect">
            <a:avLst/>
          </a:prstGeom>
          <a:solidFill>
            <a:srgbClr val="FFFF00"/>
          </a:solidFill>
        </p:spPr>
        <p:txBody>
          <a:bodyPr wrap="square">
            <a:spAutoFit/>
          </a:bodyPr>
          <a:lstStyle/>
          <a:p>
            <a:pPr algn="ctr"/>
            <a:r>
              <a:rPr lang="en-US" dirty="0"/>
              <a:t>Compare the organelles in a cell to the organs in your body.</a:t>
            </a:r>
          </a:p>
        </p:txBody>
      </p:sp>
      <p:pic>
        <p:nvPicPr>
          <p:cNvPr id="18" name="Picture 17" descr="think_about_it-01.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449" y="104774"/>
            <a:ext cx="998539" cy="809626"/>
          </a:xfrm>
          <a:prstGeom prst="rect">
            <a:avLst/>
          </a:prstGeom>
        </p:spPr>
      </p:pic>
      <p:sp>
        <p:nvSpPr>
          <p:cNvPr id="2" name="Rectangle 1"/>
          <p:cNvSpPr/>
          <p:nvPr/>
        </p:nvSpPr>
        <p:spPr>
          <a:xfrm>
            <a:off x="171449" y="1978133"/>
            <a:ext cx="6000751" cy="3170099"/>
          </a:xfrm>
          <a:prstGeom prst="rect">
            <a:avLst/>
          </a:prstGeom>
        </p:spPr>
        <p:txBody>
          <a:bodyPr wrap="square">
            <a:spAutoFit/>
          </a:bodyPr>
          <a:lstStyle/>
          <a:p>
            <a:pPr>
              <a:spcBef>
                <a:spcPts val="1200"/>
              </a:spcBef>
            </a:pPr>
            <a:r>
              <a:rPr lang="en-US" sz="2000" dirty="0"/>
              <a:t>Brain </a:t>
            </a:r>
            <a:r>
              <a:rPr lang="en-US" sz="2000" dirty="0">
                <a:sym typeface="Wingdings" panose="05000000000000000000" pitchFamily="2" charset="2"/>
              </a:rPr>
              <a:t>  nucleus</a:t>
            </a:r>
          </a:p>
          <a:p>
            <a:pPr>
              <a:spcBef>
                <a:spcPts val="1200"/>
              </a:spcBef>
            </a:pPr>
            <a:r>
              <a:rPr lang="en-US" sz="2000" dirty="0">
                <a:solidFill>
                  <a:srgbClr val="0070C0"/>
                </a:solidFill>
                <a:sym typeface="Wingdings" panose="05000000000000000000" pitchFamily="2" charset="2"/>
              </a:rPr>
              <a:t>Circulatory system   endoplasmic reticulum</a:t>
            </a:r>
          </a:p>
          <a:p>
            <a:pPr>
              <a:spcBef>
                <a:spcPts val="1200"/>
              </a:spcBef>
            </a:pPr>
            <a:r>
              <a:rPr lang="en-US" sz="2000" dirty="0">
                <a:sym typeface="Wingdings" panose="05000000000000000000" pitchFamily="2" charset="2"/>
              </a:rPr>
              <a:t>Digestion  lysosomes / vacuoles</a:t>
            </a:r>
          </a:p>
          <a:p>
            <a:pPr>
              <a:spcBef>
                <a:spcPts val="1200"/>
              </a:spcBef>
            </a:pPr>
            <a:r>
              <a:rPr lang="en-US" sz="2000" dirty="0">
                <a:solidFill>
                  <a:srgbClr val="0070C0"/>
                </a:solidFill>
                <a:sym typeface="Wingdings" panose="05000000000000000000" pitchFamily="2" charset="2"/>
              </a:rPr>
              <a:t>Chemical respiration (energy)  mitochondrion</a:t>
            </a:r>
          </a:p>
          <a:p>
            <a:pPr>
              <a:spcBef>
                <a:spcPts val="1200"/>
              </a:spcBef>
            </a:pPr>
            <a:r>
              <a:rPr lang="en-US" sz="2000" dirty="0">
                <a:sym typeface="Wingdings" panose="05000000000000000000" pitchFamily="2" charset="2"/>
              </a:rPr>
              <a:t>Skeleton / Support  cytoskeleton in cytoplasm</a:t>
            </a:r>
          </a:p>
          <a:p>
            <a:pPr>
              <a:spcBef>
                <a:spcPts val="1200"/>
              </a:spcBef>
            </a:pPr>
            <a:r>
              <a:rPr lang="en-US" sz="2000" dirty="0">
                <a:solidFill>
                  <a:srgbClr val="0070C0"/>
                </a:solidFill>
                <a:sym typeface="Wingdings" panose="05000000000000000000" pitchFamily="2" charset="2"/>
              </a:rPr>
              <a:t>Skin  cell membrane</a:t>
            </a:r>
          </a:p>
          <a:p>
            <a:pPr>
              <a:spcBef>
                <a:spcPts val="1200"/>
              </a:spcBef>
            </a:pPr>
            <a:r>
              <a:rPr lang="en-US" sz="2000" dirty="0"/>
              <a:t>Reproduction </a:t>
            </a:r>
            <a:r>
              <a:rPr lang="en-US" sz="2000" dirty="0">
                <a:sym typeface="Wingdings" panose="05000000000000000000" pitchFamily="2" charset="2"/>
              </a:rPr>
              <a:t> cell division</a:t>
            </a:r>
            <a:endParaRPr lang="en-US" sz="2000" dirty="0"/>
          </a:p>
        </p:txBody>
      </p:sp>
    </p:spTree>
    <p:extLst>
      <p:ext uri="{BB962C8B-B14F-4D97-AF65-F5344CB8AC3E}">
        <p14:creationId xmlns:p14="http://schemas.microsoft.com/office/powerpoint/2010/main" val="138970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508F1F6D-D367-4D39-AF0D-1B39BE790503}" type="slidenum">
              <a:rPr kumimoji="0" lang="en-US" sz="1400" b="0" smtClean="0">
                <a:solidFill>
                  <a:srgbClr val="000000"/>
                </a:solidFill>
              </a:rPr>
              <a:pPr eaLnBrk="1" hangingPunct="1"/>
              <a:t>40</a:t>
            </a:fld>
            <a:endParaRPr kumimoji="0" lang="en-US" sz="1400" b="0">
              <a:solidFill>
                <a:srgbClr val="000000"/>
              </a:solidFill>
            </a:endParaRPr>
          </a:p>
        </p:txBody>
      </p:sp>
      <p:pic>
        <p:nvPicPr>
          <p:cNvPr id="124934" name="Picture 8" descr="Procaryotic vs eucaryoti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2169"/>
            <a:ext cx="6819900" cy="689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F3AB8F3-636D-41F0-83A8-A5FBF9317AAD}"/>
              </a:ext>
            </a:extLst>
          </p:cNvPr>
          <p:cNvSpPr/>
          <p:nvPr/>
        </p:nvSpPr>
        <p:spPr bwMode="auto">
          <a:xfrm>
            <a:off x="5638800" y="6629400"/>
            <a:ext cx="2514600" cy="228600"/>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800" b="1" i="0" u="none" strike="noStrike" cap="none" normalizeH="0" baseline="0">
              <a:ln>
                <a:noFill/>
              </a:ln>
              <a:solidFill>
                <a:srgbClr val="006600"/>
              </a:solidFill>
              <a:effectLst/>
              <a:latin typeface="Comic Sans MS" pitchFamily="66" charset="0"/>
              <a:ea typeface="新細明體" pitchFamily="18" charset="-120"/>
            </a:endParaRPr>
          </a:p>
        </p:txBody>
      </p:sp>
      <p:sp>
        <p:nvSpPr>
          <p:cNvPr id="3" name="Rectangle: Rounded Corners 2">
            <a:extLst>
              <a:ext uri="{FF2B5EF4-FFF2-40B4-BE49-F238E27FC236}">
                <a16:creationId xmlns:a16="http://schemas.microsoft.com/office/drawing/2014/main" id="{243F00AA-F072-AC4F-2697-C6E469A36CA0}"/>
              </a:ext>
            </a:extLst>
          </p:cNvPr>
          <p:cNvSpPr/>
          <p:nvPr/>
        </p:nvSpPr>
        <p:spPr bwMode="auto">
          <a:xfrm>
            <a:off x="7239000" y="1143000"/>
            <a:ext cx="914400" cy="304800"/>
          </a:xfrm>
          <a:prstGeom prst="roundRect">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800" b="1" i="0" u="none" strike="noStrike" cap="none" normalizeH="0" baseline="0">
              <a:ln>
                <a:noFill/>
              </a:ln>
              <a:solidFill>
                <a:srgbClr val="006600"/>
              </a:solidFill>
              <a:effectLst/>
              <a:latin typeface="Comic Sans MS" pitchFamily="66" charset="0"/>
              <a:ea typeface="新細明體" pitchFamily="18" charset="-120"/>
            </a:endParaRPr>
          </a:p>
        </p:txBody>
      </p:sp>
      <p:sp>
        <p:nvSpPr>
          <p:cNvPr id="4" name="Rectangle: Rounded Corners 3">
            <a:extLst>
              <a:ext uri="{FF2B5EF4-FFF2-40B4-BE49-F238E27FC236}">
                <a16:creationId xmlns:a16="http://schemas.microsoft.com/office/drawing/2014/main" id="{0F579B5B-720F-FBED-164C-0424FA689947}"/>
              </a:ext>
            </a:extLst>
          </p:cNvPr>
          <p:cNvSpPr/>
          <p:nvPr/>
        </p:nvSpPr>
        <p:spPr bwMode="auto">
          <a:xfrm>
            <a:off x="7277100" y="4267200"/>
            <a:ext cx="914400" cy="304800"/>
          </a:xfrm>
          <a:prstGeom prst="roundRect">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800" b="1" i="0" u="none" strike="noStrike" cap="none" normalizeH="0" baseline="0">
              <a:ln>
                <a:noFill/>
              </a:ln>
              <a:solidFill>
                <a:srgbClr val="006600"/>
              </a:solidFill>
              <a:effectLst/>
              <a:latin typeface="Comic Sans MS" pitchFamily="66" charset="0"/>
              <a:ea typeface="新細明體" pitchFamily="18" charset="-120"/>
            </a:endParaRPr>
          </a:p>
        </p:txBody>
      </p:sp>
      <p:sp>
        <p:nvSpPr>
          <p:cNvPr id="5" name="Rectangle: Rounded Corners 4">
            <a:extLst>
              <a:ext uri="{FF2B5EF4-FFF2-40B4-BE49-F238E27FC236}">
                <a16:creationId xmlns:a16="http://schemas.microsoft.com/office/drawing/2014/main" id="{9928F105-AD12-4D0C-7826-16C1815C474E}"/>
              </a:ext>
            </a:extLst>
          </p:cNvPr>
          <p:cNvSpPr/>
          <p:nvPr/>
        </p:nvSpPr>
        <p:spPr bwMode="auto">
          <a:xfrm>
            <a:off x="1676400" y="533400"/>
            <a:ext cx="914400" cy="3048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800" b="1" i="0" u="none" strike="noStrike" cap="none" normalizeH="0" baseline="0">
              <a:ln>
                <a:noFill/>
              </a:ln>
              <a:solidFill>
                <a:srgbClr val="006600"/>
              </a:solidFill>
              <a:effectLst/>
              <a:latin typeface="Comic Sans MS" pitchFamily="66" charset="0"/>
              <a:ea typeface="新細明體" pitchFamily="18" charset="-120"/>
            </a:endParaRPr>
          </a:p>
        </p:txBody>
      </p:sp>
      <p:sp>
        <p:nvSpPr>
          <p:cNvPr id="6" name="Rectangle: Rounded Corners 5">
            <a:extLst>
              <a:ext uri="{FF2B5EF4-FFF2-40B4-BE49-F238E27FC236}">
                <a16:creationId xmlns:a16="http://schemas.microsoft.com/office/drawing/2014/main" id="{E8728246-968E-A0BA-527E-219CF58D32EA}"/>
              </a:ext>
            </a:extLst>
          </p:cNvPr>
          <p:cNvSpPr/>
          <p:nvPr/>
        </p:nvSpPr>
        <p:spPr bwMode="auto">
          <a:xfrm>
            <a:off x="1371600" y="838200"/>
            <a:ext cx="990600" cy="3048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800" b="1" i="0" u="none" strike="noStrike" cap="none" normalizeH="0" baseline="0">
              <a:ln>
                <a:noFill/>
              </a:ln>
              <a:solidFill>
                <a:srgbClr val="006600"/>
              </a:solidFill>
              <a:effectLst/>
              <a:latin typeface="Comic Sans MS" pitchFamily="66" charset="0"/>
              <a:ea typeface="新細明體" pitchFamily="18" charset="-120"/>
            </a:endParaRPr>
          </a:p>
        </p:txBody>
      </p:sp>
      <p:sp>
        <p:nvSpPr>
          <p:cNvPr id="7" name="Oval 6">
            <a:extLst>
              <a:ext uri="{FF2B5EF4-FFF2-40B4-BE49-F238E27FC236}">
                <a16:creationId xmlns:a16="http://schemas.microsoft.com/office/drawing/2014/main" id="{F01E10A2-88F4-A65C-39D6-52708D86B96F}"/>
              </a:ext>
            </a:extLst>
          </p:cNvPr>
          <p:cNvSpPr/>
          <p:nvPr/>
        </p:nvSpPr>
        <p:spPr bwMode="auto">
          <a:xfrm>
            <a:off x="2743200" y="1905000"/>
            <a:ext cx="45719" cy="76200"/>
          </a:xfrm>
          <a:prstGeom prst="ellipse">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800" b="1" i="0" u="none" strike="noStrike" cap="none" normalizeH="0" baseline="0">
              <a:ln>
                <a:noFill/>
              </a:ln>
              <a:solidFill>
                <a:srgbClr val="006600"/>
              </a:solidFill>
              <a:effectLst/>
              <a:latin typeface="Comic Sans MS" pitchFamily="66" charset="0"/>
              <a:ea typeface="新細明體" pitchFamily="18" charset="-120"/>
            </a:endParaRPr>
          </a:p>
        </p:txBody>
      </p:sp>
      <p:cxnSp>
        <p:nvCxnSpPr>
          <p:cNvPr id="9" name="Straight Connector 8">
            <a:extLst>
              <a:ext uri="{FF2B5EF4-FFF2-40B4-BE49-F238E27FC236}">
                <a16:creationId xmlns:a16="http://schemas.microsoft.com/office/drawing/2014/main" id="{5E372BC3-E129-A7EC-2D29-1217ADB4EC91}"/>
              </a:ext>
            </a:extLst>
          </p:cNvPr>
          <p:cNvCxnSpPr>
            <a:endCxn id="7" idx="2"/>
          </p:cNvCxnSpPr>
          <p:nvPr/>
        </p:nvCxnSpPr>
        <p:spPr bwMode="auto">
          <a:xfrm flipV="1">
            <a:off x="1828800" y="1943100"/>
            <a:ext cx="914400" cy="2667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121BEA39-EC5B-EC7A-F055-0D127B307D81}"/>
              </a:ext>
            </a:extLst>
          </p:cNvPr>
          <p:cNvSpPr txBox="1"/>
          <p:nvPr/>
        </p:nvSpPr>
        <p:spPr>
          <a:xfrm>
            <a:off x="914400" y="2057400"/>
            <a:ext cx="990600" cy="338554"/>
          </a:xfrm>
          <a:prstGeom prst="rect">
            <a:avLst/>
          </a:prstGeom>
          <a:noFill/>
          <a:ln w="19050">
            <a:solidFill>
              <a:srgbClr val="FF0000"/>
            </a:solidFill>
          </a:ln>
        </p:spPr>
        <p:txBody>
          <a:bodyPr wrap="square" rtlCol="0">
            <a:spAutoFit/>
          </a:bodyPr>
          <a:lstStyle/>
          <a:p>
            <a:pPr algn="ctr"/>
            <a:r>
              <a:rPr lang="en-US" sz="1600" dirty="0">
                <a:latin typeface="Times New Roman" panose="02020603050405020304" pitchFamily="18" charset="0"/>
                <a:ea typeface="Adobe Fangsong Std R" panose="02020400000000000000" pitchFamily="18" charset="-128"/>
                <a:cs typeface="Times New Roman" panose="02020603050405020304" pitchFamily="18" charset="0"/>
              </a:rPr>
              <a:t>lysosome</a:t>
            </a:r>
            <a:endParaRPr lang="en-US" dirty="0">
              <a:latin typeface="Times New Roman" panose="02020603050405020304" pitchFamily="18" charset="0"/>
              <a:ea typeface="Adobe Fangsong Std R" panose="02020400000000000000" pitchFamily="18" charset="-128"/>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7CD9D0A3-51BF-8072-EE12-BD634036AF15}"/>
              </a:ext>
            </a:extLst>
          </p:cNvPr>
          <p:cNvSpPr/>
          <p:nvPr/>
        </p:nvSpPr>
        <p:spPr bwMode="auto">
          <a:xfrm>
            <a:off x="6537365" y="113305"/>
            <a:ext cx="1066800" cy="304800"/>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800" b="1" i="0" u="none" strike="noStrike" cap="none" normalizeH="0" baseline="0">
              <a:ln>
                <a:noFill/>
              </a:ln>
              <a:solidFill>
                <a:srgbClr val="006600"/>
              </a:solidFill>
              <a:effectLst/>
              <a:latin typeface="Comic Sans MS" pitchFamily="66" charset="0"/>
              <a:ea typeface="新細明體" pitchFamily="18" charset="-120"/>
            </a:endParaRPr>
          </a:p>
        </p:txBody>
      </p:sp>
      <p:sp>
        <p:nvSpPr>
          <p:cNvPr id="12" name="Rectangle: Rounded Corners 11">
            <a:extLst>
              <a:ext uri="{FF2B5EF4-FFF2-40B4-BE49-F238E27FC236}">
                <a16:creationId xmlns:a16="http://schemas.microsoft.com/office/drawing/2014/main" id="{BBACF201-82B2-DC72-1C3D-597EE5A796CC}"/>
              </a:ext>
            </a:extLst>
          </p:cNvPr>
          <p:cNvSpPr/>
          <p:nvPr/>
        </p:nvSpPr>
        <p:spPr bwMode="auto">
          <a:xfrm>
            <a:off x="5334000" y="6400801"/>
            <a:ext cx="1219199" cy="304800"/>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2800" b="1" i="0" u="none" strike="noStrike" cap="none" normalizeH="0" baseline="0">
              <a:ln>
                <a:noFill/>
              </a:ln>
              <a:solidFill>
                <a:srgbClr val="006600"/>
              </a:solidFill>
              <a:effectLst/>
              <a:latin typeface="Comic Sans MS" pitchFamily="66" charset="0"/>
              <a:ea typeface="新細明體" pitchFamily="18" charset="-120"/>
            </a:endParaRPr>
          </a:p>
        </p:txBody>
      </p:sp>
    </p:spTree>
    <p:extLst>
      <p:ext uri="{BB962C8B-B14F-4D97-AF65-F5344CB8AC3E}">
        <p14:creationId xmlns:p14="http://schemas.microsoft.com/office/powerpoint/2010/main" val="1052892910"/>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1" cy="381000"/>
          </a:xfrm>
          <a:solidFill>
            <a:srgbClr val="FFFF00"/>
          </a:solidFill>
        </p:spPr>
        <p:txBody>
          <a:bodyPr/>
          <a:lstStyle/>
          <a:p>
            <a:r>
              <a:rPr lang="en-US" sz="2000" b="1" dirty="0">
                <a:solidFill>
                  <a:schemeClr val="accent6"/>
                </a:solidFill>
                <a:effectLst>
                  <a:outerShdw blurRad="38100" dist="38100" dir="2700000" algn="tl">
                    <a:srgbClr val="000000">
                      <a:alpha val="43137"/>
                    </a:srgbClr>
                  </a:outerShdw>
                </a:effectLst>
                <a:latin typeface="Tahoma" pitchFamily="34" charset="0"/>
                <a:ea typeface="Tahoma" pitchFamily="34" charset="0"/>
                <a:cs typeface="Tahoma" pitchFamily="34" charset="0"/>
              </a:rPr>
              <a:t> Name the Cellular Components based on their Functions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90986762"/>
              </p:ext>
            </p:extLst>
          </p:nvPr>
        </p:nvGraphicFramePr>
        <p:xfrm>
          <a:off x="609600" y="381000"/>
          <a:ext cx="8153401" cy="640496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4419601">
                  <a:extLst>
                    <a:ext uri="{9D8B030D-6E8A-4147-A177-3AD203B41FA5}">
                      <a16:colId xmlns:a16="http://schemas.microsoft.com/office/drawing/2014/main" val="20002"/>
                    </a:ext>
                  </a:extLst>
                </a:gridCol>
              </a:tblGrid>
              <a:tr h="344296">
                <a:tc>
                  <a:txBody>
                    <a:bodyPr/>
                    <a:lstStyle/>
                    <a:p>
                      <a:pPr algn="ctr"/>
                      <a:r>
                        <a:rPr lang="en-US" sz="1600" dirty="0">
                          <a:solidFill>
                            <a:srgbClr val="002060"/>
                          </a:solidFill>
                          <a:latin typeface="Tahoma" pitchFamily="34" charset="0"/>
                          <a:ea typeface="Tahoma" pitchFamily="34" charset="0"/>
                          <a:cs typeface="Tahoma" pitchFamily="34" charset="0"/>
                        </a:rPr>
                        <a:t>Component</a:t>
                      </a:r>
                    </a:p>
                  </a:txBody>
                  <a:tcPr/>
                </a:tc>
                <a:tc>
                  <a:txBody>
                    <a:bodyPr/>
                    <a:lstStyle/>
                    <a:p>
                      <a:pPr algn="ctr"/>
                      <a:r>
                        <a:rPr lang="en-US" sz="1600" dirty="0">
                          <a:solidFill>
                            <a:srgbClr val="002060"/>
                          </a:solidFill>
                          <a:latin typeface="Tahoma" pitchFamily="34" charset="0"/>
                          <a:ea typeface="Tahoma" pitchFamily="34" charset="0"/>
                          <a:cs typeface="Tahoma" pitchFamily="34" charset="0"/>
                        </a:rPr>
                        <a:t>Type of Cell</a:t>
                      </a:r>
                    </a:p>
                  </a:txBody>
                  <a:tcPr/>
                </a:tc>
                <a:tc>
                  <a:txBody>
                    <a:bodyPr/>
                    <a:lstStyle/>
                    <a:p>
                      <a:pPr algn="ctr"/>
                      <a:r>
                        <a:rPr lang="en-US" sz="1600" dirty="0">
                          <a:solidFill>
                            <a:srgbClr val="002060"/>
                          </a:solidFill>
                          <a:latin typeface="Tahoma" pitchFamily="34" charset="0"/>
                          <a:ea typeface="Tahoma" pitchFamily="34" charset="0"/>
                          <a:cs typeface="Tahoma" pitchFamily="34" charset="0"/>
                        </a:rPr>
                        <a:t>Function</a:t>
                      </a:r>
                    </a:p>
                  </a:txBody>
                  <a:tcPr/>
                </a:tc>
                <a:extLst>
                  <a:ext uri="{0D108BD9-81ED-4DB2-BD59-A6C34878D82A}">
                    <a16:rowId xmlns:a16="http://schemas.microsoft.com/office/drawing/2014/main" val="10000"/>
                  </a:ext>
                </a:extLst>
              </a:tr>
              <a:tr h="328158">
                <a:tc>
                  <a:txBody>
                    <a:bodyPr/>
                    <a:lstStyle/>
                    <a:p>
                      <a:pPr algn="l"/>
                      <a:endParaRPr lang="en-US" sz="1400" b="1" dirty="0">
                        <a:solidFill>
                          <a:srgbClr val="002060"/>
                        </a:solidFill>
                        <a:latin typeface="Tahoma" pitchFamily="34" charset="0"/>
                        <a:ea typeface="Tahoma" pitchFamily="34" charset="0"/>
                        <a:cs typeface="Tahoma" pitchFamily="34" charset="0"/>
                      </a:endParaRP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All</a:t>
                      </a:r>
                    </a:p>
                  </a:txBody>
                  <a:tcPr anchor="ctr"/>
                </a:tc>
                <a:tc>
                  <a:txBody>
                    <a:bodyPr/>
                    <a:lstStyle/>
                    <a:p>
                      <a:r>
                        <a:rPr lang="en-US" sz="1400" dirty="0">
                          <a:solidFill>
                            <a:srgbClr val="002060"/>
                          </a:solidFill>
                          <a:latin typeface="Tahoma" pitchFamily="34" charset="0"/>
                          <a:ea typeface="Tahoma" pitchFamily="34" charset="0"/>
                          <a:cs typeface="Tahoma" pitchFamily="34" charset="0"/>
                        </a:rPr>
                        <a:t>Boundary; Gatekeeper; Protection; Selectively Permeable</a:t>
                      </a:r>
                    </a:p>
                  </a:txBody>
                  <a:tcPr anchor="ctr"/>
                </a:tc>
                <a:extLst>
                  <a:ext uri="{0D108BD9-81ED-4DB2-BD59-A6C34878D82A}">
                    <a16:rowId xmlns:a16="http://schemas.microsoft.com/office/drawing/2014/main" val="10001"/>
                  </a:ext>
                </a:extLst>
              </a:tr>
              <a:tr h="516444">
                <a:tc>
                  <a:txBody>
                    <a:bodyPr/>
                    <a:lstStyle/>
                    <a:p>
                      <a:pPr algn="l"/>
                      <a:endParaRPr lang="en-US" sz="1400" b="1" dirty="0">
                        <a:solidFill>
                          <a:srgbClr val="FF0000"/>
                        </a:solidFill>
                        <a:latin typeface="Tahoma" pitchFamily="34" charset="0"/>
                        <a:ea typeface="Tahoma" pitchFamily="34" charset="0"/>
                        <a:cs typeface="Tahoma" pitchFamily="34" charset="0"/>
                      </a:endParaRPr>
                    </a:p>
                  </a:txBody>
                  <a:tcPr anchor="ctr"/>
                </a:tc>
                <a:tc>
                  <a:txBody>
                    <a:bodyPr/>
                    <a:lstStyle/>
                    <a:p>
                      <a:pPr algn="ctr"/>
                      <a:r>
                        <a:rPr lang="en-US" sz="1400" dirty="0">
                          <a:solidFill>
                            <a:srgbClr val="FF0000"/>
                          </a:solidFill>
                          <a:latin typeface="Tahoma" pitchFamily="34" charset="0"/>
                          <a:ea typeface="Tahoma" pitchFamily="34" charset="0"/>
                          <a:cs typeface="Tahoma" pitchFamily="34" charset="0"/>
                        </a:rPr>
                        <a:t>Prokaryotes, Plants, Fungi</a:t>
                      </a:r>
                    </a:p>
                  </a:txBody>
                  <a:tcPr anchor="ctr"/>
                </a:tc>
                <a:tc>
                  <a:txBody>
                    <a:bodyPr/>
                    <a:lstStyle/>
                    <a:p>
                      <a:r>
                        <a:rPr lang="en-US" sz="1400" dirty="0">
                          <a:solidFill>
                            <a:srgbClr val="FF0000"/>
                          </a:solidFill>
                          <a:latin typeface="Tahoma" pitchFamily="34" charset="0"/>
                          <a:ea typeface="Tahoma" pitchFamily="34" charset="0"/>
                          <a:cs typeface="Tahoma" pitchFamily="34" charset="0"/>
                        </a:rPr>
                        <a:t>Protection; Support</a:t>
                      </a:r>
                    </a:p>
                  </a:txBody>
                  <a:tcPr anchor="ctr"/>
                </a:tc>
                <a:extLst>
                  <a:ext uri="{0D108BD9-81ED-4DB2-BD59-A6C34878D82A}">
                    <a16:rowId xmlns:a16="http://schemas.microsoft.com/office/drawing/2014/main" val="10002"/>
                  </a:ext>
                </a:extLst>
              </a:tr>
              <a:tr h="516444">
                <a:tc>
                  <a:txBody>
                    <a:bodyPr/>
                    <a:lstStyle/>
                    <a:p>
                      <a:pPr algn="l"/>
                      <a:endParaRPr lang="en-US" sz="1400" b="1" dirty="0">
                        <a:solidFill>
                          <a:srgbClr val="002060"/>
                        </a:solidFill>
                        <a:latin typeface="Tahoma" pitchFamily="34" charset="0"/>
                        <a:ea typeface="Tahoma" pitchFamily="34" charset="0"/>
                        <a:cs typeface="Tahoma" pitchFamily="34" charset="0"/>
                      </a:endParaRP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All</a:t>
                      </a:r>
                    </a:p>
                  </a:txBody>
                  <a:tcPr anchor="ctr"/>
                </a:tc>
                <a:tc>
                  <a:txBody>
                    <a:bodyPr/>
                    <a:lstStyle/>
                    <a:p>
                      <a:r>
                        <a:rPr lang="en-US" sz="1400" dirty="0">
                          <a:solidFill>
                            <a:srgbClr val="002060"/>
                          </a:solidFill>
                          <a:latin typeface="Tahoma" pitchFamily="34" charset="0"/>
                          <a:ea typeface="Tahoma" pitchFamily="34" charset="0"/>
                          <a:cs typeface="Tahoma" pitchFamily="34" charset="0"/>
                        </a:rPr>
                        <a:t>Site</a:t>
                      </a:r>
                      <a:r>
                        <a:rPr lang="en-US" sz="1400" baseline="0" dirty="0">
                          <a:solidFill>
                            <a:srgbClr val="002060"/>
                          </a:solidFill>
                          <a:latin typeface="Tahoma" pitchFamily="34" charset="0"/>
                          <a:ea typeface="Tahoma" pitchFamily="34" charset="0"/>
                          <a:cs typeface="Tahoma" pitchFamily="34" charset="0"/>
                        </a:rPr>
                        <a:t> of most chemical reactions; Contains molecules and ions</a:t>
                      </a:r>
                      <a:endParaRPr lang="en-US" sz="1400" dirty="0">
                        <a:solidFill>
                          <a:srgbClr val="002060"/>
                        </a:solidFill>
                        <a:latin typeface="Tahoma" pitchFamily="34" charset="0"/>
                        <a:ea typeface="Tahoma" pitchFamily="34" charset="0"/>
                        <a:cs typeface="Tahoma" pitchFamily="34" charset="0"/>
                      </a:endParaRPr>
                    </a:p>
                  </a:txBody>
                  <a:tcPr anchor="ctr"/>
                </a:tc>
                <a:extLst>
                  <a:ext uri="{0D108BD9-81ED-4DB2-BD59-A6C34878D82A}">
                    <a16:rowId xmlns:a16="http://schemas.microsoft.com/office/drawing/2014/main" val="10003"/>
                  </a:ext>
                </a:extLst>
              </a:tr>
              <a:tr h="328158">
                <a:tc>
                  <a:txBody>
                    <a:bodyPr/>
                    <a:lstStyle/>
                    <a:p>
                      <a:pPr algn="l"/>
                      <a:endParaRPr lang="en-US" sz="1400" b="1" dirty="0">
                        <a:solidFill>
                          <a:srgbClr val="002060"/>
                        </a:solidFill>
                        <a:latin typeface="Tahoma" pitchFamily="34" charset="0"/>
                        <a:ea typeface="Tahoma" pitchFamily="34" charset="0"/>
                        <a:cs typeface="Tahoma" pitchFamily="34" charset="0"/>
                      </a:endParaRP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Eukaryotes</a:t>
                      </a:r>
                    </a:p>
                  </a:txBody>
                  <a:tcPr anchor="ctr"/>
                </a:tc>
                <a:tc>
                  <a:txBody>
                    <a:bodyPr/>
                    <a:lstStyle/>
                    <a:p>
                      <a:r>
                        <a:rPr lang="en-US" sz="1400" dirty="0">
                          <a:solidFill>
                            <a:srgbClr val="002060"/>
                          </a:solidFill>
                          <a:latin typeface="Tahoma" pitchFamily="34" charset="0"/>
                          <a:ea typeface="Tahoma" pitchFamily="34" charset="0"/>
                          <a:cs typeface="Tahoma" pitchFamily="34" charset="0"/>
                        </a:rPr>
                        <a:t>Houses Genetic Material; Controls ALL cell activities</a:t>
                      </a:r>
                    </a:p>
                  </a:txBody>
                  <a:tcPr anchor="ctr"/>
                </a:tc>
                <a:extLst>
                  <a:ext uri="{0D108BD9-81ED-4DB2-BD59-A6C34878D82A}">
                    <a16:rowId xmlns:a16="http://schemas.microsoft.com/office/drawing/2014/main" val="10004"/>
                  </a:ext>
                </a:extLst>
              </a:tr>
              <a:tr h="328158">
                <a:tc>
                  <a:txBody>
                    <a:bodyPr/>
                    <a:lstStyle/>
                    <a:p>
                      <a:pPr algn="l"/>
                      <a:endParaRPr lang="en-US" sz="1400" b="1" dirty="0">
                        <a:solidFill>
                          <a:srgbClr val="002060"/>
                        </a:solidFill>
                        <a:latin typeface="Tahoma" pitchFamily="34" charset="0"/>
                        <a:ea typeface="Tahoma" pitchFamily="34" charset="0"/>
                        <a:cs typeface="Tahoma" pitchFamily="34" charset="0"/>
                      </a:endParaRP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Eukaryotes</a:t>
                      </a:r>
                    </a:p>
                  </a:txBody>
                  <a:tcPr anchor="ctr"/>
                </a:tc>
                <a:tc>
                  <a:txBody>
                    <a:bodyPr/>
                    <a:lstStyle/>
                    <a:p>
                      <a:r>
                        <a:rPr lang="en-US" sz="1400" dirty="0">
                          <a:solidFill>
                            <a:srgbClr val="002060"/>
                          </a:solidFill>
                          <a:latin typeface="Tahoma" pitchFamily="34" charset="0"/>
                          <a:ea typeface="Tahoma" pitchFamily="34" charset="0"/>
                          <a:cs typeface="Tahoma" pitchFamily="34" charset="0"/>
                        </a:rPr>
                        <a:t>Manufactures Ribosomes</a:t>
                      </a:r>
                    </a:p>
                  </a:txBody>
                  <a:tcPr anchor="ctr"/>
                </a:tc>
                <a:extLst>
                  <a:ext uri="{0D108BD9-81ED-4DB2-BD59-A6C34878D82A}">
                    <a16:rowId xmlns:a16="http://schemas.microsoft.com/office/drawing/2014/main" val="10005"/>
                  </a:ext>
                </a:extLst>
              </a:tr>
              <a:tr h="328158">
                <a:tc>
                  <a:txBody>
                    <a:bodyPr/>
                    <a:lstStyle/>
                    <a:p>
                      <a:pPr algn="l"/>
                      <a:endParaRPr lang="en-US" sz="1400" b="1" dirty="0">
                        <a:solidFill>
                          <a:srgbClr val="002060"/>
                        </a:solidFill>
                        <a:latin typeface="Tahoma" pitchFamily="34" charset="0"/>
                        <a:ea typeface="Tahoma" pitchFamily="34" charset="0"/>
                        <a:cs typeface="Tahoma" pitchFamily="34" charset="0"/>
                      </a:endParaRP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All</a:t>
                      </a:r>
                    </a:p>
                  </a:txBody>
                  <a:tcPr anchor="ctr"/>
                </a:tc>
                <a:tc>
                  <a:txBody>
                    <a:bodyPr/>
                    <a:lstStyle/>
                    <a:p>
                      <a:r>
                        <a:rPr lang="en-US" sz="1400" dirty="0">
                          <a:solidFill>
                            <a:srgbClr val="002060"/>
                          </a:solidFill>
                          <a:latin typeface="Tahoma" pitchFamily="34" charset="0"/>
                          <a:ea typeface="Tahoma" pitchFamily="34" charset="0"/>
                          <a:cs typeface="Tahoma" pitchFamily="34" charset="0"/>
                        </a:rPr>
                        <a:t>Cell</a:t>
                      </a:r>
                      <a:r>
                        <a:rPr lang="en-US" sz="1400" baseline="0" dirty="0">
                          <a:solidFill>
                            <a:srgbClr val="002060"/>
                          </a:solidFill>
                          <a:latin typeface="Tahoma" pitchFamily="34" charset="0"/>
                          <a:ea typeface="Tahoma" pitchFamily="34" charset="0"/>
                          <a:cs typeface="Tahoma" pitchFamily="34" charset="0"/>
                        </a:rPr>
                        <a:t> Structure; Internal Transport</a:t>
                      </a:r>
                      <a:endParaRPr lang="en-US" sz="1400" dirty="0">
                        <a:solidFill>
                          <a:srgbClr val="002060"/>
                        </a:solidFill>
                        <a:latin typeface="Tahoma" pitchFamily="34" charset="0"/>
                        <a:ea typeface="Tahoma" pitchFamily="34" charset="0"/>
                        <a:cs typeface="Tahoma" pitchFamily="34" charset="0"/>
                      </a:endParaRPr>
                    </a:p>
                  </a:txBody>
                  <a:tcPr anchor="ctr"/>
                </a:tc>
                <a:extLst>
                  <a:ext uri="{0D108BD9-81ED-4DB2-BD59-A6C34878D82A}">
                    <a16:rowId xmlns:a16="http://schemas.microsoft.com/office/drawing/2014/main" val="10006"/>
                  </a:ext>
                </a:extLst>
              </a:tr>
              <a:tr h="328158">
                <a:tc>
                  <a:txBody>
                    <a:bodyPr/>
                    <a:lstStyle/>
                    <a:p>
                      <a:pPr algn="l"/>
                      <a:endParaRPr lang="en-US" sz="1400" b="1" dirty="0">
                        <a:solidFill>
                          <a:srgbClr val="002060"/>
                        </a:solidFill>
                        <a:latin typeface="Tahoma" pitchFamily="34" charset="0"/>
                        <a:ea typeface="Tahoma" pitchFamily="34" charset="0"/>
                        <a:cs typeface="Tahoma" pitchFamily="34" charset="0"/>
                      </a:endParaRPr>
                    </a:p>
                  </a:txBody>
                  <a:tcPr anchor="ctr"/>
                </a:tc>
                <a:tc>
                  <a:txBody>
                    <a:bodyPr/>
                    <a:lstStyle/>
                    <a:p>
                      <a:pPr algn="ctr"/>
                      <a:r>
                        <a:rPr lang="en-US" sz="1400" dirty="0">
                          <a:solidFill>
                            <a:srgbClr val="FF00FF"/>
                          </a:solidFill>
                          <a:latin typeface="Tahoma" pitchFamily="34" charset="0"/>
                          <a:ea typeface="Tahoma" pitchFamily="34" charset="0"/>
                          <a:cs typeface="Tahoma" pitchFamily="34" charset="0"/>
                        </a:rPr>
                        <a:t>Mostly</a:t>
                      </a:r>
                      <a:r>
                        <a:rPr lang="en-US" sz="1400" baseline="0" dirty="0">
                          <a:solidFill>
                            <a:srgbClr val="FF00FF"/>
                          </a:solidFill>
                          <a:latin typeface="Tahoma" pitchFamily="34" charset="0"/>
                          <a:ea typeface="Tahoma" pitchFamily="34" charset="0"/>
                          <a:cs typeface="Tahoma" pitchFamily="34" charset="0"/>
                        </a:rPr>
                        <a:t> </a:t>
                      </a:r>
                      <a:r>
                        <a:rPr lang="en-US" sz="1400" dirty="0">
                          <a:solidFill>
                            <a:srgbClr val="FF00FF"/>
                          </a:solidFill>
                          <a:latin typeface="Tahoma" pitchFamily="34" charset="0"/>
                          <a:ea typeface="Tahoma" pitchFamily="34" charset="0"/>
                          <a:cs typeface="Tahoma" pitchFamily="34" charset="0"/>
                        </a:rPr>
                        <a:t>Animal</a:t>
                      </a:r>
                    </a:p>
                  </a:txBody>
                  <a:tcPr anchor="ctr"/>
                </a:tc>
                <a:tc>
                  <a:txBody>
                    <a:bodyPr/>
                    <a:lstStyle/>
                    <a:p>
                      <a:r>
                        <a:rPr lang="en-US" sz="1400" dirty="0">
                          <a:solidFill>
                            <a:srgbClr val="FF00FF"/>
                          </a:solidFill>
                          <a:latin typeface="Tahoma" pitchFamily="34" charset="0"/>
                          <a:ea typeface="Tahoma" pitchFamily="34" charset="0"/>
                          <a:cs typeface="Tahoma" pitchFamily="34" charset="0"/>
                        </a:rPr>
                        <a:t>Cell Division</a:t>
                      </a:r>
                    </a:p>
                  </a:txBody>
                  <a:tcPr anchor="ctr"/>
                </a:tc>
                <a:extLst>
                  <a:ext uri="{0D108BD9-81ED-4DB2-BD59-A6C34878D82A}">
                    <a16:rowId xmlns:a16="http://schemas.microsoft.com/office/drawing/2014/main" val="10007"/>
                  </a:ext>
                </a:extLst>
              </a:tr>
              <a:tr h="328158">
                <a:tc>
                  <a:txBody>
                    <a:bodyPr/>
                    <a:lstStyle/>
                    <a:p>
                      <a:pPr algn="l"/>
                      <a:endParaRPr lang="en-US" sz="1400" b="1" dirty="0">
                        <a:solidFill>
                          <a:srgbClr val="002060"/>
                        </a:solidFill>
                        <a:latin typeface="Tahoma" pitchFamily="34" charset="0"/>
                        <a:ea typeface="Tahoma" pitchFamily="34" charset="0"/>
                        <a:cs typeface="Tahoma" pitchFamily="34" charset="0"/>
                      </a:endParaRP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All</a:t>
                      </a:r>
                    </a:p>
                  </a:txBody>
                  <a:tcPr anchor="ctr"/>
                </a:tc>
                <a:tc>
                  <a:txBody>
                    <a:bodyPr/>
                    <a:lstStyle/>
                    <a:p>
                      <a:r>
                        <a:rPr lang="en-US" sz="1400" dirty="0">
                          <a:solidFill>
                            <a:srgbClr val="002060"/>
                          </a:solidFill>
                          <a:latin typeface="Tahoma" pitchFamily="34" charset="0"/>
                          <a:ea typeface="Tahoma" pitchFamily="34" charset="0"/>
                          <a:cs typeface="Tahoma" pitchFamily="34" charset="0"/>
                        </a:rPr>
                        <a:t>Locomotion of</a:t>
                      </a:r>
                      <a:r>
                        <a:rPr lang="en-US" sz="1400" baseline="0" dirty="0">
                          <a:solidFill>
                            <a:srgbClr val="002060"/>
                          </a:solidFill>
                          <a:latin typeface="Tahoma" pitchFamily="34" charset="0"/>
                          <a:ea typeface="Tahoma" pitchFamily="34" charset="0"/>
                          <a:cs typeface="Tahoma" pitchFamily="34" charset="0"/>
                        </a:rPr>
                        <a:t> cell</a:t>
                      </a:r>
                      <a:endParaRPr lang="en-US" sz="1400" dirty="0">
                        <a:solidFill>
                          <a:srgbClr val="002060"/>
                        </a:solidFill>
                        <a:latin typeface="Tahoma" pitchFamily="34" charset="0"/>
                        <a:ea typeface="Tahoma" pitchFamily="34" charset="0"/>
                        <a:cs typeface="Tahoma" pitchFamily="34" charset="0"/>
                      </a:endParaRPr>
                    </a:p>
                  </a:txBody>
                  <a:tcPr anchor="ctr"/>
                </a:tc>
                <a:extLst>
                  <a:ext uri="{0D108BD9-81ED-4DB2-BD59-A6C34878D82A}">
                    <a16:rowId xmlns:a16="http://schemas.microsoft.com/office/drawing/2014/main" val="10008"/>
                  </a:ext>
                </a:extLst>
              </a:tr>
              <a:tr h="328158">
                <a:tc>
                  <a:txBody>
                    <a:bodyPr/>
                    <a:lstStyle/>
                    <a:p>
                      <a:pPr algn="l"/>
                      <a:endParaRPr lang="en-US" sz="1400" b="1" dirty="0">
                        <a:solidFill>
                          <a:srgbClr val="002060"/>
                        </a:solidFill>
                        <a:latin typeface="Tahoma" pitchFamily="34" charset="0"/>
                        <a:ea typeface="Tahoma" pitchFamily="34" charset="0"/>
                        <a:cs typeface="Tahoma" pitchFamily="34" charset="0"/>
                      </a:endParaRP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Eukaryotes</a:t>
                      </a:r>
                    </a:p>
                  </a:txBody>
                  <a:tcPr anchor="ctr"/>
                </a:tc>
                <a:tc>
                  <a:txBody>
                    <a:bodyPr/>
                    <a:lstStyle/>
                    <a:p>
                      <a:r>
                        <a:rPr lang="en-US" sz="1400" dirty="0">
                          <a:solidFill>
                            <a:srgbClr val="002060"/>
                          </a:solidFill>
                          <a:latin typeface="Tahoma" pitchFamily="34" charset="0"/>
                          <a:ea typeface="Tahoma" pitchFamily="34" charset="0"/>
                          <a:cs typeface="Tahoma" pitchFamily="34" charset="0"/>
                        </a:rPr>
                        <a:t>“Powerhouse of Cell”; Energy Production; Cell Respiration</a:t>
                      </a:r>
                    </a:p>
                  </a:txBody>
                  <a:tcPr anchor="ctr"/>
                </a:tc>
                <a:extLst>
                  <a:ext uri="{0D108BD9-81ED-4DB2-BD59-A6C34878D82A}">
                    <a16:rowId xmlns:a16="http://schemas.microsoft.com/office/drawing/2014/main" val="10009"/>
                  </a:ext>
                </a:extLst>
              </a:tr>
              <a:tr h="328158">
                <a:tc>
                  <a:txBody>
                    <a:bodyPr/>
                    <a:lstStyle/>
                    <a:p>
                      <a:pPr algn="l"/>
                      <a:endParaRPr lang="en-US" sz="1400" b="1" dirty="0">
                        <a:solidFill>
                          <a:srgbClr val="002060"/>
                        </a:solidFill>
                        <a:latin typeface="Tahoma" pitchFamily="34" charset="0"/>
                        <a:ea typeface="Tahoma" pitchFamily="34" charset="0"/>
                        <a:cs typeface="Tahoma" pitchFamily="34" charset="0"/>
                      </a:endParaRP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All</a:t>
                      </a:r>
                    </a:p>
                  </a:txBody>
                  <a:tcPr anchor="ctr"/>
                </a:tc>
                <a:tc>
                  <a:txBody>
                    <a:bodyPr/>
                    <a:lstStyle/>
                    <a:p>
                      <a:r>
                        <a:rPr lang="en-US" sz="1400" dirty="0">
                          <a:solidFill>
                            <a:srgbClr val="002060"/>
                          </a:solidFill>
                          <a:latin typeface="Tahoma" pitchFamily="34" charset="0"/>
                          <a:ea typeface="Tahoma" pitchFamily="34" charset="0"/>
                          <a:cs typeface="Tahoma" pitchFamily="34" charset="0"/>
                        </a:rPr>
                        <a:t>Protein Synthesis; Attached to RER or Free-floating</a:t>
                      </a:r>
                    </a:p>
                  </a:txBody>
                  <a:tcPr anchor="ctr"/>
                </a:tc>
                <a:extLst>
                  <a:ext uri="{0D108BD9-81ED-4DB2-BD59-A6C34878D82A}">
                    <a16:rowId xmlns:a16="http://schemas.microsoft.com/office/drawing/2014/main" val="10010"/>
                  </a:ext>
                </a:extLst>
              </a:tr>
              <a:tr h="516444">
                <a:tc>
                  <a:txBody>
                    <a:bodyPr/>
                    <a:lstStyle/>
                    <a:p>
                      <a:pPr algn="l"/>
                      <a:endParaRPr lang="en-US" sz="1400" b="1" dirty="0">
                        <a:solidFill>
                          <a:srgbClr val="002060"/>
                        </a:solidFill>
                        <a:latin typeface="Tahoma" pitchFamily="34" charset="0"/>
                        <a:ea typeface="Tahoma" pitchFamily="34" charset="0"/>
                        <a:cs typeface="Tahoma" pitchFamily="34" charset="0"/>
                      </a:endParaRP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Eukaryotes</a:t>
                      </a:r>
                    </a:p>
                  </a:txBody>
                  <a:tcPr anchor="ctr"/>
                </a:tc>
                <a:tc>
                  <a:txBody>
                    <a:bodyPr/>
                    <a:lstStyle/>
                    <a:p>
                      <a:r>
                        <a:rPr lang="en-US" sz="1400" dirty="0">
                          <a:solidFill>
                            <a:srgbClr val="002060"/>
                          </a:solidFill>
                          <a:latin typeface="Tahoma" pitchFamily="34" charset="0"/>
                          <a:ea typeface="Tahoma" pitchFamily="34" charset="0"/>
                          <a:cs typeface="Tahoma" pitchFamily="34" charset="0"/>
                        </a:rPr>
                        <a:t>Internal</a:t>
                      </a:r>
                      <a:r>
                        <a:rPr lang="en-US" sz="1400" baseline="0" dirty="0">
                          <a:solidFill>
                            <a:srgbClr val="002060"/>
                          </a:solidFill>
                          <a:latin typeface="Tahoma" pitchFamily="34" charset="0"/>
                          <a:ea typeface="Tahoma" pitchFamily="34" charset="0"/>
                          <a:cs typeface="Tahoma" pitchFamily="34" charset="0"/>
                        </a:rPr>
                        <a:t> Transport; Smooth or Rough</a:t>
                      </a:r>
                      <a:endParaRPr lang="en-US" sz="1400" dirty="0">
                        <a:solidFill>
                          <a:srgbClr val="002060"/>
                        </a:solidFill>
                        <a:latin typeface="Tahoma" pitchFamily="34" charset="0"/>
                        <a:ea typeface="Tahoma" pitchFamily="34" charset="0"/>
                        <a:cs typeface="Tahoma" pitchFamily="34" charset="0"/>
                      </a:endParaRPr>
                    </a:p>
                  </a:txBody>
                  <a:tcPr anchor="ctr"/>
                </a:tc>
                <a:extLst>
                  <a:ext uri="{0D108BD9-81ED-4DB2-BD59-A6C34878D82A}">
                    <a16:rowId xmlns:a16="http://schemas.microsoft.com/office/drawing/2014/main" val="10011"/>
                  </a:ext>
                </a:extLst>
              </a:tr>
              <a:tr h="328158">
                <a:tc>
                  <a:txBody>
                    <a:bodyPr/>
                    <a:lstStyle/>
                    <a:p>
                      <a:pPr algn="l"/>
                      <a:endParaRPr lang="en-US" sz="1400" b="1" dirty="0">
                        <a:solidFill>
                          <a:srgbClr val="002060"/>
                        </a:solidFill>
                        <a:latin typeface="Tahoma" pitchFamily="34" charset="0"/>
                        <a:ea typeface="Tahoma" pitchFamily="34" charset="0"/>
                        <a:cs typeface="Tahoma" pitchFamily="34" charset="0"/>
                      </a:endParaRP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Eukaryotes</a:t>
                      </a:r>
                    </a:p>
                  </a:txBody>
                  <a:tcPr anchor="ctr"/>
                </a:tc>
                <a:tc>
                  <a:txBody>
                    <a:bodyPr/>
                    <a:lstStyle/>
                    <a:p>
                      <a:r>
                        <a:rPr lang="en-US" sz="1400" dirty="0">
                          <a:solidFill>
                            <a:srgbClr val="002060"/>
                          </a:solidFill>
                          <a:latin typeface="Tahoma" pitchFamily="34" charset="0"/>
                          <a:ea typeface="Tahoma" pitchFamily="34" charset="0"/>
                          <a:cs typeface="Tahoma" pitchFamily="34" charset="0"/>
                        </a:rPr>
                        <a:t>Storage and Packaging;</a:t>
                      </a:r>
                      <a:r>
                        <a:rPr lang="en-US" sz="1400" baseline="0" dirty="0">
                          <a:solidFill>
                            <a:srgbClr val="002060"/>
                          </a:solidFill>
                          <a:latin typeface="Tahoma" pitchFamily="34" charset="0"/>
                          <a:ea typeface="Tahoma" pitchFamily="34" charset="0"/>
                          <a:cs typeface="Tahoma" pitchFamily="34" charset="0"/>
                        </a:rPr>
                        <a:t> “Stack of Pancakes”</a:t>
                      </a:r>
                      <a:endParaRPr lang="en-US" sz="1400" dirty="0">
                        <a:solidFill>
                          <a:srgbClr val="002060"/>
                        </a:solidFill>
                        <a:latin typeface="Tahoma" pitchFamily="34" charset="0"/>
                        <a:ea typeface="Tahoma" pitchFamily="34" charset="0"/>
                        <a:cs typeface="Tahoma" pitchFamily="34" charset="0"/>
                      </a:endParaRPr>
                    </a:p>
                  </a:txBody>
                  <a:tcPr anchor="ctr"/>
                </a:tc>
                <a:extLst>
                  <a:ext uri="{0D108BD9-81ED-4DB2-BD59-A6C34878D82A}">
                    <a16:rowId xmlns:a16="http://schemas.microsoft.com/office/drawing/2014/main" val="10012"/>
                  </a:ext>
                </a:extLst>
              </a:tr>
              <a:tr h="328158">
                <a:tc>
                  <a:txBody>
                    <a:bodyPr/>
                    <a:lstStyle/>
                    <a:p>
                      <a:pPr algn="l"/>
                      <a:endParaRPr lang="en-US" sz="1400" b="1" dirty="0">
                        <a:solidFill>
                          <a:srgbClr val="002060"/>
                        </a:solidFill>
                        <a:latin typeface="Tahoma" pitchFamily="34" charset="0"/>
                        <a:ea typeface="Tahoma" pitchFamily="34" charset="0"/>
                        <a:cs typeface="Tahoma" pitchFamily="34" charset="0"/>
                      </a:endParaRPr>
                    </a:p>
                  </a:txBody>
                  <a:tcPr anchor="ctr"/>
                </a:tc>
                <a:tc>
                  <a:txBody>
                    <a:bodyPr/>
                    <a:lstStyle/>
                    <a:p>
                      <a:pPr algn="ctr"/>
                      <a:r>
                        <a:rPr lang="en-US" sz="1400" dirty="0">
                          <a:solidFill>
                            <a:srgbClr val="FF00FF"/>
                          </a:solidFill>
                          <a:latin typeface="Tahoma" pitchFamily="34" charset="0"/>
                          <a:ea typeface="Tahoma" pitchFamily="34" charset="0"/>
                          <a:cs typeface="Tahoma" pitchFamily="34" charset="0"/>
                        </a:rPr>
                        <a:t>Animal</a:t>
                      </a:r>
                    </a:p>
                  </a:txBody>
                  <a:tcPr anchor="ctr"/>
                </a:tc>
                <a:tc>
                  <a:txBody>
                    <a:bodyPr/>
                    <a:lstStyle/>
                    <a:p>
                      <a:r>
                        <a:rPr lang="en-US" sz="1400" dirty="0">
                          <a:solidFill>
                            <a:srgbClr val="FF00FF"/>
                          </a:solidFill>
                          <a:latin typeface="Tahoma" pitchFamily="34" charset="0"/>
                          <a:ea typeface="Tahoma" pitchFamily="34" charset="0"/>
                          <a:cs typeface="Tahoma" pitchFamily="34" charset="0"/>
                        </a:rPr>
                        <a:t>Intracellular</a:t>
                      </a:r>
                      <a:r>
                        <a:rPr lang="en-US" sz="1400" baseline="0" dirty="0">
                          <a:solidFill>
                            <a:srgbClr val="FF00FF"/>
                          </a:solidFill>
                          <a:latin typeface="Tahoma" pitchFamily="34" charset="0"/>
                          <a:ea typeface="Tahoma" pitchFamily="34" charset="0"/>
                          <a:cs typeface="Tahoma" pitchFamily="34" charset="0"/>
                        </a:rPr>
                        <a:t> Digestion; “Stomachs”</a:t>
                      </a:r>
                      <a:endParaRPr lang="en-US" sz="1400" dirty="0">
                        <a:solidFill>
                          <a:srgbClr val="FF00FF"/>
                        </a:solidFill>
                        <a:latin typeface="Tahoma" pitchFamily="34" charset="0"/>
                        <a:ea typeface="Tahoma" pitchFamily="34" charset="0"/>
                        <a:cs typeface="Tahoma" pitchFamily="34" charset="0"/>
                      </a:endParaRPr>
                    </a:p>
                  </a:txBody>
                  <a:tcPr anchor="ctr"/>
                </a:tc>
                <a:extLst>
                  <a:ext uri="{0D108BD9-81ED-4DB2-BD59-A6C34878D82A}">
                    <a16:rowId xmlns:a16="http://schemas.microsoft.com/office/drawing/2014/main" val="10013"/>
                  </a:ext>
                </a:extLst>
              </a:tr>
              <a:tr h="152924">
                <a:tc>
                  <a:txBody>
                    <a:bodyPr/>
                    <a:lstStyle/>
                    <a:p>
                      <a:pPr algn="l"/>
                      <a:endParaRPr lang="en-US" sz="1400" b="1" dirty="0">
                        <a:solidFill>
                          <a:srgbClr val="002060"/>
                        </a:solidFill>
                        <a:latin typeface="Tahoma" pitchFamily="34" charset="0"/>
                        <a:ea typeface="Tahoma" pitchFamily="34" charset="0"/>
                        <a:cs typeface="Tahoma" pitchFamily="34" charset="0"/>
                      </a:endParaRP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Plant,</a:t>
                      </a:r>
                      <a:r>
                        <a:rPr lang="en-US" sz="1400" baseline="0" dirty="0">
                          <a:solidFill>
                            <a:srgbClr val="002060"/>
                          </a:solidFill>
                          <a:latin typeface="Tahoma" pitchFamily="34" charset="0"/>
                          <a:ea typeface="Tahoma" pitchFamily="34" charset="0"/>
                          <a:cs typeface="Tahoma" pitchFamily="34" charset="0"/>
                        </a:rPr>
                        <a:t> Fungi, Protists, Animal</a:t>
                      </a:r>
                      <a:endParaRPr lang="en-US" sz="1400" dirty="0">
                        <a:solidFill>
                          <a:srgbClr val="002060"/>
                        </a:solidFill>
                        <a:latin typeface="Tahoma" pitchFamily="34" charset="0"/>
                        <a:ea typeface="Tahoma" pitchFamily="34" charset="0"/>
                        <a:cs typeface="Tahoma"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Tahoma" pitchFamily="34" charset="0"/>
                          <a:ea typeface="Tahoma" pitchFamily="34" charset="0"/>
                          <a:cs typeface="Tahoma" pitchFamily="34" charset="0"/>
                        </a:rPr>
                        <a:t>Storage (</a:t>
                      </a:r>
                      <a:r>
                        <a:rPr lang="en-US" sz="1400" dirty="0">
                          <a:solidFill>
                            <a:srgbClr val="FF0000"/>
                          </a:solidFill>
                          <a:latin typeface="Tahoma" pitchFamily="34" charset="0"/>
                          <a:ea typeface="Tahoma" pitchFamily="34" charset="0"/>
                          <a:cs typeface="Tahoma" pitchFamily="34" charset="0"/>
                        </a:rPr>
                        <a:t>large in plants</a:t>
                      </a:r>
                      <a:r>
                        <a:rPr lang="en-US" sz="1400" dirty="0">
                          <a:solidFill>
                            <a:srgbClr val="002060"/>
                          </a:solidFill>
                          <a:latin typeface="Tahoma" pitchFamily="34" charset="0"/>
                          <a:ea typeface="Tahoma" pitchFamily="34" charset="0"/>
                          <a:cs typeface="Tahoma" pitchFamily="34" charset="0"/>
                        </a:rPr>
                        <a:t>; </a:t>
                      </a:r>
                      <a:r>
                        <a:rPr lang="en-US" sz="1400" dirty="0">
                          <a:solidFill>
                            <a:srgbClr val="FF00FF"/>
                          </a:solidFill>
                          <a:latin typeface="Tahoma" pitchFamily="34" charset="0"/>
                          <a:ea typeface="Tahoma" pitchFamily="34" charset="0"/>
                          <a:cs typeface="Tahoma" pitchFamily="34" charset="0"/>
                        </a:rPr>
                        <a:t>small in animals</a:t>
                      </a:r>
                      <a:r>
                        <a:rPr lang="en-US" sz="1400" dirty="0">
                          <a:solidFill>
                            <a:srgbClr val="002060"/>
                          </a:solidFill>
                          <a:latin typeface="Tahoma" pitchFamily="34" charset="0"/>
                          <a:ea typeface="Tahoma" pitchFamily="34" charset="0"/>
                          <a:cs typeface="Tahoma" pitchFamily="34" charset="0"/>
                        </a:rPr>
                        <a:t>)</a:t>
                      </a:r>
                    </a:p>
                  </a:txBody>
                  <a:tcPr anchor="ctr"/>
                </a:tc>
                <a:extLst>
                  <a:ext uri="{0D108BD9-81ED-4DB2-BD59-A6C34878D82A}">
                    <a16:rowId xmlns:a16="http://schemas.microsoft.com/office/drawing/2014/main" val="10014"/>
                  </a:ext>
                </a:extLst>
              </a:tr>
              <a:tr h="328158">
                <a:tc>
                  <a:txBody>
                    <a:bodyPr/>
                    <a:lstStyle/>
                    <a:p>
                      <a:pPr algn="l"/>
                      <a:endParaRPr lang="en-US" sz="1400" b="1" dirty="0">
                        <a:solidFill>
                          <a:srgbClr val="002060"/>
                        </a:solidFill>
                        <a:latin typeface="Tahoma" pitchFamily="34" charset="0"/>
                        <a:ea typeface="Tahoma" pitchFamily="34" charset="0"/>
                        <a:cs typeface="Tahoma" pitchFamily="34" charset="0"/>
                      </a:endParaRPr>
                    </a:p>
                  </a:txBody>
                  <a:tcPr anchor="ctr"/>
                </a:tc>
                <a:tc>
                  <a:txBody>
                    <a:bodyPr/>
                    <a:lstStyle/>
                    <a:p>
                      <a:pPr algn="ctr"/>
                      <a:r>
                        <a:rPr lang="en-US" sz="1400" dirty="0">
                          <a:solidFill>
                            <a:srgbClr val="FF0000"/>
                          </a:solidFill>
                          <a:latin typeface="Tahoma" pitchFamily="34" charset="0"/>
                          <a:ea typeface="Tahoma" pitchFamily="34" charset="0"/>
                          <a:cs typeface="Tahoma" pitchFamily="34" charset="0"/>
                        </a:rPr>
                        <a:t>Plant</a:t>
                      </a:r>
                    </a:p>
                  </a:txBody>
                  <a:tcPr anchor="ctr"/>
                </a:tc>
                <a:tc>
                  <a:txBody>
                    <a:bodyPr/>
                    <a:lstStyle/>
                    <a:p>
                      <a:r>
                        <a:rPr lang="en-US" sz="1400" dirty="0">
                          <a:solidFill>
                            <a:srgbClr val="FF0000"/>
                          </a:solidFill>
                          <a:latin typeface="Tahoma" pitchFamily="34" charset="0"/>
                          <a:ea typeface="Tahoma" pitchFamily="34" charset="0"/>
                          <a:cs typeface="Tahoma" pitchFamily="34" charset="0"/>
                        </a:rPr>
                        <a:t>Photosynthesis</a:t>
                      </a:r>
                    </a:p>
                  </a:txBody>
                  <a:tcPr anchor="ctr"/>
                </a:tc>
                <a:extLst>
                  <a:ext uri="{0D108BD9-81ED-4DB2-BD59-A6C34878D82A}">
                    <a16:rowId xmlns:a16="http://schemas.microsoft.com/office/drawing/2014/main" val="10015"/>
                  </a:ext>
                </a:extLst>
              </a:tr>
            </a:tbl>
          </a:graphicData>
        </a:graphic>
      </p:graphicFrame>
      <p:sp>
        <p:nvSpPr>
          <p:cNvPr id="5" name="Slide Number Placeholder 4"/>
          <p:cNvSpPr>
            <a:spLocks noGrp="1"/>
          </p:cNvSpPr>
          <p:nvPr>
            <p:ph type="sldNum" sz="quarter" idx="12"/>
          </p:nvPr>
        </p:nvSpPr>
        <p:spPr/>
        <p:txBody>
          <a:bodyPr/>
          <a:lstStyle/>
          <a:p>
            <a:pPr>
              <a:defRPr/>
            </a:pPr>
            <a:fld id="{E7E397F4-FE7D-47B8-A59F-8C86B61038B9}" type="slidenum">
              <a:rPr lang="en-US"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1495327290"/>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1" cy="381000"/>
          </a:xfrm>
          <a:solidFill>
            <a:srgbClr val="FFFF00"/>
          </a:solidFill>
        </p:spPr>
        <p:txBody>
          <a:bodyPr/>
          <a:lstStyle/>
          <a:p>
            <a:r>
              <a:rPr lang="en-US" sz="2000" b="1" dirty="0">
                <a:solidFill>
                  <a:schemeClr val="accent6"/>
                </a:solidFill>
                <a:effectLst>
                  <a:outerShdw blurRad="38100" dist="38100" dir="2700000" algn="tl">
                    <a:srgbClr val="000000">
                      <a:alpha val="43137"/>
                    </a:srgbClr>
                  </a:outerShdw>
                </a:effectLst>
                <a:latin typeface="Tahoma" pitchFamily="34" charset="0"/>
                <a:ea typeface="Tahoma" pitchFamily="34" charset="0"/>
                <a:cs typeface="Tahoma" pitchFamily="34" charset="0"/>
              </a:rPr>
              <a:t>Cellular Components and their Functions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1783029"/>
              </p:ext>
            </p:extLst>
          </p:nvPr>
        </p:nvGraphicFramePr>
        <p:xfrm>
          <a:off x="609600" y="381000"/>
          <a:ext cx="8153401" cy="6406678"/>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4419601">
                  <a:extLst>
                    <a:ext uri="{9D8B030D-6E8A-4147-A177-3AD203B41FA5}">
                      <a16:colId xmlns:a16="http://schemas.microsoft.com/office/drawing/2014/main" val="20002"/>
                    </a:ext>
                  </a:extLst>
                </a:gridCol>
              </a:tblGrid>
              <a:tr h="344296">
                <a:tc>
                  <a:txBody>
                    <a:bodyPr/>
                    <a:lstStyle/>
                    <a:p>
                      <a:pPr algn="ctr"/>
                      <a:r>
                        <a:rPr lang="en-US" sz="1600" dirty="0">
                          <a:solidFill>
                            <a:srgbClr val="002060"/>
                          </a:solidFill>
                          <a:latin typeface="Tahoma" pitchFamily="34" charset="0"/>
                          <a:ea typeface="Tahoma" pitchFamily="34" charset="0"/>
                          <a:cs typeface="Tahoma" pitchFamily="34" charset="0"/>
                        </a:rPr>
                        <a:t>Component</a:t>
                      </a:r>
                    </a:p>
                  </a:txBody>
                  <a:tcPr/>
                </a:tc>
                <a:tc>
                  <a:txBody>
                    <a:bodyPr/>
                    <a:lstStyle/>
                    <a:p>
                      <a:pPr algn="ctr"/>
                      <a:r>
                        <a:rPr lang="en-US" sz="1600" dirty="0">
                          <a:solidFill>
                            <a:srgbClr val="002060"/>
                          </a:solidFill>
                          <a:latin typeface="Tahoma" pitchFamily="34" charset="0"/>
                          <a:ea typeface="Tahoma" pitchFamily="34" charset="0"/>
                          <a:cs typeface="Tahoma" pitchFamily="34" charset="0"/>
                        </a:rPr>
                        <a:t>Type of Cell</a:t>
                      </a:r>
                    </a:p>
                  </a:txBody>
                  <a:tcPr/>
                </a:tc>
                <a:tc>
                  <a:txBody>
                    <a:bodyPr/>
                    <a:lstStyle/>
                    <a:p>
                      <a:pPr algn="ctr"/>
                      <a:r>
                        <a:rPr lang="en-US" sz="1600" dirty="0">
                          <a:solidFill>
                            <a:srgbClr val="002060"/>
                          </a:solidFill>
                          <a:latin typeface="Tahoma" pitchFamily="34" charset="0"/>
                          <a:ea typeface="Tahoma" pitchFamily="34" charset="0"/>
                          <a:cs typeface="Tahoma" pitchFamily="34" charset="0"/>
                        </a:rPr>
                        <a:t>Function</a:t>
                      </a:r>
                    </a:p>
                  </a:txBody>
                  <a:tcPr/>
                </a:tc>
                <a:extLst>
                  <a:ext uri="{0D108BD9-81ED-4DB2-BD59-A6C34878D82A}">
                    <a16:rowId xmlns:a16="http://schemas.microsoft.com/office/drawing/2014/main" val="10000"/>
                  </a:ext>
                </a:extLst>
              </a:tr>
              <a:tr h="328158">
                <a:tc>
                  <a:txBody>
                    <a:bodyPr/>
                    <a:lstStyle/>
                    <a:p>
                      <a:pPr algn="l"/>
                      <a:r>
                        <a:rPr lang="en-US" sz="1400" b="1" dirty="0">
                          <a:solidFill>
                            <a:srgbClr val="002060"/>
                          </a:solidFill>
                          <a:latin typeface="Tahoma" pitchFamily="34" charset="0"/>
                          <a:ea typeface="Tahoma" pitchFamily="34" charset="0"/>
                          <a:cs typeface="Tahoma" pitchFamily="34" charset="0"/>
                        </a:rPr>
                        <a:t>Plasma Membrane</a:t>
                      </a: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All</a:t>
                      </a:r>
                    </a:p>
                  </a:txBody>
                  <a:tcPr anchor="ctr"/>
                </a:tc>
                <a:tc>
                  <a:txBody>
                    <a:bodyPr/>
                    <a:lstStyle/>
                    <a:p>
                      <a:r>
                        <a:rPr lang="en-US" sz="1400" dirty="0">
                          <a:solidFill>
                            <a:srgbClr val="002060"/>
                          </a:solidFill>
                          <a:latin typeface="Tahoma" pitchFamily="34" charset="0"/>
                          <a:ea typeface="Tahoma" pitchFamily="34" charset="0"/>
                          <a:cs typeface="Tahoma" pitchFamily="34" charset="0"/>
                        </a:rPr>
                        <a:t>Boundary; Gatekeeper; Protection; Selectively Permeable; </a:t>
                      </a:r>
                      <a:r>
                        <a:rPr lang="en-US" sz="1400" b="1"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“Cell Membrane”</a:t>
                      </a:r>
                    </a:p>
                  </a:txBody>
                  <a:tcPr anchor="ctr"/>
                </a:tc>
                <a:extLst>
                  <a:ext uri="{0D108BD9-81ED-4DB2-BD59-A6C34878D82A}">
                    <a16:rowId xmlns:a16="http://schemas.microsoft.com/office/drawing/2014/main" val="10001"/>
                  </a:ext>
                </a:extLst>
              </a:tr>
              <a:tr h="516444">
                <a:tc>
                  <a:txBody>
                    <a:bodyPr/>
                    <a:lstStyle/>
                    <a:p>
                      <a:pPr algn="l"/>
                      <a:r>
                        <a:rPr lang="en-US" sz="1400" b="1" dirty="0">
                          <a:solidFill>
                            <a:srgbClr val="FF0000"/>
                          </a:solidFill>
                          <a:latin typeface="Tahoma" pitchFamily="34" charset="0"/>
                          <a:ea typeface="Tahoma" pitchFamily="34" charset="0"/>
                          <a:cs typeface="Tahoma" pitchFamily="34" charset="0"/>
                        </a:rPr>
                        <a:t>Cell Wall</a:t>
                      </a:r>
                    </a:p>
                  </a:txBody>
                  <a:tcPr anchor="ctr"/>
                </a:tc>
                <a:tc>
                  <a:txBody>
                    <a:bodyPr/>
                    <a:lstStyle/>
                    <a:p>
                      <a:pPr algn="ctr"/>
                      <a:r>
                        <a:rPr lang="en-US" sz="1400" dirty="0">
                          <a:solidFill>
                            <a:srgbClr val="FF0000"/>
                          </a:solidFill>
                          <a:latin typeface="Tahoma" pitchFamily="34" charset="0"/>
                          <a:ea typeface="Tahoma" pitchFamily="34" charset="0"/>
                          <a:cs typeface="Tahoma" pitchFamily="34" charset="0"/>
                        </a:rPr>
                        <a:t>Prokaryotes, Plants, Fungi</a:t>
                      </a:r>
                    </a:p>
                  </a:txBody>
                  <a:tcPr anchor="ctr"/>
                </a:tc>
                <a:tc>
                  <a:txBody>
                    <a:bodyPr/>
                    <a:lstStyle/>
                    <a:p>
                      <a:r>
                        <a:rPr lang="en-US" sz="1400" dirty="0">
                          <a:solidFill>
                            <a:srgbClr val="FF0000"/>
                          </a:solidFill>
                          <a:latin typeface="Tahoma" pitchFamily="34" charset="0"/>
                          <a:ea typeface="Tahoma" pitchFamily="34" charset="0"/>
                          <a:cs typeface="Tahoma" pitchFamily="34" charset="0"/>
                        </a:rPr>
                        <a:t>Protection; Support</a:t>
                      </a:r>
                    </a:p>
                  </a:txBody>
                  <a:tcPr anchor="ctr"/>
                </a:tc>
                <a:extLst>
                  <a:ext uri="{0D108BD9-81ED-4DB2-BD59-A6C34878D82A}">
                    <a16:rowId xmlns:a16="http://schemas.microsoft.com/office/drawing/2014/main" val="10002"/>
                  </a:ext>
                </a:extLst>
              </a:tr>
              <a:tr h="516444">
                <a:tc>
                  <a:txBody>
                    <a:bodyPr/>
                    <a:lstStyle/>
                    <a:p>
                      <a:pPr algn="l"/>
                      <a:r>
                        <a:rPr lang="en-US" sz="1400" b="1" dirty="0">
                          <a:solidFill>
                            <a:srgbClr val="002060"/>
                          </a:solidFill>
                          <a:latin typeface="Tahoma" pitchFamily="34" charset="0"/>
                          <a:ea typeface="Tahoma" pitchFamily="34" charset="0"/>
                          <a:cs typeface="Tahoma" pitchFamily="34" charset="0"/>
                        </a:rPr>
                        <a:t>Cytoplasm</a:t>
                      </a: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All</a:t>
                      </a:r>
                    </a:p>
                  </a:txBody>
                  <a:tcPr anchor="ctr"/>
                </a:tc>
                <a:tc>
                  <a:txBody>
                    <a:bodyPr/>
                    <a:lstStyle/>
                    <a:p>
                      <a:r>
                        <a:rPr lang="en-US" sz="1400" dirty="0">
                          <a:solidFill>
                            <a:srgbClr val="002060"/>
                          </a:solidFill>
                          <a:latin typeface="Tahoma" pitchFamily="34" charset="0"/>
                          <a:ea typeface="Tahoma" pitchFamily="34" charset="0"/>
                          <a:cs typeface="Tahoma" pitchFamily="34" charset="0"/>
                        </a:rPr>
                        <a:t>Site</a:t>
                      </a:r>
                      <a:r>
                        <a:rPr lang="en-US" sz="1400" baseline="0" dirty="0">
                          <a:solidFill>
                            <a:srgbClr val="002060"/>
                          </a:solidFill>
                          <a:latin typeface="Tahoma" pitchFamily="34" charset="0"/>
                          <a:ea typeface="Tahoma" pitchFamily="34" charset="0"/>
                          <a:cs typeface="Tahoma" pitchFamily="34" charset="0"/>
                        </a:rPr>
                        <a:t> of most chemical reactions; Contains molecules and ions</a:t>
                      </a:r>
                      <a:endParaRPr lang="en-US" sz="1400" dirty="0">
                        <a:solidFill>
                          <a:srgbClr val="002060"/>
                        </a:solidFill>
                        <a:latin typeface="Tahoma" pitchFamily="34" charset="0"/>
                        <a:ea typeface="Tahoma" pitchFamily="34" charset="0"/>
                        <a:cs typeface="Tahoma" pitchFamily="34" charset="0"/>
                      </a:endParaRPr>
                    </a:p>
                  </a:txBody>
                  <a:tcPr anchor="ctr"/>
                </a:tc>
                <a:extLst>
                  <a:ext uri="{0D108BD9-81ED-4DB2-BD59-A6C34878D82A}">
                    <a16:rowId xmlns:a16="http://schemas.microsoft.com/office/drawing/2014/main" val="10003"/>
                  </a:ext>
                </a:extLst>
              </a:tr>
              <a:tr h="328158">
                <a:tc>
                  <a:txBody>
                    <a:bodyPr/>
                    <a:lstStyle/>
                    <a:p>
                      <a:pPr algn="l"/>
                      <a:r>
                        <a:rPr lang="en-US" sz="1400" b="1" dirty="0">
                          <a:solidFill>
                            <a:srgbClr val="002060"/>
                          </a:solidFill>
                          <a:latin typeface="Tahoma" pitchFamily="34" charset="0"/>
                          <a:ea typeface="Tahoma" pitchFamily="34" charset="0"/>
                          <a:cs typeface="Tahoma" pitchFamily="34" charset="0"/>
                        </a:rPr>
                        <a:t>Nucleus</a:t>
                      </a: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Eukaryotes</a:t>
                      </a:r>
                    </a:p>
                  </a:txBody>
                  <a:tcPr anchor="ctr"/>
                </a:tc>
                <a:tc>
                  <a:txBody>
                    <a:bodyPr/>
                    <a:lstStyle/>
                    <a:p>
                      <a:r>
                        <a:rPr lang="en-US" sz="1400" dirty="0">
                          <a:solidFill>
                            <a:srgbClr val="002060"/>
                          </a:solidFill>
                          <a:latin typeface="Tahoma" pitchFamily="34" charset="0"/>
                          <a:ea typeface="Tahoma" pitchFamily="34" charset="0"/>
                          <a:cs typeface="Tahoma" pitchFamily="34" charset="0"/>
                        </a:rPr>
                        <a:t>Houses Genetic Material; Controls ALL cell activities</a:t>
                      </a:r>
                    </a:p>
                  </a:txBody>
                  <a:tcPr anchor="ctr"/>
                </a:tc>
                <a:extLst>
                  <a:ext uri="{0D108BD9-81ED-4DB2-BD59-A6C34878D82A}">
                    <a16:rowId xmlns:a16="http://schemas.microsoft.com/office/drawing/2014/main" val="10004"/>
                  </a:ext>
                </a:extLst>
              </a:tr>
              <a:tr h="328158">
                <a:tc>
                  <a:txBody>
                    <a:bodyPr/>
                    <a:lstStyle/>
                    <a:p>
                      <a:pPr algn="l"/>
                      <a:r>
                        <a:rPr lang="en-US" sz="1400" b="1" dirty="0">
                          <a:solidFill>
                            <a:srgbClr val="002060"/>
                          </a:solidFill>
                          <a:latin typeface="Tahoma" pitchFamily="34" charset="0"/>
                          <a:ea typeface="Tahoma" pitchFamily="34" charset="0"/>
                          <a:cs typeface="Tahoma" pitchFamily="34" charset="0"/>
                        </a:rPr>
                        <a:t>Nucleolus</a:t>
                      </a: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Eukaryotes</a:t>
                      </a:r>
                    </a:p>
                  </a:txBody>
                  <a:tcPr anchor="ctr"/>
                </a:tc>
                <a:tc>
                  <a:txBody>
                    <a:bodyPr/>
                    <a:lstStyle/>
                    <a:p>
                      <a:r>
                        <a:rPr lang="en-US" sz="1400" dirty="0">
                          <a:solidFill>
                            <a:srgbClr val="002060"/>
                          </a:solidFill>
                          <a:latin typeface="Tahoma" pitchFamily="34" charset="0"/>
                          <a:ea typeface="Tahoma" pitchFamily="34" charset="0"/>
                          <a:cs typeface="Tahoma" pitchFamily="34" charset="0"/>
                        </a:rPr>
                        <a:t>Manufactures Ribosomes</a:t>
                      </a:r>
                    </a:p>
                  </a:txBody>
                  <a:tcPr anchor="ctr"/>
                </a:tc>
                <a:extLst>
                  <a:ext uri="{0D108BD9-81ED-4DB2-BD59-A6C34878D82A}">
                    <a16:rowId xmlns:a16="http://schemas.microsoft.com/office/drawing/2014/main" val="10005"/>
                  </a:ext>
                </a:extLst>
              </a:tr>
              <a:tr h="328158">
                <a:tc>
                  <a:txBody>
                    <a:bodyPr/>
                    <a:lstStyle/>
                    <a:p>
                      <a:pPr algn="l"/>
                      <a:r>
                        <a:rPr lang="en-US" sz="1400" b="1" dirty="0">
                          <a:solidFill>
                            <a:srgbClr val="002060"/>
                          </a:solidFill>
                          <a:latin typeface="Tahoma" pitchFamily="34" charset="0"/>
                          <a:ea typeface="Tahoma" pitchFamily="34" charset="0"/>
                          <a:cs typeface="Tahoma" pitchFamily="34" charset="0"/>
                        </a:rPr>
                        <a:t>Cytoskeleton</a:t>
                      </a: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All</a:t>
                      </a:r>
                    </a:p>
                  </a:txBody>
                  <a:tcPr anchor="ctr"/>
                </a:tc>
                <a:tc>
                  <a:txBody>
                    <a:bodyPr/>
                    <a:lstStyle/>
                    <a:p>
                      <a:r>
                        <a:rPr lang="en-US" sz="1400" dirty="0">
                          <a:solidFill>
                            <a:srgbClr val="002060"/>
                          </a:solidFill>
                          <a:latin typeface="Tahoma" pitchFamily="34" charset="0"/>
                          <a:ea typeface="Tahoma" pitchFamily="34" charset="0"/>
                          <a:cs typeface="Tahoma" pitchFamily="34" charset="0"/>
                        </a:rPr>
                        <a:t>Cell</a:t>
                      </a:r>
                      <a:r>
                        <a:rPr lang="en-US" sz="1400" baseline="0" dirty="0">
                          <a:solidFill>
                            <a:srgbClr val="002060"/>
                          </a:solidFill>
                          <a:latin typeface="Tahoma" pitchFamily="34" charset="0"/>
                          <a:ea typeface="Tahoma" pitchFamily="34" charset="0"/>
                          <a:cs typeface="Tahoma" pitchFamily="34" charset="0"/>
                        </a:rPr>
                        <a:t> Structure; Internal Transport</a:t>
                      </a:r>
                      <a:endParaRPr lang="en-US" sz="1400" dirty="0">
                        <a:solidFill>
                          <a:srgbClr val="002060"/>
                        </a:solidFill>
                        <a:latin typeface="Tahoma" pitchFamily="34" charset="0"/>
                        <a:ea typeface="Tahoma" pitchFamily="34" charset="0"/>
                        <a:cs typeface="Tahoma" pitchFamily="34" charset="0"/>
                      </a:endParaRPr>
                    </a:p>
                  </a:txBody>
                  <a:tcPr anchor="ctr"/>
                </a:tc>
                <a:extLst>
                  <a:ext uri="{0D108BD9-81ED-4DB2-BD59-A6C34878D82A}">
                    <a16:rowId xmlns:a16="http://schemas.microsoft.com/office/drawing/2014/main" val="10006"/>
                  </a:ext>
                </a:extLst>
              </a:tr>
              <a:tr h="328158">
                <a:tc>
                  <a:txBody>
                    <a:bodyPr/>
                    <a:lstStyle/>
                    <a:p>
                      <a:pPr algn="l"/>
                      <a:r>
                        <a:rPr lang="en-US" sz="1400" b="1" dirty="0">
                          <a:solidFill>
                            <a:srgbClr val="FF00FF"/>
                          </a:solidFill>
                          <a:latin typeface="Tahoma" pitchFamily="34" charset="0"/>
                          <a:ea typeface="Tahoma" pitchFamily="34" charset="0"/>
                          <a:cs typeface="Tahoma" pitchFamily="34" charset="0"/>
                        </a:rPr>
                        <a:t>Centrioles</a:t>
                      </a:r>
                    </a:p>
                  </a:txBody>
                  <a:tcPr anchor="ctr"/>
                </a:tc>
                <a:tc>
                  <a:txBody>
                    <a:bodyPr/>
                    <a:lstStyle/>
                    <a:p>
                      <a:pPr algn="ctr"/>
                      <a:r>
                        <a:rPr lang="en-US" sz="1400" dirty="0">
                          <a:solidFill>
                            <a:srgbClr val="FF00FF"/>
                          </a:solidFill>
                          <a:latin typeface="Tahoma" pitchFamily="34" charset="0"/>
                          <a:ea typeface="Tahoma" pitchFamily="34" charset="0"/>
                          <a:cs typeface="Tahoma" pitchFamily="34" charset="0"/>
                        </a:rPr>
                        <a:t>Mostly</a:t>
                      </a:r>
                      <a:r>
                        <a:rPr lang="en-US" sz="1400" baseline="0" dirty="0">
                          <a:solidFill>
                            <a:srgbClr val="FF00FF"/>
                          </a:solidFill>
                          <a:latin typeface="Tahoma" pitchFamily="34" charset="0"/>
                          <a:ea typeface="Tahoma" pitchFamily="34" charset="0"/>
                          <a:cs typeface="Tahoma" pitchFamily="34" charset="0"/>
                        </a:rPr>
                        <a:t> </a:t>
                      </a:r>
                      <a:r>
                        <a:rPr lang="en-US" sz="1400" dirty="0">
                          <a:solidFill>
                            <a:srgbClr val="FF00FF"/>
                          </a:solidFill>
                          <a:latin typeface="Tahoma" pitchFamily="34" charset="0"/>
                          <a:ea typeface="Tahoma" pitchFamily="34" charset="0"/>
                          <a:cs typeface="Tahoma" pitchFamily="34" charset="0"/>
                        </a:rPr>
                        <a:t>Animal</a:t>
                      </a:r>
                    </a:p>
                  </a:txBody>
                  <a:tcPr anchor="ctr"/>
                </a:tc>
                <a:tc>
                  <a:txBody>
                    <a:bodyPr/>
                    <a:lstStyle/>
                    <a:p>
                      <a:r>
                        <a:rPr lang="en-US" sz="1400" dirty="0">
                          <a:solidFill>
                            <a:srgbClr val="FF00FF"/>
                          </a:solidFill>
                          <a:latin typeface="Tahoma" pitchFamily="34" charset="0"/>
                          <a:ea typeface="Tahoma" pitchFamily="34" charset="0"/>
                          <a:cs typeface="Tahoma" pitchFamily="34" charset="0"/>
                        </a:rPr>
                        <a:t>Cell Division</a:t>
                      </a:r>
                    </a:p>
                  </a:txBody>
                  <a:tcPr anchor="ctr"/>
                </a:tc>
                <a:extLst>
                  <a:ext uri="{0D108BD9-81ED-4DB2-BD59-A6C34878D82A}">
                    <a16:rowId xmlns:a16="http://schemas.microsoft.com/office/drawing/2014/main" val="10007"/>
                  </a:ext>
                </a:extLst>
              </a:tr>
              <a:tr h="328158">
                <a:tc>
                  <a:txBody>
                    <a:bodyPr/>
                    <a:lstStyle/>
                    <a:p>
                      <a:pPr algn="l"/>
                      <a:r>
                        <a:rPr lang="en-US" sz="1400" b="1" dirty="0">
                          <a:solidFill>
                            <a:srgbClr val="002060"/>
                          </a:solidFill>
                          <a:latin typeface="Tahoma" pitchFamily="34" charset="0"/>
                          <a:ea typeface="Tahoma" pitchFamily="34" charset="0"/>
                          <a:cs typeface="Tahoma" pitchFamily="34" charset="0"/>
                        </a:rPr>
                        <a:t>Cilia and Flagella</a:t>
                      </a: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All</a:t>
                      </a:r>
                    </a:p>
                  </a:txBody>
                  <a:tcPr anchor="ctr"/>
                </a:tc>
                <a:tc>
                  <a:txBody>
                    <a:bodyPr/>
                    <a:lstStyle/>
                    <a:p>
                      <a:r>
                        <a:rPr lang="en-US" sz="1400" dirty="0">
                          <a:solidFill>
                            <a:srgbClr val="002060"/>
                          </a:solidFill>
                          <a:latin typeface="Tahoma" pitchFamily="34" charset="0"/>
                          <a:ea typeface="Tahoma" pitchFamily="34" charset="0"/>
                          <a:cs typeface="Tahoma" pitchFamily="34" charset="0"/>
                        </a:rPr>
                        <a:t>Locomotion of</a:t>
                      </a:r>
                      <a:r>
                        <a:rPr lang="en-US" sz="1400" baseline="0" dirty="0">
                          <a:solidFill>
                            <a:srgbClr val="002060"/>
                          </a:solidFill>
                          <a:latin typeface="Tahoma" pitchFamily="34" charset="0"/>
                          <a:ea typeface="Tahoma" pitchFamily="34" charset="0"/>
                          <a:cs typeface="Tahoma" pitchFamily="34" charset="0"/>
                        </a:rPr>
                        <a:t> cell</a:t>
                      </a:r>
                      <a:endParaRPr lang="en-US" sz="1400" dirty="0">
                        <a:solidFill>
                          <a:srgbClr val="002060"/>
                        </a:solidFill>
                        <a:latin typeface="Tahoma" pitchFamily="34" charset="0"/>
                        <a:ea typeface="Tahoma" pitchFamily="34" charset="0"/>
                        <a:cs typeface="Tahoma" pitchFamily="34" charset="0"/>
                      </a:endParaRPr>
                    </a:p>
                  </a:txBody>
                  <a:tcPr anchor="ctr"/>
                </a:tc>
                <a:extLst>
                  <a:ext uri="{0D108BD9-81ED-4DB2-BD59-A6C34878D82A}">
                    <a16:rowId xmlns:a16="http://schemas.microsoft.com/office/drawing/2014/main" val="10008"/>
                  </a:ext>
                </a:extLst>
              </a:tr>
              <a:tr h="328158">
                <a:tc>
                  <a:txBody>
                    <a:bodyPr/>
                    <a:lstStyle/>
                    <a:p>
                      <a:pPr algn="l"/>
                      <a:r>
                        <a:rPr lang="en-US" sz="1400" b="1" dirty="0">
                          <a:solidFill>
                            <a:srgbClr val="002060"/>
                          </a:solidFill>
                          <a:latin typeface="Tahoma" pitchFamily="34" charset="0"/>
                          <a:ea typeface="Tahoma" pitchFamily="34" charset="0"/>
                          <a:cs typeface="Tahoma" pitchFamily="34" charset="0"/>
                        </a:rPr>
                        <a:t>Mitochondria</a:t>
                      </a: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Eukaryotes</a:t>
                      </a:r>
                    </a:p>
                  </a:txBody>
                  <a:tcPr anchor="ctr"/>
                </a:tc>
                <a:tc>
                  <a:txBody>
                    <a:bodyPr/>
                    <a:lstStyle/>
                    <a:p>
                      <a:r>
                        <a:rPr lang="en-US" sz="1400" dirty="0">
                          <a:solidFill>
                            <a:srgbClr val="002060"/>
                          </a:solidFill>
                          <a:latin typeface="Tahoma" pitchFamily="34" charset="0"/>
                          <a:ea typeface="Tahoma" pitchFamily="34" charset="0"/>
                          <a:cs typeface="Tahoma" pitchFamily="34" charset="0"/>
                        </a:rPr>
                        <a:t>“Powerhouse of Cell”; Energy Production; Cell Respiration</a:t>
                      </a:r>
                    </a:p>
                  </a:txBody>
                  <a:tcPr anchor="ctr"/>
                </a:tc>
                <a:extLst>
                  <a:ext uri="{0D108BD9-81ED-4DB2-BD59-A6C34878D82A}">
                    <a16:rowId xmlns:a16="http://schemas.microsoft.com/office/drawing/2014/main" val="10009"/>
                  </a:ext>
                </a:extLst>
              </a:tr>
              <a:tr h="328158">
                <a:tc>
                  <a:txBody>
                    <a:bodyPr/>
                    <a:lstStyle/>
                    <a:p>
                      <a:pPr algn="l"/>
                      <a:r>
                        <a:rPr lang="en-US" sz="1400" b="1" dirty="0">
                          <a:solidFill>
                            <a:srgbClr val="002060"/>
                          </a:solidFill>
                          <a:latin typeface="Tahoma" pitchFamily="34" charset="0"/>
                          <a:ea typeface="Tahoma" pitchFamily="34" charset="0"/>
                          <a:cs typeface="Tahoma" pitchFamily="34" charset="0"/>
                        </a:rPr>
                        <a:t>Ribosomes</a:t>
                      </a: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All</a:t>
                      </a:r>
                    </a:p>
                  </a:txBody>
                  <a:tcPr anchor="ctr"/>
                </a:tc>
                <a:tc>
                  <a:txBody>
                    <a:bodyPr/>
                    <a:lstStyle/>
                    <a:p>
                      <a:r>
                        <a:rPr lang="en-US" sz="1400" dirty="0">
                          <a:solidFill>
                            <a:srgbClr val="002060"/>
                          </a:solidFill>
                          <a:latin typeface="Tahoma" pitchFamily="34" charset="0"/>
                          <a:ea typeface="Tahoma" pitchFamily="34" charset="0"/>
                          <a:cs typeface="Tahoma" pitchFamily="34" charset="0"/>
                        </a:rPr>
                        <a:t>Protein Synthesis; Attached to RER or Free-floating</a:t>
                      </a:r>
                    </a:p>
                  </a:txBody>
                  <a:tcPr anchor="ctr"/>
                </a:tc>
                <a:extLst>
                  <a:ext uri="{0D108BD9-81ED-4DB2-BD59-A6C34878D82A}">
                    <a16:rowId xmlns:a16="http://schemas.microsoft.com/office/drawing/2014/main" val="10010"/>
                  </a:ext>
                </a:extLst>
              </a:tr>
              <a:tr h="516444">
                <a:tc>
                  <a:txBody>
                    <a:bodyPr/>
                    <a:lstStyle/>
                    <a:p>
                      <a:pPr algn="l"/>
                      <a:r>
                        <a:rPr lang="en-US" sz="1400" b="1" dirty="0">
                          <a:solidFill>
                            <a:srgbClr val="002060"/>
                          </a:solidFill>
                          <a:latin typeface="Tahoma" pitchFamily="34" charset="0"/>
                          <a:ea typeface="Tahoma" pitchFamily="34" charset="0"/>
                          <a:cs typeface="Tahoma" pitchFamily="34" charset="0"/>
                        </a:rPr>
                        <a:t>Endoplasmic Reticulum</a:t>
                      </a: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Eukaryotes</a:t>
                      </a:r>
                    </a:p>
                  </a:txBody>
                  <a:tcPr anchor="ctr"/>
                </a:tc>
                <a:tc>
                  <a:txBody>
                    <a:bodyPr/>
                    <a:lstStyle/>
                    <a:p>
                      <a:r>
                        <a:rPr lang="en-US" sz="1400" dirty="0">
                          <a:solidFill>
                            <a:srgbClr val="002060"/>
                          </a:solidFill>
                          <a:latin typeface="Tahoma" pitchFamily="34" charset="0"/>
                          <a:ea typeface="Tahoma" pitchFamily="34" charset="0"/>
                          <a:cs typeface="Tahoma" pitchFamily="34" charset="0"/>
                        </a:rPr>
                        <a:t>Internal</a:t>
                      </a:r>
                      <a:r>
                        <a:rPr lang="en-US" sz="1400" baseline="0" dirty="0">
                          <a:solidFill>
                            <a:srgbClr val="002060"/>
                          </a:solidFill>
                          <a:latin typeface="Tahoma" pitchFamily="34" charset="0"/>
                          <a:ea typeface="Tahoma" pitchFamily="34" charset="0"/>
                          <a:cs typeface="Tahoma" pitchFamily="34" charset="0"/>
                        </a:rPr>
                        <a:t> Transport; Smooth or Rough</a:t>
                      </a:r>
                      <a:endParaRPr lang="en-US" sz="1400" dirty="0">
                        <a:solidFill>
                          <a:srgbClr val="002060"/>
                        </a:solidFill>
                        <a:latin typeface="Tahoma" pitchFamily="34" charset="0"/>
                        <a:ea typeface="Tahoma" pitchFamily="34" charset="0"/>
                        <a:cs typeface="Tahoma" pitchFamily="34" charset="0"/>
                      </a:endParaRPr>
                    </a:p>
                  </a:txBody>
                  <a:tcPr anchor="ctr"/>
                </a:tc>
                <a:extLst>
                  <a:ext uri="{0D108BD9-81ED-4DB2-BD59-A6C34878D82A}">
                    <a16:rowId xmlns:a16="http://schemas.microsoft.com/office/drawing/2014/main" val="10011"/>
                  </a:ext>
                </a:extLst>
              </a:tr>
              <a:tr h="328158">
                <a:tc>
                  <a:txBody>
                    <a:bodyPr/>
                    <a:lstStyle/>
                    <a:p>
                      <a:pPr algn="l"/>
                      <a:r>
                        <a:rPr lang="en-US" sz="1400" b="1" dirty="0">
                          <a:solidFill>
                            <a:srgbClr val="002060"/>
                          </a:solidFill>
                          <a:latin typeface="Tahoma" pitchFamily="34" charset="0"/>
                          <a:ea typeface="Tahoma" pitchFamily="34" charset="0"/>
                          <a:cs typeface="Tahoma" pitchFamily="34" charset="0"/>
                        </a:rPr>
                        <a:t>Golgi Apparatus</a:t>
                      </a: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Eukaryotes</a:t>
                      </a:r>
                    </a:p>
                  </a:txBody>
                  <a:tcPr anchor="ctr"/>
                </a:tc>
                <a:tc>
                  <a:txBody>
                    <a:bodyPr/>
                    <a:lstStyle/>
                    <a:p>
                      <a:r>
                        <a:rPr lang="en-US" sz="1400" dirty="0">
                          <a:solidFill>
                            <a:srgbClr val="002060"/>
                          </a:solidFill>
                          <a:latin typeface="Tahoma" pitchFamily="34" charset="0"/>
                          <a:ea typeface="Tahoma" pitchFamily="34" charset="0"/>
                          <a:cs typeface="Tahoma" pitchFamily="34" charset="0"/>
                        </a:rPr>
                        <a:t>Storage and Packaging;</a:t>
                      </a:r>
                      <a:r>
                        <a:rPr lang="en-US" sz="1400" baseline="0" dirty="0">
                          <a:solidFill>
                            <a:srgbClr val="002060"/>
                          </a:solidFill>
                          <a:latin typeface="Tahoma" pitchFamily="34" charset="0"/>
                          <a:ea typeface="Tahoma" pitchFamily="34" charset="0"/>
                          <a:cs typeface="Tahoma" pitchFamily="34" charset="0"/>
                        </a:rPr>
                        <a:t> “Stack of Pancakes”</a:t>
                      </a:r>
                      <a:endParaRPr lang="en-US" sz="1400" dirty="0">
                        <a:solidFill>
                          <a:srgbClr val="002060"/>
                        </a:solidFill>
                        <a:latin typeface="Tahoma" pitchFamily="34" charset="0"/>
                        <a:ea typeface="Tahoma" pitchFamily="34" charset="0"/>
                        <a:cs typeface="Tahoma" pitchFamily="34" charset="0"/>
                      </a:endParaRPr>
                    </a:p>
                  </a:txBody>
                  <a:tcPr anchor="ctr"/>
                </a:tc>
                <a:extLst>
                  <a:ext uri="{0D108BD9-81ED-4DB2-BD59-A6C34878D82A}">
                    <a16:rowId xmlns:a16="http://schemas.microsoft.com/office/drawing/2014/main" val="10012"/>
                  </a:ext>
                </a:extLst>
              </a:tr>
              <a:tr h="328158">
                <a:tc>
                  <a:txBody>
                    <a:bodyPr/>
                    <a:lstStyle/>
                    <a:p>
                      <a:pPr algn="l"/>
                      <a:r>
                        <a:rPr lang="en-US" sz="1400" b="1" dirty="0">
                          <a:solidFill>
                            <a:srgbClr val="FF00FF"/>
                          </a:solidFill>
                          <a:latin typeface="Tahoma" pitchFamily="34" charset="0"/>
                          <a:ea typeface="Tahoma" pitchFamily="34" charset="0"/>
                          <a:cs typeface="Tahoma" pitchFamily="34" charset="0"/>
                        </a:rPr>
                        <a:t>Lysosomes</a:t>
                      </a:r>
                    </a:p>
                  </a:txBody>
                  <a:tcPr anchor="ctr"/>
                </a:tc>
                <a:tc>
                  <a:txBody>
                    <a:bodyPr/>
                    <a:lstStyle/>
                    <a:p>
                      <a:pPr algn="ctr"/>
                      <a:r>
                        <a:rPr lang="en-US" sz="1400" dirty="0">
                          <a:solidFill>
                            <a:srgbClr val="FF00FF"/>
                          </a:solidFill>
                          <a:latin typeface="Tahoma" pitchFamily="34" charset="0"/>
                          <a:ea typeface="Tahoma" pitchFamily="34" charset="0"/>
                          <a:cs typeface="Tahoma" pitchFamily="34" charset="0"/>
                        </a:rPr>
                        <a:t>Animal</a:t>
                      </a:r>
                    </a:p>
                  </a:txBody>
                  <a:tcPr anchor="ctr"/>
                </a:tc>
                <a:tc>
                  <a:txBody>
                    <a:bodyPr/>
                    <a:lstStyle/>
                    <a:p>
                      <a:r>
                        <a:rPr lang="en-US" sz="1400" dirty="0">
                          <a:solidFill>
                            <a:srgbClr val="FF00FF"/>
                          </a:solidFill>
                          <a:latin typeface="Tahoma" pitchFamily="34" charset="0"/>
                          <a:ea typeface="Tahoma" pitchFamily="34" charset="0"/>
                          <a:cs typeface="Tahoma" pitchFamily="34" charset="0"/>
                        </a:rPr>
                        <a:t>Intracellular</a:t>
                      </a:r>
                      <a:r>
                        <a:rPr lang="en-US" sz="1400" baseline="0" dirty="0">
                          <a:solidFill>
                            <a:srgbClr val="FF00FF"/>
                          </a:solidFill>
                          <a:latin typeface="Tahoma" pitchFamily="34" charset="0"/>
                          <a:ea typeface="Tahoma" pitchFamily="34" charset="0"/>
                          <a:cs typeface="Tahoma" pitchFamily="34" charset="0"/>
                        </a:rPr>
                        <a:t> Digestion; “Stomachs”</a:t>
                      </a:r>
                      <a:endParaRPr lang="en-US" sz="1400" dirty="0">
                        <a:solidFill>
                          <a:srgbClr val="FF00FF"/>
                        </a:solidFill>
                        <a:latin typeface="Tahoma" pitchFamily="34" charset="0"/>
                        <a:ea typeface="Tahoma" pitchFamily="34" charset="0"/>
                        <a:cs typeface="Tahoma" pitchFamily="34" charset="0"/>
                      </a:endParaRPr>
                    </a:p>
                  </a:txBody>
                  <a:tcPr anchor="ctr"/>
                </a:tc>
                <a:extLst>
                  <a:ext uri="{0D108BD9-81ED-4DB2-BD59-A6C34878D82A}">
                    <a16:rowId xmlns:a16="http://schemas.microsoft.com/office/drawing/2014/main" val="10013"/>
                  </a:ext>
                </a:extLst>
              </a:tr>
              <a:tr h="516444">
                <a:tc>
                  <a:txBody>
                    <a:bodyPr/>
                    <a:lstStyle/>
                    <a:p>
                      <a:pPr algn="l"/>
                      <a:r>
                        <a:rPr lang="en-US" sz="1400" b="1" dirty="0">
                          <a:solidFill>
                            <a:srgbClr val="002060"/>
                          </a:solidFill>
                          <a:latin typeface="Tahoma" pitchFamily="34" charset="0"/>
                          <a:ea typeface="Tahoma" pitchFamily="34" charset="0"/>
                          <a:cs typeface="Tahoma" pitchFamily="34" charset="0"/>
                        </a:rPr>
                        <a:t>Vacuoles</a:t>
                      </a:r>
                    </a:p>
                  </a:txBody>
                  <a:tcPr anchor="ctr"/>
                </a:tc>
                <a:tc>
                  <a:txBody>
                    <a:bodyPr/>
                    <a:lstStyle/>
                    <a:p>
                      <a:pPr algn="ctr"/>
                      <a:r>
                        <a:rPr lang="en-US" sz="1400" dirty="0">
                          <a:solidFill>
                            <a:srgbClr val="002060"/>
                          </a:solidFill>
                          <a:latin typeface="Tahoma" pitchFamily="34" charset="0"/>
                          <a:ea typeface="Tahoma" pitchFamily="34" charset="0"/>
                          <a:cs typeface="Tahoma" pitchFamily="34" charset="0"/>
                        </a:rPr>
                        <a:t>Plant,</a:t>
                      </a:r>
                      <a:r>
                        <a:rPr lang="en-US" sz="1400" baseline="0" dirty="0">
                          <a:solidFill>
                            <a:srgbClr val="002060"/>
                          </a:solidFill>
                          <a:latin typeface="Tahoma" pitchFamily="34" charset="0"/>
                          <a:ea typeface="Tahoma" pitchFamily="34" charset="0"/>
                          <a:cs typeface="Tahoma" pitchFamily="34" charset="0"/>
                        </a:rPr>
                        <a:t> Fungi, Protists, Animal</a:t>
                      </a:r>
                      <a:endParaRPr lang="en-US" sz="1400" dirty="0">
                        <a:solidFill>
                          <a:srgbClr val="002060"/>
                        </a:solidFill>
                        <a:latin typeface="Tahoma" pitchFamily="34" charset="0"/>
                        <a:ea typeface="Tahoma" pitchFamily="34" charset="0"/>
                        <a:cs typeface="Tahoma" pitchFamily="34" charset="0"/>
                      </a:endParaRPr>
                    </a:p>
                  </a:txBody>
                  <a:tcPr anchor="ctr"/>
                </a:tc>
                <a:tc>
                  <a:txBody>
                    <a:bodyPr/>
                    <a:lstStyle/>
                    <a:p>
                      <a:r>
                        <a:rPr lang="en-US" sz="1400" dirty="0">
                          <a:solidFill>
                            <a:srgbClr val="002060"/>
                          </a:solidFill>
                          <a:latin typeface="Tahoma" pitchFamily="34" charset="0"/>
                          <a:ea typeface="Tahoma" pitchFamily="34" charset="0"/>
                          <a:cs typeface="Tahoma" pitchFamily="34" charset="0"/>
                        </a:rPr>
                        <a:t>Storage (</a:t>
                      </a:r>
                      <a:r>
                        <a:rPr lang="en-US" sz="1400" dirty="0">
                          <a:solidFill>
                            <a:srgbClr val="FF0000"/>
                          </a:solidFill>
                          <a:latin typeface="Tahoma" pitchFamily="34" charset="0"/>
                          <a:ea typeface="Tahoma" pitchFamily="34" charset="0"/>
                          <a:cs typeface="Tahoma" pitchFamily="34" charset="0"/>
                        </a:rPr>
                        <a:t>large in plants</a:t>
                      </a:r>
                      <a:r>
                        <a:rPr lang="en-US" sz="1400" dirty="0">
                          <a:solidFill>
                            <a:srgbClr val="002060"/>
                          </a:solidFill>
                          <a:latin typeface="Tahoma" pitchFamily="34" charset="0"/>
                          <a:ea typeface="Tahoma" pitchFamily="34" charset="0"/>
                          <a:cs typeface="Tahoma" pitchFamily="34" charset="0"/>
                        </a:rPr>
                        <a:t>; </a:t>
                      </a:r>
                      <a:r>
                        <a:rPr lang="en-US" sz="1400" dirty="0">
                          <a:solidFill>
                            <a:srgbClr val="FF00FF"/>
                          </a:solidFill>
                          <a:latin typeface="Tahoma" pitchFamily="34" charset="0"/>
                          <a:ea typeface="Tahoma" pitchFamily="34" charset="0"/>
                          <a:cs typeface="Tahoma" pitchFamily="34" charset="0"/>
                        </a:rPr>
                        <a:t>small in animals</a:t>
                      </a:r>
                      <a:r>
                        <a:rPr lang="en-US" sz="1400" dirty="0">
                          <a:solidFill>
                            <a:srgbClr val="002060"/>
                          </a:solidFill>
                          <a:latin typeface="Tahoma" pitchFamily="34" charset="0"/>
                          <a:ea typeface="Tahoma" pitchFamily="34" charset="0"/>
                          <a:cs typeface="Tahoma" pitchFamily="34" charset="0"/>
                        </a:rPr>
                        <a:t>)</a:t>
                      </a:r>
                    </a:p>
                  </a:txBody>
                  <a:tcPr anchor="ctr"/>
                </a:tc>
                <a:extLst>
                  <a:ext uri="{0D108BD9-81ED-4DB2-BD59-A6C34878D82A}">
                    <a16:rowId xmlns:a16="http://schemas.microsoft.com/office/drawing/2014/main" val="10014"/>
                  </a:ext>
                </a:extLst>
              </a:tr>
              <a:tr h="328158">
                <a:tc>
                  <a:txBody>
                    <a:bodyPr/>
                    <a:lstStyle/>
                    <a:p>
                      <a:pPr algn="l"/>
                      <a:r>
                        <a:rPr lang="en-US" sz="1400" b="1" dirty="0">
                          <a:solidFill>
                            <a:srgbClr val="FF0000"/>
                          </a:solidFill>
                          <a:latin typeface="Tahoma" pitchFamily="34" charset="0"/>
                          <a:ea typeface="Tahoma" pitchFamily="34" charset="0"/>
                          <a:cs typeface="Tahoma" pitchFamily="34" charset="0"/>
                        </a:rPr>
                        <a:t>Chloroplasts</a:t>
                      </a:r>
                    </a:p>
                  </a:txBody>
                  <a:tcPr anchor="ctr"/>
                </a:tc>
                <a:tc>
                  <a:txBody>
                    <a:bodyPr/>
                    <a:lstStyle/>
                    <a:p>
                      <a:pPr algn="ctr"/>
                      <a:r>
                        <a:rPr lang="en-US" sz="1400" dirty="0">
                          <a:solidFill>
                            <a:srgbClr val="FF0000"/>
                          </a:solidFill>
                          <a:latin typeface="Tahoma" pitchFamily="34" charset="0"/>
                          <a:ea typeface="Tahoma" pitchFamily="34" charset="0"/>
                          <a:cs typeface="Tahoma" pitchFamily="34" charset="0"/>
                        </a:rPr>
                        <a:t>Plant</a:t>
                      </a:r>
                    </a:p>
                  </a:txBody>
                  <a:tcPr anchor="ctr"/>
                </a:tc>
                <a:tc>
                  <a:txBody>
                    <a:bodyPr/>
                    <a:lstStyle/>
                    <a:p>
                      <a:r>
                        <a:rPr lang="en-US" sz="1400" dirty="0">
                          <a:solidFill>
                            <a:srgbClr val="FF0000"/>
                          </a:solidFill>
                          <a:latin typeface="Tahoma" pitchFamily="34" charset="0"/>
                          <a:ea typeface="Tahoma" pitchFamily="34" charset="0"/>
                          <a:cs typeface="Tahoma" pitchFamily="34" charset="0"/>
                        </a:rPr>
                        <a:t>Photosynthesis</a:t>
                      </a:r>
                    </a:p>
                  </a:txBody>
                  <a:tcPr anchor="ctr"/>
                </a:tc>
                <a:extLst>
                  <a:ext uri="{0D108BD9-81ED-4DB2-BD59-A6C34878D82A}">
                    <a16:rowId xmlns:a16="http://schemas.microsoft.com/office/drawing/2014/main" val="10015"/>
                  </a:ext>
                </a:extLst>
              </a:tr>
            </a:tbl>
          </a:graphicData>
        </a:graphic>
      </p:graphicFrame>
      <p:sp>
        <p:nvSpPr>
          <p:cNvPr id="5" name="Slide Number Placeholder 4"/>
          <p:cNvSpPr>
            <a:spLocks noGrp="1"/>
          </p:cNvSpPr>
          <p:nvPr>
            <p:ph type="sldNum" sz="quarter" idx="12"/>
          </p:nvPr>
        </p:nvSpPr>
        <p:spPr/>
        <p:txBody>
          <a:bodyPr/>
          <a:lstStyle/>
          <a:p>
            <a:pPr>
              <a:defRPr/>
            </a:pPr>
            <a:fld id="{E7E397F4-FE7D-47B8-A59F-8C86B61038B9}" type="slidenum">
              <a:rPr lang="en-US" smtClean="0">
                <a:solidFill>
                  <a:srgbClr val="000000"/>
                </a:solidFill>
              </a:rPr>
              <a:pPr>
                <a:defRPr/>
              </a:pPr>
              <a:t>42</a:t>
            </a:fld>
            <a:endParaRPr lang="en-US">
              <a:solidFill>
                <a:srgbClr val="000000"/>
              </a:solidFill>
            </a:endParaRPr>
          </a:p>
        </p:txBody>
      </p:sp>
    </p:spTree>
    <p:extLst>
      <p:ext uri="{BB962C8B-B14F-4D97-AF65-F5344CB8AC3E}">
        <p14:creationId xmlns:p14="http://schemas.microsoft.com/office/powerpoint/2010/main" val="3627912843"/>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5" cy="1371600"/>
          </a:xfrm>
        </p:spPr>
        <p:txBody>
          <a:bodyPr/>
          <a:lstStyle/>
          <a:p>
            <a:pPr marL="1020763" indent="-792163"/>
            <a:r>
              <a:rPr lang="en-US" sz="2800" dirty="0">
                <a:solidFill>
                  <a:srgbClr val="FFFF00"/>
                </a:solidFill>
              </a:rPr>
              <a:t>Compare Plant and Animal Cells</a:t>
            </a:r>
          </a:p>
        </p:txBody>
      </p:sp>
      <p:pic>
        <p:nvPicPr>
          <p:cNvPr id="4" name="Picture 3"/>
          <p:cNvPicPr>
            <a:picLocks noChangeAspect="1"/>
          </p:cNvPicPr>
          <p:nvPr/>
        </p:nvPicPr>
        <p:blipFill rotWithShape="1">
          <a:blip r:embed="rId3"/>
          <a:srcRect t="1656"/>
          <a:stretch/>
        </p:blipFill>
        <p:spPr>
          <a:xfrm>
            <a:off x="87356" y="1600200"/>
            <a:ext cx="8904244" cy="4947735"/>
          </a:xfrm>
          <a:prstGeom prst="rect">
            <a:avLst/>
          </a:prstGeom>
        </p:spPr>
      </p:pic>
      <p:sp>
        <p:nvSpPr>
          <p:cNvPr id="10" name="TextBox 9"/>
          <p:cNvSpPr txBox="1"/>
          <p:nvPr/>
        </p:nvSpPr>
        <p:spPr>
          <a:xfrm>
            <a:off x="3924301" y="1524000"/>
            <a:ext cx="1295399" cy="5212080"/>
          </a:xfrm>
          <a:prstGeom prst="rect">
            <a:avLst/>
          </a:prstGeom>
          <a:solidFill>
            <a:schemeClr val="accent1">
              <a:lumMod val="20000"/>
              <a:lumOff val="80000"/>
            </a:schemeClr>
          </a:solidFill>
        </p:spPr>
        <p:txBody>
          <a:bodyPr wrap="square" rtlCol="0" anchor="ctr">
            <a:spAutoFit/>
          </a:bodyPr>
          <a:lstStyle/>
          <a:p>
            <a:pPr algn="ctr"/>
            <a:r>
              <a:rPr lang="en-US" dirty="0"/>
              <a:t>Label</a:t>
            </a:r>
          </a:p>
        </p:txBody>
      </p:sp>
      <p:pic>
        <p:nvPicPr>
          <p:cNvPr id="13" name="Picture 12" descr="try_it-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3062" y="152400"/>
            <a:ext cx="998538" cy="809625"/>
          </a:xfrm>
          <a:prstGeom prst="rect">
            <a:avLst/>
          </a:prstGeom>
        </p:spPr>
      </p:pic>
    </p:spTree>
    <p:extLst>
      <p:ext uri="{BB962C8B-B14F-4D97-AF65-F5344CB8AC3E}">
        <p14:creationId xmlns:p14="http://schemas.microsoft.com/office/powerpoint/2010/main" val="421396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5" cy="1371600"/>
          </a:xfrm>
        </p:spPr>
        <p:txBody>
          <a:bodyPr/>
          <a:lstStyle/>
          <a:p>
            <a:pPr marL="1020763" indent="-792163"/>
            <a:r>
              <a:rPr lang="en-US" sz="2800" dirty="0">
                <a:solidFill>
                  <a:srgbClr val="FFFF00"/>
                </a:solidFill>
              </a:rPr>
              <a:t>Compare Plant and Animal Cells</a:t>
            </a:r>
          </a:p>
        </p:txBody>
      </p:sp>
      <p:pic>
        <p:nvPicPr>
          <p:cNvPr id="4" name="Picture 3"/>
          <p:cNvPicPr>
            <a:picLocks noChangeAspect="1"/>
          </p:cNvPicPr>
          <p:nvPr/>
        </p:nvPicPr>
        <p:blipFill rotWithShape="1">
          <a:blip r:embed="rId3"/>
          <a:srcRect t="1656"/>
          <a:stretch/>
        </p:blipFill>
        <p:spPr>
          <a:xfrm>
            <a:off x="87356" y="1600200"/>
            <a:ext cx="8904244" cy="4947735"/>
          </a:xfrm>
          <a:prstGeom prst="rect">
            <a:avLst/>
          </a:prstGeom>
        </p:spPr>
      </p:pic>
      <p:pic>
        <p:nvPicPr>
          <p:cNvPr id="13" name="Picture 12" descr="try_it-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3062" y="152400"/>
            <a:ext cx="998538" cy="809625"/>
          </a:xfrm>
          <a:prstGeom prst="rect">
            <a:avLst/>
          </a:prstGeom>
        </p:spPr>
      </p:pic>
    </p:spTree>
    <p:extLst>
      <p:ext uri="{BB962C8B-B14F-4D97-AF65-F5344CB8AC3E}">
        <p14:creationId xmlns:p14="http://schemas.microsoft.com/office/powerpoint/2010/main" val="1888300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5" cy="1371600"/>
          </a:xfrm>
        </p:spPr>
        <p:txBody>
          <a:bodyPr/>
          <a:lstStyle/>
          <a:p>
            <a:pPr marL="1020763" indent="7938" algn="ctr"/>
            <a:r>
              <a:rPr lang="en-US" dirty="0"/>
              <a:t>Complete the Venn Diagram </a:t>
            </a:r>
            <a:br>
              <a:rPr lang="en-US" dirty="0"/>
            </a:br>
            <a:r>
              <a:rPr lang="en-US" dirty="0"/>
              <a:t>of Plant &amp; Animal Cells</a:t>
            </a:r>
          </a:p>
        </p:txBody>
      </p:sp>
      <p:grpSp>
        <p:nvGrpSpPr>
          <p:cNvPr id="3" name="Group 2"/>
          <p:cNvGrpSpPr/>
          <p:nvPr/>
        </p:nvGrpSpPr>
        <p:grpSpPr>
          <a:xfrm>
            <a:off x="838200" y="1919080"/>
            <a:ext cx="7315200" cy="4481719"/>
            <a:chOff x="960895" y="370839"/>
            <a:chExt cx="3166819" cy="2198971"/>
          </a:xfrm>
        </p:grpSpPr>
        <p:sp>
          <p:nvSpPr>
            <p:cNvPr id="5" name="Oval 4"/>
            <p:cNvSpPr/>
            <p:nvPr/>
          </p:nvSpPr>
          <p:spPr>
            <a:xfrm>
              <a:off x="960895" y="373063"/>
              <a:ext cx="2296990" cy="2196747"/>
            </a:xfrm>
            <a:prstGeom prst="ellipse">
              <a:avLst/>
            </a:prstGeom>
            <a:solidFill>
              <a:schemeClr val="accent1">
                <a:lumMod val="40000"/>
                <a:lumOff val="60000"/>
                <a:alpha val="40000"/>
              </a:schemeClr>
            </a:solidFill>
            <a:ln w="25400">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6" name="Oval 5"/>
            <p:cNvSpPr/>
            <p:nvPr/>
          </p:nvSpPr>
          <p:spPr>
            <a:xfrm>
              <a:off x="1836055" y="370839"/>
              <a:ext cx="2291659" cy="2196747"/>
            </a:xfrm>
            <a:prstGeom prst="ellipse">
              <a:avLst/>
            </a:prstGeom>
            <a:solidFill>
              <a:schemeClr val="accent3">
                <a:lumMod val="40000"/>
                <a:lumOff val="60000"/>
                <a:alpha val="40000"/>
              </a:schemeClr>
            </a:solidFill>
            <a:ln w="25400">
              <a:solidFill>
                <a:schemeClr val="accent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grpSp>
      <p:sp>
        <p:nvSpPr>
          <p:cNvPr id="7" name="TextBox 6"/>
          <p:cNvSpPr txBox="1"/>
          <p:nvPr/>
        </p:nvSpPr>
        <p:spPr>
          <a:xfrm>
            <a:off x="6278081" y="3258858"/>
            <a:ext cx="1494320" cy="847283"/>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u="sng" dirty="0">
                <a:solidFill>
                  <a:srgbClr val="000000"/>
                </a:solidFill>
                <a:latin typeface="Arial" charset="0"/>
              </a:rPr>
              <a:t>Plant Only</a:t>
            </a:r>
          </a:p>
          <a:p>
            <a:pPr algn="ctr" defTabSz="1715597" fontAlgn="base">
              <a:lnSpc>
                <a:spcPct val="115000"/>
              </a:lnSpc>
              <a:spcBef>
                <a:spcPct val="20000"/>
              </a:spcBef>
              <a:spcAft>
                <a:spcPct val="0"/>
              </a:spcAft>
              <a:buClr>
                <a:srgbClr val="2877C4"/>
              </a:buClr>
            </a:pPr>
            <a:endParaRPr lang="en-US" sz="1876" dirty="0">
              <a:solidFill>
                <a:srgbClr val="000000"/>
              </a:solidFill>
              <a:latin typeface="Arial" charset="0"/>
            </a:endParaRPr>
          </a:p>
        </p:txBody>
      </p:sp>
      <p:sp>
        <p:nvSpPr>
          <p:cNvPr id="8" name="TextBox 7"/>
          <p:cNvSpPr txBox="1"/>
          <p:nvPr/>
        </p:nvSpPr>
        <p:spPr>
          <a:xfrm>
            <a:off x="1039064" y="3429000"/>
            <a:ext cx="1729961" cy="1236942"/>
          </a:xfrm>
          <a:prstGeom prst="rect">
            <a:avLst/>
          </a:prstGeom>
          <a:noFill/>
        </p:spPr>
        <p:txBody>
          <a:bodyPr wrap="none" rtlCol="0">
            <a:spAutoFit/>
          </a:bodyPr>
          <a:lstStyle/>
          <a:p>
            <a:pPr algn="r" defTabSz="1715597" fontAlgn="base">
              <a:lnSpc>
                <a:spcPct val="115000"/>
              </a:lnSpc>
              <a:spcBef>
                <a:spcPct val="20000"/>
              </a:spcBef>
              <a:spcAft>
                <a:spcPct val="0"/>
              </a:spcAft>
              <a:buClr>
                <a:srgbClr val="2877C4"/>
              </a:buClr>
            </a:pPr>
            <a:r>
              <a:rPr lang="en-US" sz="2064" b="1" u="sng" dirty="0">
                <a:solidFill>
                  <a:srgbClr val="000000"/>
                </a:solidFill>
                <a:latin typeface="Arial" charset="0"/>
              </a:rPr>
              <a:t>Animal Only</a:t>
            </a:r>
          </a:p>
          <a:p>
            <a:pPr algn="ctr" defTabSz="1715597" fontAlgn="base">
              <a:lnSpc>
                <a:spcPct val="115000"/>
              </a:lnSpc>
              <a:spcBef>
                <a:spcPct val="20000"/>
              </a:spcBef>
              <a:spcAft>
                <a:spcPct val="0"/>
              </a:spcAft>
              <a:buClr>
                <a:srgbClr val="2877C4"/>
              </a:buClr>
            </a:pPr>
            <a:endParaRPr lang="en-US" sz="1876" dirty="0">
              <a:solidFill>
                <a:srgbClr val="000000"/>
              </a:solidFill>
              <a:latin typeface="Arial" charset="0"/>
            </a:endParaRPr>
          </a:p>
          <a:p>
            <a:pPr algn="ctr" defTabSz="1715597" fontAlgn="base">
              <a:lnSpc>
                <a:spcPct val="115000"/>
              </a:lnSpc>
              <a:spcBef>
                <a:spcPct val="20000"/>
              </a:spcBef>
              <a:spcAft>
                <a:spcPct val="0"/>
              </a:spcAft>
              <a:buClr>
                <a:srgbClr val="2877C4"/>
              </a:buClr>
            </a:pPr>
            <a:endParaRPr lang="en-US" sz="1876" dirty="0">
              <a:solidFill>
                <a:srgbClr val="000000"/>
              </a:solidFill>
              <a:latin typeface="Arial" charset="0"/>
            </a:endParaRPr>
          </a:p>
        </p:txBody>
      </p:sp>
      <p:sp>
        <p:nvSpPr>
          <p:cNvPr id="9" name="TextBox 8"/>
          <p:cNvSpPr txBox="1"/>
          <p:nvPr/>
        </p:nvSpPr>
        <p:spPr>
          <a:xfrm>
            <a:off x="3048000" y="2690827"/>
            <a:ext cx="2888426" cy="847283"/>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b="1" u="sng" dirty="0">
                <a:solidFill>
                  <a:srgbClr val="000000"/>
                </a:solidFill>
                <a:latin typeface="Arial" charset="0"/>
              </a:rPr>
              <a:t>Both</a:t>
            </a:r>
          </a:p>
          <a:p>
            <a:pPr algn="ctr" defTabSz="1715597" fontAlgn="base">
              <a:lnSpc>
                <a:spcPct val="115000"/>
              </a:lnSpc>
              <a:spcBef>
                <a:spcPct val="20000"/>
              </a:spcBef>
              <a:spcAft>
                <a:spcPct val="0"/>
              </a:spcAft>
              <a:buClr>
                <a:srgbClr val="2877C4"/>
              </a:buClr>
            </a:pPr>
            <a:endParaRPr lang="en-US" sz="1876" dirty="0">
              <a:solidFill>
                <a:srgbClr val="000000"/>
              </a:solidFill>
              <a:latin typeface="Arial" charset="0"/>
            </a:endParaRPr>
          </a:p>
        </p:txBody>
      </p:sp>
      <p:pic>
        <p:nvPicPr>
          <p:cNvPr id="10" name="Picture 9" descr="try_it-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62" y="180975"/>
            <a:ext cx="998538" cy="809625"/>
          </a:xfrm>
          <a:prstGeom prst="rect">
            <a:avLst/>
          </a:prstGeom>
        </p:spPr>
      </p:pic>
    </p:spTree>
    <p:extLst>
      <p:ext uri="{BB962C8B-B14F-4D97-AF65-F5344CB8AC3E}">
        <p14:creationId xmlns:p14="http://schemas.microsoft.com/office/powerpoint/2010/main" val="1708502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0"/>
            <a:ext cx="9143995" cy="1371600"/>
          </a:xfrm>
        </p:spPr>
        <p:txBody>
          <a:bodyPr/>
          <a:lstStyle/>
          <a:p>
            <a:pPr marL="1020763" indent="7938" algn="ctr"/>
            <a:r>
              <a:rPr lang="en-US" dirty="0"/>
              <a:t>Complete the Venn Diagram </a:t>
            </a:r>
            <a:br>
              <a:rPr lang="en-US" dirty="0"/>
            </a:br>
            <a:r>
              <a:rPr lang="en-US" dirty="0"/>
              <a:t>of Plant &amp; Animal Cells</a:t>
            </a:r>
          </a:p>
        </p:txBody>
      </p:sp>
      <p:grpSp>
        <p:nvGrpSpPr>
          <p:cNvPr id="3" name="Group 2"/>
          <p:cNvGrpSpPr/>
          <p:nvPr/>
        </p:nvGrpSpPr>
        <p:grpSpPr>
          <a:xfrm>
            <a:off x="838200" y="1919080"/>
            <a:ext cx="7315200" cy="4481719"/>
            <a:chOff x="960895" y="370839"/>
            <a:chExt cx="3166819" cy="2198971"/>
          </a:xfrm>
        </p:grpSpPr>
        <p:sp>
          <p:nvSpPr>
            <p:cNvPr id="5" name="Oval 4"/>
            <p:cNvSpPr/>
            <p:nvPr/>
          </p:nvSpPr>
          <p:spPr>
            <a:xfrm>
              <a:off x="960895" y="373063"/>
              <a:ext cx="2296990" cy="2196747"/>
            </a:xfrm>
            <a:prstGeom prst="ellipse">
              <a:avLst/>
            </a:prstGeom>
            <a:solidFill>
              <a:schemeClr val="accent1">
                <a:lumMod val="40000"/>
                <a:lumOff val="60000"/>
                <a:alpha val="40000"/>
              </a:schemeClr>
            </a:solidFill>
            <a:ln w="25400">
              <a:solidFill>
                <a:schemeClr val="accent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sp>
          <p:nvSpPr>
            <p:cNvPr id="6" name="Oval 5"/>
            <p:cNvSpPr/>
            <p:nvPr/>
          </p:nvSpPr>
          <p:spPr>
            <a:xfrm>
              <a:off x="1836055" y="370839"/>
              <a:ext cx="2291659" cy="2196747"/>
            </a:xfrm>
            <a:prstGeom prst="ellipse">
              <a:avLst/>
            </a:prstGeom>
            <a:solidFill>
              <a:schemeClr val="accent3">
                <a:lumMod val="40000"/>
                <a:lumOff val="60000"/>
                <a:alpha val="40000"/>
              </a:schemeClr>
            </a:solidFill>
            <a:ln w="25400">
              <a:solidFill>
                <a:schemeClr val="accent3"/>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1715597" fontAlgn="base">
                <a:lnSpc>
                  <a:spcPct val="115000"/>
                </a:lnSpc>
                <a:spcBef>
                  <a:spcPct val="20000"/>
                </a:spcBef>
                <a:spcAft>
                  <a:spcPct val="0"/>
                </a:spcAft>
                <a:buClr>
                  <a:srgbClr val="2877C4"/>
                </a:buClr>
              </a:pPr>
              <a:endParaRPr lang="en-US" sz="2814">
                <a:solidFill>
                  <a:srgbClr val="000000"/>
                </a:solidFill>
                <a:latin typeface="Arial"/>
              </a:endParaRPr>
            </a:p>
          </p:txBody>
        </p:sp>
      </p:grpSp>
      <p:sp>
        <p:nvSpPr>
          <p:cNvPr id="7" name="TextBox 6"/>
          <p:cNvSpPr txBox="1"/>
          <p:nvPr/>
        </p:nvSpPr>
        <p:spPr>
          <a:xfrm>
            <a:off x="6120186" y="3258858"/>
            <a:ext cx="1810111" cy="1626599"/>
          </a:xfrm>
          <a:prstGeom prst="rect">
            <a:avLst/>
          </a:prstGeom>
          <a:noFill/>
        </p:spPr>
        <p:txBody>
          <a:bodyPr wrap="none" rtlCol="0">
            <a:spAutoFit/>
          </a:bodyPr>
          <a:lstStyle/>
          <a:p>
            <a:pPr algn="ctr" defTabSz="1715597" fontAlgn="base">
              <a:lnSpc>
                <a:spcPct val="115000"/>
              </a:lnSpc>
              <a:spcBef>
                <a:spcPct val="20000"/>
              </a:spcBef>
              <a:spcAft>
                <a:spcPct val="0"/>
              </a:spcAft>
              <a:buClr>
                <a:srgbClr val="2877C4"/>
              </a:buClr>
            </a:pPr>
            <a:r>
              <a:rPr lang="en-US" sz="2064" b="1" u="sng" dirty="0">
                <a:solidFill>
                  <a:srgbClr val="000000"/>
                </a:solidFill>
                <a:latin typeface="Arial" charset="0"/>
              </a:rPr>
              <a:t>Plant Only</a:t>
            </a:r>
          </a:p>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Cell wall</a:t>
            </a:r>
          </a:p>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Chloroplast</a:t>
            </a:r>
          </a:p>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Large vacuoles</a:t>
            </a:r>
          </a:p>
        </p:txBody>
      </p:sp>
      <p:sp>
        <p:nvSpPr>
          <p:cNvPr id="8" name="TextBox 7"/>
          <p:cNvSpPr txBox="1"/>
          <p:nvPr/>
        </p:nvSpPr>
        <p:spPr>
          <a:xfrm>
            <a:off x="971738" y="3429000"/>
            <a:ext cx="1797287" cy="1626599"/>
          </a:xfrm>
          <a:prstGeom prst="rect">
            <a:avLst/>
          </a:prstGeom>
          <a:noFill/>
        </p:spPr>
        <p:txBody>
          <a:bodyPr wrap="none" rtlCol="0">
            <a:spAutoFit/>
          </a:bodyPr>
          <a:lstStyle/>
          <a:p>
            <a:pPr algn="r" defTabSz="1715597" fontAlgn="base">
              <a:lnSpc>
                <a:spcPct val="115000"/>
              </a:lnSpc>
              <a:spcBef>
                <a:spcPct val="20000"/>
              </a:spcBef>
              <a:spcAft>
                <a:spcPct val="0"/>
              </a:spcAft>
              <a:buClr>
                <a:srgbClr val="2877C4"/>
              </a:buClr>
            </a:pPr>
            <a:r>
              <a:rPr lang="en-US" sz="2064" b="1" u="sng" dirty="0">
                <a:solidFill>
                  <a:srgbClr val="000000"/>
                </a:solidFill>
                <a:latin typeface="Arial" charset="0"/>
              </a:rPr>
              <a:t>Animal Only</a:t>
            </a:r>
          </a:p>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Centrioles</a:t>
            </a:r>
          </a:p>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Lysosomes</a:t>
            </a:r>
          </a:p>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Small vacuoles</a:t>
            </a:r>
          </a:p>
        </p:txBody>
      </p:sp>
      <p:sp>
        <p:nvSpPr>
          <p:cNvPr id="9" name="TextBox 8"/>
          <p:cNvSpPr txBox="1"/>
          <p:nvPr/>
        </p:nvSpPr>
        <p:spPr>
          <a:xfrm>
            <a:off x="3048000" y="2690827"/>
            <a:ext cx="2888426" cy="2795573"/>
          </a:xfrm>
          <a:prstGeom prst="rect">
            <a:avLst/>
          </a:prstGeom>
          <a:noFill/>
        </p:spPr>
        <p:txBody>
          <a:bodyPr wrap="square" rtlCol="0">
            <a:spAutoFit/>
          </a:bodyPr>
          <a:lstStyle/>
          <a:p>
            <a:pPr algn="ctr" defTabSz="1715597" fontAlgn="base">
              <a:lnSpc>
                <a:spcPct val="115000"/>
              </a:lnSpc>
              <a:spcBef>
                <a:spcPct val="20000"/>
              </a:spcBef>
              <a:spcAft>
                <a:spcPct val="0"/>
              </a:spcAft>
              <a:buClr>
                <a:srgbClr val="2877C4"/>
              </a:buClr>
            </a:pPr>
            <a:r>
              <a:rPr lang="en-US" sz="2064" b="1" u="sng" dirty="0">
                <a:solidFill>
                  <a:srgbClr val="000000"/>
                </a:solidFill>
                <a:latin typeface="Arial" charset="0"/>
              </a:rPr>
              <a:t>Both</a:t>
            </a:r>
          </a:p>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Nucleus</a:t>
            </a:r>
          </a:p>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Cell membrane</a:t>
            </a:r>
          </a:p>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Golgi apparatus</a:t>
            </a:r>
          </a:p>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Ribosomes</a:t>
            </a:r>
          </a:p>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Endoplasmic reticulum</a:t>
            </a:r>
          </a:p>
          <a:p>
            <a:pPr algn="ctr" defTabSz="1715597" fontAlgn="base">
              <a:lnSpc>
                <a:spcPct val="115000"/>
              </a:lnSpc>
              <a:spcBef>
                <a:spcPct val="20000"/>
              </a:spcBef>
              <a:spcAft>
                <a:spcPct val="0"/>
              </a:spcAft>
              <a:buClr>
                <a:srgbClr val="2877C4"/>
              </a:buClr>
            </a:pPr>
            <a:r>
              <a:rPr lang="en-US" sz="1876" dirty="0">
                <a:solidFill>
                  <a:srgbClr val="000000"/>
                </a:solidFill>
                <a:latin typeface="Arial" charset="0"/>
              </a:rPr>
              <a:t>Mitochondria</a:t>
            </a:r>
          </a:p>
        </p:txBody>
      </p:sp>
      <p:pic>
        <p:nvPicPr>
          <p:cNvPr id="10" name="Picture 9" descr="try_it-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62" y="180975"/>
            <a:ext cx="998538" cy="809625"/>
          </a:xfrm>
          <a:prstGeom prst="rect">
            <a:avLst/>
          </a:prstGeom>
        </p:spPr>
      </p:pic>
    </p:spTree>
    <p:extLst>
      <p:ext uri="{BB962C8B-B14F-4D97-AF65-F5344CB8AC3E}">
        <p14:creationId xmlns:p14="http://schemas.microsoft.com/office/powerpoint/2010/main" val="12171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fade">
                                      <p:cBhvr>
                                        <p:cTn id="49" dur="500"/>
                                        <p:tgtEl>
                                          <p:spTgt spid="7">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Effect transition="in" filter="fade">
                                      <p:cBhvr>
                                        <p:cTn id="54" dur="500"/>
                                        <p:tgtEl>
                                          <p:spTgt spid="7">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animEffect transition="in" filter="fade">
                                      <p:cBhvr>
                                        <p:cTn id="5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 y="1371601"/>
            <a:ext cx="9144000" cy="5486398"/>
          </a:xfrm>
          <a:prstGeom prst="rect">
            <a:avLst/>
          </a:prstGeom>
        </p:spPr>
        <p:txBody>
          <a:bodyPr/>
          <a:lstStyle/>
          <a:p>
            <a:pPr marL="1417" lvl="1" indent="0">
              <a:spcBef>
                <a:spcPts val="1800"/>
              </a:spcBef>
              <a:buNone/>
            </a:pPr>
            <a:r>
              <a:rPr lang="en-US" sz="2800" dirty="0"/>
              <a:t>By the end of this lesson, you should be able to:</a:t>
            </a:r>
          </a:p>
          <a:p>
            <a:pPr>
              <a:spcBef>
                <a:spcPts val="1800"/>
              </a:spcBef>
            </a:pPr>
            <a:r>
              <a:rPr lang="en-US" sz="2800" dirty="0">
                <a:solidFill>
                  <a:srgbClr val="FF0000"/>
                </a:solidFill>
              </a:rPr>
              <a:t>Discuss the general and specific features and functions of a Cell and its Organelles.</a:t>
            </a:r>
          </a:p>
          <a:p>
            <a:pPr>
              <a:spcBef>
                <a:spcPts val="1800"/>
              </a:spcBef>
            </a:pPr>
            <a:r>
              <a:rPr lang="en-US" sz="2800" dirty="0"/>
              <a:t>Contrast animal versus plant cells.</a:t>
            </a:r>
          </a:p>
          <a:p>
            <a:pPr>
              <a:spcBef>
                <a:spcPts val="1800"/>
              </a:spcBef>
            </a:pPr>
            <a:endParaRPr lang="en-US" sz="2800" dirty="0"/>
          </a:p>
          <a:p>
            <a:pPr>
              <a:spcBef>
                <a:spcPts val="1800"/>
              </a:spcBef>
            </a:pPr>
            <a:r>
              <a:rPr lang="en-US" sz="2800" b="1" dirty="0">
                <a:solidFill>
                  <a:srgbClr val="0070C0"/>
                </a:solidFill>
              </a:rPr>
              <a:t>Science Practice</a:t>
            </a:r>
            <a:r>
              <a:rPr lang="en-US" sz="2800" b="1" dirty="0">
                <a:solidFill>
                  <a:schemeClr val="tx2"/>
                </a:solidFill>
              </a:rPr>
              <a:t>: </a:t>
            </a:r>
            <a:r>
              <a:rPr lang="en-US" sz="2800" dirty="0">
                <a:solidFill>
                  <a:srgbClr val="00B050"/>
                </a:solidFill>
              </a:rPr>
              <a:t>Study of the Cell: Onion, Cheek</a:t>
            </a:r>
          </a:p>
          <a:p>
            <a:pPr marL="457200" lvl="1" indent="0">
              <a:spcBef>
                <a:spcPts val="1800"/>
              </a:spcBef>
              <a:buNone/>
            </a:pPr>
            <a:endParaRPr lang="en-US" sz="2064" dirty="0"/>
          </a:p>
        </p:txBody>
      </p:sp>
      <p:sp>
        <p:nvSpPr>
          <p:cNvPr id="6" name="Title 5"/>
          <p:cNvSpPr>
            <a:spLocks noGrp="1"/>
          </p:cNvSpPr>
          <p:nvPr>
            <p:ph type="title"/>
          </p:nvPr>
        </p:nvSpPr>
        <p:spPr>
          <a:xfrm>
            <a:off x="1395789" y="41582"/>
            <a:ext cx="7722811" cy="1029370"/>
          </a:xfrm>
        </p:spPr>
        <p:txBody>
          <a:bodyPr/>
          <a:lstStyle/>
          <a:p>
            <a:pPr algn="l"/>
            <a:r>
              <a:rPr lang="en-US" dirty="0"/>
              <a:t>	Lesson Objectives</a:t>
            </a:r>
          </a:p>
        </p:txBody>
      </p:sp>
      <p:pic>
        <p:nvPicPr>
          <p:cNvPr id="8" name="Picture 7" descr="objectives-01.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 y="0"/>
            <a:ext cx="1116391" cy="905182"/>
          </a:xfrm>
          <a:prstGeom prst="rect">
            <a:avLst/>
          </a:prstGeom>
        </p:spPr>
      </p:pic>
      <p:grpSp>
        <p:nvGrpSpPr>
          <p:cNvPr id="9" name="Group 8"/>
          <p:cNvGrpSpPr>
            <a:grpSpLocks noChangeAspect="1"/>
          </p:cNvGrpSpPr>
          <p:nvPr/>
        </p:nvGrpSpPr>
        <p:grpSpPr>
          <a:xfrm>
            <a:off x="8153400" y="76200"/>
            <a:ext cx="898623" cy="1117509"/>
            <a:chOff x="611981" y="1262063"/>
            <a:chExt cx="902494" cy="959643"/>
          </a:xfrm>
        </p:grpSpPr>
        <p:sp>
          <p:nvSpPr>
            <p:cNvPr id="10" name="Rectangle 9"/>
            <p:cNvSpPr/>
            <p:nvPr/>
          </p:nvSpPr>
          <p:spPr bwMode="auto">
            <a:xfrm>
              <a:off x="611981" y="1262063"/>
              <a:ext cx="902494" cy="959643"/>
            </a:xfrm>
            <a:prstGeom prst="rect">
              <a:avLst/>
            </a:prstGeom>
            <a:solidFill>
              <a:schemeClr val="bg1"/>
            </a:solidFill>
            <a:ln>
              <a:noFill/>
            </a:ln>
            <a:effectLst/>
          </p:spPr>
          <p:txBody>
            <a:bodyPr vert="horz" wrap="square" lIns="514685" tIns="85781" rIns="514685" bIns="85781" numCol="1" rtlCol="0" anchor="t" anchorCtr="0" compatLnSpc="1">
              <a:prstTxWarp prst="textNoShape">
                <a:avLst/>
              </a:prstTxWarp>
            </a:bodyPr>
            <a:lstStyle/>
            <a:p>
              <a:pPr defTabSz="1715597" fontAlgn="base">
                <a:lnSpc>
                  <a:spcPct val="115000"/>
                </a:lnSpc>
                <a:spcBef>
                  <a:spcPct val="20000"/>
                </a:spcBef>
                <a:spcAft>
                  <a:spcPct val="0"/>
                </a:spcAft>
                <a:buClr>
                  <a:srgbClr val="2877C4"/>
                </a:buClr>
              </a:pPr>
              <a:endParaRPr lang="en-US" sz="6004">
                <a:latin typeface="Arial" charset="0"/>
              </a:endParaRPr>
            </a:p>
          </p:txBody>
        </p:sp>
        <p:grpSp>
          <p:nvGrpSpPr>
            <p:cNvPr id="11" name="Group 6"/>
            <p:cNvGrpSpPr>
              <a:grpSpLocks noChangeAspect="1"/>
            </p:cNvGrpSpPr>
            <p:nvPr/>
          </p:nvGrpSpPr>
          <p:grpSpPr bwMode="auto">
            <a:xfrm>
              <a:off x="633982" y="1282430"/>
              <a:ext cx="858515" cy="918842"/>
              <a:chOff x="1439" y="765"/>
              <a:chExt cx="185" cy="198"/>
            </a:xfrm>
          </p:grpSpPr>
          <p:sp>
            <p:nvSpPr>
              <p:cNvPr id="12"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171562" tIns="85781" rIns="171562" bIns="85781" numCol="1" anchor="t" anchorCtr="0" compatLnSpc="1">
                <a:prstTxWarp prst="textNoShape">
                  <a:avLst/>
                </a:prstTxWarp>
              </a:bodyPr>
              <a:lstStyle/>
              <a:p>
                <a:endParaRPr lang="en-US" sz="3377"/>
              </a:p>
            </p:txBody>
          </p:sp>
          <p:sp>
            <p:nvSpPr>
              <p:cNvPr id="13"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endParaRPr lang="en-US" sz="3377"/>
              </a:p>
            </p:txBody>
          </p:sp>
          <p:sp>
            <p:nvSpPr>
              <p:cNvPr id="14"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171562" tIns="85781" rIns="171562" bIns="85781" numCol="1" anchor="t" anchorCtr="0" compatLnSpc="1">
                <a:prstTxWarp prst="textNoShape">
                  <a:avLst/>
                </a:prstTxWarp>
              </a:bodyPr>
              <a:lstStyle/>
              <a:p>
                <a:endParaRPr lang="en-US" sz="3377"/>
              </a:p>
            </p:txBody>
          </p:sp>
          <p:sp>
            <p:nvSpPr>
              <p:cNvPr id="15"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endParaRPr lang="en-US" sz="3377"/>
              </a:p>
            </p:txBody>
          </p:sp>
          <p:sp>
            <p:nvSpPr>
              <p:cNvPr id="16"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endParaRPr lang="en-US" sz="3377"/>
              </a:p>
            </p:txBody>
          </p:sp>
          <p:sp>
            <p:nvSpPr>
              <p:cNvPr id="17"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endParaRPr lang="en-US" sz="3377"/>
              </a:p>
            </p:txBody>
          </p:sp>
          <p:sp>
            <p:nvSpPr>
              <p:cNvPr id="18"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endParaRPr lang="en-US" sz="3377"/>
              </a:p>
            </p:txBody>
          </p:sp>
        </p:grpSp>
      </p:grpSp>
      <p:sp>
        <p:nvSpPr>
          <p:cNvPr id="19" name="Footer Placeholder 1"/>
          <p:cNvSpPr txBox="1">
            <a:spLocks/>
          </p:cNvSpPr>
          <p:nvPr/>
        </p:nvSpPr>
        <p:spPr>
          <a:xfrm>
            <a:off x="0" y="6400800"/>
            <a:ext cx="2895600" cy="4572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0000"/>
                </a:solidFill>
              </a:rPr>
              <a:t>Cell Interior &amp; Function</a:t>
            </a:r>
            <a:endParaRPr lang="en-US" dirty="0">
              <a:solidFill>
                <a:srgbClr val="000000"/>
              </a:solidFill>
            </a:endParaRPr>
          </a:p>
        </p:txBody>
      </p:sp>
    </p:spTree>
    <p:extLst>
      <p:ext uri="{BB962C8B-B14F-4D97-AF65-F5344CB8AC3E}">
        <p14:creationId xmlns:p14="http://schemas.microsoft.com/office/powerpoint/2010/main" val="368408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105251DE-3F13-4269-ACB2-404BF0910BED}" type="slidenum">
              <a:rPr kumimoji="0" lang="en-US" sz="1400" b="0" smtClean="0">
                <a:solidFill>
                  <a:srgbClr val="000000"/>
                </a:solidFill>
              </a:rPr>
              <a:pPr eaLnBrk="1" hangingPunct="1"/>
              <a:t>6</a:t>
            </a:fld>
            <a:endParaRPr kumimoji="0" lang="en-US" sz="1400" b="0">
              <a:solidFill>
                <a:srgbClr val="000000"/>
              </a:solidFill>
            </a:endParaRPr>
          </a:p>
        </p:txBody>
      </p:sp>
      <p:sp>
        <p:nvSpPr>
          <p:cNvPr id="410626" name="Rectangle 2"/>
          <p:cNvSpPr>
            <a:spLocks noGrp="1" noChangeArrowheads="1"/>
          </p:cNvSpPr>
          <p:nvPr>
            <p:ph type="title"/>
          </p:nvPr>
        </p:nvSpPr>
        <p:spPr>
          <a:xfrm>
            <a:off x="533400" y="394495"/>
            <a:ext cx="8001000" cy="609600"/>
          </a:xfrm>
        </p:spPr>
        <p:txBody>
          <a:bodyPr/>
          <a:lstStyle/>
          <a:p>
            <a:pPr eaLnBrk="1" hangingPunct="1">
              <a:defRPr/>
            </a:pPr>
            <a:r>
              <a:rPr lang="en-US" altLang="zh-TW" b="1" dirty="0">
                <a:solidFill>
                  <a:schemeClr val="accent6"/>
                </a:solidFill>
                <a:effectLst>
                  <a:outerShdw blurRad="38100" dist="38100" dir="2700000" algn="tl">
                    <a:srgbClr val="C0C0C0"/>
                  </a:outerShdw>
                </a:effectLst>
                <a:latin typeface="Tahoma" pitchFamily="34" charset="0"/>
                <a:ea typeface="Tahoma" pitchFamily="34" charset="0"/>
                <a:cs typeface="Tahoma" pitchFamily="34" charset="0"/>
              </a:rPr>
              <a:t>Organelles</a:t>
            </a:r>
            <a:endParaRPr lang="en-US" b="1" dirty="0">
              <a:solidFill>
                <a:schemeClr val="accent6"/>
              </a:solidFill>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410627" name="Rectangle 3"/>
          <p:cNvSpPr>
            <a:spLocks noGrp="1" noChangeArrowheads="1"/>
          </p:cNvSpPr>
          <p:nvPr>
            <p:ph type="body" idx="1"/>
          </p:nvPr>
        </p:nvSpPr>
        <p:spPr>
          <a:xfrm>
            <a:off x="381000" y="1205941"/>
            <a:ext cx="8305800" cy="3733800"/>
          </a:xfrm>
        </p:spPr>
        <p:txBody>
          <a:bodyPr/>
          <a:lstStyle/>
          <a:p>
            <a:pPr eaLnBrk="1" hangingPunct="1">
              <a:spcBef>
                <a:spcPts val="1800"/>
              </a:spcBef>
            </a:pPr>
            <a:r>
              <a:rPr lang="en-US" sz="3600" dirty="0">
                <a:latin typeface="Tahoma" pitchFamily="34" charset="0"/>
                <a:ea typeface="Tahoma" pitchFamily="34" charset="0"/>
                <a:cs typeface="Tahoma" pitchFamily="34" charset="0"/>
              </a:rPr>
              <a:t>Specialized structures found </a:t>
            </a:r>
            <a:r>
              <a:rPr lang="en-US" sz="3600" dirty="0">
                <a:solidFill>
                  <a:srgbClr val="FF0000"/>
                </a:solidFill>
                <a:latin typeface="Tahoma" pitchFamily="34" charset="0"/>
                <a:ea typeface="Tahoma" pitchFamily="34" charset="0"/>
                <a:cs typeface="Tahoma" pitchFamily="34" charset="0"/>
              </a:rPr>
              <a:t>within a cell </a:t>
            </a:r>
            <a:r>
              <a:rPr lang="en-US" sz="3600" dirty="0">
                <a:latin typeface="Tahoma" pitchFamily="34" charset="0"/>
                <a:ea typeface="Tahoma" pitchFamily="34" charset="0"/>
                <a:cs typeface="Tahoma" pitchFamily="34" charset="0"/>
              </a:rPr>
              <a:t>(in the </a:t>
            </a:r>
            <a:r>
              <a:rPr lang="en-US" sz="3600" dirty="0">
                <a:solidFill>
                  <a:srgbClr val="FF0000"/>
                </a:solidFill>
                <a:latin typeface="Tahoma" pitchFamily="34" charset="0"/>
                <a:ea typeface="Tahoma" pitchFamily="34" charset="0"/>
                <a:cs typeface="Tahoma" pitchFamily="34" charset="0"/>
              </a:rPr>
              <a:t>cytoplasm</a:t>
            </a:r>
            <a:r>
              <a:rPr lang="en-US" sz="3600" dirty="0">
                <a:latin typeface="Tahoma" pitchFamily="34" charset="0"/>
                <a:ea typeface="Tahoma" pitchFamily="34" charset="0"/>
                <a:cs typeface="Tahoma" pitchFamily="34" charset="0"/>
              </a:rPr>
              <a:t>).</a:t>
            </a:r>
          </a:p>
          <a:p>
            <a:pPr eaLnBrk="1" hangingPunct="1">
              <a:spcBef>
                <a:spcPts val="1800"/>
              </a:spcBef>
            </a:pPr>
            <a:r>
              <a:rPr lang="en-US" sz="3600" dirty="0">
                <a:latin typeface="Tahoma" pitchFamily="34" charset="0"/>
                <a:ea typeface="Tahoma" pitchFamily="34" charset="0"/>
                <a:cs typeface="Tahoma" pitchFamily="34" charset="0"/>
              </a:rPr>
              <a:t>Each has a </a:t>
            </a:r>
            <a:r>
              <a:rPr lang="en-US" sz="3600"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specific job </a:t>
            </a:r>
            <a:r>
              <a:rPr lang="en-US" sz="3600" dirty="0">
                <a:latin typeface="Tahoma" pitchFamily="34" charset="0"/>
                <a:ea typeface="Tahoma" pitchFamily="34" charset="0"/>
                <a:cs typeface="Tahoma" pitchFamily="34" charset="0"/>
              </a:rPr>
              <a:t>or </a:t>
            </a:r>
            <a:r>
              <a:rPr lang="en-US" sz="3600"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function.</a:t>
            </a:r>
          </a:p>
          <a:p>
            <a:pPr eaLnBrk="1" hangingPunct="1">
              <a:spcBef>
                <a:spcPts val="1800"/>
              </a:spcBef>
            </a:pPr>
            <a:r>
              <a:rPr lang="en-US" sz="3600" dirty="0">
                <a:latin typeface="Tahoma" pitchFamily="34" charset="0"/>
                <a:ea typeface="Tahoma" pitchFamily="34" charset="0"/>
                <a:cs typeface="Tahoma" pitchFamily="34" charset="0"/>
              </a:rPr>
              <a:t>May or may not be </a:t>
            </a:r>
            <a:r>
              <a:rPr lang="en-US" sz="3600" dirty="0">
                <a:solidFill>
                  <a:srgbClr val="FF0000"/>
                </a:solidFill>
                <a:latin typeface="Tahoma" pitchFamily="34" charset="0"/>
                <a:ea typeface="Tahoma" pitchFamily="34" charset="0"/>
                <a:cs typeface="Tahoma" pitchFamily="34" charset="0"/>
              </a:rPr>
              <a:t>membrane-bound.</a:t>
            </a:r>
          </a:p>
        </p:txBody>
      </p:sp>
      <p:pic>
        <p:nvPicPr>
          <p:cNvPr id="6" name="Picture 5" descr="cheek ce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983530" y="4364402"/>
            <a:ext cx="2882169" cy="202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meba.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037761"/>
            <a:ext cx="2553494" cy="220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0" y="6400800"/>
            <a:ext cx="2895600" cy="457200"/>
          </a:xfrm>
        </p:spPr>
        <p:txBody>
          <a:bodyPr anchor="ctr"/>
          <a:lstStyle/>
          <a:p>
            <a:pPr>
              <a:defRPr/>
            </a:pPr>
            <a:r>
              <a:rPr lang="en-US" dirty="0">
                <a:solidFill>
                  <a:srgbClr val="000000"/>
                </a:solidFill>
              </a:rPr>
              <a:t>Cell Interior &amp; Function</a:t>
            </a:r>
          </a:p>
        </p:txBody>
      </p:sp>
    </p:spTree>
    <p:extLst>
      <p:ext uri="{BB962C8B-B14F-4D97-AF65-F5344CB8AC3E}">
        <p14:creationId xmlns:p14="http://schemas.microsoft.com/office/powerpoint/2010/main" val="235431316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Effect transition="in" filter="box(out)">
                                      <p:cBhvr>
                                        <p:cTn id="7" dur="500"/>
                                        <p:tgtEl>
                                          <p:spTgt spid="410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3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10627">
                                            <p:txEl>
                                              <p:pRg st="1" end="1"/>
                                            </p:txEl>
                                          </p:spTgt>
                                        </p:tgtEl>
                                        <p:attrNameLst>
                                          <p:attrName>style.visibility</p:attrName>
                                        </p:attrNameLst>
                                      </p:cBhvr>
                                      <p:to>
                                        <p:strVal val="visible"/>
                                      </p:to>
                                    </p:set>
                                    <p:animEffect transition="in" filter="box(out)">
                                      <p:cBhvr>
                                        <p:cTn id="27" dur="500"/>
                                        <p:tgtEl>
                                          <p:spTgt spid="41062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10627">
                                            <p:txEl>
                                              <p:pRg st="2" end="2"/>
                                            </p:txEl>
                                          </p:spTgt>
                                        </p:tgtEl>
                                        <p:attrNameLst>
                                          <p:attrName>style.visibility</p:attrName>
                                        </p:attrNameLst>
                                      </p:cBhvr>
                                      <p:to>
                                        <p:strVal val="visible"/>
                                      </p:to>
                                    </p:set>
                                    <p:animEffect transition="in" filter="box(out)">
                                      <p:cBhvr>
                                        <p:cTn id="32" dur="500"/>
                                        <p:tgtEl>
                                          <p:spTgt spid="410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C7617A35-AF8B-4D48-874B-DC8D05ABF743}" type="slidenum">
              <a:rPr kumimoji="0" lang="en-US" sz="1400" b="0" smtClean="0">
                <a:solidFill>
                  <a:srgbClr val="000000"/>
                </a:solidFill>
              </a:rPr>
              <a:pPr eaLnBrk="1" hangingPunct="1"/>
              <a:t>7</a:t>
            </a:fld>
            <a:endParaRPr kumimoji="0" lang="en-US" sz="1400" b="0">
              <a:solidFill>
                <a:srgbClr val="000000"/>
              </a:solidFill>
            </a:endParaRPr>
          </a:p>
        </p:txBody>
      </p:sp>
      <p:sp>
        <p:nvSpPr>
          <p:cNvPr id="247810" name="Rectangle 2"/>
          <p:cNvSpPr>
            <a:spLocks noGrp="1" noChangeArrowheads="1"/>
          </p:cNvSpPr>
          <p:nvPr>
            <p:ph type="ctrTitle"/>
          </p:nvPr>
        </p:nvSpPr>
        <p:spPr>
          <a:xfrm>
            <a:off x="228600" y="228600"/>
            <a:ext cx="8915400" cy="1219200"/>
          </a:xfrm>
        </p:spPr>
        <p:txBody>
          <a:bodyPr/>
          <a:lstStyle/>
          <a:p>
            <a:pPr algn="ctr" eaLnBrk="1" hangingPunct="1">
              <a:defRPr/>
            </a:pPr>
            <a:r>
              <a:rPr lang="en-US" sz="44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Animal Cell Organelles</a:t>
            </a:r>
          </a:p>
        </p:txBody>
      </p:sp>
      <p:pic>
        <p:nvPicPr>
          <p:cNvPr id="86020" name="Picture 4" descr="bio_ch7_4819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8788" y="1995487"/>
            <a:ext cx="528955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Rectangle 5"/>
          <p:cNvSpPr>
            <a:spLocks noChangeArrowheads="1"/>
          </p:cNvSpPr>
          <p:nvPr/>
        </p:nvSpPr>
        <p:spPr bwMode="auto">
          <a:xfrm>
            <a:off x="2798468" y="220980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b="1" dirty="0">
                <a:solidFill>
                  <a:srgbClr val="000000"/>
                </a:solidFill>
                <a:latin typeface="Arial" charset="0"/>
                <a:ea typeface="PMingLiU" pitchFamily="18" charset="-120"/>
              </a:rPr>
              <a:t>?</a:t>
            </a:r>
          </a:p>
        </p:txBody>
      </p:sp>
      <p:sp>
        <p:nvSpPr>
          <p:cNvPr id="86022" name="Rectangle 6"/>
          <p:cNvSpPr>
            <a:spLocks noChangeArrowheads="1"/>
          </p:cNvSpPr>
          <p:nvPr/>
        </p:nvSpPr>
        <p:spPr bwMode="auto">
          <a:xfrm>
            <a:off x="2478867" y="262628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FFFF00"/>
                </a:solidFill>
                <a:effectLst>
                  <a:outerShdw blurRad="38100" dist="38100" dir="2700000" algn="tl">
                    <a:srgbClr val="000000">
                      <a:alpha val="43137"/>
                    </a:srgbClr>
                  </a:outerShdw>
                </a:effectLst>
                <a:latin typeface="Arial" charset="0"/>
                <a:ea typeface="PMingLiU" pitchFamily="18" charset="-120"/>
              </a:rPr>
              <a:t>?</a:t>
            </a:r>
          </a:p>
        </p:txBody>
      </p:sp>
      <p:sp>
        <p:nvSpPr>
          <p:cNvPr id="86023" name="Rectangle 7"/>
          <p:cNvSpPr>
            <a:spLocks noChangeArrowheads="1"/>
          </p:cNvSpPr>
          <p:nvPr/>
        </p:nvSpPr>
        <p:spPr bwMode="auto">
          <a:xfrm>
            <a:off x="2438400" y="2895600"/>
            <a:ext cx="685799"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b="1" dirty="0">
                <a:solidFill>
                  <a:srgbClr val="000000"/>
                </a:solidFill>
                <a:latin typeface="Arial" charset="0"/>
                <a:ea typeface="PMingLiU" pitchFamily="18" charset="-120"/>
              </a:rPr>
              <a:t>?</a:t>
            </a:r>
          </a:p>
        </p:txBody>
      </p:sp>
      <p:sp>
        <p:nvSpPr>
          <p:cNvPr id="86024" name="Rectangle 8"/>
          <p:cNvSpPr>
            <a:spLocks noChangeArrowheads="1"/>
          </p:cNvSpPr>
          <p:nvPr/>
        </p:nvSpPr>
        <p:spPr bwMode="auto">
          <a:xfrm>
            <a:off x="5410200" y="19050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dirty="0">
                <a:solidFill>
                  <a:srgbClr val="000000"/>
                </a:solidFill>
                <a:latin typeface="Arial" charset="0"/>
                <a:ea typeface="PMingLiU" pitchFamily="18" charset="-120"/>
              </a:rPr>
              <a:t>?</a:t>
            </a:r>
          </a:p>
        </p:txBody>
      </p:sp>
      <p:sp>
        <p:nvSpPr>
          <p:cNvPr id="86025" name="Rectangle 9"/>
          <p:cNvSpPr>
            <a:spLocks noChangeArrowheads="1"/>
          </p:cNvSpPr>
          <p:nvPr/>
        </p:nvSpPr>
        <p:spPr bwMode="auto">
          <a:xfrm>
            <a:off x="6172200" y="22860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dirty="0">
                <a:solidFill>
                  <a:srgbClr val="FFFF00"/>
                </a:solidFill>
                <a:effectLst>
                  <a:outerShdw blurRad="38100" dist="38100" dir="2700000" algn="tl">
                    <a:srgbClr val="000000">
                      <a:alpha val="43137"/>
                    </a:srgbClr>
                  </a:outerShdw>
                </a:effectLst>
                <a:latin typeface="Arial" charset="0"/>
                <a:ea typeface="PMingLiU" pitchFamily="18" charset="-120"/>
              </a:rPr>
              <a:t>?</a:t>
            </a:r>
          </a:p>
        </p:txBody>
      </p:sp>
      <p:sp>
        <p:nvSpPr>
          <p:cNvPr id="86026" name="Rectangle 10"/>
          <p:cNvSpPr>
            <a:spLocks noChangeArrowheads="1"/>
          </p:cNvSpPr>
          <p:nvPr/>
        </p:nvSpPr>
        <p:spPr bwMode="auto">
          <a:xfrm>
            <a:off x="6705600" y="26670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dirty="0">
                <a:solidFill>
                  <a:srgbClr val="000000"/>
                </a:solidFill>
                <a:latin typeface="Arial" charset="0"/>
                <a:ea typeface="PMingLiU" pitchFamily="18" charset="-120"/>
              </a:rPr>
              <a:t>? </a:t>
            </a:r>
          </a:p>
        </p:txBody>
      </p:sp>
      <p:sp>
        <p:nvSpPr>
          <p:cNvPr id="86027" name="Rectangle 11"/>
          <p:cNvSpPr>
            <a:spLocks noChangeArrowheads="1"/>
          </p:cNvSpPr>
          <p:nvPr/>
        </p:nvSpPr>
        <p:spPr bwMode="auto">
          <a:xfrm>
            <a:off x="1584325" y="3975656"/>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b="1" dirty="0">
                <a:solidFill>
                  <a:srgbClr val="FFFF00"/>
                </a:solidFill>
                <a:effectLst>
                  <a:outerShdw blurRad="38100" dist="38100" dir="2700000" algn="tl">
                    <a:srgbClr val="000000">
                      <a:alpha val="43137"/>
                    </a:srgbClr>
                  </a:outerShdw>
                </a:effectLst>
                <a:latin typeface="Arial" charset="0"/>
                <a:ea typeface="PMingLiU" pitchFamily="18" charset="-120"/>
              </a:rPr>
              <a:t>?</a:t>
            </a:r>
          </a:p>
        </p:txBody>
      </p:sp>
      <p:sp>
        <p:nvSpPr>
          <p:cNvPr id="86028" name="Rectangle 12"/>
          <p:cNvSpPr>
            <a:spLocks noChangeArrowheads="1"/>
          </p:cNvSpPr>
          <p:nvPr/>
        </p:nvSpPr>
        <p:spPr bwMode="auto">
          <a:xfrm>
            <a:off x="2317075" y="5334871"/>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000000"/>
                </a:solidFill>
                <a:latin typeface="Arial" charset="0"/>
                <a:ea typeface="PMingLiU" pitchFamily="18" charset="-120"/>
              </a:rPr>
              <a:t>?</a:t>
            </a:r>
          </a:p>
        </p:txBody>
      </p:sp>
      <p:sp>
        <p:nvSpPr>
          <p:cNvPr id="86029" name="Rectangle 13"/>
          <p:cNvSpPr>
            <a:spLocks noChangeArrowheads="1"/>
          </p:cNvSpPr>
          <p:nvPr/>
        </p:nvSpPr>
        <p:spPr bwMode="auto">
          <a:xfrm>
            <a:off x="6855473" y="3191531"/>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FFFF00"/>
                </a:solidFill>
                <a:effectLst>
                  <a:outerShdw blurRad="38100" dist="38100" dir="2700000" algn="tl">
                    <a:srgbClr val="000000">
                      <a:alpha val="43137"/>
                    </a:srgbClr>
                  </a:outerShdw>
                </a:effectLst>
                <a:latin typeface="Arial" charset="0"/>
                <a:ea typeface="PMingLiU" pitchFamily="18" charset="-120"/>
              </a:rPr>
              <a:t>?</a:t>
            </a:r>
          </a:p>
        </p:txBody>
      </p:sp>
      <p:sp>
        <p:nvSpPr>
          <p:cNvPr id="86030" name="Rectangle 14"/>
          <p:cNvSpPr>
            <a:spLocks noChangeArrowheads="1"/>
          </p:cNvSpPr>
          <p:nvPr/>
        </p:nvSpPr>
        <p:spPr bwMode="auto">
          <a:xfrm>
            <a:off x="6932590" y="3745468"/>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dirty="0">
                <a:solidFill>
                  <a:srgbClr val="000000"/>
                </a:solidFill>
                <a:latin typeface="Arial" charset="0"/>
                <a:ea typeface="PMingLiU" pitchFamily="18" charset="-120"/>
              </a:rPr>
              <a:t>?</a:t>
            </a:r>
          </a:p>
        </p:txBody>
      </p:sp>
      <p:sp>
        <p:nvSpPr>
          <p:cNvPr id="86031" name="Rectangle 15"/>
          <p:cNvSpPr>
            <a:spLocks noChangeArrowheads="1"/>
          </p:cNvSpPr>
          <p:nvPr/>
        </p:nvSpPr>
        <p:spPr bwMode="auto">
          <a:xfrm>
            <a:off x="6578310" y="5150205"/>
            <a:ext cx="609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b="1" dirty="0">
                <a:solidFill>
                  <a:srgbClr val="FFFF00"/>
                </a:solidFill>
                <a:effectLst>
                  <a:outerShdw blurRad="38100" dist="38100" dir="2700000" algn="tl">
                    <a:srgbClr val="000000">
                      <a:alpha val="43137"/>
                    </a:srgbClr>
                  </a:outerShdw>
                </a:effectLst>
                <a:latin typeface="Arial" charset="0"/>
                <a:ea typeface="PMingLiU" pitchFamily="18" charset="-120"/>
              </a:rPr>
              <a:t>?</a:t>
            </a:r>
          </a:p>
        </p:txBody>
      </p:sp>
      <p:sp>
        <p:nvSpPr>
          <p:cNvPr id="2" name="Footer Placeholder 1"/>
          <p:cNvSpPr>
            <a:spLocks noGrp="1"/>
          </p:cNvSpPr>
          <p:nvPr>
            <p:ph type="ftr" sz="quarter" idx="11"/>
          </p:nvPr>
        </p:nvSpPr>
        <p:spPr>
          <a:xfrm>
            <a:off x="25400" y="6357937"/>
            <a:ext cx="2895600" cy="457200"/>
          </a:xfrm>
        </p:spPr>
        <p:txBody>
          <a:bodyPr/>
          <a:lstStyle/>
          <a:p>
            <a:pPr>
              <a:defRPr/>
            </a:pPr>
            <a:r>
              <a:rPr lang="en-US" dirty="0">
                <a:solidFill>
                  <a:srgbClr val="000000"/>
                </a:solidFill>
              </a:rPr>
              <a:t>Cell Interior &amp; Function</a:t>
            </a:r>
          </a:p>
        </p:txBody>
      </p:sp>
      <p:pic>
        <p:nvPicPr>
          <p:cNvPr id="5" name="Picture 4"/>
          <p:cNvPicPr>
            <a:picLocks noChangeAspect="1"/>
          </p:cNvPicPr>
          <p:nvPr/>
        </p:nvPicPr>
        <p:blipFill>
          <a:blip r:embed="rId4"/>
          <a:stretch>
            <a:fillRect/>
          </a:stretch>
        </p:blipFill>
        <p:spPr>
          <a:xfrm>
            <a:off x="5478766" y="3124200"/>
            <a:ext cx="160034" cy="160034"/>
          </a:xfrm>
          <a:prstGeom prst="rect">
            <a:avLst/>
          </a:prstGeom>
        </p:spPr>
      </p:pic>
      <p:pic>
        <p:nvPicPr>
          <p:cNvPr id="20" name="Picture 19"/>
          <p:cNvPicPr>
            <a:picLocks noChangeAspect="1"/>
          </p:cNvPicPr>
          <p:nvPr/>
        </p:nvPicPr>
        <p:blipFill>
          <a:blip r:embed="rId4"/>
          <a:stretch>
            <a:fillRect/>
          </a:stretch>
        </p:blipFill>
        <p:spPr>
          <a:xfrm>
            <a:off x="4648200" y="4953000"/>
            <a:ext cx="160034" cy="160034"/>
          </a:xfrm>
          <a:prstGeom prst="rect">
            <a:avLst/>
          </a:prstGeom>
        </p:spPr>
      </p:pic>
      <p:cxnSp>
        <p:nvCxnSpPr>
          <p:cNvPr id="7" name="Straight Connector 6"/>
          <p:cNvCxnSpPr/>
          <p:nvPr/>
        </p:nvCxnSpPr>
        <p:spPr bwMode="auto">
          <a:xfrm>
            <a:off x="4808234" y="5119687"/>
            <a:ext cx="1059166" cy="900113"/>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Rectangle 15"/>
          <p:cNvSpPr>
            <a:spLocks noChangeArrowheads="1"/>
          </p:cNvSpPr>
          <p:nvPr/>
        </p:nvSpPr>
        <p:spPr bwMode="auto">
          <a:xfrm>
            <a:off x="5784850" y="5957887"/>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effectLst>
                  <a:outerShdw blurRad="38100" dist="38100" dir="2700000" algn="tl">
                    <a:srgbClr val="000000">
                      <a:alpha val="43137"/>
                    </a:srgbClr>
                  </a:outerShdw>
                </a:effectLst>
                <a:latin typeface="Arial" charset="0"/>
                <a:ea typeface="PMingLiU" pitchFamily="18" charset="-120"/>
              </a:rPr>
              <a:t>?</a:t>
            </a:r>
          </a:p>
        </p:txBody>
      </p:sp>
    </p:spTree>
    <p:extLst>
      <p:ext uri="{BB962C8B-B14F-4D97-AF65-F5344CB8AC3E}">
        <p14:creationId xmlns:p14="http://schemas.microsoft.com/office/powerpoint/2010/main" val="2273343015"/>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C7617A35-AF8B-4D48-874B-DC8D05ABF743}" type="slidenum">
              <a:rPr kumimoji="0" lang="en-US" sz="1400" b="0" smtClean="0">
                <a:solidFill>
                  <a:srgbClr val="000000"/>
                </a:solidFill>
              </a:rPr>
              <a:pPr eaLnBrk="1" hangingPunct="1"/>
              <a:t>8</a:t>
            </a:fld>
            <a:endParaRPr kumimoji="0" lang="en-US" sz="1400" b="0">
              <a:solidFill>
                <a:srgbClr val="000000"/>
              </a:solidFill>
            </a:endParaRPr>
          </a:p>
        </p:txBody>
      </p:sp>
      <p:sp>
        <p:nvSpPr>
          <p:cNvPr id="247810" name="Rectangle 2"/>
          <p:cNvSpPr>
            <a:spLocks noGrp="1" noChangeArrowheads="1"/>
          </p:cNvSpPr>
          <p:nvPr>
            <p:ph type="ctrTitle"/>
          </p:nvPr>
        </p:nvSpPr>
        <p:spPr>
          <a:xfrm>
            <a:off x="228600" y="228600"/>
            <a:ext cx="8915400" cy="1219200"/>
          </a:xfrm>
        </p:spPr>
        <p:txBody>
          <a:bodyPr/>
          <a:lstStyle/>
          <a:p>
            <a:pPr algn="ctr" eaLnBrk="1" hangingPunct="1">
              <a:defRPr/>
            </a:pPr>
            <a:r>
              <a:rPr lang="en-US" sz="4400" b="1" dirty="0">
                <a:solidFill>
                  <a:schemeClr val="accent2"/>
                </a:solidFill>
                <a:effectLst>
                  <a:outerShdw blurRad="38100" dist="38100" dir="2700000" algn="tl">
                    <a:srgbClr val="C0C0C0"/>
                  </a:outerShdw>
                </a:effectLst>
                <a:latin typeface="Tahoma" pitchFamily="34" charset="0"/>
                <a:ea typeface="Tahoma" pitchFamily="34" charset="0"/>
                <a:cs typeface="Tahoma" pitchFamily="34" charset="0"/>
              </a:rPr>
              <a:t>Animal Cell Organelles</a:t>
            </a:r>
          </a:p>
        </p:txBody>
      </p:sp>
      <p:pic>
        <p:nvPicPr>
          <p:cNvPr id="86020" name="Picture 4" descr="bio_ch7_4819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1905000"/>
            <a:ext cx="528955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Rectangle 5"/>
          <p:cNvSpPr>
            <a:spLocks noChangeArrowheads="1"/>
          </p:cNvSpPr>
          <p:nvPr/>
        </p:nvSpPr>
        <p:spPr bwMode="auto">
          <a:xfrm>
            <a:off x="1676400" y="22098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000000"/>
                </a:solidFill>
                <a:latin typeface="Arial" charset="0"/>
                <a:ea typeface="PMingLiU" pitchFamily="18" charset="-120"/>
              </a:rPr>
              <a:t>Nucleolus</a:t>
            </a:r>
          </a:p>
        </p:txBody>
      </p:sp>
      <p:sp>
        <p:nvSpPr>
          <p:cNvPr id="86022" name="Rectangle 6"/>
          <p:cNvSpPr>
            <a:spLocks noChangeArrowheads="1"/>
          </p:cNvSpPr>
          <p:nvPr/>
        </p:nvSpPr>
        <p:spPr bwMode="auto">
          <a:xfrm>
            <a:off x="1676400" y="2514600"/>
            <a:ext cx="107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FFFF00"/>
                </a:solidFill>
                <a:effectLst>
                  <a:outerShdw blurRad="38100" dist="38100" dir="2700000" algn="tl">
                    <a:srgbClr val="000000">
                      <a:alpha val="43137"/>
                    </a:srgbClr>
                  </a:outerShdw>
                </a:effectLst>
                <a:latin typeface="Arial" charset="0"/>
                <a:ea typeface="PMingLiU" pitchFamily="18" charset="-120"/>
              </a:rPr>
              <a:t>Nucleus</a:t>
            </a:r>
          </a:p>
        </p:txBody>
      </p:sp>
      <p:sp>
        <p:nvSpPr>
          <p:cNvPr id="86023" name="Rectangle 7"/>
          <p:cNvSpPr>
            <a:spLocks noChangeArrowheads="1"/>
          </p:cNvSpPr>
          <p:nvPr/>
        </p:nvSpPr>
        <p:spPr bwMode="auto">
          <a:xfrm>
            <a:off x="609600" y="28956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a:solidFill>
                  <a:srgbClr val="000000"/>
                </a:solidFill>
                <a:latin typeface="Arial" charset="0"/>
                <a:ea typeface="PMingLiU" pitchFamily="18" charset="-120"/>
              </a:rPr>
              <a:t>Nuclear envelope</a:t>
            </a:r>
          </a:p>
        </p:txBody>
      </p:sp>
      <p:sp>
        <p:nvSpPr>
          <p:cNvPr id="86024" name="Rectangle 8"/>
          <p:cNvSpPr>
            <a:spLocks noChangeArrowheads="1"/>
          </p:cNvSpPr>
          <p:nvPr/>
        </p:nvSpPr>
        <p:spPr bwMode="auto">
          <a:xfrm>
            <a:off x="5410200" y="19050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dirty="0">
                <a:solidFill>
                  <a:srgbClr val="000000"/>
                </a:solidFill>
                <a:latin typeface="Arial" charset="0"/>
                <a:ea typeface="PMingLiU" pitchFamily="18" charset="-120"/>
              </a:rPr>
              <a:t>Ribosome (attached)</a:t>
            </a:r>
          </a:p>
        </p:txBody>
      </p:sp>
      <p:sp>
        <p:nvSpPr>
          <p:cNvPr id="86025" name="Rectangle 9"/>
          <p:cNvSpPr>
            <a:spLocks noChangeArrowheads="1"/>
          </p:cNvSpPr>
          <p:nvPr/>
        </p:nvSpPr>
        <p:spPr bwMode="auto">
          <a:xfrm>
            <a:off x="6172200" y="22860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dirty="0">
                <a:solidFill>
                  <a:srgbClr val="FFFF00"/>
                </a:solidFill>
                <a:effectLst>
                  <a:outerShdw blurRad="38100" dist="38100" dir="2700000" algn="tl">
                    <a:srgbClr val="000000">
                      <a:alpha val="43137"/>
                    </a:srgbClr>
                  </a:outerShdw>
                </a:effectLst>
                <a:latin typeface="Arial" charset="0"/>
                <a:ea typeface="PMingLiU" pitchFamily="18" charset="-120"/>
              </a:rPr>
              <a:t>Ribosome (free)</a:t>
            </a:r>
          </a:p>
        </p:txBody>
      </p:sp>
      <p:sp>
        <p:nvSpPr>
          <p:cNvPr id="86026" name="Rectangle 10"/>
          <p:cNvSpPr>
            <a:spLocks noChangeArrowheads="1"/>
          </p:cNvSpPr>
          <p:nvPr/>
        </p:nvSpPr>
        <p:spPr bwMode="auto">
          <a:xfrm>
            <a:off x="6705600" y="26670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a:solidFill>
                  <a:srgbClr val="000000"/>
                </a:solidFill>
                <a:latin typeface="Arial" charset="0"/>
                <a:ea typeface="PMingLiU" pitchFamily="18" charset="-120"/>
              </a:rPr>
              <a:t>Cell Membrane</a:t>
            </a:r>
          </a:p>
        </p:txBody>
      </p:sp>
      <p:sp>
        <p:nvSpPr>
          <p:cNvPr id="86027" name="Rectangle 11"/>
          <p:cNvSpPr>
            <a:spLocks noChangeArrowheads="1"/>
          </p:cNvSpPr>
          <p:nvPr/>
        </p:nvSpPr>
        <p:spPr bwMode="auto">
          <a:xfrm>
            <a:off x="304800" y="3732212"/>
            <a:ext cx="1600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dirty="0">
                <a:solidFill>
                  <a:srgbClr val="FFFF00"/>
                </a:solidFill>
                <a:effectLst>
                  <a:outerShdw blurRad="38100" dist="38100" dir="2700000" algn="tl">
                    <a:srgbClr val="000000">
                      <a:alpha val="43137"/>
                    </a:srgbClr>
                  </a:outerShdw>
                </a:effectLst>
                <a:latin typeface="Arial" charset="0"/>
                <a:ea typeface="PMingLiU" pitchFamily="18" charset="-120"/>
              </a:rPr>
              <a:t>Rough </a:t>
            </a:r>
          </a:p>
          <a:p>
            <a:pPr fontAlgn="base">
              <a:spcBef>
                <a:spcPct val="0"/>
              </a:spcBef>
              <a:spcAft>
                <a:spcPct val="0"/>
              </a:spcAft>
            </a:pPr>
            <a:r>
              <a:rPr lang="en-US" b="1" dirty="0">
                <a:solidFill>
                  <a:srgbClr val="FFFF00"/>
                </a:solidFill>
                <a:effectLst>
                  <a:outerShdw blurRad="38100" dist="38100" dir="2700000" algn="tl">
                    <a:srgbClr val="000000">
                      <a:alpha val="43137"/>
                    </a:srgbClr>
                  </a:outerShdw>
                </a:effectLst>
                <a:latin typeface="Arial" charset="0"/>
                <a:ea typeface="PMingLiU" pitchFamily="18" charset="-120"/>
              </a:rPr>
              <a:t>endoplasmic </a:t>
            </a:r>
          </a:p>
          <a:p>
            <a:pPr fontAlgn="base">
              <a:spcBef>
                <a:spcPct val="0"/>
              </a:spcBef>
              <a:spcAft>
                <a:spcPct val="0"/>
              </a:spcAft>
            </a:pPr>
            <a:r>
              <a:rPr lang="en-US" b="1" dirty="0">
                <a:solidFill>
                  <a:srgbClr val="FFFF00"/>
                </a:solidFill>
                <a:effectLst>
                  <a:outerShdw blurRad="38100" dist="38100" dir="2700000" algn="tl">
                    <a:srgbClr val="000000">
                      <a:alpha val="43137"/>
                    </a:srgbClr>
                  </a:outerShdw>
                </a:effectLst>
                <a:latin typeface="Arial" charset="0"/>
                <a:ea typeface="PMingLiU" pitchFamily="18" charset="-120"/>
              </a:rPr>
              <a:t>reticulum</a:t>
            </a:r>
          </a:p>
        </p:txBody>
      </p:sp>
      <p:sp>
        <p:nvSpPr>
          <p:cNvPr id="86028" name="Rectangle 12"/>
          <p:cNvSpPr>
            <a:spLocks noChangeArrowheads="1"/>
          </p:cNvSpPr>
          <p:nvPr/>
        </p:nvSpPr>
        <p:spPr bwMode="auto">
          <a:xfrm>
            <a:off x="838200" y="5272087"/>
            <a:ext cx="192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000000"/>
                </a:solidFill>
                <a:latin typeface="Arial" charset="0"/>
                <a:ea typeface="PMingLiU" pitchFamily="18" charset="-120"/>
              </a:rPr>
              <a:t>Golgi apparatus</a:t>
            </a:r>
          </a:p>
        </p:txBody>
      </p:sp>
      <p:sp>
        <p:nvSpPr>
          <p:cNvPr id="86029" name="Rectangle 13"/>
          <p:cNvSpPr>
            <a:spLocks noChangeArrowheads="1"/>
          </p:cNvSpPr>
          <p:nvPr/>
        </p:nvSpPr>
        <p:spPr bwMode="auto">
          <a:xfrm>
            <a:off x="6858000" y="3048000"/>
            <a:ext cx="177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FFFF00"/>
                </a:solidFill>
                <a:effectLst>
                  <a:outerShdw blurRad="38100" dist="38100" dir="2700000" algn="tl">
                    <a:srgbClr val="000000">
                      <a:alpha val="43137"/>
                    </a:srgbClr>
                  </a:outerShdw>
                </a:effectLst>
                <a:latin typeface="Arial" charset="0"/>
                <a:ea typeface="PMingLiU" pitchFamily="18" charset="-120"/>
              </a:rPr>
              <a:t>Mitochondrion</a:t>
            </a:r>
          </a:p>
        </p:txBody>
      </p:sp>
      <p:sp>
        <p:nvSpPr>
          <p:cNvPr id="86030" name="Rectangle 14"/>
          <p:cNvSpPr>
            <a:spLocks noChangeArrowheads="1"/>
          </p:cNvSpPr>
          <p:nvPr/>
        </p:nvSpPr>
        <p:spPr bwMode="auto">
          <a:xfrm>
            <a:off x="6934200" y="3429000"/>
            <a:ext cx="1752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dirty="0">
                <a:solidFill>
                  <a:srgbClr val="000000"/>
                </a:solidFill>
                <a:latin typeface="Arial" charset="0"/>
                <a:ea typeface="PMingLiU" pitchFamily="18" charset="-120"/>
              </a:rPr>
              <a:t>Smooth </a:t>
            </a:r>
          </a:p>
          <a:p>
            <a:pPr fontAlgn="base">
              <a:spcBef>
                <a:spcPct val="0"/>
              </a:spcBef>
              <a:spcAft>
                <a:spcPct val="0"/>
              </a:spcAft>
            </a:pPr>
            <a:r>
              <a:rPr lang="en-US" b="1" dirty="0">
                <a:solidFill>
                  <a:srgbClr val="000000"/>
                </a:solidFill>
                <a:latin typeface="Arial" charset="0"/>
                <a:ea typeface="PMingLiU" pitchFamily="18" charset="-120"/>
              </a:rPr>
              <a:t>endoplasmic</a:t>
            </a:r>
          </a:p>
          <a:p>
            <a:pPr fontAlgn="base">
              <a:spcBef>
                <a:spcPct val="0"/>
              </a:spcBef>
              <a:spcAft>
                <a:spcPct val="0"/>
              </a:spcAft>
            </a:pPr>
            <a:r>
              <a:rPr lang="en-US" b="1" dirty="0">
                <a:solidFill>
                  <a:srgbClr val="000000"/>
                </a:solidFill>
                <a:latin typeface="Arial" charset="0"/>
                <a:ea typeface="PMingLiU" pitchFamily="18" charset="-120"/>
              </a:rPr>
              <a:t>reticulum</a:t>
            </a:r>
          </a:p>
        </p:txBody>
      </p:sp>
      <p:sp>
        <p:nvSpPr>
          <p:cNvPr id="86031" name="Rectangle 15"/>
          <p:cNvSpPr>
            <a:spLocks noChangeArrowheads="1"/>
          </p:cNvSpPr>
          <p:nvPr/>
        </p:nvSpPr>
        <p:spPr bwMode="auto">
          <a:xfrm>
            <a:off x="6553200" y="5119687"/>
            <a:ext cx="130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solidFill>
                  <a:srgbClr val="FFFF00"/>
                </a:solidFill>
                <a:effectLst>
                  <a:outerShdw blurRad="38100" dist="38100" dir="2700000" algn="tl">
                    <a:srgbClr val="000000">
                      <a:alpha val="43137"/>
                    </a:srgbClr>
                  </a:outerShdw>
                </a:effectLst>
                <a:latin typeface="Arial" charset="0"/>
                <a:ea typeface="PMingLiU" pitchFamily="18" charset="-120"/>
              </a:rPr>
              <a:t>Centrioles</a:t>
            </a:r>
          </a:p>
        </p:txBody>
      </p:sp>
      <p:sp>
        <p:nvSpPr>
          <p:cNvPr id="2" name="Footer Placeholder 1"/>
          <p:cNvSpPr>
            <a:spLocks noGrp="1"/>
          </p:cNvSpPr>
          <p:nvPr>
            <p:ph type="ftr" sz="quarter" idx="11"/>
          </p:nvPr>
        </p:nvSpPr>
        <p:spPr>
          <a:xfrm>
            <a:off x="25400" y="6357937"/>
            <a:ext cx="2895600" cy="457200"/>
          </a:xfrm>
        </p:spPr>
        <p:txBody>
          <a:bodyPr/>
          <a:lstStyle/>
          <a:p>
            <a:pPr>
              <a:defRPr/>
            </a:pPr>
            <a:r>
              <a:rPr lang="en-US" dirty="0">
                <a:solidFill>
                  <a:srgbClr val="000000"/>
                </a:solidFill>
              </a:rPr>
              <a:t>Cell Interior &amp; Function</a:t>
            </a:r>
          </a:p>
        </p:txBody>
      </p:sp>
      <p:pic>
        <p:nvPicPr>
          <p:cNvPr id="5" name="Picture 4"/>
          <p:cNvPicPr>
            <a:picLocks noChangeAspect="1"/>
          </p:cNvPicPr>
          <p:nvPr/>
        </p:nvPicPr>
        <p:blipFill>
          <a:blip r:embed="rId4"/>
          <a:stretch>
            <a:fillRect/>
          </a:stretch>
        </p:blipFill>
        <p:spPr>
          <a:xfrm>
            <a:off x="5478766" y="3124200"/>
            <a:ext cx="160034" cy="160034"/>
          </a:xfrm>
          <a:prstGeom prst="rect">
            <a:avLst/>
          </a:prstGeom>
        </p:spPr>
      </p:pic>
      <p:pic>
        <p:nvPicPr>
          <p:cNvPr id="20" name="Picture 19"/>
          <p:cNvPicPr>
            <a:picLocks noChangeAspect="1"/>
          </p:cNvPicPr>
          <p:nvPr/>
        </p:nvPicPr>
        <p:blipFill>
          <a:blip r:embed="rId4"/>
          <a:stretch>
            <a:fillRect/>
          </a:stretch>
        </p:blipFill>
        <p:spPr>
          <a:xfrm>
            <a:off x="4648200" y="4953000"/>
            <a:ext cx="160034" cy="160034"/>
          </a:xfrm>
          <a:prstGeom prst="rect">
            <a:avLst/>
          </a:prstGeom>
        </p:spPr>
      </p:pic>
      <p:cxnSp>
        <p:nvCxnSpPr>
          <p:cNvPr id="7" name="Straight Connector 6"/>
          <p:cNvCxnSpPr/>
          <p:nvPr/>
        </p:nvCxnSpPr>
        <p:spPr bwMode="auto">
          <a:xfrm>
            <a:off x="4808234" y="5119687"/>
            <a:ext cx="1059166" cy="900113"/>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Rectangle 15"/>
          <p:cNvSpPr>
            <a:spLocks noChangeArrowheads="1"/>
          </p:cNvSpPr>
          <p:nvPr/>
        </p:nvSpPr>
        <p:spPr bwMode="auto">
          <a:xfrm>
            <a:off x="5784850" y="5957887"/>
            <a:ext cx="1445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b="1" dirty="0">
                <a:effectLst>
                  <a:outerShdw blurRad="38100" dist="38100" dir="2700000" algn="tl">
                    <a:srgbClr val="000000">
                      <a:alpha val="43137"/>
                    </a:srgbClr>
                  </a:outerShdw>
                </a:effectLst>
                <a:latin typeface="Arial" charset="0"/>
                <a:ea typeface="PMingLiU" pitchFamily="18" charset="-120"/>
              </a:rPr>
              <a:t>Lysosomes</a:t>
            </a:r>
          </a:p>
        </p:txBody>
      </p:sp>
    </p:spTree>
    <p:extLst>
      <p:ext uri="{BB962C8B-B14F-4D97-AF65-F5344CB8AC3E}">
        <p14:creationId xmlns:p14="http://schemas.microsoft.com/office/powerpoint/2010/main" val="6395571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21"/>
                                        </p:tgtEl>
                                        <p:attrNameLst>
                                          <p:attrName>style.visibility</p:attrName>
                                        </p:attrNameLst>
                                      </p:cBhvr>
                                      <p:to>
                                        <p:strVal val="visible"/>
                                      </p:to>
                                    </p:set>
                                    <p:animEffect transition="in" filter="fade">
                                      <p:cBhvr>
                                        <p:cTn id="7" dur="500"/>
                                        <p:tgtEl>
                                          <p:spTgt spid="860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22"/>
                                        </p:tgtEl>
                                        <p:attrNameLst>
                                          <p:attrName>style.visibility</p:attrName>
                                        </p:attrNameLst>
                                      </p:cBhvr>
                                      <p:to>
                                        <p:strVal val="visible"/>
                                      </p:to>
                                    </p:set>
                                    <p:animEffect transition="in" filter="fade">
                                      <p:cBhvr>
                                        <p:cTn id="12" dur="500"/>
                                        <p:tgtEl>
                                          <p:spTgt spid="860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23"/>
                                        </p:tgtEl>
                                        <p:attrNameLst>
                                          <p:attrName>style.visibility</p:attrName>
                                        </p:attrNameLst>
                                      </p:cBhvr>
                                      <p:to>
                                        <p:strVal val="visible"/>
                                      </p:to>
                                    </p:set>
                                    <p:animEffect transition="in" filter="fade">
                                      <p:cBhvr>
                                        <p:cTn id="17" dur="500"/>
                                        <p:tgtEl>
                                          <p:spTgt spid="860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027"/>
                                        </p:tgtEl>
                                        <p:attrNameLst>
                                          <p:attrName>style.visibility</p:attrName>
                                        </p:attrNameLst>
                                      </p:cBhvr>
                                      <p:to>
                                        <p:strVal val="visible"/>
                                      </p:to>
                                    </p:set>
                                    <p:animEffect transition="in" filter="fade">
                                      <p:cBhvr>
                                        <p:cTn id="22" dur="500"/>
                                        <p:tgtEl>
                                          <p:spTgt spid="860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028"/>
                                        </p:tgtEl>
                                        <p:attrNameLst>
                                          <p:attrName>style.visibility</p:attrName>
                                        </p:attrNameLst>
                                      </p:cBhvr>
                                      <p:to>
                                        <p:strVal val="visible"/>
                                      </p:to>
                                    </p:set>
                                    <p:animEffect transition="in" filter="fade">
                                      <p:cBhvr>
                                        <p:cTn id="27" dur="500"/>
                                        <p:tgtEl>
                                          <p:spTgt spid="86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031"/>
                                        </p:tgtEl>
                                        <p:attrNameLst>
                                          <p:attrName>style.visibility</p:attrName>
                                        </p:attrNameLst>
                                      </p:cBhvr>
                                      <p:to>
                                        <p:strVal val="visible"/>
                                      </p:to>
                                    </p:set>
                                    <p:animEffect transition="in" filter="fade">
                                      <p:cBhvr>
                                        <p:cTn id="37" dur="500"/>
                                        <p:tgtEl>
                                          <p:spTgt spid="860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030"/>
                                        </p:tgtEl>
                                        <p:attrNameLst>
                                          <p:attrName>style.visibility</p:attrName>
                                        </p:attrNameLst>
                                      </p:cBhvr>
                                      <p:to>
                                        <p:strVal val="visible"/>
                                      </p:to>
                                    </p:set>
                                    <p:animEffect transition="in" filter="fade">
                                      <p:cBhvr>
                                        <p:cTn id="42" dur="500"/>
                                        <p:tgtEl>
                                          <p:spTgt spid="860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029"/>
                                        </p:tgtEl>
                                        <p:attrNameLst>
                                          <p:attrName>style.visibility</p:attrName>
                                        </p:attrNameLst>
                                      </p:cBhvr>
                                      <p:to>
                                        <p:strVal val="visible"/>
                                      </p:to>
                                    </p:set>
                                    <p:animEffect transition="in" filter="fade">
                                      <p:cBhvr>
                                        <p:cTn id="47" dur="500"/>
                                        <p:tgtEl>
                                          <p:spTgt spid="860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6026"/>
                                        </p:tgtEl>
                                        <p:attrNameLst>
                                          <p:attrName>style.visibility</p:attrName>
                                        </p:attrNameLst>
                                      </p:cBhvr>
                                      <p:to>
                                        <p:strVal val="visible"/>
                                      </p:to>
                                    </p:set>
                                    <p:animEffect transition="in" filter="fade">
                                      <p:cBhvr>
                                        <p:cTn id="52" dur="500"/>
                                        <p:tgtEl>
                                          <p:spTgt spid="860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6025"/>
                                        </p:tgtEl>
                                        <p:attrNameLst>
                                          <p:attrName>style.visibility</p:attrName>
                                        </p:attrNameLst>
                                      </p:cBhvr>
                                      <p:to>
                                        <p:strVal val="visible"/>
                                      </p:to>
                                    </p:set>
                                    <p:animEffect transition="in" filter="fade">
                                      <p:cBhvr>
                                        <p:cTn id="57" dur="500"/>
                                        <p:tgtEl>
                                          <p:spTgt spid="860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6024"/>
                                        </p:tgtEl>
                                        <p:attrNameLst>
                                          <p:attrName>style.visibility</p:attrName>
                                        </p:attrNameLst>
                                      </p:cBhvr>
                                      <p:to>
                                        <p:strVal val="visible"/>
                                      </p:to>
                                    </p:set>
                                    <p:animEffect transition="in" filter="fade">
                                      <p:cBhvr>
                                        <p:cTn id="62" dur="500"/>
                                        <p:tgtEl>
                                          <p:spTgt spid="86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p:bldP spid="86022" grpId="0"/>
      <p:bldP spid="86023" grpId="0"/>
      <p:bldP spid="86024" grpId="0"/>
      <p:bldP spid="86025" grpId="0"/>
      <p:bldP spid="86026" grpId="0"/>
      <p:bldP spid="86027" grpId="0"/>
      <p:bldP spid="86028" grpId="0"/>
      <p:bldP spid="86029" grpId="0"/>
      <p:bldP spid="86030" grpId="0"/>
      <p:bldP spid="8603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eaLnBrk="1" hangingPunct="1"/>
            <a:fld id="{897C02E0-42FF-45A1-8CB2-5D8FBCAC6046}" type="slidenum">
              <a:rPr kumimoji="0" lang="en-US" sz="1400" b="0" smtClean="0">
                <a:solidFill>
                  <a:srgbClr val="000000"/>
                </a:solidFill>
              </a:rPr>
              <a:pPr eaLnBrk="1" hangingPunct="1"/>
              <a:t>9</a:t>
            </a:fld>
            <a:endParaRPr kumimoji="0" lang="en-US" sz="1400" b="0">
              <a:solidFill>
                <a:srgbClr val="000000"/>
              </a:solidFill>
            </a:endParaRPr>
          </a:p>
        </p:txBody>
      </p:sp>
      <p:pic>
        <p:nvPicPr>
          <p:cNvPr id="90115" name="Picture 2" descr="plant 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1312" y="1702143"/>
            <a:ext cx="3417887" cy="4343400"/>
          </a:xfrm>
          <a:prstGeom prst="rect">
            <a:avLst/>
          </a:prstGeom>
          <a:noFill/>
          <a:ln w="9525">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418819" name="Rectangle 3"/>
          <p:cNvSpPr>
            <a:spLocks noChangeArrowheads="1"/>
          </p:cNvSpPr>
          <p:nvPr/>
        </p:nvSpPr>
        <p:spPr bwMode="auto">
          <a:xfrm>
            <a:off x="-76200" y="685800"/>
            <a:ext cx="478206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0" lvl="1" indent="-277813" fontAlgn="base">
              <a:spcBef>
                <a:spcPts val="1200"/>
              </a:spcBef>
              <a:spcAft>
                <a:spcPct val="0"/>
              </a:spcAft>
              <a:buFontTx/>
              <a:buChar char="•"/>
            </a:pPr>
            <a:r>
              <a:rPr kumimoji="1" lang="en-US" altLang="zh-TW" sz="3200" dirty="0">
                <a:solidFill>
                  <a:srgbClr val="6600FF"/>
                </a:solidFill>
                <a:latin typeface="Tahoma" pitchFamily="34" charset="0"/>
                <a:ea typeface="Tahoma" pitchFamily="34" charset="0"/>
                <a:cs typeface="Tahoma" pitchFamily="34" charset="0"/>
              </a:rPr>
              <a:t>Gel-like </a:t>
            </a:r>
            <a:r>
              <a:rPr kumimoji="1" lang="en-US" altLang="zh-TW" sz="3200" dirty="0">
                <a:solidFill>
                  <a:srgbClr val="000000"/>
                </a:solidFill>
                <a:latin typeface="Tahoma" pitchFamily="34" charset="0"/>
                <a:ea typeface="Tahoma" pitchFamily="34" charset="0"/>
                <a:cs typeface="Tahoma" pitchFamily="34" charset="0"/>
              </a:rPr>
              <a:t>substance enclosed</a:t>
            </a:r>
            <a:r>
              <a:rPr kumimoji="1" lang="en-US" altLang="zh-TW" sz="3200" dirty="0">
                <a:solidFill>
                  <a:srgbClr val="6600FF"/>
                </a:solidFill>
                <a:latin typeface="Tahoma" pitchFamily="34" charset="0"/>
                <a:ea typeface="Tahoma" pitchFamily="34" charset="0"/>
                <a:cs typeface="Tahoma" pitchFamily="34" charset="0"/>
              </a:rPr>
              <a:t> </a:t>
            </a:r>
            <a:r>
              <a:rPr kumimoji="1" lang="en-US" altLang="zh-TW" sz="3200" dirty="0">
                <a:solidFill>
                  <a:srgbClr val="000000"/>
                </a:solidFill>
                <a:latin typeface="Tahoma" pitchFamily="34" charset="0"/>
                <a:ea typeface="Tahoma" pitchFamily="34" charset="0"/>
                <a:cs typeface="Tahoma" pitchFamily="34" charset="0"/>
              </a:rPr>
              <a:t>by</a:t>
            </a:r>
            <a:r>
              <a:rPr kumimoji="1" lang="en-US" altLang="zh-TW" sz="3200" dirty="0">
                <a:solidFill>
                  <a:srgbClr val="6600FF"/>
                </a:solidFill>
                <a:latin typeface="Tahoma" pitchFamily="34" charset="0"/>
                <a:ea typeface="Tahoma" pitchFamily="34" charset="0"/>
                <a:cs typeface="Tahoma" pitchFamily="34" charset="0"/>
              </a:rPr>
              <a:t> cell membrane.</a:t>
            </a:r>
            <a:endParaRPr kumimoji="1" lang="en-US" altLang="zh-TW" sz="3200" dirty="0">
              <a:solidFill>
                <a:srgbClr val="00CC99"/>
              </a:solidFill>
              <a:latin typeface="Tahoma" pitchFamily="34" charset="0"/>
              <a:ea typeface="Tahoma" pitchFamily="34" charset="0"/>
              <a:cs typeface="Tahoma" pitchFamily="34" charset="0"/>
            </a:endParaRPr>
          </a:p>
          <a:p>
            <a:pPr marL="571500" lvl="1" indent="-277813" fontAlgn="base">
              <a:spcBef>
                <a:spcPts val="1200"/>
              </a:spcBef>
              <a:spcAft>
                <a:spcPct val="0"/>
              </a:spcAft>
              <a:buFontTx/>
              <a:buChar char="•"/>
            </a:pPr>
            <a:r>
              <a:rPr kumimoji="1" lang="en-US" altLang="zh-TW" sz="3200" dirty="0">
                <a:solidFill>
                  <a:srgbClr val="002060"/>
                </a:solidFill>
                <a:latin typeface="Tahoma" pitchFamily="34" charset="0"/>
                <a:ea typeface="Tahoma" pitchFamily="34" charset="0"/>
                <a:cs typeface="Tahoma" pitchFamily="34" charset="0"/>
              </a:rPr>
              <a:t>Provides a medium for </a:t>
            </a:r>
            <a:r>
              <a:rPr kumimoji="1" lang="en-US" altLang="zh-TW" sz="3200" dirty="0">
                <a:solidFill>
                  <a:srgbClr val="FF0000"/>
                </a:solidFill>
                <a:latin typeface="Tahoma" pitchFamily="34" charset="0"/>
                <a:ea typeface="Tahoma" pitchFamily="34" charset="0"/>
                <a:cs typeface="Tahoma" pitchFamily="34" charset="0"/>
              </a:rPr>
              <a:t>chemical reactions </a:t>
            </a:r>
            <a:r>
              <a:rPr kumimoji="1" lang="en-US" altLang="zh-TW" sz="3200" dirty="0">
                <a:solidFill>
                  <a:srgbClr val="002060"/>
                </a:solidFill>
                <a:latin typeface="Tahoma" pitchFamily="34" charset="0"/>
                <a:ea typeface="Tahoma" pitchFamily="34" charset="0"/>
                <a:cs typeface="Tahoma" pitchFamily="34" charset="0"/>
              </a:rPr>
              <a:t>to take place.</a:t>
            </a:r>
          </a:p>
          <a:p>
            <a:pPr marL="571500" lvl="1" indent="-277813" fontAlgn="base">
              <a:spcBef>
                <a:spcPts val="1200"/>
              </a:spcBef>
              <a:spcAft>
                <a:spcPct val="0"/>
              </a:spcAft>
              <a:buFontTx/>
              <a:buChar char="•"/>
            </a:pPr>
            <a:r>
              <a:rPr kumimoji="1" lang="en-US" altLang="zh-TW" sz="3200" dirty="0">
                <a:solidFill>
                  <a:srgbClr val="002060"/>
                </a:solidFill>
                <a:latin typeface="Tahoma" pitchFamily="34" charset="0"/>
                <a:ea typeface="Tahoma" pitchFamily="34" charset="0"/>
                <a:cs typeface="Tahoma" pitchFamily="34" charset="0"/>
              </a:rPr>
              <a:t>Contains </a:t>
            </a:r>
            <a:r>
              <a:rPr kumimoji="1" lang="en-US" altLang="zh-TW" sz="3200" dirty="0">
                <a:solidFill>
                  <a:srgbClr val="FF0000"/>
                </a:solidFill>
                <a:latin typeface="Tahoma" pitchFamily="34" charset="0"/>
                <a:ea typeface="Tahoma" pitchFamily="34" charset="0"/>
                <a:cs typeface="Tahoma" pitchFamily="34" charset="0"/>
              </a:rPr>
              <a:t>organelles</a:t>
            </a:r>
            <a:r>
              <a:rPr kumimoji="1" lang="en-US" altLang="zh-TW" sz="3200" dirty="0">
                <a:solidFill>
                  <a:srgbClr val="002060"/>
                </a:solidFill>
                <a:latin typeface="Tahoma" pitchFamily="34" charset="0"/>
                <a:ea typeface="Tahoma" pitchFamily="34" charset="0"/>
                <a:cs typeface="Tahoma" pitchFamily="34" charset="0"/>
              </a:rPr>
              <a:t> to carry out specific jobs.</a:t>
            </a:r>
          </a:p>
          <a:p>
            <a:pPr marL="571500" lvl="1" indent="-277813" fontAlgn="base">
              <a:spcBef>
                <a:spcPts val="1200"/>
              </a:spcBef>
              <a:spcAft>
                <a:spcPct val="0"/>
              </a:spcAft>
              <a:buFontTx/>
              <a:buChar char="•"/>
            </a:pPr>
            <a:r>
              <a:rPr kumimoji="1" lang="en-US" altLang="zh-TW" sz="3200" dirty="0">
                <a:solidFill>
                  <a:srgbClr val="002060"/>
                </a:solidFill>
                <a:latin typeface="Tahoma" pitchFamily="34" charset="0"/>
                <a:ea typeface="Tahoma" pitchFamily="34" charset="0"/>
                <a:cs typeface="Tahoma" pitchFamily="34" charset="0"/>
              </a:rPr>
              <a:t>Found in </a:t>
            </a:r>
            <a:r>
              <a:rPr kumimoji="1" lang="en-US" altLang="zh-TW" sz="3200" dirty="0">
                <a:solidFill>
                  <a:srgbClr val="FF0000"/>
                </a:solidFill>
                <a:latin typeface="Tahoma" pitchFamily="34" charset="0"/>
                <a:ea typeface="Tahoma" pitchFamily="34" charset="0"/>
                <a:cs typeface="Tahoma" pitchFamily="34" charset="0"/>
              </a:rPr>
              <a:t>ALL cells.</a:t>
            </a:r>
          </a:p>
          <a:p>
            <a:pPr marL="571500" lvl="1" indent="-277813" fontAlgn="base">
              <a:spcBef>
                <a:spcPct val="0"/>
              </a:spcBef>
              <a:spcAft>
                <a:spcPct val="0"/>
              </a:spcAft>
              <a:buFontTx/>
              <a:buChar char="•"/>
            </a:pPr>
            <a:endParaRPr kumimoji="1" lang="en-US" altLang="zh-TW" sz="3200" dirty="0">
              <a:solidFill>
                <a:srgbClr val="002060"/>
              </a:solidFill>
              <a:latin typeface="Tahoma" pitchFamily="34" charset="0"/>
              <a:ea typeface="Tahoma" pitchFamily="34" charset="0"/>
              <a:cs typeface="Tahoma" pitchFamily="34" charset="0"/>
            </a:endParaRPr>
          </a:p>
        </p:txBody>
      </p:sp>
      <p:sp>
        <p:nvSpPr>
          <p:cNvPr id="418823" name="Rectangle 7"/>
          <p:cNvSpPr>
            <a:spLocks noGrp="1" noChangeArrowheads="1"/>
          </p:cNvSpPr>
          <p:nvPr>
            <p:ph type="title"/>
          </p:nvPr>
        </p:nvSpPr>
        <p:spPr>
          <a:xfrm>
            <a:off x="4267200" y="0"/>
            <a:ext cx="4686300" cy="774871"/>
          </a:xfrm>
          <a:solidFill>
            <a:srgbClr val="FFFF00"/>
          </a:solidFill>
        </p:spPr>
        <p:txBody>
          <a:bodyPr/>
          <a:lstStyle/>
          <a:p>
            <a:pPr eaLnBrk="1" hangingPunct="1">
              <a:defRPr/>
            </a:pPr>
            <a:r>
              <a:rPr lang="en-US" altLang="zh-TW" sz="4000" b="1" dirty="0">
                <a:solidFill>
                  <a:srgbClr val="0000FF"/>
                </a:solidFill>
                <a:effectLst>
                  <a:outerShdw blurRad="38100" dist="38100" dir="2700000" algn="tl">
                    <a:srgbClr val="C0C0C0"/>
                  </a:outerShdw>
                </a:effectLst>
                <a:latin typeface="Tahoma" pitchFamily="34" charset="0"/>
                <a:ea typeface="Tahoma" pitchFamily="34" charset="0"/>
                <a:cs typeface="Tahoma" pitchFamily="34" charset="0"/>
              </a:rPr>
              <a:t>Cytoplasm</a:t>
            </a:r>
          </a:p>
        </p:txBody>
      </p:sp>
      <p:sp>
        <p:nvSpPr>
          <p:cNvPr id="90118" name="AutoShape 8">
            <a:hlinkClick r:id="" action="ppaction://hlinkshowjump?jump=nextslide" highlightClick="1"/>
          </p:cNvPr>
          <p:cNvSpPr>
            <a:spLocks noChangeArrowheads="1"/>
          </p:cNvSpPr>
          <p:nvPr/>
        </p:nvSpPr>
        <p:spPr bwMode="auto">
          <a:xfrm>
            <a:off x="8763000" y="6248400"/>
            <a:ext cx="381000" cy="6096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800" b="1">
              <a:solidFill>
                <a:srgbClr val="006600"/>
              </a:solidFill>
              <a:ea typeface="PMingLiU" pitchFamily="18" charset="-120"/>
            </a:endParaRPr>
          </a:p>
        </p:txBody>
      </p:sp>
      <p:sp>
        <p:nvSpPr>
          <p:cNvPr id="90119" name="AutoShape 9">
            <a:hlinkClick r:id="" action="ppaction://hlinkshowjump?jump=firstslide" highlightClick="1"/>
          </p:cNvPr>
          <p:cNvSpPr>
            <a:spLocks noChangeArrowheads="1"/>
          </p:cNvSpPr>
          <p:nvPr/>
        </p:nvSpPr>
        <p:spPr bwMode="auto">
          <a:xfrm>
            <a:off x="8305800" y="6172200"/>
            <a:ext cx="381000" cy="609600"/>
          </a:xfrm>
          <a:prstGeom prst="actionButtonHom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800" b="1">
              <a:solidFill>
                <a:srgbClr val="006600"/>
              </a:solidFill>
              <a:ea typeface="PMingLiU" pitchFamily="18" charset="-120"/>
            </a:endParaRPr>
          </a:p>
        </p:txBody>
      </p:sp>
      <p:sp>
        <p:nvSpPr>
          <p:cNvPr id="90120" name="AutoShape 10">
            <a:hlinkClick r:id="" action="ppaction://hlinkshowjump?jump=previousslide" highlightClick="1"/>
          </p:cNvPr>
          <p:cNvSpPr>
            <a:spLocks noChangeArrowheads="1"/>
          </p:cNvSpPr>
          <p:nvPr/>
        </p:nvSpPr>
        <p:spPr bwMode="auto">
          <a:xfrm>
            <a:off x="8001000" y="6172200"/>
            <a:ext cx="304800" cy="685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800" b="1">
              <a:solidFill>
                <a:srgbClr val="006600"/>
              </a:solidFill>
              <a:ea typeface="PMingLiU" pitchFamily="18" charset="-120"/>
            </a:endParaRPr>
          </a:p>
        </p:txBody>
      </p:sp>
      <p:sp>
        <p:nvSpPr>
          <p:cNvPr id="90121" name="Text Box 11"/>
          <p:cNvSpPr txBox="1">
            <a:spLocks noChangeArrowheads="1"/>
          </p:cNvSpPr>
          <p:nvPr/>
        </p:nvSpPr>
        <p:spPr bwMode="auto">
          <a:xfrm>
            <a:off x="3962400" y="11430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b">
            <a:spAutoFit/>
          </a:bodyPr>
          <a:lstStyle>
            <a:lvl1pPr eaLnBrk="0" hangingPunct="0">
              <a:defRPr kumimoji="1" sz="2800" b="1">
                <a:solidFill>
                  <a:srgbClr val="006600"/>
                </a:solidFill>
                <a:latin typeface="Comic Sans MS" pitchFamily="66" charset="0"/>
                <a:ea typeface="PMingLiU" pitchFamily="18" charset="-120"/>
              </a:defRPr>
            </a:lvl1pPr>
            <a:lvl2pPr marL="742950" indent="-285750" eaLnBrk="0" hangingPunct="0">
              <a:defRPr kumimoji="1" sz="2800" b="1">
                <a:solidFill>
                  <a:srgbClr val="006600"/>
                </a:solidFill>
                <a:latin typeface="Comic Sans MS" pitchFamily="66" charset="0"/>
                <a:ea typeface="PMingLiU" pitchFamily="18" charset="-120"/>
              </a:defRPr>
            </a:lvl2pPr>
            <a:lvl3pPr marL="1143000" indent="-228600" eaLnBrk="0" hangingPunct="0">
              <a:defRPr kumimoji="1" sz="2800" b="1">
                <a:solidFill>
                  <a:srgbClr val="006600"/>
                </a:solidFill>
                <a:latin typeface="Comic Sans MS" pitchFamily="66" charset="0"/>
                <a:ea typeface="PMingLiU" pitchFamily="18" charset="-120"/>
              </a:defRPr>
            </a:lvl3pPr>
            <a:lvl4pPr marL="1600200" indent="-228600" eaLnBrk="0" hangingPunct="0">
              <a:defRPr kumimoji="1" sz="2800" b="1">
                <a:solidFill>
                  <a:srgbClr val="006600"/>
                </a:solidFill>
                <a:latin typeface="Comic Sans MS" pitchFamily="66" charset="0"/>
                <a:ea typeface="PMingLiU" pitchFamily="18" charset="-120"/>
              </a:defRPr>
            </a:lvl4pPr>
            <a:lvl5pPr marL="2057400" indent="-228600" eaLnBrk="0" hangingPunct="0">
              <a:defRPr kumimoji="1" sz="2800" b="1">
                <a:solidFill>
                  <a:srgbClr val="006600"/>
                </a:solidFill>
                <a:latin typeface="Comic Sans MS" pitchFamily="66" charset="0"/>
                <a:ea typeface="PMingLiU" pitchFamily="18" charset="-120"/>
              </a:defRPr>
            </a:lvl5pPr>
            <a:lvl6pPr marL="25146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6pPr>
            <a:lvl7pPr marL="29718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7pPr>
            <a:lvl8pPr marL="34290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8pPr>
            <a:lvl9pPr marL="3886200" indent="-228600" algn="ctr" eaLnBrk="0" fontAlgn="base" hangingPunct="0">
              <a:spcBef>
                <a:spcPct val="0"/>
              </a:spcBef>
              <a:spcAft>
                <a:spcPct val="0"/>
              </a:spcAft>
              <a:defRPr kumimoji="1" sz="2800" b="1">
                <a:solidFill>
                  <a:srgbClr val="006600"/>
                </a:solidFill>
                <a:latin typeface="Comic Sans MS" pitchFamily="66" charset="0"/>
                <a:ea typeface="PMingLiU" pitchFamily="18" charset="-120"/>
              </a:defRPr>
            </a:lvl9pPr>
          </a:lstStyle>
          <a:p>
            <a:pPr algn="ctr" eaLnBrk="1" fontAlgn="base" hangingPunct="1">
              <a:spcBef>
                <a:spcPct val="50000"/>
              </a:spcBef>
              <a:spcAft>
                <a:spcPct val="0"/>
              </a:spcAft>
            </a:pPr>
            <a:r>
              <a:rPr lang="en-US" sz="2400" dirty="0"/>
              <a:t>cytoplasm</a:t>
            </a:r>
          </a:p>
        </p:txBody>
      </p:sp>
      <p:sp>
        <p:nvSpPr>
          <p:cNvPr id="90122" name="Line 12"/>
          <p:cNvSpPr>
            <a:spLocks noChangeShapeType="1"/>
          </p:cNvSpPr>
          <p:nvPr/>
        </p:nvSpPr>
        <p:spPr bwMode="auto">
          <a:xfrm>
            <a:off x="5105400" y="1575486"/>
            <a:ext cx="1676400" cy="1624914"/>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nchor="b"/>
          <a:lstStyle/>
          <a:p>
            <a:pPr algn="ctr" fontAlgn="base">
              <a:spcBef>
                <a:spcPct val="0"/>
              </a:spcBef>
              <a:spcAft>
                <a:spcPct val="0"/>
              </a:spcAft>
            </a:pPr>
            <a:endParaRPr kumimoji="1" lang="en-US" sz="2800" b="1">
              <a:solidFill>
                <a:srgbClr val="006600"/>
              </a:solidFill>
              <a:ea typeface="PMingLiU" pitchFamily="18" charset="-120"/>
            </a:endParaRPr>
          </a:p>
        </p:txBody>
      </p:sp>
      <p:sp>
        <p:nvSpPr>
          <p:cNvPr id="2" name="Footer Placeholder 1"/>
          <p:cNvSpPr>
            <a:spLocks noGrp="1"/>
          </p:cNvSpPr>
          <p:nvPr>
            <p:ph type="ftr" sz="quarter" idx="11"/>
          </p:nvPr>
        </p:nvSpPr>
        <p:spPr/>
        <p:txBody>
          <a:bodyPr/>
          <a:lstStyle/>
          <a:p>
            <a:pPr>
              <a:defRPr/>
            </a:pPr>
            <a:r>
              <a:rPr lang="en-US">
                <a:solidFill>
                  <a:srgbClr val="000000"/>
                </a:solidFill>
              </a:rPr>
              <a:t>Cell Interior &amp; Function</a:t>
            </a:r>
          </a:p>
        </p:txBody>
      </p:sp>
    </p:spTree>
    <p:extLst>
      <p:ext uri="{BB962C8B-B14F-4D97-AF65-F5344CB8AC3E}">
        <p14:creationId xmlns:p14="http://schemas.microsoft.com/office/powerpoint/2010/main" val="13629506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21"/>
                                        </p:tgtEl>
                                        <p:attrNameLst>
                                          <p:attrName>style.visibility</p:attrName>
                                        </p:attrNameLst>
                                      </p:cBhvr>
                                      <p:to>
                                        <p:strVal val="visible"/>
                                      </p:to>
                                    </p:set>
                                    <p:animEffect transition="in" filter="wipe(left)">
                                      <p:cBhvr>
                                        <p:cTn id="7" dur="500"/>
                                        <p:tgtEl>
                                          <p:spTgt spid="901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0122"/>
                                        </p:tgtEl>
                                        <p:attrNameLst>
                                          <p:attrName>style.visibility</p:attrName>
                                        </p:attrNameLst>
                                      </p:cBhvr>
                                      <p:to>
                                        <p:strVal val="visible"/>
                                      </p:to>
                                    </p:set>
                                    <p:animEffect transition="in" filter="wipe(left)">
                                      <p:cBhvr>
                                        <p:cTn id="11" dur="500"/>
                                        <p:tgtEl>
                                          <p:spTgt spid="901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18819">
                                            <p:txEl>
                                              <p:pRg st="0" end="0"/>
                                            </p:txEl>
                                          </p:spTgt>
                                        </p:tgtEl>
                                        <p:attrNameLst>
                                          <p:attrName>style.visibility</p:attrName>
                                        </p:attrNameLst>
                                      </p:cBhvr>
                                      <p:to>
                                        <p:strVal val="visible"/>
                                      </p:to>
                                    </p:set>
                                    <p:animEffect transition="in" filter="wipe(left)">
                                      <p:cBhvr>
                                        <p:cTn id="16" dur="500"/>
                                        <p:tgtEl>
                                          <p:spTgt spid="41881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8819">
                                            <p:txEl>
                                              <p:pRg st="1" end="1"/>
                                            </p:txEl>
                                          </p:spTgt>
                                        </p:tgtEl>
                                        <p:attrNameLst>
                                          <p:attrName>style.visibility</p:attrName>
                                        </p:attrNameLst>
                                      </p:cBhvr>
                                      <p:to>
                                        <p:strVal val="visible"/>
                                      </p:to>
                                    </p:set>
                                    <p:animEffect transition="in" filter="wipe(left)">
                                      <p:cBhvr>
                                        <p:cTn id="21" dur="500"/>
                                        <p:tgtEl>
                                          <p:spTgt spid="41881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18819">
                                            <p:txEl>
                                              <p:pRg st="2" end="2"/>
                                            </p:txEl>
                                          </p:spTgt>
                                        </p:tgtEl>
                                        <p:attrNameLst>
                                          <p:attrName>style.visibility</p:attrName>
                                        </p:attrNameLst>
                                      </p:cBhvr>
                                      <p:to>
                                        <p:strVal val="visible"/>
                                      </p:to>
                                    </p:set>
                                    <p:animEffect transition="in" filter="wipe(left)">
                                      <p:cBhvr>
                                        <p:cTn id="26" dur="500"/>
                                        <p:tgtEl>
                                          <p:spTgt spid="41881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18819">
                                            <p:txEl>
                                              <p:pRg st="3" end="3"/>
                                            </p:txEl>
                                          </p:spTgt>
                                        </p:tgtEl>
                                        <p:attrNameLst>
                                          <p:attrName>style.visibility</p:attrName>
                                        </p:attrNameLst>
                                      </p:cBhvr>
                                      <p:to>
                                        <p:strVal val="visible"/>
                                      </p:to>
                                    </p:set>
                                    <p:animEffect transition="in" filter="wipe(left)">
                                      <p:cBhvr>
                                        <p:cTn id="31" dur="500"/>
                                        <p:tgtEl>
                                          <p:spTgt spid="418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uiExpand="1" build="p" bldLvl="3" autoUpdateAnimBg="0"/>
      <p:bldP spid="90121" grpId="0"/>
      <p:bldP spid="90122"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ad_scientist">
  <a:themeElements>
    <a:clrScheme name="mad_scientis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d_scientist">
      <a:majorFont>
        <a:latin typeface="Hemi Head 426"/>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009900"/>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800" b="1" i="0" u="none" strike="noStrike" cap="none" normalizeH="0" baseline="0" smtClean="0">
            <a:ln>
              <a:noFill/>
            </a:ln>
            <a:solidFill>
              <a:srgbClr val="006600"/>
            </a:solidFill>
            <a:effectLst/>
            <a:latin typeface="Comic Sans MS" pitchFamily="66" charset="0"/>
            <a:ea typeface="新細明體" pitchFamily="18" charset="-120"/>
          </a:defRPr>
        </a:defPPr>
      </a:lstStyle>
    </a:spDef>
    <a:lnDef>
      <a:spPr bwMode="auto">
        <a:xfrm>
          <a:off x="0" y="0"/>
          <a:ext cx="1" cy="1"/>
        </a:xfrm>
        <a:custGeom>
          <a:avLst/>
          <a:gdLst/>
          <a:ahLst/>
          <a:cxnLst/>
          <a:rect l="0" t="0" r="0" b="0"/>
          <a:pathLst/>
        </a:custGeom>
        <a:noFill/>
        <a:ln w="28575" cap="flat" cmpd="sng" algn="ctr">
          <a:solidFill>
            <a:srgbClr val="009900"/>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800" b="1" i="0" u="none" strike="noStrike" cap="none" normalizeH="0" baseline="0" smtClean="0">
            <a:ln>
              <a:noFill/>
            </a:ln>
            <a:solidFill>
              <a:srgbClr val="006600"/>
            </a:solidFill>
            <a:effectLst/>
            <a:latin typeface="Comic Sans MS" pitchFamily="66" charset="0"/>
            <a:ea typeface="新細明體" pitchFamily="18" charset="-120"/>
          </a:defRPr>
        </a:defPPr>
      </a:lstStyle>
    </a:lnDef>
  </a:objectDefaults>
  <a:extraClrSchemeLst>
    <a:extraClrScheme>
      <a:clrScheme name="mad_scientis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d_scientis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d_scientis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d_scientis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d_scientis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d_scientis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d_scientis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TotalTime>
  <Words>4433</Words>
  <Application>Microsoft Office PowerPoint</Application>
  <PresentationFormat>On-screen Show (4:3)</PresentationFormat>
  <Paragraphs>658</Paragraphs>
  <Slides>46</Slides>
  <Notes>42</Notes>
  <HiddenSlides>0</HiddenSlides>
  <MMClips>2</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46</vt:i4>
      </vt:variant>
    </vt:vector>
  </HeadingPairs>
  <TitlesOfParts>
    <vt:vector size="61" baseType="lpstr">
      <vt:lpstr>Arial</vt:lpstr>
      <vt:lpstr>Arial Unicode MS</vt:lpstr>
      <vt:lpstr>Book Antiqua</vt:lpstr>
      <vt:lpstr>Calibri</vt:lpstr>
      <vt:lpstr>Calisto MT</vt:lpstr>
      <vt:lpstr>Comic Sans MS</vt:lpstr>
      <vt:lpstr>Constantia</vt:lpstr>
      <vt:lpstr>Hemi Head 426</vt:lpstr>
      <vt:lpstr>Tahoma</vt:lpstr>
      <vt:lpstr>Times New Roman</vt:lpstr>
      <vt:lpstr>Wingdings</vt:lpstr>
      <vt:lpstr>Wingdings 2</vt:lpstr>
      <vt:lpstr>mad_scientist</vt:lpstr>
      <vt:lpstr>VIDEO TEMPLATES</vt:lpstr>
      <vt:lpstr>Flow</vt:lpstr>
      <vt:lpstr>Go to the “Slide Show” shade above</vt:lpstr>
      <vt:lpstr>Chapter 5: Cell Interior and Function</vt:lpstr>
      <vt:lpstr>PowerPoint Presentation</vt:lpstr>
      <vt:lpstr>PowerPoint Presentation</vt:lpstr>
      <vt:lpstr> Lesson Objectives</vt:lpstr>
      <vt:lpstr>Organelles</vt:lpstr>
      <vt:lpstr>Animal Cell Organelles</vt:lpstr>
      <vt:lpstr>Animal Cell Organelles</vt:lpstr>
      <vt:lpstr>Cytoplasm</vt:lpstr>
      <vt:lpstr>Nucleus  “Brain”</vt:lpstr>
      <vt:lpstr>Nuclear Membrane</vt:lpstr>
      <vt:lpstr>PowerPoint Presentation</vt:lpstr>
      <vt:lpstr>Chromosomes/Chromatin</vt:lpstr>
      <vt:lpstr>Nucleolus</vt:lpstr>
      <vt:lpstr>Ribosomes</vt:lpstr>
      <vt:lpstr>Endoplasmic Reticulum (ER)   “Circulatory System”</vt:lpstr>
      <vt:lpstr>“Rough” Endoplasmic Reticulum (ER)</vt:lpstr>
      <vt:lpstr>“Smooth” Endoplasmic Reticulum (SER)</vt:lpstr>
      <vt:lpstr>Golgi Apparatus  “Packaging Plant”</vt:lpstr>
      <vt:lpstr>Lysosomes  “Digestive System”</vt:lpstr>
      <vt:lpstr>Lysosomes  “Digestive System”</vt:lpstr>
      <vt:lpstr>Vacuoles</vt:lpstr>
      <vt:lpstr>Mitochondria  “Powerhouse” of the cell</vt:lpstr>
      <vt:lpstr>Mitochondria  “Powerhouse” of the cell</vt:lpstr>
      <vt:lpstr>Cytoskeleton</vt:lpstr>
      <vt:lpstr>Cytoskeleton</vt:lpstr>
      <vt:lpstr>Cilia and Flagella</vt:lpstr>
      <vt:lpstr>Centrioles</vt:lpstr>
      <vt:lpstr>Label the Organelles of an Animal Cell</vt:lpstr>
      <vt:lpstr>Label the Organelles of an Animal Cell</vt:lpstr>
      <vt:lpstr>Plant Cell Organelles</vt:lpstr>
      <vt:lpstr>Central Vacuole</vt:lpstr>
      <vt:lpstr>Vacuoles in Animals versus Plants</vt:lpstr>
      <vt:lpstr>Chloroplasts</vt:lpstr>
      <vt:lpstr>PowerPoint Presentation</vt:lpstr>
      <vt:lpstr>Cell Wall</vt:lpstr>
      <vt:lpstr>Label the Organelles.  Distinguish those of a Plant Cell.</vt:lpstr>
      <vt:lpstr>Label the Organelles of a Plant Cell</vt:lpstr>
      <vt:lpstr>Differences Between Plant and Animal Cells</vt:lpstr>
      <vt:lpstr>PowerPoint Presentation</vt:lpstr>
      <vt:lpstr> Name the Cellular Components based on their Functions</vt:lpstr>
      <vt:lpstr>Cellular Components and their Functions</vt:lpstr>
      <vt:lpstr>Compare Plant and Animal Cells</vt:lpstr>
      <vt:lpstr>Compare Plant and Animal Cells</vt:lpstr>
      <vt:lpstr>Complete the Venn Diagram  of Plant &amp; Animal Cells</vt:lpstr>
      <vt:lpstr>Complete the Venn Diagram  of Plant &amp; Animal Cells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Cell Interior and Function</dc:title>
  <dc:creator>Noemi</dc:creator>
  <cp:lastModifiedBy>Craig Riesen</cp:lastModifiedBy>
  <cp:revision>44</cp:revision>
  <dcterms:created xsi:type="dcterms:W3CDTF">2017-02-26T18:05:12Z</dcterms:created>
  <dcterms:modified xsi:type="dcterms:W3CDTF">2022-09-29T18:42:59Z</dcterms:modified>
</cp:coreProperties>
</file>