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 id="2147483720" r:id="rId2"/>
    <p:sldMasterId id="2147483721" r:id="rId3"/>
    <p:sldMasterId id="2147483722" r:id="rId4"/>
    <p:sldMasterId id="2147483723" r:id="rId5"/>
    <p:sldMasterId id="2147483724" r:id="rId6"/>
    <p:sldMasterId id="2147483725" r:id="rId7"/>
    <p:sldMasterId id="2147483726" r:id="rId8"/>
    <p:sldMasterId id="2147483727" r:id="rId9"/>
    <p:sldMasterId id="2147483728" r:id="rId10"/>
    <p:sldMasterId id="2147483754" r:id="rId11"/>
    <p:sldMasterId id="2147483762" r:id="rId12"/>
    <p:sldMasterId id="2147483770" r:id="rId13"/>
    <p:sldMasterId id="2147483782" r:id="rId14"/>
  </p:sldMasterIdLst>
  <p:notesMasterIdLst>
    <p:notesMasterId r:id="rId90"/>
  </p:notesMasterIdLst>
  <p:sldIdLst>
    <p:sldId id="355" r:id="rId15"/>
    <p:sldId id="256" r:id="rId16"/>
    <p:sldId id="360" r:id="rId17"/>
    <p:sldId id="361" r:id="rId18"/>
    <p:sldId id="369" r:id="rId19"/>
    <p:sldId id="370" r:id="rId20"/>
    <p:sldId id="379" r:id="rId21"/>
    <p:sldId id="378" r:id="rId22"/>
    <p:sldId id="356" r:id="rId23"/>
    <p:sldId id="257" r:id="rId24"/>
    <p:sldId id="258" r:id="rId25"/>
    <p:sldId id="259" r:id="rId26"/>
    <p:sldId id="260" r:id="rId27"/>
    <p:sldId id="261" r:id="rId28"/>
    <p:sldId id="380" r:id="rId29"/>
    <p:sldId id="381" r:id="rId30"/>
    <p:sldId id="412" r:id="rId31"/>
    <p:sldId id="382" r:id="rId32"/>
    <p:sldId id="262" r:id="rId33"/>
    <p:sldId id="263" r:id="rId34"/>
    <p:sldId id="385" r:id="rId35"/>
    <p:sldId id="386" r:id="rId36"/>
    <p:sldId id="384" r:id="rId37"/>
    <p:sldId id="387" r:id="rId38"/>
    <p:sldId id="388" r:id="rId39"/>
    <p:sldId id="389" r:id="rId40"/>
    <p:sldId id="383" r:id="rId41"/>
    <p:sldId id="264" r:id="rId42"/>
    <p:sldId id="265" r:id="rId43"/>
    <p:sldId id="392" r:id="rId44"/>
    <p:sldId id="393" r:id="rId45"/>
    <p:sldId id="394" r:id="rId46"/>
    <p:sldId id="395" r:id="rId47"/>
    <p:sldId id="390" r:id="rId48"/>
    <p:sldId id="396" r:id="rId49"/>
    <p:sldId id="397" r:id="rId50"/>
    <p:sldId id="266" r:id="rId51"/>
    <p:sldId id="267" r:id="rId52"/>
    <p:sldId id="398" r:id="rId53"/>
    <p:sldId id="268" r:id="rId54"/>
    <p:sldId id="269" r:id="rId55"/>
    <p:sldId id="391" r:id="rId56"/>
    <p:sldId id="399" r:id="rId57"/>
    <p:sldId id="400" r:id="rId58"/>
    <p:sldId id="401" r:id="rId59"/>
    <p:sldId id="271" r:id="rId60"/>
    <p:sldId id="270" r:id="rId61"/>
    <p:sldId id="402" r:id="rId62"/>
    <p:sldId id="272" r:id="rId63"/>
    <p:sldId id="403" r:id="rId64"/>
    <p:sldId id="273" r:id="rId65"/>
    <p:sldId id="274" r:id="rId66"/>
    <p:sldId id="275" r:id="rId67"/>
    <p:sldId id="276" r:id="rId68"/>
    <p:sldId id="277" r:id="rId69"/>
    <p:sldId id="278" r:id="rId70"/>
    <p:sldId id="279" r:id="rId71"/>
    <p:sldId id="404" r:id="rId72"/>
    <p:sldId id="280" r:id="rId73"/>
    <p:sldId id="405" r:id="rId74"/>
    <p:sldId id="281" r:id="rId75"/>
    <p:sldId id="282" r:id="rId76"/>
    <p:sldId id="283" r:id="rId77"/>
    <p:sldId id="284" r:id="rId78"/>
    <p:sldId id="409" r:id="rId79"/>
    <p:sldId id="410" r:id="rId80"/>
    <p:sldId id="406" r:id="rId81"/>
    <p:sldId id="285" r:id="rId82"/>
    <p:sldId id="286" r:id="rId83"/>
    <p:sldId id="287" r:id="rId84"/>
    <p:sldId id="407" r:id="rId85"/>
    <p:sldId id="411" r:id="rId86"/>
    <p:sldId id="408" r:id="rId87"/>
    <p:sldId id="288" r:id="rId88"/>
    <p:sldId id="289"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7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5"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8" name="Google Shape;4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489" name="Google Shape;4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0" name="Google Shape;50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rPr>
              <a:t>Mendelian Genetics</a:t>
            </a:r>
            <a:endParaRPr dirty="0"/>
          </a:p>
        </p:txBody>
      </p:sp>
      <p:sp>
        <p:nvSpPr>
          <p:cNvPr id="507" name="Google Shape;507;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solidFill>
                  <a:srgbClr val="000000"/>
                </a:solidFill>
              </a:rPr>
              <a:t>3/17/2022</a:t>
            </a:r>
            <a:endParaRPr dirty="0">
              <a:solidFill>
                <a:srgbClr val="000000"/>
              </a:solidFill>
            </a:endParaRPr>
          </a:p>
        </p:txBody>
      </p:sp>
      <p:sp>
        <p:nvSpPr>
          <p:cNvPr id="508" name="Google Shape;5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dirty="0">
              <a:solidFill>
                <a:srgbClr val="000000"/>
              </a:solidFill>
            </a:endParaRPr>
          </a:p>
        </p:txBody>
      </p:sp>
      <p:sp>
        <p:nvSpPr>
          <p:cNvPr id="509" name="Google Shape;509;p5: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14</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15</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3535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16</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57029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17</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57256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Mendelian Genetics</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07" name="Google Shape;507;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3/17/2022</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08" name="Google Shape;5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5: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7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156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71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78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57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71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5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1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80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1043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72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33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158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046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274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022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598" name="Google Shape;598;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599" name="Google Shape;59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
        <p:nvSpPr>
          <p:cNvPr id="600" name="Google Shape;600;p1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1" name="Google Shape;6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2: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25" name="Google Shape;625;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26" name="Google Shape;62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
        <p:nvSpPr>
          <p:cNvPr id="627" name="Google Shape;627;p12: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2: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25" name="Google Shape;625;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26" name="Google Shape;62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39</a:t>
            </a:fld>
            <a:endParaRPr>
              <a:solidFill>
                <a:srgbClr val="000000"/>
              </a:solidFill>
            </a:endParaRPr>
          </a:p>
        </p:txBody>
      </p:sp>
      <p:sp>
        <p:nvSpPr>
          <p:cNvPr id="627" name="Google Shape;627;p12: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69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3: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53" name="Google Shape;653;p1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54" name="Google Shape;65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
        <p:nvSpPr>
          <p:cNvPr id="655" name="Google Shape;655;p13: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75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4: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63" name="Google Shape;663;p1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64" name="Google Shape;66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
        <p:nvSpPr>
          <p:cNvPr id="665" name="Google Shape;665;p14: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6" name="Google Shape;6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897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Tree>
    <p:extLst>
      <p:ext uri="{BB962C8B-B14F-4D97-AF65-F5344CB8AC3E}">
        <p14:creationId xmlns:p14="http://schemas.microsoft.com/office/powerpoint/2010/main" val="931730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Tree>
    <p:extLst>
      <p:ext uri="{BB962C8B-B14F-4D97-AF65-F5344CB8AC3E}">
        <p14:creationId xmlns:p14="http://schemas.microsoft.com/office/powerpoint/2010/main" val="2842230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Tree>
    <p:extLst>
      <p:ext uri="{BB962C8B-B14F-4D97-AF65-F5344CB8AC3E}">
        <p14:creationId xmlns:p14="http://schemas.microsoft.com/office/powerpoint/2010/main" val="1623843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46</a:t>
            </a:fld>
            <a:endParaRPr sz="1200" b="0">
              <a:solidFill>
                <a:srgbClr val="000000"/>
              </a:solidFill>
              <a:latin typeface="Times"/>
              <a:ea typeface="Times"/>
              <a:cs typeface="Times"/>
              <a:sym typeface="Times"/>
            </a:endParaRPr>
          </a:p>
        </p:txBody>
      </p:sp>
      <p:sp>
        <p:nvSpPr>
          <p:cNvPr id="694" name="Google Shape;69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5" name="Google Shape;6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9.20b-0 The X-Y system</a:t>
            </a:r>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extLst>
      <p:ext uri="{BB962C8B-B14F-4D97-AF65-F5344CB8AC3E}">
        <p14:creationId xmlns:p14="http://schemas.microsoft.com/office/powerpoint/2010/main" val="3671800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Tree>
    <p:extLst>
      <p:ext uri="{BB962C8B-B14F-4D97-AF65-F5344CB8AC3E}">
        <p14:creationId xmlns:p14="http://schemas.microsoft.com/office/powerpoint/2010/main" val="198916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59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51</a:t>
            </a:fld>
            <a:endParaRPr sz="1200" b="0">
              <a:solidFill>
                <a:srgbClr val="000000"/>
              </a:solidFill>
              <a:latin typeface="Times"/>
              <a:ea typeface="Times"/>
              <a:cs typeface="Times"/>
              <a:sym typeface="Times"/>
            </a:endParaRPr>
          </a:p>
        </p:txBody>
      </p:sp>
      <p:sp>
        <p:nvSpPr>
          <p:cNvPr id="725" name="Google Shape;72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6" name="Google Shape;7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9.21b A homozygous, red-eyed female crossed with a white-eyed male</a:t>
            </a:r>
            <a:endParaRPr>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52</a:t>
            </a:fld>
            <a:endParaRPr sz="1200" b="0">
              <a:solidFill>
                <a:srgbClr val="000000"/>
              </a:solidFill>
              <a:latin typeface="Times"/>
              <a:ea typeface="Times"/>
              <a:cs typeface="Times"/>
              <a:sym typeface="Times"/>
            </a:endParaRPr>
          </a:p>
        </p:txBody>
      </p:sp>
      <p:sp>
        <p:nvSpPr>
          <p:cNvPr id="744" name="Google Shape;7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9.21c A heterozygous female crossed with a red-eyed male</a:t>
            </a:r>
            <a:endParaRPr>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53</a:t>
            </a:fld>
            <a:endParaRPr sz="1200" b="0">
              <a:solidFill>
                <a:srgbClr val="000000"/>
              </a:solidFill>
              <a:latin typeface="Times"/>
              <a:ea typeface="Times"/>
              <a:cs typeface="Times"/>
              <a:sym typeface="Times"/>
            </a:endParaRPr>
          </a:p>
        </p:txBody>
      </p:sp>
      <p:sp>
        <p:nvSpPr>
          <p:cNvPr id="766" name="Google Shape;7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7" name="Google Shape;7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9.21d A heterozygous female crossed with a white-eyed male</a:t>
            </a:r>
            <a:endParaRPr>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3: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804" name="Google Shape;804;p2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805" name="Google Shape;80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
        <p:nvSpPr>
          <p:cNvPr id="806" name="Google Shape;806;p23: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7" name="Google Shape;8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50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52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6519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61</a:t>
            </a:fld>
            <a:endParaRPr>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64</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65</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576572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66</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79235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641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0: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61" name="Google Shape;961;p3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62" name="Google Shape;96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68</a:t>
            </a:fld>
            <a:endParaRPr>
              <a:solidFill>
                <a:srgbClr val="000000"/>
              </a:solidFill>
            </a:endParaRPr>
          </a:p>
        </p:txBody>
      </p:sp>
      <p:sp>
        <p:nvSpPr>
          <p:cNvPr id="963" name="Google Shape;963;p30: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4" name="Google Shape;9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69</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5157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71</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026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72</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063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963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4: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1003" name="Google Shape;1003;p3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1004" name="Google Shape;100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75</a:t>
            </a:fld>
            <a:endParaRPr>
              <a:solidFill>
                <a:srgbClr val="000000"/>
              </a:solidFill>
            </a:endParaRPr>
          </a:p>
        </p:txBody>
      </p:sp>
      <p:sp>
        <p:nvSpPr>
          <p:cNvPr id="1005" name="Google Shape;1005;p34: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6" name="Google Shape;100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211015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3886200"/>
            <a:ext cx="91440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0" y="4572000"/>
            <a:ext cx="9144000" cy="228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1400"/>
              <a:buNone/>
              <a:defRPr sz="2000"/>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18" name="Google Shape;18;p2"/>
          <p:cNvSpPr txBox="1">
            <a:spLocks noGrp="1"/>
          </p:cNvSpPr>
          <p:nvPr>
            <p:ph type="dt" idx="10"/>
          </p:nvPr>
        </p:nvSpPr>
        <p:spPr>
          <a:xfrm>
            <a:off x="304800" y="6689725"/>
            <a:ext cx="21336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689725"/>
            <a:ext cx="28956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705600" y="6689725"/>
            <a:ext cx="21336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i="0" u="none" strike="noStrike" cap="none">
                <a:solidFill>
                  <a:srgbClr val="FFFFFF"/>
                </a:solidFill>
                <a:latin typeface="Open Sans"/>
                <a:ea typeface="Open Sans"/>
                <a:cs typeface="Open Sans"/>
                <a:sym typeface="Open Sans"/>
              </a:defRPr>
            </a:lvl1pPr>
            <a:lvl2pPr marL="0" marR="0" lvl="1" indent="0" algn="r">
              <a:spcBef>
                <a:spcPts val="0"/>
              </a:spcBef>
              <a:buNone/>
              <a:defRPr sz="900" b="1" i="0" u="none" strike="noStrike" cap="none">
                <a:solidFill>
                  <a:srgbClr val="FFFFFF"/>
                </a:solidFill>
                <a:latin typeface="Open Sans"/>
                <a:ea typeface="Open Sans"/>
                <a:cs typeface="Open Sans"/>
                <a:sym typeface="Open Sans"/>
              </a:defRPr>
            </a:lvl2pPr>
            <a:lvl3pPr marL="0" marR="0" lvl="2" indent="0" algn="r">
              <a:spcBef>
                <a:spcPts val="0"/>
              </a:spcBef>
              <a:buNone/>
              <a:defRPr sz="900" b="1" i="0" u="none" strike="noStrike" cap="none">
                <a:solidFill>
                  <a:srgbClr val="FFFFFF"/>
                </a:solidFill>
                <a:latin typeface="Open Sans"/>
                <a:ea typeface="Open Sans"/>
                <a:cs typeface="Open Sans"/>
                <a:sym typeface="Open Sans"/>
              </a:defRPr>
            </a:lvl3pPr>
            <a:lvl4pPr marL="0" marR="0" lvl="3" indent="0" algn="r">
              <a:spcBef>
                <a:spcPts val="0"/>
              </a:spcBef>
              <a:buNone/>
              <a:defRPr sz="900" b="1" i="0" u="none" strike="noStrike" cap="none">
                <a:solidFill>
                  <a:srgbClr val="FFFFFF"/>
                </a:solidFill>
                <a:latin typeface="Open Sans"/>
                <a:ea typeface="Open Sans"/>
                <a:cs typeface="Open Sans"/>
                <a:sym typeface="Open Sans"/>
              </a:defRPr>
            </a:lvl4pPr>
            <a:lvl5pPr marL="0" marR="0" lvl="4" indent="0" algn="r">
              <a:spcBef>
                <a:spcPts val="0"/>
              </a:spcBef>
              <a:buNone/>
              <a:defRPr sz="900" b="1" i="0" u="none" strike="noStrike" cap="none">
                <a:solidFill>
                  <a:srgbClr val="FFFFFF"/>
                </a:solidFill>
                <a:latin typeface="Open Sans"/>
                <a:ea typeface="Open Sans"/>
                <a:cs typeface="Open Sans"/>
                <a:sym typeface="Open Sans"/>
              </a:defRPr>
            </a:lvl5pPr>
            <a:lvl6pPr marL="0" marR="0" lvl="5" indent="0" algn="r">
              <a:spcBef>
                <a:spcPts val="0"/>
              </a:spcBef>
              <a:buNone/>
              <a:defRPr sz="900" b="1" i="0" u="none" strike="noStrike" cap="none">
                <a:solidFill>
                  <a:srgbClr val="FFFFFF"/>
                </a:solidFill>
                <a:latin typeface="Open Sans"/>
                <a:ea typeface="Open Sans"/>
                <a:cs typeface="Open Sans"/>
                <a:sym typeface="Open Sans"/>
              </a:defRPr>
            </a:lvl6pPr>
            <a:lvl7pPr marL="0" marR="0" lvl="6" indent="0" algn="r">
              <a:spcBef>
                <a:spcPts val="0"/>
              </a:spcBef>
              <a:buNone/>
              <a:defRPr sz="900" b="1" i="0" u="none" strike="noStrike" cap="none">
                <a:solidFill>
                  <a:srgbClr val="FFFFFF"/>
                </a:solidFill>
                <a:latin typeface="Open Sans"/>
                <a:ea typeface="Open Sans"/>
                <a:cs typeface="Open Sans"/>
                <a:sym typeface="Open Sans"/>
              </a:defRPr>
            </a:lvl7pPr>
            <a:lvl8pPr marL="0" marR="0" lvl="7" indent="0" algn="r">
              <a:spcBef>
                <a:spcPts val="0"/>
              </a:spcBef>
              <a:buNone/>
              <a:defRPr sz="900" b="1" i="0" u="none" strike="noStrike" cap="none">
                <a:solidFill>
                  <a:srgbClr val="FFFFFF"/>
                </a:solidFill>
                <a:latin typeface="Open Sans"/>
                <a:ea typeface="Open Sans"/>
                <a:cs typeface="Open Sans"/>
                <a:sym typeface="Open Sans"/>
              </a:defRPr>
            </a:lvl8pPr>
            <a:lvl9pPr marL="0" marR="0" lvl="8" indent="0" algn="r">
              <a:spcBef>
                <a:spcPts val="0"/>
              </a:spcBef>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600200" y="-914400"/>
            <a:ext cx="5867400" cy="8763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75" name="Google Shape;75;p11"/>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68604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36506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5794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49237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0326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61512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0345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439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0009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956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86300" y="2095500"/>
            <a:ext cx="6400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90500" y="-38100"/>
            <a:ext cx="6400800" cy="6477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81" name="Google Shape;81;p12"/>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55"/>
        <p:cNvGrpSpPr/>
        <p:nvPr/>
      </p:nvGrpSpPr>
      <p:grpSpPr>
        <a:xfrm>
          <a:off x="0" y="0"/>
          <a:ext cx="0" cy="0"/>
          <a:chOff x="0" y="0"/>
          <a:chExt cx="0" cy="0"/>
        </a:xfrm>
      </p:grpSpPr>
      <p:sp>
        <p:nvSpPr>
          <p:cNvPr id="356" name="Google Shape;356;p6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62"/>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6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59" name="Google Shape;359;p62"/>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60" name="Google Shape;360;p62"/>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12657192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61"/>
        <p:cNvGrpSpPr/>
        <p:nvPr/>
      </p:nvGrpSpPr>
      <p:grpSpPr>
        <a:xfrm>
          <a:off x="0" y="0"/>
          <a:ext cx="0" cy="0"/>
          <a:chOff x="0" y="0"/>
          <a:chExt cx="0" cy="0"/>
        </a:xfrm>
      </p:grpSpPr>
      <p:pic>
        <p:nvPicPr>
          <p:cNvPr id="362" name="Google Shape;362;p63"/>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63" name="Google Shape;363;p6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63"/>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65" name="Google Shape;365;p63"/>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66" name="Google Shape;366;p63"/>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67" name="Google Shape;367;p63"/>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1750919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68"/>
        <p:cNvGrpSpPr/>
        <p:nvPr/>
      </p:nvGrpSpPr>
      <p:grpSpPr>
        <a:xfrm>
          <a:off x="0" y="0"/>
          <a:ext cx="0" cy="0"/>
          <a:chOff x="0" y="0"/>
          <a:chExt cx="0" cy="0"/>
        </a:xfrm>
      </p:grpSpPr>
      <p:sp>
        <p:nvSpPr>
          <p:cNvPr id="369" name="Google Shape;369;p6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71" name="Google Shape;371;p6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72" name="Google Shape;372;p6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30370094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73"/>
        <p:cNvGrpSpPr/>
        <p:nvPr/>
      </p:nvGrpSpPr>
      <p:grpSpPr>
        <a:xfrm>
          <a:off x="0" y="0"/>
          <a:ext cx="0" cy="0"/>
          <a:chOff x="0" y="0"/>
          <a:chExt cx="0" cy="0"/>
        </a:xfrm>
      </p:grpSpPr>
      <p:sp>
        <p:nvSpPr>
          <p:cNvPr id="374" name="Google Shape;374;p6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65"/>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18852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6"/>
        <p:cNvGrpSpPr/>
        <p:nvPr/>
      </p:nvGrpSpPr>
      <p:grpSpPr>
        <a:xfrm>
          <a:off x="0" y="0"/>
          <a:ext cx="0" cy="0"/>
          <a:chOff x="0" y="0"/>
          <a:chExt cx="0" cy="0"/>
        </a:xfrm>
      </p:grpSpPr>
      <p:sp>
        <p:nvSpPr>
          <p:cNvPr id="377" name="Google Shape;377;p6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6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6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1" name="Google Shape;381;p6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9136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83"/>
        <p:cNvGrpSpPr/>
        <p:nvPr/>
      </p:nvGrpSpPr>
      <p:grpSpPr>
        <a:xfrm>
          <a:off x="0" y="0"/>
          <a:ext cx="0" cy="0"/>
          <a:chOff x="0" y="0"/>
          <a:chExt cx="0" cy="0"/>
        </a:xfrm>
      </p:grpSpPr>
      <p:sp>
        <p:nvSpPr>
          <p:cNvPr id="384" name="Google Shape;384;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6" name="Google Shape;386;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8" name="Google Shape;388;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0" name="Google Shape;390;p6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8220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2"/>
        <p:cNvGrpSpPr/>
        <p:nvPr/>
      </p:nvGrpSpPr>
      <p:grpSpPr>
        <a:xfrm>
          <a:off x="0" y="0"/>
          <a:ext cx="0" cy="0"/>
          <a:chOff x="0" y="0"/>
          <a:chExt cx="0" cy="0"/>
        </a:xfrm>
      </p:grpSpPr>
      <p:sp>
        <p:nvSpPr>
          <p:cNvPr id="393" name="Google Shape;393;p6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7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87" name="Google Shape;87;p13"/>
          <p:cNvSpPr>
            <a:spLocks noGrp="1"/>
          </p:cNvSpPr>
          <p:nvPr>
            <p:ph type="clipArt" idx="2"/>
          </p:nvPr>
        </p:nvSpPr>
        <p:spPr>
          <a:xfrm>
            <a:off x="4610100" y="533400"/>
            <a:ext cx="4305300" cy="5867400"/>
          </a:xfrm>
          <a:prstGeom prst="rect">
            <a:avLst/>
          </a:prstGeom>
          <a:noFill/>
          <a:ln>
            <a:noFill/>
          </a:ln>
        </p:spPr>
      </p:sp>
      <p:sp>
        <p:nvSpPr>
          <p:cNvPr id="88" name="Google Shape;88;p13"/>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4" name="Google Shape;94;p14"/>
          <p:cNvSpPr txBox="1">
            <a:spLocks noGrp="1"/>
          </p:cNvSpPr>
          <p:nvPr>
            <p:ph type="body" idx="2"/>
          </p:nvPr>
        </p:nvSpPr>
        <p:spPr>
          <a:xfrm>
            <a:off x="4610100" y="533400"/>
            <a:ext cx="4305300" cy="28575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5" name="Google Shape;95;p14"/>
          <p:cNvSpPr txBox="1">
            <a:spLocks noGrp="1"/>
          </p:cNvSpPr>
          <p:nvPr>
            <p:ph type="body" idx="3"/>
          </p:nvPr>
        </p:nvSpPr>
        <p:spPr>
          <a:xfrm>
            <a:off x="4610100" y="3543300"/>
            <a:ext cx="4305300" cy="28575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6" name="Google Shape;96;p14"/>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4" name="Google Shape;1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1" name="Google Shape;13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52400" y="533400"/>
            <a:ext cx="87630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24" name="Google Shape;24;p3"/>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i="0" u="none" strike="noStrike" cap="none">
                <a:solidFill>
                  <a:srgbClr val="FFFFFF"/>
                </a:solidFill>
                <a:latin typeface="Open Sans"/>
                <a:ea typeface="Open Sans"/>
                <a:cs typeface="Open Sans"/>
                <a:sym typeface="Open Sans"/>
              </a:defRPr>
            </a:lvl1pPr>
            <a:lvl2pPr marL="0" marR="0" lvl="1" indent="0" algn="r">
              <a:spcBef>
                <a:spcPts val="0"/>
              </a:spcBef>
              <a:buNone/>
              <a:defRPr sz="900" b="1" i="0" u="none" strike="noStrike" cap="none">
                <a:solidFill>
                  <a:srgbClr val="FFFFFF"/>
                </a:solidFill>
                <a:latin typeface="Open Sans"/>
                <a:ea typeface="Open Sans"/>
                <a:cs typeface="Open Sans"/>
                <a:sym typeface="Open Sans"/>
              </a:defRPr>
            </a:lvl2pPr>
            <a:lvl3pPr marL="0" marR="0" lvl="2" indent="0" algn="r">
              <a:spcBef>
                <a:spcPts val="0"/>
              </a:spcBef>
              <a:buNone/>
              <a:defRPr sz="900" b="1" i="0" u="none" strike="noStrike" cap="none">
                <a:solidFill>
                  <a:srgbClr val="FFFFFF"/>
                </a:solidFill>
                <a:latin typeface="Open Sans"/>
                <a:ea typeface="Open Sans"/>
                <a:cs typeface="Open Sans"/>
                <a:sym typeface="Open Sans"/>
              </a:defRPr>
            </a:lvl3pPr>
            <a:lvl4pPr marL="0" marR="0" lvl="3" indent="0" algn="r">
              <a:spcBef>
                <a:spcPts val="0"/>
              </a:spcBef>
              <a:buNone/>
              <a:defRPr sz="900" b="1" i="0" u="none" strike="noStrike" cap="none">
                <a:solidFill>
                  <a:srgbClr val="FFFFFF"/>
                </a:solidFill>
                <a:latin typeface="Open Sans"/>
                <a:ea typeface="Open Sans"/>
                <a:cs typeface="Open Sans"/>
                <a:sym typeface="Open Sans"/>
              </a:defRPr>
            </a:lvl4pPr>
            <a:lvl5pPr marL="0" marR="0" lvl="4" indent="0" algn="r">
              <a:spcBef>
                <a:spcPts val="0"/>
              </a:spcBef>
              <a:buNone/>
              <a:defRPr sz="900" b="1" i="0" u="none" strike="noStrike" cap="none">
                <a:solidFill>
                  <a:srgbClr val="FFFFFF"/>
                </a:solidFill>
                <a:latin typeface="Open Sans"/>
                <a:ea typeface="Open Sans"/>
                <a:cs typeface="Open Sans"/>
                <a:sym typeface="Open Sans"/>
              </a:defRPr>
            </a:lvl5pPr>
            <a:lvl6pPr marL="0" marR="0" lvl="5" indent="0" algn="r">
              <a:spcBef>
                <a:spcPts val="0"/>
              </a:spcBef>
              <a:buNone/>
              <a:defRPr sz="900" b="1" i="0" u="none" strike="noStrike" cap="none">
                <a:solidFill>
                  <a:srgbClr val="FFFFFF"/>
                </a:solidFill>
                <a:latin typeface="Open Sans"/>
                <a:ea typeface="Open Sans"/>
                <a:cs typeface="Open Sans"/>
                <a:sym typeface="Open Sans"/>
              </a:defRPr>
            </a:lvl6pPr>
            <a:lvl7pPr marL="0" marR="0" lvl="6" indent="0" algn="r">
              <a:spcBef>
                <a:spcPts val="0"/>
              </a:spcBef>
              <a:buNone/>
              <a:defRPr sz="900" b="1" i="0" u="none" strike="noStrike" cap="none">
                <a:solidFill>
                  <a:srgbClr val="FFFFFF"/>
                </a:solidFill>
                <a:latin typeface="Open Sans"/>
                <a:ea typeface="Open Sans"/>
                <a:cs typeface="Open Sans"/>
                <a:sym typeface="Open Sans"/>
              </a:defRPr>
            </a:lvl7pPr>
            <a:lvl8pPr marL="0" marR="0" lvl="7" indent="0" algn="r">
              <a:spcBef>
                <a:spcPts val="0"/>
              </a:spcBef>
              <a:buNone/>
              <a:defRPr sz="900" b="1" i="0" u="none" strike="noStrike" cap="none">
                <a:solidFill>
                  <a:srgbClr val="FFFFFF"/>
                </a:solidFill>
                <a:latin typeface="Open Sans"/>
                <a:ea typeface="Open Sans"/>
                <a:cs typeface="Open Sans"/>
                <a:sym typeface="Open Sans"/>
              </a:defRPr>
            </a:lvl8pPr>
            <a:lvl9pPr marL="0" marR="0" lvl="8" indent="0" algn="r">
              <a:spcBef>
                <a:spcPts val="0"/>
              </a:spcBef>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1" name="Google Shape;15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2" name="Google Shape;15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24"/>
          <p:cNvSpPr>
            <a:spLocks noGrp="1"/>
          </p:cNvSpPr>
          <p:nvPr>
            <p:ph type="pic" idx="2"/>
          </p:nvPr>
        </p:nvSpPr>
        <p:spPr>
          <a:xfrm>
            <a:off x="1792288" y="612775"/>
            <a:ext cx="5486400" cy="4114800"/>
          </a:xfrm>
          <a:prstGeom prst="rect">
            <a:avLst/>
          </a:prstGeom>
          <a:noFill/>
          <a:ln>
            <a:noFill/>
          </a:ln>
        </p:spPr>
      </p:sp>
      <p:sp>
        <p:nvSpPr>
          <p:cNvPr id="158" name="Google Shape;15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9" name="Google Shape;15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78" name="Google Shape;178;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0"/>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87" name="Google Shape;187;p30"/>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88" name="Google Shape;188;p30"/>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189"/>
        <p:cNvGrpSpPr/>
        <p:nvPr/>
      </p:nvGrpSpPr>
      <p:grpSpPr>
        <a:xfrm>
          <a:off x="0" y="0"/>
          <a:ext cx="0" cy="0"/>
          <a:chOff x="0" y="0"/>
          <a:chExt cx="0" cy="0"/>
        </a:xfrm>
      </p:grpSpPr>
      <p:pic>
        <p:nvPicPr>
          <p:cNvPr id="190" name="Google Shape;190;p31"/>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91" name="Google Shape;191;p3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93" name="Google Shape;193;p31"/>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194" name="Google Shape;194;p31"/>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95" name="Google Shape;195;p31"/>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99" name="Google Shape;199;p32"/>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00" name="Google Shape;200;p32"/>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292929"/>
              </a:buClr>
              <a:buSzPts val="6000"/>
              <a:buFont typeface="Comic Sans MS"/>
              <a:buNone/>
              <a:defRPr sz="2000"/>
            </a:lvl1pPr>
            <a:lvl2pPr marL="914400" lvl="1" indent="-228600" algn="l">
              <a:spcBef>
                <a:spcPts val="360"/>
              </a:spcBef>
              <a:spcAft>
                <a:spcPts val="0"/>
              </a:spcAft>
              <a:buClr>
                <a:srgbClr val="292929"/>
              </a:buClr>
              <a:buSzPts val="5400"/>
              <a:buFont typeface="Comic Sans MS"/>
              <a:buNone/>
              <a:defRPr sz="1800"/>
            </a:lvl2pPr>
            <a:lvl3pPr marL="1371600" lvl="2" indent="-228600" algn="l">
              <a:spcBef>
                <a:spcPts val="320"/>
              </a:spcBef>
              <a:spcAft>
                <a:spcPts val="0"/>
              </a:spcAft>
              <a:buClr>
                <a:srgbClr val="292929"/>
              </a:buClr>
              <a:buSzPts val="4800"/>
              <a:buFont typeface="Comic Sans MS"/>
              <a:buNone/>
              <a:defRPr sz="1600"/>
            </a:lvl3pPr>
            <a:lvl4pPr marL="1828800" lvl="3" indent="-228600" algn="l">
              <a:spcBef>
                <a:spcPts val="280"/>
              </a:spcBef>
              <a:spcAft>
                <a:spcPts val="0"/>
              </a:spcAft>
              <a:buClr>
                <a:srgbClr val="292929"/>
              </a:buClr>
              <a:buSzPts val="4200"/>
              <a:buFont typeface="Comic Sans MS"/>
              <a:buNone/>
              <a:defRPr sz="1400"/>
            </a:lvl4pPr>
            <a:lvl5pPr marL="2286000" lvl="4" indent="-228600" algn="l">
              <a:spcBef>
                <a:spcPts val="280"/>
              </a:spcBef>
              <a:spcAft>
                <a:spcPts val="0"/>
              </a:spcAft>
              <a:buClr>
                <a:srgbClr val="292929"/>
              </a:buClr>
              <a:buSzPts val="4200"/>
              <a:buFont typeface="Comic Sans MS"/>
              <a:buNone/>
              <a:defRPr sz="1400"/>
            </a:lvl5pPr>
            <a:lvl6pPr marL="2743200" lvl="5" indent="-228600" algn="l">
              <a:spcBef>
                <a:spcPts val="280"/>
              </a:spcBef>
              <a:spcAft>
                <a:spcPts val="0"/>
              </a:spcAft>
              <a:buClr>
                <a:srgbClr val="292929"/>
              </a:buClr>
              <a:buSzPts val="4200"/>
              <a:buFont typeface="Comic Sans MS"/>
              <a:buNone/>
              <a:defRPr sz="1400"/>
            </a:lvl6pPr>
            <a:lvl7pPr marL="3200400" lvl="6" indent="-228600" algn="l">
              <a:spcBef>
                <a:spcPts val="280"/>
              </a:spcBef>
              <a:spcAft>
                <a:spcPts val="0"/>
              </a:spcAft>
              <a:buClr>
                <a:srgbClr val="292929"/>
              </a:buClr>
              <a:buSzPts val="4200"/>
              <a:buFont typeface="Comic Sans MS"/>
              <a:buNone/>
              <a:defRPr sz="1400"/>
            </a:lvl7pPr>
            <a:lvl8pPr marL="3657600" lvl="7" indent="-228600" algn="l">
              <a:spcBef>
                <a:spcPts val="280"/>
              </a:spcBef>
              <a:spcAft>
                <a:spcPts val="0"/>
              </a:spcAft>
              <a:buClr>
                <a:srgbClr val="292929"/>
              </a:buClr>
              <a:buSzPts val="4200"/>
              <a:buFont typeface="Comic Sans MS"/>
              <a:buNone/>
              <a:defRPr sz="1400"/>
            </a:lvl8pPr>
            <a:lvl9pPr marL="4114800" lvl="8" indent="-228600" algn="l">
              <a:spcBef>
                <a:spcPts val="280"/>
              </a:spcBef>
              <a:spcAft>
                <a:spcPts val="0"/>
              </a:spcAft>
              <a:buClr>
                <a:srgbClr val="292929"/>
              </a:buClr>
              <a:buSzPts val="4200"/>
              <a:buFont typeface="Comic Sans MS"/>
              <a:buNone/>
              <a:defRPr sz="1400"/>
            </a:lvl9pPr>
          </a:lstStyle>
          <a:p>
            <a:endParaRPr/>
          </a:p>
        </p:txBody>
      </p:sp>
      <p:sp>
        <p:nvSpPr>
          <p:cNvPr id="30" name="Google Shape;30;p4"/>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9" name="Google Shape;209;p3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3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p3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8"/>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30" name="Google Shape;230;p3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31" name="Google Shape;231;p3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232"/>
        <p:cNvGrpSpPr/>
        <p:nvPr/>
      </p:nvGrpSpPr>
      <p:grpSpPr>
        <a:xfrm>
          <a:off x="0" y="0"/>
          <a:ext cx="0" cy="0"/>
          <a:chOff x="0" y="0"/>
          <a:chExt cx="0" cy="0"/>
        </a:xfrm>
      </p:grpSpPr>
      <p:pic>
        <p:nvPicPr>
          <p:cNvPr id="233" name="Google Shape;233;p39"/>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234" name="Google Shape;234;p3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9"/>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236" name="Google Shape;236;p39"/>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237" name="Google Shape;237;p39"/>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238" name="Google Shape;238;p39"/>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4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42" name="Google Shape;242;p40"/>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43" name="Google Shape;243;p40"/>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44"/>
        <p:cNvGrpSpPr/>
        <p:nvPr/>
      </p:nvGrpSpPr>
      <p:grpSpPr>
        <a:xfrm>
          <a:off x="0" y="0"/>
          <a:ext cx="0" cy="0"/>
          <a:chOff x="0" y="0"/>
          <a:chExt cx="0" cy="0"/>
        </a:xfrm>
      </p:grpSpPr>
      <p:sp>
        <p:nvSpPr>
          <p:cNvPr id="245" name="Google Shape;245;p4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1"/>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2" name="Google Shape;252;p4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4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7" name="Google Shape;257;p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9" name="Google Shape;259;p4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4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p4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36" name="Google Shape;36;p5"/>
          <p:cNvSpPr txBox="1">
            <a:spLocks noGrp="1"/>
          </p:cNvSpPr>
          <p:nvPr>
            <p:ph type="body" idx="2"/>
          </p:nvPr>
        </p:nvSpPr>
        <p:spPr>
          <a:xfrm>
            <a:off x="46101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37" name="Google Shape;37;p5"/>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4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73" name="Google Shape;273;p4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74" name="Google Shape;274;p4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275"/>
        <p:cNvGrpSpPr/>
        <p:nvPr/>
      </p:nvGrpSpPr>
      <p:grpSpPr>
        <a:xfrm>
          <a:off x="0" y="0"/>
          <a:ext cx="0" cy="0"/>
          <a:chOff x="0" y="0"/>
          <a:chExt cx="0" cy="0"/>
        </a:xfrm>
      </p:grpSpPr>
      <p:pic>
        <p:nvPicPr>
          <p:cNvPr id="276" name="Google Shape;276;p4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277" name="Google Shape;277;p4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279" name="Google Shape;279;p47"/>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280" name="Google Shape;280;p4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281" name="Google Shape;281;p47"/>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85" name="Google Shape;285;p4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86" name="Google Shape;286;p4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87"/>
        <p:cNvGrpSpPr/>
        <p:nvPr/>
      </p:nvGrpSpPr>
      <p:grpSpPr>
        <a:xfrm>
          <a:off x="0" y="0"/>
          <a:ext cx="0" cy="0"/>
          <a:chOff x="0" y="0"/>
          <a:chExt cx="0" cy="0"/>
        </a:xfrm>
      </p:grpSpPr>
      <p:sp>
        <p:nvSpPr>
          <p:cNvPr id="288" name="Google Shape;288;p4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9"/>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5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5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5" name="Google Shape;295;p5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2" name="Google Shape;302;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4" name="Google Shape;304;p5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6"/>
        <p:cNvGrpSpPr/>
        <p:nvPr/>
      </p:nvGrpSpPr>
      <p:grpSpPr>
        <a:xfrm>
          <a:off x="0" y="0"/>
          <a:ext cx="0" cy="0"/>
          <a:chOff x="0" y="0"/>
          <a:chExt cx="0" cy="0"/>
        </a:xfrm>
      </p:grpSpPr>
      <p:sp>
        <p:nvSpPr>
          <p:cNvPr id="307" name="Google Shape;307;p5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2"/>
        <p:cNvGrpSpPr/>
        <p:nvPr/>
      </p:nvGrpSpPr>
      <p:grpSpPr>
        <a:xfrm>
          <a:off x="0" y="0"/>
          <a:ext cx="0" cy="0"/>
          <a:chOff x="0" y="0"/>
          <a:chExt cx="0" cy="0"/>
        </a:xfrm>
      </p:grpSpPr>
      <p:sp>
        <p:nvSpPr>
          <p:cNvPr id="313" name="Google Shape;313;p5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5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16" name="Google Shape;316;p5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17" name="Google Shape;317;p5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318"/>
        <p:cNvGrpSpPr/>
        <p:nvPr/>
      </p:nvGrpSpPr>
      <p:grpSpPr>
        <a:xfrm>
          <a:off x="0" y="0"/>
          <a:ext cx="0" cy="0"/>
          <a:chOff x="0" y="0"/>
          <a:chExt cx="0" cy="0"/>
        </a:xfrm>
      </p:grpSpPr>
      <p:pic>
        <p:nvPicPr>
          <p:cNvPr id="319" name="Google Shape;319;p5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20" name="Google Shape;320;p5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22" name="Google Shape;322;p5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23" name="Google Shape;323;p5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24" name="Google Shape;324;p5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8" name="Google Shape;328;p5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29" name="Google Shape;329;p5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292929"/>
              </a:buClr>
              <a:buSzPts val="7200"/>
              <a:buFont typeface="Comic Sans MS"/>
              <a:buNone/>
              <a:defRPr sz="2400" b="1"/>
            </a:lvl1pPr>
            <a:lvl2pPr marL="914400" lvl="1" indent="-228600" algn="l">
              <a:spcBef>
                <a:spcPts val="400"/>
              </a:spcBef>
              <a:spcAft>
                <a:spcPts val="0"/>
              </a:spcAft>
              <a:buClr>
                <a:srgbClr val="292929"/>
              </a:buClr>
              <a:buSzPts val="6000"/>
              <a:buFont typeface="Comic Sans MS"/>
              <a:buNone/>
              <a:defRPr sz="2000" b="1"/>
            </a:lvl2pPr>
            <a:lvl3pPr marL="1371600" lvl="2" indent="-228600" algn="l">
              <a:spcBef>
                <a:spcPts val="360"/>
              </a:spcBef>
              <a:spcAft>
                <a:spcPts val="0"/>
              </a:spcAft>
              <a:buClr>
                <a:srgbClr val="292929"/>
              </a:buClr>
              <a:buSzPts val="5400"/>
              <a:buFont typeface="Comic Sans MS"/>
              <a:buNone/>
              <a:defRPr sz="1800" b="1"/>
            </a:lvl3pPr>
            <a:lvl4pPr marL="1828800" lvl="3" indent="-228600" algn="l">
              <a:spcBef>
                <a:spcPts val="320"/>
              </a:spcBef>
              <a:spcAft>
                <a:spcPts val="0"/>
              </a:spcAft>
              <a:buClr>
                <a:srgbClr val="292929"/>
              </a:buClr>
              <a:buSzPts val="4800"/>
              <a:buFont typeface="Comic Sans MS"/>
              <a:buNone/>
              <a:defRPr sz="1600" b="1"/>
            </a:lvl4pPr>
            <a:lvl5pPr marL="2286000" lvl="4" indent="-228600" algn="l">
              <a:spcBef>
                <a:spcPts val="320"/>
              </a:spcBef>
              <a:spcAft>
                <a:spcPts val="0"/>
              </a:spcAft>
              <a:buClr>
                <a:srgbClr val="292929"/>
              </a:buClr>
              <a:buSzPts val="4800"/>
              <a:buFont typeface="Comic Sans MS"/>
              <a:buNone/>
              <a:defRPr sz="1600" b="1"/>
            </a:lvl5pPr>
            <a:lvl6pPr marL="2743200" lvl="5" indent="-228600" algn="l">
              <a:spcBef>
                <a:spcPts val="320"/>
              </a:spcBef>
              <a:spcAft>
                <a:spcPts val="0"/>
              </a:spcAft>
              <a:buClr>
                <a:srgbClr val="292929"/>
              </a:buClr>
              <a:buSzPts val="4800"/>
              <a:buFont typeface="Comic Sans MS"/>
              <a:buNone/>
              <a:defRPr sz="1600" b="1"/>
            </a:lvl6pPr>
            <a:lvl7pPr marL="3200400" lvl="6" indent="-228600" algn="l">
              <a:spcBef>
                <a:spcPts val="320"/>
              </a:spcBef>
              <a:spcAft>
                <a:spcPts val="0"/>
              </a:spcAft>
              <a:buClr>
                <a:srgbClr val="292929"/>
              </a:buClr>
              <a:buSzPts val="4800"/>
              <a:buFont typeface="Comic Sans MS"/>
              <a:buNone/>
              <a:defRPr sz="1600" b="1"/>
            </a:lvl7pPr>
            <a:lvl8pPr marL="3657600" lvl="7" indent="-228600" algn="l">
              <a:spcBef>
                <a:spcPts val="320"/>
              </a:spcBef>
              <a:spcAft>
                <a:spcPts val="0"/>
              </a:spcAft>
              <a:buClr>
                <a:srgbClr val="292929"/>
              </a:buClr>
              <a:buSzPts val="4800"/>
              <a:buFont typeface="Comic Sans MS"/>
              <a:buNone/>
              <a:defRPr sz="1600" b="1"/>
            </a:lvl8pPr>
            <a:lvl9pPr marL="4114800" lvl="8" indent="-228600" algn="l">
              <a:spcBef>
                <a:spcPts val="320"/>
              </a:spcBef>
              <a:spcAft>
                <a:spcPts val="0"/>
              </a:spcAft>
              <a:buClr>
                <a:srgbClr val="292929"/>
              </a:buClr>
              <a:buSzPts val="4800"/>
              <a:buFont typeface="Comic Sans MS"/>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400"/>
              <a:buNone/>
              <a:defRPr sz="1800"/>
            </a:lvl3pPr>
            <a:lvl4pPr marL="1828800" lvl="3" indent="-228600" algn="l">
              <a:spcBef>
                <a:spcPts val="320"/>
              </a:spcBef>
              <a:spcAft>
                <a:spcPts val="0"/>
              </a:spcAft>
              <a:buSzPts val="1400"/>
              <a:buNone/>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292929"/>
              </a:buClr>
              <a:buSzPts val="7200"/>
              <a:buFont typeface="Comic Sans MS"/>
              <a:buNone/>
              <a:defRPr sz="2400" b="1"/>
            </a:lvl1pPr>
            <a:lvl2pPr marL="914400" lvl="1" indent="-228600" algn="l">
              <a:spcBef>
                <a:spcPts val="400"/>
              </a:spcBef>
              <a:spcAft>
                <a:spcPts val="0"/>
              </a:spcAft>
              <a:buClr>
                <a:srgbClr val="292929"/>
              </a:buClr>
              <a:buSzPts val="6000"/>
              <a:buFont typeface="Comic Sans MS"/>
              <a:buNone/>
              <a:defRPr sz="2000" b="1"/>
            </a:lvl2pPr>
            <a:lvl3pPr marL="1371600" lvl="2" indent="-228600" algn="l">
              <a:spcBef>
                <a:spcPts val="360"/>
              </a:spcBef>
              <a:spcAft>
                <a:spcPts val="0"/>
              </a:spcAft>
              <a:buClr>
                <a:srgbClr val="292929"/>
              </a:buClr>
              <a:buSzPts val="5400"/>
              <a:buFont typeface="Comic Sans MS"/>
              <a:buNone/>
              <a:defRPr sz="1800" b="1"/>
            </a:lvl3pPr>
            <a:lvl4pPr marL="1828800" lvl="3" indent="-228600" algn="l">
              <a:spcBef>
                <a:spcPts val="320"/>
              </a:spcBef>
              <a:spcAft>
                <a:spcPts val="0"/>
              </a:spcAft>
              <a:buClr>
                <a:srgbClr val="292929"/>
              </a:buClr>
              <a:buSzPts val="4800"/>
              <a:buFont typeface="Comic Sans MS"/>
              <a:buNone/>
              <a:defRPr sz="1600" b="1"/>
            </a:lvl4pPr>
            <a:lvl5pPr marL="2286000" lvl="4" indent="-228600" algn="l">
              <a:spcBef>
                <a:spcPts val="320"/>
              </a:spcBef>
              <a:spcAft>
                <a:spcPts val="0"/>
              </a:spcAft>
              <a:buClr>
                <a:srgbClr val="292929"/>
              </a:buClr>
              <a:buSzPts val="4800"/>
              <a:buFont typeface="Comic Sans MS"/>
              <a:buNone/>
              <a:defRPr sz="1600" b="1"/>
            </a:lvl5pPr>
            <a:lvl6pPr marL="2743200" lvl="5" indent="-228600" algn="l">
              <a:spcBef>
                <a:spcPts val="320"/>
              </a:spcBef>
              <a:spcAft>
                <a:spcPts val="0"/>
              </a:spcAft>
              <a:buClr>
                <a:srgbClr val="292929"/>
              </a:buClr>
              <a:buSzPts val="4800"/>
              <a:buFont typeface="Comic Sans MS"/>
              <a:buNone/>
              <a:defRPr sz="1600" b="1"/>
            </a:lvl6pPr>
            <a:lvl7pPr marL="3200400" lvl="6" indent="-228600" algn="l">
              <a:spcBef>
                <a:spcPts val="320"/>
              </a:spcBef>
              <a:spcAft>
                <a:spcPts val="0"/>
              </a:spcAft>
              <a:buClr>
                <a:srgbClr val="292929"/>
              </a:buClr>
              <a:buSzPts val="4800"/>
              <a:buFont typeface="Comic Sans MS"/>
              <a:buNone/>
              <a:defRPr sz="1600" b="1"/>
            </a:lvl7pPr>
            <a:lvl8pPr marL="3657600" lvl="7" indent="-228600" algn="l">
              <a:spcBef>
                <a:spcPts val="320"/>
              </a:spcBef>
              <a:spcAft>
                <a:spcPts val="0"/>
              </a:spcAft>
              <a:buClr>
                <a:srgbClr val="292929"/>
              </a:buClr>
              <a:buSzPts val="4800"/>
              <a:buFont typeface="Comic Sans MS"/>
              <a:buNone/>
              <a:defRPr sz="1600" b="1"/>
            </a:lvl8pPr>
            <a:lvl9pPr marL="4114800" lvl="8" indent="-228600" algn="l">
              <a:spcBef>
                <a:spcPts val="320"/>
              </a:spcBef>
              <a:spcAft>
                <a:spcPts val="0"/>
              </a:spcAft>
              <a:buClr>
                <a:srgbClr val="292929"/>
              </a:buClr>
              <a:buSzPts val="4800"/>
              <a:buFont typeface="Comic Sans MS"/>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400"/>
              <a:buNone/>
              <a:defRPr sz="1800"/>
            </a:lvl3pPr>
            <a:lvl4pPr marL="1828800" lvl="3" indent="-228600" algn="l">
              <a:spcBef>
                <a:spcPts val="320"/>
              </a:spcBef>
              <a:spcAft>
                <a:spcPts val="0"/>
              </a:spcAft>
              <a:buSzPts val="1400"/>
              <a:buNone/>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46" name="Google Shape;46;p6"/>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330"/>
        <p:cNvGrpSpPr/>
        <p:nvPr/>
      </p:nvGrpSpPr>
      <p:grpSpPr>
        <a:xfrm>
          <a:off x="0" y="0"/>
          <a:ext cx="0" cy="0"/>
          <a:chOff x="0" y="0"/>
          <a:chExt cx="0" cy="0"/>
        </a:xfrm>
      </p:grpSpPr>
      <p:sp>
        <p:nvSpPr>
          <p:cNvPr id="331" name="Google Shape;331;p5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8" name="Google Shape;338;p5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5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5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7" name="Google Shape;347;p5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9"/>
        <p:cNvGrpSpPr/>
        <p:nvPr/>
      </p:nvGrpSpPr>
      <p:grpSpPr>
        <a:xfrm>
          <a:off x="0" y="0"/>
          <a:ext cx="0" cy="0"/>
          <a:chOff x="0" y="0"/>
          <a:chExt cx="0" cy="0"/>
        </a:xfrm>
      </p:grpSpPr>
      <p:sp>
        <p:nvSpPr>
          <p:cNvPr id="350" name="Google Shape;350;p6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1"/>
        <p:cNvGrpSpPr/>
        <p:nvPr/>
      </p:nvGrpSpPr>
      <p:grpSpPr>
        <a:xfrm>
          <a:off x="0" y="0"/>
          <a:ext cx="0" cy="0"/>
          <a:chOff x="0" y="0"/>
          <a:chExt cx="0" cy="0"/>
        </a:xfrm>
      </p:grpSpPr>
      <p:sp>
        <p:nvSpPr>
          <p:cNvPr id="362" name="Google Shape;362;p6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3" name="Google Shape;363;p6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4" name="Google Shape;36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7"/>
        <p:cNvGrpSpPr/>
        <p:nvPr/>
      </p:nvGrpSpPr>
      <p:grpSpPr>
        <a:xfrm>
          <a:off x="0" y="0"/>
          <a:ext cx="0" cy="0"/>
          <a:chOff x="0" y="0"/>
          <a:chExt cx="0" cy="0"/>
        </a:xfrm>
      </p:grpSpPr>
      <p:sp>
        <p:nvSpPr>
          <p:cNvPr id="368" name="Google Shape;368;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9" name="Google Shape;369;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3"/>
        <p:cNvGrpSpPr/>
        <p:nvPr/>
      </p:nvGrpSpPr>
      <p:grpSpPr>
        <a:xfrm>
          <a:off x="0" y="0"/>
          <a:ext cx="0" cy="0"/>
          <a:chOff x="0" y="0"/>
          <a:chExt cx="0" cy="0"/>
        </a:xfrm>
      </p:grpSpPr>
      <p:sp>
        <p:nvSpPr>
          <p:cNvPr id="374" name="Google Shape;374;p6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5" name="Google Shape;375;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6" name="Google Shape;376;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9"/>
        <p:cNvGrpSpPr/>
        <p:nvPr/>
      </p:nvGrpSpPr>
      <p:grpSpPr>
        <a:xfrm>
          <a:off x="0" y="0"/>
          <a:ext cx="0" cy="0"/>
          <a:chOff x="0" y="0"/>
          <a:chExt cx="0" cy="0"/>
        </a:xfrm>
      </p:grpSpPr>
      <p:sp>
        <p:nvSpPr>
          <p:cNvPr id="380" name="Google Shape;380;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1" name="Google Shape;381;p6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2" name="Google Shape;382;p6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3" name="Google Shape;383;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6"/>
        <p:cNvGrpSpPr/>
        <p:nvPr/>
      </p:nvGrpSpPr>
      <p:grpSpPr>
        <a:xfrm>
          <a:off x="0" y="0"/>
          <a:ext cx="0" cy="0"/>
          <a:chOff x="0" y="0"/>
          <a:chExt cx="0" cy="0"/>
        </a:xfrm>
      </p:grpSpPr>
      <p:sp>
        <p:nvSpPr>
          <p:cNvPr id="387" name="Google Shape;38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8" name="Google Shape;388;p6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9" name="Google Shape;389;p6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0" name="Google Shape;390;p6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1" name="Google Shape;391;p6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2" name="Google Shape;39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7" name="Google Shape;397;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0"/>
        <p:cNvGrpSpPr/>
        <p:nvPr/>
      </p:nvGrpSpPr>
      <p:grpSpPr>
        <a:xfrm>
          <a:off x="0" y="0"/>
          <a:ext cx="0" cy="0"/>
          <a:chOff x="0" y="0"/>
          <a:chExt cx="0" cy="0"/>
        </a:xfrm>
      </p:grpSpPr>
      <p:sp>
        <p:nvSpPr>
          <p:cNvPr id="401" name="Google Shape;401;p6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2" name="Google Shape;402;p6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03" name="Google Shape;403;p6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4" name="Google Shape;40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7"/>
        <p:cNvGrpSpPr/>
        <p:nvPr/>
      </p:nvGrpSpPr>
      <p:grpSpPr>
        <a:xfrm>
          <a:off x="0" y="0"/>
          <a:ext cx="0" cy="0"/>
          <a:chOff x="0" y="0"/>
          <a:chExt cx="0" cy="0"/>
        </a:xfrm>
      </p:grpSpPr>
      <p:sp>
        <p:nvSpPr>
          <p:cNvPr id="408" name="Google Shape;408;p7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70"/>
          <p:cNvSpPr>
            <a:spLocks noGrp="1"/>
          </p:cNvSpPr>
          <p:nvPr>
            <p:ph type="pic" idx="2"/>
          </p:nvPr>
        </p:nvSpPr>
        <p:spPr>
          <a:xfrm>
            <a:off x="1792288" y="612775"/>
            <a:ext cx="5486400" cy="4114800"/>
          </a:xfrm>
          <a:prstGeom prst="rect">
            <a:avLst/>
          </a:prstGeom>
          <a:noFill/>
          <a:ln>
            <a:noFill/>
          </a:ln>
        </p:spPr>
      </p:sp>
      <p:sp>
        <p:nvSpPr>
          <p:cNvPr id="410" name="Google Shape;410;p7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11" name="Google Shape;41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4"/>
        <p:cNvGrpSpPr/>
        <p:nvPr/>
      </p:nvGrpSpPr>
      <p:grpSpPr>
        <a:xfrm>
          <a:off x="0" y="0"/>
          <a:ext cx="0" cy="0"/>
          <a:chOff x="0" y="0"/>
          <a:chExt cx="0" cy="0"/>
        </a:xfrm>
      </p:grpSpPr>
      <p:sp>
        <p:nvSpPr>
          <p:cNvPr id="415" name="Google Shape;41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6" name="Google Shape;416;p7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7" name="Google Shape;41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0"/>
        <p:cNvGrpSpPr/>
        <p:nvPr/>
      </p:nvGrpSpPr>
      <p:grpSpPr>
        <a:xfrm>
          <a:off x="0" y="0"/>
          <a:ext cx="0" cy="0"/>
          <a:chOff x="0" y="0"/>
          <a:chExt cx="0" cy="0"/>
        </a:xfrm>
      </p:grpSpPr>
      <p:sp>
        <p:nvSpPr>
          <p:cNvPr id="421" name="Google Shape;421;p7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7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3" name="Google Shape;423;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0"/>
        <p:cNvGrpSpPr/>
        <p:nvPr/>
      </p:nvGrpSpPr>
      <p:grpSpPr>
        <a:xfrm>
          <a:off x="0" y="0"/>
          <a:ext cx="0" cy="0"/>
          <a:chOff x="0" y="0"/>
          <a:chExt cx="0" cy="0"/>
        </a:xfrm>
      </p:grpSpPr>
      <p:sp>
        <p:nvSpPr>
          <p:cNvPr id="431" name="Google Shape;431;p7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7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7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34" name="Google Shape;434;p7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35" name="Google Shape;435;p7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436"/>
        <p:cNvGrpSpPr/>
        <p:nvPr/>
      </p:nvGrpSpPr>
      <p:grpSpPr>
        <a:xfrm>
          <a:off x="0" y="0"/>
          <a:ext cx="0" cy="0"/>
          <a:chOff x="0" y="0"/>
          <a:chExt cx="0" cy="0"/>
        </a:xfrm>
      </p:grpSpPr>
      <p:pic>
        <p:nvPicPr>
          <p:cNvPr id="437" name="Google Shape;437;p7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438" name="Google Shape;438;p7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7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440" name="Google Shape;440;p7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441" name="Google Shape;441;p7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442" name="Google Shape;442;p7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7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46" name="Google Shape;446;p7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47" name="Google Shape;447;p7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448"/>
        <p:cNvGrpSpPr/>
        <p:nvPr/>
      </p:nvGrpSpPr>
      <p:grpSpPr>
        <a:xfrm>
          <a:off x="0" y="0"/>
          <a:ext cx="0" cy="0"/>
          <a:chOff x="0" y="0"/>
          <a:chExt cx="0" cy="0"/>
        </a:xfrm>
      </p:grpSpPr>
      <p:sp>
        <p:nvSpPr>
          <p:cNvPr id="449" name="Google Shape;449;p7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7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1"/>
        <p:cNvGrpSpPr/>
        <p:nvPr/>
      </p:nvGrpSpPr>
      <p:grpSpPr>
        <a:xfrm>
          <a:off x="0" y="0"/>
          <a:ext cx="0" cy="0"/>
          <a:chOff x="0" y="0"/>
          <a:chExt cx="0" cy="0"/>
        </a:xfrm>
      </p:grpSpPr>
      <p:sp>
        <p:nvSpPr>
          <p:cNvPr id="452" name="Google Shape;452;p7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7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7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6" name="Google Shape;456;p7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8"/>
        <p:cNvGrpSpPr/>
        <p:nvPr/>
      </p:nvGrpSpPr>
      <p:grpSpPr>
        <a:xfrm>
          <a:off x="0" y="0"/>
          <a:ext cx="0" cy="0"/>
          <a:chOff x="0" y="0"/>
          <a:chExt cx="0" cy="0"/>
        </a:xfrm>
      </p:grpSpPr>
      <p:sp>
        <p:nvSpPr>
          <p:cNvPr id="459" name="Google Shape;459;p7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7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1" name="Google Shape;461;p7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7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3" name="Google Shape;463;p7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5" name="Google Shape;465;p7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7"/>
        <p:cNvGrpSpPr/>
        <p:nvPr/>
      </p:nvGrpSpPr>
      <p:grpSpPr>
        <a:xfrm>
          <a:off x="0" y="0"/>
          <a:ext cx="0" cy="0"/>
          <a:chOff x="0" y="0"/>
          <a:chExt cx="0" cy="0"/>
        </a:xfrm>
      </p:grpSpPr>
      <p:sp>
        <p:nvSpPr>
          <p:cNvPr id="468" name="Google Shape;468;p8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12/30/2024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9409552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12/30/2024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73868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12/30/2024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09238082"/>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12/30/2024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11924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12/30/2024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322972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12/30/2024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20061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12/30/2024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56686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12/30/2024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3462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1400"/>
              <a:buNone/>
              <a:defRPr sz="3200"/>
            </a:lvl1pPr>
            <a:lvl2pPr marL="914400" lvl="1" indent="-228600" algn="l">
              <a:spcBef>
                <a:spcPts val="560"/>
              </a:spcBef>
              <a:spcAft>
                <a:spcPts val="0"/>
              </a:spcAft>
              <a:buSzPts val="1400"/>
              <a:buNone/>
              <a:defRPr sz="2800"/>
            </a:lvl2pPr>
            <a:lvl3pPr marL="1371600" lvl="2" indent="-228600" algn="l">
              <a:spcBef>
                <a:spcPts val="480"/>
              </a:spcBef>
              <a:spcAft>
                <a:spcPts val="0"/>
              </a:spcAft>
              <a:buSzPts val="1400"/>
              <a:buNone/>
              <a:defRPr sz="2400"/>
            </a:lvl3pPr>
            <a:lvl4pPr marL="1828800" lvl="3" indent="-228600" algn="l">
              <a:spcBef>
                <a:spcPts val="400"/>
              </a:spcBef>
              <a:spcAft>
                <a:spcPts val="0"/>
              </a:spcAft>
              <a:buSzPts val="1400"/>
              <a:buNone/>
              <a:defRPr sz="2000"/>
            </a:lvl4pPr>
            <a:lvl5pPr marL="2286000" lvl="4" indent="-228600" algn="l">
              <a:spcBef>
                <a:spcPts val="400"/>
              </a:spcBef>
              <a:spcAft>
                <a:spcPts val="0"/>
              </a:spcAft>
              <a:buSzPts val="1400"/>
              <a:buNone/>
              <a:defRPr sz="20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292929"/>
              </a:buClr>
              <a:buSzPts val="4200"/>
              <a:buFont typeface="Comic Sans MS"/>
              <a:buNone/>
              <a:defRPr sz="1400"/>
            </a:lvl1pPr>
            <a:lvl2pPr marL="914400" lvl="1" indent="-228600" algn="l">
              <a:spcBef>
                <a:spcPts val="240"/>
              </a:spcBef>
              <a:spcAft>
                <a:spcPts val="0"/>
              </a:spcAft>
              <a:buClr>
                <a:srgbClr val="292929"/>
              </a:buClr>
              <a:buSzPts val="3600"/>
              <a:buFont typeface="Comic Sans MS"/>
              <a:buNone/>
              <a:defRPr sz="1200"/>
            </a:lvl2pPr>
            <a:lvl3pPr marL="1371600" lvl="2" indent="-228600" algn="l">
              <a:spcBef>
                <a:spcPts val="200"/>
              </a:spcBef>
              <a:spcAft>
                <a:spcPts val="0"/>
              </a:spcAft>
              <a:buClr>
                <a:srgbClr val="292929"/>
              </a:buClr>
              <a:buSzPts val="3000"/>
              <a:buFont typeface="Comic Sans MS"/>
              <a:buNone/>
              <a:defRPr sz="1000"/>
            </a:lvl3pPr>
            <a:lvl4pPr marL="1828800" lvl="3" indent="-228600" algn="l">
              <a:spcBef>
                <a:spcPts val="180"/>
              </a:spcBef>
              <a:spcAft>
                <a:spcPts val="0"/>
              </a:spcAft>
              <a:buClr>
                <a:srgbClr val="292929"/>
              </a:buClr>
              <a:buSzPts val="2700"/>
              <a:buFont typeface="Comic Sans MS"/>
              <a:buNone/>
              <a:defRPr sz="900"/>
            </a:lvl4pPr>
            <a:lvl5pPr marL="2286000" lvl="4" indent="-228600" algn="l">
              <a:spcBef>
                <a:spcPts val="180"/>
              </a:spcBef>
              <a:spcAft>
                <a:spcPts val="0"/>
              </a:spcAft>
              <a:buClr>
                <a:srgbClr val="292929"/>
              </a:buClr>
              <a:buSzPts val="2700"/>
              <a:buFont typeface="Comic Sans MS"/>
              <a:buNone/>
              <a:defRPr sz="900"/>
            </a:lvl5pPr>
            <a:lvl6pPr marL="2743200" lvl="5" indent="-228600" algn="l">
              <a:spcBef>
                <a:spcPts val="180"/>
              </a:spcBef>
              <a:spcAft>
                <a:spcPts val="0"/>
              </a:spcAft>
              <a:buClr>
                <a:srgbClr val="292929"/>
              </a:buClr>
              <a:buSzPts val="2700"/>
              <a:buFont typeface="Comic Sans MS"/>
              <a:buNone/>
              <a:defRPr sz="900"/>
            </a:lvl6pPr>
            <a:lvl7pPr marL="3200400" lvl="6" indent="-228600" algn="l">
              <a:spcBef>
                <a:spcPts val="180"/>
              </a:spcBef>
              <a:spcAft>
                <a:spcPts val="0"/>
              </a:spcAft>
              <a:buClr>
                <a:srgbClr val="292929"/>
              </a:buClr>
              <a:buSzPts val="2700"/>
              <a:buFont typeface="Comic Sans MS"/>
              <a:buNone/>
              <a:defRPr sz="900"/>
            </a:lvl7pPr>
            <a:lvl8pPr marL="3657600" lvl="7" indent="-228600" algn="l">
              <a:spcBef>
                <a:spcPts val="180"/>
              </a:spcBef>
              <a:spcAft>
                <a:spcPts val="0"/>
              </a:spcAft>
              <a:buClr>
                <a:srgbClr val="292929"/>
              </a:buClr>
              <a:buSzPts val="2700"/>
              <a:buFont typeface="Comic Sans MS"/>
              <a:buNone/>
              <a:defRPr sz="900"/>
            </a:lvl8pPr>
            <a:lvl9pPr marL="4114800" lvl="8" indent="-228600" algn="l">
              <a:spcBef>
                <a:spcPts val="180"/>
              </a:spcBef>
              <a:spcAft>
                <a:spcPts val="0"/>
              </a:spcAft>
              <a:buClr>
                <a:srgbClr val="292929"/>
              </a:buClr>
              <a:buSzPts val="2700"/>
              <a:buFont typeface="Comic Sans MS"/>
              <a:buNone/>
              <a:defRPr sz="900"/>
            </a:lvl9pPr>
          </a:lstStyle>
          <a:p>
            <a:endParaRPr/>
          </a:p>
        </p:txBody>
      </p:sp>
      <p:sp>
        <p:nvSpPr>
          <p:cNvPr id="62" name="Google Shape;62;p9"/>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12/30/2024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05236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12/30/2024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4420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12/30/2024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24237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10268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9836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99980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04146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581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4789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28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292929"/>
              </a:buClr>
              <a:buSzPts val="4200"/>
              <a:buFont typeface="Comic Sans MS"/>
              <a:buNone/>
              <a:defRPr sz="1400"/>
            </a:lvl1pPr>
            <a:lvl2pPr marL="914400" lvl="1" indent="-228600" algn="l">
              <a:spcBef>
                <a:spcPts val="240"/>
              </a:spcBef>
              <a:spcAft>
                <a:spcPts val="0"/>
              </a:spcAft>
              <a:buClr>
                <a:srgbClr val="292929"/>
              </a:buClr>
              <a:buSzPts val="3600"/>
              <a:buFont typeface="Comic Sans MS"/>
              <a:buNone/>
              <a:defRPr sz="1200"/>
            </a:lvl2pPr>
            <a:lvl3pPr marL="1371600" lvl="2" indent="-228600" algn="l">
              <a:spcBef>
                <a:spcPts val="200"/>
              </a:spcBef>
              <a:spcAft>
                <a:spcPts val="0"/>
              </a:spcAft>
              <a:buClr>
                <a:srgbClr val="292929"/>
              </a:buClr>
              <a:buSzPts val="3000"/>
              <a:buFont typeface="Comic Sans MS"/>
              <a:buNone/>
              <a:defRPr sz="1000"/>
            </a:lvl3pPr>
            <a:lvl4pPr marL="1828800" lvl="3" indent="-228600" algn="l">
              <a:spcBef>
                <a:spcPts val="180"/>
              </a:spcBef>
              <a:spcAft>
                <a:spcPts val="0"/>
              </a:spcAft>
              <a:buClr>
                <a:srgbClr val="292929"/>
              </a:buClr>
              <a:buSzPts val="2700"/>
              <a:buFont typeface="Comic Sans MS"/>
              <a:buNone/>
              <a:defRPr sz="900"/>
            </a:lvl4pPr>
            <a:lvl5pPr marL="2286000" lvl="4" indent="-228600" algn="l">
              <a:spcBef>
                <a:spcPts val="180"/>
              </a:spcBef>
              <a:spcAft>
                <a:spcPts val="0"/>
              </a:spcAft>
              <a:buClr>
                <a:srgbClr val="292929"/>
              </a:buClr>
              <a:buSzPts val="2700"/>
              <a:buFont typeface="Comic Sans MS"/>
              <a:buNone/>
              <a:defRPr sz="900"/>
            </a:lvl5pPr>
            <a:lvl6pPr marL="2743200" lvl="5" indent="-228600" algn="l">
              <a:spcBef>
                <a:spcPts val="180"/>
              </a:spcBef>
              <a:spcAft>
                <a:spcPts val="0"/>
              </a:spcAft>
              <a:buClr>
                <a:srgbClr val="292929"/>
              </a:buClr>
              <a:buSzPts val="2700"/>
              <a:buFont typeface="Comic Sans MS"/>
              <a:buNone/>
              <a:defRPr sz="900"/>
            </a:lvl6pPr>
            <a:lvl7pPr marL="3200400" lvl="6" indent="-228600" algn="l">
              <a:spcBef>
                <a:spcPts val="180"/>
              </a:spcBef>
              <a:spcAft>
                <a:spcPts val="0"/>
              </a:spcAft>
              <a:buClr>
                <a:srgbClr val="292929"/>
              </a:buClr>
              <a:buSzPts val="2700"/>
              <a:buFont typeface="Comic Sans MS"/>
              <a:buNone/>
              <a:defRPr sz="900"/>
            </a:lvl7pPr>
            <a:lvl8pPr marL="3657600" lvl="7" indent="-228600" algn="l">
              <a:spcBef>
                <a:spcPts val="180"/>
              </a:spcBef>
              <a:spcAft>
                <a:spcPts val="0"/>
              </a:spcAft>
              <a:buClr>
                <a:srgbClr val="292929"/>
              </a:buClr>
              <a:buSzPts val="2700"/>
              <a:buFont typeface="Comic Sans MS"/>
              <a:buNone/>
              <a:defRPr sz="900"/>
            </a:lvl8pPr>
            <a:lvl9pPr marL="4114800" lvl="8" indent="-228600" algn="l">
              <a:spcBef>
                <a:spcPts val="180"/>
              </a:spcBef>
              <a:spcAft>
                <a:spcPts val="0"/>
              </a:spcAft>
              <a:buClr>
                <a:srgbClr val="292929"/>
              </a:buClr>
              <a:buSzPts val="2700"/>
              <a:buFont typeface="Comic Sans MS"/>
              <a:buNone/>
              <a:defRPr sz="900"/>
            </a:lvl9pPr>
          </a:lstStyle>
          <a:p>
            <a:endParaRPr/>
          </a:p>
        </p:txBody>
      </p:sp>
      <p:sp>
        <p:nvSpPr>
          <p:cNvPr id="69" name="Google Shape;69;p10"/>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9009531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5401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12"/>
        <p:cNvGrpSpPr/>
        <p:nvPr/>
      </p:nvGrpSpPr>
      <p:grpSpPr>
        <a:xfrm>
          <a:off x="0" y="0"/>
          <a:ext cx="0" cy="0"/>
          <a:chOff x="0" y="0"/>
          <a:chExt cx="0" cy="0"/>
        </a:xfrm>
      </p:grpSpPr>
      <p:sp>
        <p:nvSpPr>
          <p:cNvPr id="313" name="Google Shape;313;p5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5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16" name="Google Shape;316;p5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17" name="Google Shape;317;p5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763798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18"/>
        <p:cNvGrpSpPr/>
        <p:nvPr/>
      </p:nvGrpSpPr>
      <p:grpSpPr>
        <a:xfrm>
          <a:off x="0" y="0"/>
          <a:ext cx="0" cy="0"/>
          <a:chOff x="0" y="0"/>
          <a:chExt cx="0" cy="0"/>
        </a:xfrm>
      </p:grpSpPr>
      <p:pic>
        <p:nvPicPr>
          <p:cNvPr id="319" name="Google Shape;319;p5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20" name="Google Shape;320;p5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22" name="Google Shape;322;p5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23" name="Google Shape;323;p5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24" name="Google Shape;324;p5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4125006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8" name="Google Shape;328;p5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29" name="Google Shape;329;p5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27795022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30"/>
        <p:cNvGrpSpPr/>
        <p:nvPr/>
      </p:nvGrpSpPr>
      <p:grpSpPr>
        <a:xfrm>
          <a:off x="0" y="0"/>
          <a:ext cx="0" cy="0"/>
          <a:chOff x="0" y="0"/>
          <a:chExt cx="0" cy="0"/>
        </a:xfrm>
      </p:grpSpPr>
      <p:sp>
        <p:nvSpPr>
          <p:cNvPr id="331" name="Google Shape;331;p5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629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8" name="Google Shape;338;p5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40720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5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5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7" name="Google Shape;347;p5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5121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9"/>
        <p:cNvGrpSpPr/>
        <p:nvPr/>
      </p:nvGrpSpPr>
      <p:grpSpPr>
        <a:xfrm>
          <a:off x="0" y="0"/>
          <a:ext cx="0" cy="0"/>
          <a:chOff x="0" y="0"/>
          <a:chExt cx="0" cy="0"/>
        </a:xfrm>
      </p:grpSpPr>
      <p:sp>
        <p:nvSpPr>
          <p:cNvPr id="350" name="Google Shape;350;p6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761151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092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3.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1pPr>
            <a:lvl2pPr marR="0" lvl="1"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2pPr>
            <a:lvl3pPr marR="0" lvl="2"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3pPr>
            <a:lvl4pPr marR="0" lvl="3"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4pPr>
            <a:lvl5pPr marR="0" lvl="4"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5pPr>
            <a:lvl6pPr marR="0" lvl="5"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6pPr>
            <a:lvl7pPr marR="0" lvl="6"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7pPr>
            <a:lvl8pPr marR="0" lvl="7"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8pPr>
            <a:lvl9pPr marR="0" lvl="8"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9pPr>
          </a:lstStyle>
          <a:p>
            <a:endParaRPr/>
          </a:p>
        </p:txBody>
      </p:sp>
      <p:sp>
        <p:nvSpPr>
          <p:cNvPr id="11" name="Google Shape;11;p1"/>
          <p:cNvSpPr txBox="1">
            <a:spLocks noGrp="1"/>
          </p:cNvSpPr>
          <p:nvPr>
            <p:ph type="body" idx="1"/>
          </p:nvPr>
        </p:nvSpPr>
        <p:spPr>
          <a:xfrm>
            <a:off x="152400" y="533400"/>
            <a:ext cx="8763000" cy="5867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rgbClr val="292929"/>
                </a:solidFill>
                <a:latin typeface="Comic Sans MS"/>
                <a:ea typeface="Comic Sans MS"/>
                <a:cs typeface="Comic Sans MS"/>
                <a:sym typeface="Comic Sans MS"/>
              </a:defRPr>
            </a:lvl1pPr>
            <a:lvl2pPr marL="914400" marR="0" lvl="1" indent="-228600" algn="l" rtl="0">
              <a:spcBef>
                <a:spcPts val="320"/>
              </a:spcBef>
              <a:spcAft>
                <a:spcPts val="0"/>
              </a:spcAft>
              <a:buSzPts val="1400"/>
              <a:buNone/>
              <a:defRPr sz="1600" b="0" i="0" u="none" strike="noStrike" cap="none">
                <a:solidFill>
                  <a:srgbClr val="292929"/>
                </a:solidFill>
                <a:latin typeface="Comic Sans MS"/>
                <a:ea typeface="Comic Sans MS"/>
                <a:cs typeface="Comic Sans MS"/>
                <a:sym typeface="Comic Sans MS"/>
              </a:defRPr>
            </a:lvl2pPr>
            <a:lvl3pPr marL="1371600" marR="0" lvl="2" indent="-228600" algn="l" rtl="0">
              <a:spcBef>
                <a:spcPts val="280"/>
              </a:spcBef>
              <a:spcAft>
                <a:spcPts val="0"/>
              </a:spcAft>
              <a:buSzPts val="1400"/>
              <a:buNone/>
              <a:defRPr sz="1400" b="0" i="0" u="none" strike="noStrike" cap="none">
                <a:solidFill>
                  <a:srgbClr val="292929"/>
                </a:solidFill>
                <a:latin typeface="Comic Sans MS"/>
                <a:ea typeface="Comic Sans MS"/>
                <a:cs typeface="Comic Sans MS"/>
                <a:sym typeface="Comic Sans MS"/>
              </a:defRPr>
            </a:lvl3pPr>
            <a:lvl4pPr marL="1828800" marR="0" lvl="3"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4pPr>
            <a:lvl5pPr marL="2286000" marR="0" lvl="4"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5pPr>
            <a:lvl6pPr marL="2743200" marR="0" lvl="5"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6pPr>
            <a:lvl7pPr marL="3200400" marR="0" lvl="6"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7pPr>
            <a:lvl8pPr marL="3657600" marR="0" lvl="7"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8pPr>
            <a:lvl9pPr marL="4114800" marR="0" lvl="8"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9pPr>
          </a:lstStyle>
          <a:p>
            <a:endParaRPr/>
          </a:p>
        </p:txBody>
      </p:sp>
      <p:sp>
        <p:nvSpPr>
          <p:cNvPr id="12" name="Google Shape;12;p1"/>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1"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1"/>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1"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1pPr>
            <a:lvl2pPr marL="0" marR="0" lvl="1"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2pPr>
            <a:lvl3pPr marL="0" marR="0" lvl="2"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3pPr>
            <a:lvl4pPr marL="0" marR="0" lvl="3"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4pPr>
            <a:lvl5pPr marL="0" marR="0" lvl="4"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5pPr>
            <a:lvl6pPr marL="0" marR="0" lvl="5"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6pPr>
            <a:lvl7pPr marL="0" marR="0" lvl="6"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7pPr>
            <a:lvl8pPr marL="0" marR="0" lvl="7"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8pPr>
            <a:lvl9pPr marL="0" marR="0" lvl="8"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12/30/2024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6345244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4691507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0" name="Google Shape;310;p5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5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72586514"/>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416684"/>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351"/>
        <p:cNvGrpSpPr/>
        <p:nvPr/>
      </p:nvGrpSpPr>
      <p:grpSpPr>
        <a:xfrm>
          <a:off x="0" y="0"/>
          <a:ext cx="0" cy="0"/>
          <a:chOff x="0" y="0"/>
          <a:chExt cx="0" cy="0"/>
        </a:xfrm>
      </p:grpSpPr>
      <p:sp>
        <p:nvSpPr>
          <p:cNvPr id="352" name="Google Shape;352;p61"/>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3" name="Google Shape;353;p61"/>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4" name="Google Shape;354;p6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198389"/>
      </p:ext>
    </p:extLst>
  </p:cSld>
  <p:clrMap bg1="lt1" tx1="dk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7"/>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rgbClr val="000000"/>
                </a:solidFill>
                <a:latin typeface="Arial"/>
                <a:ea typeface="Arial"/>
                <a:cs typeface="Arial"/>
                <a:sym typeface="Arial"/>
              </a:rPr>
              <a:t>© 2015 Pearson Education, Inc.</a:t>
            </a:r>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9"/>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2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4" name="Google Shape;224;p37"/>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5" name="Google Shape;225;p3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7" name="Google Shape;267;p4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0" name="Google Shape;310;p5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5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3" name="Google Shape;353;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4" name="Google Shape;35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5" name="Google Shape;35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6" name="Google Shape;35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7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8" name="Google Shape;428;p7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9" name="Google Shape;429;p7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9.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54.xml"/><Relationship Id="rId5" Type="http://schemas.openxmlformats.org/officeDocument/2006/relationships/image" Target="../media/image16.emf"/><Relationship Id="rId4" Type="http://schemas.openxmlformats.org/officeDocument/2006/relationships/image" Target="../media/image32.jpg"/></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54.xml"/><Relationship Id="rId5" Type="http://schemas.openxmlformats.org/officeDocument/2006/relationships/image" Target="../media/image16.emf"/><Relationship Id="rId4" Type="http://schemas.openxmlformats.org/officeDocument/2006/relationships/image" Target="../media/image32.jpg"/></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5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5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1.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rPr>
              <a:t>Intro to Biology</a:t>
            </a: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187166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2"/>
          <p:cNvSpPr txBox="1">
            <a:spLocks noGrp="1"/>
          </p:cNvSpPr>
          <p:nvPr>
            <p:ph type="title"/>
          </p:nvPr>
        </p:nvSpPr>
        <p:spPr>
          <a:xfrm>
            <a:off x="152400" y="152400"/>
            <a:ext cx="88392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00FF"/>
                </a:solidFill>
              </a:rPr>
              <a:t>Inheritance Patterns</a:t>
            </a:r>
            <a:endParaRPr sz="4000" b="1">
              <a:solidFill>
                <a:srgbClr val="0000FF"/>
              </a:solidFill>
            </a:endParaRPr>
          </a:p>
        </p:txBody>
      </p:sp>
      <p:sp>
        <p:nvSpPr>
          <p:cNvPr id="484" name="Google Shape;484;p82"/>
          <p:cNvSpPr txBox="1">
            <a:spLocks noGrp="1"/>
          </p:cNvSpPr>
          <p:nvPr>
            <p:ph type="body" idx="1"/>
          </p:nvPr>
        </p:nvSpPr>
        <p:spPr>
          <a:xfrm>
            <a:off x="152400" y="990600"/>
            <a:ext cx="8763000" cy="5867400"/>
          </a:xfrm>
          <a:prstGeom prst="rect">
            <a:avLst/>
          </a:prstGeom>
          <a:noFill/>
          <a:ln>
            <a:noFill/>
          </a:ln>
        </p:spPr>
        <p:txBody>
          <a:bodyPr spcFirstLastPara="1" wrap="square" lIns="91425" tIns="45700" rIns="91425" bIns="45700" anchor="t" anchorCtr="0">
            <a:noAutofit/>
          </a:bodyPr>
          <a:lstStyle/>
          <a:p>
            <a:pPr marL="461963" lvl="0" indent="-461963" algn="l" rtl="0">
              <a:spcBef>
                <a:spcPts val="0"/>
              </a:spcBef>
              <a:spcAft>
                <a:spcPts val="0"/>
              </a:spcAft>
              <a:buClr>
                <a:srgbClr val="993300"/>
              </a:buClr>
              <a:buSzPts val="3200"/>
              <a:buFont typeface="Noto Sans Symbols"/>
              <a:buChar char="✔"/>
            </a:pPr>
            <a:r>
              <a:rPr lang="en-US" sz="3200" b="1" dirty="0">
                <a:solidFill>
                  <a:schemeClr val="tx1"/>
                </a:solidFill>
              </a:rPr>
              <a:t>Ways in which traits (genes) are inherited from generation to generation.</a:t>
            </a:r>
            <a:endParaRPr dirty="0">
              <a:solidFill>
                <a:schemeClr val="tx1"/>
              </a:solidFill>
            </a:endParaRPr>
          </a:p>
          <a:p>
            <a:pPr marL="461963" lvl="0" indent="-461963" algn="l" rtl="0">
              <a:spcBef>
                <a:spcPts val="2400"/>
              </a:spcBef>
              <a:spcAft>
                <a:spcPts val="0"/>
              </a:spcAft>
              <a:buClr>
                <a:srgbClr val="993300"/>
              </a:buClr>
              <a:buSzPts val="3200"/>
              <a:buFont typeface="Noto Sans Symbols"/>
              <a:buChar char="✔"/>
            </a:pPr>
            <a:r>
              <a:rPr lang="en-US" sz="3200" b="1" dirty="0">
                <a:solidFill>
                  <a:srgbClr val="993300"/>
                </a:solidFill>
              </a:rPr>
              <a:t>So far we have been discussing the traits controlled by </a:t>
            </a:r>
            <a:r>
              <a:rPr lang="en-US" sz="3200" b="1" dirty="0">
                <a:solidFill>
                  <a:srgbClr val="0000FF"/>
                </a:solidFill>
              </a:rPr>
              <a:t>one gene </a:t>
            </a:r>
            <a:r>
              <a:rPr lang="en-US" sz="3200" b="1" dirty="0">
                <a:solidFill>
                  <a:srgbClr val="993300"/>
                </a:solidFill>
              </a:rPr>
              <a:t>with only </a:t>
            </a:r>
            <a:r>
              <a:rPr lang="en-US" sz="3200" b="1" dirty="0">
                <a:solidFill>
                  <a:srgbClr val="0000FF"/>
                </a:solidFill>
              </a:rPr>
              <a:t>two alleles </a:t>
            </a:r>
            <a:r>
              <a:rPr lang="en-US" sz="3200" b="1" dirty="0">
                <a:solidFill>
                  <a:srgbClr val="993300"/>
                </a:solidFill>
              </a:rPr>
              <a:t>that are transmitted in a </a:t>
            </a:r>
            <a:r>
              <a:rPr lang="en-US" sz="3200" b="1" dirty="0">
                <a:solidFill>
                  <a:srgbClr val="0000FF"/>
                </a:solidFill>
              </a:rPr>
              <a:t>simple dominant/recessive </a:t>
            </a:r>
            <a:r>
              <a:rPr lang="en-US" sz="3200" b="1" dirty="0">
                <a:solidFill>
                  <a:srgbClr val="993300"/>
                </a:solidFill>
              </a:rPr>
              <a:t>nature.</a:t>
            </a:r>
            <a:endParaRPr dirty="0"/>
          </a:p>
          <a:p>
            <a:pPr marL="461963" lvl="0" indent="-461963" algn="l" rtl="0">
              <a:spcBef>
                <a:spcPts val="2400"/>
              </a:spcBef>
              <a:spcAft>
                <a:spcPts val="0"/>
              </a:spcAft>
              <a:buClr>
                <a:srgbClr val="993300"/>
              </a:buClr>
              <a:buSzPts val="3200"/>
              <a:buFont typeface="Noto Sans Symbols"/>
              <a:buChar char="✔"/>
            </a:pPr>
            <a:r>
              <a:rPr lang="en-US" sz="3200" b="1" dirty="0">
                <a:solidFill>
                  <a:schemeClr val="tx1"/>
                </a:solidFill>
              </a:rPr>
              <a:t>There are many relationships which alleles can exhibit in nature that are </a:t>
            </a:r>
            <a:r>
              <a:rPr lang="en-US" sz="3200" b="1" dirty="0">
                <a:solidFill>
                  <a:srgbClr val="0000FF"/>
                </a:solidFill>
              </a:rPr>
              <a:t>NOT </a:t>
            </a:r>
            <a:r>
              <a:rPr lang="en-US" sz="3200" b="1" dirty="0">
                <a:solidFill>
                  <a:schemeClr val="tx1"/>
                </a:solidFill>
              </a:rPr>
              <a:t>of a dominant/recessive nature.</a:t>
            </a:r>
            <a:endParaRPr dirty="0">
              <a:solidFill>
                <a:schemeClr val="tx1"/>
              </a:solidFill>
            </a:endParaRPr>
          </a:p>
        </p:txBody>
      </p:sp>
      <p:sp>
        <p:nvSpPr>
          <p:cNvPr id="485" name="Google Shape;485;p8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10</a:t>
            </a:fld>
            <a:endParaRPr>
              <a:solidFill>
                <a:srgbClr val="FFFF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animEffect transition="in" filter="wipe(left)">
                                      <p:cBhvr>
                                        <p:cTn id="7" dur="500"/>
                                        <p:tgtEl>
                                          <p:spTgt spid="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4">
                                            <p:txEl>
                                              <p:pRg st="1" end="1"/>
                                            </p:txEl>
                                          </p:spTgt>
                                        </p:tgtEl>
                                        <p:attrNameLst>
                                          <p:attrName>style.visibility</p:attrName>
                                        </p:attrNameLst>
                                      </p:cBhvr>
                                      <p:to>
                                        <p:strVal val="visible"/>
                                      </p:to>
                                    </p:set>
                                    <p:animEffect transition="in" filter="wipe(left)">
                                      <p:cBhvr>
                                        <p:cTn id="12" dur="500"/>
                                        <p:tgtEl>
                                          <p:spTgt spid="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4">
                                            <p:txEl>
                                              <p:pRg st="2" end="2"/>
                                            </p:txEl>
                                          </p:spTgt>
                                        </p:tgtEl>
                                        <p:attrNameLst>
                                          <p:attrName>style.visibility</p:attrName>
                                        </p:attrNameLst>
                                      </p:cBhvr>
                                      <p:to>
                                        <p:strVal val="visible"/>
                                      </p:to>
                                    </p:set>
                                    <p:animEffect transition="in" filter="wipe(left)">
                                      <p:cBhvr>
                                        <p:cTn id="17" dur="500"/>
                                        <p:tgtEl>
                                          <p:spTgt spid="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p:nvPr/>
        </p:nvSpPr>
        <p:spPr>
          <a:xfrm>
            <a:off x="2866923" y="737419"/>
            <a:ext cx="6277077" cy="5232161"/>
          </a:xfrm>
          <a:prstGeom prst="rect">
            <a:avLst/>
          </a:prstGeom>
          <a:noFill/>
          <a:ln>
            <a:noFill/>
          </a:ln>
        </p:spPr>
        <p:txBody>
          <a:bodyPr spcFirstLastPara="1" wrap="square" lIns="91425" tIns="45700" rIns="91425" bIns="45700" anchor="t" anchorCtr="0">
            <a:spAutoFit/>
          </a:bodyPr>
          <a:lstStyle/>
          <a:p>
            <a:pPr>
              <a:spcBef>
                <a:spcPts val="1200"/>
              </a:spcBef>
            </a:pPr>
            <a:r>
              <a:rPr lang="en-US" sz="3500" b="0" i="0" u="none" strike="noStrike" cap="none" dirty="0">
                <a:solidFill>
                  <a:srgbClr val="7327B2"/>
                </a:solidFill>
                <a:latin typeface="Calibri"/>
                <a:ea typeface="Calibri"/>
                <a:cs typeface="Calibri"/>
                <a:sym typeface="Calibri"/>
              </a:rPr>
              <a:t>There are exceptions to Mendel’s principles. Not all genes show a pattern of </a:t>
            </a:r>
            <a:r>
              <a:rPr lang="en-US" sz="3600" u="sng" dirty="0">
                <a:solidFill>
                  <a:srgbClr val="FF0000"/>
                </a:solidFill>
                <a:latin typeface="Calibri"/>
                <a:ea typeface="Calibri"/>
                <a:cs typeface="Calibri"/>
                <a:sym typeface="Calibri"/>
              </a:rPr>
              <a:t>dominance</a:t>
            </a:r>
            <a:r>
              <a:rPr lang="en-US" sz="3500" dirty="0">
                <a:solidFill>
                  <a:srgbClr val="7327B2"/>
                </a:solidFill>
                <a:latin typeface="Calibri"/>
                <a:ea typeface="Calibri"/>
                <a:cs typeface="Calibri"/>
                <a:sym typeface="Calibri"/>
              </a:rPr>
              <a:t> and </a:t>
            </a:r>
            <a:r>
              <a:rPr lang="en-US" sz="3600" u="sng" dirty="0">
                <a:solidFill>
                  <a:srgbClr val="FF0000"/>
                </a:solidFill>
                <a:latin typeface="Calibri"/>
                <a:ea typeface="Calibri"/>
                <a:cs typeface="Calibri"/>
                <a:sym typeface="Calibri"/>
              </a:rPr>
              <a:t>recessiveness</a:t>
            </a:r>
            <a:r>
              <a:rPr lang="en-US" sz="3500" dirty="0">
                <a:solidFill>
                  <a:srgbClr val="7327B2"/>
                </a:solidFill>
                <a:latin typeface="Calibri"/>
                <a:ea typeface="Calibri"/>
                <a:cs typeface="Calibri"/>
                <a:sym typeface="Calibri"/>
              </a:rPr>
              <a:t>.</a:t>
            </a:r>
          </a:p>
          <a:p>
            <a:pPr>
              <a:spcBef>
                <a:spcPts val="2400"/>
              </a:spcBef>
            </a:pPr>
            <a:r>
              <a:rPr lang="en-US" sz="3500" b="0" i="0" u="none" strike="noStrike" cap="none" dirty="0">
                <a:solidFill>
                  <a:schemeClr val="tx1"/>
                </a:solidFill>
                <a:latin typeface="Calibri"/>
                <a:ea typeface="Calibri"/>
                <a:cs typeface="Calibri"/>
                <a:sym typeface="Calibri"/>
              </a:rPr>
              <a:t>For some genes, there are more than </a:t>
            </a:r>
            <a:r>
              <a:rPr lang="en-US" sz="3600" u="sng" dirty="0">
                <a:solidFill>
                  <a:srgbClr val="FF0000"/>
                </a:solidFill>
                <a:latin typeface="Calibri"/>
                <a:ea typeface="Calibri"/>
                <a:cs typeface="Calibri"/>
                <a:sym typeface="Calibri"/>
              </a:rPr>
              <a:t>two</a:t>
            </a:r>
            <a:r>
              <a:rPr lang="en-US" sz="3600" dirty="0">
                <a:solidFill>
                  <a:srgbClr val="FF0000"/>
                </a:solidFill>
                <a:latin typeface="Calibri"/>
                <a:ea typeface="Calibri"/>
                <a:cs typeface="Calibri"/>
                <a:sym typeface="Calibri"/>
              </a:rPr>
              <a:t> alleles</a:t>
            </a:r>
            <a:r>
              <a:rPr lang="en-US" sz="3500" b="0" i="0" u="none" strike="noStrike" cap="none" dirty="0">
                <a:solidFill>
                  <a:srgbClr val="7327B2"/>
                </a:solidFill>
                <a:latin typeface="Calibri"/>
                <a:ea typeface="Calibri"/>
                <a:cs typeface="Calibri"/>
                <a:sym typeface="Calibri"/>
              </a:rPr>
              <a:t>.  </a:t>
            </a:r>
          </a:p>
          <a:p>
            <a:pPr>
              <a:spcBef>
                <a:spcPts val="2400"/>
              </a:spcBef>
            </a:pPr>
            <a:r>
              <a:rPr lang="en-US" sz="3500" b="0" i="0" u="none" strike="noStrike" cap="none" dirty="0">
                <a:solidFill>
                  <a:srgbClr val="7327B2"/>
                </a:solidFill>
                <a:latin typeface="Calibri"/>
                <a:ea typeface="Calibri"/>
                <a:cs typeface="Calibri"/>
                <a:sym typeface="Calibri"/>
              </a:rPr>
              <a:t>Many times, traits are controlled by more than one </a:t>
            </a:r>
            <a:r>
              <a:rPr lang="en-US" sz="3600" u="sng" dirty="0">
                <a:solidFill>
                  <a:srgbClr val="FF0000"/>
                </a:solidFill>
                <a:latin typeface="Calibri"/>
                <a:ea typeface="Calibri"/>
                <a:cs typeface="Calibri"/>
                <a:sym typeface="Calibri"/>
              </a:rPr>
              <a:t>gene</a:t>
            </a:r>
            <a:r>
              <a:rPr lang="en-US" sz="3500" b="0" i="0" u="none" strike="noStrike" cap="none" dirty="0">
                <a:solidFill>
                  <a:srgbClr val="7327B2"/>
                </a:solidFill>
                <a:latin typeface="Calibri"/>
                <a:ea typeface="Calibri"/>
                <a:cs typeface="Calibri"/>
                <a:sym typeface="Calibri"/>
              </a:rPr>
              <a:t>.  </a:t>
            </a:r>
          </a:p>
        </p:txBody>
      </p:sp>
      <p:pic>
        <p:nvPicPr>
          <p:cNvPr id="492" name="Google Shape;492;p83" descr="images-8.jpeg"/>
          <p:cNvPicPr preferRelativeResize="0"/>
          <p:nvPr/>
        </p:nvPicPr>
        <p:blipFill rotWithShape="1">
          <a:blip r:embed="rId3">
            <a:alphaModFix/>
          </a:blip>
          <a:srcRect/>
          <a:stretch/>
        </p:blipFill>
        <p:spPr>
          <a:xfrm>
            <a:off x="177800" y="209550"/>
            <a:ext cx="2590800" cy="3136900"/>
          </a:xfrm>
          <a:prstGeom prst="rect">
            <a:avLst/>
          </a:prstGeom>
          <a:noFill/>
          <a:ln>
            <a:noFill/>
          </a:ln>
        </p:spPr>
      </p:pic>
      <p:pic>
        <p:nvPicPr>
          <p:cNvPr id="496" name="Google Shape;496;p83" descr="images-21.jpeg"/>
          <p:cNvPicPr preferRelativeResize="0"/>
          <p:nvPr/>
        </p:nvPicPr>
        <p:blipFill rotWithShape="1">
          <a:blip r:embed="rId4">
            <a:alphaModFix/>
          </a:blip>
          <a:srcRect/>
          <a:stretch/>
        </p:blipFill>
        <p:spPr>
          <a:xfrm rot="10800000" flipH="1">
            <a:off x="177800" y="3509963"/>
            <a:ext cx="2565400" cy="3195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Effect transition="in" filter="wipe(left)">
                                      <p:cBhvr>
                                        <p:cTn id="7" dur="500"/>
                                        <p:tgtEl>
                                          <p:spTgt spid="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
                                            <p:txEl>
                                              <p:pRg st="1" end="1"/>
                                            </p:txEl>
                                          </p:spTgt>
                                        </p:tgtEl>
                                        <p:attrNameLst>
                                          <p:attrName>style.visibility</p:attrName>
                                        </p:attrNameLst>
                                      </p:cBhvr>
                                      <p:to>
                                        <p:strVal val="visible"/>
                                      </p:to>
                                    </p:set>
                                    <p:animEffect transition="in" filter="wipe(left)">
                                      <p:cBhvr>
                                        <p:cTn id="12" dur="500"/>
                                        <p:tgtEl>
                                          <p:spTgt spid="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1">
                                            <p:txEl>
                                              <p:pRg st="2" end="2"/>
                                            </p:txEl>
                                          </p:spTgt>
                                        </p:tgtEl>
                                        <p:attrNameLst>
                                          <p:attrName>style.visibility</p:attrName>
                                        </p:attrNameLst>
                                      </p:cBhvr>
                                      <p:to>
                                        <p:strVal val="visible"/>
                                      </p:to>
                                    </p:set>
                                    <p:animEffect transition="in" filter="wipe(left)">
                                      <p:cBhvr>
                                        <p:cTn id="17" dur="500"/>
                                        <p:tgtEl>
                                          <p:spTgt spid="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4"/>
          <p:cNvSpPr txBox="1">
            <a:spLocks noGrp="1"/>
          </p:cNvSpPr>
          <p:nvPr>
            <p:ph type="title"/>
          </p:nvPr>
        </p:nvSpPr>
        <p:spPr>
          <a:xfrm>
            <a:off x="152400" y="304800"/>
            <a:ext cx="88392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0000FF"/>
                </a:solidFill>
              </a:rPr>
              <a:t>Inheritance Patterns</a:t>
            </a:r>
            <a:endParaRPr sz="4800" b="1" dirty="0">
              <a:solidFill>
                <a:srgbClr val="0000FF"/>
              </a:solidFill>
            </a:endParaRPr>
          </a:p>
        </p:txBody>
      </p:sp>
      <p:sp>
        <p:nvSpPr>
          <p:cNvPr id="503" name="Google Shape;503;p84"/>
          <p:cNvSpPr txBox="1">
            <a:spLocks noGrp="1"/>
          </p:cNvSpPr>
          <p:nvPr>
            <p:ph type="body" idx="1"/>
          </p:nvPr>
        </p:nvSpPr>
        <p:spPr>
          <a:xfrm>
            <a:off x="0" y="1066800"/>
            <a:ext cx="8991600" cy="5410200"/>
          </a:xfrm>
          <a:prstGeom prst="rect">
            <a:avLst/>
          </a:prstGeom>
          <a:noFill/>
          <a:ln>
            <a:noFill/>
          </a:ln>
        </p:spPr>
        <p:txBody>
          <a:bodyPr spcFirstLastPara="1" wrap="square" lIns="91425" tIns="45700" rIns="91425" bIns="45700" anchor="t" anchorCtr="0">
            <a:noAutofit/>
          </a:bodyPr>
          <a:lstStyle/>
          <a:p>
            <a:pPr marL="346075" lvl="1" indent="-346075" algn="l" rtl="0">
              <a:spcBef>
                <a:spcPts val="1800"/>
              </a:spcBef>
              <a:spcAft>
                <a:spcPts val="0"/>
              </a:spcAft>
              <a:buClr>
                <a:srgbClr val="993300"/>
              </a:buClr>
              <a:buSzPts val="3800"/>
              <a:buFont typeface="Arial" panose="020B0604020202020204" pitchFamily="34" charset="0"/>
              <a:buChar char="•"/>
            </a:pPr>
            <a:r>
              <a:rPr lang="en-US" sz="3600" b="1" dirty="0">
                <a:solidFill>
                  <a:srgbClr val="993300"/>
                </a:solidFill>
              </a:rPr>
              <a:t>Incomplete “Intermediate” Dominance</a:t>
            </a:r>
            <a:endParaRPr sz="1400" dirty="0"/>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3712BE"/>
                </a:solidFill>
              </a:rPr>
              <a:t>Multiple Alleles and Codominance</a:t>
            </a:r>
            <a:endParaRPr dirty="0">
              <a:solidFill>
                <a:srgbClr val="3712BE"/>
              </a:solidFill>
            </a:endParaRPr>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993300"/>
                </a:solidFill>
              </a:rPr>
              <a:t>Sex Determination &amp; Sex-Linked Genes</a:t>
            </a:r>
            <a:endParaRPr dirty="0"/>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3712BE"/>
                </a:solidFill>
              </a:rPr>
              <a:t>Polygenic Inheritance causing Continuous Variation</a:t>
            </a:r>
            <a:endParaRPr dirty="0">
              <a:solidFill>
                <a:srgbClr val="3712BE"/>
              </a:solidFill>
            </a:endParaRPr>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993300"/>
                </a:solidFill>
              </a:rPr>
              <a:t>Epistasis</a:t>
            </a:r>
            <a:endParaRPr dirty="0"/>
          </a:p>
          <a:p>
            <a:pPr marL="342900" lvl="0" indent="-342900" algn="l" rtl="0">
              <a:spcBef>
                <a:spcPts val="560"/>
              </a:spcBef>
              <a:spcAft>
                <a:spcPts val="0"/>
              </a:spcAft>
              <a:buNone/>
            </a:pPr>
            <a:endParaRPr sz="2800" b="1" dirty="0">
              <a:solidFill>
                <a:srgbClr val="993300"/>
              </a:solidFill>
            </a:endParaRPr>
          </a:p>
        </p:txBody>
      </p:sp>
      <p:sp>
        <p:nvSpPr>
          <p:cNvPr id="504" name="Google Shape;504;p8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12</a:t>
            </a:fld>
            <a:endParaRPr dirty="0">
              <a:solidFill>
                <a:srgbClr val="FFFF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3">
                                            <p:txEl>
                                              <p:pRg st="1" end="1"/>
                                            </p:txEl>
                                          </p:spTgt>
                                        </p:tgtEl>
                                        <p:attrNameLst>
                                          <p:attrName>style.visibility</p:attrName>
                                        </p:attrNameLst>
                                      </p:cBhvr>
                                      <p:to>
                                        <p:strVal val="visible"/>
                                      </p:to>
                                    </p:set>
                                    <p:animEffect transition="in" filter="fade">
                                      <p:cBhvr>
                                        <p:cTn id="12" dur="500"/>
                                        <p:tgtEl>
                                          <p:spTgt spid="5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3">
                                            <p:txEl>
                                              <p:pRg st="2" end="2"/>
                                            </p:txEl>
                                          </p:spTgt>
                                        </p:tgtEl>
                                        <p:attrNameLst>
                                          <p:attrName>style.visibility</p:attrName>
                                        </p:attrNameLst>
                                      </p:cBhvr>
                                      <p:to>
                                        <p:strVal val="visible"/>
                                      </p:to>
                                    </p:set>
                                    <p:animEffect transition="in" filter="fade">
                                      <p:cBhvr>
                                        <p:cTn id="17" dur="500"/>
                                        <p:tgtEl>
                                          <p:spTgt spid="5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3">
                                            <p:txEl>
                                              <p:pRg st="3" end="3"/>
                                            </p:txEl>
                                          </p:spTgt>
                                        </p:tgtEl>
                                        <p:attrNameLst>
                                          <p:attrName>style.visibility</p:attrName>
                                        </p:attrNameLst>
                                      </p:cBhvr>
                                      <p:to>
                                        <p:strVal val="visible"/>
                                      </p:to>
                                    </p:set>
                                    <p:animEffect transition="in" filter="fade">
                                      <p:cBhvr>
                                        <p:cTn id="22" dur="500"/>
                                        <p:tgtEl>
                                          <p:spTgt spid="5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3">
                                            <p:txEl>
                                              <p:pRg st="4" end="4"/>
                                            </p:txEl>
                                          </p:spTgt>
                                        </p:tgtEl>
                                        <p:attrNameLst>
                                          <p:attrName>style.visibility</p:attrName>
                                        </p:attrNameLst>
                                      </p:cBhvr>
                                      <p:to>
                                        <p:strVal val="visible"/>
                                      </p:to>
                                    </p:set>
                                    <p:animEffect transition="in" filter="fade">
                                      <p:cBhvr>
                                        <p:cTn id="27" dur="500"/>
                                        <p:tgtEl>
                                          <p:spTgt spid="5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13</a:t>
            </a:fld>
            <a:endParaRPr dirty="0">
              <a:solidFill>
                <a:srgbClr val="FFFFFF"/>
              </a:solidFill>
            </a:endParaRPr>
          </a:p>
        </p:txBody>
      </p:sp>
      <p:sp>
        <p:nvSpPr>
          <p:cNvPr id="513" name="Google Shape;513;p85"/>
          <p:cNvSpPr txBox="1">
            <a:spLocks noGrp="1"/>
          </p:cNvSpPr>
          <p:nvPr>
            <p:ph type="title"/>
          </p:nvPr>
        </p:nvSpPr>
        <p:spPr>
          <a:xfrm>
            <a:off x="851719" y="117987"/>
            <a:ext cx="7364361" cy="897199"/>
          </a:xfrm>
          <a:prstGeom prst="rect">
            <a:avLst/>
          </a:prstGeom>
          <a:solidFill>
            <a:schemeClr val="accent3">
              <a:lumMod val="95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Incomplete Dominance</a:t>
            </a:r>
            <a:endParaRPr dirty="0"/>
          </a:p>
        </p:txBody>
      </p:sp>
      <p:sp>
        <p:nvSpPr>
          <p:cNvPr id="514" name="Google Shape;514;p85"/>
          <p:cNvSpPr txBox="1">
            <a:spLocks noGrp="1"/>
          </p:cNvSpPr>
          <p:nvPr>
            <p:ph type="body" idx="1"/>
          </p:nvPr>
        </p:nvSpPr>
        <p:spPr>
          <a:xfrm>
            <a:off x="342900" y="1015186"/>
            <a:ext cx="8458200" cy="3291963"/>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Clr>
                <a:srgbClr val="993300"/>
              </a:buClr>
              <a:buSzPts val="3200"/>
              <a:buFont typeface="Noto Sans Symbols"/>
              <a:buChar char="✔"/>
            </a:pPr>
            <a:r>
              <a:rPr lang="en-US" sz="2800" b="1" dirty="0">
                <a:solidFill>
                  <a:srgbClr val="993300"/>
                </a:solidFill>
              </a:rPr>
              <a:t>Occurs when there are </a:t>
            </a:r>
            <a:r>
              <a:rPr lang="en-US" sz="2800" b="1" dirty="0">
                <a:solidFill>
                  <a:srgbClr val="00B050"/>
                </a:solidFill>
              </a:rPr>
              <a:t>no forms of the gene that are dominant.</a:t>
            </a:r>
            <a:endParaRPr sz="2800" dirty="0">
              <a:solidFill>
                <a:srgbClr val="00B050"/>
              </a:solidFill>
            </a:endParaRPr>
          </a:p>
          <a:p>
            <a:pPr marL="342900" lvl="0" indent="-342900" algn="l" rtl="0">
              <a:lnSpc>
                <a:spcPct val="90000"/>
              </a:lnSpc>
              <a:spcBef>
                <a:spcPts val="1800"/>
              </a:spcBef>
              <a:spcAft>
                <a:spcPts val="0"/>
              </a:spcAft>
              <a:buClr>
                <a:srgbClr val="B50069"/>
              </a:buClr>
              <a:buSzPts val="3200"/>
              <a:buFont typeface="Noto Sans Symbols"/>
              <a:buChar char="✔"/>
            </a:pPr>
            <a:r>
              <a:rPr lang="en-US" sz="2800" b="1" dirty="0">
                <a:solidFill>
                  <a:srgbClr val="B50069"/>
                </a:solidFill>
              </a:rPr>
              <a:t>F1 hybrids </a:t>
            </a:r>
            <a:r>
              <a:rPr lang="en-US" sz="2800" dirty="0"/>
              <a:t>have an appearance somewhat </a:t>
            </a:r>
            <a:r>
              <a:rPr lang="en-US" sz="2800" b="1" dirty="0">
                <a:solidFill>
                  <a:srgbClr val="00279F"/>
                </a:solidFill>
              </a:rPr>
              <a:t>in- between</a:t>
            </a:r>
            <a:r>
              <a:rPr lang="en-US" sz="2800" dirty="0"/>
              <a:t> the </a:t>
            </a:r>
            <a:r>
              <a:rPr lang="en-US" sz="2800" b="1" dirty="0">
                <a:solidFill>
                  <a:srgbClr val="00279F"/>
                </a:solidFill>
              </a:rPr>
              <a:t>phenotypes </a:t>
            </a:r>
            <a:r>
              <a:rPr lang="en-US" sz="2800" dirty="0"/>
              <a:t>of the two parental varieties.</a:t>
            </a:r>
            <a:endParaRPr sz="2800" b="1" dirty="0">
              <a:solidFill>
                <a:srgbClr val="FF0000"/>
              </a:solidFill>
            </a:endParaRPr>
          </a:p>
          <a:p>
            <a:pPr marL="342900" lvl="0" indent="-342900" algn="l" rtl="0">
              <a:lnSpc>
                <a:spcPct val="90000"/>
              </a:lnSpc>
              <a:spcBef>
                <a:spcPts val="1800"/>
              </a:spcBef>
              <a:spcAft>
                <a:spcPts val="0"/>
              </a:spcAft>
              <a:buClr>
                <a:srgbClr val="993300"/>
              </a:buClr>
              <a:buSzPts val="3200"/>
              <a:buFont typeface="Noto Sans Symbols"/>
              <a:buChar char="✔"/>
            </a:pPr>
            <a:r>
              <a:rPr lang="en-US" sz="2800" b="1" dirty="0">
                <a:solidFill>
                  <a:srgbClr val="993300"/>
                </a:solidFill>
              </a:rPr>
              <a:t>The resulting trait is a </a:t>
            </a:r>
            <a:r>
              <a:rPr lang="en-US" sz="2800" b="1" dirty="0">
                <a:solidFill>
                  <a:srgbClr val="3712BE"/>
                </a:solidFill>
              </a:rPr>
              <a:t>BLEND</a:t>
            </a:r>
            <a:r>
              <a:rPr lang="en-US" sz="2800" b="1" dirty="0">
                <a:solidFill>
                  <a:srgbClr val="FF0000"/>
                </a:solidFill>
              </a:rPr>
              <a:t> of the two parental traits.</a:t>
            </a:r>
            <a:endParaRPr sz="2800" dirty="0"/>
          </a:p>
        </p:txBody>
      </p:sp>
      <p:pic>
        <p:nvPicPr>
          <p:cNvPr id="515" name="Google Shape;515;p85" descr="images.jpeg"/>
          <p:cNvPicPr preferRelativeResize="0"/>
          <p:nvPr/>
        </p:nvPicPr>
        <p:blipFill rotWithShape="1">
          <a:blip r:embed="rId3">
            <a:alphaModFix/>
          </a:blip>
          <a:srcRect/>
          <a:stretch/>
        </p:blipFill>
        <p:spPr>
          <a:xfrm>
            <a:off x="580103" y="4307149"/>
            <a:ext cx="1623347" cy="1960301"/>
          </a:xfrm>
          <a:prstGeom prst="rect">
            <a:avLst/>
          </a:prstGeom>
          <a:noFill/>
          <a:ln>
            <a:noFill/>
          </a:ln>
        </p:spPr>
      </p:pic>
      <p:sp>
        <p:nvSpPr>
          <p:cNvPr id="516" name="Google Shape;516;p85"/>
          <p:cNvSpPr/>
          <p:nvPr/>
        </p:nvSpPr>
        <p:spPr>
          <a:xfrm>
            <a:off x="2451126" y="5019115"/>
            <a:ext cx="866775" cy="965200"/>
          </a:xfrm>
          <a:prstGeom prst="mathPlus">
            <a:avLst>
              <a:gd name="adj1" fmla="val 23520"/>
            </a:avLst>
          </a:prstGeom>
          <a:solidFill>
            <a:srgbClr val="0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mic Sans MS"/>
              <a:buNone/>
            </a:pPr>
            <a:endParaRPr sz="1800" b="0" i="0" u="none" strike="noStrike" cap="none" dirty="0">
              <a:solidFill>
                <a:srgbClr val="FFFFFF"/>
              </a:solidFill>
              <a:latin typeface="Calibri"/>
              <a:ea typeface="Calibri"/>
              <a:cs typeface="Calibri"/>
              <a:sym typeface="Calibri"/>
            </a:endParaRPr>
          </a:p>
        </p:txBody>
      </p:sp>
      <p:pic>
        <p:nvPicPr>
          <p:cNvPr id="517" name="Google Shape;517;p85" descr="images-1.jpeg"/>
          <p:cNvPicPr preferRelativeResize="0"/>
          <p:nvPr/>
        </p:nvPicPr>
        <p:blipFill rotWithShape="1">
          <a:blip r:embed="rId4">
            <a:alphaModFix/>
          </a:blip>
          <a:srcRect/>
          <a:stretch/>
        </p:blipFill>
        <p:spPr>
          <a:xfrm>
            <a:off x="3490452" y="4307149"/>
            <a:ext cx="1623347" cy="2047871"/>
          </a:xfrm>
          <a:prstGeom prst="rect">
            <a:avLst/>
          </a:prstGeom>
          <a:noFill/>
          <a:ln>
            <a:noFill/>
          </a:ln>
        </p:spPr>
      </p:pic>
      <p:sp>
        <p:nvSpPr>
          <p:cNvPr id="518" name="Google Shape;518;p85"/>
          <p:cNvSpPr/>
          <p:nvPr/>
        </p:nvSpPr>
        <p:spPr>
          <a:xfrm>
            <a:off x="5342965" y="4956175"/>
            <a:ext cx="927100" cy="1003300"/>
          </a:xfrm>
          <a:prstGeom prst="mathEqual">
            <a:avLst>
              <a:gd name="adj1" fmla="val 23520"/>
              <a:gd name="adj2" fmla="val 11760"/>
            </a:avLst>
          </a:prstGeom>
          <a:solidFill>
            <a:srgbClr val="0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mic Sans MS"/>
              <a:buNone/>
            </a:pPr>
            <a:endParaRPr sz="1800" b="0" i="0" u="none" strike="noStrike" cap="none" dirty="0">
              <a:solidFill>
                <a:srgbClr val="000000"/>
              </a:solidFill>
              <a:latin typeface="Calibri"/>
              <a:ea typeface="Calibri"/>
              <a:cs typeface="Calibri"/>
              <a:sym typeface="Calibri"/>
            </a:endParaRPr>
          </a:p>
        </p:txBody>
      </p:sp>
      <p:pic>
        <p:nvPicPr>
          <p:cNvPr id="519" name="Google Shape;519;p85" descr="pinksnapdragon.jpg"/>
          <p:cNvPicPr preferRelativeResize="0"/>
          <p:nvPr/>
        </p:nvPicPr>
        <p:blipFill rotWithShape="1">
          <a:blip r:embed="rId5">
            <a:alphaModFix/>
          </a:blip>
          <a:srcRect/>
          <a:stretch/>
        </p:blipFill>
        <p:spPr>
          <a:xfrm>
            <a:off x="6594476" y="4307149"/>
            <a:ext cx="1778000" cy="2009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animEffect transition="in" filter="fade">
                                      <p:cBhvr>
                                        <p:cTn id="7" dur="500"/>
                                        <p:tgtEl>
                                          <p:spTgt spid="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xEl>
                                              <p:pRg st="1" end="1"/>
                                            </p:txEl>
                                          </p:spTgt>
                                        </p:tgtEl>
                                        <p:attrNameLst>
                                          <p:attrName>style.visibility</p:attrName>
                                        </p:attrNameLst>
                                      </p:cBhvr>
                                      <p:to>
                                        <p:strVal val="visible"/>
                                      </p:to>
                                    </p:set>
                                    <p:animEffect transition="in" filter="fade">
                                      <p:cBhvr>
                                        <p:cTn id="12" dur="500"/>
                                        <p:tgtEl>
                                          <p:spTgt spid="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xEl>
                                              <p:pRg st="2" end="2"/>
                                            </p:txEl>
                                          </p:spTgt>
                                        </p:tgtEl>
                                        <p:attrNameLst>
                                          <p:attrName>style.visibility</p:attrName>
                                        </p:attrNameLst>
                                      </p:cBhvr>
                                      <p:to>
                                        <p:strVal val="visible"/>
                                      </p:to>
                                    </p:set>
                                    <p:animEffect transition="in" filter="fade">
                                      <p:cBhvr>
                                        <p:cTn id="17" dur="500"/>
                                        <p:tgtEl>
                                          <p:spTgt spid="5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1000"/>
                                        <p:tgtEl>
                                          <p:spTgt spid="51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16"/>
                                        </p:tgtEl>
                                        <p:attrNameLst>
                                          <p:attrName>style.visibility</p:attrName>
                                        </p:attrNameLst>
                                      </p:cBhvr>
                                      <p:to>
                                        <p:strVal val="visible"/>
                                      </p:to>
                                    </p:set>
                                    <p:animEffect transition="in" filter="fade">
                                      <p:cBhvr>
                                        <p:cTn id="26" dur="500"/>
                                        <p:tgtEl>
                                          <p:spTgt spid="51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17"/>
                                        </p:tgtEl>
                                        <p:attrNameLst>
                                          <p:attrName>style.visibility</p:attrName>
                                        </p:attrNameLst>
                                      </p:cBhvr>
                                      <p:to>
                                        <p:strVal val="visible"/>
                                      </p:to>
                                    </p:set>
                                    <p:animEffect transition="in" filter="fade">
                                      <p:cBhvr>
                                        <p:cTn id="30" dur="1000"/>
                                        <p:tgtEl>
                                          <p:spTgt spid="5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8"/>
                                        </p:tgtEl>
                                        <p:attrNameLst>
                                          <p:attrName>style.visibility</p:attrName>
                                        </p:attrNameLst>
                                      </p:cBhvr>
                                      <p:to>
                                        <p:strVal val="visible"/>
                                      </p:to>
                                    </p:set>
                                    <p:animEffect transition="in" filter="fade">
                                      <p:cBhvr>
                                        <p:cTn id="35" dur="1000"/>
                                        <p:tgtEl>
                                          <p:spTgt spid="518"/>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19"/>
                                        </p:tgtEl>
                                        <p:attrNameLst>
                                          <p:attrName>style.visibility</p:attrName>
                                        </p:attrNameLst>
                                      </p:cBhvr>
                                      <p:to>
                                        <p:strVal val="visible"/>
                                      </p:to>
                                    </p:set>
                                    <p:animEffect transition="in" filter="fade">
                                      <p:cBhvr>
                                        <p:cTn id="39"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72663"/>
          <a:stretch/>
        </p:blipFill>
        <p:spPr>
          <a:xfrm>
            <a:off x="2386584" y="137160"/>
            <a:ext cx="4370832" cy="1799795"/>
          </a:xfrm>
          <a:prstGeom prst="rect">
            <a:avLst/>
          </a:prstGeom>
          <a:noFill/>
          <a:ln>
            <a:noFill/>
          </a:ln>
        </p:spPr>
      </p:pic>
      <p:sp>
        <p:nvSpPr>
          <p:cNvPr id="526" name="Google Shape;526;p86"/>
          <p:cNvSpPr txBox="1"/>
          <p:nvPr/>
        </p:nvSpPr>
        <p:spPr>
          <a:xfrm>
            <a:off x="1651819" y="179016"/>
            <a:ext cx="1950325"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P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Red</a:t>
            </a:r>
            <a:br>
              <a:rPr lang="en-US" sz="1500" b="1" i="0" u="none" strike="noStrike" cap="none" dirty="0">
                <a:solidFill>
                  <a:srgbClr val="000000"/>
                </a:solidFill>
                <a:latin typeface="Arial"/>
                <a:ea typeface="Arial"/>
                <a:cs typeface="Arial"/>
                <a:sym typeface="Arial"/>
              </a:rPr>
            </a:b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500"/>
                                        <p:tgtEl>
                                          <p:spTgt spid="55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51"/>
                                        </p:tgtEl>
                                        <p:attrNameLst>
                                          <p:attrName>style.visibility</p:attrName>
                                        </p:attrNameLst>
                                      </p:cBhvr>
                                      <p:to>
                                        <p:strVal val="visible"/>
                                      </p:to>
                                    </p:set>
                                    <p:animEffect transition="in" filter="fade">
                                      <p:cBhvr>
                                        <p:cTn id="16" dur="500"/>
                                        <p:tgtEl>
                                          <p:spTgt spid="5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7"/>
                                        </p:tgtEl>
                                        <p:attrNameLst>
                                          <p:attrName>style.visibility</p:attrName>
                                        </p:attrNameLst>
                                      </p:cBhvr>
                                      <p:to>
                                        <p:strVal val="visible"/>
                                      </p:to>
                                    </p:set>
                                    <p:animEffect transition="in" filter="fade">
                                      <p:cBhvr>
                                        <p:cTn id="21" dur="500"/>
                                        <p:tgtEl>
                                          <p:spTgt spid="54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54"/>
                                        </p:tgtEl>
                                        <p:attrNameLst>
                                          <p:attrName>style.visibility</p:attrName>
                                        </p:attrNameLst>
                                      </p:cBhvr>
                                      <p:to>
                                        <p:strVal val="visible"/>
                                      </p:to>
                                    </p:set>
                                    <p:animEffect transition="in" filter="fade">
                                      <p:cBhvr>
                                        <p:cTn id="25" dur="500"/>
                                        <p:tgtEl>
                                          <p:spTgt spid="55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58"/>
                                        </p:tgtEl>
                                        <p:attrNameLst>
                                          <p:attrName>style.visibility</p:attrName>
                                        </p:attrNameLst>
                                      </p:cBhvr>
                                      <p:to>
                                        <p:strVal val="visible"/>
                                      </p:to>
                                    </p:set>
                                    <p:animEffect transition="in" filter="fade">
                                      <p:cBhvr>
                                        <p:cTn id="29"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47" grpId="0"/>
      <p:bldP spid="550" grpId="0"/>
      <p:bldP spid="551" grpId="0"/>
      <p:bldP spid="554" grpId="0"/>
      <p:bldP spid="55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41301"/>
          <a:stretch/>
        </p:blipFill>
        <p:spPr>
          <a:xfrm>
            <a:off x="2386584" y="137160"/>
            <a:ext cx="4370832" cy="3864569"/>
          </a:xfrm>
          <a:prstGeom prst="rect">
            <a:avLst/>
          </a:prstGeom>
          <a:noFill/>
          <a:ln>
            <a:noFill/>
          </a:ln>
        </p:spPr>
      </p:pic>
      <p:sp>
        <p:nvSpPr>
          <p:cNvPr id="526" name="Google Shape;526;p86"/>
          <p:cNvSpPr txBox="1"/>
          <p:nvPr/>
        </p:nvSpPr>
        <p:spPr>
          <a:xfrm>
            <a:off x="2440562" y="179016"/>
            <a:ext cx="1161582"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P generation</a:t>
            </a:r>
            <a:endParaRPr sz="1500" b="1" i="0" u="none" strike="noStrike" cap="none">
              <a:solidFill>
                <a:srgbClr val="000000"/>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1769600" y="2304150"/>
            <a:ext cx="2152629"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1</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77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
                                        </p:tgtEl>
                                        <p:attrNameLst>
                                          <p:attrName>style.visibility</p:attrName>
                                        </p:attrNameLst>
                                      </p:cBhvr>
                                      <p:to>
                                        <p:strVal val="visible"/>
                                      </p:to>
                                    </p:set>
                                    <p:animEffect transition="in" filter="fade">
                                      <p:cBhvr>
                                        <p:cTn id="12" dur="500"/>
                                        <p:tgtEl>
                                          <p:spTgt spid="5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8"/>
                                        </p:tgtEl>
                                        <p:attrNameLst>
                                          <p:attrName>style.visibility</p:attrName>
                                        </p:attrNameLst>
                                      </p:cBhvr>
                                      <p:to>
                                        <p:strVal val="visible"/>
                                      </p:to>
                                    </p:set>
                                    <p:animEffect transition="in" filter="fade">
                                      <p:cBhvr>
                                        <p:cTn id="17" dur="500"/>
                                        <p:tgtEl>
                                          <p:spTgt spid="5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27"/>
                                        </p:tgtEl>
                                        <p:attrNameLst>
                                          <p:attrName>style.visibility</p:attrName>
                                        </p:attrNameLst>
                                      </p:cBhvr>
                                      <p:to>
                                        <p:strVal val="visible"/>
                                      </p:to>
                                    </p:set>
                                    <p:animEffect transition="in" filter="fade">
                                      <p:cBhvr>
                                        <p:cTn id="21" dur="500"/>
                                        <p:tgtEl>
                                          <p:spTgt spid="52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55"/>
                                        </p:tgtEl>
                                        <p:attrNameLst>
                                          <p:attrName>style.visibility</p:attrName>
                                        </p:attrNameLst>
                                      </p:cBhvr>
                                      <p:to>
                                        <p:strVal val="visible"/>
                                      </p:to>
                                    </p:set>
                                    <p:animEffect transition="in" filter="fade">
                                      <p:cBhvr>
                                        <p:cTn id="25" dur="500"/>
                                        <p:tgtEl>
                                          <p:spTgt spid="55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30"/>
                                        </p:tgtEl>
                                        <p:attrNameLst>
                                          <p:attrName>style.visibility</p:attrName>
                                        </p:attrNameLst>
                                      </p:cBhvr>
                                      <p:to>
                                        <p:strVal val="visible"/>
                                      </p:to>
                                    </p:set>
                                    <p:animEffect transition="in" filter="fade">
                                      <p:cBhvr>
                                        <p:cTn id="29" dur="500"/>
                                        <p:tgtEl>
                                          <p:spTgt spid="53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59"/>
                                        </p:tgtEl>
                                        <p:attrNameLst>
                                          <p:attrName>style.visibility</p:attrName>
                                        </p:attrNameLst>
                                      </p:cBhvr>
                                      <p:to>
                                        <p:strVal val="visible"/>
                                      </p:to>
                                    </p:set>
                                    <p:animEffect transition="in" filter="fade">
                                      <p:cBhvr>
                                        <p:cTn id="33" dur="5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p:bldP spid="548" grpId="0"/>
      <p:bldP spid="552" grpId="0"/>
      <p:bldP spid="555" grpId="0"/>
      <p:bldP spid="5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2675"/>
          <a:stretch/>
        </p:blipFill>
        <p:spPr>
          <a:xfrm>
            <a:off x="2386584" y="137160"/>
            <a:ext cx="4370832" cy="6407573"/>
          </a:xfrm>
          <a:prstGeom prst="rect">
            <a:avLst/>
          </a:prstGeom>
          <a:noFill/>
          <a:ln>
            <a:noFill/>
          </a:ln>
        </p:spPr>
      </p:pic>
      <p:sp>
        <p:nvSpPr>
          <p:cNvPr id="526" name="Google Shape;526;p86"/>
          <p:cNvSpPr txBox="1"/>
          <p:nvPr/>
        </p:nvSpPr>
        <p:spPr>
          <a:xfrm>
            <a:off x="2440562" y="179016"/>
            <a:ext cx="1161582"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P generation</a:t>
            </a:r>
            <a:endParaRPr sz="1500" b="1" i="0" u="none" strike="noStrike" cap="none">
              <a:solidFill>
                <a:srgbClr val="000000"/>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3" name="Google Shape;533;p86"/>
          <p:cNvGrpSpPr/>
          <p:nvPr/>
        </p:nvGrpSpPr>
        <p:grpSpPr>
          <a:xfrm>
            <a:off x="5422901" y="4612371"/>
            <a:ext cx="93133" cy="338554"/>
            <a:chOff x="4313767" y="3393172"/>
            <a:chExt cx="93133" cy="338554"/>
          </a:xfrm>
        </p:grpSpPr>
        <p:cxnSp>
          <p:nvCxnSpPr>
            <p:cNvPr id="534" name="Google Shape;534;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5" name="Google Shape;535;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6" name="Google Shape;536;p86"/>
          <p:cNvGrpSpPr/>
          <p:nvPr/>
        </p:nvGrpSpPr>
        <p:grpSpPr>
          <a:xfrm>
            <a:off x="4677834" y="4620840"/>
            <a:ext cx="93133" cy="338554"/>
            <a:chOff x="4313767" y="3393172"/>
            <a:chExt cx="93133" cy="338554"/>
          </a:xfrm>
        </p:grpSpPr>
        <p:cxnSp>
          <p:nvCxnSpPr>
            <p:cNvPr id="537" name="Google Shape;537;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8" name="Google Shape;538;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9" name="Google Shape;539;p86"/>
          <p:cNvGrpSpPr/>
          <p:nvPr/>
        </p:nvGrpSpPr>
        <p:grpSpPr>
          <a:xfrm>
            <a:off x="4034367" y="5179638"/>
            <a:ext cx="93133" cy="338554"/>
            <a:chOff x="4313767" y="3393172"/>
            <a:chExt cx="93133" cy="338554"/>
          </a:xfrm>
        </p:grpSpPr>
        <p:cxnSp>
          <p:nvCxnSpPr>
            <p:cNvPr id="540" name="Google Shape;540;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1" name="Google Shape;541;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42" name="Google Shape;542;p86"/>
          <p:cNvGrpSpPr/>
          <p:nvPr/>
        </p:nvGrpSpPr>
        <p:grpSpPr>
          <a:xfrm>
            <a:off x="4034367" y="5992439"/>
            <a:ext cx="93133" cy="338554"/>
            <a:chOff x="4313767" y="3393172"/>
            <a:chExt cx="93133" cy="338554"/>
          </a:xfrm>
        </p:grpSpPr>
        <p:cxnSp>
          <p:nvCxnSpPr>
            <p:cNvPr id="543" name="Google Shape;543;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4" name="Google Shape;544;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2440563" y="2304150"/>
            <a:ext cx="1261238"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F</a:t>
            </a:r>
            <a:r>
              <a:rPr lang="en-US" sz="1500" b="1" i="0" u="none" strike="noStrike" cap="none" baseline="-25000" dirty="0">
                <a:solidFill>
                  <a:srgbClr val="000000"/>
                </a:solidFill>
                <a:latin typeface="Arial"/>
                <a:ea typeface="Arial"/>
                <a:cs typeface="Arial"/>
                <a:sym typeface="Arial"/>
              </a:rPr>
              <a:t>1</a:t>
            </a:r>
            <a:r>
              <a:rPr lang="en-US" sz="1500" b="1" i="0" u="none" strike="noStrike" cap="none" dirty="0">
                <a:solidFill>
                  <a:srgbClr val="000000"/>
                </a:solidFill>
                <a:latin typeface="Arial"/>
                <a:ea typeface="Arial"/>
                <a:cs typeface="Arial"/>
                <a:sym typeface="Arial"/>
              </a:rPr>
              <a:t> generation</a:t>
            </a:r>
            <a:endParaRPr sz="1500" b="1" i="0" u="none" strike="noStrike" cap="none" dirty="0">
              <a:solidFill>
                <a:srgbClr val="000000"/>
              </a:solidFill>
              <a:latin typeface="Arial"/>
              <a:ea typeface="Arial"/>
              <a:cs typeface="Arial"/>
              <a:sym typeface="Arial"/>
            </a:endParaRPr>
          </a:p>
        </p:txBody>
      </p:sp>
      <p:sp>
        <p:nvSpPr>
          <p:cNvPr id="546" name="Google Shape;546;p86"/>
          <p:cNvSpPr txBox="1"/>
          <p:nvPr/>
        </p:nvSpPr>
        <p:spPr>
          <a:xfrm>
            <a:off x="1686486" y="4336148"/>
            <a:ext cx="198812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2</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49" name="Google Shape;549;p86"/>
          <p:cNvSpPr txBox="1"/>
          <p:nvPr/>
        </p:nvSpPr>
        <p:spPr>
          <a:xfrm>
            <a:off x="3642829" y="5623083"/>
            <a:ext cx="47028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Eggs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3" name="Google Shape;553;p86"/>
          <p:cNvSpPr txBox="1"/>
          <p:nvPr/>
        </p:nvSpPr>
        <p:spPr>
          <a:xfrm>
            <a:off x="5047083" y="4336148"/>
            <a:ext cx="63676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Sperm</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6" name="Google Shape;556;p86"/>
          <p:cNvSpPr txBox="1"/>
          <p:nvPr/>
        </p:nvSpPr>
        <p:spPr>
          <a:xfrm>
            <a:off x="4898988" y="47086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7" name="Google Shape;557;p86"/>
          <p:cNvSpPr txBox="1"/>
          <p:nvPr/>
        </p:nvSpPr>
        <p:spPr>
          <a:xfrm>
            <a:off x="4221655" y="5242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0" name="Google Shape;560;p86"/>
          <p:cNvSpPr txBox="1"/>
          <p:nvPr/>
        </p:nvSpPr>
        <p:spPr>
          <a:xfrm>
            <a:off x="5667619" y="4683281"/>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1" name="Google Shape;561;p86"/>
          <p:cNvSpPr txBox="1"/>
          <p:nvPr/>
        </p:nvSpPr>
        <p:spPr>
          <a:xfrm>
            <a:off x="4253686" y="6037948"/>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2" name="Google Shape;562;p86"/>
          <p:cNvSpPr txBox="1"/>
          <p:nvPr/>
        </p:nvSpPr>
        <p:spPr>
          <a:xfrm>
            <a:off x="4719465" y="5225149"/>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3" name="Google Shape;563;p86"/>
          <p:cNvSpPr txBox="1"/>
          <p:nvPr/>
        </p:nvSpPr>
        <p:spPr>
          <a:xfrm>
            <a:off x="5471161" y="5208214"/>
            <a:ext cx="262740"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4" name="Google Shape;564;p86"/>
          <p:cNvSpPr txBox="1"/>
          <p:nvPr/>
        </p:nvSpPr>
        <p:spPr>
          <a:xfrm>
            <a:off x="5508927" y="5961746"/>
            <a:ext cx="198682"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5" name="Google Shape;565;p86"/>
          <p:cNvSpPr txBox="1"/>
          <p:nvPr/>
        </p:nvSpPr>
        <p:spPr>
          <a:xfrm>
            <a:off x="4746034" y="5981411"/>
            <a:ext cx="262740"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6" name="Google Shape;566;p86"/>
          <p:cNvSpPr txBox="1"/>
          <p:nvPr/>
        </p:nvSpPr>
        <p:spPr>
          <a:xfrm>
            <a:off x="223632" y="5899667"/>
            <a:ext cx="2467342"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0000"/>
                </a:solidFill>
                <a:latin typeface="Arial"/>
                <a:ea typeface="Arial"/>
                <a:cs typeface="Arial"/>
                <a:sym typeface="Arial"/>
              </a:rPr>
              <a:t>Snapdragon Flowers</a:t>
            </a:r>
            <a:endParaRPr sz="1800" b="1">
              <a:solidFill>
                <a:srgbClr val="FF0000"/>
              </a:solidFill>
              <a:latin typeface="Arial"/>
              <a:ea typeface="Arial"/>
              <a:cs typeface="Arial"/>
              <a:sym typeface="Arial"/>
            </a:endParaRPr>
          </a:p>
        </p:txBody>
      </p:sp>
    </p:spTree>
    <p:extLst>
      <p:ext uri="{BB962C8B-B14F-4D97-AF65-F5344CB8AC3E}">
        <p14:creationId xmlns:p14="http://schemas.microsoft.com/office/powerpoint/2010/main" val="6551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
                                        </p:tgtEl>
                                        <p:attrNameLst>
                                          <p:attrName>style.visibility</p:attrName>
                                        </p:attrNameLst>
                                      </p:cBhvr>
                                      <p:to>
                                        <p:strVal val="visible"/>
                                      </p:to>
                                    </p:set>
                                    <p:animEffect transition="in" filter="fade">
                                      <p:cBhvr>
                                        <p:cTn id="12" dur="500"/>
                                        <p:tgtEl>
                                          <p:spTgt spid="55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36"/>
                                        </p:tgtEl>
                                        <p:attrNameLst>
                                          <p:attrName>style.visibility</p:attrName>
                                        </p:attrNameLst>
                                      </p:cBhvr>
                                      <p:to>
                                        <p:strVal val="visible"/>
                                      </p:to>
                                    </p:set>
                                    <p:animEffect transition="in" filter="fade">
                                      <p:cBhvr>
                                        <p:cTn id="16" dur="500"/>
                                        <p:tgtEl>
                                          <p:spTgt spid="5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56"/>
                                        </p:tgtEl>
                                        <p:attrNameLst>
                                          <p:attrName>style.visibility</p:attrName>
                                        </p:attrNameLst>
                                      </p:cBhvr>
                                      <p:to>
                                        <p:strVal val="visible"/>
                                      </p:to>
                                    </p:set>
                                    <p:animEffect transition="in" filter="fade">
                                      <p:cBhvr>
                                        <p:cTn id="20" dur="500"/>
                                        <p:tgtEl>
                                          <p:spTgt spid="55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33"/>
                                        </p:tgtEl>
                                        <p:attrNameLst>
                                          <p:attrName>style.visibility</p:attrName>
                                        </p:attrNameLst>
                                      </p:cBhvr>
                                      <p:to>
                                        <p:strVal val="visible"/>
                                      </p:to>
                                    </p:set>
                                    <p:animEffect transition="in" filter="fade">
                                      <p:cBhvr>
                                        <p:cTn id="24" dur="500"/>
                                        <p:tgtEl>
                                          <p:spTgt spid="53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60"/>
                                        </p:tgtEl>
                                        <p:attrNameLst>
                                          <p:attrName>style.visibility</p:attrName>
                                        </p:attrNameLst>
                                      </p:cBhvr>
                                      <p:to>
                                        <p:strVal val="visible"/>
                                      </p:to>
                                    </p:set>
                                    <p:animEffect transition="in" filter="fade">
                                      <p:cBhvr>
                                        <p:cTn id="28" dur="500"/>
                                        <p:tgtEl>
                                          <p:spTgt spid="5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9"/>
                                        </p:tgtEl>
                                        <p:attrNameLst>
                                          <p:attrName>style.visibility</p:attrName>
                                        </p:attrNameLst>
                                      </p:cBhvr>
                                      <p:to>
                                        <p:strVal val="visible"/>
                                      </p:to>
                                    </p:set>
                                    <p:animEffect transition="in" filter="fade">
                                      <p:cBhvr>
                                        <p:cTn id="33" dur="500"/>
                                        <p:tgtEl>
                                          <p:spTgt spid="54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39"/>
                                        </p:tgtEl>
                                        <p:attrNameLst>
                                          <p:attrName>style.visibility</p:attrName>
                                        </p:attrNameLst>
                                      </p:cBhvr>
                                      <p:to>
                                        <p:strVal val="visible"/>
                                      </p:to>
                                    </p:set>
                                    <p:animEffect transition="in" filter="fade">
                                      <p:cBhvr>
                                        <p:cTn id="37" dur="500"/>
                                        <p:tgtEl>
                                          <p:spTgt spid="53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57"/>
                                        </p:tgtEl>
                                        <p:attrNameLst>
                                          <p:attrName>style.visibility</p:attrName>
                                        </p:attrNameLst>
                                      </p:cBhvr>
                                      <p:to>
                                        <p:strVal val="visible"/>
                                      </p:to>
                                    </p:set>
                                    <p:animEffect transition="in" filter="fade">
                                      <p:cBhvr>
                                        <p:cTn id="41" dur="500"/>
                                        <p:tgtEl>
                                          <p:spTgt spid="557"/>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542"/>
                                        </p:tgtEl>
                                        <p:attrNameLst>
                                          <p:attrName>style.visibility</p:attrName>
                                        </p:attrNameLst>
                                      </p:cBhvr>
                                      <p:to>
                                        <p:strVal val="visible"/>
                                      </p:to>
                                    </p:set>
                                    <p:animEffect transition="in" filter="fade">
                                      <p:cBhvr>
                                        <p:cTn id="45" dur="500"/>
                                        <p:tgtEl>
                                          <p:spTgt spid="542"/>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61"/>
                                        </p:tgtEl>
                                        <p:attrNameLst>
                                          <p:attrName>style.visibility</p:attrName>
                                        </p:attrNameLst>
                                      </p:cBhvr>
                                      <p:to>
                                        <p:strVal val="visible"/>
                                      </p:to>
                                    </p:set>
                                    <p:animEffect transition="in" filter="fade">
                                      <p:cBhvr>
                                        <p:cTn id="49" dur="500"/>
                                        <p:tgtEl>
                                          <p:spTgt spid="56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62"/>
                                        </p:tgtEl>
                                        <p:attrNameLst>
                                          <p:attrName>style.visibility</p:attrName>
                                        </p:attrNameLst>
                                      </p:cBhvr>
                                      <p:to>
                                        <p:strVal val="visible"/>
                                      </p:to>
                                    </p:set>
                                    <p:animEffect transition="in" filter="fade">
                                      <p:cBhvr>
                                        <p:cTn id="54" dur="500"/>
                                        <p:tgtEl>
                                          <p:spTgt spid="5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63"/>
                                        </p:tgtEl>
                                        <p:attrNameLst>
                                          <p:attrName>style.visibility</p:attrName>
                                        </p:attrNameLst>
                                      </p:cBhvr>
                                      <p:to>
                                        <p:strVal val="visible"/>
                                      </p:to>
                                    </p:set>
                                    <p:animEffect transition="in" filter="fade">
                                      <p:cBhvr>
                                        <p:cTn id="59" dur="500"/>
                                        <p:tgtEl>
                                          <p:spTgt spid="5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65"/>
                                        </p:tgtEl>
                                        <p:attrNameLst>
                                          <p:attrName>style.visibility</p:attrName>
                                        </p:attrNameLst>
                                      </p:cBhvr>
                                      <p:to>
                                        <p:strVal val="visible"/>
                                      </p:to>
                                    </p:set>
                                    <p:animEffect transition="in" filter="fade">
                                      <p:cBhvr>
                                        <p:cTn id="64" dur="500"/>
                                        <p:tgtEl>
                                          <p:spTgt spid="56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64"/>
                                        </p:tgtEl>
                                        <p:attrNameLst>
                                          <p:attrName>style.visibility</p:attrName>
                                        </p:attrNameLst>
                                      </p:cBhvr>
                                      <p:to>
                                        <p:strVal val="visible"/>
                                      </p:to>
                                    </p:set>
                                    <p:animEffect transition="in" filter="fade">
                                      <p:cBhvr>
                                        <p:cTn id="69" dur="500"/>
                                        <p:tgtEl>
                                          <p:spTgt spid="5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66"/>
                                        </p:tgtEl>
                                        <p:attrNameLst>
                                          <p:attrName>style.visibility</p:attrName>
                                        </p:attrNameLst>
                                      </p:cBhvr>
                                      <p:to>
                                        <p:strVal val="visible"/>
                                      </p:to>
                                    </p:set>
                                    <p:animEffect transition="in" filter="fade">
                                      <p:cBhvr>
                                        <p:cTn id="74"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P spid="549" grpId="0"/>
      <p:bldP spid="553" grpId="0"/>
      <p:bldP spid="556" grpId="0"/>
      <p:bldP spid="557" grpId="0"/>
      <p:bldP spid="560" grpId="0"/>
      <p:bldP spid="561" grpId="0"/>
      <p:bldP spid="562" grpId="0"/>
      <p:bldP spid="563" grpId="0"/>
      <p:bldP spid="564" grpId="0"/>
      <p:bldP spid="565" grpId="0"/>
      <p:bldP spid="56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2675"/>
          <a:stretch/>
        </p:blipFill>
        <p:spPr>
          <a:xfrm>
            <a:off x="2386584" y="137160"/>
            <a:ext cx="4370832" cy="6407573"/>
          </a:xfrm>
          <a:prstGeom prst="rect">
            <a:avLst/>
          </a:prstGeom>
          <a:noFill/>
          <a:ln>
            <a:noFill/>
          </a:ln>
        </p:spPr>
      </p:pic>
      <p:sp>
        <p:nvSpPr>
          <p:cNvPr id="526" name="Google Shape;526;p86"/>
          <p:cNvSpPr txBox="1"/>
          <p:nvPr/>
        </p:nvSpPr>
        <p:spPr>
          <a:xfrm>
            <a:off x="1624101" y="129856"/>
            <a:ext cx="197804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P generation</a:t>
            </a:r>
            <a:endParaRPr sz="2400" b="1" i="0" u="none" strike="noStrike" cap="none" dirty="0">
              <a:solidFill>
                <a:srgbClr val="3712BE"/>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3" name="Google Shape;533;p86"/>
          <p:cNvGrpSpPr/>
          <p:nvPr/>
        </p:nvGrpSpPr>
        <p:grpSpPr>
          <a:xfrm>
            <a:off x="5422901" y="4612371"/>
            <a:ext cx="93133" cy="338554"/>
            <a:chOff x="4313767" y="3393172"/>
            <a:chExt cx="93133" cy="338554"/>
          </a:xfrm>
        </p:grpSpPr>
        <p:cxnSp>
          <p:nvCxnSpPr>
            <p:cNvPr id="534" name="Google Shape;534;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5" name="Google Shape;535;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6" name="Google Shape;536;p86"/>
          <p:cNvGrpSpPr/>
          <p:nvPr/>
        </p:nvGrpSpPr>
        <p:grpSpPr>
          <a:xfrm>
            <a:off x="4677834" y="4620840"/>
            <a:ext cx="93133" cy="338554"/>
            <a:chOff x="4313767" y="3393172"/>
            <a:chExt cx="93133" cy="338554"/>
          </a:xfrm>
        </p:grpSpPr>
        <p:cxnSp>
          <p:nvCxnSpPr>
            <p:cNvPr id="537" name="Google Shape;537;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8" name="Google Shape;538;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9" name="Google Shape;539;p86"/>
          <p:cNvGrpSpPr/>
          <p:nvPr/>
        </p:nvGrpSpPr>
        <p:grpSpPr>
          <a:xfrm>
            <a:off x="4034367" y="5179638"/>
            <a:ext cx="93133" cy="338554"/>
            <a:chOff x="4313767" y="3393172"/>
            <a:chExt cx="93133" cy="338554"/>
          </a:xfrm>
        </p:grpSpPr>
        <p:cxnSp>
          <p:nvCxnSpPr>
            <p:cNvPr id="540" name="Google Shape;540;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1" name="Google Shape;541;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42" name="Google Shape;542;p86"/>
          <p:cNvGrpSpPr/>
          <p:nvPr/>
        </p:nvGrpSpPr>
        <p:grpSpPr>
          <a:xfrm>
            <a:off x="4034367" y="5992439"/>
            <a:ext cx="93133" cy="338554"/>
            <a:chOff x="4313767" y="3393172"/>
            <a:chExt cx="93133" cy="338554"/>
          </a:xfrm>
        </p:grpSpPr>
        <p:cxnSp>
          <p:nvCxnSpPr>
            <p:cNvPr id="543" name="Google Shape;543;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4" name="Google Shape;544;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1686486" y="2602084"/>
            <a:ext cx="2015314"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1</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6" name="Google Shape;546;p86"/>
          <p:cNvSpPr txBox="1"/>
          <p:nvPr/>
        </p:nvSpPr>
        <p:spPr>
          <a:xfrm>
            <a:off x="1686486" y="4336148"/>
            <a:ext cx="198812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2</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49" name="Google Shape;549;p86"/>
          <p:cNvSpPr txBox="1"/>
          <p:nvPr/>
        </p:nvSpPr>
        <p:spPr>
          <a:xfrm>
            <a:off x="3642829" y="5623083"/>
            <a:ext cx="47028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Eggs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a:solidFill>
                  <a:srgbClr val="000000"/>
                </a:solidFill>
                <a:latin typeface="Arial"/>
                <a:ea typeface="Arial"/>
                <a:cs typeface="Arial"/>
                <a:sym typeface="Arial"/>
              </a:rPr>
              <a:t>WW</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3" name="Google Shape;553;p86"/>
          <p:cNvSpPr txBox="1"/>
          <p:nvPr/>
        </p:nvSpPr>
        <p:spPr>
          <a:xfrm>
            <a:off x="5047083" y="4336148"/>
            <a:ext cx="63676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Sperm</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6" name="Google Shape;556;p86"/>
          <p:cNvSpPr txBox="1"/>
          <p:nvPr/>
        </p:nvSpPr>
        <p:spPr>
          <a:xfrm>
            <a:off x="4898988" y="47086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7" name="Google Shape;557;p86"/>
          <p:cNvSpPr txBox="1"/>
          <p:nvPr/>
        </p:nvSpPr>
        <p:spPr>
          <a:xfrm>
            <a:off x="4221655" y="5242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0" name="Google Shape;560;p86"/>
          <p:cNvSpPr txBox="1"/>
          <p:nvPr/>
        </p:nvSpPr>
        <p:spPr>
          <a:xfrm>
            <a:off x="5667619" y="4683281"/>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1" name="Google Shape;561;p86"/>
          <p:cNvSpPr txBox="1"/>
          <p:nvPr/>
        </p:nvSpPr>
        <p:spPr>
          <a:xfrm>
            <a:off x="4253686" y="6037948"/>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2" name="Google Shape;562;p86"/>
          <p:cNvSpPr txBox="1"/>
          <p:nvPr/>
        </p:nvSpPr>
        <p:spPr>
          <a:xfrm>
            <a:off x="4719465" y="5225149"/>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3" name="Google Shape;563;p86"/>
          <p:cNvSpPr txBox="1"/>
          <p:nvPr/>
        </p:nvSpPr>
        <p:spPr>
          <a:xfrm>
            <a:off x="5471160" y="5208214"/>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RW</a:t>
            </a:r>
            <a:endParaRPr sz="1500" b="1" i="1" u="none" strike="noStrike" cap="none" dirty="0">
              <a:solidFill>
                <a:srgbClr val="000000"/>
              </a:solidFill>
              <a:latin typeface="Arial"/>
              <a:ea typeface="Arial"/>
              <a:cs typeface="Arial"/>
              <a:sym typeface="Arial"/>
            </a:endParaRPr>
          </a:p>
        </p:txBody>
      </p:sp>
      <p:sp>
        <p:nvSpPr>
          <p:cNvPr id="564" name="Google Shape;564;p86"/>
          <p:cNvSpPr txBox="1"/>
          <p:nvPr/>
        </p:nvSpPr>
        <p:spPr>
          <a:xfrm>
            <a:off x="5508926" y="5961746"/>
            <a:ext cx="395759"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WW</a:t>
            </a:r>
            <a:endParaRPr sz="1500" b="1" i="1" u="none" strike="noStrike" cap="none" dirty="0">
              <a:solidFill>
                <a:srgbClr val="000000"/>
              </a:solidFill>
              <a:latin typeface="Arial"/>
              <a:ea typeface="Arial"/>
              <a:cs typeface="Arial"/>
              <a:sym typeface="Arial"/>
            </a:endParaRPr>
          </a:p>
        </p:txBody>
      </p:sp>
      <p:sp>
        <p:nvSpPr>
          <p:cNvPr id="565" name="Google Shape;565;p86"/>
          <p:cNvSpPr txBox="1"/>
          <p:nvPr/>
        </p:nvSpPr>
        <p:spPr>
          <a:xfrm>
            <a:off x="4746033" y="5981411"/>
            <a:ext cx="340835"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RW</a:t>
            </a:r>
            <a:endParaRPr sz="1500" b="1" i="1" u="none" strike="noStrike" cap="none" dirty="0">
              <a:solidFill>
                <a:srgbClr val="000000"/>
              </a:solidFill>
              <a:latin typeface="Arial"/>
              <a:ea typeface="Arial"/>
              <a:cs typeface="Arial"/>
              <a:sym typeface="Arial"/>
            </a:endParaRPr>
          </a:p>
        </p:txBody>
      </p:sp>
      <p:sp>
        <p:nvSpPr>
          <p:cNvPr id="566" name="Google Shape;566;p86"/>
          <p:cNvSpPr txBox="1"/>
          <p:nvPr/>
        </p:nvSpPr>
        <p:spPr>
          <a:xfrm>
            <a:off x="223632" y="5899667"/>
            <a:ext cx="2467342"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0000"/>
                </a:solidFill>
                <a:latin typeface="Arial"/>
                <a:ea typeface="Arial"/>
                <a:cs typeface="Arial"/>
                <a:sym typeface="Arial"/>
              </a:rPr>
              <a:t>Snapdragon Flowers</a:t>
            </a:r>
            <a:endParaRPr sz="1800" b="1">
              <a:solidFill>
                <a:srgbClr val="FF0000"/>
              </a:solidFill>
              <a:latin typeface="Arial"/>
              <a:ea typeface="Arial"/>
              <a:cs typeface="Arial"/>
              <a:sym typeface="Arial"/>
            </a:endParaRPr>
          </a:p>
        </p:txBody>
      </p:sp>
      <p:sp>
        <p:nvSpPr>
          <p:cNvPr id="44" name="Google Shape;491;p83">
            <a:extLst>
              <a:ext uri="{FF2B5EF4-FFF2-40B4-BE49-F238E27FC236}">
                <a16:creationId xmlns:a16="http://schemas.microsoft.com/office/drawing/2014/main" id="{8FCA74B5-83A4-5BF9-1ECC-B548184D98C9}"/>
              </a:ext>
            </a:extLst>
          </p:cNvPr>
          <p:cNvSpPr txBox="1"/>
          <p:nvPr/>
        </p:nvSpPr>
        <p:spPr>
          <a:xfrm>
            <a:off x="80306" y="550025"/>
            <a:ext cx="2476082" cy="2062063"/>
          </a:xfrm>
          <a:prstGeom prst="rect">
            <a:avLst/>
          </a:prstGeom>
          <a:solidFill>
            <a:srgbClr val="92D050"/>
          </a:solidFill>
          <a:ln>
            <a:noFill/>
          </a:ln>
        </p:spPr>
        <p:txBody>
          <a:bodyPr spcFirstLastPara="1" wrap="square" lIns="91425" tIns="45700" rIns="91425" bIns="45700" anchor="t" anchorCtr="0">
            <a:spAutoFit/>
          </a:bodyPr>
          <a:lstStyle/>
          <a:p>
            <a:r>
              <a:rPr lang="en-US" sz="2800" dirty="0">
                <a:solidFill>
                  <a:schemeClr val="bg1">
                    <a:lumMod val="95000"/>
                  </a:schemeClr>
                </a:solidFill>
                <a:latin typeface="Calibri"/>
                <a:ea typeface="Calibri"/>
                <a:cs typeface="Calibri"/>
                <a:sym typeface="Calibri"/>
              </a:rPr>
              <a:t>INTERMEDIATE </a:t>
            </a:r>
            <a:r>
              <a:rPr lang="en-US" sz="2800" b="0" i="0" u="none" strike="noStrike" cap="none" dirty="0">
                <a:solidFill>
                  <a:schemeClr val="bg1">
                    <a:lumMod val="95000"/>
                  </a:schemeClr>
                </a:solidFill>
                <a:latin typeface="Calibri"/>
                <a:ea typeface="Calibri"/>
                <a:cs typeface="Calibri"/>
                <a:sym typeface="Calibri"/>
              </a:rPr>
              <a:t>dominance </a:t>
            </a:r>
            <a:r>
              <a:rPr lang="en-US" sz="2400" b="0" i="0" u="none" strike="noStrike" cap="none" dirty="0">
                <a:solidFill>
                  <a:schemeClr val="tx1"/>
                </a:solidFill>
                <a:latin typeface="Calibri"/>
                <a:ea typeface="Calibri"/>
                <a:cs typeface="Calibri"/>
                <a:sym typeface="Calibri"/>
              </a:rPr>
              <a:t>can also be expressed with BOTH alleles being dominant.</a:t>
            </a:r>
          </a:p>
        </p:txBody>
      </p:sp>
      <p:sp>
        <p:nvSpPr>
          <p:cNvPr id="45" name="Google Shape;491;p83">
            <a:extLst>
              <a:ext uri="{FF2B5EF4-FFF2-40B4-BE49-F238E27FC236}">
                <a16:creationId xmlns:a16="http://schemas.microsoft.com/office/drawing/2014/main" id="{A8EE6E3F-DD8E-393A-BD92-276275211B8A}"/>
              </a:ext>
            </a:extLst>
          </p:cNvPr>
          <p:cNvSpPr txBox="1"/>
          <p:nvPr/>
        </p:nvSpPr>
        <p:spPr>
          <a:xfrm>
            <a:off x="6579463" y="2709917"/>
            <a:ext cx="2476082" cy="1631175"/>
          </a:xfrm>
          <a:prstGeom prst="rect">
            <a:avLst/>
          </a:prstGeom>
          <a:solidFill>
            <a:srgbClr val="00B0F0"/>
          </a:solidFill>
          <a:ln>
            <a:noFill/>
          </a:ln>
        </p:spPr>
        <p:txBody>
          <a:bodyPr spcFirstLastPara="1" wrap="square" lIns="91425" tIns="45700" rIns="91425" bIns="45700" anchor="t" anchorCtr="0">
            <a:spAutoFit/>
          </a:bodyPr>
          <a:lstStyle/>
          <a:p>
            <a:r>
              <a:rPr lang="en-US" sz="2000" dirty="0"/>
              <a:t>The </a:t>
            </a:r>
            <a:r>
              <a:rPr lang="en-US" sz="2000" dirty="0">
                <a:solidFill>
                  <a:schemeClr val="bg1">
                    <a:lumMod val="95000"/>
                  </a:schemeClr>
                </a:solidFill>
              </a:rPr>
              <a:t>HETEROZYGOUS</a:t>
            </a:r>
            <a:r>
              <a:rPr lang="en-US" sz="2000" dirty="0"/>
              <a:t> individuals show the intermediate effects of both alleles.</a:t>
            </a:r>
            <a:endParaRPr lang="en-US" sz="2000" b="0"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5169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9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513" name="Google Shape;513;p85"/>
          <p:cNvSpPr txBox="1">
            <a:spLocks noGrp="1"/>
          </p:cNvSpPr>
          <p:nvPr>
            <p:ph type="title"/>
          </p:nvPr>
        </p:nvSpPr>
        <p:spPr>
          <a:xfrm>
            <a:off x="851719" y="117987"/>
            <a:ext cx="7364361" cy="897199"/>
          </a:xfrm>
          <a:prstGeom prst="rect">
            <a:avLst/>
          </a:prstGeom>
          <a:solidFill>
            <a:schemeClr val="accent3">
              <a:lumMod val="95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Incomplete Dominance</a:t>
            </a:r>
            <a:endParaRPr dirty="0"/>
          </a:p>
        </p:txBody>
      </p:sp>
      <p:sp>
        <p:nvSpPr>
          <p:cNvPr id="514" name="Google Shape;514;p85"/>
          <p:cNvSpPr txBox="1">
            <a:spLocks noGrp="1"/>
          </p:cNvSpPr>
          <p:nvPr>
            <p:ph type="body" idx="1"/>
          </p:nvPr>
        </p:nvSpPr>
        <p:spPr>
          <a:xfrm>
            <a:off x="82397" y="1183461"/>
            <a:ext cx="9035845" cy="3753459"/>
          </a:xfrm>
          <a:prstGeom prst="rect">
            <a:avLst/>
          </a:prstGeom>
          <a:noFill/>
          <a:ln>
            <a:noFill/>
          </a:ln>
        </p:spPr>
        <p:txBody>
          <a:bodyPr spcFirstLastPara="1" wrap="square" lIns="90475" tIns="44450" rIns="90475" bIns="44450" anchor="t" anchorCtr="0">
            <a:noAutofit/>
          </a:bodyPr>
          <a:lstStyle/>
          <a:p>
            <a:pPr marL="0" indent="0" algn="ctr">
              <a:lnSpc>
                <a:spcPct val="90000"/>
              </a:lnSpc>
              <a:spcBef>
                <a:spcPts val="0"/>
              </a:spcBef>
              <a:buClr>
                <a:srgbClr val="993300"/>
              </a:buClr>
              <a:buSzPts val="3200"/>
            </a:pPr>
            <a:r>
              <a:rPr lang="en-US" sz="2000" dirty="0">
                <a:solidFill>
                  <a:schemeClr val="bg1">
                    <a:lumMod val="95000"/>
                  </a:schemeClr>
                </a:solidFill>
              </a:rPr>
              <a:t>Blending</a:t>
            </a:r>
            <a:r>
              <a:rPr lang="en-US" sz="2000" dirty="0"/>
              <a:t> Inheritance, Co-Dominance Inheritance, </a:t>
            </a:r>
            <a:r>
              <a:rPr lang="en-US" sz="2000" dirty="0">
                <a:solidFill>
                  <a:schemeClr val="bg1">
                    <a:lumMod val="95000"/>
                  </a:schemeClr>
                </a:solidFill>
              </a:rPr>
              <a:t>Intermediate</a:t>
            </a:r>
            <a:r>
              <a:rPr lang="en-US" sz="2000" dirty="0"/>
              <a:t> Dominance</a:t>
            </a:r>
          </a:p>
          <a:p>
            <a:pPr marL="0" lvl="0" indent="0">
              <a:lnSpc>
                <a:spcPct val="90000"/>
              </a:lnSpc>
              <a:spcBef>
                <a:spcPts val="0"/>
              </a:spcBef>
              <a:buClr>
                <a:srgbClr val="993300"/>
              </a:buClr>
              <a:buSzPts val="3200"/>
            </a:pPr>
            <a:endParaRPr lang="en-US" sz="2800" b="1" dirty="0">
              <a:solidFill>
                <a:srgbClr val="993300"/>
              </a:solidFill>
            </a:endParaRPr>
          </a:p>
          <a:p>
            <a:pPr lvl="0" indent="-339725">
              <a:lnSpc>
                <a:spcPct val="90000"/>
              </a:lnSpc>
              <a:spcBef>
                <a:spcPts val="0"/>
              </a:spcBef>
              <a:buClr>
                <a:srgbClr val="993300"/>
              </a:buClr>
              <a:buSzPts val="3200"/>
              <a:buFont typeface="Arial" panose="020B0604020202020204" pitchFamily="34" charset="0"/>
              <a:buChar char="•"/>
            </a:pPr>
            <a:r>
              <a:rPr lang="en-US" sz="2800" b="1" dirty="0">
                <a:solidFill>
                  <a:srgbClr val="993300"/>
                </a:solidFill>
              </a:rPr>
              <a:t>The phenotype ratios and genotype ratios are always the same.</a:t>
            </a:r>
          </a:p>
          <a:p>
            <a:pPr lvl="0" indent="-339725">
              <a:lnSpc>
                <a:spcPct val="90000"/>
              </a:lnSpc>
              <a:spcBef>
                <a:spcPts val="1800"/>
              </a:spcBef>
              <a:buClr>
                <a:srgbClr val="993300"/>
              </a:buClr>
              <a:buSzPts val="3200"/>
              <a:buFont typeface="Arial" panose="020B0604020202020204" pitchFamily="34" charset="0"/>
              <a:buChar char="•"/>
            </a:pPr>
            <a:r>
              <a:rPr lang="en-US" sz="2800" b="1" dirty="0">
                <a:solidFill>
                  <a:srgbClr val="3712BE"/>
                </a:solidFill>
              </a:rPr>
              <a:t>One can always tell that blending is involved if there are TWO EXTREMES and a “</a:t>
            </a:r>
            <a:r>
              <a:rPr lang="en-US" sz="2800" b="1" dirty="0">
                <a:solidFill>
                  <a:schemeClr val="bg1">
                    <a:lumMod val="95000"/>
                  </a:schemeClr>
                </a:solidFill>
              </a:rPr>
              <a:t>BLENDING</a:t>
            </a:r>
            <a:r>
              <a:rPr lang="en-US" sz="2800" b="1" dirty="0">
                <a:solidFill>
                  <a:srgbClr val="3712BE"/>
                </a:solidFill>
              </a:rPr>
              <a:t>” intermediate of these two extremes to make up the third characteristics.</a:t>
            </a:r>
          </a:p>
          <a:p>
            <a:pPr lvl="0" indent="-339725">
              <a:lnSpc>
                <a:spcPct val="90000"/>
              </a:lnSpc>
              <a:spcBef>
                <a:spcPts val="1800"/>
              </a:spcBef>
              <a:buClr>
                <a:srgbClr val="993300"/>
              </a:buClr>
              <a:buSzPts val="3200"/>
              <a:buFont typeface="Arial" panose="020B0604020202020204" pitchFamily="34" charset="0"/>
              <a:buChar char="•"/>
            </a:pPr>
            <a:r>
              <a:rPr lang="en-US" sz="2800" b="1" dirty="0">
                <a:solidFill>
                  <a:srgbClr val="993300"/>
                </a:solidFill>
              </a:rPr>
              <a:t>If a phenotype shows 3 traits, it involves blending. </a:t>
            </a:r>
          </a:p>
          <a:p>
            <a:pPr lvl="1" indent="-339725">
              <a:lnSpc>
                <a:spcPct val="90000"/>
              </a:lnSpc>
              <a:spcBef>
                <a:spcPts val="1800"/>
              </a:spcBef>
              <a:buClr>
                <a:srgbClr val="993300"/>
              </a:buClr>
              <a:buSzPts val="3200"/>
              <a:buFont typeface="Arial" panose="020B0604020202020204" pitchFamily="34" charset="0"/>
              <a:buChar char="•"/>
            </a:pPr>
            <a:r>
              <a:rPr lang="en-US" sz="2000" dirty="0"/>
              <a:t>Type of inheritance in which the HETEROZYGOUS individuals show the effects of both alleles.</a:t>
            </a:r>
            <a:endParaRPr lang="en-US" sz="3200" b="1" dirty="0">
              <a:solidFill>
                <a:srgbClr val="993300"/>
              </a:solidFill>
            </a:endParaRPr>
          </a:p>
        </p:txBody>
      </p:sp>
    </p:spTree>
    <p:extLst>
      <p:ext uri="{BB962C8B-B14F-4D97-AF65-F5344CB8AC3E}">
        <p14:creationId xmlns:p14="http://schemas.microsoft.com/office/powerpoint/2010/main" val="31498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animEffect transition="in" filter="fade">
                                      <p:cBhvr>
                                        <p:cTn id="7" dur="500"/>
                                        <p:tgtEl>
                                          <p:spTgt spid="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xEl>
                                              <p:pRg st="2" end="2"/>
                                            </p:txEl>
                                          </p:spTgt>
                                        </p:tgtEl>
                                        <p:attrNameLst>
                                          <p:attrName>style.visibility</p:attrName>
                                        </p:attrNameLst>
                                      </p:cBhvr>
                                      <p:to>
                                        <p:strVal val="visible"/>
                                      </p:to>
                                    </p:set>
                                    <p:animEffect transition="in" filter="fade">
                                      <p:cBhvr>
                                        <p:cTn id="12" dur="500"/>
                                        <p:tgtEl>
                                          <p:spTgt spid="5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xEl>
                                              <p:pRg st="3" end="3"/>
                                            </p:txEl>
                                          </p:spTgt>
                                        </p:tgtEl>
                                        <p:attrNameLst>
                                          <p:attrName>style.visibility</p:attrName>
                                        </p:attrNameLst>
                                      </p:cBhvr>
                                      <p:to>
                                        <p:strVal val="visible"/>
                                      </p:to>
                                    </p:set>
                                    <p:animEffect transition="in" filter="fade">
                                      <p:cBhvr>
                                        <p:cTn id="17" dur="500"/>
                                        <p:tgtEl>
                                          <p:spTgt spid="5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4">
                                            <p:txEl>
                                              <p:pRg st="4" end="4"/>
                                            </p:txEl>
                                          </p:spTgt>
                                        </p:tgtEl>
                                        <p:attrNameLst>
                                          <p:attrName>style.visibility</p:attrName>
                                        </p:attrNameLst>
                                      </p:cBhvr>
                                      <p:to>
                                        <p:strVal val="visible"/>
                                      </p:to>
                                    </p:set>
                                    <p:animEffect transition="in" filter="fade">
                                      <p:cBhvr>
                                        <p:cTn id="22" dur="500"/>
                                        <p:tgtEl>
                                          <p:spTgt spid="5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4">
                                            <p:txEl>
                                              <p:pRg st="5" end="5"/>
                                            </p:txEl>
                                          </p:spTgt>
                                        </p:tgtEl>
                                        <p:attrNameLst>
                                          <p:attrName>style.visibility</p:attrName>
                                        </p:attrNameLst>
                                      </p:cBhvr>
                                      <p:to>
                                        <p:strVal val="visible"/>
                                      </p:to>
                                    </p:set>
                                    <p:animEffect transition="in" filter="fade">
                                      <p:cBhvr>
                                        <p:cTn id="27" dur="500"/>
                                        <p:tgtEl>
                                          <p:spTgt spid="5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87"/>
          <p:cNvSpPr txBox="1">
            <a:spLocks noGrp="1"/>
          </p:cNvSpPr>
          <p:nvPr>
            <p:ph type="title"/>
          </p:nvPr>
        </p:nvSpPr>
        <p:spPr>
          <a:xfrm>
            <a:off x="304800" y="256971"/>
            <a:ext cx="8475133" cy="1040341"/>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Multiple Alleles: </a:t>
            </a:r>
            <a:r>
              <a:rPr lang="en-US" sz="3200" dirty="0">
                <a:solidFill>
                  <a:srgbClr val="0000FF"/>
                </a:solidFill>
              </a:rPr>
              <a:t>Many Genes have </a:t>
            </a:r>
            <a:r>
              <a:rPr lang="en-US" sz="3200" dirty="0">
                <a:solidFill>
                  <a:srgbClr val="FF0000"/>
                </a:solidFill>
              </a:rPr>
              <a:t>more than Two Alleles</a:t>
            </a:r>
            <a:r>
              <a:rPr lang="en-US" sz="3200" dirty="0">
                <a:solidFill>
                  <a:srgbClr val="0000FF"/>
                </a:solidFill>
              </a:rPr>
              <a:t> in the </a:t>
            </a:r>
            <a:r>
              <a:rPr lang="en-US" sz="3200" dirty="0">
                <a:solidFill>
                  <a:srgbClr val="FF0000"/>
                </a:solidFill>
              </a:rPr>
              <a:t>Population</a:t>
            </a:r>
            <a:endParaRPr sz="3200" dirty="0">
              <a:solidFill>
                <a:srgbClr val="FF0000"/>
              </a:solidFill>
            </a:endParaRPr>
          </a:p>
        </p:txBody>
      </p:sp>
      <p:sp>
        <p:nvSpPr>
          <p:cNvPr id="573" name="Google Shape;573;p87"/>
          <p:cNvSpPr txBox="1">
            <a:spLocks noGrp="1"/>
          </p:cNvSpPr>
          <p:nvPr>
            <p:ph type="body" idx="1"/>
          </p:nvPr>
        </p:nvSpPr>
        <p:spPr>
          <a:xfrm>
            <a:off x="304800" y="1447800"/>
            <a:ext cx="8839200" cy="506115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600"/>
              <a:buChar char="•"/>
            </a:pPr>
            <a:r>
              <a:rPr lang="en-US" sz="2600" dirty="0"/>
              <a:t>Although each individual carries, at most, two different alleles for a particular gene, in cases of </a:t>
            </a:r>
            <a:r>
              <a:rPr lang="en-US" sz="2600" b="1" u="sng" dirty="0">
                <a:solidFill>
                  <a:srgbClr val="FF0000"/>
                </a:solidFill>
              </a:rPr>
              <a:t>Multiple Alleles</a:t>
            </a:r>
            <a:r>
              <a:rPr lang="en-US" sz="2600" dirty="0"/>
              <a:t>, more than two possible alleles exist in a </a:t>
            </a:r>
            <a:r>
              <a:rPr lang="en-US" sz="2600" b="1" dirty="0">
                <a:solidFill>
                  <a:srgbClr val="0000FF"/>
                </a:solidFill>
              </a:rPr>
              <a:t>Population</a:t>
            </a:r>
            <a:r>
              <a:rPr lang="en-US" sz="2600" dirty="0"/>
              <a:t>.</a:t>
            </a:r>
            <a:endParaRPr dirty="0"/>
          </a:p>
          <a:p>
            <a:pPr marL="228600" lvl="0" indent="-228600" algn="l" rtl="0">
              <a:lnSpc>
                <a:spcPct val="100000"/>
              </a:lnSpc>
              <a:spcBef>
                <a:spcPts val="1800"/>
              </a:spcBef>
              <a:spcAft>
                <a:spcPts val="0"/>
              </a:spcAft>
              <a:buSzPts val="2600"/>
              <a:buChar char="•"/>
            </a:pPr>
            <a:r>
              <a:rPr lang="en-US" sz="2600" dirty="0">
                <a:solidFill>
                  <a:srgbClr val="000000"/>
                </a:solidFill>
              </a:rPr>
              <a:t>Human </a:t>
            </a:r>
            <a:r>
              <a:rPr lang="en-US" sz="2600" b="1" dirty="0">
                <a:solidFill>
                  <a:srgbClr val="FF0000"/>
                </a:solidFill>
              </a:rPr>
              <a:t>ABO Blood Group </a:t>
            </a:r>
            <a:r>
              <a:rPr lang="en-US" sz="2600" dirty="0">
                <a:solidFill>
                  <a:srgbClr val="000000"/>
                </a:solidFill>
              </a:rPr>
              <a:t>phenotypes involve </a:t>
            </a:r>
            <a:r>
              <a:rPr lang="en-US" sz="2600" b="1" dirty="0">
                <a:solidFill>
                  <a:srgbClr val="0000FF"/>
                </a:solidFill>
              </a:rPr>
              <a:t>three alleles for a single gene </a:t>
            </a:r>
            <a:r>
              <a:rPr lang="en-US" sz="2000" b="1" dirty="0">
                <a:solidFill>
                  <a:srgbClr val="0000FF"/>
                </a:solidFill>
              </a:rPr>
              <a:t>(in the same locus)</a:t>
            </a:r>
            <a:r>
              <a:rPr lang="en-US" sz="2000" dirty="0">
                <a:solidFill>
                  <a:srgbClr val="000000"/>
                </a:solidFill>
              </a:rPr>
              <a:t>.</a:t>
            </a:r>
            <a:endParaRPr sz="2600" dirty="0">
              <a:solidFill>
                <a:srgbClr val="000000"/>
              </a:solidFill>
            </a:endParaRPr>
          </a:p>
          <a:p>
            <a:pPr marL="228600" lvl="0" indent="-228600" algn="l" rtl="0">
              <a:lnSpc>
                <a:spcPct val="100000"/>
              </a:lnSpc>
              <a:spcBef>
                <a:spcPts val="1800"/>
              </a:spcBef>
              <a:spcAft>
                <a:spcPts val="0"/>
              </a:spcAft>
              <a:buSzPts val="2600"/>
              <a:buChar char="•"/>
            </a:pPr>
            <a:r>
              <a:rPr lang="en-US" sz="2600" dirty="0">
                <a:solidFill>
                  <a:srgbClr val="000000"/>
                </a:solidFill>
              </a:rPr>
              <a:t>The four human blood groups</a:t>
            </a:r>
            <a:r>
              <a:rPr lang="en-US" sz="2600" b="1" dirty="0">
                <a:solidFill>
                  <a:srgbClr val="FF0000"/>
                </a:solidFill>
              </a:rPr>
              <a:t>, A, B, AB, and O</a:t>
            </a:r>
            <a:r>
              <a:rPr lang="en-US" sz="2600" dirty="0">
                <a:solidFill>
                  <a:srgbClr val="000000"/>
                </a:solidFill>
              </a:rPr>
              <a:t>, result from combinations of these three alleles.</a:t>
            </a:r>
            <a:endParaRPr dirty="0"/>
          </a:p>
          <a:p>
            <a:pPr marL="228600" lvl="0" indent="-228600" algn="l" rtl="0">
              <a:lnSpc>
                <a:spcPct val="100000"/>
              </a:lnSpc>
              <a:spcBef>
                <a:spcPts val="1800"/>
              </a:spcBef>
              <a:spcAft>
                <a:spcPts val="0"/>
              </a:spcAft>
              <a:buSzPts val="2600"/>
              <a:buChar char="•"/>
            </a:pPr>
            <a:r>
              <a:rPr lang="en-US" sz="2600" dirty="0">
                <a:solidFill>
                  <a:srgbClr val="000000"/>
                </a:solidFill>
              </a:rPr>
              <a:t>The </a:t>
            </a:r>
            <a:r>
              <a:rPr lang="en-US" sz="2600" b="1" dirty="0">
                <a:solidFill>
                  <a:srgbClr val="0000FF"/>
                </a:solidFill>
              </a:rPr>
              <a:t>A and B alleles </a:t>
            </a:r>
            <a:r>
              <a:rPr lang="en-US" sz="2600" dirty="0">
                <a:solidFill>
                  <a:srgbClr val="000000"/>
                </a:solidFill>
              </a:rPr>
              <a:t>are both expressed in </a:t>
            </a:r>
            <a:r>
              <a:rPr lang="en-US" sz="2600" b="1" dirty="0">
                <a:solidFill>
                  <a:srgbClr val="0000FF"/>
                </a:solidFill>
              </a:rPr>
              <a:t>heterozygous</a:t>
            </a:r>
            <a:r>
              <a:rPr lang="en-US" sz="2600" dirty="0">
                <a:solidFill>
                  <a:srgbClr val="000000"/>
                </a:solidFill>
              </a:rPr>
              <a:t> individuals, making both alleles </a:t>
            </a:r>
            <a:r>
              <a:rPr lang="en-US" sz="4000" b="1" u="sng" dirty="0">
                <a:solidFill>
                  <a:srgbClr val="FF0000"/>
                </a:solidFill>
              </a:rPr>
              <a:t>Codominant</a:t>
            </a:r>
            <a:r>
              <a:rPr lang="en-US" sz="2600" dirty="0">
                <a:solidFill>
                  <a:srgbClr val="000000"/>
                </a:solidFill>
              </a:rPr>
              <a:t>.</a:t>
            </a:r>
            <a:endParaRPr sz="2600" dirty="0">
              <a:solidFill>
                <a:srgbClr val="000000"/>
              </a:solidFill>
            </a:endParaRPr>
          </a:p>
          <a:p>
            <a:pPr marL="228600" lvl="0" indent="-50800" algn="l" rtl="0">
              <a:lnSpc>
                <a:spcPct val="100000"/>
              </a:lnSpc>
              <a:spcBef>
                <a:spcPts val="1000"/>
              </a:spcBef>
              <a:spcAft>
                <a:spcPts val="0"/>
              </a:spcAft>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Effect transition="in" filter="wipe(left)">
                                      <p:cBhvr>
                                        <p:cTn id="7" dur="500"/>
                                        <p:tgtEl>
                                          <p:spTgt spid="5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3">
                                            <p:txEl>
                                              <p:pRg st="1" end="1"/>
                                            </p:txEl>
                                          </p:spTgt>
                                        </p:tgtEl>
                                        <p:attrNameLst>
                                          <p:attrName>style.visibility</p:attrName>
                                        </p:attrNameLst>
                                      </p:cBhvr>
                                      <p:to>
                                        <p:strVal val="visible"/>
                                      </p:to>
                                    </p:set>
                                    <p:animEffect transition="in" filter="wipe(left)">
                                      <p:cBhvr>
                                        <p:cTn id="12" dur="500"/>
                                        <p:tgtEl>
                                          <p:spTgt spid="5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
                                            <p:txEl>
                                              <p:pRg st="2" end="2"/>
                                            </p:txEl>
                                          </p:spTgt>
                                        </p:tgtEl>
                                        <p:attrNameLst>
                                          <p:attrName>style.visibility</p:attrName>
                                        </p:attrNameLst>
                                      </p:cBhvr>
                                      <p:to>
                                        <p:strVal val="visible"/>
                                      </p:to>
                                    </p:set>
                                    <p:animEffect transition="in" filter="wipe(left)">
                                      <p:cBhvr>
                                        <p:cTn id="17" dur="500"/>
                                        <p:tgtEl>
                                          <p:spTgt spid="5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3">
                                            <p:txEl>
                                              <p:pRg st="3" end="3"/>
                                            </p:txEl>
                                          </p:spTgt>
                                        </p:tgtEl>
                                        <p:attrNameLst>
                                          <p:attrName>style.visibility</p:attrName>
                                        </p:attrNameLst>
                                      </p:cBhvr>
                                      <p:to>
                                        <p:strVal val="visible"/>
                                      </p:to>
                                    </p:set>
                                    <p:animEffect transition="in" filter="wipe(left)">
                                      <p:cBhvr>
                                        <p:cTn id="22" dur="500"/>
                                        <p:tgtEl>
                                          <p:spTgt spid="5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1"/>
          <p:cNvSpPr txBox="1">
            <a:spLocks noGrp="1"/>
          </p:cNvSpPr>
          <p:nvPr>
            <p:ph type="ctrTitle"/>
          </p:nvPr>
        </p:nvSpPr>
        <p:spPr>
          <a:xfrm>
            <a:off x="0" y="3886200"/>
            <a:ext cx="91440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0000FF"/>
                </a:solidFill>
              </a:rPr>
              <a:t>Inheritance Patterns</a:t>
            </a:r>
            <a:endParaRPr sz="4800" b="1" dirty="0">
              <a:solidFill>
                <a:srgbClr val="0000FF"/>
              </a:solidFill>
            </a:endParaRPr>
          </a:p>
        </p:txBody>
      </p:sp>
      <p:sp>
        <p:nvSpPr>
          <p:cNvPr id="475" name="Google Shape;475;p81"/>
          <p:cNvSpPr txBox="1">
            <a:spLocks noGrp="1"/>
          </p:cNvSpPr>
          <p:nvPr>
            <p:ph type="subTitle" idx="1"/>
          </p:nvPr>
        </p:nvSpPr>
        <p:spPr>
          <a:xfrm>
            <a:off x="0" y="4572000"/>
            <a:ext cx="9144000" cy="10842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b="1" dirty="0">
                <a:solidFill>
                  <a:srgbClr val="993300"/>
                </a:solidFill>
              </a:rPr>
              <a:t>Chapter 13</a:t>
            </a:r>
            <a:endParaRPr sz="3600" b="1" dirty="0">
              <a:solidFill>
                <a:srgbClr val="993300"/>
              </a:solidFill>
            </a:endParaRPr>
          </a:p>
        </p:txBody>
      </p:sp>
      <p:sp>
        <p:nvSpPr>
          <p:cNvPr id="476" name="Google Shape;476;p81"/>
          <p:cNvSpPr txBox="1">
            <a:spLocks noGrp="1"/>
          </p:cNvSpPr>
          <p:nvPr>
            <p:ph type="sldNum" idx="12"/>
          </p:nvPr>
        </p:nvSpPr>
        <p:spPr>
          <a:xfrm>
            <a:off x="6705600" y="6689725"/>
            <a:ext cx="21336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dirty="0">
              <a:solidFill>
                <a:srgbClr val="FFFFFF"/>
              </a:solidFill>
            </a:endParaRPr>
          </a:p>
        </p:txBody>
      </p:sp>
      <p:pic>
        <p:nvPicPr>
          <p:cNvPr id="477" name="Google Shape;477;p81"/>
          <p:cNvPicPr preferRelativeResize="0"/>
          <p:nvPr/>
        </p:nvPicPr>
        <p:blipFill rotWithShape="1">
          <a:blip r:embed="rId3">
            <a:alphaModFix/>
          </a:blip>
          <a:srcRect/>
          <a:stretch/>
        </p:blipFill>
        <p:spPr>
          <a:xfrm>
            <a:off x="2514600" y="685800"/>
            <a:ext cx="3810000" cy="2852737"/>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5">
                                            <p:txEl>
                                              <p:pRg st="0" end="0"/>
                                            </p:txEl>
                                          </p:spTgt>
                                        </p:tgtEl>
                                        <p:attrNameLst>
                                          <p:attrName>style.visibility</p:attrName>
                                        </p:attrNameLst>
                                      </p:cBhvr>
                                      <p:to>
                                        <p:strVal val="visible"/>
                                      </p:to>
                                    </p:set>
                                    <p:animEffect transition="in" filter="fade">
                                      <p:cBhvr>
                                        <p:cTn id="11" dur="500"/>
                                        <p:tgtEl>
                                          <p:spTgt spid="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p:bldP spid="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1135446653"/>
              </p:ext>
            </p:extLst>
          </p:nvPr>
        </p:nvGraphicFramePr>
        <p:xfrm>
          <a:off x="226142" y="2153265"/>
          <a:ext cx="8809703" cy="3510117"/>
        </p:xfrm>
        <a:graphic>
          <a:graphicData uri="http://schemas.openxmlformats.org/drawingml/2006/table">
            <a:tbl>
              <a:tblPr>
                <a:tableStyleId>{5C22544A-7EE6-4342-B048-85BDC9FD1C3A}</a:tableStyleId>
              </a:tblPr>
              <a:tblGrid>
                <a:gridCol w="1034003">
                  <a:extLst>
                    <a:ext uri="{9D8B030D-6E8A-4147-A177-3AD203B41FA5}">
                      <a16:colId xmlns:a16="http://schemas.microsoft.com/office/drawing/2014/main" val="870505773"/>
                    </a:ext>
                  </a:extLst>
                </a:gridCol>
                <a:gridCol w="7775700">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a:t>
                      </a:r>
                      <a:r>
                        <a:rPr lang="en-US" sz="2400" dirty="0">
                          <a:effectLst/>
                        </a:rPr>
                        <a:t> on the Red Blood Cell; </a:t>
                      </a: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7F60EBA-A7F7-68A6-3259-81666A05E65E}"/>
              </a:ext>
            </a:extLst>
          </p:cNvPr>
          <p:cNvSpPr/>
          <p:nvPr/>
        </p:nvSpPr>
        <p:spPr>
          <a:xfrm>
            <a:off x="226142" y="3313471"/>
            <a:ext cx="8809702"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BCE177-3332-7D54-1F35-CC88B1E6B266}"/>
              </a:ext>
            </a:extLst>
          </p:cNvPr>
          <p:cNvSpPr/>
          <p:nvPr/>
        </p:nvSpPr>
        <p:spPr>
          <a:xfrm>
            <a:off x="226142" y="4483509"/>
            <a:ext cx="8809702" cy="1288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3679678692"/>
              </p:ext>
            </p:extLst>
          </p:nvPr>
        </p:nvGraphicFramePr>
        <p:xfrm>
          <a:off x="265470" y="2153265"/>
          <a:ext cx="8632723" cy="3510117"/>
        </p:xfrm>
        <a:graphic>
          <a:graphicData uri="http://schemas.openxmlformats.org/drawingml/2006/table">
            <a:tbl>
              <a:tblPr>
                <a:tableStyleId>{5C22544A-7EE6-4342-B048-85BDC9FD1C3A}</a:tableStyleId>
              </a:tblPr>
              <a:tblGrid>
                <a:gridCol w="1013230">
                  <a:extLst>
                    <a:ext uri="{9D8B030D-6E8A-4147-A177-3AD203B41FA5}">
                      <a16:colId xmlns:a16="http://schemas.microsoft.com/office/drawing/2014/main" val="870505773"/>
                    </a:ext>
                  </a:extLst>
                </a:gridCol>
                <a:gridCol w="7619493">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 </a:t>
                      </a:r>
                      <a:r>
                        <a:rPr lang="en-US" sz="2400" dirty="0">
                          <a:effectLst/>
                        </a:rPr>
                        <a:t>on the Red Blood Cell; </a:t>
                      </a:r>
                    </a:p>
                    <a:p>
                      <a:pPr marL="0" marR="0" algn="ctr">
                        <a:spcBef>
                          <a:spcPts val="0"/>
                        </a:spcBef>
                        <a:spcAft>
                          <a:spcPts val="0"/>
                        </a:spcAft>
                        <a:tabLst>
                          <a:tab pos="2743200" algn="ctr"/>
                          <a:tab pos="5486400" algn="r"/>
                          <a:tab pos="457200" algn="l"/>
                        </a:tabLst>
                      </a:pP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1F8FEF9-43B2-9448-1933-34AB2A71529A}"/>
              </a:ext>
            </a:extLst>
          </p:cNvPr>
          <p:cNvSpPr/>
          <p:nvPr/>
        </p:nvSpPr>
        <p:spPr>
          <a:xfrm>
            <a:off x="245807" y="4483509"/>
            <a:ext cx="8760541" cy="1288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1891356465"/>
              </p:ext>
            </p:extLst>
          </p:nvPr>
        </p:nvGraphicFramePr>
        <p:xfrm>
          <a:off x="339213" y="2359742"/>
          <a:ext cx="8465574" cy="3510117"/>
        </p:xfrm>
        <a:graphic>
          <a:graphicData uri="http://schemas.openxmlformats.org/drawingml/2006/table">
            <a:tbl>
              <a:tblPr>
                <a:tableStyleId>{5C22544A-7EE6-4342-B048-85BDC9FD1C3A}</a:tableStyleId>
              </a:tblPr>
              <a:tblGrid>
                <a:gridCol w="993612">
                  <a:extLst>
                    <a:ext uri="{9D8B030D-6E8A-4147-A177-3AD203B41FA5}">
                      <a16:colId xmlns:a16="http://schemas.microsoft.com/office/drawing/2014/main" val="870505773"/>
                    </a:ext>
                  </a:extLst>
                </a:gridCol>
                <a:gridCol w="7471962">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 </a:t>
                      </a:r>
                      <a:r>
                        <a:rPr lang="en-US" sz="2400" dirty="0">
                          <a:effectLst/>
                        </a:rPr>
                        <a:t>on the Red Blood Cell; </a:t>
                      </a: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61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extLst>
              <p:ext uri="{D42A27DB-BD31-4B8C-83A1-F6EECF244321}">
                <p14:modId xmlns:p14="http://schemas.microsoft.com/office/powerpoint/2010/main" val="3373101662"/>
              </p:ext>
            </p:extLst>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BACC1D4-B7FB-4D99-00B3-0545C835AB83}"/>
              </a:ext>
            </a:extLst>
          </p:cNvPr>
          <p:cNvSpPr/>
          <p:nvPr/>
        </p:nvSpPr>
        <p:spPr>
          <a:xfrm>
            <a:off x="808702" y="4149213"/>
            <a:ext cx="7863350" cy="73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15E8AE-B627-8BB8-5B2C-90FC8F9CBBEB}"/>
              </a:ext>
            </a:extLst>
          </p:cNvPr>
          <p:cNvSpPr/>
          <p:nvPr/>
        </p:nvSpPr>
        <p:spPr>
          <a:xfrm>
            <a:off x="808702" y="4916129"/>
            <a:ext cx="7863350" cy="163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4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691C15-C8EC-0ABA-3174-211E2768769D}"/>
              </a:ext>
            </a:extLst>
          </p:cNvPr>
          <p:cNvSpPr/>
          <p:nvPr/>
        </p:nvSpPr>
        <p:spPr>
          <a:xfrm>
            <a:off x="808702" y="4916129"/>
            <a:ext cx="7863350" cy="71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384889-F368-62BC-27A2-1CF664F8BA60}"/>
              </a:ext>
            </a:extLst>
          </p:cNvPr>
          <p:cNvSpPr/>
          <p:nvPr/>
        </p:nvSpPr>
        <p:spPr>
          <a:xfrm>
            <a:off x="773290" y="5643716"/>
            <a:ext cx="7863350" cy="909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14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FAC75AD-F775-A928-3B12-F3533B3F23E6}"/>
              </a:ext>
            </a:extLst>
          </p:cNvPr>
          <p:cNvSpPr/>
          <p:nvPr/>
        </p:nvSpPr>
        <p:spPr>
          <a:xfrm>
            <a:off x="773290" y="5643716"/>
            <a:ext cx="7863350" cy="909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6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6721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88"/>
          <p:cNvPicPr preferRelativeResize="0">
            <a:picLocks noGrp="1"/>
          </p:cNvPicPr>
          <p:nvPr>
            <p:ph type="body" idx="1"/>
          </p:nvPr>
        </p:nvPicPr>
        <p:blipFill rotWithShape="1">
          <a:blip r:embed="rId3">
            <a:alphaModFix/>
          </a:blip>
          <a:srcRect l="65206" t="24233" r="2264" b="36747"/>
          <a:stretch/>
        </p:blipFill>
        <p:spPr>
          <a:xfrm>
            <a:off x="6091707" y="1668004"/>
            <a:ext cx="2672988" cy="2152018"/>
          </a:xfrm>
          <a:prstGeom prst="rect">
            <a:avLst/>
          </a:prstGeom>
          <a:noFill/>
          <a:ln>
            <a:noFill/>
          </a:ln>
        </p:spPr>
      </p:pic>
      <p:sp>
        <p:nvSpPr>
          <p:cNvPr id="5" name="TextBox 4">
            <a:extLst>
              <a:ext uri="{FF2B5EF4-FFF2-40B4-BE49-F238E27FC236}">
                <a16:creationId xmlns:a16="http://schemas.microsoft.com/office/drawing/2014/main" id="{DA1D4774-1E46-E694-D9D9-1261228F92D4}"/>
              </a:ext>
            </a:extLst>
          </p:cNvPr>
          <p:cNvSpPr txBox="1"/>
          <p:nvPr/>
        </p:nvSpPr>
        <p:spPr>
          <a:xfrm>
            <a:off x="147484" y="211710"/>
            <a:ext cx="5944223" cy="4978286"/>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4000" dirty="0">
                <a:effectLst/>
                <a:latin typeface="Times New Roman" panose="02020603050405020304" pitchFamily="18" charset="0"/>
                <a:ea typeface="Times New Roman" panose="02020603050405020304" pitchFamily="18" charset="0"/>
              </a:rPr>
              <a:t>Dear Abby - </a:t>
            </a:r>
            <a:r>
              <a:rPr lang="en-US" sz="1800" dirty="0">
                <a:effectLst/>
                <a:latin typeface="Times New Roman" panose="02020603050405020304" pitchFamily="18" charset="0"/>
                <a:ea typeface="Times New Roman" panose="02020603050405020304" pitchFamily="18" charset="0"/>
              </a:rPr>
              <a:t>YOU DECIDE THE SOLUTION SCIENTIFICALLY</a:t>
            </a:r>
          </a:p>
          <a:p>
            <a:pPr marL="914400" marR="0">
              <a:spcBef>
                <a:spcPts val="0"/>
              </a:spcBef>
              <a:spcAft>
                <a:spcPts val="0"/>
              </a:spcAft>
              <a:tabLst>
                <a:tab pos="2743200" algn="ctr"/>
                <a:tab pos="5486400" algn="r"/>
                <a:tab pos="457200" algn="l"/>
              </a:tabLst>
            </a:pPr>
            <a:r>
              <a:rPr lang="en-US" sz="9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dirty="0">
                <a:effectLst/>
                <a:latin typeface="Times New Roman" panose="02020603050405020304" pitchFamily="18" charset="0"/>
                <a:ea typeface="Times New Roman" panose="02020603050405020304" pitchFamily="18" charset="0"/>
              </a:rPr>
              <a:t>“I discovered quite by accident that one of my children has an entirely different blood type than mine. I made some inquiries and have been informed it is not possible for me to be this boy’s father. Obviously my wife has been unfaithful to me. After more than 12 years of a fairly happy marriage, I am at a loss as to what I should do.  Should I confront my wife with this and demand she tell me the whole story? Or since there is nothing I can do about it now, should I keep my mouth shut and try to live with this very disturbing knowledge?  SHOCKED &amp; UNDECIDED”</a:t>
            </a:r>
          </a:p>
          <a:p>
            <a:pPr marL="1143000" marR="0">
              <a:spcBef>
                <a:spcPts val="0"/>
              </a:spcBef>
              <a:spcAft>
                <a:spcPts val="0"/>
              </a:spcAft>
              <a:tabLst>
                <a:tab pos="2743200" algn="ctr"/>
                <a:tab pos="5486400" algn="r"/>
                <a:tab pos="457200" algn="l"/>
              </a:tabLst>
            </a:pPr>
            <a:r>
              <a:rPr lang="en-US" sz="105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E6D14330-7F82-3051-EBB3-34F44499E991}"/>
              </a:ext>
            </a:extLst>
          </p:cNvPr>
          <p:cNvSpPr txBox="1"/>
          <p:nvPr/>
        </p:nvSpPr>
        <p:spPr>
          <a:xfrm>
            <a:off x="147484" y="5122796"/>
            <a:ext cx="8996516" cy="1523494"/>
          </a:xfrm>
          <a:prstGeom prst="rect">
            <a:avLst/>
          </a:prstGeom>
          <a:solidFill>
            <a:schemeClr val="accent4">
              <a:lumMod val="40000"/>
              <a:lumOff val="60000"/>
            </a:schemeClr>
          </a:solidFill>
        </p:spPr>
        <p:txBody>
          <a:bodyPr wrap="square">
            <a:spAutoFit/>
          </a:bodyPr>
          <a:lstStyle/>
          <a:p>
            <a:pPr marR="0" lvl="0">
              <a:spcBef>
                <a:spcPts val="1200"/>
              </a:spcBef>
              <a:spcAft>
                <a:spcPts val="0"/>
              </a:spcAft>
              <a:tabLst>
                <a:tab pos="2743200" algn="ctr"/>
                <a:tab pos="5486400" algn="r"/>
                <a:tab pos="1371600" algn="l"/>
              </a:tabLst>
            </a:pPr>
            <a:r>
              <a:rPr lang="en-US" sz="2200" dirty="0">
                <a:effectLst/>
                <a:latin typeface="Times New Roman" panose="02020603050405020304" pitchFamily="18" charset="0"/>
                <a:ea typeface="Times New Roman" panose="02020603050405020304" pitchFamily="18" charset="0"/>
              </a:rPr>
              <a:t>Dear Shocked,  </a:t>
            </a:r>
          </a:p>
          <a:p>
            <a:pPr marR="0" lvl="0">
              <a:spcBef>
                <a:spcPts val="600"/>
              </a:spcBef>
              <a:spcAft>
                <a:spcPts val="0"/>
              </a:spcAft>
              <a:tabLst>
                <a:tab pos="2743200" algn="ctr"/>
                <a:tab pos="5486400" algn="r"/>
                <a:tab pos="1371600" algn="l"/>
              </a:tabLst>
            </a:pPr>
            <a:r>
              <a:rPr lang="en-US" sz="2200" dirty="0">
                <a:effectLst/>
                <a:latin typeface="Times New Roman" panose="02020603050405020304" pitchFamily="18" charset="0"/>
                <a:ea typeface="Times New Roman" panose="02020603050405020304" pitchFamily="18" charset="0"/>
              </a:rPr>
              <a:t>You have been misinformed.  It </a:t>
            </a:r>
            <a:r>
              <a:rPr lang="en-US" sz="2200" u="sng" dirty="0">
                <a:effectLst/>
                <a:latin typeface="Times New Roman" panose="02020603050405020304" pitchFamily="18" charset="0"/>
                <a:ea typeface="Times New Roman" panose="02020603050405020304" pitchFamily="18" charset="0"/>
              </a:rPr>
              <a:t>IS</a:t>
            </a:r>
            <a:r>
              <a:rPr lang="en-US" sz="2200" dirty="0">
                <a:effectLst/>
                <a:latin typeface="Times New Roman" panose="02020603050405020304" pitchFamily="18" charset="0"/>
                <a:ea typeface="Times New Roman" panose="02020603050405020304" pitchFamily="18" charset="0"/>
              </a:rPr>
              <a:t> possible for a child to have an entirely different blood type than the father.  So unless you have more conclusive evidence to support your suspicions, the word from here is “cool it, dad.”</a:t>
            </a:r>
          </a:p>
        </p:txBody>
      </p:sp>
      <p:pic>
        <p:nvPicPr>
          <p:cNvPr id="7" name="Picture 6" descr="quick_check-01.eps">
            <a:extLst>
              <a:ext uri="{FF2B5EF4-FFF2-40B4-BE49-F238E27FC236}">
                <a16:creationId xmlns:a16="http://schemas.microsoft.com/office/drawing/2014/main" id="{5EA9F871-DACC-11ED-9F03-727FB24DC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spTree>
    <p:extLst>
      <p:ext uri="{BB962C8B-B14F-4D97-AF65-F5344CB8AC3E}">
        <p14:creationId xmlns:p14="http://schemas.microsoft.com/office/powerpoint/2010/main" val="191810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9"/>
                                        </p:tgtEl>
                                        <p:attrNameLst>
                                          <p:attrName>style.visibility</p:attrName>
                                        </p:attrNameLst>
                                      </p:cBhvr>
                                      <p:to>
                                        <p:strVal val="visible"/>
                                      </p:to>
                                    </p:set>
                                    <p:animEffect transition="in" filter="fade">
                                      <p:cBhvr>
                                        <p:cTn id="12" dur="500"/>
                                        <p:tgtEl>
                                          <p:spTgt spid="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7" name="Google Shape;587;p89"/>
          <p:cNvPicPr preferRelativeResize="0">
            <a:picLocks noGrp="1"/>
          </p:cNvPicPr>
          <p:nvPr>
            <p:ph type="body" idx="1"/>
          </p:nvPr>
        </p:nvPicPr>
        <p:blipFill rotWithShape="1">
          <a:blip r:embed="rId3">
            <a:alphaModFix/>
          </a:blip>
          <a:srcRect l="7824" r="9637" b="9333"/>
          <a:stretch/>
        </p:blipFill>
        <p:spPr>
          <a:xfrm>
            <a:off x="629266" y="137652"/>
            <a:ext cx="8141108" cy="6720348"/>
          </a:xfrm>
          <a:prstGeom prst="rect">
            <a:avLst/>
          </a:prstGeom>
          <a:noFill/>
          <a:ln>
            <a:noFill/>
          </a:ln>
        </p:spPr>
      </p:pic>
      <p:sp>
        <p:nvSpPr>
          <p:cNvPr id="588" name="Google Shape;588;p89"/>
          <p:cNvSpPr/>
          <p:nvPr/>
        </p:nvSpPr>
        <p:spPr>
          <a:xfrm>
            <a:off x="108154" y="216310"/>
            <a:ext cx="1204453" cy="100289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9" name="Google Shape;589;p89"/>
          <p:cNvSpPr/>
          <p:nvPr/>
        </p:nvSpPr>
        <p:spPr>
          <a:xfrm>
            <a:off x="1219200" y="1066800"/>
            <a:ext cx="51054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568" b="68045"/>
          <a:stretch/>
        </p:blipFill>
        <p:spPr>
          <a:xfrm>
            <a:off x="5576552" y="533400"/>
            <a:ext cx="3084847" cy="1874949"/>
          </a:xfrm>
          <a:prstGeom prst="rect">
            <a:avLst/>
          </a:prstGeom>
          <a:noFill/>
          <a:ln>
            <a:noFill/>
          </a:ln>
        </p:spPr>
      </p:pic>
      <p:sp>
        <p:nvSpPr>
          <p:cNvPr id="4" name="TextBox 3">
            <a:extLst>
              <a:ext uri="{FF2B5EF4-FFF2-40B4-BE49-F238E27FC236}">
                <a16:creationId xmlns:a16="http://schemas.microsoft.com/office/drawing/2014/main" id="{078CC0F8-2B01-DFA3-9CDE-3DAB40BD1004}"/>
              </a:ext>
            </a:extLst>
          </p:cNvPr>
          <p:cNvSpPr txBox="1"/>
          <p:nvPr/>
        </p:nvSpPr>
        <p:spPr>
          <a:xfrm>
            <a:off x="1287887" y="3275111"/>
            <a:ext cx="5357611" cy="830997"/>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antigen B (polysaccharide).</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625089-DF99-128A-F450-2D5FB81C0BCA}"/>
              </a:ext>
            </a:extLst>
          </p:cNvPr>
          <p:cNvSpPr txBox="1"/>
          <p:nvPr/>
        </p:nvSpPr>
        <p:spPr>
          <a:xfrm>
            <a:off x="1043188" y="1674252"/>
            <a:ext cx="4301544" cy="584775"/>
          </a:xfrm>
          <a:prstGeom prst="rect">
            <a:avLst/>
          </a:prstGeom>
          <a:solidFill>
            <a:schemeClr val="bg1"/>
          </a:solidFill>
        </p:spPr>
        <p:txBody>
          <a:bodyPr wrap="square" rtlCol="0">
            <a:spAutoFit/>
          </a:bodyPr>
          <a:lstStyle/>
          <a:p>
            <a:r>
              <a:rPr lang="en-US" sz="1600" b="1" dirty="0"/>
              <a:t>A person with blood type A will produce the A antigen (polysaccharide).</a:t>
            </a:r>
          </a:p>
        </p:txBody>
      </p:sp>
      <p:pic>
        <p:nvPicPr>
          <p:cNvPr id="6" name="Google Shape;594;p90">
            <a:extLst>
              <a:ext uri="{FF2B5EF4-FFF2-40B4-BE49-F238E27FC236}">
                <a16:creationId xmlns:a16="http://schemas.microsoft.com/office/drawing/2014/main" id="{115429C5-1DD6-9864-44B0-8916C60CD754}"/>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80"/>
          <p:cNvSpPr txBox="1">
            <a:spLocks noGrp="1"/>
          </p:cNvSpPr>
          <p:nvPr>
            <p:ph type="body" idx="1"/>
          </p:nvPr>
        </p:nvSpPr>
        <p:spPr>
          <a:xfrm>
            <a:off x="1" y="1402724"/>
            <a:ext cx="9053848" cy="5342586"/>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If the alleles of an inherited pair differ, then one determines the organism’s appearance and is called the</a:t>
            </a:r>
            <a:r>
              <a:rPr lang="en-US" b="1" dirty="0"/>
              <a:t> </a:t>
            </a:r>
            <a:r>
              <a:rPr lang="en-US" b="1" u="sng" dirty="0">
                <a:solidFill>
                  <a:srgbClr val="0000FF"/>
                </a:solidFill>
              </a:rPr>
              <a:t>? Allele</a:t>
            </a:r>
            <a:r>
              <a:rPr lang="en-US" b="1" dirty="0"/>
              <a:t>. </a:t>
            </a:r>
          </a:p>
          <a:p>
            <a:pPr indent="-457200">
              <a:spcBef>
                <a:spcPts val="1800"/>
              </a:spcBef>
              <a:buSzPts val="2800"/>
            </a:pPr>
            <a:r>
              <a:rPr lang="en-US" dirty="0"/>
              <a:t>The other has no noticeable effect on the organism’s appearance and is called the </a:t>
            </a:r>
            <a:r>
              <a:rPr lang="en-US" b="1" u="sng" dirty="0">
                <a:solidFill>
                  <a:srgbClr val="0000FF"/>
                </a:solidFill>
              </a:rPr>
              <a:t>?</a:t>
            </a:r>
            <a:r>
              <a:rPr lang="en-US" u="sng" dirty="0">
                <a:solidFill>
                  <a:srgbClr val="0000FF"/>
                </a:solidFill>
              </a:rPr>
              <a:t> </a:t>
            </a:r>
            <a:r>
              <a:rPr lang="en-US" b="1" u="sng" dirty="0">
                <a:solidFill>
                  <a:srgbClr val="0000FF"/>
                </a:solidFill>
              </a:rPr>
              <a:t>Allele</a:t>
            </a:r>
            <a:r>
              <a:rPr lang="en-US" dirty="0"/>
              <a: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B050"/>
                </a:solidFill>
              </a:rPr>
              <a:t>?</a:t>
            </a:r>
            <a:r>
              <a:rPr lang="en-US" dirty="0"/>
              <a:t> is the appearance or expression of a trait.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00FF"/>
                </a:solidFill>
              </a:rPr>
              <a:t>?</a:t>
            </a:r>
            <a:r>
              <a:rPr lang="en-US" dirty="0"/>
              <a:t> is the genetic makeup of a trait.</a:t>
            </a:r>
            <a:endParaRPr dirty="0"/>
          </a:p>
          <a:p>
            <a:pPr marL="685800" lvl="1" indent="-228600" algn="l" rtl="0">
              <a:lnSpc>
                <a:spcPct val="100000"/>
              </a:lnSpc>
              <a:spcBef>
                <a:spcPts val="1800"/>
              </a:spcBef>
              <a:spcAft>
                <a:spcPts val="0"/>
              </a:spcAft>
              <a:buSzPts val="2600"/>
              <a:buChar char="•"/>
            </a:pPr>
            <a:r>
              <a:rPr lang="en-US" dirty="0"/>
              <a:t>The </a:t>
            </a:r>
            <a:r>
              <a:rPr lang="en-US" b="1" dirty="0">
                <a:solidFill>
                  <a:srgbClr val="FF0000"/>
                </a:solidFill>
              </a:rPr>
              <a:t>same ? </a:t>
            </a:r>
            <a:r>
              <a:rPr lang="en-US" dirty="0">
                <a:solidFill>
                  <a:schemeClr val="tx1"/>
                </a:solidFill>
              </a:rPr>
              <a:t>(appearance) may </a:t>
            </a:r>
            <a:r>
              <a:rPr lang="en-US" dirty="0"/>
              <a:t>be determined by </a:t>
            </a:r>
            <a:r>
              <a:rPr lang="en-US" b="1" dirty="0">
                <a:solidFill>
                  <a:srgbClr val="FF0000"/>
                </a:solidFill>
              </a:rPr>
              <a:t>more than one ?</a:t>
            </a:r>
            <a:r>
              <a:rPr lang="en-US" dirty="0"/>
              <a:t>.</a:t>
            </a:r>
            <a:endParaRPr dirty="0"/>
          </a:p>
        </p:txBody>
      </p:sp>
      <p:sp>
        <p:nvSpPr>
          <p:cNvPr id="7" name="Google Shape;497;p76">
            <a:extLst>
              <a:ext uri="{FF2B5EF4-FFF2-40B4-BE49-F238E27FC236}">
                <a16:creationId xmlns:a16="http://schemas.microsoft.com/office/drawing/2014/main" id="{F33F7FC1-8F6B-7377-7B68-EB387746C753}"/>
              </a:ext>
            </a:extLst>
          </p:cNvPr>
          <p:cNvSpPr txBox="1">
            <a:spLocks noGrp="1"/>
          </p:cNvSpPr>
          <p:nvPr>
            <p:ph type="title"/>
          </p:nvPr>
        </p:nvSpPr>
        <p:spPr>
          <a:xfrm>
            <a:off x="1209368" y="112690"/>
            <a:ext cx="7752598"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2800" dirty="0">
                <a:solidFill>
                  <a:srgbClr val="0000FF"/>
                </a:solidFill>
              </a:rPr>
              <a:t>Mendel’s </a:t>
            </a:r>
            <a:r>
              <a:rPr lang="en-US" sz="2800" dirty="0">
                <a:solidFill>
                  <a:srgbClr val="FF0000"/>
                </a:solidFill>
              </a:rPr>
              <a:t>LAW OF ? </a:t>
            </a:r>
            <a:r>
              <a:rPr lang="en-US" sz="2800" dirty="0">
                <a:solidFill>
                  <a:srgbClr val="0000FF"/>
                </a:solidFill>
              </a:rPr>
              <a:t>describes the Inheritance of a </a:t>
            </a:r>
            <a:r>
              <a:rPr lang="en-US" sz="2800" dirty="0">
                <a:solidFill>
                  <a:srgbClr val="FF0000"/>
                </a:solidFill>
              </a:rPr>
              <a:t>Single Character.</a:t>
            </a:r>
            <a:endParaRPr sz="2800" dirty="0">
              <a:solidFill>
                <a:srgbClr val="FF0000"/>
              </a:solidFill>
            </a:endParaRPr>
          </a:p>
        </p:txBody>
      </p:sp>
      <p:pic>
        <p:nvPicPr>
          <p:cNvPr id="4" name="Picture 3" descr="warm_up-01.eps">
            <a:extLst>
              <a:ext uri="{FF2B5EF4-FFF2-40B4-BE49-F238E27FC236}">
                <a16:creationId xmlns:a16="http://schemas.microsoft.com/office/drawing/2014/main" id="{687676B2-0617-47EF-7AA1-03737915B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animEffect transition="in" filter="wipe(left)">
                                      <p:cBhvr>
                                        <p:cTn id="7" dur="500"/>
                                        <p:tgtEl>
                                          <p:spTgt spid="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3">
                                            <p:txEl>
                                              <p:pRg st="1" end="1"/>
                                            </p:txEl>
                                          </p:spTgt>
                                        </p:tgtEl>
                                        <p:attrNameLst>
                                          <p:attrName>style.visibility</p:attrName>
                                        </p:attrNameLst>
                                      </p:cBhvr>
                                      <p:to>
                                        <p:strVal val="visible"/>
                                      </p:to>
                                    </p:set>
                                    <p:animEffect transition="in" filter="wipe(left)">
                                      <p:cBhvr>
                                        <p:cTn id="12" dur="500"/>
                                        <p:tgtEl>
                                          <p:spTgt spid="5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3">
                                            <p:txEl>
                                              <p:pRg st="2" end="2"/>
                                            </p:txEl>
                                          </p:spTgt>
                                        </p:tgtEl>
                                        <p:attrNameLst>
                                          <p:attrName>style.visibility</p:attrName>
                                        </p:attrNameLst>
                                      </p:cBhvr>
                                      <p:to>
                                        <p:strVal val="visible"/>
                                      </p:to>
                                    </p:set>
                                    <p:animEffect transition="in" filter="wipe(left)">
                                      <p:cBhvr>
                                        <p:cTn id="17" dur="500"/>
                                        <p:tgtEl>
                                          <p:spTgt spid="5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3">
                                            <p:txEl>
                                              <p:pRg st="3" end="3"/>
                                            </p:txEl>
                                          </p:spTgt>
                                        </p:tgtEl>
                                        <p:attrNameLst>
                                          <p:attrName>style.visibility</p:attrName>
                                        </p:attrNameLst>
                                      </p:cBhvr>
                                      <p:to>
                                        <p:strVal val="visible"/>
                                      </p:to>
                                    </p:set>
                                    <p:animEffect transition="in" filter="wipe(left)">
                                      <p:cBhvr>
                                        <p:cTn id="22" dur="500"/>
                                        <p:tgtEl>
                                          <p:spTgt spid="5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3">
                                            <p:txEl>
                                              <p:pRg st="4" end="4"/>
                                            </p:txEl>
                                          </p:spTgt>
                                        </p:tgtEl>
                                        <p:attrNameLst>
                                          <p:attrName>style.visibility</p:attrName>
                                        </p:attrNameLst>
                                      </p:cBhvr>
                                      <p:to>
                                        <p:strVal val="visible"/>
                                      </p:to>
                                    </p:set>
                                    <p:animEffect transition="in" filter="wipe(left)">
                                      <p:cBhvr>
                                        <p:cTn id="27" dur="500"/>
                                        <p:tgtEl>
                                          <p:spTgt spid="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3696" t="36565" b="44339"/>
          <a:stretch/>
        </p:blipFill>
        <p:spPr>
          <a:xfrm>
            <a:off x="5782614" y="1455313"/>
            <a:ext cx="2840148" cy="1120462"/>
          </a:xfrm>
          <a:prstGeom prst="rect">
            <a:avLst/>
          </a:prstGeom>
          <a:noFill/>
          <a:ln>
            <a:noFill/>
          </a:ln>
        </p:spPr>
      </p:pic>
      <p:pic>
        <p:nvPicPr>
          <p:cNvPr id="3" name="Google Shape;594;p90">
            <a:extLst>
              <a:ext uri="{FF2B5EF4-FFF2-40B4-BE49-F238E27FC236}">
                <a16:creationId xmlns:a16="http://schemas.microsoft.com/office/drawing/2014/main" id="{E2C22260-A2BC-37E4-2AF9-FEBA7259F670}"/>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4" name="TextBox 3">
            <a:extLst>
              <a:ext uri="{FF2B5EF4-FFF2-40B4-BE49-F238E27FC236}">
                <a16:creationId xmlns:a16="http://schemas.microsoft.com/office/drawing/2014/main" id="{3C5F6437-EADA-10BC-B0A9-B349172CD2CB}"/>
              </a:ext>
            </a:extLst>
          </p:cNvPr>
          <p:cNvSpPr txBox="1"/>
          <p:nvPr/>
        </p:nvSpPr>
        <p:spPr>
          <a:xfrm>
            <a:off x="1043188" y="1674252"/>
            <a:ext cx="4301544" cy="584775"/>
          </a:xfrm>
          <a:prstGeom prst="rect">
            <a:avLst/>
          </a:prstGeom>
          <a:solidFill>
            <a:schemeClr val="bg1"/>
          </a:solidFill>
        </p:spPr>
        <p:txBody>
          <a:bodyPr wrap="square" rtlCol="0">
            <a:spAutoFit/>
          </a:bodyPr>
          <a:lstStyle/>
          <a:p>
            <a:r>
              <a:rPr lang="en-US" sz="1600" b="1" dirty="0"/>
              <a:t>A person with blood type B will produce the B antigen (polysaccharide).</a:t>
            </a:r>
          </a:p>
        </p:txBody>
      </p:sp>
      <p:sp>
        <p:nvSpPr>
          <p:cNvPr id="5" name="TextBox 4">
            <a:extLst>
              <a:ext uri="{FF2B5EF4-FFF2-40B4-BE49-F238E27FC236}">
                <a16:creationId xmlns:a16="http://schemas.microsoft.com/office/drawing/2014/main" id="{235BA775-981E-9FF7-A9D7-30AA58B7B05D}"/>
              </a:ext>
            </a:extLst>
          </p:cNvPr>
          <p:cNvSpPr txBox="1"/>
          <p:nvPr/>
        </p:nvSpPr>
        <p:spPr>
          <a:xfrm>
            <a:off x="1287887" y="3275111"/>
            <a:ext cx="5357611" cy="830997"/>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antigen A (polysaccharide).</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042" t="56319" b="24584"/>
          <a:stretch/>
        </p:blipFill>
        <p:spPr>
          <a:xfrm>
            <a:off x="5357611" y="1365160"/>
            <a:ext cx="3125988" cy="1120462"/>
          </a:xfrm>
          <a:prstGeom prst="rect">
            <a:avLst/>
          </a:prstGeom>
          <a:noFill/>
          <a:ln>
            <a:noFill/>
          </a:ln>
        </p:spPr>
      </p:pic>
      <p:pic>
        <p:nvPicPr>
          <p:cNvPr id="3" name="Google Shape;594;p90">
            <a:extLst>
              <a:ext uri="{FF2B5EF4-FFF2-40B4-BE49-F238E27FC236}">
                <a16:creationId xmlns:a16="http://schemas.microsoft.com/office/drawing/2014/main" id="{982F47F1-F29F-E1AA-4071-40C59759A38B}"/>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5" name="TextBox 4">
            <a:extLst>
              <a:ext uri="{FF2B5EF4-FFF2-40B4-BE49-F238E27FC236}">
                <a16:creationId xmlns:a16="http://schemas.microsoft.com/office/drawing/2014/main" id="{AFE32286-6468-A50E-9F43-DF641FB602C3}"/>
              </a:ext>
            </a:extLst>
          </p:cNvPr>
          <p:cNvSpPr txBox="1"/>
          <p:nvPr/>
        </p:nvSpPr>
        <p:spPr>
          <a:xfrm>
            <a:off x="1043188" y="1674252"/>
            <a:ext cx="4301544" cy="830997"/>
          </a:xfrm>
          <a:prstGeom prst="rect">
            <a:avLst/>
          </a:prstGeom>
          <a:solidFill>
            <a:schemeClr val="bg1"/>
          </a:solidFill>
        </p:spPr>
        <p:txBody>
          <a:bodyPr wrap="square" rtlCol="0">
            <a:spAutoFit/>
          </a:bodyPr>
          <a:lstStyle/>
          <a:p>
            <a:r>
              <a:rPr lang="en-US" sz="1600" b="1" dirty="0"/>
              <a:t>A person with blood type AB will produce both antigen A and antigen B (different polysaccharides).</a:t>
            </a:r>
          </a:p>
        </p:txBody>
      </p:sp>
      <p:sp>
        <p:nvSpPr>
          <p:cNvPr id="8" name="TextBox 7">
            <a:extLst>
              <a:ext uri="{FF2B5EF4-FFF2-40B4-BE49-F238E27FC236}">
                <a16:creationId xmlns:a16="http://schemas.microsoft.com/office/drawing/2014/main" id="{C75C6273-7A7A-9FFE-A12D-EFAEF0B67FD8}"/>
              </a:ext>
            </a:extLst>
          </p:cNvPr>
          <p:cNvSpPr txBox="1"/>
          <p:nvPr/>
        </p:nvSpPr>
        <p:spPr>
          <a:xfrm>
            <a:off x="1287887" y="3275111"/>
            <a:ext cx="5357611" cy="1200329"/>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does </a:t>
            </a:r>
            <a:r>
              <a:rPr lang="en-US" sz="2400" b="1" dirty="0">
                <a:solidFill>
                  <a:srgbClr val="3712BE"/>
                </a:solidFill>
                <a:effectLst/>
                <a:latin typeface="Times New Roman" panose="02020603050405020304" pitchFamily="18" charset="0"/>
                <a:cs typeface="Times New Roman" panose="02020603050405020304" pitchFamily="18" charset="0"/>
              </a:rPr>
              <a:t>NOT</a:t>
            </a:r>
            <a:r>
              <a:rPr lang="en-US" sz="2400" b="1" dirty="0">
                <a:solidFill>
                  <a:srgbClr val="FF0000"/>
                </a:solidFill>
                <a:effectLst/>
                <a:latin typeface="Times New Roman" panose="02020603050405020304" pitchFamily="18" charset="0"/>
                <a:cs typeface="Times New Roman" panose="02020603050405020304" pitchFamily="18" charset="0"/>
              </a:rPr>
              <a:t> produce antibodies against either antigen A and antigen B (Polysaccharides).</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3861" t="73441" b="5049"/>
          <a:stretch/>
        </p:blipFill>
        <p:spPr>
          <a:xfrm>
            <a:off x="5756856" y="1094704"/>
            <a:ext cx="2827270" cy="1262130"/>
          </a:xfrm>
          <a:prstGeom prst="rect">
            <a:avLst/>
          </a:prstGeom>
          <a:noFill/>
          <a:ln>
            <a:noFill/>
          </a:ln>
        </p:spPr>
      </p:pic>
      <p:pic>
        <p:nvPicPr>
          <p:cNvPr id="3" name="Google Shape;594;p90">
            <a:extLst>
              <a:ext uri="{FF2B5EF4-FFF2-40B4-BE49-F238E27FC236}">
                <a16:creationId xmlns:a16="http://schemas.microsoft.com/office/drawing/2014/main" id="{1BED20CD-A65B-DB8D-53C4-44499ADDC2DB}"/>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4" name="TextBox 3">
            <a:extLst>
              <a:ext uri="{FF2B5EF4-FFF2-40B4-BE49-F238E27FC236}">
                <a16:creationId xmlns:a16="http://schemas.microsoft.com/office/drawing/2014/main" id="{165D8EB8-50AE-FC3F-B5A3-22D16AC7FF79}"/>
              </a:ext>
            </a:extLst>
          </p:cNvPr>
          <p:cNvSpPr txBox="1"/>
          <p:nvPr/>
        </p:nvSpPr>
        <p:spPr>
          <a:xfrm>
            <a:off x="559874" y="1674252"/>
            <a:ext cx="5196982" cy="584775"/>
          </a:xfrm>
          <a:prstGeom prst="rect">
            <a:avLst/>
          </a:prstGeom>
          <a:solidFill>
            <a:schemeClr val="bg1"/>
          </a:solidFill>
        </p:spPr>
        <p:txBody>
          <a:bodyPr wrap="square" rtlCol="0">
            <a:spAutoFit/>
          </a:bodyPr>
          <a:lstStyle/>
          <a:p>
            <a:r>
              <a:rPr lang="en-US" sz="1600" b="1" dirty="0"/>
              <a:t>A person with blood type O will produce NEITHER antigen A or antigen B (polysaccharides).</a:t>
            </a:r>
          </a:p>
        </p:txBody>
      </p:sp>
      <p:sp>
        <p:nvSpPr>
          <p:cNvPr id="5" name="TextBox 4">
            <a:extLst>
              <a:ext uri="{FF2B5EF4-FFF2-40B4-BE49-F238E27FC236}">
                <a16:creationId xmlns:a16="http://schemas.microsoft.com/office/drawing/2014/main" id="{B7EA0BEE-4531-4FEF-86C6-F0EA8A04E04D}"/>
              </a:ext>
            </a:extLst>
          </p:cNvPr>
          <p:cNvSpPr txBox="1"/>
          <p:nvPr/>
        </p:nvSpPr>
        <p:spPr>
          <a:xfrm>
            <a:off x="1287887" y="3275111"/>
            <a:ext cx="5357611" cy="1200329"/>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both antigen A and antigen B (Polysaccharides).</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1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568"/>
          <a:stretch/>
        </p:blipFill>
        <p:spPr>
          <a:xfrm>
            <a:off x="5576552" y="533400"/>
            <a:ext cx="3084847" cy="5867400"/>
          </a:xfrm>
          <a:prstGeom prst="rect">
            <a:avLst/>
          </a:prstGeom>
          <a:noFill/>
          <a:ln>
            <a:noFill/>
          </a:ln>
        </p:spPr>
      </p:pic>
      <p:pic>
        <p:nvPicPr>
          <p:cNvPr id="4" name="Google Shape;594;p90">
            <a:extLst>
              <a:ext uri="{FF2B5EF4-FFF2-40B4-BE49-F238E27FC236}">
                <a16:creationId xmlns:a16="http://schemas.microsoft.com/office/drawing/2014/main" id="{48BD7795-8BA3-3B82-E97F-4E34B901020A}"/>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5" name="TextBox 4">
            <a:extLst>
              <a:ext uri="{FF2B5EF4-FFF2-40B4-BE49-F238E27FC236}">
                <a16:creationId xmlns:a16="http://schemas.microsoft.com/office/drawing/2014/main" id="{B697A41A-674A-1182-B0DF-EB09881E3066}"/>
              </a:ext>
            </a:extLst>
          </p:cNvPr>
          <p:cNvSpPr txBox="1"/>
          <p:nvPr/>
        </p:nvSpPr>
        <p:spPr>
          <a:xfrm>
            <a:off x="608885" y="5357610"/>
            <a:ext cx="5196982" cy="584775"/>
          </a:xfrm>
          <a:prstGeom prst="rect">
            <a:avLst/>
          </a:prstGeom>
          <a:solidFill>
            <a:schemeClr val="bg1"/>
          </a:solidFill>
        </p:spPr>
        <p:txBody>
          <a:bodyPr wrap="square" rtlCol="0">
            <a:spAutoFit/>
          </a:bodyPr>
          <a:lstStyle/>
          <a:p>
            <a:r>
              <a:rPr lang="en-US" sz="1600" b="1" dirty="0"/>
              <a:t>A person with blood type O will produce NEITHER antigen A or antigen B (polysaccharides).</a:t>
            </a:r>
          </a:p>
        </p:txBody>
      </p:sp>
      <p:sp>
        <p:nvSpPr>
          <p:cNvPr id="6" name="TextBox 5">
            <a:extLst>
              <a:ext uri="{FF2B5EF4-FFF2-40B4-BE49-F238E27FC236}">
                <a16:creationId xmlns:a16="http://schemas.microsoft.com/office/drawing/2014/main" id="{3CCD86DB-AE13-A7D1-14F3-BDAD84368DCE}"/>
              </a:ext>
            </a:extLst>
          </p:cNvPr>
          <p:cNvSpPr txBox="1"/>
          <p:nvPr/>
        </p:nvSpPr>
        <p:spPr>
          <a:xfrm>
            <a:off x="941947" y="3854448"/>
            <a:ext cx="4301544" cy="830997"/>
          </a:xfrm>
          <a:prstGeom prst="rect">
            <a:avLst/>
          </a:prstGeom>
          <a:solidFill>
            <a:schemeClr val="bg1"/>
          </a:solidFill>
        </p:spPr>
        <p:txBody>
          <a:bodyPr wrap="square" rtlCol="0">
            <a:spAutoFit/>
          </a:bodyPr>
          <a:lstStyle/>
          <a:p>
            <a:r>
              <a:rPr lang="en-US" sz="1600" b="1" dirty="0"/>
              <a:t>A person with blood type AB will produce both antigen A and antigen B (different polysaccharides).</a:t>
            </a:r>
          </a:p>
        </p:txBody>
      </p:sp>
      <p:sp>
        <p:nvSpPr>
          <p:cNvPr id="7" name="TextBox 6">
            <a:extLst>
              <a:ext uri="{FF2B5EF4-FFF2-40B4-BE49-F238E27FC236}">
                <a16:creationId xmlns:a16="http://schemas.microsoft.com/office/drawing/2014/main" id="{394822D9-5B86-1148-6A06-CE080C44CAE0}"/>
              </a:ext>
            </a:extLst>
          </p:cNvPr>
          <p:cNvSpPr txBox="1"/>
          <p:nvPr/>
        </p:nvSpPr>
        <p:spPr>
          <a:xfrm>
            <a:off x="1056604" y="2664953"/>
            <a:ext cx="4301544" cy="584775"/>
          </a:xfrm>
          <a:prstGeom prst="rect">
            <a:avLst/>
          </a:prstGeom>
          <a:solidFill>
            <a:schemeClr val="bg1"/>
          </a:solidFill>
        </p:spPr>
        <p:txBody>
          <a:bodyPr wrap="square" rtlCol="0">
            <a:spAutoFit/>
          </a:bodyPr>
          <a:lstStyle/>
          <a:p>
            <a:r>
              <a:rPr lang="en-US" sz="1600" b="1" dirty="0"/>
              <a:t>A person with blood type B will produce the B antigen (polysaccharide).</a:t>
            </a:r>
          </a:p>
        </p:txBody>
      </p:sp>
      <p:sp>
        <p:nvSpPr>
          <p:cNvPr id="8" name="TextBox 7">
            <a:extLst>
              <a:ext uri="{FF2B5EF4-FFF2-40B4-BE49-F238E27FC236}">
                <a16:creationId xmlns:a16="http://schemas.microsoft.com/office/drawing/2014/main" id="{81374413-A89A-8D4C-EC54-90C99CF1B4D9}"/>
              </a:ext>
            </a:extLst>
          </p:cNvPr>
          <p:cNvSpPr txBox="1"/>
          <p:nvPr/>
        </p:nvSpPr>
        <p:spPr>
          <a:xfrm>
            <a:off x="1043188" y="1282368"/>
            <a:ext cx="4301544" cy="584775"/>
          </a:xfrm>
          <a:prstGeom prst="rect">
            <a:avLst/>
          </a:prstGeom>
          <a:solidFill>
            <a:schemeClr val="bg1"/>
          </a:solidFill>
        </p:spPr>
        <p:txBody>
          <a:bodyPr wrap="square" rtlCol="0">
            <a:spAutoFit/>
          </a:bodyPr>
          <a:lstStyle/>
          <a:p>
            <a:r>
              <a:rPr lang="en-US" sz="1600" b="1" dirty="0"/>
              <a:t>A person with blood type A will produce the A antigen (polysaccharide).</a:t>
            </a:r>
          </a:p>
        </p:txBody>
      </p:sp>
      <p:sp>
        <p:nvSpPr>
          <p:cNvPr id="9" name="TextBox 8">
            <a:extLst>
              <a:ext uri="{FF2B5EF4-FFF2-40B4-BE49-F238E27FC236}">
                <a16:creationId xmlns:a16="http://schemas.microsoft.com/office/drawing/2014/main" id="{57AD8501-43B6-6521-BB13-71844A0E7BB2}"/>
              </a:ext>
            </a:extLst>
          </p:cNvPr>
          <p:cNvSpPr txBox="1"/>
          <p:nvPr/>
        </p:nvSpPr>
        <p:spPr>
          <a:xfrm>
            <a:off x="1043188" y="1751826"/>
            <a:ext cx="4108361"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antigen B (polysaccharide).</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EDB5BC4-67CB-E3C5-F37A-3C906A700C44}"/>
              </a:ext>
            </a:extLst>
          </p:cNvPr>
          <p:cNvSpPr txBox="1"/>
          <p:nvPr/>
        </p:nvSpPr>
        <p:spPr>
          <a:xfrm>
            <a:off x="1043725" y="3107026"/>
            <a:ext cx="3979036"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antigen A (polysaccharide).</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1505968-1EBE-BE86-D205-959048453472}"/>
              </a:ext>
            </a:extLst>
          </p:cNvPr>
          <p:cNvSpPr txBox="1"/>
          <p:nvPr/>
        </p:nvSpPr>
        <p:spPr>
          <a:xfrm>
            <a:off x="941947" y="4568601"/>
            <a:ext cx="5357611"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does </a:t>
            </a:r>
            <a:r>
              <a:rPr lang="en-US" sz="1800" b="1" dirty="0">
                <a:solidFill>
                  <a:srgbClr val="3712BE"/>
                </a:solidFill>
                <a:effectLst/>
                <a:latin typeface="Times New Roman" panose="02020603050405020304" pitchFamily="18" charset="0"/>
                <a:cs typeface="Times New Roman" panose="02020603050405020304" pitchFamily="18" charset="0"/>
              </a:rPr>
              <a:t>NOT</a:t>
            </a:r>
            <a:r>
              <a:rPr lang="en-US" sz="1800" b="1" dirty="0">
                <a:solidFill>
                  <a:srgbClr val="FF0000"/>
                </a:solidFill>
                <a:effectLst/>
                <a:latin typeface="Times New Roman" panose="02020603050405020304" pitchFamily="18" charset="0"/>
                <a:cs typeface="Times New Roman" panose="02020603050405020304" pitchFamily="18" charset="0"/>
              </a:rPr>
              <a:t> produce antibodies against either antigen A and antigen B (Polysaccharides).</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34A2-1B8B-3504-3521-0B82917975BF}"/>
              </a:ext>
            </a:extLst>
          </p:cNvPr>
          <p:cNvSpPr txBox="1"/>
          <p:nvPr/>
        </p:nvSpPr>
        <p:spPr>
          <a:xfrm>
            <a:off x="608885" y="5859403"/>
            <a:ext cx="4967667"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both antigen A and antigen B (Polysaccharides).</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56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242023-C750-88DF-73B3-C96A80FE566D}"/>
              </a:ext>
            </a:extLst>
          </p:cNvPr>
          <p:cNvGraphicFramePr>
            <a:graphicFrameLocks noGrp="1"/>
          </p:cNvGraphicFramePr>
          <p:nvPr>
            <p:extLst>
              <p:ext uri="{D42A27DB-BD31-4B8C-83A1-F6EECF244321}">
                <p14:modId xmlns:p14="http://schemas.microsoft.com/office/powerpoint/2010/main" val="2134068221"/>
              </p:ext>
            </p:extLst>
          </p:nvPr>
        </p:nvGraphicFramePr>
        <p:xfrm>
          <a:off x="1713270" y="4561958"/>
          <a:ext cx="5786286" cy="2194560"/>
        </p:xfrm>
        <a:graphic>
          <a:graphicData uri="http://schemas.openxmlformats.org/drawingml/2006/table">
            <a:tbl>
              <a:tblPr>
                <a:tableStyleId>{5C22544A-7EE6-4342-B048-85BDC9FD1C3A}</a:tableStyleId>
              </a:tblPr>
              <a:tblGrid>
                <a:gridCol w="2893143">
                  <a:extLst>
                    <a:ext uri="{9D8B030D-6E8A-4147-A177-3AD203B41FA5}">
                      <a16:colId xmlns:a16="http://schemas.microsoft.com/office/drawing/2014/main" val="3583115266"/>
                    </a:ext>
                  </a:extLst>
                </a:gridCol>
                <a:gridCol w="2893143">
                  <a:extLst>
                    <a:ext uri="{9D8B030D-6E8A-4147-A177-3AD203B41FA5}">
                      <a16:colId xmlns:a16="http://schemas.microsoft.com/office/drawing/2014/main" val="3338038797"/>
                    </a:ext>
                  </a:extLst>
                </a:gridCol>
              </a:tblGrid>
              <a:tr h="701711">
                <a:tc>
                  <a:txBody>
                    <a:bodyPr/>
                    <a:lstStyle/>
                    <a:p>
                      <a:pPr marL="0" marR="0" algn="ctr">
                        <a:spcBef>
                          <a:spcPts val="0"/>
                        </a:spcBef>
                        <a:spcAft>
                          <a:spcPts val="0"/>
                        </a:spcAft>
                        <a:tabLst>
                          <a:tab pos="2743200" algn="ctr"/>
                          <a:tab pos="5486400" algn="r"/>
                          <a:tab pos="457200" algn="l"/>
                        </a:tabLst>
                      </a:pPr>
                      <a:r>
                        <a:rPr lang="en-US" sz="2400" dirty="0">
                          <a:effectLst/>
                        </a:rPr>
                        <a:t>Person with 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Produces Antibodies Against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8139517"/>
                  </a:ext>
                </a:extLst>
              </a:tr>
              <a:tr h="350856">
                <a:tc>
                  <a:txBody>
                    <a:bodyPr/>
                    <a:lstStyle/>
                    <a:p>
                      <a:pPr marL="0" marR="0" algn="ctr">
                        <a:spcBef>
                          <a:spcPts val="0"/>
                        </a:spcBef>
                        <a:spcAft>
                          <a:spcPts val="0"/>
                        </a:spcAft>
                        <a:tabLst>
                          <a:tab pos="2743200" algn="ctr"/>
                          <a:tab pos="5486400" algn="r"/>
                          <a:tab pos="457200" algn="l"/>
                        </a:tabLst>
                      </a:pPr>
                      <a:r>
                        <a:rPr lang="en-US" sz="24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0167662"/>
                  </a:ext>
                </a:extLst>
              </a:tr>
              <a:tr h="350856">
                <a:tc>
                  <a:txBody>
                    <a:bodyPr/>
                    <a:lstStyle/>
                    <a:p>
                      <a:pPr marL="0" marR="0" algn="ctr">
                        <a:spcBef>
                          <a:spcPts val="0"/>
                        </a:spcBef>
                        <a:spcAft>
                          <a:spcPts val="0"/>
                        </a:spcAft>
                        <a:tabLst>
                          <a:tab pos="2743200" algn="ctr"/>
                          <a:tab pos="5486400" algn="r"/>
                          <a:tab pos="457200" algn="l"/>
                        </a:tabLst>
                      </a:pPr>
                      <a:r>
                        <a:rPr lang="en-US" sz="24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5611144"/>
                  </a:ext>
                </a:extLst>
              </a:tr>
              <a:tr h="350856">
                <a:tc>
                  <a:txBody>
                    <a:bodyPr/>
                    <a:lstStyle/>
                    <a:p>
                      <a:pPr marL="0" marR="0" algn="ctr">
                        <a:spcBef>
                          <a:spcPts val="0"/>
                        </a:spcBef>
                        <a:spcAft>
                          <a:spcPts val="0"/>
                        </a:spcAft>
                        <a:tabLst>
                          <a:tab pos="2743200" algn="ctr"/>
                          <a:tab pos="5486400" algn="r"/>
                          <a:tab pos="457200" algn="l"/>
                        </a:tabLst>
                      </a:pPr>
                      <a:r>
                        <a:rPr lang="en-US" sz="2400" dirty="0">
                          <a:effectLst/>
                        </a:rPr>
                        <a:t>O</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A, B</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4695199"/>
                  </a:ext>
                </a:extLst>
              </a:tr>
              <a:tr h="350856">
                <a:tc>
                  <a:txBody>
                    <a:bodyPr/>
                    <a:lstStyle/>
                    <a:p>
                      <a:pPr marL="0" marR="0" algn="ctr">
                        <a:spcBef>
                          <a:spcPts val="0"/>
                        </a:spcBef>
                        <a:spcAft>
                          <a:spcPts val="0"/>
                        </a:spcAft>
                        <a:tabLst>
                          <a:tab pos="2743200" algn="ctr"/>
                          <a:tab pos="5486400" algn="r"/>
                          <a:tab pos="457200" algn="l"/>
                        </a:tabLst>
                      </a:pPr>
                      <a:r>
                        <a:rPr lang="en-US" sz="24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none</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7559975"/>
                  </a:ext>
                </a:extLst>
              </a:tr>
            </a:tbl>
          </a:graphicData>
        </a:graphic>
      </p:graphicFrame>
      <p:sp>
        <p:nvSpPr>
          <p:cNvPr id="5" name="Rectangle 1">
            <a:extLst>
              <a:ext uri="{FF2B5EF4-FFF2-40B4-BE49-F238E27FC236}">
                <a16:creationId xmlns:a16="http://schemas.microsoft.com/office/drawing/2014/main" id="{9E5782F9-44D8-5F0C-7950-769A33FEDF98}"/>
              </a:ext>
            </a:extLst>
          </p:cNvPr>
          <p:cNvSpPr>
            <a:spLocks noChangeArrowheads="1"/>
          </p:cNvSpPr>
          <p:nvPr/>
        </p:nvSpPr>
        <p:spPr bwMode="auto">
          <a:xfrm>
            <a:off x="68826" y="-23912"/>
            <a:ext cx="907517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40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Antibodies</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Our bodies possess antibodies which fight “foreign” substances called “</a:t>
            </a:r>
            <a:r>
              <a:rPr kumimoji="0" lang="en-US" altLang="en-US" sz="28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antigens</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1" i="0" u="none" strike="noStrike" cap="none" normalizeH="0" baseline="0" dirty="0">
                <a:ln>
                  <a:noFill/>
                </a:ln>
                <a:solidFill>
                  <a:srgbClr val="00B050"/>
                </a:solidFill>
                <a:effectLst/>
                <a:latin typeface="Arial" panose="020B0604020202020204" pitchFamily="34" charset="0"/>
                <a:ea typeface="Times New Roman" panose="02020603050405020304" pitchFamily="18" charset="0"/>
              </a:rPr>
              <a:t>Polysaccharides A</a:t>
            </a:r>
            <a:r>
              <a:rPr kumimoji="0" lang="en-US" altLang="en-US" sz="2400" b="1"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t>
            </a:r>
            <a:r>
              <a:rPr kumimoji="0" lang="en-US" altLang="en-US" sz="240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and</a:t>
            </a:r>
            <a:r>
              <a:rPr kumimoji="0" lang="en-US" altLang="en-US" sz="2400" b="1"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a:ln>
                  <a:noFill/>
                </a:ln>
                <a:solidFill>
                  <a:srgbClr val="00B050"/>
                </a:solidFill>
                <a:effectLst/>
                <a:latin typeface="Arial" panose="020B0604020202020204" pitchFamily="34" charset="0"/>
                <a:ea typeface="Times New Roman" panose="02020603050405020304" pitchFamily="18" charset="0"/>
              </a:rPr>
              <a:t>B</a:t>
            </a:r>
            <a:r>
              <a:rPr kumimoji="0" lang="en-US" altLang="en-US" sz="24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are considered foreign substances (antigens) in a different person.</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Typing Blood is extremely important when receiving blood from others.</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Antibodies will cause agglutination in the blood when the polysaccharide is attacked by the antibody.</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FB008D-2015-3B4B-BBF6-C655FBEB1828}"/>
              </a:ext>
            </a:extLst>
          </p:cNvPr>
          <p:cNvGraphicFramePr>
            <a:graphicFrameLocks noGrp="1"/>
          </p:cNvGraphicFramePr>
          <p:nvPr>
            <p:extLst>
              <p:ext uri="{D42A27DB-BD31-4B8C-83A1-F6EECF244321}">
                <p14:modId xmlns:p14="http://schemas.microsoft.com/office/powerpoint/2010/main" val="3621861184"/>
              </p:ext>
            </p:extLst>
          </p:nvPr>
        </p:nvGraphicFramePr>
        <p:xfrm>
          <a:off x="2131453" y="2382591"/>
          <a:ext cx="4881094" cy="3412900"/>
        </p:xfrm>
        <a:graphic>
          <a:graphicData uri="http://schemas.openxmlformats.org/drawingml/2006/table">
            <a:tbl>
              <a:tblPr>
                <a:tableStyleId>{5C22544A-7EE6-4342-B048-85BDC9FD1C3A}</a:tableStyleId>
              </a:tblPr>
              <a:tblGrid>
                <a:gridCol w="2440547">
                  <a:extLst>
                    <a:ext uri="{9D8B030D-6E8A-4147-A177-3AD203B41FA5}">
                      <a16:colId xmlns:a16="http://schemas.microsoft.com/office/drawing/2014/main" val="3580370424"/>
                    </a:ext>
                  </a:extLst>
                </a:gridCol>
                <a:gridCol w="2440547">
                  <a:extLst>
                    <a:ext uri="{9D8B030D-6E8A-4147-A177-3AD203B41FA5}">
                      <a16:colId xmlns:a16="http://schemas.microsoft.com/office/drawing/2014/main" val="941127712"/>
                    </a:ext>
                  </a:extLst>
                </a:gridCol>
              </a:tblGrid>
              <a:tr h="682580">
                <a:tc>
                  <a:txBody>
                    <a:bodyPr/>
                    <a:lstStyle/>
                    <a:p>
                      <a:pPr marL="0" marR="0" algn="ctr">
                        <a:spcBef>
                          <a:spcPts val="0"/>
                        </a:spcBef>
                        <a:spcAft>
                          <a:spcPts val="0"/>
                        </a:spcAft>
                        <a:tabLst>
                          <a:tab pos="2743200" algn="ctr"/>
                          <a:tab pos="5486400" algn="r"/>
                          <a:tab pos="457200" algn="l"/>
                        </a:tabLst>
                      </a:pPr>
                      <a:r>
                        <a:rPr lang="en-US" sz="2800" dirty="0">
                          <a:effectLst/>
                        </a:rPr>
                        <a:t>Recipient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Donors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56169646"/>
                  </a:ext>
                </a:extLst>
              </a:tr>
              <a:tr h="682580">
                <a:tc>
                  <a:txBody>
                    <a:bodyPr/>
                    <a:lstStyle/>
                    <a:p>
                      <a:pPr marL="0" marR="0" algn="ctr">
                        <a:spcBef>
                          <a:spcPts val="0"/>
                        </a:spcBef>
                        <a:spcAft>
                          <a:spcPts val="0"/>
                        </a:spcAft>
                        <a:tabLst>
                          <a:tab pos="2743200" algn="ctr"/>
                          <a:tab pos="5486400" algn="r"/>
                          <a:tab pos="457200" algn="l"/>
                        </a:tabLst>
                      </a:pPr>
                      <a:r>
                        <a:rPr lang="en-US" sz="2800">
                          <a:effectLst/>
                        </a:rPr>
                        <a:t>A</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2611767"/>
                  </a:ext>
                </a:extLst>
              </a:tr>
              <a:tr h="682580">
                <a:tc>
                  <a:txBody>
                    <a:bodyPr/>
                    <a:lstStyle/>
                    <a:p>
                      <a:pPr marL="0" marR="0" algn="ctr">
                        <a:spcBef>
                          <a:spcPts val="0"/>
                        </a:spcBef>
                        <a:spcAft>
                          <a:spcPts val="0"/>
                        </a:spcAft>
                        <a:tabLst>
                          <a:tab pos="2743200" algn="ctr"/>
                          <a:tab pos="5486400" algn="r"/>
                          <a:tab pos="457200" algn="l"/>
                        </a:tabLst>
                      </a:pPr>
                      <a:r>
                        <a:rPr lang="en-US" sz="2800">
                          <a:effectLst/>
                        </a:rPr>
                        <a:t>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3199556544"/>
                  </a:ext>
                </a:extLst>
              </a:tr>
              <a:tr h="682580">
                <a:tc>
                  <a:txBody>
                    <a:bodyPr/>
                    <a:lstStyle/>
                    <a:p>
                      <a:pPr marL="0" marR="0" algn="ctr">
                        <a:spcBef>
                          <a:spcPts val="0"/>
                        </a:spcBef>
                        <a:spcAft>
                          <a:spcPts val="0"/>
                        </a:spcAft>
                        <a:tabLst>
                          <a:tab pos="2743200" algn="ctr"/>
                          <a:tab pos="5486400" algn="r"/>
                          <a:tab pos="457200" algn="l"/>
                        </a:tabLst>
                      </a:pPr>
                      <a:r>
                        <a:rPr lang="en-US" sz="2800">
                          <a:effectLst/>
                        </a:rPr>
                        <a:t>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2017806686"/>
                  </a:ext>
                </a:extLst>
              </a:tr>
              <a:tr h="682580">
                <a:tc>
                  <a:txBody>
                    <a:bodyPr/>
                    <a:lstStyle/>
                    <a:p>
                      <a:pPr marL="0" marR="0" algn="ctr">
                        <a:spcBef>
                          <a:spcPts val="0"/>
                        </a:spcBef>
                        <a:spcAft>
                          <a:spcPts val="0"/>
                        </a:spcAft>
                        <a:tabLst>
                          <a:tab pos="2743200" algn="ctr"/>
                          <a:tab pos="5486400" algn="r"/>
                          <a:tab pos="457200" algn="l"/>
                        </a:tabLst>
                      </a:pPr>
                      <a:r>
                        <a:rPr lang="en-US" sz="2800">
                          <a:effectLst/>
                        </a:rPr>
                        <a:t>AB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2144701593"/>
                  </a:ext>
                </a:extLst>
              </a:tr>
            </a:tbl>
          </a:graphicData>
        </a:graphic>
      </p:graphicFrame>
      <p:sp>
        <p:nvSpPr>
          <p:cNvPr id="3" name="Rectangle 1">
            <a:extLst>
              <a:ext uri="{FF2B5EF4-FFF2-40B4-BE49-F238E27FC236}">
                <a16:creationId xmlns:a16="http://schemas.microsoft.com/office/drawing/2014/main" id="{53C5B648-E37F-9121-08DA-B76A6E973CD9}"/>
              </a:ext>
            </a:extLst>
          </p:cNvPr>
          <p:cNvSpPr>
            <a:spLocks noChangeArrowheads="1"/>
          </p:cNvSpPr>
          <p:nvPr/>
        </p:nvSpPr>
        <p:spPr bwMode="auto">
          <a:xfrm>
            <a:off x="1611897" y="318374"/>
            <a:ext cx="592021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Blood Donation and Receiving</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Complete the Table of possible recipients </a:t>
            </a: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donors for a “blood bank”</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524A2BB-52A2-3CA7-D716-B7ADFFDA13A3}"/>
              </a:ext>
            </a:extLst>
          </p:cNvPr>
          <p:cNvSpPr txBox="1"/>
          <p:nvPr/>
        </p:nvSpPr>
        <p:spPr>
          <a:xfrm>
            <a:off x="2575775" y="6093350"/>
            <a:ext cx="4584878" cy="52322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Why do vampires stop work at midnight?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R="0" lvl="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 take a coffin break]</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8" name="Picture 7" descr="try_it-01.eps">
            <a:extLst>
              <a:ext uri="{FF2B5EF4-FFF2-40B4-BE49-F238E27FC236}">
                <a16:creationId xmlns:a16="http://schemas.microsoft.com/office/drawing/2014/main" id="{D44A5FE8-C1E8-D488-2E52-B5D110CA1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23992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FB008D-2015-3B4B-BBF6-C655FBEB1828}"/>
              </a:ext>
            </a:extLst>
          </p:cNvPr>
          <p:cNvGraphicFramePr>
            <a:graphicFrameLocks noGrp="1"/>
          </p:cNvGraphicFramePr>
          <p:nvPr>
            <p:extLst>
              <p:ext uri="{D42A27DB-BD31-4B8C-83A1-F6EECF244321}">
                <p14:modId xmlns:p14="http://schemas.microsoft.com/office/powerpoint/2010/main" val="2771848366"/>
              </p:ext>
            </p:extLst>
          </p:nvPr>
        </p:nvGraphicFramePr>
        <p:xfrm>
          <a:off x="1899633" y="1215808"/>
          <a:ext cx="4881094" cy="3412900"/>
        </p:xfrm>
        <a:graphic>
          <a:graphicData uri="http://schemas.openxmlformats.org/drawingml/2006/table">
            <a:tbl>
              <a:tblPr>
                <a:tableStyleId>{5C22544A-7EE6-4342-B048-85BDC9FD1C3A}</a:tableStyleId>
              </a:tblPr>
              <a:tblGrid>
                <a:gridCol w="2440547">
                  <a:extLst>
                    <a:ext uri="{9D8B030D-6E8A-4147-A177-3AD203B41FA5}">
                      <a16:colId xmlns:a16="http://schemas.microsoft.com/office/drawing/2014/main" val="3580370424"/>
                    </a:ext>
                  </a:extLst>
                </a:gridCol>
                <a:gridCol w="2440547">
                  <a:extLst>
                    <a:ext uri="{9D8B030D-6E8A-4147-A177-3AD203B41FA5}">
                      <a16:colId xmlns:a16="http://schemas.microsoft.com/office/drawing/2014/main" val="941127712"/>
                    </a:ext>
                  </a:extLst>
                </a:gridCol>
              </a:tblGrid>
              <a:tr h="682580">
                <a:tc>
                  <a:txBody>
                    <a:bodyPr/>
                    <a:lstStyle/>
                    <a:p>
                      <a:pPr marL="0" marR="0" algn="ctr">
                        <a:spcBef>
                          <a:spcPts val="0"/>
                        </a:spcBef>
                        <a:spcAft>
                          <a:spcPts val="0"/>
                        </a:spcAft>
                        <a:tabLst>
                          <a:tab pos="2743200" algn="ctr"/>
                          <a:tab pos="5486400" algn="r"/>
                          <a:tab pos="457200" algn="l"/>
                        </a:tabLst>
                      </a:pPr>
                      <a:r>
                        <a:rPr lang="en-US" sz="2800" dirty="0">
                          <a:effectLst/>
                        </a:rPr>
                        <a:t>Recipient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Donors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56169646"/>
                  </a:ext>
                </a:extLst>
              </a:tr>
              <a:tr h="682580">
                <a:tc>
                  <a:txBody>
                    <a:bodyPr/>
                    <a:lstStyle/>
                    <a:p>
                      <a:pPr marL="0" marR="0" algn="ctr">
                        <a:spcBef>
                          <a:spcPts val="0"/>
                        </a:spcBef>
                        <a:spcAft>
                          <a:spcPts val="0"/>
                        </a:spcAft>
                        <a:tabLst>
                          <a:tab pos="2743200" algn="ctr"/>
                          <a:tab pos="5486400" algn="r"/>
                          <a:tab pos="457200" algn="l"/>
                        </a:tabLst>
                      </a:pPr>
                      <a:r>
                        <a:rPr lang="en-US" sz="2800">
                          <a:effectLst/>
                        </a:rPr>
                        <a:t>A</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2611767"/>
                  </a:ext>
                </a:extLst>
              </a:tr>
              <a:tr h="682580">
                <a:tc>
                  <a:txBody>
                    <a:bodyPr/>
                    <a:lstStyle/>
                    <a:p>
                      <a:pPr marL="0" marR="0" algn="ctr">
                        <a:spcBef>
                          <a:spcPts val="0"/>
                        </a:spcBef>
                        <a:spcAft>
                          <a:spcPts val="0"/>
                        </a:spcAft>
                        <a:tabLst>
                          <a:tab pos="2743200" algn="ctr"/>
                          <a:tab pos="5486400" algn="r"/>
                          <a:tab pos="457200" algn="l"/>
                        </a:tabLst>
                      </a:pPr>
                      <a:r>
                        <a:rPr lang="en-US" sz="2800">
                          <a:effectLst/>
                        </a:rPr>
                        <a:t>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B,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99556544"/>
                  </a:ext>
                </a:extLst>
              </a:tr>
              <a:tr h="682580">
                <a:tc>
                  <a:txBody>
                    <a:bodyPr/>
                    <a:lstStyle/>
                    <a:p>
                      <a:pPr marL="0" marR="0" algn="ctr">
                        <a:spcBef>
                          <a:spcPts val="0"/>
                        </a:spcBef>
                        <a:spcAft>
                          <a:spcPts val="0"/>
                        </a:spcAft>
                        <a:tabLst>
                          <a:tab pos="2743200" algn="ctr"/>
                          <a:tab pos="5486400" algn="r"/>
                          <a:tab pos="457200" algn="l"/>
                        </a:tabLst>
                      </a:pPr>
                      <a:r>
                        <a:rPr lang="en-US" sz="2800">
                          <a:effectLst/>
                        </a:rPr>
                        <a:t>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17806686"/>
                  </a:ext>
                </a:extLst>
              </a:tr>
              <a:tr h="682580">
                <a:tc>
                  <a:txBody>
                    <a:bodyPr/>
                    <a:lstStyle/>
                    <a:p>
                      <a:pPr marL="0" marR="0" algn="ctr">
                        <a:spcBef>
                          <a:spcPts val="0"/>
                        </a:spcBef>
                        <a:spcAft>
                          <a:spcPts val="0"/>
                        </a:spcAft>
                        <a:tabLst>
                          <a:tab pos="2743200" algn="ctr"/>
                          <a:tab pos="5486400" algn="r"/>
                          <a:tab pos="457200" algn="l"/>
                        </a:tabLst>
                      </a:pPr>
                      <a:r>
                        <a:rPr lang="en-US" sz="2800">
                          <a:effectLst/>
                        </a:rPr>
                        <a:t>AB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AB, A, B,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44701593"/>
                  </a:ext>
                </a:extLst>
              </a:tr>
            </a:tbl>
          </a:graphicData>
        </a:graphic>
      </p:graphicFrame>
      <p:sp>
        <p:nvSpPr>
          <p:cNvPr id="3" name="Rectangle 1">
            <a:extLst>
              <a:ext uri="{FF2B5EF4-FFF2-40B4-BE49-F238E27FC236}">
                <a16:creationId xmlns:a16="http://schemas.microsoft.com/office/drawing/2014/main" id="{53C5B648-E37F-9121-08DA-B76A6E973CD9}"/>
              </a:ext>
            </a:extLst>
          </p:cNvPr>
          <p:cNvSpPr>
            <a:spLocks noChangeArrowheads="1"/>
          </p:cNvSpPr>
          <p:nvPr/>
        </p:nvSpPr>
        <p:spPr bwMode="auto">
          <a:xfrm>
            <a:off x="0" y="77035"/>
            <a:ext cx="911824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Blood Donation and Receiving</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of possible recipients and donors for a “blood bank”</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524A2BB-52A2-3CA7-D716-B7ADFFDA13A3}"/>
              </a:ext>
            </a:extLst>
          </p:cNvPr>
          <p:cNvSpPr txBox="1"/>
          <p:nvPr/>
        </p:nvSpPr>
        <p:spPr>
          <a:xfrm>
            <a:off x="206062" y="4724088"/>
            <a:ext cx="8693239" cy="193899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b="1" dirty="0">
                <a:solidFill>
                  <a:srgbClr val="00B050"/>
                </a:solidFill>
                <a:effectLst/>
                <a:latin typeface="Times New Roman" panose="02020603050405020304" pitchFamily="18" charset="0"/>
                <a:ea typeface="Times New Roman" panose="02020603050405020304" pitchFamily="18" charset="0"/>
              </a:rPr>
              <a:t>A person with blood </a:t>
            </a:r>
            <a:r>
              <a:rPr lang="en-US" sz="2000" b="1" dirty="0">
                <a:solidFill>
                  <a:srgbClr val="3712BE"/>
                </a:solidFill>
                <a:effectLst/>
                <a:latin typeface="Times New Roman" panose="02020603050405020304" pitchFamily="18" charset="0"/>
                <a:ea typeface="Times New Roman" panose="02020603050405020304" pitchFamily="18" charset="0"/>
              </a:rPr>
              <a:t>type O</a:t>
            </a:r>
            <a:r>
              <a:rPr lang="en-US" sz="2000" b="1" dirty="0">
                <a:solidFill>
                  <a:srgbClr val="00B050"/>
                </a:solidFill>
                <a:effectLst/>
                <a:latin typeface="Times New Roman" panose="02020603050405020304" pitchFamily="18" charset="0"/>
                <a:ea typeface="Times New Roman" panose="02020603050405020304" pitchFamily="18" charset="0"/>
              </a:rPr>
              <a:t> is a universal donor (can donate to any blood type) because type O forms antibodies against type A &amp; B, </a:t>
            </a:r>
            <a:r>
              <a:rPr lang="en-US" sz="2000" b="1" i="1" dirty="0">
                <a:solidFill>
                  <a:srgbClr val="FF0000"/>
                </a:solidFill>
                <a:effectLst/>
                <a:latin typeface="Times New Roman" panose="02020603050405020304" pitchFamily="18" charset="0"/>
                <a:ea typeface="Times New Roman" panose="02020603050405020304" pitchFamily="18" charset="0"/>
              </a:rPr>
              <a:t>but does not have any antigens for others to attack</a:t>
            </a:r>
            <a:r>
              <a:rPr lang="en-US" sz="2000" b="1" dirty="0">
                <a:solidFill>
                  <a:srgbClr val="00B050"/>
                </a:solidFill>
                <a:effectLst/>
                <a:latin typeface="Times New Roman" panose="02020603050405020304" pitchFamily="18" charset="0"/>
                <a:ea typeface="Times New Roman" panose="02020603050405020304" pitchFamily="18" charset="0"/>
              </a:rPr>
              <a:t>.</a:t>
            </a:r>
          </a:p>
          <a:p>
            <a:pPr marL="1828800" marR="0">
              <a:spcBef>
                <a:spcPts val="0"/>
              </a:spcBef>
              <a:spcAft>
                <a:spcPts val="0"/>
              </a:spcAft>
              <a:tabLst>
                <a:tab pos="2743200" algn="ctr"/>
                <a:tab pos="5486400" algn="r"/>
                <a:tab pos="457200" algn="l"/>
              </a:tabLst>
            </a:pPr>
            <a:r>
              <a:rPr lang="en-US" sz="20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b="1" dirty="0">
                <a:effectLst/>
                <a:latin typeface="Times New Roman" panose="02020603050405020304" pitchFamily="18" charset="0"/>
                <a:ea typeface="Times New Roman" panose="02020603050405020304" pitchFamily="18" charset="0"/>
              </a:rPr>
              <a:t>A person with blood </a:t>
            </a:r>
            <a:r>
              <a:rPr lang="en-US" sz="2000" b="1" dirty="0">
                <a:solidFill>
                  <a:srgbClr val="FF0000"/>
                </a:solidFill>
                <a:effectLst/>
                <a:latin typeface="Times New Roman" panose="02020603050405020304" pitchFamily="18" charset="0"/>
                <a:ea typeface="Times New Roman" panose="02020603050405020304" pitchFamily="18" charset="0"/>
              </a:rPr>
              <a:t>type AB </a:t>
            </a:r>
            <a:r>
              <a:rPr lang="en-US" sz="2000" b="1" dirty="0">
                <a:effectLst/>
                <a:latin typeface="Times New Roman" panose="02020603050405020304" pitchFamily="18" charset="0"/>
                <a:ea typeface="Times New Roman" panose="02020603050405020304" pitchFamily="18" charset="0"/>
              </a:rPr>
              <a:t>is a universal recipient (can receive any blood type) because type AB forms NO antibodies.</a:t>
            </a:r>
          </a:p>
        </p:txBody>
      </p:sp>
      <p:pic>
        <p:nvPicPr>
          <p:cNvPr id="8" name="Picture 7" descr="try_it-01.eps">
            <a:extLst>
              <a:ext uri="{FF2B5EF4-FFF2-40B4-BE49-F238E27FC236}">
                <a16:creationId xmlns:a16="http://schemas.microsoft.com/office/drawing/2014/main" id="{D44A5FE8-C1E8-D488-2E52-B5D110CA1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3139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37</a:t>
            </a:fld>
            <a:endParaRPr>
              <a:solidFill>
                <a:srgbClr val="FFFFFF"/>
              </a:solidFill>
            </a:endParaRPr>
          </a:p>
        </p:txBody>
      </p:sp>
      <p:sp>
        <p:nvSpPr>
          <p:cNvPr id="604" name="Google Shape;604;p91"/>
          <p:cNvSpPr txBox="1">
            <a:spLocks noGrp="1"/>
          </p:cNvSpPr>
          <p:nvPr>
            <p:ph type="title"/>
          </p:nvPr>
        </p:nvSpPr>
        <p:spPr>
          <a:xfrm>
            <a:off x="1676400" y="230188"/>
            <a:ext cx="5351462" cy="912812"/>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05" name="Google Shape;605;p91"/>
          <p:cNvSpPr txBox="1">
            <a:spLocks noGrp="1"/>
          </p:cNvSpPr>
          <p:nvPr>
            <p:ph type="body" idx="1"/>
          </p:nvPr>
        </p:nvSpPr>
        <p:spPr>
          <a:xfrm>
            <a:off x="304800" y="1233844"/>
            <a:ext cx="8534400" cy="22165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None/>
            </a:pPr>
            <a:r>
              <a:rPr lang="en-US" sz="3200" b="1" dirty="0">
                <a:solidFill>
                  <a:schemeClr val="hlink"/>
                </a:solidFill>
              </a:rPr>
              <a:t>Example:	</a:t>
            </a:r>
          </a:p>
          <a:p>
            <a:pPr marL="342900" lvl="0" indent="-342900" algn="ctr" rtl="0">
              <a:spcBef>
                <a:spcPts val="1200"/>
              </a:spcBef>
              <a:spcAft>
                <a:spcPts val="0"/>
              </a:spcAft>
              <a:buNone/>
            </a:pPr>
            <a:r>
              <a:rPr lang="en-US" sz="3200" b="1" dirty="0">
                <a:solidFill>
                  <a:srgbClr val="724C26"/>
                </a:solidFill>
              </a:rPr>
              <a:t>homozygous male Type B (</a:t>
            </a:r>
            <a:r>
              <a:rPr lang="en-US" sz="3200" b="1" i="1" dirty="0">
                <a:solidFill>
                  <a:srgbClr val="724C26"/>
                </a:solidFill>
              </a:rPr>
              <a:t>I</a:t>
            </a:r>
            <a:r>
              <a:rPr lang="en-US" sz="3200" b="1" i="1" baseline="30000" dirty="0">
                <a:solidFill>
                  <a:srgbClr val="724C26"/>
                </a:solidFill>
              </a:rPr>
              <a:t>B</a:t>
            </a:r>
            <a:r>
              <a:rPr lang="en-US" sz="3200" b="1" i="1" dirty="0">
                <a:solidFill>
                  <a:srgbClr val="724C26"/>
                </a:solidFill>
              </a:rPr>
              <a:t>I</a:t>
            </a:r>
            <a:r>
              <a:rPr lang="en-US" sz="3200" b="1" i="1" baseline="30000" dirty="0">
                <a:solidFill>
                  <a:srgbClr val="724C26"/>
                </a:solidFill>
              </a:rPr>
              <a:t>B</a:t>
            </a:r>
            <a:r>
              <a:rPr lang="en-US" sz="3200" b="1" dirty="0">
                <a:solidFill>
                  <a:srgbClr val="724C26"/>
                </a:solidFill>
              </a:rPr>
              <a:t>)</a:t>
            </a:r>
            <a:endParaRPr dirty="0"/>
          </a:p>
          <a:p>
            <a:pPr marL="342900" lvl="0" indent="-342900" algn="l" rtl="0">
              <a:spcBef>
                <a:spcPts val="640"/>
              </a:spcBef>
              <a:spcAft>
                <a:spcPts val="0"/>
              </a:spcAft>
              <a:buNone/>
            </a:pPr>
            <a:r>
              <a:rPr lang="en-US" sz="3200" b="1" dirty="0">
                <a:solidFill>
                  <a:srgbClr val="724C26"/>
                </a:solidFill>
              </a:rPr>
              <a:t>					x</a:t>
            </a:r>
          </a:p>
          <a:p>
            <a:pPr marL="342900" lvl="0" indent="-342900" algn="l" rtl="0">
              <a:spcBef>
                <a:spcPts val="640"/>
              </a:spcBef>
              <a:spcAft>
                <a:spcPts val="0"/>
              </a:spcAft>
              <a:buNone/>
            </a:pPr>
            <a:r>
              <a:rPr lang="en-US" sz="3200" b="1" dirty="0">
                <a:solidFill>
                  <a:srgbClr val="724C26"/>
                </a:solidFill>
              </a:rPr>
              <a:t> 		heterozygous female Type A (</a:t>
            </a:r>
            <a:r>
              <a:rPr lang="en-US" sz="3200" b="1" i="1" dirty="0" err="1">
                <a:solidFill>
                  <a:srgbClr val="724C26"/>
                </a:solidFill>
              </a:rPr>
              <a:t>I</a:t>
            </a:r>
            <a:r>
              <a:rPr lang="en-US" sz="3200" b="1" i="1" baseline="30000" dirty="0" err="1">
                <a:solidFill>
                  <a:srgbClr val="724C26"/>
                </a:solidFill>
              </a:rPr>
              <a:t>A</a:t>
            </a:r>
            <a:r>
              <a:rPr lang="en-US" sz="3200" b="1" i="1" dirty="0" err="1">
                <a:solidFill>
                  <a:srgbClr val="724C26"/>
                </a:solidFill>
              </a:rPr>
              <a:t>i</a:t>
            </a:r>
            <a:r>
              <a:rPr lang="en-US" sz="3200" b="1" dirty="0">
                <a:solidFill>
                  <a:srgbClr val="724C26"/>
                </a:solidFill>
              </a:rPr>
              <a:t>)</a:t>
            </a:r>
            <a:endParaRPr dirty="0"/>
          </a:p>
        </p:txBody>
      </p:sp>
      <p:grpSp>
        <p:nvGrpSpPr>
          <p:cNvPr id="606" name="Google Shape;606;p91"/>
          <p:cNvGrpSpPr/>
          <p:nvPr/>
        </p:nvGrpSpPr>
        <p:grpSpPr>
          <a:xfrm>
            <a:off x="2895600" y="4572000"/>
            <a:ext cx="1846263" cy="1658938"/>
            <a:chOff x="2823" y="2986"/>
            <a:chExt cx="1163" cy="1045"/>
          </a:xfrm>
        </p:grpSpPr>
        <p:sp>
          <p:nvSpPr>
            <p:cNvPr id="607" name="Google Shape;607;p91"/>
            <p:cNvSpPr/>
            <p:nvPr/>
          </p:nvSpPr>
          <p:spPr>
            <a:xfrm>
              <a:off x="2823" y="2986"/>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08" name="Google Shape;608;p91"/>
            <p:cNvSpPr/>
            <p:nvPr/>
          </p:nvSpPr>
          <p:spPr>
            <a:xfrm>
              <a:off x="3543" y="298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endParaRPr/>
            </a:p>
          </p:txBody>
        </p:sp>
        <p:sp>
          <p:nvSpPr>
            <p:cNvPr id="609" name="Google Shape;609;p91"/>
            <p:cNvSpPr/>
            <p:nvPr/>
          </p:nvSpPr>
          <p:spPr>
            <a:xfrm>
              <a:off x="2871" y="3706"/>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0" name="Google Shape;610;p91"/>
            <p:cNvSpPr/>
            <p:nvPr/>
          </p:nvSpPr>
          <p:spPr>
            <a:xfrm>
              <a:off x="3591" y="370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endParaRPr/>
            </a:p>
          </p:txBody>
        </p:sp>
      </p:grpSp>
      <p:grpSp>
        <p:nvGrpSpPr>
          <p:cNvPr id="611" name="Google Shape;611;p91"/>
          <p:cNvGrpSpPr/>
          <p:nvPr/>
        </p:nvGrpSpPr>
        <p:grpSpPr>
          <a:xfrm>
            <a:off x="5715000" y="4800600"/>
            <a:ext cx="1873250" cy="973138"/>
            <a:chOff x="4311" y="3034"/>
            <a:chExt cx="1180" cy="613"/>
          </a:xfrm>
        </p:grpSpPr>
        <p:sp>
          <p:nvSpPr>
            <p:cNvPr id="612" name="Google Shape;612;p91"/>
            <p:cNvSpPr/>
            <p:nvPr/>
          </p:nvSpPr>
          <p:spPr>
            <a:xfrm>
              <a:off x="4311" y="3034"/>
              <a:ext cx="118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b="1">
                  <a:solidFill>
                    <a:srgbClr val="000000"/>
                  </a:solidFill>
                  <a:latin typeface="Comic Sans MS"/>
                  <a:ea typeface="Comic Sans MS"/>
                  <a:cs typeface="Comic Sans MS"/>
                  <a:sym typeface="Comic Sans MS"/>
                </a:rPr>
                <a:t>1/2 = </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3" name="Google Shape;613;p91"/>
            <p:cNvSpPr/>
            <p:nvPr/>
          </p:nvSpPr>
          <p:spPr>
            <a:xfrm>
              <a:off x="4311" y="3322"/>
              <a:ext cx="1093"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b="1">
                  <a:solidFill>
                    <a:srgbClr val="000000"/>
                  </a:solidFill>
                  <a:latin typeface="Comic Sans MS"/>
                  <a:ea typeface="Comic Sans MS"/>
                  <a:cs typeface="Comic Sans MS"/>
                  <a:sym typeface="Comic Sans MS"/>
                </a:rPr>
                <a:t>1/2 = </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r>
                <a:rPr lang="en-US" sz="2400" b="1">
                  <a:solidFill>
                    <a:srgbClr val="000000"/>
                  </a:solidFill>
                  <a:latin typeface="Comic Sans MS"/>
                  <a:ea typeface="Comic Sans MS"/>
                  <a:cs typeface="Comic Sans MS"/>
                  <a:sym typeface="Comic Sans MS"/>
                </a:rPr>
                <a:t> </a:t>
              </a:r>
              <a:endParaRPr/>
            </a:p>
          </p:txBody>
        </p:sp>
      </p:grpSp>
      <p:grpSp>
        <p:nvGrpSpPr>
          <p:cNvPr id="614" name="Google Shape;614;p91"/>
          <p:cNvGrpSpPr/>
          <p:nvPr/>
        </p:nvGrpSpPr>
        <p:grpSpPr>
          <a:xfrm>
            <a:off x="2133600" y="3733800"/>
            <a:ext cx="2911475" cy="2727325"/>
            <a:chOff x="2390" y="2410"/>
            <a:chExt cx="1834" cy="1718"/>
          </a:xfrm>
        </p:grpSpPr>
        <p:cxnSp>
          <p:nvCxnSpPr>
            <p:cNvPr id="615" name="Google Shape;615;p91"/>
            <p:cNvCxnSpPr/>
            <p:nvPr/>
          </p:nvCxnSpPr>
          <p:spPr>
            <a:xfrm rot="10800000">
              <a:off x="2688" y="3408"/>
              <a:ext cx="1536" cy="0"/>
            </a:xfrm>
            <a:prstGeom prst="straightConnector1">
              <a:avLst/>
            </a:prstGeom>
            <a:noFill/>
            <a:ln w="25400" cap="flat" cmpd="sng">
              <a:solidFill>
                <a:schemeClr val="dk1"/>
              </a:solidFill>
              <a:prstDash val="solid"/>
              <a:round/>
              <a:headEnd type="none" w="med" len="med"/>
              <a:tailEnd type="none" w="med" len="med"/>
            </a:ln>
          </p:spPr>
        </p:cxnSp>
        <p:sp>
          <p:nvSpPr>
            <p:cNvPr id="616" name="Google Shape;616;p91"/>
            <p:cNvSpPr/>
            <p:nvPr/>
          </p:nvSpPr>
          <p:spPr>
            <a:xfrm>
              <a:off x="2391" y="3034"/>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7" name="Google Shape;617;p91"/>
            <p:cNvSpPr/>
            <p:nvPr/>
          </p:nvSpPr>
          <p:spPr>
            <a:xfrm>
              <a:off x="2390" y="3686"/>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18" name="Google Shape;618;p91"/>
            <p:cNvSpPr/>
            <p:nvPr/>
          </p:nvSpPr>
          <p:spPr>
            <a:xfrm>
              <a:off x="2919" y="2410"/>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endParaRPr/>
            </a:p>
          </p:txBody>
        </p:sp>
        <p:sp>
          <p:nvSpPr>
            <p:cNvPr id="619" name="Google Shape;619;p91"/>
            <p:cNvSpPr/>
            <p:nvPr/>
          </p:nvSpPr>
          <p:spPr>
            <a:xfrm>
              <a:off x="3639" y="241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sp>
          <p:nvSpPr>
            <p:cNvPr id="620" name="Google Shape;620;p91"/>
            <p:cNvSpPr/>
            <p:nvPr/>
          </p:nvSpPr>
          <p:spPr>
            <a:xfrm>
              <a:off x="2399" y="3706"/>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B</a:t>
              </a:r>
              <a:endParaRPr dirty="0"/>
            </a:p>
          </p:txBody>
        </p:sp>
        <p:cxnSp>
          <p:nvCxnSpPr>
            <p:cNvPr id="621" name="Google Shape;621;p91"/>
            <p:cNvCxnSpPr/>
            <p:nvPr/>
          </p:nvCxnSpPr>
          <p:spPr>
            <a:xfrm rot="10800000">
              <a:off x="3456" y="2688"/>
              <a:ext cx="0" cy="1440"/>
            </a:xfrm>
            <a:prstGeom prst="straightConnector1">
              <a:avLst/>
            </a:prstGeom>
            <a:noFill/>
            <a:ln w="25400" cap="flat" cmpd="sng">
              <a:solidFill>
                <a:schemeClr val="dk1"/>
              </a:solidFill>
              <a:prstDash val="solid"/>
              <a:round/>
              <a:headEnd type="none" w="med" len="med"/>
              <a:tailEnd type="none" w="med" len="med"/>
            </a:ln>
          </p:spPr>
        </p:cxnSp>
        <p:sp>
          <p:nvSpPr>
            <p:cNvPr id="622" name="Google Shape;622;p91"/>
            <p:cNvSpPr/>
            <p:nvPr/>
          </p:nvSpPr>
          <p:spPr>
            <a:xfrm>
              <a:off x="2688" y="268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xEl>
                                              <p:pRg st="1" end="1"/>
                                            </p:txEl>
                                          </p:spTgt>
                                        </p:tgtEl>
                                        <p:attrNameLst>
                                          <p:attrName>style.visibility</p:attrName>
                                        </p:attrNameLst>
                                      </p:cBhvr>
                                      <p:to>
                                        <p:strVal val="visible"/>
                                      </p:to>
                                    </p:set>
                                    <p:animEffect transition="in" filter="fade">
                                      <p:cBhvr>
                                        <p:cTn id="7" dur="500"/>
                                        <p:tgtEl>
                                          <p:spTgt spid="6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5">
                                            <p:txEl>
                                              <p:pRg st="2" end="2"/>
                                            </p:txEl>
                                          </p:spTgt>
                                        </p:tgtEl>
                                        <p:attrNameLst>
                                          <p:attrName>style.visibility</p:attrName>
                                        </p:attrNameLst>
                                      </p:cBhvr>
                                      <p:to>
                                        <p:strVal val="visible"/>
                                      </p:to>
                                    </p:set>
                                    <p:animEffect transition="in" filter="fade">
                                      <p:cBhvr>
                                        <p:cTn id="12" dur="500"/>
                                        <p:tgtEl>
                                          <p:spTgt spid="60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05">
                                            <p:txEl>
                                              <p:pRg st="3" end="3"/>
                                            </p:txEl>
                                          </p:spTgt>
                                        </p:tgtEl>
                                        <p:attrNameLst>
                                          <p:attrName>style.visibility</p:attrName>
                                        </p:attrNameLst>
                                      </p:cBhvr>
                                      <p:to>
                                        <p:strVal val="visible"/>
                                      </p:to>
                                    </p:set>
                                    <p:animEffect transition="in" filter="fade">
                                      <p:cBhvr>
                                        <p:cTn id="16" dur="500"/>
                                        <p:tgtEl>
                                          <p:spTgt spid="6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
                                        </p:tgtEl>
                                        <p:attrNameLst>
                                          <p:attrName>style.visibility</p:attrName>
                                        </p:attrNameLst>
                                      </p:cBhvr>
                                      <p:to>
                                        <p:strVal val="visible"/>
                                      </p:to>
                                    </p:set>
                                    <p:animEffect transition="in" filter="fade">
                                      <p:cBhvr>
                                        <p:cTn id="21" dur="500"/>
                                        <p:tgtEl>
                                          <p:spTgt spid="6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6"/>
                                        </p:tgtEl>
                                        <p:attrNameLst>
                                          <p:attrName>style.visibility</p:attrName>
                                        </p:attrNameLst>
                                      </p:cBhvr>
                                      <p:to>
                                        <p:strVal val="visible"/>
                                      </p:to>
                                    </p:set>
                                    <p:animEffect transition="in" filter="fade">
                                      <p:cBhvr>
                                        <p:cTn id="26" dur="500"/>
                                        <p:tgtEl>
                                          <p:spTgt spid="6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1"/>
                                        </p:tgtEl>
                                        <p:attrNameLst>
                                          <p:attrName>style.visibility</p:attrName>
                                        </p:attrNameLst>
                                      </p:cBhvr>
                                      <p:to>
                                        <p:strVal val="visible"/>
                                      </p:to>
                                    </p:set>
                                    <p:animEffect transition="in" filter="fade">
                                      <p:cBhvr>
                                        <p:cTn id="31"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38</a:t>
            </a:fld>
            <a:endParaRPr>
              <a:solidFill>
                <a:srgbClr val="FFFFFF"/>
              </a:solidFill>
            </a:endParaRPr>
          </a:p>
        </p:txBody>
      </p:sp>
      <p:sp>
        <p:nvSpPr>
          <p:cNvPr id="631" name="Google Shape;631;p92"/>
          <p:cNvSpPr txBox="1">
            <a:spLocks noGrp="1"/>
          </p:cNvSpPr>
          <p:nvPr>
            <p:ph type="title"/>
          </p:nvPr>
        </p:nvSpPr>
        <p:spPr>
          <a:xfrm>
            <a:off x="1977231" y="117195"/>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632" name="Google Shape;632;p92"/>
          <p:cNvSpPr/>
          <p:nvPr/>
        </p:nvSpPr>
        <p:spPr>
          <a:xfrm>
            <a:off x="23813" y="1024144"/>
            <a:ext cx="8610600" cy="2187088"/>
          </a:xfrm>
          <a:prstGeom prst="rect">
            <a:avLst/>
          </a:prstGeom>
          <a:noFill/>
          <a:ln>
            <a:noFill/>
          </a:ln>
        </p:spPr>
        <p:txBody>
          <a:bodyPr spcFirstLastPara="1" wrap="square" lIns="90475" tIns="44450" rIns="90475" bIns="44450" anchor="t" anchorCtr="0">
            <a:noAutofit/>
          </a:bodyPr>
          <a:lstStyle/>
          <a:p>
            <a:pPr>
              <a:buClr>
                <a:srgbClr val="009999"/>
              </a:buClr>
              <a:buSzPts val="3600"/>
            </a:pPr>
            <a:r>
              <a:rPr lang="en-US" sz="2400" dirty="0"/>
              <a:t>Charlie Chaplin (</a:t>
            </a:r>
            <a:r>
              <a:rPr lang="en-US" sz="2400" i="1" dirty="0">
                <a:latin typeface="Times New Roman" panose="02020603050405020304" pitchFamily="18" charset="0"/>
                <a:cs typeface="Times New Roman" panose="02020603050405020304" pitchFamily="18" charset="0"/>
              </a:rPr>
              <a:t>world famous comedian in original movies</a:t>
            </a:r>
            <a:r>
              <a:rPr lang="en-US" sz="2400" dirty="0"/>
              <a:t>) was accused of being a child’s father in Court (1940).</a:t>
            </a:r>
          </a:p>
        </p:txBody>
      </p:sp>
      <p:sp>
        <p:nvSpPr>
          <p:cNvPr id="639" name="Google Shape;639;p92"/>
          <p:cNvSpPr/>
          <p:nvPr/>
        </p:nvSpPr>
        <p:spPr>
          <a:xfrm>
            <a:off x="5786729" y="4197263"/>
            <a:ext cx="668628" cy="1090411"/>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6600" b="1" dirty="0">
                <a:solidFill>
                  <a:srgbClr val="000000"/>
                </a:solidFill>
                <a:latin typeface="Comic Sans MS"/>
                <a:ea typeface="Comic Sans MS"/>
                <a:cs typeface="Comic Sans MS"/>
                <a:sym typeface="Comic Sans MS"/>
              </a:rPr>
              <a:t>?</a:t>
            </a:r>
            <a:endParaRPr sz="4400" dirty="0"/>
          </a:p>
        </p:txBody>
      </p:sp>
      <p:grpSp>
        <p:nvGrpSpPr>
          <p:cNvPr id="647" name="Google Shape;647;p92"/>
          <p:cNvGrpSpPr/>
          <p:nvPr/>
        </p:nvGrpSpPr>
        <p:grpSpPr>
          <a:xfrm>
            <a:off x="2743200" y="3886200"/>
            <a:ext cx="2438400" cy="2286000"/>
            <a:chOff x="1728" y="2448"/>
            <a:chExt cx="1536" cy="1440"/>
          </a:xfrm>
        </p:grpSpPr>
        <p:cxnSp>
          <p:nvCxnSpPr>
            <p:cNvPr id="648" name="Google Shape;648;p92"/>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649" name="Google Shape;649;p92"/>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650" name="Google Shape;650;p92"/>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23" name="Picture 22" descr="quick_check-01.eps">
            <a:extLst>
              <a:ext uri="{FF2B5EF4-FFF2-40B4-BE49-F238E27FC236}">
                <a16:creationId xmlns:a16="http://schemas.microsoft.com/office/drawing/2014/main" id="{2A366E05-0458-4D76-3C4E-15E05EEBA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graphicFrame>
        <p:nvGraphicFramePr>
          <p:cNvPr id="2" name="Table 1">
            <a:extLst>
              <a:ext uri="{FF2B5EF4-FFF2-40B4-BE49-F238E27FC236}">
                <a16:creationId xmlns:a16="http://schemas.microsoft.com/office/drawing/2014/main" id="{3368054A-716E-8EBF-DE66-AB0630035A43}"/>
              </a:ext>
            </a:extLst>
          </p:cNvPr>
          <p:cNvGraphicFramePr>
            <a:graphicFrameLocks noGrp="1"/>
          </p:cNvGraphicFramePr>
          <p:nvPr>
            <p:extLst>
              <p:ext uri="{D42A27DB-BD31-4B8C-83A1-F6EECF244321}">
                <p14:modId xmlns:p14="http://schemas.microsoft.com/office/powerpoint/2010/main" val="2654850072"/>
              </p:ext>
            </p:extLst>
          </p:nvPr>
        </p:nvGraphicFramePr>
        <p:xfrm>
          <a:off x="2462750" y="2010175"/>
          <a:ext cx="3373437" cy="1242060"/>
        </p:xfrm>
        <a:graphic>
          <a:graphicData uri="http://schemas.openxmlformats.org/drawingml/2006/table">
            <a:tbl>
              <a:tblPr>
                <a:tableStyleId>{5C22544A-7EE6-4342-B048-85BDC9FD1C3A}</a:tableStyleId>
              </a:tblPr>
              <a:tblGrid>
                <a:gridCol w="1374363">
                  <a:extLst>
                    <a:ext uri="{9D8B030D-6E8A-4147-A177-3AD203B41FA5}">
                      <a16:colId xmlns:a16="http://schemas.microsoft.com/office/drawing/2014/main" val="3246843964"/>
                    </a:ext>
                  </a:extLst>
                </a:gridCol>
                <a:gridCol w="1999074">
                  <a:extLst>
                    <a:ext uri="{9D8B030D-6E8A-4147-A177-3AD203B41FA5}">
                      <a16:colId xmlns:a16="http://schemas.microsoft.com/office/drawing/2014/main" val="11123583"/>
                    </a:ext>
                  </a:extLst>
                </a:gridCol>
              </a:tblGrid>
              <a:tr h="310515">
                <a:tc>
                  <a:txBody>
                    <a:bodyPr/>
                    <a:lstStyle/>
                    <a:p>
                      <a:pPr marL="0" marR="0" algn="ctr">
                        <a:spcBef>
                          <a:spcPts val="0"/>
                        </a:spcBef>
                        <a:spcAft>
                          <a:spcPts val="0"/>
                        </a:spcAft>
                        <a:tabLst>
                          <a:tab pos="2743200" algn="ctr"/>
                          <a:tab pos="5486400" algn="r"/>
                          <a:tab pos="457200" algn="l"/>
                        </a:tabLst>
                      </a:pPr>
                      <a:r>
                        <a:rPr lang="en-US" sz="1200">
                          <a:effectLst/>
                        </a:rPr>
                        <a:t>Blood Type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2066724"/>
                  </a:ext>
                </a:extLst>
              </a:tr>
              <a:tr h="310515">
                <a:tc>
                  <a:txBody>
                    <a:bodyPr/>
                    <a:lstStyle/>
                    <a:p>
                      <a:pPr marL="0" marR="0" algn="ctr">
                        <a:spcBef>
                          <a:spcPts val="0"/>
                        </a:spcBef>
                        <a:spcAft>
                          <a:spcPts val="0"/>
                        </a:spcAft>
                        <a:tabLst>
                          <a:tab pos="2743200" algn="ctr"/>
                          <a:tab pos="5486400" algn="r"/>
                          <a:tab pos="457200" algn="l"/>
                        </a:tabLst>
                      </a:pPr>
                      <a:r>
                        <a:rPr lang="en-US" sz="1200">
                          <a:effectLst/>
                        </a:rPr>
                        <a:t>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Chapman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2943941"/>
                  </a:ext>
                </a:extLst>
              </a:tr>
              <a:tr h="310515">
                <a:tc>
                  <a:txBody>
                    <a:bodyPr/>
                    <a:lstStyle/>
                    <a:p>
                      <a:pPr marL="0" marR="0" algn="ctr">
                        <a:spcBef>
                          <a:spcPts val="0"/>
                        </a:spcBef>
                        <a:spcAft>
                          <a:spcPts val="0"/>
                        </a:spcAft>
                        <a:tabLst>
                          <a:tab pos="2743200" algn="ctr"/>
                          <a:tab pos="5486400" algn="r"/>
                          <a:tab pos="457200"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Mother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2924228"/>
                  </a:ext>
                </a:extLst>
              </a:tr>
              <a:tr h="310515">
                <a:tc>
                  <a:txBody>
                    <a:bodyPr/>
                    <a:lstStyle/>
                    <a:p>
                      <a:pPr marL="0" marR="0" algn="ctr">
                        <a:spcBef>
                          <a:spcPts val="0"/>
                        </a:spcBef>
                        <a:spcAft>
                          <a:spcPts val="0"/>
                        </a:spcAft>
                        <a:tabLst>
                          <a:tab pos="2743200" algn="ctr"/>
                          <a:tab pos="5486400" algn="r"/>
                          <a:tab pos="457200"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Child</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477597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7"/>
                                        </p:tgtEl>
                                        <p:attrNameLst>
                                          <p:attrName>style.visibility</p:attrName>
                                        </p:attrNameLst>
                                      </p:cBhvr>
                                      <p:to>
                                        <p:strVal val="visible"/>
                                      </p:to>
                                    </p:set>
                                    <p:animEffect transition="in" filter="fade">
                                      <p:cBhvr>
                                        <p:cTn id="12" dur="500"/>
                                        <p:tgtEl>
                                          <p:spTgt spid="64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39"/>
                                        </p:tgtEl>
                                        <p:attrNameLst>
                                          <p:attrName>style.visibility</p:attrName>
                                        </p:attrNameLst>
                                      </p:cBhvr>
                                      <p:to>
                                        <p:strVal val="visible"/>
                                      </p:to>
                                    </p:set>
                                    <p:animEffect transition="in" filter="fade">
                                      <p:cBhvr>
                                        <p:cTn id="16"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39</a:t>
            </a:fld>
            <a:endParaRPr>
              <a:solidFill>
                <a:srgbClr val="FFFFFF"/>
              </a:solidFill>
            </a:endParaRPr>
          </a:p>
        </p:txBody>
      </p:sp>
      <p:sp>
        <p:nvSpPr>
          <p:cNvPr id="631" name="Google Shape;631;p92"/>
          <p:cNvSpPr txBox="1">
            <a:spLocks noGrp="1"/>
          </p:cNvSpPr>
          <p:nvPr>
            <p:ph type="title"/>
          </p:nvPr>
        </p:nvSpPr>
        <p:spPr>
          <a:xfrm>
            <a:off x="1977231" y="117195"/>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632" name="Google Shape;632;p92"/>
          <p:cNvSpPr/>
          <p:nvPr/>
        </p:nvSpPr>
        <p:spPr>
          <a:xfrm>
            <a:off x="23813" y="1024144"/>
            <a:ext cx="8610600" cy="891688"/>
          </a:xfrm>
          <a:prstGeom prst="rect">
            <a:avLst/>
          </a:prstGeom>
          <a:noFill/>
          <a:ln>
            <a:noFill/>
          </a:ln>
        </p:spPr>
        <p:txBody>
          <a:bodyPr spcFirstLastPara="1" wrap="square" lIns="90475" tIns="44450" rIns="90475" bIns="44450" anchor="t" anchorCtr="0">
            <a:noAutofit/>
          </a:bodyPr>
          <a:lstStyle/>
          <a:p>
            <a:pPr>
              <a:buClr>
                <a:srgbClr val="009999"/>
              </a:buClr>
              <a:buSzPts val="3600"/>
            </a:pPr>
            <a:r>
              <a:rPr lang="en-US" sz="2400" dirty="0"/>
              <a:t>Charlie Chaplin (world famous comedian in original movies) was accused of being a child’s father in Court (1940).</a:t>
            </a:r>
          </a:p>
        </p:txBody>
      </p:sp>
      <p:grpSp>
        <p:nvGrpSpPr>
          <p:cNvPr id="633" name="Google Shape;633;p92"/>
          <p:cNvGrpSpPr/>
          <p:nvPr/>
        </p:nvGrpSpPr>
        <p:grpSpPr>
          <a:xfrm>
            <a:off x="1237254" y="4152900"/>
            <a:ext cx="1993899" cy="1658938"/>
            <a:chOff x="1911" y="2602"/>
            <a:chExt cx="1256" cy="1045"/>
          </a:xfrm>
        </p:grpSpPr>
        <p:sp>
          <p:nvSpPr>
            <p:cNvPr id="634" name="Google Shape;634;p92"/>
            <p:cNvSpPr/>
            <p:nvPr/>
          </p:nvSpPr>
          <p:spPr>
            <a:xfrm>
              <a:off x="1911" y="260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635" name="Google Shape;635;p92"/>
            <p:cNvSpPr/>
            <p:nvPr/>
          </p:nvSpPr>
          <p:spPr>
            <a:xfrm>
              <a:off x="2631" y="2602"/>
              <a:ext cx="53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636" name="Google Shape;636;p92"/>
            <p:cNvSpPr/>
            <p:nvPr/>
          </p:nvSpPr>
          <p:spPr>
            <a:xfrm>
              <a:off x="1959" y="332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endParaRPr/>
            </a:p>
          </p:txBody>
        </p:sp>
        <p:sp>
          <p:nvSpPr>
            <p:cNvPr id="637" name="Google Shape;637;p92"/>
            <p:cNvSpPr/>
            <p:nvPr/>
          </p:nvSpPr>
          <p:spPr>
            <a:xfrm>
              <a:off x="2679" y="3322"/>
              <a:ext cx="439"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grpSp>
      <p:grpSp>
        <p:nvGrpSpPr>
          <p:cNvPr id="641" name="Google Shape;641;p92"/>
          <p:cNvGrpSpPr/>
          <p:nvPr/>
        </p:nvGrpSpPr>
        <p:grpSpPr>
          <a:xfrm>
            <a:off x="485775" y="3358993"/>
            <a:ext cx="2609851" cy="2573338"/>
            <a:chOff x="1478" y="2026"/>
            <a:chExt cx="1644" cy="1621"/>
          </a:xfrm>
        </p:grpSpPr>
        <p:sp>
          <p:nvSpPr>
            <p:cNvPr id="642" name="Google Shape;642;p92"/>
            <p:cNvSpPr/>
            <p:nvPr/>
          </p:nvSpPr>
          <p:spPr>
            <a:xfrm>
              <a:off x="1527" y="265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Arial"/>
                  <a:ea typeface="Arial"/>
                  <a:cs typeface="Arial"/>
                  <a:sym typeface="Arial"/>
                </a:rPr>
                <a:t>i</a:t>
              </a:r>
              <a:endParaRPr dirty="0"/>
            </a:p>
          </p:txBody>
        </p:sp>
        <p:sp>
          <p:nvSpPr>
            <p:cNvPr id="643" name="Google Shape;643;p92"/>
            <p:cNvSpPr/>
            <p:nvPr/>
          </p:nvSpPr>
          <p:spPr>
            <a:xfrm>
              <a:off x="1478"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44" name="Google Shape;644;p92"/>
            <p:cNvSpPr/>
            <p:nvPr/>
          </p:nvSpPr>
          <p:spPr>
            <a:xfrm>
              <a:off x="2007"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45" name="Google Shape;645;p92"/>
            <p:cNvSpPr/>
            <p:nvPr/>
          </p:nvSpPr>
          <p:spPr>
            <a:xfrm>
              <a:off x="2727" y="202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46" name="Google Shape;646;p92"/>
            <p:cNvSpPr/>
            <p:nvPr/>
          </p:nvSpPr>
          <p:spPr>
            <a:xfrm>
              <a:off x="1527"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grpSp>
      <p:grpSp>
        <p:nvGrpSpPr>
          <p:cNvPr id="647" name="Google Shape;647;p92"/>
          <p:cNvGrpSpPr/>
          <p:nvPr/>
        </p:nvGrpSpPr>
        <p:grpSpPr>
          <a:xfrm>
            <a:off x="941187" y="3839369"/>
            <a:ext cx="2438400" cy="2286000"/>
            <a:chOff x="1728" y="2448"/>
            <a:chExt cx="1536" cy="1440"/>
          </a:xfrm>
        </p:grpSpPr>
        <p:cxnSp>
          <p:nvCxnSpPr>
            <p:cNvPr id="648" name="Google Shape;648;p92"/>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649" name="Google Shape;649;p92"/>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650" name="Google Shape;650;p92"/>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23" name="Picture 22" descr="quick_check-01.eps">
            <a:extLst>
              <a:ext uri="{FF2B5EF4-FFF2-40B4-BE49-F238E27FC236}">
                <a16:creationId xmlns:a16="http://schemas.microsoft.com/office/drawing/2014/main" id="{2A366E05-0458-4D76-3C4E-15E05EEBA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graphicFrame>
        <p:nvGraphicFramePr>
          <p:cNvPr id="2" name="Table 1">
            <a:extLst>
              <a:ext uri="{FF2B5EF4-FFF2-40B4-BE49-F238E27FC236}">
                <a16:creationId xmlns:a16="http://schemas.microsoft.com/office/drawing/2014/main" id="{3368054A-716E-8EBF-DE66-AB0630035A43}"/>
              </a:ext>
            </a:extLst>
          </p:cNvPr>
          <p:cNvGraphicFramePr>
            <a:graphicFrameLocks noGrp="1"/>
          </p:cNvGraphicFramePr>
          <p:nvPr>
            <p:extLst>
              <p:ext uri="{D42A27DB-BD31-4B8C-83A1-F6EECF244321}">
                <p14:modId xmlns:p14="http://schemas.microsoft.com/office/powerpoint/2010/main" val="3268380216"/>
              </p:ext>
            </p:extLst>
          </p:nvPr>
        </p:nvGraphicFramePr>
        <p:xfrm>
          <a:off x="1306915" y="2006320"/>
          <a:ext cx="2840574" cy="1036240"/>
        </p:xfrm>
        <a:graphic>
          <a:graphicData uri="http://schemas.openxmlformats.org/drawingml/2006/table">
            <a:tbl>
              <a:tblPr>
                <a:tableStyleId>{5C22544A-7EE6-4342-B048-85BDC9FD1C3A}</a:tableStyleId>
              </a:tblPr>
              <a:tblGrid>
                <a:gridCol w="1157271">
                  <a:extLst>
                    <a:ext uri="{9D8B030D-6E8A-4147-A177-3AD203B41FA5}">
                      <a16:colId xmlns:a16="http://schemas.microsoft.com/office/drawing/2014/main" val="3246843964"/>
                    </a:ext>
                  </a:extLst>
                </a:gridCol>
                <a:gridCol w="1683303">
                  <a:extLst>
                    <a:ext uri="{9D8B030D-6E8A-4147-A177-3AD203B41FA5}">
                      <a16:colId xmlns:a16="http://schemas.microsoft.com/office/drawing/2014/main" val="11123583"/>
                    </a:ext>
                  </a:extLst>
                </a:gridCol>
              </a:tblGrid>
              <a:tr h="259060">
                <a:tc>
                  <a:txBody>
                    <a:bodyPr/>
                    <a:lstStyle/>
                    <a:p>
                      <a:pPr marL="0" marR="0" algn="ctr">
                        <a:spcBef>
                          <a:spcPts val="0"/>
                        </a:spcBef>
                        <a:spcAft>
                          <a:spcPts val="0"/>
                        </a:spcAft>
                        <a:tabLst>
                          <a:tab pos="2743200" algn="ctr"/>
                          <a:tab pos="5486400" algn="r"/>
                          <a:tab pos="457200" algn="l"/>
                        </a:tabLst>
                      </a:pPr>
                      <a:r>
                        <a:rPr lang="en-US" sz="1200">
                          <a:effectLst/>
                        </a:rPr>
                        <a:t>Blood Type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2066724"/>
                  </a:ext>
                </a:extLst>
              </a:tr>
              <a:tr h="259060">
                <a:tc>
                  <a:txBody>
                    <a:bodyPr/>
                    <a:lstStyle/>
                    <a:p>
                      <a:pPr marL="0" marR="0" algn="ctr">
                        <a:spcBef>
                          <a:spcPts val="0"/>
                        </a:spcBef>
                        <a:spcAft>
                          <a:spcPts val="0"/>
                        </a:spcAft>
                        <a:tabLst>
                          <a:tab pos="2743200" algn="ctr"/>
                          <a:tab pos="5486400" algn="r"/>
                          <a:tab pos="457200" algn="l"/>
                        </a:tabLst>
                      </a:pPr>
                      <a:r>
                        <a:rPr lang="en-US" sz="1200">
                          <a:effectLst/>
                        </a:rPr>
                        <a:t>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Chapman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2943941"/>
                  </a:ext>
                </a:extLst>
              </a:tr>
              <a:tr h="259060">
                <a:tc>
                  <a:txBody>
                    <a:bodyPr/>
                    <a:lstStyle/>
                    <a:p>
                      <a:pPr marL="0" marR="0" algn="ctr">
                        <a:spcBef>
                          <a:spcPts val="0"/>
                        </a:spcBef>
                        <a:spcAft>
                          <a:spcPts val="0"/>
                        </a:spcAft>
                        <a:tabLst>
                          <a:tab pos="2743200" algn="ctr"/>
                          <a:tab pos="5486400" algn="r"/>
                          <a:tab pos="457200"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Mother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2924228"/>
                  </a:ext>
                </a:extLst>
              </a:tr>
              <a:tr h="259060">
                <a:tc>
                  <a:txBody>
                    <a:bodyPr/>
                    <a:lstStyle/>
                    <a:p>
                      <a:pPr marL="0" marR="0" algn="ctr">
                        <a:spcBef>
                          <a:spcPts val="0"/>
                        </a:spcBef>
                        <a:spcAft>
                          <a:spcPts val="0"/>
                        </a:spcAft>
                        <a:tabLst>
                          <a:tab pos="2743200" algn="ctr"/>
                          <a:tab pos="5486400" algn="r"/>
                          <a:tab pos="457200"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Child</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4775978"/>
                  </a:ext>
                </a:extLst>
              </a:tr>
            </a:tbl>
          </a:graphicData>
        </a:graphic>
      </p:graphicFrame>
      <p:grpSp>
        <p:nvGrpSpPr>
          <p:cNvPr id="25" name="Google Shape;633;p92">
            <a:extLst>
              <a:ext uri="{FF2B5EF4-FFF2-40B4-BE49-F238E27FC236}">
                <a16:creationId xmlns:a16="http://schemas.microsoft.com/office/drawing/2014/main" id="{30AB77CF-15DB-62E8-0566-DAE8F290224F}"/>
              </a:ext>
            </a:extLst>
          </p:cNvPr>
          <p:cNvGrpSpPr/>
          <p:nvPr/>
        </p:nvGrpSpPr>
        <p:grpSpPr>
          <a:xfrm>
            <a:off x="5124528" y="4152900"/>
            <a:ext cx="1846262" cy="1658938"/>
            <a:chOff x="1911" y="2602"/>
            <a:chExt cx="1163" cy="1045"/>
          </a:xfrm>
        </p:grpSpPr>
        <p:sp>
          <p:nvSpPr>
            <p:cNvPr id="26" name="Google Shape;634;p92">
              <a:extLst>
                <a:ext uri="{FF2B5EF4-FFF2-40B4-BE49-F238E27FC236}">
                  <a16:creationId xmlns:a16="http://schemas.microsoft.com/office/drawing/2014/main" id="{DF921845-3EA1-289D-22F3-0A0ABB2652AF}"/>
                </a:ext>
              </a:extLst>
            </p:cNvPr>
            <p:cNvSpPr/>
            <p:nvPr/>
          </p:nvSpPr>
          <p:spPr>
            <a:xfrm>
              <a:off x="1911" y="260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27" name="Google Shape;635;p92">
              <a:extLst>
                <a:ext uri="{FF2B5EF4-FFF2-40B4-BE49-F238E27FC236}">
                  <a16:creationId xmlns:a16="http://schemas.microsoft.com/office/drawing/2014/main" id="{E64AB1C9-85C7-D9E7-0723-0C7C1FB62BC1}"/>
                </a:ext>
              </a:extLst>
            </p:cNvPr>
            <p:cNvSpPr/>
            <p:nvPr/>
          </p:nvSpPr>
          <p:spPr>
            <a:xfrm>
              <a:off x="2631" y="2602"/>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ii</a:t>
              </a:r>
              <a:endParaRPr dirty="0"/>
            </a:p>
          </p:txBody>
        </p:sp>
        <p:sp>
          <p:nvSpPr>
            <p:cNvPr id="28" name="Google Shape;636;p92">
              <a:extLst>
                <a:ext uri="{FF2B5EF4-FFF2-40B4-BE49-F238E27FC236}">
                  <a16:creationId xmlns:a16="http://schemas.microsoft.com/office/drawing/2014/main" id="{5D12955C-65F3-986F-7DF9-F962572309AE}"/>
                </a:ext>
              </a:extLst>
            </p:cNvPr>
            <p:cNvSpPr/>
            <p:nvPr/>
          </p:nvSpPr>
          <p:spPr>
            <a:xfrm>
              <a:off x="1959" y="332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endParaRPr/>
            </a:p>
          </p:txBody>
        </p:sp>
        <p:sp>
          <p:nvSpPr>
            <p:cNvPr id="29" name="Google Shape;637;p92">
              <a:extLst>
                <a:ext uri="{FF2B5EF4-FFF2-40B4-BE49-F238E27FC236}">
                  <a16:creationId xmlns:a16="http://schemas.microsoft.com/office/drawing/2014/main" id="{37593B58-03CE-62AF-97B4-AD14BAAD6294}"/>
                </a:ext>
              </a:extLst>
            </p:cNvPr>
            <p:cNvSpPr/>
            <p:nvPr/>
          </p:nvSpPr>
          <p:spPr>
            <a:xfrm>
              <a:off x="2679" y="3322"/>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ii</a:t>
              </a:r>
              <a:endParaRPr dirty="0"/>
            </a:p>
          </p:txBody>
        </p:sp>
      </p:grpSp>
      <p:grpSp>
        <p:nvGrpSpPr>
          <p:cNvPr id="30" name="Google Shape;641;p92">
            <a:extLst>
              <a:ext uri="{FF2B5EF4-FFF2-40B4-BE49-F238E27FC236}">
                <a16:creationId xmlns:a16="http://schemas.microsoft.com/office/drawing/2014/main" id="{1F82DBB4-0B08-2C42-C481-8039CDCB9CBB}"/>
              </a:ext>
            </a:extLst>
          </p:cNvPr>
          <p:cNvGrpSpPr/>
          <p:nvPr/>
        </p:nvGrpSpPr>
        <p:grpSpPr>
          <a:xfrm>
            <a:off x="4373048" y="3358993"/>
            <a:ext cx="2509838" cy="2573338"/>
            <a:chOff x="1478" y="2026"/>
            <a:chExt cx="1581" cy="1621"/>
          </a:xfrm>
        </p:grpSpPr>
        <p:sp>
          <p:nvSpPr>
            <p:cNvPr id="31" name="Google Shape;642;p92">
              <a:extLst>
                <a:ext uri="{FF2B5EF4-FFF2-40B4-BE49-F238E27FC236}">
                  <a16:creationId xmlns:a16="http://schemas.microsoft.com/office/drawing/2014/main" id="{7B5A9621-65C3-4A1B-8449-6725D08B8474}"/>
                </a:ext>
              </a:extLst>
            </p:cNvPr>
            <p:cNvSpPr/>
            <p:nvPr/>
          </p:nvSpPr>
          <p:spPr>
            <a:xfrm>
              <a:off x="1527" y="265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Arial"/>
                  <a:ea typeface="Arial"/>
                  <a:cs typeface="Arial"/>
                  <a:sym typeface="Arial"/>
                </a:rPr>
                <a:t>i</a:t>
              </a:r>
              <a:endParaRPr dirty="0"/>
            </a:p>
          </p:txBody>
        </p:sp>
        <p:sp>
          <p:nvSpPr>
            <p:cNvPr id="32" name="Google Shape;643;p92">
              <a:extLst>
                <a:ext uri="{FF2B5EF4-FFF2-40B4-BE49-F238E27FC236}">
                  <a16:creationId xmlns:a16="http://schemas.microsoft.com/office/drawing/2014/main" id="{20502E75-03F3-5E38-2587-00B474382829}"/>
                </a:ext>
              </a:extLst>
            </p:cNvPr>
            <p:cNvSpPr/>
            <p:nvPr/>
          </p:nvSpPr>
          <p:spPr>
            <a:xfrm>
              <a:off x="1478"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33" name="Google Shape;644;p92">
              <a:extLst>
                <a:ext uri="{FF2B5EF4-FFF2-40B4-BE49-F238E27FC236}">
                  <a16:creationId xmlns:a16="http://schemas.microsoft.com/office/drawing/2014/main" id="{6A2E71D5-96CE-5A6D-3A4D-EC80DCD461E0}"/>
                </a:ext>
              </a:extLst>
            </p:cNvPr>
            <p:cNvSpPr/>
            <p:nvPr/>
          </p:nvSpPr>
          <p:spPr>
            <a:xfrm>
              <a:off x="2007"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34" name="Google Shape;645;p92">
              <a:extLst>
                <a:ext uri="{FF2B5EF4-FFF2-40B4-BE49-F238E27FC236}">
                  <a16:creationId xmlns:a16="http://schemas.microsoft.com/office/drawing/2014/main" id="{C39240B5-AE2A-D4D0-EAA1-AA0CEC45B7F2}"/>
                </a:ext>
              </a:extLst>
            </p:cNvPr>
            <p:cNvSpPr/>
            <p:nvPr/>
          </p:nvSpPr>
          <p:spPr>
            <a:xfrm>
              <a:off x="2727" y="2026"/>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endParaRPr lang="en-US" sz="2800" dirty="0"/>
            </a:p>
          </p:txBody>
        </p:sp>
        <p:sp>
          <p:nvSpPr>
            <p:cNvPr id="35" name="Google Shape;646;p92">
              <a:extLst>
                <a:ext uri="{FF2B5EF4-FFF2-40B4-BE49-F238E27FC236}">
                  <a16:creationId xmlns:a16="http://schemas.microsoft.com/office/drawing/2014/main" id="{F277F9EB-D6D3-E8B7-FDF7-A9A36D17B471}"/>
                </a:ext>
              </a:extLst>
            </p:cNvPr>
            <p:cNvSpPr/>
            <p:nvPr/>
          </p:nvSpPr>
          <p:spPr>
            <a:xfrm>
              <a:off x="1527"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grpSp>
      <p:grpSp>
        <p:nvGrpSpPr>
          <p:cNvPr id="36" name="Google Shape;647;p92">
            <a:extLst>
              <a:ext uri="{FF2B5EF4-FFF2-40B4-BE49-F238E27FC236}">
                <a16:creationId xmlns:a16="http://schemas.microsoft.com/office/drawing/2014/main" id="{F5CC5F31-3676-3123-6282-3D26E72A468F}"/>
              </a:ext>
            </a:extLst>
          </p:cNvPr>
          <p:cNvGrpSpPr/>
          <p:nvPr/>
        </p:nvGrpSpPr>
        <p:grpSpPr>
          <a:xfrm>
            <a:off x="4828460" y="3839369"/>
            <a:ext cx="2438400" cy="2286000"/>
            <a:chOff x="1728" y="2448"/>
            <a:chExt cx="1536" cy="1440"/>
          </a:xfrm>
        </p:grpSpPr>
        <p:cxnSp>
          <p:nvCxnSpPr>
            <p:cNvPr id="37" name="Google Shape;648;p92">
              <a:extLst>
                <a:ext uri="{FF2B5EF4-FFF2-40B4-BE49-F238E27FC236}">
                  <a16:creationId xmlns:a16="http://schemas.microsoft.com/office/drawing/2014/main" id="{8889451D-021E-3E7F-3538-60DB71546D85}"/>
                </a:ext>
              </a:extLst>
            </p:cNvPr>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38" name="Google Shape;649;p92">
              <a:extLst>
                <a:ext uri="{FF2B5EF4-FFF2-40B4-BE49-F238E27FC236}">
                  <a16:creationId xmlns:a16="http://schemas.microsoft.com/office/drawing/2014/main" id="{FE36D96B-DCC2-4579-0417-DDE5B437A481}"/>
                </a:ext>
              </a:extLst>
            </p:cNvPr>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39" name="Google Shape;650;p92">
              <a:extLst>
                <a:ext uri="{FF2B5EF4-FFF2-40B4-BE49-F238E27FC236}">
                  <a16:creationId xmlns:a16="http://schemas.microsoft.com/office/drawing/2014/main" id="{16BBB8FE-C65F-F9C2-FF37-B502FCD38AF8}"/>
                </a:ext>
              </a:extLst>
            </p:cNvPr>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sp>
        <p:nvSpPr>
          <p:cNvPr id="40" name="Google Shape;632;p92">
            <a:extLst>
              <a:ext uri="{FF2B5EF4-FFF2-40B4-BE49-F238E27FC236}">
                <a16:creationId xmlns:a16="http://schemas.microsoft.com/office/drawing/2014/main" id="{72627510-0442-AEA1-A7DA-7ED08840E8C9}"/>
              </a:ext>
            </a:extLst>
          </p:cNvPr>
          <p:cNvSpPr/>
          <p:nvPr/>
        </p:nvSpPr>
        <p:spPr>
          <a:xfrm>
            <a:off x="5124528" y="2167756"/>
            <a:ext cx="3137836" cy="535450"/>
          </a:xfrm>
          <a:prstGeom prst="rect">
            <a:avLst/>
          </a:prstGeom>
          <a:noFill/>
          <a:ln>
            <a:noFill/>
          </a:ln>
        </p:spPr>
        <p:txBody>
          <a:bodyPr spcFirstLastPara="1" wrap="square" lIns="90475" tIns="44450" rIns="90475" bIns="44450" anchor="t" anchorCtr="0">
            <a:noAutofit/>
          </a:bodyPr>
          <a:lstStyle/>
          <a:p>
            <a:pPr algn="ctr">
              <a:buClr>
                <a:srgbClr val="009999"/>
              </a:buClr>
              <a:buSzPts val="3600"/>
            </a:pPr>
            <a:r>
              <a:rPr lang="en-US" sz="3600" dirty="0">
                <a:solidFill>
                  <a:srgbClr val="3712BE"/>
                </a:solidFill>
              </a:rPr>
              <a:t>NOT possible!</a:t>
            </a:r>
          </a:p>
        </p:txBody>
      </p:sp>
    </p:spTree>
    <p:extLst>
      <p:ext uri="{BB962C8B-B14F-4D97-AF65-F5344CB8AC3E}">
        <p14:creationId xmlns:p14="http://schemas.microsoft.com/office/powerpoint/2010/main" val="12595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fade">
                                      <p:cBhvr>
                                        <p:cTn id="7" dur="500"/>
                                        <p:tgtEl>
                                          <p:spTgt spid="6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5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80"/>
          <p:cNvSpPr txBox="1">
            <a:spLocks noGrp="1"/>
          </p:cNvSpPr>
          <p:nvPr>
            <p:ph type="body" idx="1"/>
          </p:nvPr>
        </p:nvSpPr>
        <p:spPr>
          <a:xfrm>
            <a:off x="1" y="1402724"/>
            <a:ext cx="9053848" cy="5342586"/>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If the alleles of an inherited pair differ, then one determines the organism’s appearance and is called the</a:t>
            </a:r>
            <a:r>
              <a:rPr lang="en-US" b="1" dirty="0"/>
              <a:t> </a:t>
            </a:r>
            <a:r>
              <a:rPr lang="en-US" b="1" u="sng" dirty="0">
                <a:solidFill>
                  <a:srgbClr val="0000FF"/>
                </a:solidFill>
              </a:rPr>
              <a:t>Dominant Allele</a:t>
            </a:r>
            <a:r>
              <a:rPr lang="en-US" b="1" dirty="0"/>
              <a:t>. </a:t>
            </a:r>
          </a:p>
          <a:p>
            <a:pPr indent="-457200">
              <a:spcBef>
                <a:spcPts val="1800"/>
              </a:spcBef>
              <a:buSzPts val="2800"/>
            </a:pPr>
            <a:r>
              <a:rPr lang="en-US" dirty="0"/>
              <a:t>The other has no noticeable effect on the organism’s appearance and is called the </a:t>
            </a:r>
            <a:r>
              <a:rPr lang="en-US" b="1" u="sng" dirty="0">
                <a:solidFill>
                  <a:srgbClr val="0000FF"/>
                </a:solidFill>
              </a:rPr>
              <a:t>Recessive</a:t>
            </a:r>
            <a:r>
              <a:rPr lang="en-US" u="sng" dirty="0">
                <a:solidFill>
                  <a:srgbClr val="0000FF"/>
                </a:solidFill>
              </a:rPr>
              <a:t> </a:t>
            </a:r>
            <a:r>
              <a:rPr lang="en-US" b="1" u="sng" dirty="0">
                <a:solidFill>
                  <a:srgbClr val="0000FF"/>
                </a:solidFill>
              </a:rPr>
              <a:t>Allele</a:t>
            </a:r>
            <a:r>
              <a:rPr lang="en-US" dirty="0"/>
              <a: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B050"/>
                </a:solidFill>
              </a:rPr>
              <a:t>Phenotype</a:t>
            </a:r>
            <a:r>
              <a:rPr lang="en-US" dirty="0"/>
              <a:t> is the appearance or expression of a trait.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00FF"/>
                </a:solidFill>
              </a:rPr>
              <a:t>Genotype</a:t>
            </a:r>
            <a:r>
              <a:rPr lang="en-US" dirty="0"/>
              <a:t> is the genetic makeup of a trait.</a:t>
            </a:r>
            <a:endParaRPr dirty="0"/>
          </a:p>
          <a:p>
            <a:pPr marL="685800" lvl="1" indent="-228600" algn="l" rtl="0">
              <a:lnSpc>
                <a:spcPct val="100000"/>
              </a:lnSpc>
              <a:spcBef>
                <a:spcPts val="1800"/>
              </a:spcBef>
              <a:spcAft>
                <a:spcPts val="0"/>
              </a:spcAft>
              <a:buSzPts val="2600"/>
              <a:buChar char="•"/>
            </a:pPr>
            <a:r>
              <a:rPr lang="en-US" dirty="0"/>
              <a:t>The </a:t>
            </a:r>
            <a:r>
              <a:rPr lang="en-US" b="1" dirty="0">
                <a:solidFill>
                  <a:srgbClr val="FF0000"/>
                </a:solidFill>
              </a:rPr>
              <a:t>same phenotype </a:t>
            </a:r>
            <a:r>
              <a:rPr lang="en-US" dirty="0">
                <a:solidFill>
                  <a:schemeClr val="tx1"/>
                </a:solidFill>
              </a:rPr>
              <a:t>(appearance) </a:t>
            </a:r>
            <a:r>
              <a:rPr lang="en-US" dirty="0"/>
              <a:t>may be determined by </a:t>
            </a:r>
            <a:r>
              <a:rPr lang="en-US" b="1" dirty="0">
                <a:solidFill>
                  <a:srgbClr val="FF0000"/>
                </a:solidFill>
              </a:rPr>
              <a:t>more than one genotype</a:t>
            </a:r>
            <a:r>
              <a:rPr lang="en-US" dirty="0"/>
              <a:t>.</a:t>
            </a:r>
            <a:endParaRPr dirty="0"/>
          </a:p>
        </p:txBody>
      </p:sp>
      <p:sp>
        <p:nvSpPr>
          <p:cNvPr id="7" name="Google Shape;497;p76">
            <a:extLst>
              <a:ext uri="{FF2B5EF4-FFF2-40B4-BE49-F238E27FC236}">
                <a16:creationId xmlns:a16="http://schemas.microsoft.com/office/drawing/2014/main" id="{F33F7FC1-8F6B-7377-7B68-EB387746C753}"/>
              </a:ext>
            </a:extLst>
          </p:cNvPr>
          <p:cNvSpPr txBox="1">
            <a:spLocks noGrp="1"/>
          </p:cNvSpPr>
          <p:nvPr>
            <p:ph type="title"/>
          </p:nvPr>
        </p:nvSpPr>
        <p:spPr>
          <a:xfrm>
            <a:off x="1209368" y="112690"/>
            <a:ext cx="7752598"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2800" dirty="0">
                <a:solidFill>
                  <a:srgbClr val="0000FF"/>
                </a:solidFill>
              </a:rPr>
              <a:t>Mendel’s </a:t>
            </a:r>
            <a:r>
              <a:rPr lang="en-US" sz="2800" dirty="0">
                <a:solidFill>
                  <a:srgbClr val="FF0000"/>
                </a:solidFill>
              </a:rPr>
              <a:t>LAW OF SEGREGATION </a:t>
            </a:r>
            <a:r>
              <a:rPr lang="en-US" sz="2800" dirty="0">
                <a:solidFill>
                  <a:srgbClr val="0000FF"/>
                </a:solidFill>
              </a:rPr>
              <a:t>describes the Inheritance of a </a:t>
            </a:r>
            <a:r>
              <a:rPr lang="en-US" sz="2800" dirty="0">
                <a:solidFill>
                  <a:srgbClr val="FF0000"/>
                </a:solidFill>
              </a:rPr>
              <a:t>Single Character.</a:t>
            </a:r>
            <a:endParaRPr sz="2800" dirty="0">
              <a:solidFill>
                <a:srgbClr val="FF0000"/>
              </a:solidFill>
            </a:endParaRPr>
          </a:p>
        </p:txBody>
      </p:sp>
      <p:pic>
        <p:nvPicPr>
          <p:cNvPr id="4" name="Picture 3" descr="warm_up-01.eps">
            <a:extLst>
              <a:ext uri="{FF2B5EF4-FFF2-40B4-BE49-F238E27FC236}">
                <a16:creationId xmlns:a16="http://schemas.microsoft.com/office/drawing/2014/main" id="{687676B2-0617-47EF-7AA1-03737915B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1734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animEffect transition="in" filter="wipe(left)">
                                      <p:cBhvr>
                                        <p:cTn id="7" dur="500"/>
                                        <p:tgtEl>
                                          <p:spTgt spid="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3">
                                            <p:txEl>
                                              <p:pRg st="1" end="1"/>
                                            </p:txEl>
                                          </p:spTgt>
                                        </p:tgtEl>
                                        <p:attrNameLst>
                                          <p:attrName>style.visibility</p:attrName>
                                        </p:attrNameLst>
                                      </p:cBhvr>
                                      <p:to>
                                        <p:strVal val="visible"/>
                                      </p:to>
                                    </p:set>
                                    <p:animEffect transition="in" filter="wipe(left)">
                                      <p:cBhvr>
                                        <p:cTn id="12" dur="500"/>
                                        <p:tgtEl>
                                          <p:spTgt spid="5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3">
                                            <p:txEl>
                                              <p:pRg st="2" end="2"/>
                                            </p:txEl>
                                          </p:spTgt>
                                        </p:tgtEl>
                                        <p:attrNameLst>
                                          <p:attrName>style.visibility</p:attrName>
                                        </p:attrNameLst>
                                      </p:cBhvr>
                                      <p:to>
                                        <p:strVal val="visible"/>
                                      </p:to>
                                    </p:set>
                                    <p:animEffect transition="in" filter="wipe(left)">
                                      <p:cBhvr>
                                        <p:cTn id="17" dur="500"/>
                                        <p:tgtEl>
                                          <p:spTgt spid="5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3">
                                            <p:txEl>
                                              <p:pRg st="3" end="3"/>
                                            </p:txEl>
                                          </p:spTgt>
                                        </p:tgtEl>
                                        <p:attrNameLst>
                                          <p:attrName>style.visibility</p:attrName>
                                        </p:attrNameLst>
                                      </p:cBhvr>
                                      <p:to>
                                        <p:strVal val="visible"/>
                                      </p:to>
                                    </p:set>
                                    <p:animEffect transition="in" filter="wipe(left)">
                                      <p:cBhvr>
                                        <p:cTn id="22" dur="500"/>
                                        <p:tgtEl>
                                          <p:spTgt spid="5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3">
                                            <p:txEl>
                                              <p:pRg st="4" end="4"/>
                                            </p:txEl>
                                          </p:spTgt>
                                        </p:tgtEl>
                                        <p:attrNameLst>
                                          <p:attrName>style.visibility</p:attrName>
                                        </p:attrNameLst>
                                      </p:cBhvr>
                                      <p:to>
                                        <p:strVal val="visible"/>
                                      </p:to>
                                    </p:set>
                                    <p:animEffect transition="in" filter="wipe(left)">
                                      <p:cBhvr>
                                        <p:cTn id="27" dur="500"/>
                                        <p:tgtEl>
                                          <p:spTgt spid="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40</a:t>
            </a:fld>
            <a:endParaRPr>
              <a:solidFill>
                <a:srgbClr val="FFFFFF"/>
              </a:solidFill>
            </a:endParaRPr>
          </a:p>
        </p:txBody>
      </p:sp>
      <p:sp>
        <p:nvSpPr>
          <p:cNvPr id="659" name="Google Shape;659;p93"/>
          <p:cNvSpPr txBox="1">
            <a:spLocks noGrp="1"/>
          </p:cNvSpPr>
          <p:nvPr>
            <p:ph type="title"/>
          </p:nvPr>
        </p:nvSpPr>
        <p:spPr>
          <a:xfrm>
            <a:off x="1795616" y="255639"/>
            <a:ext cx="5476568" cy="924232"/>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60" name="Google Shape;660;p93"/>
          <p:cNvSpPr txBox="1">
            <a:spLocks noGrp="1"/>
          </p:cNvSpPr>
          <p:nvPr>
            <p:ph type="body" idx="1"/>
          </p:nvPr>
        </p:nvSpPr>
        <p:spPr>
          <a:xfrm>
            <a:off x="381000" y="1447800"/>
            <a:ext cx="8305800" cy="4419600"/>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None/>
            </a:pPr>
            <a:r>
              <a:rPr lang="en-US" sz="3600" b="1" dirty="0"/>
              <a:t>If a boy has a blood type O and his sister has blood type AB, </a:t>
            </a:r>
            <a:r>
              <a:rPr lang="en-US" sz="3600" b="1" dirty="0">
                <a:solidFill>
                  <a:srgbClr val="00279F"/>
                </a:solidFill>
              </a:rPr>
              <a:t>what are the genotypes and phenotypes of their parents?</a:t>
            </a:r>
            <a:endParaRPr dirty="0"/>
          </a:p>
          <a:p>
            <a:pPr marL="342900" lvl="0" indent="-342900" algn="l" rtl="0">
              <a:lnSpc>
                <a:spcPct val="90000"/>
              </a:lnSpc>
              <a:spcBef>
                <a:spcPts val="720"/>
              </a:spcBef>
              <a:spcAft>
                <a:spcPts val="0"/>
              </a:spcAft>
              <a:buNone/>
            </a:pPr>
            <a:endParaRPr sz="3600" b="1" dirty="0">
              <a:solidFill>
                <a:srgbClr val="00279F"/>
              </a:solidFill>
            </a:endParaRPr>
          </a:p>
          <a:p>
            <a:pPr marL="342900" lvl="0" indent="-342900" algn="l" rtl="0">
              <a:lnSpc>
                <a:spcPct val="90000"/>
              </a:lnSpc>
              <a:spcBef>
                <a:spcPts val="720"/>
              </a:spcBef>
              <a:spcAft>
                <a:spcPts val="0"/>
              </a:spcAft>
              <a:buNone/>
            </a:pPr>
            <a:r>
              <a:rPr lang="en-US" sz="3600" b="1" dirty="0">
                <a:solidFill>
                  <a:srgbClr val="00B050"/>
                </a:solidFill>
              </a:rPr>
              <a:t>Boy - type O (ii)   </a:t>
            </a:r>
            <a:endParaRPr dirty="0">
              <a:solidFill>
                <a:srgbClr val="00B050"/>
              </a:solidFill>
            </a:endParaRPr>
          </a:p>
          <a:p>
            <a:pPr marL="342900" lvl="0" indent="-342900" algn="l" rtl="0">
              <a:lnSpc>
                <a:spcPct val="90000"/>
              </a:lnSpc>
              <a:spcBef>
                <a:spcPts val="1200"/>
              </a:spcBef>
              <a:spcAft>
                <a:spcPts val="0"/>
              </a:spcAft>
              <a:buNone/>
            </a:pPr>
            <a:r>
              <a:rPr lang="en-US" sz="3600" b="1" dirty="0"/>
              <a:t>			</a:t>
            </a:r>
            <a:r>
              <a:rPr lang="en-US" sz="3600" b="1" dirty="0">
                <a:solidFill>
                  <a:srgbClr val="0070C0"/>
                </a:solidFill>
              </a:rPr>
              <a:t>X</a:t>
            </a:r>
            <a:r>
              <a:rPr lang="en-US" sz="3600" b="1" dirty="0"/>
              <a:t>   </a:t>
            </a:r>
            <a:endParaRPr dirty="0"/>
          </a:p>
          <a:p>
            <a:pPr marL="342900" lvl="0" indent="-342900" algn="l" rtl="0">
              <a:lnSpc>
                <a:spcPct val="90000"/>
              </a:lnSpc>
              <a:spcBef>
                <a:spcPts val="720"/>
              </a:spcBef>
              <a:spcAft>
                <a:spcPts val="0"/>
              </a:spcAft>
              <a:buNone/>
            </a:pPr>
            <a:r>
              <a:rPr lang="en-US" sz="3600" b="1" dirty="0">
                <a:solidFill>
                  <a:schemeClr val="tx1"/>
                </a:solidFill>
              </a:rPr>
              <a:t>Girl - type AB (I</a:t>
            </a:r>
            <a:r>
              <a:rPr lang="en-US" sz="3600" b="1" baseline="30000" dirty="0">
                <a:solidFill>
                  <a:schemeClr val="tx1"/>
                </a:solidFill>
              </a:rPr>
              <a:t>A</a:t>
            </a:r>
            <a:r>
              <a:rPr lang="en-US" sz="3600" b="1" dirty="0">
                <a:solidFill>
                  <a:schemeClr val="tx1"/>
                </a:solidFill>
              </a:rPr>
              <a:t>I</a:t>
            </a:r>
            <a:r>
              <a:rPr lang="en-US" sz="3600" b="1" baseline="30000" dirty="0">
                <a:solidFill>
                  <a:schemeClr val="tx1"/>
                </a:solidFill>
              </a:rPr>
              <a:t>B</a:t>
            </a:r>
            <a:r>
              <a:rPr lang="en-US" sz="3600" b="1" dirty="0">
                <a:solidFill>
                  <a:schemeClr val="tx1"/>
                </a:solidFill>
              </a:rPr>
              <a:t>)</a:t>
            </a:r>
            <a:endParaRPr dirty="0">
              <a:solidFill>
                <a:schemeClr val="tx1"/>
              </a:solidFill>
            </a:endParaRPr>
          </a:p>
        </p:txBody>
      </p:sp>
      <p:pic>
        <p:nvPicPr>
          <p:cNvPr id="5" name="Picture 4" descr="quick_check-01.eps">
            <a:extLst>
              <a:ext uri="{FF2B5EF4-FFF2-40B4-BE49-F238E27FC236}">
                <a16:creationId xmlns:a16="http://schemas.microsoft.com/office/drawing/2014/main" id="{613F3A46-CC84-912D-2A29-8D6B1713E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0" y="129540"/>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xEl>
                                              <p:pRg st="2" end="2"/>
                                            </p:txEl>
                                          </p:spTgt>
                                        </p:tgtEl>
                                        <p:attrNameLst>
                                          <p:attrName>style.visibility</p:attrName>
                                        </p:attrNameLst>
                                      </p:cBhvr>
                                      <p:to>
                                        <p:strVal val="visible"/>
                                      </p:to>
                                    </p:set>
                                    <p:animEffect transition="in" filter="fade">
                                      <p:cBhvr>
                                        <p:cTn id="7" dur="500"/>
                                        <p:tgtEl>
                                          <p:spTgt spid="6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xEl>
                                              <p:pRg st="3" end="3"/>
                                            </p:txEl>
                                          </p:spTgt>
                                        </p:tgtEl>
                                        <p:attrNameLst>
                                          <p:attrName>style.visibility</p:attrName>
                                        </p:attrNameLst>
                                      </p:cBhvr>
                                      <p:to>
                                        <p:strVal val="visible"/>
                                      </p:to>
                                    </p:set>
                                    <p:animEffect transition="in" filter="fade">
                                      <p:cBhvr>
                                        <p:cTn id="12" dur="500"/>
                                        <p:tgtEl>
                                          <p:spTgt spid="660">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60">
                                            <p:txEl>
                                              <p:pRg st="4" end="4"/>
                                            </p:txEl>
                                          </p:spTgt>
                                        </p:tgtEl>
                                        <p:attrNameLst>
                                          <p:attrName>style.visibility</p:attrName>
                                        </p:attrNameLst>
                                      </p:cBhvr>
                                      <p:to>
                                        <p:strVal val="visible"/>
                                      </p:to>
                                    </p:set>
                                    <p:animEffect transition="in" filter="fade">
                                      <p:cBhvr>
                                        <p:cTn id="16" dur="500"/>
                                        <p:tgtEl>
                                          <p:spTgt spid="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41</a:t>
            </a:fld>
            <a:endParaRPr>
              <a:solidFill>
                <a:srgbClr val="FFFFFF"/>
              </a:solidFill>
            </a:endParaRPr>
          </a:p>
        </p:txBody>
      </p:sp>
      <p:sp>
        <p:nvSpPr>
          <p:cNvPr id="669" name="Google Shape;669;p94"/>
          <p:cNvSpPr txBox="1">
            <a:spLocks noGrp="1"/>
          </p:cNvSpPr>
          <p:nvPr>
            <p:ph type="title"/>
          </p:nvPr>
        </p:nvSpPr>
        <p:spPr>
          <a:xfrm>
            <a:off x="1373188" y="336549"/>
            <a:ext cx="5957887" cy="882651"/>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70" name="Google Shape;670;p94"/>
          <p:cNvSpPr txBox="1">
            <a:spLocks noGrp="1"/>
          </p:cNvSpPr>
          <p:nvPr>
            <p:ph type="body" idx="1"/>
          </p:nvPr>
        </p:nvSpPr>
        <p:spPr>
          <a:xfrm>
            <a:off x="581138" y="1674813"/>
            <a:ext cx="3617235" cy="9906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None/>
            </a:pPr>
            <a:r>
              <a:rPr lang="en-US" sz="3600" b="1" dirty="0">
                <a:solidFill>
                  <a:schemeClr val="hlink"/>
                </a:solidFill>
              </a:rPr>
              <a:t>Answer:</a:t>
            </a:r>
            <a:endParaRPr dirty="0"/>
          </a:p>
        </p:txBody>
      </p:sp>
      <p:grpSp>
        <p:nvGrpSpPr>
          <p:cNvPr id="671" name="Google Shape;671;p94"/>
          <p:cNvGrpSpPr/>
          <p:nvPr/>
        </p:nvGrpSpPr>
        <p:grpSpPr>
          <a:xfrm>
            <a:off x="1310026" y="3711575"/>
            <a:ext cx="1844675" cy="1658938"/>
            <a:chOff x="759" y="2602"/>
            <a:chExt cx="1162" cy="1045"/>
          </a:xfrm>
        </p:grpSpPr>
        <p:sp>
          <p:nvSpPr>
            <p:cNvPr id="672" name="Google Shape;672;p94"/>
            <p:cNvSpPr/>
            <p:nvPr/>
          </p:nvSpPr>
          <p:spPr>
            <a:xfrm>
              <a:off x="759" y="2602"/>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chemeClr val="tx1"/>
                  </a:solidFill>
                  <a:latin typeface="Comic Sans MS"/>
                  <a:ea typeface="Comic Sans MS"/>
                  <a:cs typeface="Comic Sans MS"/>
                  <a:sym typeface="Comic Sans MS"/>
                </a:rPr>
                <a:t>I</a:t>
              </a:r>
              <a:r>
                <a:rPr lang="en-US" sz="2800" b="1" baseline="30000" dirty="0">
                  <a:solidFill>
                    <a:schemeClr val="tx1"/>
                  </a:solidFill>
                  <a:latin typeface="Comic Sans MS"/>
                  <a:ea typeface="Comic Sans MS"/>
                  <a:cs typeface="Comic Sans MS"/>
                  <a:sym typeface="Comic Sans MS"/>
                </a:rPr>
                <a:t>A</a:t>
              </a:r>
              <a:r>
                <a:rPr lang="en-US" sz="2800" b="1" dirty="0">
                  <a:solidFill>
                    <a:schemeClr val="tx1"/>
                  </a:solidFill>
                  <a:latin typeface="Comic Sans MS"/>
                  <a:ea typeface="Comic Sans MS"/>
                  <a:cs typeface="Comic Sans MS"/>
                  <a:sym typeface="Comic Sans MS"/>
                </a:rPr>
                <a:t>I</a:t>
              </a:r>
              <a:r>
                <a:rPr lang="en-US" sz="2800" b="1" baseline="30000" dirty="0">
                  <a:solidFill>
                    <a:schemeClr val="tx1"/>
                  </a:solidFill>
                  <a:latin typeface="Comic Sans MS"/>
                  <a:ea typeface="Comic Sans MS"/>
                  <a:cs typeface="Comic Sans MS"/>
                  <a:sym typeface="Comic Sans MS"/>
                </a:rPr>
                <a:t>B</a:t>
              </a:r>
              <a:endParaRPr dirty="0">
                <a:solidFill>
                  <a:schemeClr val="tx1"/>
                </a:solidFill>
              </a:endParaRPr>
            </a:p>
          </p:txBody>
        </p:sp>
        <p:sp>
          <p:nvSpPr>
            <p:cNvPr id="673" name="Google Shape;673;p94"/>
            <p:cNvSpPr/>
            <p:nvPr/>
          </p:nvSpPr>
          <p:spPr>
            <a:xfrm>
              <a:off x="1575" y="3322"/>
              <a:ext cx="34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3200" b="1" dirty="0">
                  <a:solidFill>
                    <a:srgbClr val="00B050"/>
                  </a:solidFill>
                  <a:latin typeface="Comic Sans MS"/>
                  <a:ea typeface="Comic Sans MS"/>
                  <a:cs typeface="Comic Sans MS"/>
                  <a:sym typeface="Comic Sans MS"/>
                </a:rPr>
                <a:t>ii</a:t>
              </a:r>
              <a:endParaRPr sz="1600" dirty="0">
                <a:solidFill>
                  <a:srgbClr val="00B050"/>
                </a:solidFill>
              </a:endParaRPr>
            </a:p>
          </p:txBody>
        </p:sp>
      </p:grpSp>
      <p:sp>
        <p:nvSpPr>
          <p:cNvPr id="674" name="Google Shape;674;p94"/>
          <p:cNvSpPr/>
          <p:nvPr/>
        </p:nvSpPr>
        <p:spPr>
          <a:xfrm>
            <a:off x="3887522" y="3425338"/>
            <a:ext cx="4270375" cy="1945175"/>
          </a:xfrm>
          <a:prstGeom prst="rect">
            <a:avLst/>
          </a:prstGeom>
          <a:noFill/>
          <a:ln>
            <a:noFill/>
          </a:ln>
        </p:spPr>
        <p:txBody>
          <a:bodyPr spcFirstLastPara="1" wrap="square" lIns="90475" tIns="44450" rIns="90475" bIns="44450" anchor="t" anchorCtr="0">
            <a:noAutofit/>
          </a:bodyPr>
          <a:lstStyle/>
          <a:p>
            <a:pPr marL="0" marR="0" lvl="0" indent="0" algn="l" rtl="0">
              <a:spcBef>
                <a:spcPts val="1200"/>
              </a:spcBef>
              <a:spcAft>
                <a:spcPts val="0"/>
              </a:spcAft>
              <a:buNone/>
            </a:pPr>
            <a:r>
              <a:rPr lang="en-US" sz="2800" b="1" dirty="0">
                <a:solidFill>
                  <a:srgbClr val="009999"/>
                </a:solidFill>
                <a:latin typeface="Comic Sans MS"/>
                <a:ea typeface="Comic Sans MS"/>
                <a:cs typeface="Comic Sans MS"/>
                <a:sym typeface="Comic Sans MS"/>
              </a:rPr>
              <a:t>Parents:</a:t>
            </a:r>
            <a:endParaRPr sz="2400" b="1" dirty="0">
              <a:solidFill>
                <a:srgbClr val="009999"/>
              </a:solidFill>
              <a:latin typeface="Comic Sans MS"/>
              <a:ea typeface="Comic Sans MS"/>
              <a:cs typeface="Comic Sans MS"/>
              <a:sym typeface="Comic Sans MS"/>
            </a:endParaRPr>
          </a:p>
          <a:p>
            <a:pPr marL="0" marR="0" lvl="0" indent="0" algn="l" rtl="0">
              <a:spcBef>
                <a:spcPts val="1200"/>
              </a:spcBef>
              <a:spcAft>
                <a:spcPts val="0"/>
              </a:spcAft>
              <a:buNone/>
            </a:pPr>
            <a:r>
              <a:rPr lang="en-US" sz="2800" b="1" dirty="0">
                <a:solidFill>
                  <a:srgbClr val="00279F"/>
                </a:solidFill>
                <a:latin typeface="Comic Sans MS"/>
                <a:ea typeface="Comic Sans MS"/>
                <a:cs typeface="Comic Sans MS"/>
                <a:sym typeface="Comic Sans MS"/>
              </a:rPr>
              <a:t>genotypes</a:t>
            </a:r>
            <a:r>
              <a:rPr lang="en-US" sz="2800" dirty="0">
                <a:solidFill>
                  <a:srgbClr val="000000"/>
                </a:solidFill>
                <a:latin typeface="Comic Sans MS"/>
                <a:ea typeface="Comic Sans MS"/>
                <a:cs typeface="Comic Sans MS"/>
                <a:sym typeface="Comic Sans MS"/>
              </a:rPr>
              <a:t>    = </a:t>
            </a: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r>
              <a:rPr lang="en-US" sz="2400" b="1" dirty="0">
                <a:solidFill>
                  <a:srgbClr val="000000"/>
                </a:solidFill>
                <a:latin typeface="Comic Sans MS"/>
                <a:ea typeface="Comic Sans MS"/>
                <a:cs typeface="Comic Sans MS"/>
                <a:sym typeface="Comic Sans MS"/>
              </a:rPr>
              <a:t> and </a:t>
            </a: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B</a:t>
            </a:r>
            <a:r>
              <a:rPr lang="en-US" sz="2800" b="1" dirty="0" err="1">
                <a:solidFill>
                  <a:srgbClr val="BC3700"/>
                </a:solidFill>
                <a:latin typeface="Comic Sans MS"/>
                <a:ea typeface="Comic Sans MS"/>
                <a:cs typeface="Comic Sans MS"/>
                <a:sym typeface="Comic Sans MS"/>
              </a:rPr>
              <a:t>i</a:t>
            </a:r>
            <a:endParaRPr sz="2800" dirty="0">
              <a:solidFill>
                <a:srgbClr val="000000"/>
              </a:solidFill>
              <a:latin typeface="Comic Sans MS"/>
              <a:ea typeface="Comic Sans MS"/>
              <a:cs typeface="Comic Sans MS"/>
              <a:sym typeface="Comic Sans MS"/>
            </a:endParaRPr>
          </a:p>
          <a:p>
            <a:pPr marL="0" marR="0" lvl="0" indent="0" algn="l" rtl="0">
              <a:spcBef>
                <a:spcPts val="1200"/>
              </a:spcBef>
              <a:spcAft>
                <a:spcPts val="0"/>
              </a:spcAft>
              <a:buNone/>
            </a:pPr>
            <a:r>
              <a:rPr lang="en-US" sz="2800" b="1" dirty="0">
                <a:solidFill>
                  <a:srgbClr val="00279F"/>
                </a:solidFill>
                <a:latin typeface="Comic Sans MS"/>
                <a:ea typeface="Comic Sans MS"/>
                <a:cs typeface="Comic Sans MS"/>
                <a:sym typeface="Comic Sans MS"/>
              </a:rPr>
              <a:t>phenotypes</a:t>
            </a:r>
            <a:r>
              <a:rPr lang="en-US" sz="2800" dirty="0">
                <a:solidFill>
                  <a:srgbClr val="000000"/>
                </a:solidFill>
                <a:latin typeface="Comic Sans MS"/>
                <a:ea typeface="Comic Sans MS"/>
                <a:cs typeface="Comic Sans MS"/>
                <a:sym typeface="Comic Sans MS"/>
              </a:rPr>
              <a:t>  =  </a:t>
            </a:r>
            <a:r>
              <a:rPr lang="en-US" sz="2800" b="1" dirty="0">
                <a:solidFill>
                  <a:srgbClr val="BC3700"/>
                </a:solidFill>
                <a:latin typeface="Comic Sans MS"/>
                <a:ea typeface="Comic Sans MS"/>
                <a:cs typeface="Comic Sans MS"/>
                <a:sym typeface="Comic Sans MS"/>
              </a:rPr>
              <a:t>A</a:t>
            </a:r>
            <a:r>
              <a:rPr lang="en-US" sz="2800" dirty="0">
                <a:solidFill>
                  <a:srgbClr val="000000"/>
                </a:solidFill>
                <a:latin typeface="Comic Sans MS"/>
                <a:ea typeface="Comic Sans MS"/>
                <a:cs typeface="Comic Sans MS"/>
                <a:sym typeface="Comic Sans MS"/>
              </a:rPr>
              <a:t> and </a:t>
            </a:r>
            <a:r>
              <a:rPr lang="en-US" sz="2800" b="1" dirty="0">
                <a:solidFill>
                  <a:srgbClr val="BC3700"/>
                </a:solidFill>
                <a:latin typeface="Comic Sans MS"/>
                <a:ea typeface="Comic Sans MS"/>
                <a:cs typeface="Comic Sans MS"/>
                <a:sym typeface="Comic Sans MS"/>
              </a:rPr>
              <a:t>B</a:t>
            </a:r>
            <a:endParaRPr dirty="0"/>
          </a:p>
        </p:txBody>
      </p:sp>
      <p:grpSp>
        <p:nvGrpSpPr>
          <p:cNvPr id="675" name="Google Shape;675;p94"/>
          <p:cNvGrpSpPr/>
          <p:nvPr/>
        </p:nvGrpSpPr>
        <p:grpSpPr>
          <a:xfrm>
            <a:off x="444523" y="2720975"/>
            <a:ext cx="3039681" cy="2879725"/>
            <a:chOff x="291" y="2026"/>
            <a:chExt cx="1869" cy="1814"/>
          </a:xfrm>
        </p:grpSpPr>
        <p:sp>
          <p:nvSpPr>
            <p:cNvPr id="676" name="Google Shape;676;p94"/>
            <p:cNvSpPr/>
            <p:nvPr/>
          </p:nvSpPr>
          <p:spPr>
            <a:xfrm>
              <a:off x="291" y="2650"/>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B</a:t>
              </a:r>
              <a:endParaRPr dirty="0"/>
            </a:p>
          </p:txBody>
        </p:sp>
        <p:sp>
          <p:nvSpPr>
            <p:cNvPr id="677" name="Google Shape;677;p94"/>
            <p:cNvSpPr/>
            <p:nvPr/>
          </p:nvSpPr>
          <p:spPr>
            <a:xfrm>
              <a:off x="326"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78" name="Google Shape;678;p94"/>
            <p:cNvSpPr/>
            <p:nvPr/>
          </p:nvSpPr>
          <p:spPr>
            <a:xfrm>
              <a:off x="855"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79" name="Google Shape;679;p94"/>
            <p:cNvSpPr/>
            <p:nvPr/>
          </p:nvSpPr>
          <p:spPr>
            <a:xfrm>
              <a:off x="1575" y="2026"/>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endParaRPr/>
            </a:p>
          </p:txBody>
        </p:sp>
        <p:sp>
          <p:nvSpPr>
            <p:cNvPr id="680" name="Google Shape;680;p94"/>
            <p:cNvSpPr/>
            <p:nvPr/>
          </p:nvSpPr>
          <p:spPr>
            <a:xfrm>
              <a:off x="375"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endParaRPr/>
            </a:p>
          </p:txBody>
        </p:sp>
        <p:cxnSp>
          <p:nvCxnSpPr>
            <p:cNvPr id="681" name="Google Shape;681;p94"/>
            <p:cNvCxnSpPr/>
            <p:nvPr/>
          </p:nvCxnSpPr>
          <p:spPr>
            <a:xfrm rot="10800000">
              <a:off x="1392" y="2400"/>
              <a:ext cx="0" cy="1440"/>
            </a:xfrm>
            <a:prstGeom prst="straightConnector1">
              <a:avLst/>
            </a:prstGeom>
            <a:noFill/>
            <a:ln w="25400" cap="flat" cmpd="sng">
              <a:solidFill>
                <a:schemeClr val="dk1"/>
              </a:solidFill>
              <a:prstDash val="solid"/>
              <a:round/>
              <a:headEnd type="none" w="med" len="med"/>
              <a:tailEnd type="none" w="med" len="med"/>
            </a:ln>
          </p:spPr>
        </p:cxnSp>
        <p:cxnSp>
          <p:nvCxnSpPr>
            <p:cNvPr id="682" name="Google Shape;682;p94"/>
            <p:cNvCxnSpPr/>
            <p:nvPr/>
          </p:nvCxnSpPr>
          <p:spPr>
            <a:xfrm rot="10800000">
              <a:off x="624" y="3120"/>
              <a:ext cx="1536" cy="0"/>
            </a:xfrm>
            <a:prstGeom prst="straightConnector1">
              <a:avLst/>
            </a:prstGeom>
            <a:noFill/>
            <a:ln w="25400" cap="flat" cmpd="sng">
              <a:solidFill>
                <a:schemeClr val="dk1"/>
              </a:solidFill>
              <a:prstDash val="solid"/>
              <a:round/>
              <a:headEnd type="none" w="med" len="med"/>
              <a:tailEnd type="none" w="med" len="med"/>
            </a:ln>
          </p:spPr>
        </p:cxnSp>
        <p:sp>
          <p:nvSpPr>
            <p:cNvPr id="683" name="Google Shape;683;p94"/>
            <p:cNvSpPr/>
            <p:nvPr/>
          </p:nvSpPr>
          <p:spPr>
            <a:xfrm>
              <a:off x="624" y="2400"/>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18" name="Picture 17" descr="quick_check-01.eps">
            <a:extLst>
              <a:ext uri="{FF2B5EF4-FFF2-40B4-BE49-F238E27FC236}">
                <a16:creationId xmlns:a16="http://schemas.microsoft.com/office/drawing/2014/main" id="{E1F4FD78-3519-B845-9846-26F077624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0" y="129540"/>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500"/>
                                        <p:tgtEl>
                                          <p:spTgt spid="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1"/>
                                        </p:tgtEl>
                                        <p:attrNameLst>
                                          <p:attrName>style.visibility</p:attrName>
                                        </p:attrNameLst>
                                      </p:cBhvr>
                                      <p:to>
                                        <p:strVal val="visible"/>
                                      </p:to>
                                    </p:set>
                                    <p:animEffect transition="in" filter="fade">
                                      <p:cBhvr>
                                        <p:cTn id="12" dur="500"/>
                                        <p:tgtEl>
                                          <p:spTgt spid="6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4">
                                            <p:txEl>
                                              <p:pRg st="0" end="0"/>
                                            </p:txEl>
                                          </p:spTgt>
                                        </p:tgtEl>
                                        <p:attrNameLst>
                                          <p:attrName>style.visibility</p:attrName>
                                        </p:attrNameLst>
                                      </p:cBhvr>
                                      <p:to>
                                        <p:strVal val="visible"/>
                                      </p:to>
                                    </p:set>
                                    <p:animEffect transition="in" filter="fade">
                                      <p:cBhvr>
                                        <p:cTn id="17" dur="500"/>
                                        <p:tgtEl>
                                          <p:spTgt spid="674">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74">
                                            <p:txEl>
                                              <p:pRg st="1" end="1"/>
                                            </p:txEl>
                                          </p:spTgt>
                                        </p:tgtEl>
                                        <p:attrNameLst>
                                          <p:attrName>style.visibility</p:attrName>
                                        </p:attrNameLst>
                                      </p:cBhvr>
                                      <p:to>
                                        <p:strVal val="visible"/>
                                      </p:to>
                                    </p:set>
                                    <p:animEffect transition="in" filter="fade">
                                      <p:cBhvr>
                                        <p:cTn id="21" dur="500"/>
                                        <p:tgtEl>
                                          <p:spTgt spid="67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4">
                                            <p:txEl>
                                              <p:pRg st="2" end="2"/>
                                            </p:txEl>
                                          </p:spTgt>
                                        </p:tgtEl>
                                        <p:attrNameLst>
                                          <p:attrName>style.visibility</p:attrName>
                                        </p:attrNameLst>
                                      </p:cBhvr>
                                      <p:to>
                                        <p:strVal val="visible"/>
                                      </p:to>
                                    </p:set>
                                    <p:animEffect transition="in" filter="fade">
                                      <p:cBhvr>
                                        <p:cTn id="26" dur="500"/>
                                        <p:tgtEl>
                                          <p:spTgt spid="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 name="Rectangle 1">
            <a:extLst>
              <a:ext uri="{FF2B5EF4-FFF2-40B4-BE49-F238E27FC236}">
                <a16:creationId xmlns:a16="http://schemas.microsoft.com/office/drawing/2014/main" id="{9E5782F9-44D8-5F0C-7950-769A33FEDF98}"/>
              </a:ext>
            </a:extLst>
          </p:cNvPr>
          <p:cNvSpPr>
            <a:spLocks noChangeArrowheads="1"/>
          </p:cNvSpPr>
          <p:nvPr/>
        </p:nvSpPr>
        <p:spPr bwMode="auto">
          <a:xfrm>
            <a:off x="34413" y="0"/>
            <a:ext cx="907517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40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Rh Factor</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342900" marR="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effectLst/>
                <a:latin typeface="Times New Roman" panose="02020603050405020304" pitchFamily="18" charset="0"/>
                <a:ea typeface="Times New Roman" panose="02020603050405020304" pitchFamily="18" charset="0"/>
              </a:rPr>
              <a:t>There is another factor to consider, however (</a:t>
            </a:r>
            <a:r>
              <a:rPr lang="en-US" sz="2000" i="1" dirty="0">
                <a:effectLst/>
                <a:latin typeface="Times New Roman" panose="02020603050405020304" pitchFamily="18" charset="0"/>
                <a:ea typeface="Times New Roman" panose="02020603050405020304" pitchFamily="18" charset="0"/>
              </a:rPr>
              <a:t>Rh factor</a:t>
            </a:r>
            <a:r>
              <a:rPr lang="en-US" sz="2000" dirty="0">
                <a:effectLst/>
                <a:latin typeface="Times New Roman" panose="02020603050405020304" pitchFamily="18" charset="0"/>
                <a:ea typeface="Times New Roman" panose="02020603050405020304" pitchFamily="18" charset="0"/>
              </a:rPr>
              <a:t>).</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b="1" dirty="0">
                <a:solidFill>
                  <a:srgbClr val="00B050"/>
                </a:solidFill>
                <a:latin typeface="Times New Roman" panose="02020603050405020304" pitchFamily="18" charset="0"/>
                <a:ea typeface="Times New Roman" panose="02020603050405020304" pitchFamily="18" charset="0"/>
              </a:rPr>
              <a:t>Blood type is actually given as:  O+, O-, A+, A-, B+, B-, AB+, AB-.</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latin typeface="Times New Roman" panose="02020603050405020304" pitchFamily="18" charset="0"/>
                <a:ea typeface="Times New Roman" panose="02020603050405020304" pitchFamily="18" charset="0"/>
              </a:rPr>
              <a:t>	Discovered first in the Rhesus monkey, hence “Rh” factor.</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solidFill>
                  <a:srgbClr val="00B050"/>
                </a:solidFill>
                <a:latin typeface="Times New Roman" panose="02020603050405020304" pitchFamily="18" charset="0"/>
                <a:ea typeface="Times New Roman" panose="02020603050405020304" pitchFamily="18" charset="0"/>
              </a:rPr>
              <a:t>	</a:t>
            </a:r>
            <a:r>
              <a:rPr lang="en-US" sz="2000" b="1" dirty="0">
                <a:solidFill>
                  <a:srgbClr val="00B050"/>
                </a:solidFill>
                <a:latin typeface="Times New Roman" panose="02020603050405020304" pitchFamily="18" charset="0"/>
                <a:ea typeface="Times New Roman" panose="02020603050405020304" pitchFamily="18" charset="0"/>
              </a:rPr>
              <a:t>Mothers can form antibodies against the “Rh factor” after having a child with the factor.</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latin typeface="Times New Roman" panose="02020603050405020304" pitchFamily="18" charset="0"/>
                <a:ea typeface="Times New Roman" panose="02020603050405020304" pitchFamily="18" charset="0"/>
              </a:rPr>
              <a:t>T	wo </a:t>
            </a:r>
            <a:r>
              <a:rPr lang="en-US" sz="2000" dirty="0">
                <a:effectLst/>
                <a:latin typeface="Times New Roman" panose="02020603050405020304" pitchFamily="18" charset="0"/>
                <a:ea typeface="Times New Roman" panose="02020603050405020304" pitchFamily="18" charset="0"/>
              </a:rPr>
              <a:t>alleles:  </a:t>
            </a:r>
            <a:r>
              <a:rPr lang="en-US" sz="2000" b="1" dirty="0">
                <a:solidFill>
                  <a:srgbClr val="FF0000"/>
                </a:solidFill>
                <a:effectLst/>
                <a:latin typeface="Times New Roman" panose="02020603050405020304" pitchFamily="18" charset="0"/>
                <a:ea typeface="Times New Roman" panose="02020603050405020304" pitchFamily="18" charset="0"/>
              </a:rPr>
              <a:t>Rh+</a:t>
            </a:r>
            <a:r>
              <a:rPr lang="en-US" sz="2000" dirty="0">
                <a:effectLst/>
                <a:latin typeface="Times New Roman" panose="02020603050405020304" pitchFamily="18" charset="0"/>
                <a:ea typeface="Times New Roman" panose="02020603050405020304" pitchFamily="18" charset="0"/>
              </a:rPr>
              <a:t> has the factor, </a:t>
            </a:r>
            <a:r>
              <a:rPr lang="en-US" sz="2000" b="1" dirty="0">
                <a:solidFill>
                  <a:srgbClr val="3712BE"/>
                </a:solidFill>
                <a:effectLst/>
                <a:latin typeface="Times New Roman" panose="02020603050405020304" pitchFamily="18" charset="0"/>
                <a:ea typeface="Times New Roman" panose="02020603050405020304" pitchFamily="18" charset="0"/>
              </a:rPr>
              <a:t>Rh- </a:t>
            </a:r>
            <a:r>
              <a:rPr lang="en-US" sz="2000" dirty="0">
                <a:effectLst/>
                <a:latin typeface="Times New Roman" panose="02020603050405020304" pitchFamily="18" charset="0"/>
                <a:ea typeface="Times New Roman" panose="02020603050405020304" pitchFamily="18" charset="0"/>
              </a:rPr>
              <a:t>does not have the factor.</a:t>
            </a:r>
          </a:p>
          <a:p>
            <a:pPr marL="342900" marR="0" lvl="0" indent="-342900">
              <a:spcBef>
                <a:spcPts val="0"/>
              </a:spcBef>
              <a:spcAft>
                <a:spcPts val="0"/>
              </a:spcAft>
              <a:buFont typeface="Wingdings" panose="05000000000000000000" pitchFamily="2" charset="2"/>
              <a:buChar char=""/>
              <a:tabLst>
                <a:tab pos="2743200" algn="ctr"/>
                <a:tab pos="5486400" algn="r"/>
                <a:tab pos="2057400"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BE7642B9-87BB-21AA-05D2-BBBAA54EA395}"/>
              </a:ext>
            </a:extLst>
          </p:cNvPr>
          <p:cNvPicPr>
            <a:picLocks noChangeAspect="1"/>
          </p:cNvPicPr>
          <p:nvPr/>
        </p:nvPicPr>
        <p:blipFill>
          <a:blip r:embed="rId3"/>
          <a:stretch>
            <a:fillRect/>
          </a:stretch>
        </p:blipFill>
        <p:spPr>
          <a:xfrm>
            <a:off x="1158594" y="3683357"/>
            <a:ext cx="6826811" cy="2730724"/>
          </a:xfrm>
          <a:prstGeom prst="rect">
            <a:avLst/>
          </a:prstGeom>
        </p:spPr>
      </p:pic>
    </p:spTree>
    <p:extLst>
      <p:ext uri="{BB962C8B-B14F-4D97-AF65-F5344CB8AC3E}">
        <p14:creationId xmlns:p14="http://schemas.microsoft.com/office/powerpoint/2010/main" val="14619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334433" y="1165123"/>
            <a:ext cx="8475133" cy="2131869"/>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347663" lvl="0" indent="-347663">
              <a:spcBef>
                <a:spcPts val="1800"/>
              </a:spcBef>
              <a:buSzPts val="2800"/>
              <a:buNone/>
            </a:pPr>
            <a:r>
              <a:rPr lang="en-US" sz="2400" dirty="0"/>
              <a:t>1.	The determination of sex is due to an accumulation of a number of genes located on Sex Chromosome.</a:t>
            </a:r>
          </a:p>
          <a:p>
            <a:pPr marL="347663" lvl="0" indent="-347663">
              <a:spcBef>
                <a:spcPts val="1800"/>
              </a:spcBef>
              <a:buSzPts val="2800"/>
              <a:buNone/>
            </a:pPr>
            <a:r>
              <a:rPr lang="en-US" sz="2400" dirty="0"/>
              <a:t>2.	Sex determination was first discovered in Fruit Flies (</a:t>
            </a:r>
            <a:r>
              <a:rPr lang="en-US" sz="2400" i="1" u="sng" dirty="0"/>
              <a:t>Drosophila melanogaster</a:t>
            </a:r>
            <a:r>
              <a:rPr lang="en-US" sz="2400" dirty="0"/>
              <a:t>). </a:t>
            </a:r>
          </a:p>
          <a:p>
            <a:pPr marL="228600" lvl="0" indent="-228600">
              <a:spcBef>
                <a:spcPts val="1800"/>
              </a:spcBef>
              <a:buSzPts val="2800"/>
            </a:pPr>
            <a:endParaRPr lang="en-US" dirty="0"/>
          </a:p>
        </p:txBody>
      </p:sp>
      <p:pic>
        <p:nvPicPr>
          <p:cNvPr id="29" name="Picture 28">
            <a:extLst>
              <a:ext uri="{FF2B5EF4-FFF2-40B4-BE49-F238E27FC236}">
                <a16:creationId xmlns:a16="http://schemas.microsoft.com/office/drawing/2014/main" id="{64165F8E-0D1A-73B0-5892-3BCA5B16D9A7}"/>
              </a:ext>
            </a:extLst>
          </p:cNvPr>
          <p:cNvPicPr>
            <a:picLocks noChangeAspect="1"/>
          </p:cNvPicPr>
          <p:nvPr/>
        </p:nvPicPr>
        <p:blipFill>
          <a:blip r:embed="rId3"/>
          <a:stretch>
            <a:fillRect/>
          </a:stretch>
        </p:blipFill>
        <p:spPr>
          <a:xfrm>
            <a:off x="1590585" y="3805708"/>
            <a:ext cx="5962830" cy="1757966"/>
          </a:xfrm>
          <a:prstGeom prst="rect">
            <a:avLst/>
          </a:prstGeom>
        </p:spPr>
      </p:pic>
    </p:spTree>
    <p:extLst>
      <p:ext uri="{BB962C8B-B14F-4D97-AF65-F5344CB8AC3E}">
        <p14:creationId xmlns:p14="http://schemas.microsoft.com/office/powerpoint/2010/main" val="17715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334433" y="1165123"/>
            <a:ext cx="8809567" cy="5596285"/>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347663" indent="-347663">
              <a:spcBef>
                <a:spcPts val="1800"/>
              </a:spcBef>
              <a:buSzPts val="2800"/>
              <a:buNone/>
            </a:pPr>
            <a:r>
              <a:rPr lang="en-US" sz="2400" dirty="0"/>
              <a:t>1.	</a:t>
            </a:r>
            <a:r>
              <a:rPr lang="en-US" dirty="0"/>
              <a:t>Body cells vs. gametes in humans</a:t>
            </a:r>
          </a:p>
          <a:p>
            <a:pPr marL="798513">
              <a:buFont typeface="Courier New" panose="02070309020205020404" pitchFamily="49" charset="0"/>
              <a:buChar char="o"/>
            </a:pPr>
            <a:r>
              <a:rPr lang="en-US" dirty="0"/>
              <a:t>22 homologous pairs of </a:t>
            </a:r>
            <a:r>
              <a:rPr lang="en-US" b="1" dirty="0"/>
              <a:t>autosomes</a:t>
            </a:r>
            <a:r>
              <a:rPr lang="en-US" dirty="0"/>
              <a:t> (44 chromosomes) – </a:t>
            </a:r>
            <a:r>
              <a:rPr lang="en-US" i="1" dirty="0"/>
              <a:t>determine non-sex related traits</a:t>
            </a:r>
            <a:endParaRPr lang="en-US" dirty="0"/>
          </a:p>
          <a:p>
            <a:pPr marL="798513">
              <a:buFont typeface="Courier New" panose="02070309020205020404" pitchFamily="49" charset="0"/>
              <a:buChar char="o"/>
            </a:pPr>
            <a:r>
              <a:rPr lang="en-US" dirty="0"/>
              <a:t>1 homologous pair of </a:t>
            </a:r>
            <a:r>
              <a:rPr lang="en-US" b="1" dirty="0"/>
              <a:t>sex chromosomes</a:t>
            </a:r>
            <a:r>
              <a:rPr lang="en-US" dirty="0"/>
              <a:t> (2 chromosomes) – </a:t>
            </a:r>
            <a:r>
              <a:rPr lang="en-US" i="1" dirty="0"/>
              <a:t>determine sex related traits</a:t>
            </a:r>
            <a:endParaRPr lang="en-US" dirty="0"/>
          </a:p>
          <a:p>
            <a:pPr marL="347663" indent="-347663">
              <a:spcBef>
                <a:spcPts val="1800"/>
              </a:spcBef>
              <a:buSzPts val="2800"/>
              <a:buNone/>
            </a:pPr>
            <a:r>
              <a:rPr lang="en-US" sz="2400" dirty="0"/>
              <a:t>2.	</a:t>
            </a:r>
            <a:r>
              <a:rPr lang="en-US" dirty="0"/>
              <a:t>Gametes</a:t>
            </a:r>
          </a:p>
          <a:p>
            <a:pPr marL="798513" lvl="0">
              <a:buFont typeface="Courier New" panose="02070309020205020404" pitchFamily="49" charset="0"/>
              <a:buChar char="o"/>
            </a:pPr>
            <a:r>
              <a:rPr lang="en-US" dirty="0"/>
              <a:t>haploid chromosome number (23 chromosomes)</a:t>
            </a:r>
          </a:p>
          <a:p>
            <a:pPr marL="798513" lvl="0">
              <a:buFont typeface="Courier New" panose="02070309020205020404" pitchFamily="49" charset="0"/>
              <a:buChar char="o"/>
            </a:pPr>
            <a:r>
              <a:rPr lang="en-US" dirty="0"/>
              <a:t>sex is determined by the sex chromosomes</a:t>
            </a:r>
          </a:p>
          <a:p>
            <a:pPr marL="347663" lvl="0" indent="-347663">
              <a:spcBef>
                <a:spcPts val="1800"/>
              </a:spcBef>
              <a:buSzPts val="2800"/>
              <a:buNone/>
            </a:pPr>
            <a:endParaRPr lang="en-US" sz="2400" dirty="0"/>
          </a:p>
          <a:p>
            <a:pPr marL="228600" lvl="0" indent="-228600">
              <a:spcBef>
                <a:spcPts val="1800"/>
              </a:spcBef>
              <a:buSzPts val="2800"/>
            </a:pPr>
            <a:endParaRPr lang="en-US" dirty="0"/>
          </a:p>
        </p:txBody>
      </p:sp>
    </p:spTree>
    <p:extLst>
      <p:ext uri="{BB962C8B-B14F-4D97-AF65-F5344CB8AC3E}">
        <p14:creationId xmlns:p14="http://schemas.microsoft.com/office/powerpoint/2010/main" val="6070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1" end="1"/>
                                            </p:txEl>
                                          </p:spTgt>
                                        </p:tgtEl>
                                        <p:attrNameLst>
                                          <p:attrName>style.visibility</p:attrName>
                                        </p:attrNameLst>
                                      </p:cBhvr>
                                      <p:to>
                                        <p:strVal val="visible"/>
                                      </p:to>
                                    </p:set>
                                    <p:animEffect transition="in" filter="wipe(left)">
                                      <p:cBhvr>
                                        <p:cTn id="7" dur="500"/>
                                        <p:tgtEl>
                                          <p:spTgt spid="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2" end="2"/>
                                            </p:txEl>
                                          </p:spTgt>
                                        </p:tgtEl>
                                        <p:attrNameLst>
                                          <p:attrName>style.visibility</p:attrName>
                                        </p:attrNameLst>
                                      </p:cBhvr>
                                      <p:to>
                                        <p:strVal val="visible"/>
                                      </p:to>
                                    </p:set>
                                    <p:animEffect transition="in" filter="wipe(left)">
                                      <p:cBhvr>
                                        <p:cTn id="12" dur="500"/>
                                        <p:tgtEl>
                                          <p:spTgt spid="6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3" end="3"/>
                                            </p:txEl>
                                          </p:spTgt>
                                        </p:tgtEl>
                                        <p:attrNameLst>
                                          <p:attrName>style.visibility</p:attrName>
                                        </p:attrNameLst>
                                      </p:cBhvr>
                                      <p:to>
                                        <p:strVal val="visible"/>
                                      </p:to>
                                    </p:set>
                                    <p:animEffect transition="in" filter="wipe(left)">
                                      <p:cBhvr>
                                        <p:cTn id="17" dur="500"/>
                                        <p:tgtEl>
                                          <p:spTgt spid="6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0">
                                            <p:txEl>
                                              <p:pRg st="4" end="4"/>
                                            </p:txEl>
                                          </p:spTgt>
                                        </p:tgtEl>
                                        <p:attrNameLst>
                                          <p:attrName>style.visibility</p:attrName>
                                        </p:attrNameLst>
                                      </p:cBhvr>
                                      <p:to>
                                        <p:strVal val="visible"/>
                                      </p:to>
                                    </p:set>
                                    <p:animEffect transition="in" filter="wipe(left)">
                                      <p:cBhvr>
                                        <p:cTn id="22" dur="500"/>
                                        <p:tgtEl>
                                          <p:spTgt spid="6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0">
                                            <p:txEl>
                                              <p:pRg st="5" end="5"/>
                                            </p:txEl>
                                          </p:spTgt>
                                        </p:tgtEl>
                                        <p:attrNameLst>
                                          <p:attrName>style.visibility</p:attrName>
                                        </p:attrNameLst>
                                      </p:cBhvr>
                                      <p:to>
                                        <p:strVal val="visible"/>
                                      </p:to>
                                    </p:set>
                                    <p:animEffect transition="in" filter="wipe(left)">
                                      <p:cBhvr>
                                        <p:cTn id="27" dur="500"/>
                                        <p:tgtEl>
                                          <p:spTgt spid="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204042"/>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0" y="987474"/>
            <a:ext cx="9002331" cy="2827328"/>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114300" lvl="0" indent="0">
              <a:buNone/>
            </a:pPr>
            <a:r>
              <a:rPr lang="en-US" dirty="0"/>
              <a:t>The sex of the offspring is determined by the MALE gametes: </a:t>
            </a:r>
          </a:p>
          <a:p>
            <a:pPr marL="798513"/>
            <a:r>
              <a:rPr lang="en-US" dirty="0">
                <a:solidFill>
                  <a:srgbClr val="00B050"/>
                </a:solidFill>
              </a:rPr>
              <a:t>Sperm has TWO kinds of chromosome possibilities (X and y).</a:t>
            </a:r>
          </a:p>
          <a:p>
            <a:pPr marL="798513"/>
            <a:r>
              <a:rPr lang="en-US" dirty="0">
                <a:solidFill>
                  <a:srgbClr val="FF0000"/>
                </a:solidFill>
              </a:rPr>
              <a:t>Eggs have only ONE kind of chromosome (X).</a:t>
            </a:r>
          </a:p>
          <a:p>
            <a:pPr marL="347663" lvl="0" indent="-347663">
              <a:spcBef>
                <a:spcPts val="1800"/>
              </a:spcBef>
              <a:buSzPts val="2800"/>
              <a:buNone/>
            </a:pPr>
            <a:endParaRPr lang="en-US" sz="2400" dirty="0"/>
          </a:p>
          <a:p>
            <a:pPr marL="228600" lvl="0" indent="-228600">
              <a:spcBef>
                <a:spcPts val="1800"/>
              </a:spcBef>
              <a:buSzPts val="2800"/>
            </a:pPr>
            <a:endParaRPr lang="en-US" dirty="0"/>
          </a:p>
        </p:txBody>
      </p:sp>
      <p:pic>
        <p:nvPicPr>
          <p:cNvPr id="3" name="Picture 2">
            <a:extLst>
              <a:ext uri="{FF2B5EF4-FFF2-40B4-BE49-F238E27FC236}">
                <a16:creationId xmlns:a16="http://schemas.microsoft.com/office/drawing/2014/main" id="{1915D04D-499A-08FD-67BB-8E33E13B6012}"/>
              </a:ext>
            </a:extLst>
          </p:cNvPr>
          <p:cNvPicPr>
            <a:picLocks noChangeAspect="1"/>
          </p:cNvPicPr>
          <p:nvPr/>
        </p:nvPicPr>
        <p:blipFill>
          <a:blip r:embed="rId3"/>
          <a:stretch>
            <a:fillRect/>
          </a:stretch>
        </p:blipFill>
        <p:spPr>
          <a:xfrm>
            <a:off x="2192595" y="3767428"/>
            <a:ext cx="5058212" cy="3090572"/>
          </a:xfrm>
          <a:prstGeom prst="rect">
            <a:avLst/>
          </a:prstGeom>
        </p:spPr>
      </p:pic>
    </p:spTree>
    <p:extLst>
      <p:ext uri="{BB962C8B-B14F-4D97-AF65-F5344CB8AC3E}">
        <p14:creationId xmlns:p14="http://schemas.microsoft.com/office/powerpoint/2010/main" val="24598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1" end="1"/>
                                            </p:txEl>
                                          </p:spTgt>
                                        </p:tgtEl>
                                        <p:attrNameLst>
                                          <p:attrName>style.visibility</p:attrName>
                                        </p:attrNameLst>
                                      </p:cBhvr>
                                      <p:to>
                                        <p:strVal val="visible"/>
                                      </p:to>
                                    </p:set>
                                    <p:animEffect transition="in" filter="wipe(left)">
                                      <p:cBhvr>
                                        <p:cTn id="7" dur="500"/>
                                        <p:tgtEl>
                                          <p:spTgt spid="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2" end="2"/>
                                            </p:txEl>
                                          </p:spTgt>
                                        </p:tgtEl>
                                        <p:attrNameLst>
                                          <p:attrName>style.visibility</p:attrName>
                                        </p:attrNameLst>
                                      </p:cBhvr>
                                      <p:to>
                                        <p:strVal val="visible"/>
                                      </p:to>
                                    </p:set>
                                    <p:animEffect transition="in" filter="wipe(left)">
                                      <p:cBhvr>
                                        <p:cTn id="12" dur="500"/>
                                        <p:tgtEl>
                                          <p:spTgt spid="6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96"/>
        <p:cNvGrpSpPr/>
        <p:nvPr/>
      </p:nvGrpSpPr>
      <p:grpSpPr>
        <a:xfrm>
          <a:off x="0" y="0"/>
          <a:ext cx="0" cy="0"/>
          <a:chOff x="0" y="0"/>
          <a:chExt cx="0" cy="0"/>
        </a:xfrm>
      </p:grpSpPr>
      <p:pic>
        <p:nvPicPr>
          <p:cNvPr id="697" name="Google Shape;697;p96" descr="09_20b_0SexDeterminXY-U.jpg"/>
          <p:cNvPicPr preferRelativeResize="0"/>
          <p:nvPr/>
        </p:nvPicPr>
        <p:blipFill rotWithShape="1">
          <a:blip r:embed="rId3">
            <a:alphaModFix/>
          </a:blip>
          <a:srcRect b="2802"/>
          <a:stretch/>
        </p:blipFill>
        <p:spPr>
          <a:xfrm>
            <a:off x="1219200" y="154547"/>
            <a:ext cx="6705600" cy="6478074"/>
          </a:xfrm>
          <a:prstGeom prst="rect">
            <a:avLst/>
          </a:prstGeom>
          <a:noFill/>
          <a:ln>
            <a:noFill/>
          </a:ln>
        </p:spPr>
      </p:pic>
      <p:sp>
        <p:nvSpPr>
          <p:cNvPr id="698" name="Google Shape;698;p96"/>
          <p:cNvSpPr txBox="1"/>
          <p:nvPr/>
        </p:nvSpPr>
        <p:spPr>
          <a:xfrm>
            <a:off x="2397810" y="1027350"/>
            <a:ext cx="91050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Parents</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(diploid)</a:t>
            </a:r>
            <a:endParaRPr sz="1800" b="1" dirty="0">
              <a:solidFill>
                <a:srgbClr val="000000"/>
              </a:solidFill>
              <a:latin typeface="Arial"/>
              <a:ea typeface="Arial"/>
              <a:cs typeface="Arial"/>
              <a:sym typeface="Arial"/>
            </a:endParaRPr>
          </a:p>
        </p:txBody>
      </p:sp>
      <p:sp>
        <p:nvSpPr>
          <p:cNvPr id="699" name="Google Shape;699;p96"/>
          <p:cNvSpPr txBox="1"/>
          <p:nvPr/>
        </p:nvSpPr>
        <p:spPr>
          <a:xfrm>
            <a:off x="2404131" y="2425478"/>
            <a:ext cx="97462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Gametes</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(haploid)</a:t>
            </a:r>
            <a:endParaRPr sz="1800" b="1" dirty="0">
              <a:solidFill>
                <a:srgbClr val="000000"/>
              </a:solidFill>
              <a:latin typeface="Arial"/>
              <a:ea typeface="Arial"/>
              <a:cs typeface="Arial"/>
              <a:sym typeface="Arial"/>
            </a:endParaRPr>
          </a:p>
        </p:txBody>
      </p:sp>
      <p:sp>
        <p:nvSpPr>
          <p:cNvPr id="700" name="Google Shape;700;p96"/>
          <p:cNvSpPr txBox="1"/>
          <p:nvPr/>
        </p:nvSpPr>
        <p:spPr>
          <a:xfrm>
            <a:off x="2388790" y="3919065"/>
            <a:ext cx="103874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Offspring</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(diploid)</a:t>
            </a:r>
            <a:endParaRPr sz="1800" b="1" dirty="0">
              <a:solidFill>
                <a:srgbClr val="000000"/>
              </a:solidFill>
              <a:latin typeface="Arial"/>
              <a:ea typeface="Arial"/>
              <a:cs typeface="Arial"/>
              <a:sym typeface="Arial"/>
            </a:endParaRPr>
          </a:p>
        </p:txBody>
      </p:sp>
      <p:sp>
        <p:nvSpPr>
          <p:cNvPr id="701" name="Google Shape;701;p96"/>
          <p:cNvSpPr txBox="1"/>
          <p:nvPr/>
        </p:nvSpPr>
        <p:spPr>
          <a:xfrm>
            <a:off x="4029059" y="499670"/>
            <a:ext cx="51296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Male</a:t>
            </a:r>
            <a:endParaRPr sz="1800" b="1" dirty="0">
              <a:solidFill>
                <a:srgbClr val="000000"/>
              </a:solidFill>
              <a:latin typeface="Arial"/>
              <a:ea typeface="Arial"/>
              <a:cs typeface="Arial"/>
              <a:sym typeface="Arial"/>
            </a:endParaRPr>
          </a:p>
        </p:txBody>
      </p:sp>
      <p:sp>
        <p:nvSpPr>
          <p:cNvPr id="702" name="Google Shape;702;p96"/>
          <p:cNvSpPr txBox="1"/>
          <p:nvPr/>
        </p:nvSpPr>
        <p:spPr>
          <a:xfrm>
            <a:off x="5900963" y="499670"/>
            <a:ext cx="79508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Female</a:t>
            </a:r>
            <a:endParaRPr sz="1800" b="1">
              <a:solidFill>
                <a:srgbClr val="000000"/>
              </a:solidFill>
              <a:latin typeface="Arial"/>
              <a:ea typeface="Arial"/>
              <a:cs typeface="Arial"/>
              <a:sym typeface="Arial"/>
            </a:endParaRPr>
          </a:p>
        </p:txBody>
      </p:sp>
      <p:sp>
        <p:nvSpPr>
          <p:cNvPr id="703" name="Google Shape;703;p96"/>
          <p:cNvSpPr txBox="1"/>
          <p:nvPr/>
        </p:nvSpPr>
        <p:spPr>
          <a:xfrm>
            <a:off x="4107997" y="3056748"/>
            <a:ext cx="71814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Sperm</a:t>
            </a:r>
            <a:endParaRPr sz="1800" b="1">
              <a:solidFill>
                <a:srgbClr val="000000"/>
              </a:solidFill>
              <a:latin typeface="Arial"/>
              <a:ea typeface="Arial"/>
              <a:cs typeface="Arial"/>
              <a:sym typeface="Arial"/>
            </a:endParaRPr>
          </a:p>
        </p:txBody>
      </p:sp>
      <p:sp>
        <p:nvSpPr>
          <p:cNvPr id="704" name="Google Shape;704;p96"/>
          <p:cNvSpPr txBox="1"/>
          <p:nvPr/>
        </p:nvSpPr>
        <p:spPr>
          <a:xfrm>
            <a:off x="6403437" y="3067991"/>
            <a:ext cx="43601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Egg</a:t>
            </a:r>
            <a:endParaRPr sz="1800" b="1">
              <a:solidFill>
                <a:srgbClr val="000000"/>
              </a:solidFill>
              <a:latin typeface="Arial"/>
              <a:ea typeface="Arial"/>
              <a:cs typeface="Arial"/>
              <a:sym typeface="Arial"/>
            </a:endParaRPr>
          </a:p>
        </p:txBody>
      </p:sp>
      <p:sp>
        <p:nvSpPr>
          <p:cNvPr id="705" name="Google Shape;705;p96"/>
          <p:cNvSpPr txBox="1"/>
          <p:nvPr/>
        </p:nvSpPr>
        <p:spPr>
          <a:xfrm>
            <a:off x="6048524" y="4648242"/>
            <a:ext cx="51296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Male</a:t>
            </a:r>
            <a:endParaRPr sz="1800" b="1" dirty="0">
              <a:solidFill>
                <a:srgbClr val="000000"/>
              </a:solidFill>
              <a:latin typeface="Arial"/>
              <a:ea typeface="Arial"/>
              <a:cs typeface="Arial"/>
              <a:sym typeface="Arial"/>
            </a:endParaRPr>
          </a:p>
        </p:txBody>
      </p:sp>
      <p:sp>
        <p:nvSpPr>
          <p:cNvPr id="706" name="Google Shape;706;p96"/>
          <p:cNvSpPr txBox="1"/>
          <p:nvPr/>
        </p:nvSpPr>
        <p:spPr>
          <a:xfrm>
            <a:off x="3896831" y="4648242"/>
            <a:ext cx="79508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Female</a:t>
            </a:r>
            <a:endParaRPr sz="1800" b="1" dirty="0">
              <a:solidFill>
                <a:srgbClr val="000000"/>
              </a:solidFill>
              <a:latin typeface="Arial"/>
              <a:ea typeface="Arial"/>
              <a:cs typeface="Arial"/>
              <a:sym typeface="Arial"/>
            </a:endParaRPr>
          </a:p>
        </p:txBody>
      </p:sp>
      <p:sp>
        <p:nvSpPr>
          <p:cNvPr id="707" name="Google Shape;707;p96"/>
          <p:cNvSpPr txBox="1"/>
          <p:nvPr/>
        </p:nvSpPr>
        <p:spPr>
          <a:xfrm>
            <a:off x="4145865" y="951828"/>
            <a:ext cx="320601"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44</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XY</a:t>
            </a:r>
            <a:endParaRPr sz="1800" b="1">
              <a:solidFill>
                <a:srgbClr val="000000"/>
              </a:solidFill>
              <a:latin typeface="Arial"/>
              <a:ea typeface="Arial"/>
              <a:cs typeface="Arial"/>
              <a:sym typeface="Arial"/>
            </a:endParaRPr>
          </a:p>
        </p:txBody>
      </p:sp>
      <p:sp>
        <p:nvSpPr>
          <p:cNvPr id="708" name="Google Shape;708;p96"/>
          <p:cNvSpPr txBox="1"/>
          <p:nvPr/>
        </p:nvSpPr>
        <p:spPr>
          <a:xfrm>
            <a:off x="6144544" y="963003"/>
            <a:ext cx="307927"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dirty="0">
                <a:solidFill>
                  <a:srgbClr val="000000"/>
                </a:solidFill>
                <a:latin typeface="Arial"/>
                <a:ea typeface="Arial"/>
                <a:cs typeface="Arial"/>
                <a:sym typeface="Arial"/>
              </a:rPr>
              <a:t>44</a:t>
            </a:r>
            <a:br>
              <a:rPr lang="en-US" sz="1800" b="1" dirty="0">
                <a:solidFill>
                  <a:srgbClr val="000000"/>
                </a:solidFill>
                <a:latin typeface="Arial"/>
                <a:ea typeface="Arial"/>
                <a:cs typeface="Arial"/>
                <a:sym typeface="Arial"/>
              </a:rPr>
            </a:br>
            <a:r>
              <a:rPr lang="en-US" sz="1800" b="1" dirty="0">
                <a:solidFill>
                  <a:srgbClr val="000000"/>
                </a:solidFill>
                <a:latin typeface="Noto Sans Symbols"/>
                <a:ea typeface="Noto Sans Symbols"/>
                <a:cs typeface="Noto Sans Symbols"/>
                <a:sym typeface="Noto Sans Symbols"/>
              </a:rPr>
              <a:t>+</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XX</a:t>
            </a:r>
            <a:endParaRPr sz="1800" b="1" dirty="0">
              <a:solidFill>
                <a:srgbClr val="000000"/>
              </a:solidFill>
              <a:latin typeface="Arial"/>
              <a:ea typeface="Arial"/>
              <a:cs typeface="Arial"/>
              <a:sym typeface="Arial"/>
            </a:endParaRPr>
          </a:p>
        </p:txBody>
      </p:sp>
      <p:sp>
        <p:nvSpPr>
          <p:cNvPr id="709" name="Google Shape;709;p96"/>
          <p:cNvSpPr txBox="1"/>
          <p:nvPr/>
        </p:nvSpPr>
        <p:spPr>
          <a:xfrm>
            <a:off x="6132377" y="3936130"/>
            <a:ext cx="320601"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44</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XY</a:t>
            </a:r>
            <a:endParaRPr sz="1800" b="1">
              <a:solidFill>
                <a:srgbClr val="000000"/>
              </a:solidFill>
              <a:latin typeface="Arial"/>
              <a:ea typeface="Arial"/>
              <a:cs typeface="Arial"/>
              <a:sym typeface="Arial"/>
            </a:endParaRPr>
          </a:p>
        </p:txBody>
      </p:sp>
      <p:sp>
        <p:nvSpPr>
          <p:cNvPr id="710" name="Google Shape;710;p96"/>
          <p:cNvSpPr txBox="1"/>
          <p:nvPr/>
        </p:nvSpPr>
        <p:spPr>
          <a:xfrm>
            <a:off x="4159218" y="3970932"/>
            <a:ext cx="307927"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dirty="0">
                <a:solidFill>
                  <a:srgbClr val="000000"/>
                </a:solidFill>
                <a:latin typeface="Arial"/>
                <a:ea typeface="Arial"/>
                <a:cs typeface="Arial"/>
                <a:sym typeface="Arial"/>
              </a:rPr>
              <a:t>44</a:t>
            </a:r>
            <a:br>
              <a:rPr lang="en-US" sz="1800" b="1" dirty="0">
                <a:solidFill>
                  <a:srgbClr val="000000"/>
                </a:solidFill>
                <a:latin typeface="Arial"/>
                <a:ea typeface="Arial"/>
                <a:cs typeface="Arial"/>
                <a:sym typeface="Arial"/>
              </a:rPr>
            </a:br>
            <a:r>
              <a:rPr lang="en-US" sz="1800" b="1" dirty="0">
                <a:solidFill>
                  <a:srgbClr val="000000"/>
                </a:solidFill>
                <a:latin typeface="Noto Sans Symbols"/>
                <a:ea typeface="Noto Sans Symbols"/>
                <a:cs typeface="Noto Sans Symbols"/>
                <a:sym typeface="Noto Sans Symbols"/>
              </a:rPr>
              <a:t>+</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XX</a:t>
            </a:r>
            <a:endParaRPr sz="1800" b="1" dirty="0">
              <a:solidFill>
                <a:srgbClr val="000000"/>
              </a:solidFill>
              <a:latin typeface="Arial"/>
              <a:ea typeface="Arial"/>
              <a:cs typeface="Arial"/>
              <a:sym typeface="Arial"/>
            </a:endParaRPr>
          </a:p>
        </p:txBody>
      </p:sp>
      <p:sp>
        <p:nvSpPr>
          <p:cNvPr id="711" name="Google Shape;711;p96"/>
          <p:cNvSpPr txBox="1"/>
          <p:nvPr/>
        </p:nvSpPr>
        <p:spPr>
          <a:xfrm>
            <a:off x="3712481" y="2425478"/>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a:t>
            </a:r>
            <a:endParaRPr sz="1800" b="1">
              <a:solidFill>
                <a:srgbClr val="000000"/>
              </a:solidFill>
              <a:latin typeface="Arial"/>
              <a:ea typeface="Arial"/>
              <a:cs typeface="Arial"/>
              <a:sym typeface="Arial"/>
            </a:endParaRPr>
          </a:p>
        </p:txBody>
      </p:sp>
      <p:sp>
        <p:nvSpPr>
          <p:cNvPr id="712" name="Google Shape;712;p96"/>
          <p:cNvSpPr txBox="1"/>
          <p:nvPr/>
        </p:nvSpPr>
        <p:spPr>
          <a:xfrm>
            <a:off x="4697764" y="2429393"/>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Y</a:t>
            </a:r>
            <a:endParaRPr sz="1800" b="1">
              <a:solidFill>
                <a:srgbClr val="000000"/>
              </a:solidFill>
              <a:latin typeface="Arial"/>
              <a:ea typeface="Arial"/>
              <a:cs typeface="Arial"/>
              <a:sym typeface="Arial"/>
            </a:endParaRPr>
          </a:p>
        </p:txBody>
      </p:sp>
      <p:sp>
        <p:nvSpPr>
          <p:cNvPr id="713" name="Google Shape;713;p96"/>
          <p:cNvSpPr txBox="1"/>
          <p:nvPr/>
        </p:nvSpPr>
        <p:spPr>
          <a:xfrm>
            <a:off x="6176799" y="2398946"/>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a:t>
            </a:r>
            <a:endParaRPr sz="1800" b="1">
              <a:solidFill>
                <a:srgbClr val="000000"/>
              </a:solidFill>
              <a:latin typeface="Arial"/>
              <a:ea typeface="Arial"/>
              <a:cs typeface="Arial"/>
              <a:sym typeface="Arial"/>
            </a:endParaRPr>
          </a:p>
        </p:txBody>
      </p:sp>
      <p:sp>
        <p:nvSpPr>
          <p:cNvPr id="19" name="Google Shape;700;p96">
            <a:extLst>
              <a:ext uri="{FF2B5EF4-FFF2-40B4-BE49-F238E27FC236}">
                <a16:creationId xmlns:a16="http://schemas.microsoft.com/office/drawing/2014/main" id="{0244A028-9950-7B8E-EBD7-C1B37720B3CF}"/>
              </a:ext>
            </a:extLst>
          </p:cNvPr>
          <p:cNvSpPr txBox="1"/>
          <p:nvPr/>
        </p:nvSpPr>
        <p:spPr>
          <a:xfrm>
            <a:off x="140263" y="6067485"/>
            <a:ext cx="2409754"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t>44 autosome</a:t>
            </a:r>
          </a:p>
          <a:p>
            <a:pPr marL="0" marR="0" lvl="0" indent="0" algn="l" rtl="0">
              <a:spcBef>
                <a:spcPts val="0"/>
              </a:spcBef>
              <a:spcAft>
                <a:spcPts val="0"/>
              </a:spcAft>
              <a:buNone/>
            </a:pPr>
            <a:r>
              <a:rPr lang="en-US" sz="1800" b="1" dirty="0">
                <a:solidFill>
                  <a:srgbClr val="000000"/>
                </a:solidFill>
                <a:latin typeface="Arial"/>
                <a:ea typeface="Arial"/>
                <a:cs typeface="Arial"/>
                <a:sym typeface="Arial"/>
              </a:rPr>
              <a:t>2 sex chromosomes</a:t>
            </a:r>
            <a:endParaRPr sz="1800" b="1"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500"/>
                                        <p:tgtEl>
                                          <p:spTgt spid="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1"/>
                                        </p:tgtEl>
                                        <p:attrNameLst>
                                          <p:attrName>style.visibility</p:attrName>
                                        </p:attrNameLst>
                                      </p:cBhvr>
                                      <p:to>
                                        <p:strVal val="visible"/>
                                      </p:to>
                                    </p:set>
                                    <p:animEffect transition="in" filter="fade">
                                      <p:cBhvr>
                                        <p:cTn id="12" dur="500"/>
                                        <p:tgtEl>
                                          <p:spTgt spid="70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07"/>
                                        </p:tgtEl>
                                        <p:attrNameLst>
                                          <p:attrName>style.visibility</p:attrName>
                                        </p:attrNameLst>
                                      </p:cBhvr>
                                      <p:to>
                                        <p:strVal val="visible"/>
                                      </p:to>
                                    </p:set>
                                    <p:animEffect transition="in" filter="fade">
                                      <p:cBhvr>
                                        <p:cTn id="16" dur="500"/>
                                        <p:tgtEl>
                                          <p:spTgt spid="7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08"/>
                                        </p:tgtEl>
                                        <p:attrNameLst>
                                          <p:attrName>style.visibility</p:attrName>
                                        </p:attrNameLst>
                                      </p:cBhvr>
                                      <p:to>
                                        <p:strVal val="visible"/>
                                      </p:to>
                                    </p:set>
                                    <p:animEffect transition="in" filter="fade">
                                      <p:cBhvr>
                                        <p:cTn id="25" dur="500"/>
                                        <p:tgtEl>
                                          <p:spTgt spid="7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99"/>
                                        </p:tgtEl>
                                        <p:attrNameLst>
                                          <p:attrName>style.visibility</p:attrName>
                                        </p:attrNameLst>
                                      </p:cBhvr>
                                      <p:to>
                                        <p:strVal val="visible"/>
                                      </p:to>
                                    </p:set>
                                    <p:animEffect transition="in" filter="fade">
                                      <p:cBhvr>
                                        <p:cTn id="30" dur="500"/>
                                        <p:tgtEl>
                                          <p:spTgt spid="6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3"/>
                                        </p:tgtEl>
                                        <p:attrNameLst>
                                          <p:attrName>style.visibility</p:attrName>
                                        </p:attrNameLst>
                                      </p:cBhvr>
                                      <p:to>
                                        <p:strVal val="visible"/>
                                      </p:to>
                                    </p:set>
                                    <p:animEffect transition="in" filter="fade">
                                      <p:cBhvr>
                                        <p:cTn id="35" dur="500"/>
                                        <p:tgtEl>
                                          <p:spTgt spid="70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11"/>
                                        </p:tgtEl>
                                        <p:attrNameLst>
                                          <p:attrName>style.visibility</p:attrName>
                                        </p:attrNameLst>
                                      </p:cBhvr>
                                      <p:to>
                                        <p:strVal val="visible"/>
                                      </p:to>
                                    </p:set>
                                    <p:animEffect transition="in" filter="fade">
                                      <p:cBhvr>
                                        <p:cTn id="39" dur="500"/>
                                        <p:tgtEl>
                                          <p:spTgt spid="7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712"/>
                                        </p:tgtEl>
                                        <p:attrNameLst>
                                          <p:attrName>style.visibility</p:attrName>
                                        </p:attrNameLst>
                                      </p:cBhvr>
                                      <p:to>
                                        <p:strVal val="visible"/>
                                      </p:to>
                                    </p:set>
                                    <p:animEffect transition="in" filter="fade">
                                      <p:cBhvr>
                                        <p:cTn id="43" dur="500"/>
                                        <p:tgtEl>
                                          <p:spTgt spid="7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04"/>
                                        </p:tgtEl>
                                        <p:attrNameLst>
                                          <p:attrName>style.visibility</p:attrName>
                                        </p:attrNameLst>
                                      </p:cBhvr>
                                      <p:to>
                                        <p:strVal val="visible"/>
                                      </p:to>
                                    </p:set>
                                    <p:animEffect transition="in" filter="fade">
                                      <p:cBhvr>
                                        <p:cTn id="48" dur="500"/>
                                        <p:tgtEl>
                                          <p:spTgt spid="70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713"/>
                                        </p:tgtEl>
                                        <p:attrNameLst>
                                          <p:attrName>style.visibility</p:attrName>
                                        </p:attrNameLst>
                                      </p:cBhvr>
                                      <p:to>
                                        <p:strVal val="visible"/>
                                      </p:to>
                                    </p:set>
                                    <p:animEffect transition="in" filter="fade">
                                      <p:cBhvr>
                                        <p:cTn id="52" dur="500"/>
                                        <p:tgtEl>
                                          <p:spTgt spid="7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00"/>
                                        </p:tgtEl>
                                        <p:attrNameLst>
                                          <p:attrName>style.visibility</p:attrName>
                                        </p:attrNameLst>
                                      </p:cBhvr>
                                      <p:to>
                                        <p:strVal val="visible"/>
                                      </p:to>
                                    </p:set>
                                    <p:animEffect transition="in" filter="fade">
                                      <p:cBhvr>
                                        <p:cTn id="57" dur="500"/>
                                        <p:tgtEl>
                                          <p:spTgt spid="70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06"/>
                                        </p:tgtEl>
                                        <p:attrNameLst>
                                          <p:attrName>style.visibility</p:attrName>
                                        </p:attrNameLst>
                                      </p:cBhvr>
                                      <p:to>
                                        <p:strVal val="visible"/>
                                      </p:to>
                                    </p:set>
                                    <p:animEffect transition="in" filter="fade">
                                      <p:cBhvr>
                                        <p:cTn id="62" dur="500"/>
                                        <p:tgtEl>
                                          <p:spTgt spid="70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10"/>
                                        </p:tgtEl>
                                        <p:attrNameLst>
                                          <p:attrName>style.visibility</p:attrName>
                                        </p:attrNameLst>
                                      </p:cBhvr>
                                      <p:to>
                                        <p:strVal val="visible"/>
                                      </p:to>
                                    </p:set>
                                    <p:animEffect transition="in" filter="fade">
                                      <p:cBhvr>
                                        <p:cTn id="66" dur="500"/>
                                        <p:tgtEl>
                                          <p:spTgt spid="7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5"/>
                                        </p:tgtEl>
                                        <p:attrNameLst>
                                          <p:attrName>style.visibility</p:attrName>
                                        </p:attrNameLst>
                                      </p:cBhvr>
                                      <p:to>
                                        <p:strVal val="visible"/>
                                      </p:to>
                                    </p:set>
                                    <p:animEffect transition="in" filter="fade">
                                      <p:cBhvr>
                                        <p:cTn id="71" dur="500"/>
                                        <p:tgtEl>
                                          <p:spTgt spid="70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709"/>
                                        </p:tgtEl>
                                        <p:attrNameLst>
                                          <p:attrName>style.visibility</p:attrName>
                                        </p:attrNameLst>
                                      </p:cBhvr>
                                      <p:to>
                                        <p:strVal val="visible"/>
                                      </p:to>
                                    </p:set>
                                    <p:animEffect transition="in" filter="fade">
                                      <p:cBhvr>
                                        <p:cTn id="75" dur="500"/>
                                        <p:tgtEl>
                                          <p:spTgt spid="70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699" grpId="0"/>
      <p:bldP spid="700" grpId="0"/>
      <p:bldP spid="701" grpId="0"/>
      <p:bldP spid="702" grpId="0"/>
      <p:bldP spid="703" grpId="0"/>
      <p:bldP spid="704" grpId="0"/>
      <p:bldP spid="705" grpId="0"/>
      <p:bldP spid="706" grpId="0"/>
      <p:bldP spid="707" grpId="0"/>
      <p:bldP spid="708" grpId="0"/>
      <p:bldP spid="709" grpId="0"/>
      <p:bldP spid="710" grpId="0"/>
      <p:bldP spid="711" grpId="0"/>
      <p:bldP spid="712" grpId="0"/>
      <p:bldP spid="713"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5" y="1126485"/>
            <a:ext cx="8860665" cy="5692877"/>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lvl="0">
              <a:buSzPct val="74000"/>
            </a:pPr>
            <a:r>
              <a:rPr lang="en-US" dirty="0"/>
              <a:t>Traits that are inherited directly based on the </a:t>
            </a:r>
            <a:r>
              <a:rPr lang="en-US" b="1" dirty="0"/>
              <a:t>sex chromosomes</a:t>
            </a:r>
            <a:r>
              <a:rPr lang="en-US" dirty="0"/>
              <a:t> not on the autosomes.</a:t>
            </a:r>
          </a:p>
          <a:p>
            <a:pPr lvl="0">
              <a:spcBef>
                <a:spcPts val="1800"/>
              </a:spcBef>
              <a:buSzPct val="74000"/>
            </a:pPr>
            <a:r>
              <a:rPr lang="en-US" dirty="0">
                <a:solidFill>
                  <a:srgbClr val="FF0000"/>
                </a:solidFill>
              </a:rPr>
              <a:t>Traits are most commonly carried on the </a:t>
            </a:r>
            <a:r>
              <a:rPr lang="en-US" b="1" dirty="0">
                <a:solidFill>
                  <a:srgbClr val="FF0000"/>
                </a:solidFill>
              </a:rPr>
              <a:t>X chromosome</a:t>
            </a:r>
            <a:r>
              <a:rPr lang="en-US" dirty="0">
                <a:solidFill>
                  <a:srgbClr val="FF0000"/>
                </a:solidFill>
              </a:rPr>
              <a:t>.</a:t>
            </a:r>
          </a:p>
          <a:p>
            <a:pPr>
              <a:spcBef>
                <a:spcPts val="1800"/>
              </a:spcBef>
              <a:buSzPct val="74000"/>
            </a:pPr>
            <a:r>
              <a:rPr lang="en-US" b="1" dirty="0"/>
              <a:t>Sex-Linked Traits</a:t>
            </a:r>
            <a:r>
              <a:rPr lang="en-US" dirty="0"/>
              <a:t> – carried only on the non-homologous portion of the X chromosome (</a:t>
            </a:r>
            <a:r>
              <a:rPr lang="en-US" i="1" dirty="0"/>
              <a:t>where there is no matching allele in the y chromosome for the male</a:t>
            </a:r>
            <a:r>
              <a:rPr lang="en-US" dirty="0"/>
              <a:t>).</a:t>
            </a:r>
          </a:p>
          <a:p>
            <a:pPr>
              <a:spcBef>
                <a:spcPts val="1800"/>
              </a:spcBef>
              <a:buSzPct val="74000"/>
            </a:pPr>
            <a:r>
              <a:rPr lang="en-US" dirty="0">
                <a:solidFill>
                  <a:srgbClr val="3712BE"/>
                </a:solidFill>
              </a:rPr>
              <a:t>Where ever there is a sex-linked trait, </a:t>
            </a:r>
            <a:r>
              <a:rPr lang="en-US" dirty="0">
                <a:solidFill>
                  <a:srgbClr val="00B050"/>
                </a:solidFill>
              </a:rPr>
              <a:t>males</a:t>
            </a:r>
            <a:r>
              <a:rPr lang="en-US" dirty="0">
                <a:solidFill>
                  <a:srgbClr val="3712BE"/>
                </a:solidFill>
              </a:rPr>
              <a:t> always possess it, but females must be homozygous recessive to show the trait.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2" end="2"/>
                                            </p:txEl>
                                          </p:spTgt>
                                        </p:tgtEl>
                                        <p:attrNameLst>
                                          <p:attrName>style.visibility</p:attrName>
                                        </p:attrNameLst>
                                      </p:cBhvr>
                                      <p:to>
                                        <p:strVal val="visible"/>
                                      </p:to>
                                    </p:set>
                                    <p:animEffect transition="in" filter="wipe(left)">
                                      <p:cBhvr>
                                        <p:cTn id="17" dur="500"/>
                                        <p:tgtEl>
                                          <p:spTgt spid="6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0">
                                            <p:txEl>
                                              <p:pRg st="3" end="3"/>
                                            </p:txEl>
                                          </p:spTgt>
                                        </p:tgtEl>
                                        <p:attrNameLst>
                                          <p:attrName>style.visibility</p:attrName>
                                        </p:attrNameLst>
                                      </p:cBhvr>
                                      <p:to>
                                        <p:strVal val="visible"/>
                                      </p:to>
                                    </p:set>
                                    <p:animEffect transition="in" filter="wipe(left)">
                                      <p:cBhvr>
                                        <p:cTn id="22" dur="500"/>
                                        <p:tgtEl>
                                          <p:spTgt spid="6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5" y="1036332"/>
            <a:ext cx="8860665" cy="1912929"/>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lvl="0"/>
            <a:r>
              <a:rPr lang="en-US" sz="2400" dirty="0"/>
              <a:t>The </a:t>
            </a:r>
            <a:r>
              <a:rPr lang="en-US" sz="3600" dirty="0">
                <a:solidFill>
                  <a:srgbClr val="FF0000"/>
                </a:solidFill>
              </a:rPr>
              <a:t>Y chromosome </a:t>
            </a:r>
            <a:r>
              <a:rPr lang="en-US" sz="2400" dirty="0"/>
              <a:t>has very little genetic information and therefore, carries very little sex-linkage.</a:t>
            </a:r>
          </a:p>
          <a:p>
            <a:pPr lvl="0"/>
            <a:r>
              <a:rPr lang="en-US" sz="2400" b="1" dirty="0"/>
              <a:t>Holandric Traits</a:t>
            </a:r>
            <a:r>
              <a:rPr lang="en-US" sz="2400" dirty="0"/>
              <a:t> – carried only on the y chromosome and therefore only appears in males.</a:t>
            </a:r>
          </a:p>
          <a:p>
            <a:pPr lvl="0"/>
            <a:endParaRPr lang="en-US" sz="2400" dirty="0"/>
          </a:p>
          <a:p>
            <a:r>
              <a:rPr lang="en-US" sz="2000" dirty="0"/>
              <a:t>Hypertrichosis pinnae - causes excessive hair in the ear.</a:t>
            </a:r>
          </a:p>
          <a:p>
            <a:pPr marL="114300" indent="0">
              <a:buNone/>
            </a:pPr>
            <a:endParaRPr lang="en-US" sz="2000" dirty="0"/>
          </a:p>
          <a:p>
            <a:pPr marL="114300" indent="0">
              <a:buNone/>
            </a:pPr>
            <a:endParaRPr lang="en-US" sz="2000" dirty="0"/>
          </a:p>
          <a:p>
            <a:pPr>
              <a:spcBef>
                <a:spcPts val="1800"/>
              </a:spcBef>
            </a:pPr>
            <a:r>
              <a:rPr lang="en-US" sz="2000" dirty="0"/>
              <a:t>Male infertility - males can't produce offspring.</a:t>
            </a:r>
          </a:p>
          <a:p>
            <a:pPr>
              <a:spcBef>
                <a:spcPts val="1800"/>
              </a:spcBef>
            </a:pPr>
            <a:r>
              <a:rPr lang="en-US" sz="2000" i="1" dirty="0" err="1"/>
              <a:t>Retinitous</a:t>
            </a:r>
            <a:r>
              <a:rPr lang="en-US" sz="2000" i="1" dirty="0"/>
              <a:t> pigmentosa </a:t>
            </a:r>
            <a:r>
              <a:rPr lang="en-US" sz="2000" dirty="0"/>
              <a:t>- causes gradual decline in vision.</a:t>
            </a:r>
          </a:p>
          <a:p>
            <a:pPr>
              <a:spcBef>
                <a:spcPts val="1800"/>
              </a:spcBef>
            </a:pPr>
            <a:r>
              <a:rPr lang="en-US" sz="2000" dirty="0"/>
              <a:t>Color blindness - inability to see some color or color differences.</a:t>
            </a:r>
          </a:p>
        </p:txBody>
      </p:sp>
      <p:pic>
        <p:nvPicPr>
          <p:cNvPr id="5" name="Picture 4">
            <a:extLst>
              <a:ext uri="{FF2B5EF4-FFF2-40B4-BE49-F238E27FC236}">
                <a16:creationId xmlns:a16="http://schemas.microsoft.com/office/drawing/2014/main" id="{6FC93609-2E9A-5917-F2BD-61E56D5903DA}"/>
              </a:ext>
            </a:extLst>
          </p:cNvPr>
          <p:cNvPicPr>
            <a:picLocks noChangeAspect="1"/>
          </p:cNvPicPr>
          <p:nvPr/>
        </p:nvPicPr>
        <p:blipFill>
          <a:blip r:embed="rId3"/>
          <a:stretch>
            <a:fillRect/>
          </a:stretch>
        </p:blipFill>
        <p:spPr>
          <a:xfrm>
            <a:off x="7281055" y="3050984"/>
            <a:ext cx="1619929" cy="1723882"/>
          </a:xfrm>
          <a:prstGeom prst="rect">
            <a:avLst/>
          </a:prstGeom>
        </p:spPr>
      </p:pic>
    </p:spTree>
    <p:extLst>
      <p:ext uri="{BB962C8B-B14F-4D97-AF65-F5344CB8AC3E}">
        <p14:creationId xmlns:p14="http://schemas.microsoft.com/office/powerpoint/2010/main" val="9205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3" end="3"/>
                                            </p:txEl>
                                          </p:spTgt>
                                        </p:tgtEl>
                                        <p:attrNameLst>
                                          <p:attrName>style.visibility</p:attrName>
                                        </p:attrNameLst>
                                      </p:cBhvr>
                                      <p:to>
                                        <p:strVal val="visible"/>
                                      </p:to>
                                    </p:set>
                                    <p:animEffect transition="in" filter="wipe(left)">
                                      <p:cBhvr>
                                        <p:cTn id="17" dur="500"/>
                                        <p:tgtEl>
                                          <p:spTgt spid="690">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90">
                                            <p:txEl>
                                              <p:pRg st="6" end="6"/>
                                            </p:txEl>
                                          </p:spTgt>
                                        </p:tgtEl>
                                        <p:attrNameLst>
                                          <p:attrName>style.visibility</p:attrName>
                                        </p:attrNameLst>
                                      </p:cBhvr>
                                      <p:to>
                                        <p:strVal val="visible"/>
                                      </p:to>
                                    </p:set>
                                    <p:animEffect transition="in" filter="wipe(left)">
                                      <p:cBhvr>
                                        <p:cTn id="26" dur="500"/>
                                        <p:tgtEl>
                                          <p:spTgt spid="69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90">
                                            <p:txEl>
                                              <p:pRg st="7" end="7"/>
                                            </p:txEl>
                                          </p:spTgt>
                                        </p:tgtEl>
                                        <p:attrNameLst>
                                          <p:attrName>style.visibility</p:attrName>
                                        </p:attrNameLst>
                                      </p:cBhvr>
                                      <p:to>
                                        <p:strVal val="visible"/>
                                      </p:to>
                                    </p:set>
                                    <p:animEffect transition="in" filter="wipe(left)">
                                      <p:cBhvr>
                                        <p:cTn id="31" dur="500"/>
                                        <p:tgtEl>
                                          <p:spTgt spid="69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90">
                                            <p:txEl>
                                              <p:pRg st="8" end="8"/>
                                            </p:txEl>
                                          </p:spTgt>
                                        </p:tgtEl>
                                        <p:attrNameLst>
                                          <p:attrName>style.visibility</p:attrName>
                                        </p:attrNameLst>
                                      </p:cBhvr>
                                      <p:to>
                                        <p:strVal val="visible"/>
                                      </p:to>
                                    </p:set>
                                    <p:animEffect transition="in" filter="wipe(left)">
                                      <p:cBhvr>
                                        <p:cTn id="36" dur="500"/>
                                        <p:tgtEl>
                                          <p:spTgt spid="6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97"/>
          <p:cNvSpPr txBox="1">
            <a:spLocks noGrp="1"/>
          </p:cNvSpPr>
          <p:nvPr>
            <p:ph type="title"/>
          </p:nvPr>
        </p:nvSpPr>
        <p:spPr>
          <a:xfrm>
            <a:off x="303057" y="228600"/>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Sex-Linked Genes </a:t>
            </a:r>
            <a:r>
              <a:rPr lang="en-US" sz="3200" dirty="0">
                <a:solidFill>
                  <a:srgbClr val="0000FF"/>
                </a:solidFill>
              </a:rPr>
              <a:t>exhibit a unique pattern of inheritance</a:t>
            </a:r>
            <a:endParaRPr dirty="0"/>
          </a:p>
        </p:txBody>
      </p:sp>
      <p:sp>
        <p:nvSpPr>
          <p:cNvPr id="720" name="Google Shape;720;p97"/>
          <p:cNvSpPr txBox="1">
            <a:spLocks noGrp="1"/>
          </p:cNvSpPr>
          <p:nvPr>
            <p:ph type="body" idx="1"/>
          </p:nvPr>
        </p:nvSpPr>
        <p:spPr>
          <a:xfrm>
            <a:off x="303057" y="1307205"/>
            <a:ext cx="8840943" cy="295999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700"/>
              <a:buChar char="•"/>
            </a:pPr>
            <a:r>
              <a:rPr lang="en-US" sz="2700" b="1" dirty="0">
                <a:solidFill>
                  <a:srgbClr val="FF0000"/>
                </a:solidFill>
              </a:rPr>
              <a:t>Sex-Linked</a:t>
            </a:r>
            <a:r>
              <a:rPr lang="en-US" sz="2700" dirty="0">
                <a:solidFill>
                  <a:srgbClr val="FF0000"/>
                </a:solidFill>
              </a:rPr>
              <a:t> </a:t>
            </a:r>
            <a:r>
              <a:rPr lang="en-US" sz="2700" b="1" dirty="0">
                <a:solidFill>
                  <a:srgbClr val="FF0000"/>
                </a:solidFill>
              </a:rPr>
              <a:t>Genes</a:t>
            </a:r>
            <a:r>
              <a:rPr lang="en-US" sz="2700" dirty="0">
                <a:solidFill>
                  <a:srgbClr val="FF0000"/>
                </a:solidFill>
              </a:rPr>
              <a:t> </a:t>
            </a:r>
            <a:r>
              <a:rPr lang="en-US" sz="2700" dirty="0"/>
              <a:t>are located on either of the sex chromosomes.</a:t>
            </a:r>
          </a:p>
          <a:p>
            <a:pPr marL="228600" lvl="0" indent="-228600" algn="l" rtl="0">
              <a:lnSpc>
                <a:spcPct val="100000"/>
              </a:lnSpc>
              <a:spcBef>
                <a:spcPts val="1200"/>
              </a:spcBef>
              <a:spcAft>
                <a:spcPts val="0"/>
              </a:spcAft>
              <a:buSzPts val="2700"/>
              <a:buChar char="•"/>
            </a:pPr>
            <a:r>
              <a:rPr lang="en-US" dirty="0">
                <a:solidFill>
                  <a:srgbClr val="00B050"/>
                </a:solidFill>
              </a:rPr>
              <a:t>All the other chromosomes (</a:t>
            </a:r>
            <a:r>
              <a:rPr lang="en-US" dirty="0">
                <a:solidFill>
                  <a:srgbClr val="3712BE"/>
                </a:solidFill>
              </a:rPr>
              <a:t>autosomes</a:t>
            </a:r>
            <a:r>
              <a:rPr lang="en-US" dirty="0">
                <a:solidFill>
                  <a:srgbClr val="00B050"/>
                </a:solidFill>
              </a:rPr>
              <a:t>) are present but do not affect the transmission of the trait.</a:t>
            </a:r>
          </a:p>
          <a:p>
            <a:pPr marL="228600" lvl="0" indent="-228600" algn="l" rtl="0">
              <a:lnSpc>
                <a:spcPct val="100000"/>
              </a:lnSpc>
              <a:spcBef>
                <a:spcPts val="1200"/>
              </a:spcBef>
              <a:spcAft>
                <a:spcPts val="0"/>
              </a:spcAft>
              <a:buSzPts val="2700"/>
              <a:buChar char="•"/>
            </a:pPr>
            <a:r>
              <a:rPr lang="en-US" sz="2700" dirty="0"/>
              <a:t>Example: White eye color in the fruit fly is an         </a:t>
            </a:r>
            <a:endParaRPr dirty="0"/>
          </a:p>
          <a:p>
            <a:pPr marL="0" lvl="0" indent="0" algn="l" rtl="0">
              <a:lnSpc>
                <a:spcPct val="100000"/>
              </a:lnSpc>
              <a:spcBef>
                <a:spcPts val="1000"/>
              </a:spcBef>
              <a:spcAft>
                <a:spcPts val="0"/>
              </a:spcAft>
              <a:buSzPts val="2700"/>
              <a:buNone/>
            </a:pPr>
            <a:r>
              <a:rPr lang="en-US" sz="2700" b="1" dirty="0">
                <a:solidFill>
                  <a:srgbClr val="FF0000"/>
                </a:solidFill>
              </a:rPr>
              <a:t>	X-linked recessive trait</a:t>
            </a:r>
            <a:endParaRPr sz="2700" dirty="0">
              <a:solidFill>
                <a:srgbClr val="FF0000"/>
              </a:solidFill>
            </a:endParaRPr>
          </a:p>
        </p:txBody>
      </p:sp>
      <p:pic>
        <p:nvPicPr>
          <p:cNvPr id="722" name="Google Shape;722;p97" descr="09_21a_0FruitFlyEyeColor-L.jpg"/>
          <p:cNvPicPr preferRelativeResize="0"/>
          <p:nvPr/>
        </p:nvPicPr>
        <p:blipFill rotWithShape="1">
          <a:blip r:embed="rId3">
            <a:alphaModFix/>
          </a:blip>
          <a:srcRect b="4775"/>
          <a:stretch/>
        </p:blipFill>
        <p:spPr>
          <a:xfrm>
            <a:off x="3962400" y="4267200"/>
            <a:ext cx="482089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0">
                                            <p:txEl>
                                              <p:pRg st="0" end="0"/>
                                            </p:txEl>
                                          </p:spTgt>
                                        </p:tgtEl>
                                        <p:attrNameLst>
                                          <p:attrName>style.visibility</p:attrName>
                                        </p:attrNameLst>
                                      </p:cBhvr>
                                      <p:to>
                                        <p:strVal val="visible"/>
                                      </p:to>
                                    </p:set>
                                    <p:animEffect transition="in" filter="wipe(left)">
                                      <p:cBhvr>
                                        <p:cTn id="7" dur="500"/>
                                        <p:tgtEl>
                                          <p:spTgt spid="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0">
                                            <p:txEl>
                                              <p:pRg st="1" end="1"/>
                                            </p:txEl>
                                          </p:spTgt>
                                        </p:tgtEl>
                                        <p:attrNameLst>
                                          <p:attrName>style.visibility</p:attrName>
                                        </p:attrNameLst>
                                      </p:cBhvr>
                                      <p:to>
                                        <p:strVal val="visible"/>
                                      </p:to>
                                    </p:set>
                                    <p:animEffect transition="in" filter="wipe(left)">
                                      <p:cBhvr>
                                        <p:cTn id="12" dur="500"/>
                                        <p:tgtEl>
                                          <p:spTgt spid="7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0">
                                            <p:txEl>
                                              <p:pRg st="2" end="2"/>
                                            </p:txEl>
                                          </p:spTgt>
                                        </p:tgtEl>
                                        <p:attrNameLst>
                                          <p:attrName>style.visibility</p:attrName>
                                        </p:attrNameLst>
                                      </p:cBhvr>
                                      <p:to>
                                        <p:strVal val="visible"/>
                                      </p:to>
                                    </p:set>
                                    <p:animEffect transition="in" filter="wipe(left)">
                                      <p:cBhvr>
                                        <p:cTn id="17" dur="500"/>
                                        <p:tgtEl>
                                          <p:spTgt spid="720">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20">
                                            <p:txEl>
                                              <p:pRg st="3" end="3"/>
                                            </p:txEl>
                                          </p:spTgt>
                                        </p:tgtEl>
                                        <p:attrNameLst>
                                          <p:attrName>style.visibility</p:attrName>
                                        </p:attrNameLst>
                                      </p:cBhvr>
                                      <p:to>
                                        <p:strVal val="visible"/>
                                      </p:to>
                                    </p:set>
                                    <p:animEffect transition="in" filter="wipe(left)">
                                      <p:cBhvr>
                                        <p:cTn id="21" dur="500"/>
                                        <p:tgtEl>
                                          <p:spTgt spid="72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2"/>
                                        </p:tgtEl>
                                        <p:attrNameLst>
                                          <p:attrName>style.visibility</p:attrName>
                                        </p:attrNameLst>
                                      </p:cBhvr>
                                      <p:to>
                                        <p:strVal val="visible"/>
                                      </p:to>
                                    </p:set>
                                    <p:animEffect transition="in" filter="fade">
                                      <p:cBhvr>
                                        <p:cTn id="26" dur="5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93"/>
        <p:cNvGrpSpPr/>
        <p:nvPr/>
      </p:nvGrpSpPr>
      <p:grpSpPr>
        <a:xfrm>
          <a:off x="0" y="0"/>
          <a:ext cx="0" cy="0"/>
          <a:chOff x="0" y="0"/>
          <a:chExt cx="0" cy="0"/>
        </a:xfrm>
      </p:grpSpPr>
      <p:sp>
        <p:nvSpPr>
          <p:cNvPr id="694" name="Google Shape;694;p88"/>
          <p:cNvSpPr txBox="1"/>
          <p:nvPr/>
        </p:nvSpPr>
        <p:spPr>
          <a:xfrm>
            <a:off x="0" y="0"/>
            <a:ext cx="9144000" cy="461963"/>
          </a:xfrm>
          <a:prstGeom prst="rect">
            <a:avLst/>
          </a:prstGeom>
          <a:gradFill>
            <a:gsLst>
              <a:gs pos="0">
                <a:srgbClr val="F0EAF9"/>
              </a:gs>
              <a:gs pos="64999">
                <a:srgbClr val="D9CBEE"/>
              </a:gs>
              <a:gs pos="100000">
                <a:srgbClr val="C9B5E8"/>
              </a:gs>
            </a:gsLst>
            <a:lin ang="5400000" scaled="0"/>
          </a:gradFill>
          <a:ln w="9525" cap="flat" cmpd="sng">
            <a:solidFill>
              <a:srgbClr val="7D60A0"/>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660066"/>
                </a:solidFill>
                <a:effectLst/>
                <a:uLnTx/>
                <a:uFillTx/>
                <a:latin typeface="Calibri"/>
                <a:ea typeface="Calibri"/>
                <a:cs typeface="Calibri"/>
                <a:sym typeface="Calibri"/>
              </a:rPr>
              <a:t>Using Probability and ? Squares to Work Genetics Problems</a:t>
            </a:r>
            <a:r>
              <a:rPr kumimoji="0" lang="en-US" sz="2400" b="0" i="0" u="none" strike="noStrike" kern="0" cap="none" spc="0" normalizeH="0" baseline="0" noProof="0" dirty="0">
                <a:ln>
                  <a:noFill/>
                </a:ln>
                <a:solidFill>
                  <a:srgbClr val="660066"/>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96" name="Google Shape;696;p88" descr=":mono punnett.jpg"/>
          <p:cNvPicPr preferRelativeResize="0"/>
          <p:nvPr/>
        </p:nvPicPr>
        <p:blipFill rotWithShape="1">
          <a:blip r:embed="rId3">
            <a:alphaModFix/>
          </a:blip>
          <a:srcRect/>
          <a:stretch/>
        </p:blipFill>
        <p:spPr>
          <a:xfrm>
            <a:off x="616642" y="3316687"/>
            <a:ext cx="3345507" cy="28775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97" name="Google Shape;697;p88"/>
          <p:cNvSpPr txBox="1"/>
          <p:nvPr/>
        </p:nvSpPr>
        <p:spPr>
          <a:xfrm>
            <a:off x="61913" y="688292"/>
            <a:ext cx="9082087"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 homozygous tall pea plant (TT) is crossed with a homozygous short pea plant (</a:t>
            </a:r>
            <a:r>
              <a:rPr kumimoji="0" lang="en-US" sz="2800" b="0" i="0" u="none" strike="noStrike" kern="0" cap="none" spc="0" normalizeH="0" baseline="0" noProof="0" dirty="0" err="1">
                <a:ln>
                  <a:noFill/>
                </a:ln>
                <a:solidFill>
                  <a:srgbClr val="000000"/>
                </a:solidFill>
                <a:effectLst/>
                <a:uLnTx/>
                <a:uFillTx/>
                <a:latin typeface="Calibri"/>
                <a:ea typeface="Calibri"/>
                <a:cs typeface="Calibri"/>
                <a:sym typeface="Calibri"/>
              </a:rPr>
              <a:t>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Use the law of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to perform the Punnett square of the </a:t>
            </a:r>
            <a:r>
              <a:rPr kumimoji="0" lang="en-US" sz="2800" b="0" i="0" u="none" strike="noStrike" kern="0" cap="none" spc="0" normalizeH="0" baseline="0" noProof="0" dirty="0">
                <a:ln>
                  <a:noFill/>
                </a:ln>
                <a:solidFill>
                  <a:srgbClr val="000000"/>
                </a:solidFill>
                <a:effectLst/>
                <a:uLnTx/>
                <a:uFillTx/>
                <a:latin typeface="Arial"/>
                <a:cs typeface="Arial"/>
                <a:sym typeface="Arial"/>
              </a:rPr>
              <a:t>F</a:t>
            </a:r>
            <a:r>
              <a:rPr kumimoji="0" lang="en-US" sz="2800" b="0" i="0" u="none" strike="noStrike" kern="0" cap="none" spc="0" normalizeH="0" baseline="-25000" noProof="0" dirty="0">
                <a:ln>
                  <a:noFill/>
                </a:ln>
                <a:solidFill>
                  <a:srgbClr val="000000"/>
                </a:solidFill>
                <a:effectLst/>
                <a:uLnTx/>
                <a:uFillTx/>
                <a:latin typeface="Arial"/>
                <a:cs typeface="Arial"/>
                <a:sym typeface="Arial"/>
              </a:rPr>
              <a:t>1</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generation.</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 Box 50">
            <a:extLst>
              <a:ext uri="{FF2B5EF4-FFF2-40B4-BE49-F238E27FC236}">
                <a16:creationId xmlns:a16="http://schemas.microsoft.com/office/drawing/2014/main" id="{393E3790-6603-A6D4-5C07-2E3395CDFF34}"/>
              </a:ext>
            </a:extLst>
          </p:cNvPr>
          <p:cNvSpPr txBox="1">
            <a:spLocks noChangeArrowheads="1"/>
          </p:cNvSpPr>
          <p:nvPr/>
        </p:nvSpPr>
        <p:spPr bwMode="auto">
          <a:xfrm>
            <a:off x="5406279" y="3262984"/>
            <a:ext cx="2486408" cy="3063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lang="en-US" sz="1600" b="1" baseline="-25000" dirty="0">
                <a:latin typeface="Times New Roman" panose="02020603050405020304" pitchFamily="18" charset="0"/>
                <a:ea typeface="Times New Roman" panose="02020603050405020304" pitchFamily="18" charset="0"/>
              </a:rPr>
              <a:t>2</a:t>
            </a: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dirty="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warm_up-01.eps">
            <a:extLst>
              <a:ext uri="{FF2B5EF4-FFF2-40B4-BE49-F238E27FC236}">
                <a16:creationId xmlns:a16="http://schemas.microsoft.com/office/drawing/2014/main" id="{11066B8B-87FD-2890-671F-08F748369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06" y="2206152"/>
            <a:ext cx="1029929" cy="835078"/>
          </a:xfrm>
          <a:prstGeom prst="rect">
            <a:avLst/>
          </a:prstGeom>
        </p:spPr>
      </p:pic>
    </p:spTree>
    <p:extLst>
      <p:ext uri="{BB962C8B-B14F-4D97-AF65-F5344CB8AC3E}">
        <p14:creationId xmlns:p14="http://schemas.microsoft.com/office/powerpoint/2010/main" val="24811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xEl>
                                              <p:pRg st="0" end="0"/>
                                            </p:txEl>
                                          </p:spTgt>
                                        </p:tgtEl>
                                        <p:attrNameLst>
                                          <p:attrName>style.visibility</p:attrName>
                                        </p:attrNameLst>
                                      </p:cBhvr>
                                      <p:to>
                                        <p:strVal val="visible"/>
                                      </p:to>
                                    </p:set>
                                    <p:animEffect transition="in" filter="fade">
                                      <p:cBhvr>
                                        <p:cTn id="7" dur="1000"/>
                                        <p:tgtEl>
                                          <p:spTgt spid="6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
                                        </p:tgtEl>
                                        <p:attrNameLst>
                                          <p:attrName>style.visibility</p:attrName>
                                        </p:attrNameLst>
                                      </p:cBhvr>
                                      <p:to>
                                        <p:strVal val="visible"/>
                                      </p:to>
                                    </p:set>
                                    <p:animEffect transition="in" filter="fade">
                                      <p:cBhvr>
                                        <p:cTn id="12" dur="500"/>
                                        <p:tgtEl>
                                          <p:spTgt spid="69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6" y="1036333"/>
            <a:ext cx="3618964" cy="856862"/>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114300" lvl="0" indent="0">
              <a:buNone/>
            </a:pPr>
            <a:r>
              <a:rPr lang="en-US" dirty="0"/>
              <a:t>Eye color in fruit flies </a:t>
            </a:r>
            <a:endParaRPr lang="en-US" sz="2400" dirty="0"/>
          </a:p>
        </p:txBody>
      </p:sp>
      <p:pic>
        <p:nvPicPr>
          <p:cNvPr id="3" name="Picture 2">
            <a:extLst>
              <a:ext uri="{FF2B5EF4-FFF2-40B4-BE49-F238E27FC236}">
                <a16:creationId xmlns:a16="http://schemas.microsoft.com/office/drawing/2014/main" id="{C96B9CC9-F87E-CB9E-C6C2-7B6833638755}"/>
              </a:ext>
            </a:extLst>
          </p:cNvPr>
          <p:cNvPicPr>
            <a:picLocks noChangeAspect="1"/>
          </p:cNvPicPr>
          <p:nvPr/>
        </p:nvPicPr>
        <p:blipFill rotWithShape="1">
          <a:blip r:embed="rId3"/>
          <a:srcRect b="49558"/>
          <a:stretch/>
        </p:blipFill>
        <p:spPr>
          <a:xfrm>
            <a:off x="19125" y="2163650"/>
            <a:ext cx="9109456" cy="2305319"/>
          </a:xfrm>
          <a:prstGeom prst="rect">
            <a:avLst/>
          </a:prstGeom>
        </p:spPr>
      </p:pic>
      <p:pic>
        <p:nvPicPr>
          <p:cNvPr id="5" name="Picture 4">
            <a:extLst>
              <a:ext uri="{FF2B5EF4-FFF2-40B4-BE49-F238E27FC236}">
                <a16:creationId xmlns:a16="http://schemas.microsoft.com/office/drawing/2014/main" id="{F8BCD056-6041-73EE-F623-F3D779394D2B}"/>
              </a:ext>
            </a:extLst>
          </p:cNvPr>
          <p:cNvPicPr>
            <a:picLocks noChangeAspect="1"/>
          </p:cNvPicPr>
          <p:nvPr/>
        </p:nvPicPr>
        <p:blipFill rotWithShape="1">
          <a:blip r:embed="rId3"/>
          <a:srcRect t="52461"/>
          <a:stretch/>
        </p:blipFill>
        <p:spPr>
          <a:xfrm>
            <a:off x="21665" y="4581004"/>
            <a:ext cx="9109456" cy="2172655"/>
          </a:xfrm>
          <a:prstGeom prst="rect">
            <a:avLst/>
          </a:prstGeom>
        </p:spPr>
      </p:pic>
    </p:spTree>
    <p:extLst>
      <p:ext uri="{BB962C8B-B14F-4D97-AF65-F5344CB8AC3E}">
        <p14:creationId xmlns:p14="http://schemas.microsoft.com/office/powerpoint/2010/main" val="31871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727"/>
        <p:cNvGrpSpPr/>
        <p:nvPr/>
      </p:nvGrpSpPr>
      <p:grpSpPr>
        <a:xfrm>
          <a:off x="0" y="0"/>
          <a:ext cx="0" cy="0"/>
          <a:chOff x="0" y="0"/>
          <a:chExt cx="0" cy="0"/>
        </a:xfrm>
      </p:grpSpPr>
      <p:pic>
        <p:nvPicPr>
          <p:cNvPr id="728" name="Google Shape;728;p98" descr="09_21bXLinkedCross-U.jpg"/>
          <p:cNvPicPr preferRelativeResize="0"/>
          <p:nvPr/>
        </p:nvPicPr>
        <p:blipFill rotWithShape="1">
          <a:blip r:embed="rId3">
            <a:alphaModFix/>
          </a:blip>
          <a:srcRect b="3188"/>
          <a:stretch/>
        </p:blipFill>
        <p:spPr>
          <a:xfrm>
            <a:off x="2234184" y="137160"/>
            <a:ext cx="4675632" cy="6373707"/>
          </a:xfrm>
          <a:prstGeom prst="rect">
            <a:avLst/>
          </a:prstGeom>
          <a:noFill/>
          <a:ln>
            <a:noFill/>
          </a:ln>
        </p:spPr>
      </p:pic>
      <p:sp>
        <p:nvSpPr>
          <p:cNvPr id="729" name="Google Shape;729;p98"/>
          <p:cNvSpPr txBox="1"/>
          <p:nvPr/>
        </p:nvSpPr>
        <p:spPr>
          <a:xfrm>
            <a:off x="2948798" y="118637"/>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30" name="Google Shape;730;p98"/>
          <p:cNvSpPr txBox="1"/>
          <p:nvPr/>
        </p:nvSpPr>
        <p:spPr>
          <a:xfrm>
            <a:off x="5943082" y="118396"/>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31" name="Google Shape;731;p98"/>
          <p:cNvSpPr txBox="1"/>
          <p:nvPr/>
        </p:nvSpPr>
        <p:spPr>
          <a:xfrm>
            <a:off x="4435321" y="3170519"/>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Sperm</a:t>
            </a:r>
            <a:endParaRPr sz="2200" b="1" dirty="0">
              <a:solidFill>
                <a:srgbClr val="000000"/>
              </a:solidFill>
              <a:latin typeface="Arial"/>
              <a:ea typeface="Arial"/>
              <a:cs typeface="Arial"/>
              <a:sym typeface="Arial"/>
            </a:endParaRPr>
          </a:p>
        </p:txBody>
      </p:sp>
      <p:sp>
        <p:nvSpPr>
          <p:cNvPr id="732" name="Google Shape;732;p98"/>
          <p:cNvSpPr txBox="1"/>
          <p:nvPr/>
        </p:nvSpPr>
        <p:spPr>
          <a:xfrm>
            <a:off x="2257903" y="456777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33" name="Google Shape;733;p98"/>
          <p:cNvSpPr txBox="1"/>
          <p:nvPr/>
        </p:nvSpPr>
        <p:spPr>
          <a:xfrm>
            <a:off x="287010" y="2471921"/>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734" name="Google Shape;734;p98"/>
          <p:cNvSpPr txBox="1"/>
          <p:nvPr/>
        </p:nvSpPr>
        <p:spPr>
          <a:xfrm>
            <a:off x="263246" y="2963241"/>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
        <p:nvSpPr>
          <p:cNvPr id="735" name="Google Shape;735;p98"/>
          <p:cNvSpPr txBox="1"/>
          <p:nvPr/>
        </p:nvSpPr>
        <p:spPr>
          <a:xfrm>
            <a:off x="3089970" y="959913"/>
            <a:ext cx="77585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36" name="Google Shape;736;p98"/>
          <p:cNvSpPr txBox="1"/>
          <p:nvPr/>
        </p:nvSpPr>
        <p:spPr>
          <a:xfrm>
            <a:off x="5996543" y="958729"/>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37" name="Google Shape;737;p98"/>
          <p:cNvSpPr txBox="1"/>
          <p:nvPr/>
        </p:nvSpPr>
        <p:spPr>
          <a:xfrm>
            <a:off x="3980483" y="460079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err="1">
                <a:solidFill>
                  <a:srgbClr val="FFFFFF"/>
                </a:solidFill>
                <a:latin typeface="Arial"/>
                <a:ea typeface="Arial"/>
                <a:cs typeface="Arial"/>
                <a:sym typeface="Arial"/>
              </a:rPr>
              <a:t>X</a:t>
            </a:r>
            <a:r>
              <a:rPr lang="en-US" sz="2200" b="1" i="1" baseline="30000" dirty="0" err="1">
                <a:solidFill>
                  <a:srgbClr val="FFFFFF"/>
                </a:solidFill>
                <a:latin typeface="Arial"/>
                <a:ea typeface="Arial"/>
                <a:cs typeface="Arial"/>
                <a:sym typeface="Arial"/>
              </a:rPr>
              <a:t>R</a:t>
            </a:r>
            <a:r>
              <a:rPr lang="en-US" sz="2200" b="1" dirty="0" err="1">
                <a:solidFill>
                  <a:srgbClr val="FFFFFF"/>
                </a:solidFill>
                <a:latin typeface="Arial"/>
                <a:ea typeface="Arial"/>
                <a:cs typeface="Arial"/>
                <a:sym typeface="Arial"/>
              </a:rPr>
              <a:t>X</a:t>
            </a:r>
            <a:r>
              <a:rPr lang="en-US" sz="2200" b="1" i="1" baseline="30000" dirty="0" err="1">
                <a:solidFill>
                  <a:srgbClr val="FFFFFF"/>
                </a:solidFill>
                <a:latin typeface="Arial"/>
                <a:ea typeface="Arial"/>
                <a:cs typeface="Arial"/>
                <a:sym typeface="Arial"/>
              </a:rPr>
              <a:t>r</a:t>
            </a:r>
            <a:endParaRPr sz="2200" b="1" baseline="30000" dirty="0">
              <a:solidFill>
                <a:srgbClr val="FFFFFF"/>
              </a:solidFill>
              <a:latin typeface="Arial"/>
              <a:ea typeface="Arial"/>
              <a:cs typeface="Arial"/>
              <a:sym typeface="Arial"/>
            </a:endParaRPr>
          </a:p>
        </p:txBody>
      </p:sp>
      <p:sp>
        <p:nvSpPr>
          <p:cNvPr id="738" name="Google Shape;738;p98"/>
          <p:cNvSpPr txBox="1"/>
          <p:nvPr/>
        </p:nvSpPr>
        <p:spPr>
          <a:xfrm>
            <a:off x="5162264" y="4627737"/>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FFFFFF"/>
                </a:solidFill>
                <a:latin typeface="Arial"/>
                <a:ea typeface="Arial"/>
                <a:cs typeface="Arial"/>
                <a:sym typeface="Arial"/>
              </a:rPr>
              <a:t>X</a:t>
            </a:r>
            <a:r>
              <a:rPr lang="en-US" sz="2200" b="1" i="1" baseline="30000" dirty="0">
                <a:solidFill>
                  <a:srgbClr val="FFFFFF"/>
                </a:solidFill>
                <a:latin typeface="Arial"/>
                <a:ea typeface="Arial"/>
                <a:cs typeface="Arial"/>
                <a:sym typeface="Arial"/>
              </a:rPr>
              <a:t>R</a:t>
            </a:r>
            <a:r>
              <a:rPr lang="en-US" sz="2200" b="1" dirty="0">
                <a:solidFill>
                  <a:srgbClr val="FFFFFF"/>
                </a:solidFill>
                <a:latin typeface="Arial"/>
                <a:ea typeface="Arial"/>
                <a:cs typeface="Arial"/>
                <a:sym typeface="Arial"/>
              </a:rPr>
              <a:t>Y</a:t>
            </a:r>
            <a:endParaRPr sz="2200" b="1" baseline="30000" dirty="0">
              <a:solidFill>
                <a:srgbClr val="FFFFFF"/>
              </a:solidFill>
              <a:latin typeface="Arial"/>
              <a:ea typeface="Arial"/>
              <a:cs typeface="Arial"/>
              <a:sym typeface="Arial"/>
            </a:endParaRPr>
          </a:p>
        </p:txBody>
      </p:sp>
      <p:sp>
        <p:nvSpPr>
          <p:cNvPr id="739" name="Google Shape;739;p98"/>
          <p:cNvSpPr txBox="1"/>
          <p:nvPr/>
        </p:nvSpPr>
        <p:spPr>
          <a:xfrm>
            <a:off x="3104960" y="4585806"/>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40" name="Google Shape;740;p98"/>
          <p:cNvSpPr txBox="1"/>
          <p:nvPr/>
        </p:nvSpPr>
        <p:spPr>
          <a:xfrm>
            <a:off x="5343570" y="3605544"/>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41" name="Google Shape;741;p98"/>
          <p:cNvSpPr txBox="1"/>
          <p:nvPr/>
        </p:nvSpPr>
        <p:spPr>
          <a:xfrm>
            <a:off x="4174447" y="362549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err="1">
                <a:solidFill>
                  <a:srgbClr val="000000"/>
                </a:solidFill>
                <a:latin typeface="Arial"/>
                <a:ea typeface="Arial"/>
                <a:cs typeface="Arial"/>
                <a:sym typeface="Arial"/>
              </a:rPr>
              <a:t>X</a:t>
            </a:r>
            <a:r>
              <a:rPr lang="en-US" sz="2200" b="1" i="1" baseline="30000" dirty="0" err="1">
                <a:solidFill>
                  <a:srgbClr val="000000"/>
                </a:solidFill>
                <a:latin typeface="Arial"/>
                <a:ea typeface="Arial"/>
                <a:cs typeface="Arial"/>
                <a:sym typeface="Arial"/>
              </a:rPr>
              <a:t>r</a:t>
            </a:r>
            <a:endParaRPr sz="2200" b="1" baseline="300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500"/>
                                        <p:tgtEl>
                                          <p:spTgt spid="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4"/>
                                        </p:tgtEl>
                                        <p:attrNameLst>
                                          <p:attrName>style.visibility</p:attrName>
                                        </p:attrNameLst>
                                      </p:cBhvr>
                                      <p:to>
                                        <p:strVal val="visible"/>
                                      </p:to>
                                    </p:set>
                                    <p:animEffect transition="in" filter="fade">
                                      <p:cBhvr>
                                        <p:cTn id="10" dur="500"/>
                                        <p:tgtEl>
                                          <p:spTgt spid="7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9"/>
                                        </p:tgtEl>
                                        <p:attrNameLst>
                                          <p:attrName>style.visibility</p:attrName>
                                        </p:attrNameLst>
                                      </p:cBhvr>
                                      <p:to>
                                        <p:strVal val="visible"/>
                                      </p:to>
                                    </p:set>
                                    <p:animEffect transition="in" filter="fade">
                                      <p:cBhvr>
                                        <p:cTn id="15" dur="500"/>
                                        <p:tgtEl>
                                          <p:spTgt spid="72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5"/>
                                        </p:tgtEl>
                                        <p:attrNameLst>
                                          <p:attrName>style.visibility</p:attrName>
                                        </p:attrNameLst>
                                      </p:cBhvr>
                                      <p:to>
                                        <p:strVal val="visible"/>
                                      </p:to>
                                    </p:set>
                                    <p:animEffect transition="in" filter="fade">
                                      <p:cBhvr>
                                        <p:cTn id="19" dur="500"/>
                                        <p:tgtEl>
                                          <p:spTgt spid="7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0"/>
                                        </p:tgtEl>
                                        <p:attrNameLst>
                                          <p:attrName>style.visibility</p:attrName>
                                        </p:attrNameLst>
                                      </p:cBhvr>
                                      <p:to>
                                        <p:strVal val="visible"/>
                                      </p:to>
                                    </p:set>
                                    <p:animEffect transition="in" filter="fade">
                                      <p:cBhvr>
                                        <p:cTn id="24" dur="500"/>
                                        <p:tgtEl>
                                          <p:spTgt spid="7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36"/>
                                        </p:tgtEl>
                                        <p:attrNameLst>
                                          <p:attrName>style.visibility</p:attrName>
                                        </p:attrNameLst>
                                      </p:cBhvr>
                                      <p:to>
                                        <p:strVal val="visible"/>
                                      </p:to>
                                    </p:set>
                                    <p:animEffect transition="in" filter="fade">
                                      <p:cBhvr>
                                        <p:cTn id="28" dur="500"/>
                                        <p:tgtEl>
                                          <p:spTgt spid="7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1"/>
                                        </p:tgtEl>
                                        <p:attrNameLst>
                                          <p:attrName>style.visibility</p:attrName>
                                        </p:attrNameLst>
                                      </p:cBhvr>
                                      <p:to>
                                        <p:strVal val="visible"/>
                                      </p:to>
                                    </p:set>
                                    <p:animEffect transition="in" filter="fade">
                                      <p:cBhvr>
                                        <p:cTn id="33" dur="500"/>
                                        <p:tgtEl>
                                          <p:spTgt spid="73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41"/>
                                        </p:tgtEl>
                                        <p:attrNameLst>
                                          <p:attrName>style.visibility</p:attrName>
                                        </p:attrNameLst>
                                      </p:cBhvr>
                                      <p:to>
                                        <p:strVal val="visible"/>
                                      </p:to>
                                    </p:set>
                                    <p:animEffect transition="in" filter="fade">
                                      <p:cBhvr>
                                        <p:cTn id="37" dur="500"/>
                                        <p:tgtEl>
                                          <p:spTgt spid="74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40"/>
                                        </p:tgtEl>
                                        <p:attrNameLst>
                                          <p:attrName>style.visibility</p:attrName>
                                        </p:attrNameLst>
                                      </p:cBhvr>
                                      <p:to>
                                        <p:strVal val="visible"/>
                                      </p:to>
                                    </p:set>
                                    <p:animEffect transition="in" filter="fade">
                                      <p:cBhvr>
                                        <p:cTn id="41" dur="500"/>
                                        <p:tgtEl>
                                          <p:spTgt spid="7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2"/>
                                        </p:tgtEl>
                                        <p:attrNameLst>
                                          <p:attrName>style.visibility</p:attrName>
                                        </p:attrNameLst>
                                      </p:cBhvr>
                                      <p:to>
                                        <p:strVal val="visible"/>
                                      </p:to>
                                    </p:set>
                                    <p:animEffect transition="in" filter="fade">
                                      <p:cBhvr>
                                        <p:cTn id="46" dur="500"/>
                                        <p:tgtEl>
                                          <p:spTgt spid="73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739"/>
                                        </p:tgtEl>
                                        <p:attrNameLst>
                                          <p:attrName>style.visibility</p:attrName>
                                        </p:attrNameLst>
                                      </p:cBhvr>
                                      <p:to>
                                        <p:strVal val="visible"/>
                                      </p:to>
                                    </p:set>
                                    <p:animEffect transition="in" filter="fade">
                                      <p:cBhvr>
                                        <p:cTn id="50" dur="500"/>
                                        <p:tgtEl>
                                          <p:spTgt spid="7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37"/>
                                        </p:tgtEl>
                                        <p:attrNameLst>
                                          <p:attrName>style.visibility</p:attrName>
                                        </p:attrNameLst>
                                      </p:cBhvr>
                                      <p:to>
                                        <p:strVal val="visible"/>
                                      </p:to>
                                    </p:set>
                                    <p:animEffect transition="in" filter="fade">
                                      <p:cBhvr>
                                        <p:cTn id="55" dur="500"/>
                                        <p:tgtEl>
                                          <p:spTgt spid="7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38"/>
                                        </p:tgtEl>
                                        <p:attrNameLst>
                                          <p:attrName>style.visibility</p:attrName>
                                        </p:attrNameLst>
                                      </p:cBhvr>
                                      <p:to>
                                        <p:strVal val="visible"/>
                                      </p:to>
                                    </p:set>
                                    <p:animEffect transition="in" filter="fade">
                                      <p:cBhvr>
                                        <p:cTn id="60" dur="5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 grpId="0"/>
      <p:bldP spid="730" grpId="0"/>
      <p:bldP spid="731" grpId="0"/>
      <p:bldP spid="732" grpId="0"/>
      <p:bldP spid="733" grpId="0" animBg="1"/>
      <p:bldP spid="734" grpId="0" animBg="1"/>
      <p:bldP spid="735" grpId="0"/>
      <p:bldP spid="736" grpId="0"/>
      <p:bldP spid="737" grpId="0"/>
      <p:bldP spid="738" grpId="0"/>
      <p:bldP spid="739" grpId="0"/>
      <p:bldP spid="740" grpId="0"/>
      <p:bldP spid="74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746"/>
        <p:cNvGrpSpPr/>
        <p:nvPr/>
      </p:nvGrpSpPr>
      <p:grpSpPr>
        <a:xfrm>
          <a:off x="0" y="0"/>
          <a:ext cx="0" cy="0"/>
          <a:chOff x="0" y="0"/>
          <a:chExt cx="0" cy="0"/>
        </a:xfrm>
      </p:grpSpPr>
      <p:pic>
        <p:nvPicPr>
          <p:cNvPr id="747" name="Google Shape;747;p99" descr="09_21cXLinkedCross-U.jpg"/>
          <p:cNvPicPr preferRelativeResize="0"/>
          <p:nvPr/>
        </p:nvPicPr>
        <p:blipFill rotWithShape="1">
          <a:blip r:embed="rId3">
            <a:alphaModFix/>
          </a:blip>
          <a:srcRect b="2161"/>
          <a:stretch/>
        </p:blipFill>
        <p:spPr>
          <a:xfrm>
            <a:off x="1264920" y="137160"/>
            <a:ext cx="6614160" cy="6441440"/>
          </a:xfrm>
          <a:prstGeom prst="rect">
            <a:avLst/>
          </a:prstGeom>
          <a:noFill/>
          <a:ln>
            <a:noFill/>
          </a:ln>
        </p:spPr>
      </p:pic>
      <p:sp>
        <p:nvSpPr>
          <p:cNvPr id="748" name="Google Shape;748;p99"/>
          <p:cNvSpPr txBox="1"/>
          <p:nvPr/>
        </p:nvSpPr>
        <p:spPr>
          <a:xfrm>
            <a:off x="1873552" y="122384"/>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49" name="Google Shape;749;p99"/>
          <p:cNvSpPr txBox="1"/>
          <p:nvPr/>
        </p:nvSpPr>
        <p:spPr>
          <a:xfrm>
            <a:off x="4837856" y="122143"/>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50" name="Google Shape;750;p99"/>
          <p:cNvSpPr txBox="1"/>
          <p:nvPr/>
        </p:nvSpPr>
        <p:spPr>
          <a:xfrm>
            <a:off x="3375065" y="3189256"/>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Sperm</a:t>
            </a:r>
            <a:endParaRPr sz="2200" b="1">
              <a:solidFill>
                <a:srgbClr val="000000"/>
              </a:solidFill>
              <a:latin typeface="Arial"/>
              <a:ea typeface="Arial"/>
              <a:cs typeface="Arial"/>
              <a:sym typeface="Arial"/>
            </a:endParaRPr>
          </a:p>
        </p:txBody>
      </p:sp>
      <p:sp>
        <p:nvSpPr>
          <p:cNvPr id="751" name="Google Shape;751;p99"/>
          <p:cNvSpPr txBox="1"/>
          <p:nvPr/>
        </p:nvSpPr>
        <p:spPr>
          <a:xfrm>
            <a:off x="1308839" y="513159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54" name="Google Shape;754;p99"/>
          <p:cNvSpPr txBox="1"/>
          <p:nvPr/>
        </p:nvSpPr>
        <p:spPr>
          <a:xfrm>
            <a:off x="2002142" y="94748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5" name="Google Shape;755;p99"/>
          <p:cNvSpPr txBox="1"/>
          <p:nvPr/>
        </p:nvSpPr>
        <p:spPr>
          <a:xfrm>
            <a:off x="4867272" y="974352"/>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56" name="Google Shape;756;p99"/>
          <p:cNvSpPr txBox="1"/>
          <p:nvPr/>
        </p:nvSpPr>
        <p:spPr>
          <a:xfrm>
            <a:off x="2847578" y="4616494"/>
            <a:ext cx="76944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7" name="Google Shape;757;p99"/>
          <p:cNvSpPr txBox="1"/>
          <p:nvPr/>
        </p:nvSpPr>
        <p:spPr>
          <a:xfrm>
            <a:off x="4072028" y="4616494"/>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58" name="Google Shape;758;p99"/>
          <p:cNvSpPr txBox="1"/>
          <p:nvPr/>
        </p:nvSpPr>
        <p:spPr>
          <a:xfrm>
            <a:off x="2874780" y="5800510"/>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9" name="Google Shape;759;p99"/>
          <p:cNvSpPr txBox="1"/>
          <p:nvPr/>
        </p:nvSpPr>
        <p:spPr>
          <a:xfrm>
            <a:off x="4105620" y="5788587"/>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60" name="Google Shape;760;p99"/>
          <p:cNvSpPr txBox="1"/>
          <p:nvPr/>
        </p:nvSpPr>
        <p:spPr>
          <a:xfrm>
            <a:off x="1999734" y="4649513"/>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61" name="Google Shape;761;p99"/>
          <p:cNvSpPr txBox="1"/>
          <p:nvPr/>
        </p:nvSpPr>
        <p:spPr>
          <a:xfrm>
            <a:off x="2030664" y="582862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62" name="Google Shape;762;p99"/>
          <p:cNvSpPr txBox="1"/>
          <p:nvPr/>
        </p:nvSpPr>
        <p:spPr>
          <a:xfrm>
            <a:off x="4253334" y="3654261"/>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63" name="Google Shape;763;p99"/>
          <p:cNvSpPr txBox="1"/>
          <p:nvPr/>
        </p:nvSpPr>
        <p:spPr>
          <a:xfrm>
            <a:off x="3066534" y="3641982"/>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19" name="Google Shape;733;p98">
            <a:extLst>
              <a:ext uri="{FF2B5EF4-FFF2-40B4-BE49-F238E27FC236}">
                <a16:creationId xmlns:a16="http://schemas.microsoft.com/office/drawing/2014/main" id="{A6B77286-717E-2ED6-689C-C118BD8061F5}"/>
              </a:ext>
            </a:extLst>
          </p:cNvPr>
          <p:cNvSpPr txBox="1"/>
          <p:nvPr/>
        </p:nvSpPr>
        <p:spPr>
          <a:xfrm>
            <a:off x="5809395" y="2697936"/>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20" name="Google Shape;734;p98">
            <a:extLst>
              <a:ext uri="{FF2B5EF4-FFF2-40B4-BE49-F238E27FC236}">
                <a16:creationId xmlns:a16="http://schemas.microsoft.com/office/drawing/2014/main" id="{AF3E900D-3EEE-85C8-76F5-1F7F885FD23F}"/>
              </a:ext>
            </a:extLst>
          </p:cNvPr>
          <p:cNvSpPr txBox="1"/>
          <p:nvPr/>
        </p:nvSpPr>
        <p:spPr>
          <a:xfrm>
            <a:off x="5785631" y="3189256"/>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fade">
                                      <p:cBhvr>
                                        <p:cTn id="7" dur="500"/>
                                        <p:tgtEl>
                                          <p:spTgt spid="7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4"/>
                                        </p:tgtEl>
                                        <p:attrNameLst>
                                          <p:attrName>style.visibility</p:attrName>
                                        </p:attrNameLst>
                                      </p:cBhvr>
                                      <p:to>
                                        <p:strVal val="visible"/>
                                      </p:to>
                                    </p:set>
                                    <p:animEffect transition="in" filter="fade">
                                      <p:cBhvr>
                                        <p:cTn id="11" dur="500"/>
                                        <p:tgtEl>
                                          <p:spTgt spid="7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49"/>
                                        </p:tgtEl>
                                        <p:attrNameLst>
                                          <p:attrName>style.visibility</p:attrName>
                                        </p:attrNameLst>
                                      </p:cBhvr>
                                      <p:to>
                                        <p:strVal val="visible"/>
                                      </p:to>
                                    </p:set>
                                    <p:animEffect transition="in" filter="fade">
                                      <p:cBhvr>
                                        <p:cTn id="16" dur="500"/>
                                        <p:tgtEl>
                                          <p:spTgt spid="74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55"/>
                                        </p:tgtEl>
                                        <p:attrNameLst>
                                          <p:attrName>style.visibility</p:attrName>
                                        </p:attrNameLst>
                                      </p:cBhvr>
                                      <p:to>
                                        <p:strVal val="visible"/>
                                      </p:to>
                                    </p:set>
                                    <p:animEffect transition="in" filter="fade">
                                      <p:cBhvr>
                                        <p:cTn id="20" dur="500"/>
                                        <p:tgtEl>
                                          <p:spTgt spid="7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50"/>
                                        </p:tgtEl>
                                        <p:attrNameLst>
                                          <p:attrName>style.visibility</p:attrName>
                                        </p:attrNameLst>
                                      </p:cBhvr>
                                      <p:to>
                                        <p:strVal val="visible"/>
                                      </p:to>
                                    </p:set>
                                    <p:animEffect transition="in" filter="fade">
                                      <p:cBhvr>
                                        <p:cTn id="25" dur="500"/>
                                        <p:tgtEl>
                                          <p:spTgt spid="75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63"/>
                                        </p:tgtEl>
                                        <p:attrNameLst>
                                          <p:attrName>style.visibility</p:attrName>
                                        </p:attrNameLst>
                                      </p:cBhvr>
                                      <p:to>
                                        <p:strVal val="visible"/>
                                      </p:to>
                                    </p:set>
                                    <p:animEffect transition="in" filter="fade">
                                      <p:cBhvr>
                                        <p:cTn id="29" dur="500"/>
                                        <p:tgtEl>
                                          <p:spTgt spid="76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fade">
                                      <p:cBhvr>
                                        <p:cTn id="33" dur="500"/>
                                        <p:tgtEl>
                                          <p:spTgt spid="7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51"/>
                                        </p:tgtEl>
                                        <p:attrNameLst>
                                          <p:attrName>style.visibility</p:attrName>
                                        </p:attrNameLst>
                                      </p:cBhvr>
                                      <p:to>
                                        <p:strVal val="visible"/>
                                      </p:to>
                                    </p:set>
                                    <p:animEffect transition="in" filter="fade">
                                      <p:cBhvr>
                                        <p:cTn id="38" dur="500"/>
                                        <p:tgtEl>
                                          <p:spTgt spid="75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60"/>
                                        </p:tgtEl>
                                        <p:attrNameLst>
                                          <p:attrName>style.visibility</p:attrName>
                                        </p:attrNameLst>
                                      </p:cBhvr>
                                      <p:to>
                                        <p:strVal val="visible"/>
                                      </p:to>
                                    </p:set>
                                    <p:animEffect transition="in" filter="fade">
                                      <p:cBhvr>
                                        <p:cTn id="42" dur="500"/>
                                        <p:tgtEl>
                                          <p:spTgt spid="76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61"/>
                                        </p:tgtEl>
                                        <p:attrNameLst>
                                          <p:attrName>style.visibility</p:attrName>
                                        </p:attrNameLst>
                                      </p:cBhvr>
                                      <p:to>
                                        <p:strVal val="visible"/>
                                      </p:to>
                                    </p:set>
                                    <p:animEffect transition="in" filter="fade">
                                      <p:cBhvr>
                                        <p:cTn id="46" dur="500"/>
                                        <p:tgtEl>
                                          <p:spTgt spid="76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56"/>
                                        </p:tgtEl>
                                        <p:attrNameLst>
                                          <p:attrName>style.visibility</p:attrName>
                                        </p:attrNameLst>
                                      </p:cBhvr>
                                      <p:to>
                                        <p:strVal val="visible"/>
                                      </p:to>
                                    </p:set>
                                    <p:animEffect transition="in" filter="fade">
                                      <p:cBhvr>
                                        <p:cTn id="51" dur="500"/>
                                        <p:tgtEl>
                                          <p:spTgt spid="7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7"/>
                                        </p:tgtEl>
                                        <p:attrNameLst>
                                          <p:attrName>style.visibility</p:attrName>
                                        </p:attrNameLst>
                                      </p:cBhvr>
                                      <p:to>
                                        <p:strVal val="visible"/>
                                      </p:to>
                                    </p:set>
                                    <p:animEffect transition="in" filter="fade">
                                      <p:cBhvr>
                                        <p:cTn id="56" dur="500"/>
                                        <p:tgtEl>
                                          <p:spTgt spid="75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58"/>
                                        </p:tgtEl>
                                        <p:attrNameLst>
                                          <p:attrName>style.visibility</p:attrName>
                                        </p:attrNameLst>
                                      </p:cBhvr>
                                      <p:to>
                                        <p:strVal val="visible"/>
                                      </p:to>
                                    </p:set>
                                    <p:animEffect transition="in" filter="fade">
                                      <p:cBhvr>
                                        <p:cTn id="61" dur="500"/>
                                        <p:tgtEl>
                                          <p:spTgt spid="75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59"/>
                                        </p:tgtEl>
                                        <p:attrNameLst>
                                          <p:attrName>style.visibility</p:attrName>
                                        </p:attrNameLst>
                                      </p:cBhvr>
                                      <p:to>
                                        <p:strVal val="visible"/>
                                      </p:to>
                                    </p:set>
                                    <p:animEffect transition="in" filter="fade">
                                      <p:cBhvr>
                                        <p:cTn id="66"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p:bldP spid="749" grpId="0"/>
      <p:bldP spid="750" grpId="0"/>
      <p:bldP spid="751" grpId="0"/>
      <p:bldP spid="754" grpId="0"/>
      <p:bldP spid="755" grpId="0"/>
      <p:bldP spid="756" grpId="0"/>
      <p:bldP spid="757" grpId="0"/>
      <p:bldP spid="758" grpId="0"/>
      <p:bldP spid="759" grpId="0"/>
      <p:bldP spid="760" grpId="0"/>
      <p:bldP spid="761" grpId="0"/>
      <p:bldP spid="762" grpId="0"/>
      <p:bldP spid="76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768"/>
        <p:cNvGrpSpPr/>
        <p:nvPr/>
      </p:nvGrpSpPr>
      <p:grpSpPr>
        <a:xfrm>
          <a:off x="0" y="0"/>
          <a:ext cx="0" cy="0"/>
          <a:chOff x="0" y="0"/>
          <a:chExt cx="0" cy="0"/>
        </a:xfrm>
      </p:grpSpPr>
      <p:pic>
        <p:nvPicPr>
          <p:cNvPr id="769" name="Google Shape;769;p100" descr="09_21dXLinkedCross-U.jpg"/>
          <p:cNvPicPr preferRelativeResize="0"/>
          <p:nvPr/>
        </p:nvPicPr>
        <p:blipFill rotWithShape="1">
          <a:blip r:embed="rId3">
            <a:alphaModFix/>
          </a:blip>
          <a:srcRect b="2675"/>
          <a:stretch/>
        </p:blipFill>
        <p:spPr>
          <a:xfrm>
            <a:off x="1267968" y="137160"/>
            <a:ext cx="6608064" cy="6407573"/>
          </a:xfrm>
          <a:prstGeom prst="rect">
            <a:avLst/>
          </a:prstGeom>
          <a:noFill/>
          <a:ln>
            <a:noFill/>
          </a:ln>
        </p:spPr>
      </p:pic>
      <p:sp>
        <p:nvSpPr>
          <p:cNvPr id="770" name="Google Shape;770;p100"/>
          <p:cNvSpPr txBox="1"/>
          <p:nvPr/>
        </p:nvSpPr>
        <p:spPr>
          <a:xfrm>
            <a:off x="1843572" y="122384"/>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71" name="Google Shape;771;p100"/>
          <p:cNvSpPr txBox="1"/>
          <p:nvPr/>
        </p:nvSpPr>
        <p:spPr>
          <a:xfrm>
            <a:off x="4837856" y="122143"/>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72" name="Google Shape;772;p100"/>
          <p:cNvSpPr txBox="1"/>
          <p:nvPr/>
        </p:nvSpPr>
        <p:spPr>
          <a:xfrm>
            <a:off x="3300115" y="3189256"/>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Sperm</a:t>
            </a:r>
            <a:endParaRPr sz="2200" b="1">
              <a:solidFill>
                <a:srgbClr val="000000"/>
              </a:solidFill>
              <a:latin typeface="Arial"/>
              <a:ea typeface="Arial"/>
              <a:cs typeface="Arial"/>
              <a:sym typeface="Arial"/>
            </a:endParaRPr>
          </a:p>
        </p:txBody>
      </p:sp>
      <p:sp>
        <p:nvSpPr>
          <p:cNvPr id="773" name="Google Shape;773;p100"/>
          <p:cNvSpPr txBox="1"/>
          <p:nvPr/>
        </p:nvSpPr>
        <p:spPr>
          <a:xfrm>
            <a:off x="1308839" y="513159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76" name="Google Shape;776;p100"/>
          <p:cNvSpPr txBox="1"/>
          <p:nvPr/>
        </p:nvSpPr>
        <p:spPr>
          <a:xfrm>
            <a:off x="2002142" y="94748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77" name="Google Shape;777;p100"/>
          <p:cNvSpPr txBox="1"/>
          <p:nvPr/>
        </p:nvSpPr>
        <p:spPr>
          <a:xfrm>
            <a:off x="4906307" y="947486"/>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78" name="Google Shape;778;p100"/>
          <p:cNvSpPr txBox="1"/>
          <p:nvPr/>
        </p:nvSpPr>
        <p:spPr>
          <a:xfrm>
            <a:off x="2877558" y="4616494"/>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79" name="Google Shape;779;p100"/>
          <p:cNvSpPr txBox="1"/>
          <p:nvPr/>
        </p:nvSpPr>
        <p:spPr>
          <a:xfrm>
            <a:off x="4102008" y="4616494"/>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80" name="Google Shape;780;p100"/>
          <p:cNvSpPr txBox="1"/>
          <p:nvPr/>
        </p:nvSpPr>
        <p:spPr>
          <a:xfrm>
            <a:off x="2912609" y="5726818"/>
            <a:ext cx="650819"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1" name="Google Shape;781;p100"/>
          <p:cNvSpPr txBox="1"/>
          <p:nvPr/>
        </p:nvSpPr>
        <p:spPr>
          <a:xfrm>
            <a:off x="4120610" y="5758607"/>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82" name="Google Shape;782;p100"/>
          <p:cNvSpPr txBox="1"/>
          <p:nvPr/>
        </p:nvSpPr>
        <p:spPr>
          <a:xfrm>
            <a:off x="1999734" y="4649513"/>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3" name="Google Shape;783;p100"/>
          <p:cNvSpPr txBox="1"/>
          <p:nvPr/>
        </p:nvSpPr>
        <p:spPr>
          <a:xfrm>
            <a:off x="2060644" y="575367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4" name="Google Shape;784;p100"/>
          <p:cNvSpPr txBox="1"/>
          <p:nvPr/>
        </p:nvSpPr>
        <p:spPr>
          <a:xfrm>
            <a:off x="4253334" y="3654261"/>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85" name="Google Shape;785;p100"/>
          <p:cNvSpPr txBox="1"/>
          <p:nvPr/>
        </p:nvSpPr>
        <p:spPr>
          <a:xfrm>
            <a:off x="3084211" y="3674212"/>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19" name="Google Shape;733;p98">
            <a:extLst>
              <a:ext uri="{FF2B5EF4-FFF2-40B4-BE49-F238E27FC236}">
                <a16:creationId xmlns:a16="http://schemas.microsoft.com/office/drawing/2014/main" id="{6D7B6C69-2F6B-82C1-27F3-F2463B884A8D}"/>
              </a:ext>
            </a:extLst>
          </p:cNvPr>
          <p:cNvSpPr txBox="1"/>
          <p:nvPr/>
        </p:nvSpPr>
        <p:spPr>
          <a:xfrm>
            <a:off x="5809395" y="2697936"/>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20" name="Google Shape;734;p98">
            <a:extLst>
              <a:ext uri="{FF2B5EF4-FFF2-40B4-BE49-F238E27FC236}">
                <a16:creationId xmlns:a16="http://schemas.microsoft.com/office/drawing/2014/main" id="{1A344FC5-67C8-F633-BBEA-7B4AD376F284}"/>
              </a:ext>
            </a:extLst>
          </p:cNvPr>
          <p:cNvSpPr txBox="1"/>
          <p:nvPr/>
        </p:nvSpPr>
        <p:spPr>
          <a:xfrm>
            <a:off x="5785631" y="3189256"/>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76"/>
                                        </p:tgtEl>
                                        <p:attrNameLst>
                                          <p:attrName>style.visibility</p:attrName>
                                        </p:attrNameLst>
                                      </p:cBhvr>
                                      <p:to>
                                        <p:strVal val="visible"/>
                                      </p:to>
                                    </p:set>
                                    <p:animEffect transition="in" filter="fade">
                                      <p:cBhvr>
                                        <p:cTn id="11" dur="500"/>
                                        <p:tgtEl>
                                          <p:spTgt spid="7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71"/>
                                        </p:tgtEl>
                                        <p:attrNameLst>
                                          <p:attrName>style.visibility</p:attrName>
                                        </p:attrNameLst>
                                      </p:cBhvr>
                                      <p:to>
                                        <p:strVal val="visible"/>
                                      </p:to>
                                    </p:set>
                                    <p:animEffect transition="in" filter="fade">
                                      <p:cBhvr>
                                        <p:cTn id="16" dur="500"/>
                                        <p:tgtEl>
                                          <p:spTgt spid="77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77"/>
                                        </p:tgtEl>
                                        <p:attrNameLst>
                                          <p:attrName>style.visibility</p:attrName>
                                        </p:attrNameLst>
                                      </p:cBhvr>
                                      <p:to>
                                        <p:strVal val="visible"/>
                                      </p:to>
                                    </p:set>
                                    <p:animEffect transition="in" filter="fade">
                                      <p:cBhvr>
                                        <p:cTn id="20" dur="500"/>
                                        <p:tgtEl>
                                          <p:spTgt spid="7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2"/>
                                        </p:tgtEl>
                                        <p:attrNameLst>
                                          <p:attrName>style.visibility</p:attrName>
                                        </p:attrNameLst>
                                      </p:cBhvr>
                                      <p:to>
                                        <p:strVal val="visible"/>
                                      </p:to>
                                    </p:set>
                                    <p:animEffect transition="in" filter="fade">
                                      <p:cBhvr>
                                        <p:cTn id="25" dur="500"/>
                                        <p:tgtEl>
                                          <p:spTgt spid="77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85"/>
                                        </p:tgtEl>
                                        <p:attrNameLst>
                                          <p:attrName>style.visibility</p:attrName>
                                        </p:attrNameLst>
                                      </p:cBhvr>
                                      <p:to>
                                        <p:strVal val="visible"/>
                                      </p:to>
                                    </p:set>
                                    <p:animEffect transition="in" filter="fade">
                                      <p:cBhvr>
                                        <p:cTn id="29" dur="500"/>
                                        <p:tgtEl>
                                          <p:spTgt spid="78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84"/>
                                        </p:tgtEl>
                                        <p:attrNameLst>
                                          <p:attrName>style.visibility</p:attrName>
                                        </p:attrNameLst>
                                      </p:cBhvr>
                                      <p:to>
                                        <p:strVal val="visible"/>
                                      </p:to>
                                    </p:set>
                                    <p:animEffect transition="in" filter="fade">
                                      <p:cBhvr>
                                        <p:cTn id="33" dur="500"/>
                                        <p:tgtEl>
                                          <p:spTgt spid="78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73"/>
                                        </p:tgtEl>
                                        <p:attrNameLst>
                                          <p:attrName>style.visibility</p:attrName>
                                        </p:attrNameLst>
                                      </p:cBhvr>
                                      <p:to>
                                        <p:strVal val="visible"/>
                                      </p:to>
                                    </p:set>
                                    <p:animEffect transition="in" filter="fade">
                                      <p:cBhvr>
                                        <p:cTn id="38" dur="500"/>
                                        <p:tgtEl>
                                          <p:spTgt spid="77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82"/>
                                        </p:tgtEl>
                                        <p:attrNameLst>
                                          <p:attrName>style.visibility</p:attrName>
                                        </p:attrNameLst>
                                      </p:cBhvr>
                                      <p:to>
                                        <p:strVal val="visible"/>
                                      </p:to>
                                    </p:set>
                                    <p:animEffect transition="in" filter="fade">
                                      <p:cBhvr>
                                        <p:cTn id="42" dur="500"/>
                                        <p:tgtEl>
                                          <p:spTgt spid="782"/>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83"/>
                                        </p:tgtEl>
                                        <p:attrNameLst>
                                          <p:attrName>style.visibility</p:attrName>
                                        </p:attrNameLst>
                                      </p:cBhvr>
                                      <p:to>
                                        <p:strVal val="visible"/>
                                      </p:to>
                                    </p:set>
                                    <p:animEffect transition="in" filter="fade">
                                      <p:cBhvr>
                                        <p:cTn id="46" dur="500"/>
                                        <p:tgtEl>
                                          <p:spTgt spid="7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78"/>
                                        </p:tgtEl>
                                        <p:attrNameLst>
                                          <p:attrName>style.visibility</p:attrName>
                                        </p:attrNameLst>
                                      </p:cBhvr>
                                      <p:to>
                                        <p:strVal val="visible"/>
                                      </p:to>
                                    </p:set>
                                    <p:animEffect transition="in" filter="fade">
                                      <p:cBhvr>
                                        <p:cTn id="51" dur="500"/>
                                        <p:tgtEl>
                                          <p:spTgt spid="7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79"/>
                                        </p:tgtEl>
                                        <p:attrNameLst>
                                          <p:attrName>style.visibility</p:attrName>
                                        </p:attrNameLst>
                                      </p:cBhvr>
                                      <p:to>
                                        <p:strVal val="visible"/>
                                      </p:to>
                                    </p:set>
                                    <p:animEffect transition="in" filter="fade">
                                      <p:cBhvr>
                                        <p:cTn id="56" dur="500"/>
                                        <p:tgtEl>
                                          <p:spTgt spid="77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80"/>
                                        </p:tgtEl>
                                        <p:attrNameLst>
                                          <p:attrName>style.visibility</p:attrName>
                                        </p:attrNameLst>
                                      </p:cBhvr>
                                      <p:to>
                                        <p:strVal val="visible"/>
                                      </p:to>
                                    </p:set>
                                    <p:animEffect transition="in" filter="fade">
                                      <p:cBhvr>
                                        <p:cTn id="61" dur="500"/>
                                        <p:tgtEl>
                                          <p:spTgt spid="78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1"/>
                                        </p:tgtEl>
                                        <p:attrNameLst>
                                          <p:attrName>style.visibility</p:attrName>
                                        </p:attrNameLst>
                                      </p:cBhvr>
                                      <p:to>
                                        <p:strVal val="visible"/>
                                      </p:to>
                                    </p:set>
                                    <p:animEffect transition="in" filter="fade">
                                      <p:cBhvr>
                                        <p:cTn id="66" dur="5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 grpId="0"/>
      <p:bldP spid="771" grpId="0"/>
      <p:bldP spid="772" grpId="0"/>
      <p:bldP spid="773" grpId="0"/>
      <p:bldP spid="776" grpId="0"/>
      <p:bldP spid="777" grpId="0"/>
      <p:bldP spid="778" grpId="0"/>
      <p:bldP spid="779" grpId="0"/>
      <p:bldP spid="780" grpId="0"/>
      <p:bldP spid="781" grpId="0"/>
      <p:bldP spid="782" grpId="0"/>
      <p:bldP spid="783" grpId="0"/>
      <p:bldP spid="784" grpId="0"/>
      <p:bldP spid="78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790"/>
        <p:cNvGrpSpPr/>
        <p:nvPr/>
      </p:nvGrpSpPr>
      <p:grpSpPr>
        <a:xfrm>
          <a:off x="0" y="0"/>
          <a:ext cx="0" cy="0"/>
          <a:chOff x="0" y="0"/>
          <a:chExt cx="0" cy="0"/>
        </a:xfrm>
      </p:grpSpPr>
      <p:sp>
        <p:nvSpPr>
          <p:cNvPr id="792" name="Google Shape;792;p101"/>
          <p:cNvSpPr txBox="1">
            <a:spLocks noGrp="1"/>
          </p:cNvSpPr>
          <p:nvPr>
            <p:ph type="body" idx="1"/>
          </p:nvPr>
        </p:nvSpPr>
        <p:spPr>
          <a:xfrm>
            <a:off x="214647" y="1351875"/>
            <a:ext cx="8475133" cy="446937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sz="2400" dirty="0"/>
              <a:t>Most sex-linked human disorders are</a:t>
            </a:r>
            <a:endParaRPr sz="2400" dirty="0"/>
          </a:p>
          <a:p>
            <a:pPr marL="685800" lvl="1" indent="-228600" algn="l" rtl="0">
              <a:lnSpc>
                <a:spcPct val="100000"/>
              </a:lnSpc>
              <a:spcBef>
                <a:spcPts val="600"/>
              </a:spcBef>
              <a:spcAft>
                <a:spcPts val="0"/>
              </a:spcAft>
              <a:buSzPts val="2600"/>
              <a:buChar char="•"/>
            </a:pPr>
            <a:r>
              <a:rPr lang="en-US" sz="2400" dirty="0"/>
              <a:t>due to </a:t>
            </a:r>
            <a:r>
              <a:rPr lang="en-US" sz="2400" b="1" dirty="0">
                <a:solidFill>
                  <a:srgbClr val="0000FF"/>
                </a:solidFill>
              </a:rPr>
              <a:t>recessive alleles </a:t>
            </a:r>
            <a:endParaRPr sz="2400" dirty="0"/>
          </a:p>
          <a:p>
            <a:pPr marL="685800" lvl="1" indent="-228600" algn="l" rtl="0">
              <a:lnSpc>
                <a:spcPct val="100000"/>
              </a:lnSpc>
              <a:spcBef>
                <a:spcPts val="600"/>
              </a:spcBef>
              <a:spcAft>
                <a:spcPts val="0"/>
              </a:spcAft>
              <a:buSzPts val="2600"/>
              <a:buChar char="•"/>
            </a:pPr>
            <a:r>
              <a:rPr lang="en-US" sz="2400" dirty="0"/>
              <a:t>seen mostly in </a:t>
            </a:r>
            <a:r>
              <a:rPr lang="en-US" sz="2400" b="1" dirty="0">
                <a:solidFill>
                  <a:srgbClr val="0000FF"/>
                </a:solidFill>
              </a:rPr>
              <a:t>males</a:t>
            </a:r>
            <a:endParaRPr sz="2400" dirty="0"/>
          </a:p>
          <a:p>
            <a:pPr marL="228600" lvl="0" indent="-228600" algn="l" rtl="0">
              <a:lnSpc>
                <a:spcPct val="100000"/>
              </a:lnSpc>
              <a:spcBef>
                <a:spcPts val="1800"/>
              </a:spcBef>
              <a:spcAft>
                <a:spcPts val="0"/>
              </a:spcAft>
              <a:buSzPts val="2800"/>
              <a:buChar char="•"/>
            </a:pPr>
            <a:r>
              <a:rPr lang="en-US" sz="2400" dirty="0"/>
              <a:t>A </a:t>
            </a:r>
            <a:r>
              <a:rPr lang="en-US" sz="2400" b="1" dirty="0">
                <a:solidFill>
                  <a:srgbClr val="FF0000"/>
                </a:solidFill>
              </a:rPr>
              <a:t>male</a:t>
            </a:r>
            <a:r>
              <a:rPr lang="en-US" sz="2400" dirty="0"/>
              <a:t> receiving a single X-linked recessive allele from his mother will have the disorder.</a:t>
            </a:r>
          </a:p>
          <a:p>
            <a:pPr marL="228600" lvl="0" indent="-228600" algn="l" rtl="0">
              <a:lnSpc>
                <a:spcPct val="100000"/>
              </a:lnSpc>
              <a:spcBef>
                <a:spcPts val="1800"/>
              </a:spcBef>
              <a:spcAft>
                <a:spcPts val="0"/>
              </a:spcAft>
              <a:buSzPts val="2800"/>
              <a:buChar char="•"/>
            </a:pPr>
            <a:endParaRPr lang="en-US" sz="2400" dirty="0"/>
          </a:p>
          <a:p>
            <a:pPr marL="0" lvl="0" indent="0" algn="l" rtl="0">
              <a:lnSpc>
                <a:spcPct val="100000"/>
              </a:lnSpc>
              <a:spcBef>
                <a:spcPts val="1800"/>
              </a:spcBef>
              <a:spcAft>
                <a:spcPts val="0"/>
              </a:spcAft>
              <a:buSzPts val="2800"/>
              <a:buNone/>
            </a:pPr>
            <a:endParaRPr sz="1200" dirty="0"/>
          </a:p>
          <a:p>
            <a:pPr marL="228600" lvl="0" indent="-228600" algn="l" rtl="0">
              <a:lnSpc>
                <a:spcPct val="100000"/>
              </a:lnSpc>
              <a:spcBef>
                <a:spcPts val="1800"/>
              </a:spcBef>
              <a:spcAft>
                <a:spcPts val="0"/>
              </a:spcAft>
              <a:buSzPts val="2800"/>
              <a:buChar char="•"/>
            </a:pPr>
            <a:r>
              <a:rPr lang="en-US" sz="2400" dirty="0">
                <a:solidFill>
                  <a:srgbClr val="00B050"/>
                </a:solidFill>
              </a:rPr>
              <a:t>A</a:t>
            </a:r>
            <a:r>
              <a:rPr lang="en-US" sz="2400" dirty="0"/>
              <a:t> </a:t>
            </a:r>
            <a:r>
              <a:rPr lang="en-US" sz="2400" b="1" dirty="0">
                <a:solidFill>
                  <a:srgbClr val="3712BE"/>
                </a:solidFill>
              </a:rPr>
              <a:t>female</a:t>
            </a:r>
            <a:r>
              <a:rPr lang="en-US" sz="2400" dirty="0"/>
              <a:t> </a:t>
            </a:r>
            <a:r>
              <a:rPr lang="en-US" sz="2400" dirty="0">
                <a:solidFill>
                  <a:srgbClr val="00B050"/>
                </a:solidFill>
              </a:rPr>
              <a:t>must receive the allele from both parents to be affected.</a:t>
            </a:r>
            <a:endParaRPr sz="2400" dirty="0">
              <a:solidFill>
                <a:srgbClr val="00B050"/>
              </a:solidFill>
            </a:endParaRPr>
          </a:p>
        </p:txBody>
      </p:sp>
      <p:sp>
        <p:nvSpPr>
          <p:cNvPr id="7" name="Google Shape;801;p102">
            <a:extLst>
              <a:ext uri="{FF2B5EF4-FFF2-40B4-BE49-F238E27FC236}">
                <a16:creationId xmlns:a16="http://schemas.microsoft.com/office/drawing/2014/main" id="{E223AF65-6A56-2646-14B8-821F75217911}"/>
              </a:ext>
            </a:extLst>
          </p:cNvPr>
          <p:cNvSpPr txBox="1">
            <a:spLocks noGrp="1"/>
          </p:cNvSpPr>
          <p:nvPr>
            <p:ph type="title"/>
          </p:nvPr>
        </p:nvSpPr>
        <p:spPr>
          <a:xfrm>
            <a:off x="1189703" y="247139"/>
            <a:ext cx="6949768" cy="1040341"/>
          </a:xfrm>
          <a:prstGeom prst="rect">
            <a:avLst/>
          </a:prstGeom>
          <a:solidFill>
            <a:srgbClr val="00B0F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Human </a:t>
            </a:r>
            <a:r>
              <a:rPr lang="en-US" sz="3200" dirty="0">
                <a:solidFill>
                  <a:srgbClr val="FF0000"/>
                </a:solidFill>
              </a:rPr>
              <a:t>Sex-Linked Disorders </a:t>
            </a:r>
            <a:r>
              <a:rPr lang="en-US" sz="3200" dirty="0">
                <a:solidFill>
                  <a:srgbClr val="0000FF"/>
                </a:solidFill>
              </a:rPr>
              <a:t>affect mostly </a:t>
            </a:r>
            <a:r>
              <a:rPr lang="en-US" sz="3200" dirty="0">
                <a:solidFill>
                  <a:srgbClr val="FF0000"/>
                </a:solidFill>
              </a:rPr>
              <a:t>Males</a:t>
            </a:r>
            <a:endParaRPr sz="3200" dirty="0">
              <a:solidFill>
                <a:srgbClr val="FF0000"/>
              </a:solidFill>
            </a:endParaRPr>
          </a:p>
        </p:txBody>
      </p:sp>
      <p:pic>
        <p:nvPicPr>
          <p:cNvPr id="5" name="Picture 4">
            <a:extLst>
              <a:ext uri="{FF2B5EF4-FFF2-40B4-BE49-F238E27FC236}">
                <a16:creationId xmlns:a16="http://schemas.microsoft.com/office/drawing/2014/main" id="{FBA8D1BF-9E1C-EFA8-462E-F641204B52F5}"/>
              </a:ext>
            </a:extLst>
          </p:cNvPr>
          <p:cNvPicPr>
            <a:picLocks noChangeAspect="1"/>
          </p:cNvPicPr>
          <p:nvPr/>
        </p:nvPicPr>
        <p:blipFill rotWithShape="1">
          <a:blip r:embed="rId3"/>
          <a:srcRect b="41764"/>
          <a:stretch/>
        </p:blipFill>
        <p:spPr>
          <a:xfrm>
            <a:off x="2451696" y="5419834"/>
            <a:ext cx="4739889" cy="1438166"/>
          </a:xfrm>
          <a:prstGeom prst="rect">
            <a:avLst/>
          </a:prstGeom>
        </p:spPr>
      </p:pic>
      <p:pic>
        <p:nvPicPr>
          <p:cNvPr id="2" name="Picture 1">
            <a:extLst>
              <a:ext uri="{FF2B5EF4-FFF2-40B4-BE49-F238E27FC236}">
                <a16:creationId xmlns:a16="http://schemas.microsoft.com/office/drawing/2014/main" id="{339C2D45-EEBF-DDC5-4322-F8A554E6A9B9}"/>
              </a:ext>
            </a:extLst>
          </p:cNvPr>
          <p:cNvPicPr>
            <a:picLocks noChangeAspect="1"/>
          </p:cNvPicPr>
          <p:nvPr/>
        </p:nvPicPr>
        <p:blipFill rotWithShape="1">
          <a:blip r:embed="rId3"/>
          <a:srcRect t="59193"/>
          <a:stretch/>
        </p:blipFill>
        <p:spPr>
          <a:xfrm>
            <a:off x="2294642" y="3586563"/>
            <a:ext cx="4739889" cy="1007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Effect transition="in" filter="wipe(left)">
                                      <p:cBhvr>
                                        <p:cTn id="7" dur="500"/>
                                        <p:tgtEl>
                                          <p:spTgt spid="7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2">
                                            <p:txEl>
                                              <p:pRg st="1" end="1"/>
                                            </p:txEl>
                                          </p:spTgt>
                                        </p:tgtEl>
                                        <p:attrNameLst>
                                          <p:attrName>style.visibility</p:attrName>
                                        </p:attrNameLst>
                                      </p:cBhvr>
                                      <p:to>
                                        <p:strVal val="visible"/>
                                      </p:to>
                                    </p:set>
                                    <p:animEffect transition="in" filter="wipe(left)">
                                      <p:cBhvr>
                                        <p:cTn id="12" dur="500"/>
                                        <p:tgtEl>
                                          <p:spTgt spid="7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2">
                                            <p:txEl>
                                              <p:pRg st="2" end="2"/>
                                            </p:txEl>
                                          </p:spTgt>
                                        </p:tgtEl>
                                        <p:attrNameLst>
                                          <p:attrName>style.visibility</p:attrName>
                                        </p:attrNameLst>
                                      </p:cBhvr>
                                      <p:to>
                                        <p:strVal val="visible"/>
                                      </p:to>
                                    </p:set>
                                    <p:animEffect transition="in" filter="wipe(left)">
                                      <p:cBhvr>
                                        <p:cTn id="17" dur="500"/>
                                        <p:tgtEl>
                                          <p:spTgt spid="7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92">
                                            <p:txEl>
                                              <p:pRg st="3" end="3"/>
                                            </p:txEl>
                                          </p:spTgt>
                                        </p:tgtEl>
                                        <p:attrNameLst>
                                          <p:attrName>style.visibility</p:attrName>
                                        </p:attrNameLst>
                                      </p:cBhvr>
                                      <p:to>
                                        <p:strVal val="visible"/>
                                      </p:to>
                                    </p:set>
                                    <p:animEffect transition="in" filter="wipe(left)">
                                      <p:cBhvr>
                                        <p:cTn id="22" dur="500"/>
                                        <p:tgtEl>
                                          <p:spTgt spid="79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92">
                                            <p:txEl>
                                              <p:pRg st="6" end="6"/>
                                            </p:txEl>
                                          </p:spTgt>
                                        </p:tgtEl>
                                        <p:attrNameLst>
                                          <p:attrName>style.visibility</p:attrName>
                                        </p:attrNameLst>
                                      </p:cBhvr>
                                      <p:to>
                                        <p:strVal val="visible"/>
                                      </p:to>
                                    </p:set>
                                    <p:animEffect transition="in" filter="wipe(left)">
                                      <p:cBhvr>
                                        <p:cTn id="31" dur="500"/>
                                        <p:tgtEl>
                                          <p:spTgt spid="792">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02"/>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b="1" dirty="0">
                <a:solidFill>
                  <a:srgbClr val="FF0000"/>
                </a:solidFill>
              </a:rPr>
              <a:t>Recessive</a:t>
            </a:r>
            <a:r>
              <a:rPr lang="en-US" dirty="0"/>
              <a:t> and </a:t>
            </a:r>
            <a:r>
              <a:rPr lang="en-US" b="1" dirty="0">
                <a:solidFill>
                  <a:srgbClr val="FF0000"/>
                </a:solidFill>
              </a:rPr>
              <a:t>Sex-Linked</a:t>
            </a:r>
            <a:r>
              <a:rPr lang="en-US" dirty="0"/>
              <a:t> human disorders include:</a:t>
            </a:r>
            <a:endParaRPr dirty="0"/>
          </a:p>
          <a:p>
            <a:pPr marL="685800" lvl="1" indent="-228600" algn="l" rtl="0">
              <a:lnSpc>
                <a:spcPct val="100000"/>
              </a:lnSpc>
              <a:spcBef>
                <a:spcPts val="1200"/>
              </a:spcBef>
              <a:spcAft>
                <a:spcPts val="0"/>
              </a:spcAft>
              <a:buSzPts val="2600"/>
              <a:buChar char="•"/>
            </a:pPr>
            <a:r>
              <a:rPr lang="en-US" b="1" dirty="0">
                <a:solidFill>
                  <a:srgbClr val="7030A0"/>
                </a:solidFill>
              </a:rPr>
              <a:t>Hemophilia</a:t>
            </a:r>
            <a:r>
              <a:rPr lang="en-US" dirty="0"/>
              <a:t>, characterized by excessive bleeding because hemophiliacs lack one or more of the proteins required for blood clotting.</a:t>
            </a:r>
            <a:endParaRPr dirty="0"/>
          </a:p>
          <a:p>
            <a:pPr marL="685800" lvl="1" indent="-228600" algn="l" rtl="0">
              <a:lnSpc>
                <a:spcPct val="100000"/>
              </a:lnSpc>
              <a:spcBef>
                <a:spcPts val="1200"/>
              </a:spcBef>
              <a:spcAft>
                <a:spcPts val="0"/>
              </a:spcAft>
              <a:buSzPts val="2600"/>
              <a:buChar char="•"/>
            </a:pPr>
            <a:r>
              <a:rPr lang="en-US" b="1" dirty="0">
                <a:solidFill>
                  <a:srgbClr val="7030A0"/>
                </a:solidFill>
              </a:rPr>
              <a:t>Red-Green</a:t>
            </a:r>
            <a:r>
              <a:rPr lang="en-US" dirty="0">
                <a:solidFill>
                  <a:srgbClr val="7030A0"/>
                </a:solidFill>
              </a:rPr>
              <a:t> </a:t>
            </a:r>
            <a:r>
              <a:rPr lang="en-US" b="1" dirty="0">
                <a:solidFill>
                  <a:srgbClr val="7030A0"/>
                </a:solidFill>
              </a:rPr>
              <a:t>Colorblindness</a:t>
            </a:r>
            <a:r>
              <a:rPr lang="en-US" dirty="0"/>
              <a:t>, a malfunction of light-sensitive cells in the eyes.</a:t>
            </a:r>
            <a:endParaRPr dirty="0"/>
          </a:p>
          <a:p>
            <a:pPr marL="685800" lvl="1" indent="-228600" algn="l" rtl="0">
              <a:lnSpc>
                <a:spcPct val="100000"/>
              </a:lnSpc>
              <a:spcBef>
                <a:spcPts val="1200"/>
              </a:spcBef>
              <a:spcAft>
                <a:spcPts val="0"/>
              </a:spcAft>
              <a:buSzPts val="2600"/>
              <a:buChar char="•"/>
            </a:pPr>
            <a:r>
              <a:rPr lang="en-US" b="1" dirty="0">
                <a:solidFill>
                  <a:srgbClr val="7030A0"/>
                </a:solidFill>
              </a:rPr>
              <a:t>Duchenne Muscular Dystrophy</a:t>
            </a:r>
            <a:r>
              <a:rPr lang="en-US" dirty="0"/>
              <a:t>, a condition characterized by a progressive weakening of the muscles and loss of coordination.</a:t>
            </a:r>
            <a:endParaRPr dirty="0"/>
          </a:p>
        </p:txBody>
      </p:sp>
      <p:sp>
        <p:nvSpPr>
          <p:cNvPr id="801" name="Google Shape;801;p102"/>
          <p:cNvSpPr txBox="1">
            <a:spLocks noGrp="1"/>
          </p:cNvSpPr>
          <p:nvPr>
            <p:ph type="title"/>
          </p:nvPr>
        </p:nvSpPr>
        <p:spPr>
          <a:xfrm>
            <a:off x="1189703" y="247139"/>
            <a:ext cx="6949768" cy="1040341"/>
          </a:xfrm>
          <a:prstGeom prst="rect">
            <a:avLst/>
          </a:prstGeom>
          <a:solidFill>
            <a:srgbClr val="00B0F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Human </a:t>
            </a:r>
            <a:r>
              <a:rPr lang="en-US" sz="3200" dirty="0">
                <a:solidFill>
                  <a:srgbClr val="FF0000"/>
                </a:solidFill>
              </a:rPr>
              <a:t>Sex-Linked Disorders </a:t>
            </a:r>
            <a:r>
              <a:rPr lang="en-US" sz="3200" dirty="0">
                <a:solidFill>
                  <a:srgbClr val="0000FF"/>
                </a:solidFill>
              </a:rPr>
              <a:t>affect mostly </a:t>
            </a:r>
            <a:r>
              <a:rPr lang="en-US" sz="3200" dirty="0">
                <a:solidFill>
                  <a:srgbClr val="FF0000"/>
                </a:solidFill>
              </a:rPr>
              <a:t>Males</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9">
                                            <p:txEl>
                                              <p:pRg st="0" end="0"/>
                                            </p:txEl>
                                          </p:spTgt>
                                        </p:tgtEl>
                                        <p:attrNameLst>
                                          <p:attrName>style.visibility</p:attrName>
                                        </p:attrNameLst>
                                      </p:cBhvr>
                                      <p:to>
                                        <p:strVal val="visible"/>
                                      </p:to>
                                    </p:set>
                                    <p:animEffect transition="in" filter="wipe(left)">
                                      <p:cBhvr>
                                        <p:cTn id="7" dur="500"/>
                                        <p:tgtEl>
                                          <p:spTgt spid="7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9">
                                            <p:txEl>
                                              <p:pRg st="1" end="1"/>
                                            </p:txEl>
                                          </p:spTgt>
                                        </p:tgtEl>
                                        <p:attrNameLst>
                                          <p:attrName>style.visibility</p:attrName>
                                        </p:attrNameLst>
                                      </p:cBhvr>
                                      <p:to>
                                        <p:strVal val="visible"/>
                                      </p:to>
                                    </p:set>
                                    <p:animEffect transition="in" filter="wipe(left)">
                                      <p:cBhvr>
                                        <p:cTn id="12" dur="500"/>
                                        <p:tgtEl>
                                          <p:spTgt spid="7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9">
                                            <p:txEl>
                                              <p:pRg st="2" end="2"/>
                                            </p:txEl>
                                          </p:spTgt>
                                        </p:tgtEl>
                                        <p:attrNameLst>
                                          <p:attrName>style.visibility</p:attrName>
                                        </p:attrNameLst>
                                      </p:cBhvr>
                                      <p:to>
                                        <p:strVal val="visible"/>
                                      </p:to>
                                    </p:set>
                                    <p:animEffect transition="in" filter="wipe(left)">
                                      <p:cBhvr>
                                        <p:cTn id="17" dur="500"/>
                                        <p:tgtEl>
                                          <p:spTgt spid="7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99">
                                            <p:txEl>
                                              <p:pRg st="3" end="3"/>
                                            </p:txEl>
                                          </p:spTgt>
                                        </p:tgtEl>
                                        <p:attrNameLst>
                                          <p:attrName>style.visibility</p:attrName>
                                        </p:attrNameLst>
                                      </p:cBhvr>
                                      <p:to>
                                        <p:strVal val="visible"/>
                                      </p:to>
                                    </p:set>
                                    <p:animEffect transition="in" filter="wipe(left)">
                                      <p:cBhvr>
                                        <p:cTn id="22" dur="500"/>
                                        <p:tgtEl>
                                          <p:spTgt spid="7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0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56</a:t>
            </a:fld>
            <a:endParaRPr>
              <a:solidFill>
                <a:srgbClr val="FFFFFF"/>
              </a:solidFill>
            </a:endParaRPr>
          </a:p>
        </p:txBody>
      </p:sp>
      <p:sp>
        <p:nvSpPr>
          <p:cNvPr id="810" name="Google Shape;810;p103"/>
          <p:cNvSpPr txBox="1">
            <a:spLocks noGrp="1"/>
          </p:cNvSpPr>
          <p:nvPr>
            <p:ph type="title"/>
          </p:nvPr>
        </p:nvSpPr>
        <p:spPr>
          <a:xfrm>
            <a:off x="1661651" y="292508"/>
            <a:ext cx="6105832" cy="701675"/>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solidFill>
                  <a:srgbClr val="CC3300"/>
                </a:solidFill>
              </a:rPr>
              <a:t>Sex-Linked Disorders</a:t>
            </a:r>
            <a:endParaRPr dirty="0"/>
          </a:p>
        </p:txBody>
      </p:sp>
      <p:pic>
        <p:nvPicPr>
          <p:cNvPr id="811" name="Google Shape;811;p103"/>
          <p:cNvPicPr preferRelativeResize="0">
            <a:picLocks noGrp="1"/>
          </p:cNvPicPr>
          <p:nvPr>
            <p:ph type="body" idx="1"/>
          </p:nvPr>
        </p:nvPicPr>
        <p:blipFill rotWithShape="1">
          <a:blip r:embed="rId3">
            <a:alphaModFix/>
          </a:blip>
          <a:srcRect l="21053" t="7017" r="6139" b="21324"/>
          <a:stretch/>
        </p:blipFill>
        <p:spPr>
          <a:xfrm>
            <a:off x="304800" y="1371600"/>
            <a:ext cx="8458200" cy="4668592"/>
          </a:xfrm>
          <a:prstGeom prst="rect">
            <a:avLst/>
          </a:prstGeom>
          <a:noFill/>
          <a:ln>
            <a:noFill/>
          </a:ln>
        </p:spPr>
      </p:pic>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4"/>
          <p:cNvSpPr txBox="1"/>
          <p:nvPr/>
        </p:nvSpPr>
        <p:spPr>
          <a:xfrm>
            <a:off x="266700" y="304800"/>
            <a:ext cx="85217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7327B2"/>
                </a:solidFill>
                <a:latin typeface="Calibri"/>
                <a:ea typeface="Calibri"/>
                <a:cs typeface="Calibri"/>
                <a:sym typeface="Calibri"/>
              </a:rPr>
              <a:t>A normal woman, whose father had hemophilia, married a normal man.  What is the chance of hemophilia in their children?</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800000"/>
                </a:solidFill>
                <a:latin typeface="Calibri"/>
                <a:ea typeface="Calibri"/>
                <a:cs typeface="Calibri"/>
                <a:sym typeface="Calibri"/>
              </a:rPr>
              <a:t>What is the genotype of the woman’s father?</a:t>
            </a: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8000"/>
                </a:solidFill>
                <a:latin typeface="Calibri"/>
                <a:ea typeface="Calibri"/>
                <a:cs typeface="Calibri"/>
                <a:sym typeface="Calibri"/>
              </a:rPr>
              <a:t>What is the genotype of the woman?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00FF"/>
                </a:solidFill>
                <a:latin typeface="Calibri"/>
                <a:ea typeface="Calibri"/>
                <a:cs typeface="Calibri"/>
                <a:sym typeface="Calibri"/>
              </a:rPr>
              <a:t>What is the genotype of the 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endParaRPr sz="2200" dirty="0">
              <a:solidFill>
                <a:srgbClr val="7327B2"/>
              </a:solidFill>
              <a:latin typeface="Calibri"/>
              <a:ea typeface="Calibri"/>
              <a:cs typeface="Calibri"/>
              <a:sym typeface="Calibri"/>
            </a:endParaRPr>
          </a:p>
        </p:txBody>
      </p:sp>
      <p:pic>
        <p:nvPicPr>
          <p:cNvPr id="820" name="Google Shape;820;p104" descr="mono punnett.jpg"/>
          <p:cNvPicPr preferRelativeResize="0"/>
          <p:nvPr/>
        </p:nvPicPr>
        <p:blipFill rotWithShape="1">
          <a:blip r:embed="rId3">
            <a:alphaModFix/>
          </a:blip>
          <a:srcRect/>
          <a:stretch/>
        </p:blipFill>
        <p:spPr>
          <a:xfrm>
            <a:off x="793750" y="3783013"/>
            <a:ext cx="2825750" cy="2449512"/>
          </a:xfrm>
          <a:prstGeom prst="rect">
            <a:avLst/>
          </a:prstGeom>
          <a:noFill/>
          <a:ln>
            <a:noFill/>
          </a:ln>
        </p:spPr>
      </p:pic>
      <p:pic>
        <p:nvPicPr>
          <p:cNvPr id="821" name="Google Shape;821;p104" descr="table short.jpg"/>
          <p:cNvPicPr preferRelativeResize="0"/>
          <p:nvPr/>
        </p:nvPicPr>
        <p:blipFill rotWithShape="1">
          <a:blip r:embed="rId4">
            <a:alphaModFix/>
          </a:blip>
          <a:srcRect/>
          <a:stretch/>
        </p:blipFill>
        <p:spPr>
          <a:xfrm>
            <a:off x="4737100" y="4049713"/>
            <a:ext cx="3683000" cy="1979612"/>
          </a:xfrm>
          <a:prstGeom prst="rect">
            <a:avLst/>
          </a:prstGeom>
          <a:noFill/>
          <a:ln>
            <a:noFill/>
          </a:ln>
        </p:spPr>
      </p:pic>
      <p:pic>
        <p:nvPicPr>
          <p:cNvPr id="16" name="Picture 15" descr="quick_check-01.eps">
            <a:extLst>
              <a:ext uri="{FF2B5EF4-FFF2-40B4-BE49-F238E27FC236}">
                <a16:creationId xmlns:a16="http://schemas.microsoft.com/office/drawing/2014/main" id="{CE1BCB24-0659-6735-B344-DCD99CC7C6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364" y="1017867"/>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6">
                                            <p:txEl>
                                              <p:pRg st="2" end="2"/>
                                            </p:txEl>
                                          </p:spTgt>
                                        </p:tgtEl>
                                        <p:attrNameLst>
                                          <p:attrName>style.visibility</p:attrName>
                                        </p:attrNameLst>
                                      </p:cBhvr>
                                      <p:to>
                                        <p:strVal val="visible"/>
                                      </p:to>
                                    </p:set>
                                    <p:animEffect transition="in" filter="wipe(left)">
                                      <p:cBhvr>
                                        <p:cTn id="7" dur="500"/>
                                        <p:tgtEl>
                                          <p:spTgt spid="8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6">
                                            <p:txEl>
                                              <p:pRg st="4" end="4"/>
                                            </p:txEl>
                                          </p:spTgt>
                                        </p:tgtEl>
                                        <p:attrNameLst>
                                          <p:attrName>style.visibility</p:attrName>
                                        </p:attrNameLst>
                                      </p:cBhvr>
                                      <p:to>
                                        <p:strVal val="visible"/>
                                      </p:to>
                                    </p:set>
                                    <p:animEffect transition="in" filter="wipe(left)">
                                      <p:cBhvr>
                                        <p:cTn id="12" dur="500"/>
                                        <p:tgtEl>
                                          <p:spTgt spid="8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6">
                                            <p:txEl>
                                              <p:pRg st="6" end="6"/>
                                            </p:txEl>
                                          </p:spTgt>
                                        </p:tgtEl>
                                        <p:attrNameLst>
                                          <p:attrName>style.visibility</p:attrName>
                                        </p:attrNameLst>
                                      </p:cBhvr>
                                      <p:to>
                                        <p:strVal val="visible"/>
                                      </p:to>
                                    </p:set>
                                    <p:animEffect transition="in" filter="wipe(left)">
                                      <p:cBhvr>
                                        <p:cTn id="17" dur="500"/>
                                        <p:tgtEl>
                                          <p:spTgt spid="8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
                                        </p:tgtEl>
                                        <p:attrNameLst>
                                          <p:attrName>style.visibility</p:attrName>
                                        </p:attrNameLst>
                                      </p:cBhvr>
                                      <p:to>
                                        <p:strVal val="visible"/>
                                      </p:to>
                                    </p:set>
                                    <p:animEffect transition="in" filter="fade">
                                      <p:cBhvr>
                                        <p:cTn id="22" dur="500"/>
                                        <p:tgtEl>
                                          <p:spTgt spid="8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1"/>
                                        </p:tgtEl>
                                        <p:attrNameLst>
                                          <p:attrName>style.visibility</p:attrName>
                                        </p:attrNameLst>
                                      </p:cBhvr>
                                      <p:to>
                                        <p:strVal val="visible"/>
                                      </p:to>
                                    </p:set>
                                    <p:animEffect transition="in" filter="fade">
                                      <p:cBhvr>
                                        <p:cTn id="27" dur="5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4"/>
          <p:cNvSpPr txBox="1"/>
          <p:nvPr/>
        </p:nvSpPr>
        <p:spPr>
          <a:xfrm>
            <a:off x="266700" y="304800"/>
            <a:ext cx="85217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7327B2"/>
                </a:solidFill>
                <a:latin typeface="Calibri"/>
                <a:ea typeface="Calibri"/>
                <a:cs typeface="Calibri"/>
                <a:sym typeface="Calibri"/>
              </a:rPr>
              <a:t>A normal woman, whose father had hemophilia, married a normal man.  What is the chance of hemophilia in their children?</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800000"/>
                </a:solidFill>
                <a:latin typeface="Calibri"/>
                <a:ea typeface="Calibri"/>
                <a:cs typeface="Calibri"/>
                <a:sym typeface="Calibri"/>
              </a:rPr>
              <a:t>What is the genotype of the woman’s father?</a:t>
            </a: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8000"/>
                </a:solidFill>
                <a:latin typeface="Calibri"/>
                <a:ea typeface="Calibri"/>
                <a:cs typeface="Calibri"/>
                <a:sym typeface="Calibri"/>
              </a:rPr>
              <a:t>What is the genotype of the woman?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00FF"/>
                </a:solidFill>
                <a:latin typeface="Calibri"/>
                <a:ea typeface="Calibri"/>
                <a:cs typeface="Calibri"/>
                <a:sym typeface="Calibri"/>
              </a:rPr>
              <a:t>What is the genotype of the 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endParaRPr sz="2200" dirty="0">
              <a:solidFill>
                <a:srgbClr val="7327B2"/>
              </a:solidFill>
              <a:latin typeface="Calibri"/>
              <a:ea typeface="Calibri"/>
              <a:cs typeface="Calibri"/>
              <a:sym typeface="Calibri"/>
            </a:endParaRPr>
          </a:p>
        </p:txBody>
      </p:sp>
      <p:sp>
        <p:nvSpPr>
          <p:cNvPr id="817" name="Google Shape;817;p104"/>
          <p:cNvSpPr txBox="1"/>
          <p:nvPr/>
        </p:nvSpPr>
        <p:spPr>
          <a:xfrm>
            <a:off x="5816600" y="1367630"/>
            <a:ext cx="9017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FF0000"/>
                </a:solidFill>
                <a:latin typeface="Calibri"/>
                <a:ea typeface="Calibri"/>
                <a:cs typeface="Calibri"/>
                <a:sym typeface="Calibri"/>
              </a:rPr>
              <a:t>X</a:t>
            </a:r>
            <a:r>
              <a:rPr lang="en-US" sz="2200" b="1" baseline="30000">
                <a:solidFill>
                  <a:srgbClr val="FF0000"/>
                </a:solidFill>
                <a:latin typeface="Calibri"/>
                <a:ea typeface="Calibri"/>
                <a:cs typeface="Calibri"/>
                <a:sym typeface="Calibri"/>
              </a:rPr>
              <a:t>h</a:t>
            </a:r>
            <a:r>
              <a:rPr lang="en-US" sz="2200">
                <a:solidFill>
                  <a:srgbClr val="FF0000"/>
                </a:solidFill>
                <a:latin typeface="Calibri"/>
                <a:ea typeface="Calibri"/>
                <a:cs typeface="Calibri"/>
                <a:sym typeface="Calibri"/>
              </a:rPr>
              <a:t>Y</a:t>
            </a:r>
            <a:endParaRPr/>
          </a:p>
        </p:txBody>
      </p:sp>
      <p:sp>
        <p:nvSpPr>
          <p:cNvPr id="818" name="Google Shape;818;p104"/>
          <p:cNvSpPr txBox="1"/>
          <p:nvPr/>
        </p:nvSpPr>
        <p:spPr>
          <a:xfrm>
            <a:off x="4781103" y="1973584"/>
            <a:ext cx="14859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err="1">
                <a:solidFill>
                  <a:srgbClr val="FF0000"/>
                </a:solidFill>
                <a:latin typeface="Calibri"/>
                <a:ea typeface="Calibri"/>
                <a:cs typeface="Calibri"/>
                <a:sym typeface="Calibri"/>
              </a:rPr>
              <a:t>X</a:t>
            </a:r>
            <a:r>
              <a:rPr lang="en-US" sz="2200" b="1" baseline="30000" dirty="0" err="1">
                <a:solidFill>
                  <a:srgbClr val="FF0000"/>
                </a:solidFill>
                <a:latin typeface="Calibri"/>
                <a:ea typeface="Calibri"/>
                <a:cs typeface="Calibri"/>
                <a:sym typeface="Calibri"/>
              </a:rPr>
              <a:t>H</a:t>
            </a:r>
            <a:r>
              <a:rPr lang="en-US" sz="2200" dirty="0" err="1">
                <a:solidFill>
                  <a:srgbClr val="FF0000"/>
                </a:solidFill>
                <a:latin typeface="Calibri"/>
                <a:ea typeface="Calibri"/>
                <a:cs typeface="Calibri"/>
                <a:sym typeface="Calibri"/>
              </a:rPr>
              <a:t>X</a:t>
            </a:r>
            <a:r>
              <a:rPr lang="en-US" sz="2200" b="1" baseline="30000" dirty="0" err="1">
                <a:solidFill>
                  <a:srgbClr val="FF0000"/>
                </a:solidFill>
                <a:latin typeface="Calibri"/>
                <a:ea typeface="Calibri"/>
                <a:cs typeface="Calibri"/>
                <a:sym typeface="Calibri"/>
              </a:rPr>
              <a:t>h</a:t>
            </a:r>
            <a:endParaRPr sz="2200" dirty="0">
              <a:solidFill>
                <a:srgbClr val="FF0000"/>
              </a:solidFill>
              <a:latin typeface="Calibri"/>
              <a:ea typeface="Calibri"/>
              <a:cs typeface="Calibri"/>
              <a:sym typeface="Calibri"/>
            </a:endParaRPr>
          </a:p>
        </p:txBody>
      </p:sp>
      <p:sp>
        <p:nvSpPr>
          <p:cNvPr id="819" name="Google Shape;819;p104"/>
          <p:cNvSpPr txBox="1"/>
          <p:nvPr/>
        </p:nvSpPr>
        <p:spPr>
          <a:xfrm>
            <a:off x="4330700" y="2726736"/>
            <a:ext cx="14859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FF0000"/>
                </a:solidFill>
                <a:latin typeface="Calibri"/>
                <a:ea typeface="Calibri"/>
                <a:cs typeface="Calibri"/>
                <a:sym typeface="Calibri"/>
              </a:rPr>
              <a:t>X</a:t>
            </a:r>
            <a:r>
              <a:rPr lang="en-US" sz="2200" b="1" baseline="30000" dirty="0">
                <a:solidFill>
                  <a:srgbClr val="FF0000"/>
                </a:solidFill>
                <a:latin typeface="Calibri"/>
                <a:ea typeface="Calibri"/>
                <a:cs typeface="Calibri"/>
                <a:sym typeface="Calibri"/>
              </a:rPr>
              <a:t>H</a:t>
            </a:r>
            <a:r>
              <a:rPr lang="en-US" sz="2200" dirty="0">
                <a:solidFill>
                  <a:srgbClr val="FF0000"/>
                </a:solidFill>
                <a:latin typeface="Calibri"/>
                <a:ea typeface="Calibri"/>
                <a:cs typeface="Calibri"/>
                <a:sym typeface="Calibri"/>
              </a:rPr>
              <a:t>Y</a:t>
            </a:r>
            <a:endParaRPr dirty="0"/>
          </a:p>
        </p:txBody>
      </p:sp>
      <p:pic>
        <p:nvPicPr>
          <p:cNvPr id="820" name="Google Shape;820;p104" descr="mono punnett.jpg"/>
          <p:cNvPicPr preferRelativeResize="0"/>
          <p:nvPr/>
        </p:nvPicPr>
        <p:blipFill rotWithShape="1">
          <a:blip r:embed="rId3">
            <a:alphaModFix/>
          </a:blip>
          <a:srcRect/>
          <a:stretch/>
        </p:blipFill>
        <p:spPr>
          <a:xfrm>
            <a:off x="793750" y="3783013"/>
            <a:ext cx="2825750" cy="2449512"/>
          </a:xfrm>
          <a:prstGeom prst="rect">
            <a:avLst/>
          </a:prstGeom>
          <a:noFill/>
          <a:ln>
            <a:noFill/>
          </a:ln>
        </p:spPr>
      </p:pic>
      <p:pic>
        <p:nvPicPr>
          <p:cNvPr id="821" name="Google Shape;821;p104" descr="table short.jpg"/>
          <p:cNvPicPr preferRelativeResize="0"/>
          <p:nvPr/>
        </p:nvPicPr>
        <p:blipFill rotWithShape="1">
          <a:blip r:embed="rId4">
            <a:alphaModFix/>
          </a:blip>
          <a:srcRect/>
          <a:stretch/>
        </p:blipFill>
        <p:spPr>
          <a:xfrm>
            <a:off x="4737100" y="4049713"/>
            <a:ext cx="3683000" cy="1979612"/>
          </a:xfrm>
          <a:prstGeom prst="rect">
            <a:avLst/>
          </a:prstGeom>
          <a:noFill/>
          <a:ln>
            <a:noFill/>
          </a:ln>
        </p:spPr>
      </p:pic>
      <p:sp>
        <p:nvSpPr>
          <p:cNvPr id="822" name="Google Shape;822;p104"/>
          <p:cNvSpPr txBox="1"/>
          <p:nvPr/>
        </p:nvSpPr>
        <p:spPr>
          <a:xfrm>
            <a:off x="1295400" y="3733800"/>
            <a:ext cx="2220532" cy="63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dirty="0">
                <a:solidFill>
                  <a:srgbClr val="FF0000"/>
                </a:solidFill>
                <a:latin typeface="Calibri"/>
                <a:ea typeface="Calibri"/>
                <a:cs typeface="Calibri"/>
                <a:sym typeface="Calibri"/>
              </a:rPr>
              <a:t>X</a:t>
            </a:r>
            <a:r>
              <a:rPr lang="en-US" sz="3500" b="1" baseline="30000" dirty="0">
                <a:solidFill>
                  <a:srgbClr val="FF0000"/>
                </a:solidFill>
                <a:latin typeface="Calibri"/>
                <a:ea typeface="Calibri"/>
                <a:cs typeface="Calibri"/>
                <a:sym typeface="Calibri"/>
              </a:rPr>
              <a:t>H	      </a:t>
            </a:r>
            <a:r>
              <a:rPr lang="en-US" sz="3500" dirty="0" err="1">
                <a:solidFill>
                  <a:srgbClr val="FF0000"/>
                </a:solidFill>
                <a:latin typeface="Calibri"/>
                <a:ea typeface="Calibri"/>
                <a:cs typeface="Calibri"/>
                <a:sym typeface="Calibri"/>
              </a:rPr>
              <a:t>X</a:t>
            </a:r>
            <a:r>
              <a:rPr lang="en-US" sz="3500" b="1" baseline="30000" dirty="0" err="1">
                <a:solidFill>
                  <a:srgbClr val="FF0000"/>
                </a:solidFill>
                <a:latin typeface="Calibri"/>
                <a:ea typeface="Calibri"/>
                <a:cs typeface="Calibri"/>
                <a:sym typeface="Calibri"/>
              </a:rPr>
              <a:t>h</a:t>
            </a:r>
            <a:endParaRPr sz="3500" dirty="0">
              <a:solidFill>
                <a:srgbClr val="FF0000"/>
              </a:solidFill>
              <a:latin typeface="Calibri"/>
              <a:ea typeface="Calibri"/>
              <a:cs typeface="Calibri"/>
              <a:sym typeface="Calibri"/>
            </a:endParaRPr>
          </a:p>
        </p:txBody>
      </p:sp>
      <p:sp>
        <p:nvSpPr>
          <p:cNvPr id="823" name="Google Shape;823;p104"/>
          <p:cNvSpPr txBox="1"/>
          <p:nvPr/>
        </p:nvSpPr>
        <p:spPr>
          <a:xfrm>
            <a:off x="546100" y="4365625"/>
            <a:ext cx="749300" cy="1527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F0000"/>
                </a:solidFill>
                <a:latin typeface="Calibri"/>
                <a:ea typeface="Calibri"/>
                <a:cs typeface="Calibri"/>
                <a:sym typeface="Calibri"/>
              </a:rPr>
              <a:t> X</a:t>
            </a:r>
            <a:r>
              <a:rPr lang="en-US" sz="3500" b="1" baseline="30000">
                <a:solidFill>
                  <a:srgbClr val="FF0000"/>
                </a:solidFill>
                <a:latin typeface="Calibri"/>
                <a:ea typeface="Calibri"/>
                <a:cs typeface="Calibri"/>
                <a:sym typeface="Calibri"/>
              </a:rPr>
              <a:t>H</a:t>
            </a:r>
            <a:endParaRPr/>
          </a:p>
          <a:p>
            <a:pPr marL="0" marR="0" lvl="0" indent="0" algn="l" rtl="0">
              <a:spcBef>
                <a:spcPts val="0"/>
              </a:spcBef>
              <a:spcAft>
                <a:spcPts val="0"/>
              </a:spcAft>
              <a:buNone/>
            </a:pPr>
            <a:endParaRPr sz="3500" b="1" baseline="30000">
              <a:solidFill>
                <a:srgbClr val="FF0000"/>
              </a:solidFill>
              <a:latin typeface="Calibri"/>
              <a:ea typeface="Calibri"/>
              <a:cs typeface="Calibri"/>
              <a:sym typeface="Calibri"/>
            </a:endParaRPr>
          </a:p>
          <a:p>
            <a:pPr marL="0" marR="0" lvl="0" indent="0" algn="l" rtl="0">
              <a:spcBef>
                <a:spcPts val="0"/>
              </a:spcBef>
              <a:spcAft>
                <a:spcPts val="0"/>
              </a:spcAft>
              <a:buNone/>
            </a:pPr>
            <a:r>
              <a:rPr lang="en-US" sz="3500" b="1" baseline="30000">
                <a:solidFill>
                  <a:srgbClr val="FF0000"/>
                </a:solidFill>
                <a:latin typeface="Calibri"/>
                <a:ea typeface="Calibri"/>
                <a:cs typeface="Calibri"/>
                <a:sym typeface="Calibri"/>
              </a:rPr>
              <a:t>   </a:t>
            </a:r>
            <a:r>
              <a:rPr lang="en-US" sz="3500">
                <a:solidFill>
                  <a:srgbClr val="FF0000"/>
                </a:solidFill>
                <a:latin typeface="Calibri"/>
                <a:ea typeface="Calibri"/>
                <a:cs typeface="Calibri"/>
                <a:sym typeface="Calibri"/>
              </a:rPr>
              <a:t>Y</a:t>
            </a:r>
            <a:endParaRPr/>
          </a:p>
        </p:txBody>
      </p:sp>
      <p:sp>
        <p:nvSpPr>
          <p:cNvPr id="824" name="Google Shape;824;p104"/>
          <p:cNvSpPr txBox="1"/>
          <p:nvPr/>
        </p:nvSpPr>
        <p:spPr>
          <a:xfrm>
            <a:off x="1333500" y="4414893"/>
            <a:ext cx="10414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endParaRPr sz="3100" dirty="0">
              <a:solidFill>
                <a:srgbClr val="000000"/>
              </a:solidFill>
              <a:latin typeface="Calibri"/>
              <a:ea typeface="Calibri"/>
              <a:cs typeface="Calibri"/>
              <a:sym typeface="Calibri"/>
            </a:endParaRPr>
          </a:p>
        </p:txBody>
      </p:sp>
      <p:sp>
        <p:nvSpPr>
          <p:cNvPr id="825" name="Google Shape;825;p104"/>
          <p:cNvSpPr txBox="1"/>
          <p:nvPr/>
        </p:nvSpPr>
        <p:spPr>
          <a:xfrm>
            <a:off x="2489200" y="4475397"/>
            <a:ext cx="11303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endParaRPr sz="3000" dirty="0">
              <a:solidFill>
                <a:srgbClr val="000000"/>
              </a:solidFill>
              <a:latin typeface="Calibri"/>
              <a:ea typeface="Calibri"/>
              <a:cs typeface="Calibri"/>
              <a:sym typeface="Calibri"/>
            </a:endParaRPr>
          </a:p>
        </p:txBody>
      </p:sp>
      <p:sp>
        <p:nvSpPr>
          <p:cNvPr id="826" name="Google Shape;826;p104"/>
          <p:cNvSpPr txBox="1"/>
          <p:nvPr/>
        </p:nvSpPr>
        <p:spPr>
          <a:xfrm>
            <a:off x="1447800" y="5366018"/>
            <a:ext cx="10414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r>
              <a:rPr lang="en-US" sz="3100" dirty="0">
                <a:solidFill>
                  <a:srgbClr val="000000"/>
                </a:solidFill>
                <a:latin typeface="Calibri"/>
                <a:ea typeface="Calibri"/>
                <a:cs typeface="Calibri"/>
                <a:sym typeface="Calibri"/>
              </a:rPr>
              <a:t>Y</a:t>
            </a:r>
            <a:endParaRPr dirty="0"/>
          </a:p>
        </p:txBody>
      </p:sp>
      <p:sp>
        <p:nvSpPr>
          <p:cNvPr id="827" name="Google Shape;827;p104"/>
          <p:cNvSpPr txBox="1"/>
          <p:nvPr/>
        </p:nvSpPr>
        <p:spPr>
          <a:xfrm>
            <a:off x="2565400" y="5382654"/>
            <a:ext cx="11303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r>
              <a:rPr lang="en-US" sz="3000" dirty="0" err="1">
                <a:solidFill>
                  <a:srgbClr val="000000"/>
                </a:solidFill>
                <a:latin typeface="Calibri"/>
                <a:ea typeface="Calibri"/>
                <a:cs typeface="Calibri"/>
                <a:sym typeface="Calibri"/>
              </a:rPr>
              <a:t>Y</a:t>
            </a:r>
            <a:endParaRPr dirty="0"/>
          </a:p>
        </p:txBody>
      </p:sp>
      <p:sp>
        <p:nvSpPr>
          <p:cNvPr id="828" name="Google Shape;828;p104"/>
          <p:cNvSpPr txBox="1"/>
          <p:nvPr/>
        </p:nvSpPr>
        <p:spPr>
          <a:xfrm>
            <a:off x="4737100" y="4686300"/>
            <a:ext cx="1739900" cy="2770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X</a:t>
            </a:r>
            <a:r>
              <a:rPr lang="en-US" sz="2900" b="1" baseline="30000">
                <a:solidFill>
                  <a:srgbClr val="C625DC"/>
                </a:solidFill>
                <a:latin typeface="Calibri"/>
                <a:ea typeface="Calibri"/>
                <a:cs typeface="Calibri"/>
                <a:sym typeface="Calibri"/>
              </a:rPr>
              <a:t>H</a:t>
            </a:r>
            <a:endParaRPr sz="2900">
              <a:solidFill>
                <a:srgbClr val="C625DC"/>
              </a:solidFill>
              <a:latin typeface="Calibri"/>
              <a:ea typeface="Calibri"/>
              <a:cs typeface="Calibri"/>
              <a:sym typeface="Calibri"/>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X</a:t>
            </a:r>
            <a:r>
              <a:rPr lang="en-US" sz="2900" b="1" baseline="30000">
                <a:solidFill>
                  <a:srgbClr val="C625DC"/>
                </a:solidFill>
                <a:latin typeface="Calibri"/>
                <a:ea typeface="Calibri"/>
                <a:cs typeface="Calibri"/>
                <a:sym typeface="Calibri"/>
              </a:rPr>
              <a:t>h</a:t>
            </a:r>
            <a:endParaRPr sz="2900">
              <a:solidFill>
                <a:srgbClr val="C625DC"/>
              </a:solidFill>
              <a:latin typeface="Calibri"/>
              <a:ea typeface="Calibri"/>
              <a:cs typeface="Calibri"/>
              <a:sym typeface="Calibri"/>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Y</a:t>
            </a:r>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Y</a:t>
            </a:r>
            <a:endParaRPr/>
          </a:p>
          <a:p>
            <a:pPr marL="0" marR="0" lvl="0" indent="0" algn="l" rtl="0">
              <a:spcBef>
                <a:spcPts val="0"/>
              </a:spcBef>
              <a:spcAft>
                <a:spcPts val="0"/>
              </a:spcAft>
              <a:buNone/>
            </a:pPr>
            <a:endParaRPr sz="2900">
              <a:solidFill>
                <a:srgbClr val="C625DC"/>
              </a:solidFill>
              <a:latin typeface="Calibri"/>
              <a:ea typeface="Calibri"/>
              <a:cs typeface="Calibri"/>
              <a:sym typeface="Calibri"/>
            </a:endParaRPr>
          </a:p>
          <a:p>
            <a:pPr marL="0" marR="0" lvl="0" indent="0" algn="l" rtl="0">
              <a:spcBef>
                <a:spcPts val="0"/>
              </a:spcBef>
              <a:spcAft>
                <a:spcPts val="0"/>
              </a:spcAft>
              <a:buNone/>
            </a:pPr>
            <a:endParaRPr sz="2900">
              <a:solidFill>
                <a:srgbClr val="C625DC"/>
              </a:solidFill>
              <a:latin typeface="Calibri"/>
              <a:ea typeface="Calibri"/>
              <a:cs typeface="Calibri"/>
              <a:sym typeface="Calibri"/>
            </a:endParaRPr>
          </a:p>
        </p:txBody>
      </p:sp>
      <p:sp>
        <p:nvSpPr>
          <p:cNvPr id="829" name="Google Shape;829;p104"/>
          <p:cNvSpPr txBox="1"/>
          <p:nvPr/>
        </p:nvSpPr>
        <p:spPr>
          <a:xfrm>
            <a:off x="6718300" y="4686300"/>
            <a:ext cx="2425700"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2/4 Normal female</a:t>
            </a:r>
            <a:endParaRPr b="1" dirty="0"/>
          </a:p>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1/4 Normal male</a:t>
            </a:r>
            <a:endParaRPr b="1" dirty="0"/>
          </a:p>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1/4 Hemophiliac 	male</a:t>
            </a:r>
            <a:endParaRPr b="1" dirty="0"/>
          </a:p>
        </p:txBody>
      </p:sp>
      <p:pic>
        <p:nvPicPr>
          <p:cNvPr id="16" name="Picture 15" descr="quick_check-01.eps">
            <a:extLst>
              <a:ext uri="{FF2B5EF4-FFF2-40B4-BE49-F238E27FC236}">
                <a16:creationId xmlns:a16="http://schemas.microsoft.com/office/drawing/2014/main" id="{086199E4-E0DD-A722-8591-9BECF8952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364" y="1017867"/>
            <a:ext cx="881636" cy="714840"/>
          </a:xfrm>
          <a:prstGeom prst="rect">
            <a:avLst/>
          </a:prstGeom>
        </p:spPr>
      </p:pic>
    </p:spTree>
    <p:extLst>
      <p:ext uri="{BB962C8B-B14F-4D97-AF65-F5344CB8AC3E}">
        <p14:creationId xmlns:p14="http://schemas.microsoft.com/office/powerpoint/2010/main" val="41374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500"/>
                                        <p:tgtEl>
                                          <p:spTgt spid="8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gtEl>
                                        <p:attrNameLst>
                                          <p:attrName>style.visibility</p:attrName>
                                        </p:attrNameLst>
                                      </p:cBhvr>
                                      <p:to>
                                        <p:strVal val="visible"/>
                                      </p:to>
                                    </p:set>
                                    <p:animEffect transition="in" filter="fade">
                                      <p:cBhvr>
                                        <p:cTn id="12" dur="500"/>
                                        <p:tgtEl>
                                          <p:spTgt spid="8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
                                        </p:tgtEl>
                                        <p:attrNameLst>
                                          <p:attrName>style.visibility</p:attrName>
                                        </p:attrNameLst>
                                      </p:cBhvr>
                                      <p:to>
                                        <p:strVal val="visible"/>
                                      </p:to>
                                    </p:set>
                                    <p:animEffect transition="in" filter="fade">
                                      <p:cBhvr>
                                        <p:cTn id="17" dur="500"/>
                                        <p:tgtEl>
                                          <p:spTgt spid="8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
                                        </p:tgtEl>
                                        <p:attrNameLst>
                                          <p:attrName>style.visibility</p:attrName>
                                        </p:attrNameLst>
                                      </p:cBhvr>
                                      <p:to>
                                        <p:strVal val="visible"/>
                                      </p:to>
                                    </p:set>
                                    <p:animEffect transition="in" filter="fade">
                                      <p:cBhvr>
                                        <p:cTn id="22" dur="500"/>
                                        <p:tgtEl>
                                          <p:spTgt spid="8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gtEl>
                                        <p:attrNameLst>
                                          <p:attrName>style.visibility</p:attrName>
                                        </p:attrNameLst>
                                      </p:cBhvr>
                                      <p:to>
                                        <p:strVal val="visible"/>
                                      </p:to>
                                    </p:set>
                                    <p:animEffect transition="in" filter="fade">
                                      <p:cBhvr>
                                        <p:cTn id="27" dur="500"/>
                                        <p:tgtEl>
                                          <p:spTgt spid="8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3"/>
                                        </p:tgtEl>
                                        <p:attrNameLst>
                                          <p:attrName>style.visibility</p:attrName>
                                        </p:attrNameLst>
                                      </p:cBhvr>
                                      <p:to>
                                        <p:strVal val="visible"/>
                                      </p:to>
                                    </p:set>
                                    <p:animEffect transition="in" filter="fade">
                                      <p:cBhvr>
                                        <p:cTn id="32" dur="500"/>
                                        <p:tgtEl>
                                          <p:spTgt spid="8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4"/>
                                        </p:tgtEl>
                                        <p:attrNameLst>
                                          <p:attrName>style.visibility</p:attrName>
                                        </p:attrNameLst>
                                      </p:cBhvr>
                                      <p:to>
                                        <p:strVal val="visible"/>
                                      </p:to>
                                    </p:set>
                                    <p:animEffect transition="in" filter="fade">
                                      <p:cBhvr>
                                        <p:cTn id="37" dur="1000"/>
                                        <p:tgtEl>
                                          <p:spTgt spid="8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5"/>
                                        </p:tgtEl>
                                        <p:attrNameLst>
                                          <p:attrName>style.visibility</p:attrName>
                                        </p:attrNameLst>
                                      </p:cBhvr>
                                      <p:to>
                                        <p:strVal val="visible"/>
                                      </p:to>
                                    </p:set>
                                    <p:animEffect transition="in" filter="fade">
                                      <p:cBhvr>
                                        <p:cTn id="42" dur="1000"/>
                                        <p:tgtEl>
                                          <p:spTgt spid="8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6"/>
                                        </p:tgtEl>
                                        <p:attrNameLst>
                                          <p:attrName>style.visibility</p:attrName>
                                        </p:attrNameLst>
                                      </p:cBhvr>
                                      <p:to>
                                        <p:strVal val="visible"/>
                                      </p:to>
                                    </p:set>
                                    <p:animEffect transition="in" filter="fade">
                                      <p:cBhvr>
                                        <p:cTn id="47" dur="1000"/>
                                        <p:tgtEl>
                                          <p:spTgt spid="8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7"/>
                                        </p:tgtEl>
                                        <p:attrNameLst>
                                          <p:attrName>style.visibility</p:attrName>
                                        </p:attrNameLst>
                                      </p:cBhvr>
                                      <p:to>
                                        <p:strVal val="visible"/>
                                      </p:to>
                                    </p:set>
                                    <p:animEffect transition="in" filter="fade">
                                      <p:cBhvr>
                                        <p:cTn id="52" dur="1000"/>
                                        <p:tgtEl>
                                          <p:spTgt spid="8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1"/>
                                        </p:tgtEl>
                                        <p:attrNameLst>
                                          <p:attrName>style.visibility</p:attrName>
                                        </p:attrNameLst>
                                      </p:cBhvr>
                                      <p:to>
                                        <p:strVal val="visible"/>
                                      </p:to>
                                    </p:set>
                                    <p:animEffect transition="in" filter="fade">
                                      <p:cBhvr>
                                        <p:cTn id="57" dur="500"/>
                                        <p:tgtEl>
                                          <p:spTgt spid="8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8">
                                            <p:txEl>
                                              <p:pRg st="0" end="0"/>
                                            </p:txEl>
                                          </p:spTgt>
                                        </p:tgtEl>
                                        <p:attrNameLst>
                                          <p:attrName>style.visibility</p:attrName>
                                        </p:attrNameLst>
                                      </p:cBhvr>
                                      <p:to>
                                        <p:strVal val="visible"/>
                                      </p:to>
                                    </p:set>
                                    <p:animEffect transition="in" filter="fade">
                                      <p:cBhvr>
                                        <p:cTn id="62" dur="500"/>
                                        <p:tgtEl>
                                          <p:spTgt spid="82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28">
                                            <p:txEl>
                                              <p:pRg st="1" end="1"/>
                                            </p:txEl>
                                          </p:spTgt>
                                        </p:tgtEl>
                                        <p:attrNameLst>
                                          <p:attrName>style.visibility</p:attrName>
                                        </p:attrNameLst>
                                      </p:cBhvr>
                                      <p:to>
                                        <p:strVal val="visible"/>
                                      </p:to>
                                    </p:set>
                                    <p:animEffect transition="in" filter="fade">
                                      <p:cBhvr>
                                        <p:cTn id="67" dur="500"/>
                                        <p:tgtEl>
                                          <p:spTgt spid="82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28">
                                            <p:txEl>
                                              <p:pRg st="2" end="2"/>
                                            </p:txEl>
                                          </p:spTgt>
                                        </p:tgtEl>
                                        <p:attrNameLst>
                                          <p:attrName>style.visibility</p:attrName>
                                        </p:attrNameLst>
                                      </p:cBhvr>
                                      <p:to>
                                        <p:strVal val="visible"/>
                                      </p:to>
                                    </p:set>
                                    <p:animEffect transition="in" filter="fade">
                                      <p:cBhvr>
                                        <p:cTn id="72" dur="500"/>
                                        <p:tgtEl>
                                          <p:spTgt spid="82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28">
                                            <p:txEl>
                                              <p:pRg st="3" end="3"/>
                                            </p:txEl>
                                          </p:spTgt>
                                        </p:tgtEl>
                                        <p:attrNameLst>
                                          <p:attrName>style.visibility</p:attrName>
                                        </p:attrNameLst>
                                      </p:cBhvr>
                                      <p:to>
                                        <p:strVal val="visible"/>
                                      </p:to>
                                    </p:set>
                                    <p:animEffect transition="in" filter="fade">
                                      <p:cBhvr>
                                        <p:cTn id="77" dur="500"/>
                                        <p:tgtEl>
                                          <p:spTgt spid="828">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29">
                                            <p:txEl>
                                              <p:pRg st="0" end="0"/>
                                            </p:txEl>
                                          </p:spTgt>
                                        </p:tgtEl>
                                        <p:attrNameLst>
                                          <p:attrName>style.visibility</p:attrName>
                                        </p:attrNameLst>
                                      </p:cBhvr>
                                      <p:to>
                                        <p:strVal val="visible"/>
                                      </p:to>
                                    </p:set>
                                    <p:animEffect transition="in" filter="fade">
                                      <p:cBhvr>
                                        <p:cTn id="82" dur="500"/>
                                        <p:tgtEl>
                                          <p:spTgt spid="82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29">
                                            <p:txEl>
                                              <p:pRg st="1" end="1"/>
                                            </p:txEl>
                                          </p:spTgt>
                                        </p:tgtEl>
                                        <p:attrNameLst>
                                          <p:attrName>style.visibility</p:attrName>
                                        </p:attrNameLst>
                                      </p:cBhvr>
                                      <p:to>
                                        <p:strVal val="visible"/>
                                      </p:to>
                                    </p:set>
                                    <p:animEffect transition="in" filter="fade">
                                      <p:cBhvr>
                                        <p:cTn id="87" dur="500"/>
                                        <p:tgtEl>
                                          <p:spTgt spid="82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29">
                                            <p:txEl>
                                              <p:pRg st="2" end="2"/>
                                            </p:txEl>
                                          </p:spTgt>
                                        </p:tgtEl>
                                        <p:attrNameLst>
                                          <p:attrName>style.visibility</p:attrName>
                                        </p:attrNameLst>
                                      </p:cBhvr>
                                      <p:to>
                                        <p:strVal val="visible"/>
                                      </p:to>
                                    </p:set>
                                    <p:animEffect transition="in" filter="fade">
                                      <p:cBhvr>
                                        <p:cTn id="92" dur="500"/>
                                        <p:tgtEl>
                                          <p:spTgt spid="8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105" descr="images-1.jpeg"/>
          <p:cNvPicPr preferRelativeResize="0"/>
          <p:nvPr/>
        </p:nvPicPr>
        <p:blipFill rotWithShape="1">
          <a:blip r:embed="rId3">
            <a:alphaModFix/>
          </a:blip>
          <a:srcRect/>
          <a:stretch/>
        </p:blipFill>
        <p:spPr>
          <a:xfrm>
            <a:off x="215900" y="1193800"/>
            <a:ext cx="2527300" cy="2527300"/>
          </a:xfrm>
          <a:prstGeom prst="rect">
            <a:avLst/>
          </a:prstGeom>
          <a:noFill/>
          <a:ln>
            <a:noFill/>
          </a:ln>
        </p:spPr>
      </p:pic>
      <p:pic>
        <p:nvPicPr>
          <p:cNvPr id="835" name="Google Shape;835;p105" descr="images.jpeg"/>
          <p:cNvPicPr preferRelativeResize="0"/>
          <p:nvPr/>
        </p:nvPicPr>
        <p:blipFill rotWithShape="1">
          <a:blip r:embed="rId4">
            <a:alphaModFix/>
          </a:blip>
          <a:srcRect/>
          <a:stretch/>
        </p:blipFill>
        <p:spPr>
          <a:xfrm>
            <a:off x="215900" y="4587875"/>
            <a:ext cx="2527300" cy="1927225"/>
          </a:xfrm>
          <a:prstGeom prst="rect">
            <a:avLst/>
          </a:prstGeom>
          <a:noFill/>
          <a:ln>
            <a:noFill/>
          </a:ln>
        </p:spPr>
      </p:pic>
      <p:pic>
        <p:nvPicPr>
          <p:cNvPr id="836" name="Google Shape;836;p105" descr="images-2.jpeg"/>
          <p:cNvPicPr preferRelativeResize="0"/>
          <p:nvPr/>
        </p:nvPicPr>
        <p:blipFill rotWithShape="1">
          <a:blip r:embed="rId5">
            <a:alphaModFix/>
          </a:blip>
          <a:srcRect/>
          <a:stretch/>
        </p:blipFill>
        <p:spPr>
          <a:xfrm>
            <a:off x="6654800" y="4587875"/>
            <a:ext cx="2290763" cy="1927225"/>
          </a:xfrm>
          <a:prstGeom prst="rect">
            <a:avLst/>
          </a:prstGeom>
          <a:noFill/>
          <a:ln>
            <a:noFill/>
          </a:ln>
        </p:spPr>
      </p:pic>
      <p:sp>
        <p:nvSpPr>
          <p:cNvPr id="837" name="Google Shape;837;p105"/>
          <p:cNvSpPr txBox="1"/>
          <p:nvPr/>
        </p:nvSpPr>
        <p:spPr>
          <a:xfrm>
            <a:off x="2921000" y="228600"/>
            <a:ext cx="6223000" cy="36317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The gene for colorblindness is carried on the X chromosome and is recessive.  A man, whose father was colorblind, has a colorblind daughter.</a:t>
            </a:r>
          </a:p>
          <a:p>
            <a:pPr marL="0" marR="0" lvl="0" indent="0" algn="l" rtl="0">
              <a:spcBef>
                <a:spcPts val="0"/>
              </a:spcBef>
              <a:spcAft>
                <a:spcPts val="0"/>
              </a:spcAft>
              <a:buNone/>
            </a:pPr>
            <a:endParaRPr dirty="0"/>
          </a:p>
          <a:p>
            <a:pPr marL="342900" marR="0" lvl="0" indent="-342900" algn="l"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Is this man colorblind?  How do you know?</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2"/>
            </a:pPr>
            <a:r>
              <a:rPr lang="en-US" sz="1800" dirty="0">
                <a:solidFill>
                  <a:srgbClr val="000000"/>
                </a:solidFill>
                <a:latin typeface="Calibri"/>
                <a:ea typeface="Calibri"/>
                <a:cs typeface="Calibri"/>
                <a:sym typeface="Calibri"/>
              </a:rPr>
              <a:t>Where did the man get his gene for colorblindness?</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3"/>
            </a:pPr>
            <a:r>
              <a:rPr lang="en-US" sz="1800" dirty="0">
                <a:solidFill>
                  <a:srgbClr val="000000"/>
                </a:solidFill>
                <a:latin typeface="Calibri"/>
                <a:ea typeface="Calibri"/>
                <a:cs typeface="Calibri"/>
                <a:sym typeface="Calibri"/>
              </a:rPr>
              <a:t>Must the fathers of all colorblind girls be colorblind?  Explain.</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p:txBody>
      </p:sp>
      <p:pic>
        <p:nvPicPr>
          <p:cNvPr id="838" name="Google Shape;838;p105" descr="images.jpeg"/>
          <p:cNvPicPr preferRelativeResize="0"/>
          <p:nvPr/>
        </p:nvPicPr>
        <p:blipFill rotWithShape="1">
          <a:blip r:embed="rId6">
            <a:alphaModFix/>
          </a:blip>
          <a:srcRect/>
          <a:stretch/>
        </p:blipFill>
        <p:spPr>
          <a:xfrm>
            <a:off x="3625850" y="4587875"/>
            <a:ext cx="2139950" cy="2139950"/>
          </a:xfrm>
          <a:prstGeom prst="rect">
            <a:avLst/>
          </a:prstGeom>
          <a:noFill/>
          <a:ln>
            <a:noFill/>
          </a:ln>
        </p:spPr>
      </p:pic>
      <p:pic>
        <p:nvPicPr>
          <p:cNvPr id="7" name="Picture 6" descr="try_it-01.eps">
            <a:extLst>
              <a:ext uri="{FF2B5EF4-FFF2-40B4-BE49-F238E27FC236}">
                <a16:creationId xmlns:a16="http://schemas.microsoft.com/office/drawing/2014/main" id="{67717E45-96F1-C3C6-0AF9-876C1FB95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7">
                                            <p:txEl>
                                              <p:pRg st="0" end="0"/>
                                            </p:txEl>
                                          </p:spTgt>
                                        </p:tgtEl>
                                        <p:attrNameLst>
                                          <p:attrName>style.visibility</p:attrName>
                                        </p:attrNameLst>
                                      </p:cBhvr>
                                      <p:to>
                                        <p:strVal val="visible"/>
                                      </p:to>
                                    </p:set>
                                    <p:animEffect transition="in" filter="fade">
                                      <p:cBhvr>
                                        <p:cTn id="7" dur="1000"/>
                                        <p:tgtEl>
                                          <p:spTgt spid="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7">
                                            <p:txEl>
                                              <p:pRg st="2" end="2"/>
                                            </p:txEl>
                                          </p:spTgt>
                                        </p:tgtEl>
                                        <p:attrNameLst>
                                          <p:attrName>style.visibility</p:attrName>
                                        </p:attrNameLst>
                                      </p:cBhvr>
                                      <p:to>
                                        <p:strVal val="visible"/>
                                      </p:to>
                                    </p:set>
                                    <p:animEffect transition="in" filter="fade">
                                      <p:cBhvr>
                                        <p:cTn id="12" dur="1000"/>
                                        <p:tgtEl>
                                          <p:spTgt spid="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7">
                                            <p:txEl>
                                              <p:pRg st="5" end="5"/>
                                            </p:txEl>
                                          </p:spTgt>
                                        </p:tgtEl>
                                        <p:attrNameLst>
                                          <p:attrName>style.visibility</p:attrName>
                                        </p:attrNameLst>
                                      </p:cBhvr>
                                      <p:to>
                                        <p:strVal val="visible"/>
                                      </p:to>
                                    </p:set>
                                    <p:animEffect transition="in" filter="fade">
                                      <p:cBhvr>
                                        <p:cTn id="17" dur="1000"/>
                                        <p:tgtEl>
                                          <p:spTgt spid="83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7">
                                            <p:txEl>
                                              <p:pRg st="8" end="8"/>
                                            </p:txEl>
                                          </p:spTgt>
                                        </p:tgtEl>
                                        <p:attrNameLst>
                                          <p:attrName>style.visibility</p:attrName>
                                        </p:attrNameLst>
                                      </p:cBhvr>
                                      <p:to>
                                        <p:strVal val="visible"/>
                                      </p:to>
                                    </p:set>
                                    <p:animEffect transition="in" filter="fade">
                                      <p:cBhvr>
                                        <p:cTn id="22" dur="1000"/>
                                        <p:tgtEl>
                                          <p:spTgt spid="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93"/>
        <p:cNvGrpSpPr/>
        <p:nvPr/>
      </p:nvGrpSpPr>
      <p:grpSpPr>
        <a:xfrm>
          <a:off x="0" y="0"/>
          <a:ext cx="0" cy="0"/>
          <a:chOff x="0" y="0"/>
          <a:chExt cx="0" cy="0"/>
        </a:xfrm>
      </p:grpSpPr>
      <p:sp>
        <p:nvSpPr>
          <p:cNvPr id="694" name="Google Shape;694;p88"/>
          <p:cNvSpPr txBox="1"/>
          <p:nvPr/>
        </p:nvSpPr>
        <p:spPr>
          <a:xfrm>
            <a:off x="0" y="0"/>
            <a:ext cx="9144000" cy="461963"/>
          </a:xfrm>
          <a:prstGeom prst="rect">
            <a:avLst/>
          </a:prstGeom>
          <a:gradFill>
            <a:gsLst>
              <a:gs pos="0">
                <a:srgbClr val="F0EAF9"/>
              </a:gs>
              <a:gs pos="64999">
                <a:srgbClr val="D9CBEE"/>
              </a:gs>
              <a:gs pos="100000">
                <a:srgbClr val="C9B5E8"/>
              </a:gs>
            </a:gsLst>
            <a:lin ang="5400000" scaled="0"/>
          </a:gradFill>
          <a:ln w="9525" cap="flat" cmpd="sng">
            <a:solidFill>
              <a:srgbClr val="7D60A0"/>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660066"/>
                </a:solidFill>
                <a:effectLst/>
                <a:uLnTx/>
                <a:uFillTx/>
                <a:latin typeface="Calibri"/>
                <a:ea typeface="Calibri"/>
                <a:cs typeface="Calibri"/>
                <a:sym typeface="Calibri"/>
              </a:rPr>
              <a:t>Using Probability and ? Squares to Work Genetics Problems</a:t>
            </a:r>
            <a:r>
              <a:rPr kumimoji="0" lang="en-US" sz="2400" b="0" i="0" u="none" strike="noStrike" kern="0" cap="none" spc="0" normalizeH="0" baseline="0" noProof="0" dirty="0">
                <a:ln>
                  <a:noFill/>
                </a:ln>
                <a:solidFill>
                  <a:srgbClr val="660066"/>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96" name="Google Shape;696;p88" descr=":mono punnett.jpg"/>
          <p:cNvPicPr preferRelativeResize="0"/>
          <p:nvPr/>
        </p:nvPicPr>
        <p:blipFill rotWithShape="1">
          <a:blip r:embed="rId3">
            <a:alphaModFix/>
          </a:blip>
          <a:srcRect/>
          <a:stretch/>
        </p:blipFill>
        <p:spPr>
          <a:xfrm>
            <a:off x="616642" y="3316687"/>
            <a:ext cx="3345507" cy="28775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97" name="Google Shape;697;p88"/>
          <p:cNvSpPr txBox="1"/>
          <p:nvPr/>
        </p:nvSpPr>
        <p:spPr>
          <a:xfrm>
            <a:off x="61913" y="688292"/>
            <a:ext cx="9082087"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 homozygous tall pea plant (TT) is crossed with a homozygous short pea plant (</a:t>
            </a:r>
            <a:r>
              <a:rPr kumimoji="0" lang="en-US" sz="2800" b="0" i="0" u="none" strike="noStrike" kern="0" cap="none" spc="0" normalizeH="0" baseline="0" noProof="0" dirty="0" err="1">
                <a:ln>
                  <a:noFill/>
                </a:ln>
                <a:solidFill>
                  <a:srgbClr val="000000"/>
                </a:solidFill>
                <a:effectLst/>
                <a:uLnTx/>
                <a:uFillTx/>
                <a:latin typeface="Calibri"/>
                <a:ea typeface="Calibri"/>
                <a:cs typeface="Calibri"/>
                <a:sym typeface="Calibri"/>
              </a:rPr>
              <a:t>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Use the law of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segregation</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to perform the Punnett square of the </a:t>
            </a:r>
            <a:r>
              <a:rPr kumimoji="0" lang="en-US" sz="2800" b="0" i="0" u="none" strike="noStrike" kern="0" cap="none" spc="0" normalizeH="0" baseline="0" noProof="0" dirty="0">
                <a:ln>
                  <a:noFill/>
                </a:ln>
                <a:solidFill>
                  <a:srgbClr val="000000"/>
                </a:solidFill>
                <a:effectLst/>
                <a:uLnTx/>
                <a:uFillTx/>
                <a:latin typeface="Arial"/>
                <a:cs typeface="Arial"/>
                <a:sym typeface="Arial"/>
              </a:rPr>
              <a:t>F</a:t>
            </a:r>
            <a:r>
              <a:rPr kumimoji="0" lang="en-US" sz="2800" b="0" i="0" u="none" strike="noStrike" kern="0" cap="none" spc="0" normalizeH="0" baseline="-25000" noProof="0" dirty="0">
                <a:ln>
                  <a:noFill/>
                </a:ln>
                <a:solidFill>
                  <a:srgbClr val="000000"/>
                </a:solidFill>
                <a:effectLst/>
                <a:uLnTx/>
                <a:uFillTx/>
                <a:latin typeface="Arial"/>
                <a:cs typeface="Arial"/>
                <a:sym typeface="Arial"/>
              </a:rPr>
              <a:t>1</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generation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both </a:t>
            </a:r>
            <a:r>
              <a:rPr kumimoji="0" lang="en-US" sz="2800" b="1" i="0" u="none" strike="noStrike" kern="0" cap="none" spc="0" normalizeH="0" baseline="0" noProof="0" dirty="0">
                <a:ln>
                  <a:noFill/>
                </a:ln>
                <a:solidFill>
                  <a:srgbClr val="FF0000"/>
                </a:solidFill>
                <a:effectLst/>
                <a:uLnTx/>
                <a:uFillTx/>
                <a:sym typeface="Arial"/>
              </a:rPr>
              <a:t>F</a:t>
            </a:r>
            <a:r>
              <a:rPr kumimoji="0" lang="en-US" sz="2800" b="1" i="0" u="none" strike="noStrike" kern="0" cap="none" spc="0" normalizeH="0" baseline="-25000" noProof="0" dirty="0">
                <a:ln>
                  <a:noFill/>
                </a:ln>
                <a:solidFill>
                  <a:srgbClr val="FF0000"/>
                </a:solidFill>
                <a:effectLst/>
                <a:uLnTx/>
                <a:uFillTx/>
                <a:sym typeface="Arial"/>
              </a:rPr>
              <a:t>1</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parents are 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708" name="Google Shape;708;p88"/>
          <p:cNvSpPr txBox="1"/>
          <p:nvPr/>
        </p:nvSpPr>
        <p:spPr>
          <a:xfrm>
            <a:off x="1287823" y="3051215"/>
            <a:ext cx="835025" cy="8620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9" name="Google Shape;709;p88"/>
          <p:cNvSpPr txBox="1"/>
          <p:nvPr/>
        </p:nvSpPr>
        <p:spPr>
          <a:xfrm>
            <a:off x="2541155" y="3051215"/>
            <a:ext cx="836613" cy="8620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88"/>
          <p:cNvSpPr txBox="1"/>
          <p:nvPr/>
        </p:nvSpPr>
        <p:spPr>
          <a:xfrm>
            <a:off x="451210" y="3913228"/>
            <a:ext cx="836613"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1" name="Google Shape;711;p88"/>
          <p:cNvSpPr txBox="1"/>
          <p:nvPr/>
        </p:nvSpPr>
        <p:spPr>
          <a:xfrm>
            <a:off x="450417" y="4973678"/>
            <a:ext cx="836613"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2" name="Google Shape;712;p88"/>
          <p:cNvSpPr txBox="1"/>
          <p:nvPr/>
        </p:nvSpPr>
        <p:spPr>
          <a:xfrm>
            <a:off x="1209445" y="3932892"/>
            <a:ext cx="1208087"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3" name="Google Shape;713;p88"/>
          <p:cNvSpPr txBox="1"/>
          <p:nvPr/>
        </p:nvSpPr>
        <p:spPr>
          <a:xfrm>
            <a:off x="2649307" y="3932892"/>
            <a:ext cx="1208088"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88"/>
          <p:cNvSpPr txBox="1"/>
          <p:nvPr/>
        </p:nvSpPr>
        <p:spPr>
          <a:xfrm>
            <a:off x="1209445" y="4993342"/>
            <a:ext cx="1208087"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5" name="Google Shape;715;p88"/>
          <p:cNvSpPr txBox="1"/>
          <p:nvPr/>
        </p:nvSpPr>
        <p:spPr>
          <a:xfrm>
            <a:off x="2649307" y="4993342"/>
            <a:ext cx="1208088"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5000" b="0" i="0" u="none" strike="noStrike" kern="0" cap="none" spc="0" normalizeH="0" baseline="0" noProof="0" dirty="0" err="1">
                <a:ln>
                  <a:noFill/>
                </a:ln>
                <a:solidFill>
                  <a:srgbClr val="FF0000"/>
                </a:solidFill>
                <a:effectLst/>
                <a:uLnTx/>
                <a:uFillTx/>
                <a:latin typeface="Calibri"/>
                <a:ea typeface="Calibri"/>
                <a:cs typeface="Calibri"/>
                <a:sym typeface="Calibri"/>
              </a:rPr>
              <a:t>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 Box 49">
            <a:extLst>
              <a:ext uri="{FF2B5EF4-FFF2-40B4-BE49-F238E27FC236}">
                <a16:creationId xmlns:a16="http://schemas.microsoft.com/office/drawing/2014/main" id="{1DE0FFF6-14CB-FA32-3698-4A66379574F9}"/>
              </a:ext>
            </a:extLst>
          </p:cNvPr>
          <p:cNvSpPr txBox="1">
            <a:spLocks noChangeArrowheads="1"/>
          </p:cNvSpPr>
          <p:nvPr/>
        </p:nvSpPr>
        <p:spPr bwMode="auto">
          <a:xfrm>
            <a:off x="3308629" y="2130695"/>
            <a:ext cx="2588653" cy="877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kumimoji="0" lang="en-US" sz="1600" b="0" i="0" u="none" strike="noStrike" kern="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1</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Sperm + egg </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Wingdings" panose="05000000000000000000" pitchFamily="2" charset="2"/>
              </a:rPr>
              <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zygote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Tt	 Tt   </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Wingdings" panose="05000000000000000000" pitchFamily="2" charset="2"/>
              </a:rPr>
              <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F</a:t>
            </a:r>
            <a:r>
              <a:rPr kumimoji="0" lang="en-US" sz="1600" b="0" i="0" u="none" strike="noStrike" kern="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 Box 50">
            <a:extLst>
              <a:ext uri="{FF2B5EF4-FFF2-40B4-BE49-F238E27FC236}">
                <a16:creationId xmlns:a16="http://schemas.microsoft.com/office/drawing/2014/main" id="{393E3790-6603-A6D4-5C07-2E3395CDFF34}"/>
              </a:ext>
            </a:extLst>
          </p:cNvPr>
          <p:cNvSpPr txBox="1">
            <a:spLocks noChangeArrowheads="1"/>
          </p:cNvSpPr>
          <p:nvPr/>
        </p:nvSpPr>
        <p:spPr bwMode="auto">
          <a:xfrm>
            <a:off x="5406279" y="3262984"/>
            <a:ext cx="2486408" cy="3063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lang="en-US" sz="1600" b="1" baseline="-25000" dirty="0">
                <a:latin typeface="Times New Roman" panose="02020603050405020304" pitchFamily="18" charset="0"/>
                <a:ea typeface="Times New Roman" panose="02020603050405020304" pitchFamily="18" charset="0"/>
              </a:rPr>
              <a:t>2</a:t>
            </a: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75%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Short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Homozygous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50% Heterozygous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Homozygous Short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warm_up-01.eps">
            <a:extLst>
              <a:ext uri="{FF2B5EF4-FFF2-40B4-BE49-F238E27FC236}">
                <a16:creationId xmlns:a16="http://schemas.microsoft.com/office/drawing/2014/main" id="{11066B8B-87FD-2890-671F-08F748369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06" y="2206152"/>
            <a:ext cx="1029929" cy="835078"/>
          </a:xfrm>
          <a:prstGeom prst="rect">
            <a:avLst/>
          </a:prstGeom>
        </p:spPr>
      </p:pic>
    </p:spTree>
    <p:extLst>
      <p:ext uri="{BB962C8B-B14F-4D97-AF65-F5344CB8AC3E}">
        <p14:creationId xmlns:p14="http://schemas.microsoft.com/office/powerpoint/2010/main" val="15416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8"/>
                                        </p:tgtEl>
                                        <p:attrNameLst>
                                          <p:attrName>style.visibility</p:attrName>
                                        </p:attrNameLst>
                                      </p:cBhvr>
                                      <p:to>
                                        <p:strVal val="visible"/>
                                      </p:to>
                                    </p:set>
                                    <p:animEffect transition="in" filter="fade">
                                      <p:cBhvr>
                                        <p:cTn id="12" dur="455"/>
                                        <p:tgtEl>
                                          <p:spTgt spid="7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9"/>
                                        </p:tgtEl>
                                        <p:attrNameLst>
                                          <p:attrName>style.visibility</p:attrName>
                                        </p:attrNameLst>
                                      </p:cBhvr>
                                      <p:to>
                                        <p:strVal val="visible"/>
                                      </p:to>
                                    </p:set>
                                    <p:animEffect transition="in" filter="fade">
                                      <p:cBhvr>
                                        <p:cTn id="17" dur="455"/>
                                        <p:tgtEl>
                                          <p:spTgt spid="7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0"/>
                                        </p:tgtEl>
                                        <p:attrNameLst>
                                          <p:attrName>style.visibility</p:attrName>
                                        </p:attrNameLst>
                                      </p:cBhvr>
                                      <p:to>
                                        <p:strVal val="visible"/>
                                      </p:to>
                                    </p:set>
                                    <p:animEffect transition="in" filter="fade">
                                      <p:cBhvr>
                                        <p:cTn id="22" dur="455"/>
                                        <p:tgtEl>
                                          <p:spTgt spid="7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1"/>
                                        </p:tgtEl>
                                        <p:attrNameLst>
                                          <p:attrName>style.visibility</p:attrName>
                                        </p:attrNameLst>
                                      </p:cBhvr>
                                      <p:to>
                                        <p:strVal val="visible"/>
                                      </p:to>
                                    </p:set>
                                    <p:animEffect transition="in" filter="fade">
                                      <p:cBhvr>
                                        <p:cTn id="27" dur="455"/>
                                        <p:tgtEl>
                                          <p:spTgt spid="7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2"/>
                                        </p:tgtEl>
                                        <p:attrNameLst>
                                          <p:attrName>style.visibility</p:attrName>
                                        </p:attrNameLst>
                                      </p:cBhvr>
                                      <p:to>
                                        <p:strVal val="visible"/>
                                      </p:to>
                                    </p:set>
                                    <p:animEffect transition="in" filter="fade">
                                      <p:cBhvr>
                                        <p:cTn id="32" dur="455"/>
                                        <p:tgtEl>
                                          <p:spTgt spid="7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3"/>
                                        </p:tgtEl>
                                        <p:attrNameLst>
                                          <p:attrName>style.visibility</p:attrName>
                                        </p:attrNameLst>
                                      </p:cBhvr>
                                      <p:to>
                                        <p:strVal val="visible"/>
                                      </p:to>
                                    </p:set>
                                    <p:animEffect transition="in" filter="fade">
                                      <p:cBhvr>
                                        <p:cTn id="37" dur="455"/>
                                        <p:tgtEl>
                                          <p:spTgt spid="7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4"/>
                                        </p:tgtEl>
                                        <p:attrNameLst>
                                          <p:attrName>style.visibility</p:attrName>
                                        </p:attrNameLst>
                                      </p:cBhvr>
                                      <p:to>
                                        <p:strVal val="visible"/>
                                      </p:to>
                                    </p:set>
                                    <p:animEffect transition="in" filter="fade">
                                      <p:cBhvr>
                                        <p:cTn id="42" dur="455"/>
                                        <p:tgtEl>
                                          <p:spTgt spid="7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5"/>
                                        </p:tgtEl>
                                        <p:attrNameLst>
                                          <p:attrName>style.visibility</p:attrName>
                                        </p:attrNameLst>
                                      </p:cBhvr>
                                      <p:to>
                                        <p:strVal val="visible"/>
                                      </p:to>
                                    </p:set>
                                    <p:animEffect transition="in" filter="fade">
                                      <p:cBhvr>
                                        <p:cTn id="47" dur="455"/>
                                        <p:tgtEl>
                                          <p:spTgt spid="7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105" descr="images-1.jpeg"/>
          <p:cNvPicPr preferRelativeResize="0"/>
          <p:nvPr/>
        </p:nvPicPr>
        <p:blipFill rotWithShape="1">
          <a:blip r:embed="rId3">
            <a:alphaModFix/>
          </a:blip>
          <a:srcRect/>
          <a:stretch/>
        </p:blipFill>
        <p:spPr>
          <a:xfrm>
            <a:off x="215900" y="1193800"/>
            <a:ext cx="2527300" cy="2527300"/>
          </a:xfrm>
          <a:prstGeom prst="rect">
            <a:avLst/>
          </a:prstGeom>
          <a:noFill/>
          <a:ln>
            <a:noFill/>
          </a:ln>
        </p:spPr>
      </p:pic>
      <p:pic>
        <p:nvPicPr>
          <p:cNvPr id="835" name="Google Shape;835;p105" descr="images.jpeg"/>
          <p:cNvPicPr preferRelativeResize="0"/>
          <p:nvPr/>
        </p:nvPicPr>
        <p:blipFill rotWithShape="1">
          <a:blip r:embed="rId4">
            <a:alphaModFix/>
          </a:blip>
          <a:srcRect/>
          <a:stretch/>
        </p:blipFill>
        <p:spPr>
          <a:xfrm>
            <a:off x="215900" y="4587875"/>
            <a:ext cx="2527300" cy="1927225"/>
          </a:xfrm>
          <a:prstGeom prst="rect">
            <a:avLst/>
          </a:prstGeom>
          <a:noFill/>
          <a:ln>
            <a:noFill/>
          </a:ln>
        </p:spPr>
      </p:pic>
      <p:pic>
        <p:nvPicPr>
          <p:cNvPr id="836" name="Google Shape;836;p105" descr="images-2.jpeg"/>
          <p:cNvPicPr preferRelativeResize="0"/>
          <p:nvPr/>
        </p:nvPicPr>
        <p:blipFill rotWithShape="1">
          <a:blip r:embed="rId5">
            <a:alphaModFix/>
          </a:blip>
          <a:srcRect/>
          <a:stretch/>
        </p:blipFill>
        <p:spPr>
          <a:xfrm>
            <a:off x="6654800" y="4587875"/>
            <a:ext cx="2290763" cy="1927225"/>
          </a:xfrm>
          <a:prstGeom prst="rect">
            <a:avLst/>
          </a:prstGeom>
          <a:noFill/>
          <a:ln>
            <a:noFill/>
          </a:ln>
        </p:spPr>
      </p:pic>
      <p:sp>
        <p:nvSpPr>
          <p:cNvPr id="837" name="Google Shape;837;p105"/>
          <p:cNvSpPr txBox="1"/>
          <p:nvPr/>
        </p:nvSpPr>
        <p:spPr>
          <a:xfrm>
            <a:off x="2921000" y="228600"/>
            <a:ext cx="6223000"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The gene for colorblindness is carried on the X chromosome and is recessive.  A man, whose father was colorblind, has a colorblind daughter.</a:t>
            </a:r>
            <a:endParaRPr dirty="0"/>
          </a:p>
          <a:p>
            <a:pPr marL="342900" marR="0" lvl="0" indent="-342900" algn="l"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Is this man colorblind?  How do you know?</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Yes.  The colorblind daughter had to get one of her genes for colorblindness from her father.</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2"/>
            </a:pPr>
            <a:r>
              <a:rPr lang="en-US" sz="1800" dirty="0">
                <a:solidFill>
                  <a:srgbClr val="000000"/>
                </a:solidFill>
                <a:latin typeface="Calibri"/>
                <a:ea typeface="Calibri"/>
                <a:cs typeface="Calibri"/>
                <a:sym typeface="Calibri"/>
              </a:rPr>
              <a:t>Where did the man get his gene for colorblindness?</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A man gets his gene for colorblindness from his mother.  He gets his Y chromosome from his father.</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3"/>
            </a:pPr>
            <a:r>
              <a:rPr lang="en-US" sz="1800" dirty="0">
                <a:solidFill>
                  <a:srgbClr val="000000"/>
                </a:solidFill>
                <a:latin typeface="Calibri"/>
                <a:ea typeface="Calibri"/>
                <a:cs typeface="Calibri"/>
                <a:sym typeface="Calibri"/>
              </a:rPr>
              <a:t>Must the fathers of all colorblind girls be colorblind?  Explain.</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Yes.  For a girl to be colorblind, she must inherit the colorblind gene from each parent.</a:t>
            </a:r>
            <a:endParaRPr dirty="0">
              <a:solidFill>
                <a:srgbClr val="3712BE"/>
              </a:solidFill>
            </a:endParaRPr>
          </a:p>
        </p:txBody>
      </p:sp>
      <p:pic>
        <p:nvPicPr>
          <p:cNvPr id="838" name="Google Shape;838;p105" descr="images.jpeg"/>
          <p:cNvPicPr preferRelativeResize="0"/>
          <p:nvPr/>
        </p:nvPicPr>
        <p:blipFill rotWithShape="1">
          <a:blip r:embed="rId6">
            <a:alphaModFix/>
          </a:blip>
          <a:srcRect/>
          <a:stretch/>
        </p:blipFill>
        <p:spPr>
          <a:xfrm>
            <a:off x="3625850" y="4587875"/>
            <a:ext cx="2139950" cy="2139950"/>
          </a:xfrm>
          <a:prstGeom prst="rect">
            <a:avLst/>
          </a:prstGeom>
          <a:noFill/>
          <a:ln>
            <a:noFill/>
          </a:ln>
        </p:spPr>
      </p:pic>
      <p:pic>
        <p:nvPicPr>
          <p:cNvPr id="7" name="Picture 6" descr="try_it-01.eps">
            <a:extLst>
              <a:ext uri="{FF2B5EF4-FFF2-40B4-BE49-F238E27FC236}">
                <a16:creationId xmlns:a16="http://schemas.microsoft.com/office/drawing/2014/main" id="{67717E45-96F1-C3C6-0AF9-876C1FB95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42057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7">
                                            <p:txEl>
                                              <p:pRg st="2" end="2"/>
                                            </p:txEl>
                                          </p:spTgt>
                                        </p:tgtEl>
                                        <p:attrNameLst>
                                          <p:attrName>style.visibility</p:attrName>
                                        </p:attrNameLst>
                                      </p:cBhvr>
                                      <p:to>
                                        <p:strVal val="visible"/>
                                      </p:to>
                                    </p:set>
                                    <p:animEffect transition="in" filter="fade">
                                      <p:cBhvr>
                                        <p:cTn id="7" dur="1000"/>
                                        <p:tgtEl>
                                          <p:spTgt spid="8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7">
                                            <p:txEl>
                                              <p:pRg st="4" end="4"/>
                                            </p:txEl>
                                          </p:spTgt>
                                        </p:tgtEl>
                                        <p:attrNameLst>
                                          <p:attrName>style.visibility</p:attrName>
                                        </p:attrNameLst>
                                      </p:cBhvr>
                                      <p:to>
                                        <p:strVal val="visible"/>
                                      </p:to>
                                    </p:set>
                                    <p:animEffect transition="in" filter="fade">
                                      <p:cBhvr>
                                        <p:cTn id="12" dur="1000"/>
                                        <p:tgtEl>
                                          <p:spTgt spid="837">
                                            <p:txEl>
                                              <p:pRg st="4" end="4"/>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37">
                                            <p:txEl>
                                              <p:pRg st="5" end="5"/>
                                            </p:txEl>
                                          </p:spTgt>
                                        </p:tgtEl>
                                        <p:attrNameLst>
                                          <p:attrName>style.visibility</p:attrName>
                                        </p:attrNameLst>
                                      </p:cBhvr>
                                      <p:to>
                                        <p:strVal val="visible"/>
                                      </p:to>
                                    </p:set>
                                    <p:animEffect transition="in" filter="fade">
                                      <p:cBhvr>
                                        <p:cTn id="16" dur="1000"/>
                                        <p:tgtEl>
                                          <p:spTgt spid="83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7">
                                            <p:txEl>
                                              <p:pRg st="7" end="7"/>
                                            </p:txEl>
                                          </p:spTgt>
                                        </p:tgtEl>
                                        <p:attrNameLst>
                                          <p:attrName>style.visibility</p:attrName>
                                        </p:attrNameLst>
                                      </p:cBhvr>
                                      <p:to>
                                        <p:strVal val="visible"/>
                                      </p:to>
                                    </p:set>
                                    <p:animEffect transition="in" filter="fade">
                                      <p:cBhvr>
                                        <p:cTn id="21" dur="1000"/>
                                        <p:tgtEl>
                                          <p:spTgt spid="837">
                                            <p:txEl>
                                              <p:pRg st="7" end="7"/>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37">
                                            <p:txEl>
                                              <p:pRg st="8" end="8"/>
                                            </p:txEl>
                                          </p:spTgt>
                                        </p:tgtEl>
                                        <p:attrNameLst>
                                          <p:attrName>style.visibility</p:attrName>
                                        </p:attrNameLst>
                                      </p:cBhvr>
                                      <p:to>
                                        <p:strVal val="visible"/>
                                      </p:to>
                                    </p:set>
                                    <p:animEffect transition="in" filter="fade">
                                      <p:cBhvr>
                                        <p:cTn id="25" dur="1000"/>
                                        <p:tgtEl>
                                          <p:spTgt spid="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6"/>
          <p:cNvSpPr txBox="1">
            <a:spLocks noGrp="1"/>
          </p:cNvSpPr>
          <p:nvPr>
            <p:ph type="title"/>
          </p:nvPr>
        </p:nvSpPr>
        <p:spPr>
          <a:xfrm>
            <a:off x="313267" y="3651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sp>
        <p:nvSpPr>
          <p:cNvPr id="845" name="Google Shape;845;p106"/>
          <p:cNvSpPr txBox="1">
            <a:spLocks noGrp="1"/>
          </p:cNvSpPr>
          <p:nvPr>
            <p:ph type="body" idx="1"/>
          </p:nvPr>
        </p:nvSpPr>
        <p:spPr>
          <a:xfrm>
            <a:off x="167425" y="1600200"/>
            <a:ext cx="8976575" cy="5257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sz="2400" dirty="0"/>
              <a:t>Many characters result from </a:t>
            </a:r>
            <a:r>
              <a:rPr lang="en-US" sz="3000" b="1" u="sng" dirty="0">
                <a:solidFill>
                  <a:srgbClr val="FF0000"/>
                </a:solidFill>
              </a:rPr>
              <a:t>Polygenic Inheritance</a:t>
            </a:r>
          </a:p>
          <a:p>
            <a:pPr marL="685800" lvl="1" indent="-228600">
              <a:spcBef>
                <a:spcPts val="1200"/>
              </a:spcBef>
              <a:buSzPts val="2800"/>
            </a:pPr>
            <a:r>
              <a:rPr lang="en-US" sz="2400" dirty="0"/>
              <a:t>a </a:t>
            </a:r>
            <a:r>
              <a:rPr lang="en-US" sz="2400" dirty="0">
                <a:solidFill>
                  <a:srgbClr val="0000FF"/>
                </a:solidFill>
              </a:rPr>
              <a:t>single phenotypic characteristic</a:t>
            </a:r>
            <a:r>
              <a:rPr lang="en-US" sz="2400" dirty="0"/>
              <a:t> results from the </a:t>
            </a:r>
            <a:r>
              <a:rPr lang="en-US" sz="2400" dirty="0">
                <a:solidFill>
                  <a:schemeClr val="tx1"/>
                </a:solidFill>
              </a:rPr>
              <a:t>additive effects of </a:t>
            </a:r>
            <a:r>
              <a:rPr lang="en-US" sz="2400" dirty="0">
                <a:solidFill>
                  <a:srgbClr val="0000FF"/>
                </a:solidFill>
              </a:rPr>
              <a:t>two or more genes </a:t>
            </a:r>
            <a:r>
              <a:rPr lang="en-US" sz="2400" dirty="0">
                <a:solidFill>
                  <a:schemeClr val="tx1"/>
                </a:solidFill>
              </a:rPr>
              <a:t>scattered on various homologous chromosomes. </a:t>
            </a:r>
          </a:p>
          <a:p>
            <a:pPr marL="685800" lvl="1" indent="-228600">
              <a:spcBef>
                <a:spcPts val="1200"/>
              </a:spcBef>
              <a:buSzPts val="2800"/>
            </a:pPr>
            <a:r>
              <a:rPr lang="en-US" sz="2400" dirty="0">
                <a:solidFill>
                  <a:srgbClr val="0000FF"/>
                </a:solidFill>
              </a:rPr>
              <a:t>in different loci.</a:t>
            </a:r>
            <a:endParaRPr sz="2400" dirty="0"/>
          </a:p>
          <a:p>
            <a:pPr marL="228600" indent="-228600">
              <a:spcBef>
                <a:spcPts val="1800"/>
              </a:spcBef>
              <a:buSzPts val="2800"/>
            </a:pPr>
            <a:r>
              <a:rPr lang="en-US" sz="2400" dirty="0"/>
              <a:t>Many genes affect one individual trait, showing a gradation or gradient of small differences in expression. This is known as </a:t>
            </a:r>
            <a:r>
              <a:rPr lang="en-US" sz="3600" b="1" dirty="0">
                <a:solidFill>
                  <a:srgbClr val="FF0000"/>
                </a:solidFill>
              </a:rPr>
              <a:t>Continuous Variation</a:t>
            </a:r>
            <a:r>
              <a:rPr lang="en-US" sz="3600" dirty="0"/>
              <a:t> </a:t>
            </a:r>
            <a:r>
              <a:rPr lang="en-US" dirty="0"/>
              <a:t>in the phenotype.  </a:t>
            </a:r>
            <a:endParaRPr dirty="0"/>
          </a:p>
          <a:p>
            <a:pPr marL="685800" lvl="1" indent="-228600">
              <a:spcBef>
                <a:spcPts val="1200"/>
              </a:spcBef>
              <a:buSzPts val="2800"/>
            </a:pPr>
            <a:r>
              <a:rPr lang="en-US" sz="2000" b="1" dirty="0">
                <a:solidFill>
                  <a:srgbClr val="00B050"/>
                </a:solidFill>
              </a:rPr>
              <a:t>There is no clear-cut distinction in the genes – the number of genes involved is not known.</a:t>
            </a:r>
          </a:p>
          <a:p>
            <a:pPr marL="685800" lvl="1" indent="-228600">
              <a:spcBef>
                <a:spcPts val="1200"/>
              </a:spcBef>
              <a:buSzPts val="2800"/>
            </a:pPr>
            <a:r>
              <a:rPr lang="en-US" sz="2000" dirty="0"/>
              <a:t>Examples: Human </a:t>
            </a:r>
            <a:r>
              <a:rPr lang="en-US" sz="2000" b="1" dirty="0">
                <a:solidFill>
                  <a:srgbClr val="0000FF"/>
                </a:solidFill>
              </a:rPr>
              <a:t>Skin Colo</a:t>
            </a:r>
            <a:r>
              <a:rPr lang="en-US" sz="2000" dirty="0"/>
              <a:t>r and </a:t>
            </a:r>
            <a:r>
              <a:rPr lang="en-US" sz="2000" b="1" dirty="0">
                <a:solidFill>
                  <a:srgbClr val="0000FF"/>
                </a:solidFill>
              </a:rPr>
              <a:t>Height</a:t>
            </a:r>
            <a:endParaRPr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5">
                                            <p:txEl>
                                              <p:pRg st="0" end="0"/>
                                            </p:txEl>
                                          </p:spTgt>
                                        </p:tgtEl>
                                        <p:attrNameLst>
                                          <p:attrName>style.visibility</p:attrName>
                                        </p:attrNameLst>
                                      </p:cBhvr>
                                      <p:to>
                                        <p:strVal val="visible"/>
                                      </p:to>
                                    </p:set>
                                    <p:animEffect transition="in" filter="wipe(left)">
                                      <p:cBhvr>
                                        <p:cTn id="7" dur="500"/>
                                        <p:tgtEl>
                                          <p:spTgt spid="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5">
                                            <p:txEl>
                                              <p:pRg st="1" end="1"/>
                                            </p:txEl>
                                          </p:spTgt>
                                        </p:tgtEl>
                                        <p:attrNameLst>
                                          <p:attrName>style.visibility</p:attrName>
                                        </p:attrNameLst>
                                      </p:cBhvr>
                                      <p:to>
                                        <p:strVal val="visible"/>
                                      </p:to>
                                    </p:set>
                                    <p:animEffect transition="in" filter="wipe(left)">
                                      <p:cBhvr>
                                        <p:cTn id="12" dur="500"/>
                                        <p:tgtEl>
                                          <p:spTgt spid="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5">
                                            <p:txEl>
                                              <p:pRg st="2" end="2"/>
                                            </p:txEl>
                                          </p:spTgt>
                                        </p:tgtEl>
                                        <p:attrNameLst>
                                          <p:attrName>style.visibility</p:attrName>
                                        </p:attrNameLst>
                                      </p:cBhvr>
                                      <p:to>
                                        <p:strVal val="visible"/>
                                      </p:to>
                                    </p:set>
                                    <p:animEffect transition="in" filter="wipe(left)">
                                      <p:cBhvr>
                                        <p:cTn id="17" dur="500"/>
                                        <p:tgtEl>
                                          <p:spTgt spid="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5">
                                            <p:txEl>
                                              <p:pRg st="3" end="3"/>
                                            </p:txEl>
                                          </p:spTgt>
                                        </p:tgtEl>
                                        <p:attrNameLst>
                                          <p:attrName>style.visibility</p:attrName>
                                        </p:attrNameLst>
                                      </p:cBhvr>
                                      <p:to>
                                        <p:strVal val="visible"/>
                                      </p:to>
                                    </p:set>
                                    <p:animEffect transition="in" filter="wipe(left)">
                                      <p:cBhvr>
                                        <p:cTn id="22" dur="500"/>
                                        <p:tgtEl>
                                          <p:spTgt spid="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5">
                                            <p:txEl>
                                              <p:pRg st="4" end="4"/>
                                            </p:txEl>
                                          </p:spTgt>
                                        </p:tgtEl>
                                        <p:attrNameLst>
                                          <p:attrName>style.visibility</p:attrName>
                                        </p:attrNameLst>
                                      </p:cBhvr>
                                      <p:to>
                                        <p:strVal val="visible"/>
                                      </p:to>
                                    </p:set>
                                    <p:animEffect transition="in" filter="wipe(left)">
                                      <p:cBhvr>
                                        <p:cTn id="27" dur="500"/>
                                        <p:tgtEl>
                                          <p:spTgt spid="8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45">
                                            <p:txEl>
                                              <p:pRg st="5" end="5"/>
                                            </p:txEl>
                                          </p:spTgt>
                                        </p:tgtEl>
                                        <p:attrNameLst>
                                          <p:attrName>style.visibility</p:attrName>
                                        </p:attrNameLst>
                                      </p:cBhvr>
                                      <p:to>
                                        <p:strVal val="visible"/>
                                      </p:to>
                                    </p:set>
                                    <p:animEffect transition="in" filter="wipe(left)">
                                      <p:cBhvr>
                                        <p:cTn id="32" dur="500"/>
                                        <p:tgtEl>
                                          <p:spTgt spid="8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107"/>
          <p:cNvPicPr preferRelativeResize="0">
            <a:picLocks noGrp="1"/>
          </p:cNvPicPr>
          <p:nvPr>
            <p:ph type="body" idx="1"/>
          </p:nvPr>
        </p:nvPicPr>
        <p:blipFill rotWithShape="1">
          <a:blip r:embed="rId3">
            <a:alphaModFix/>
          </a:blip>
          <a:srcRect b="16034"/>
          <a:stretch/>
        </p:blipFill>
        <p:spPr>
          <a:xfrm>
            <a:off x="0" y="457200"/>
            <a:ext cx="9144000" cy="5673144"/>
          </a:xfrm>
          <a:prstGeom prst="rect">
            <a:avLst/>
          </a:prstGeom>
          <a:noFill/>
          <a:ln>
            <a:noFill/>
          </a:ln>
        </p:spPr>
      </p:pic>
      <p:sp>
        <p:nvSpPr>
          <p:cNvPr id="853" name="Google Shape;853;p107"/>
          <p:cNvSpPr txBox="1"/>
          <p:nvPr/>
        </p:nvSpPr>
        <p:spPr>
          <a:xfrm>
            <a:off x="399562" y="4762589"/>
            <a:ext cx="8001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Aharoni"/>
                <a:ea typeface="Aharoni"/>
                <a:cs typeface="Aharoni"/>
                <a:sym typeface="Aharoni"/>
              </a:rPr>
              <a:t>Continuous Variation in</a:t>
            </a:r>
            <a:r>
              <a:rPr lang="en-US" sz="2400" b="1" dirty="0">
                <a:solidFill>
                  <a:srgbClr val="FFFF00"/>
                </a:solidFill>
                <a:latin typeface="Aharoni"/>
                <a:ea typeface="Aharoni"/>
                <a:cs typeface="Aharoni"/>
                <a:sym typeface="Aharoni"/>
              </a:rPr>
              <a:t> Human Skin Color as a Result of </a:t>
            </a:r>
            <a:endParaRPr dirty="0"/>
          </a:p>
          <a:p>
            <a:pPr marL="0" marR="0" lvl="0" indent="0" algn="ctr" rtl="0">
              <a:spcBef>
                <a:spcPts val="0"/>
              </a:spcBef>
              <a:spcAft>
                <a:spcPts val="0"/>
              </a:spcAft>
              <a:buNone/>
            </a:pPr>
            <a:r>
              <a:rPr lang="en-US" sz="2400" b="1" dirty="0">
                <a:solidFill>
                  <a:srgbClr val="FF0000"/>
                </a:solidFill>
                <a:latin typeface="Aharoni"/>
                <a:ea typeface="Aharoni"/>
                <a:cs typeface="Aharoni"/>
                <a:sym typeface="Aharoni"/>
              </a:rPr>
              <a:t>Polygenic Inheritance</a:t>
            </a:r>
            <a:endParaRPr sz="2400" b="1" dirty="0">
              <a:solidFill>
                <a:srgbClr val="FF0000"/>
              </a:solidFill>
              <a:latin typeface="Aharoni"/>
              <a:ea typeface="Aharoni"/>
              <a:cs typeface="Aharoni"/>
              <a:sym typeface="Ahar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3"/>
                                        </p:tgtEl>
                                        <p:attrNameLst>
                                          <p:attrName>style.visibility</p:attrName>
                                        </p:attrNameLst>
                                      </p:cBhvr>
                                      <p:to>
                                        <p:strVal val="visible"/>
                                      </p:to>
                                    </p:set>
                                    <p:animEffect transition="in" filter="wipe(left)">
                                      <p:cBhvr>
                                        <p:cTn id="7" dur="5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08"/>
          <p:cNvSpPr txBox="1">
            <a:spLocks noGrp="1"/>
          </p:cNvSpPr>
          <p:nvPr>
            <p:ph type="body" idx="1"/>
          </p:nvPr>
        </p:nvSpPr>
        <p:spPr>
          <a:xfrm>
            <a:off x="195449" y="1409161"/>
            <a:ext cx="8753102" cy="42575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b="1" dirty="0">
                <a:solidFill>
                  <a:srgbClr val="C55A11"/>
                </a:solidFill>
              </a:rPr>
              <a:t>Human Skin Color:</a:t>
            </a:r>
            <a:endParaRPr dirty="0"/>
          </a:p>
          <a:p>
            <a:pPr marL="685800" lvl="1" indent="-228600" algn="l" rtl="0">
              <a:lnSpc>
                <a:spcPct val="100000"/>
              </a:lnSpc>
              <a:spcBef>
                <a:spcPts val="1800"/>
              </a:spcBef>
              <a:spcAft>
                <a:spcPts val="0"/>
              </a:spcAft>
              <a:buSzPts val="2400"/>
              <a:buChar char="•"/>
            </a:pPr>
            <a:r>
              <a:rPr lang="en-US" sz="2400" dirty="0"/>
              <a:t>This is controlled by as many as 6 genes, each with its own alleles.</a:t>
            </a:r>
            <a:endParaRPr dirty="0"/>
          </a:p>
          <a:p>
            <a:pPr marL="685800" lvl="1" indent="-228600" algn="l" rtl="0">
              <a:lnSpc>
                <a:spcPct val="100000"/>
              </a:lnSpc>
              <a:spcBef>
                <a:spcPts val="1800"/>
              </a:spcBef>
              <a:spcAft>
                <a:spcPts val="0"/>
              </a:spcAft>
              <a:buSzPts val="2400"/>
              <a:buChar char="•"/>
            </a:pPr>
            <a:r>
              <a:rPr lang="en-US" sz="2400" dirty="0"/>
              <a:t>The alleles control the production of </a:t>
            </a:r>
            <a:r>
              <a:rPr lang="en-US" sz="2400" b="1" dirty="0">
                <a:solidFill>
                  <a:srgbClr val="0000FF"/>
                </a:solidFill>
              </a:rPr>
              <a:t>melanin</a:t>
            </a:r>
            <a:r>
              <a:rPr lang="en-US" sz="2400" dirty="0"/>
              <a:t>, which is a pigment that colors skin.</a:t>
            </a:r>
            <a:endParaRPr dirty="0"/>
          </a:p>
          <a:p>
            <a:pPr marL="685800" lvl="1" indent="-228600" algn="l" rtl="0">
              <a:lnSpc>
                <a:spcPct val="100000"/>
              </a:lnSpc>
              <a:spcBef>
                <a:spcPts val="1800"/>
              </a:spcBef>
              <a:spcAft>
                <a:spcPts val="0"/>
              </a:spcAft>
              <a:buSzPts val="2400"/>
              <a:buChar char="•"/>
            </a:pPr>
            <a:r>
              <a:rPr lang="en-US" sz="2400" dirty="0"/>
              <a:t>In this example, the calculation is performed with </a:t>
            </a:r>
            <a:r>
              <a:rPr lang="en-US" sz="2400" b="1" dirty="0">
                <a:solidFill>
                  <a:srgbClr val="FF0000"/>
                </a:solidFill>
              </a:rPr>
              <a:t>3 genes each with 2 alleles.</a:t>
            </a:r>
            <a:endParaRPr dirty="0"/>
          </a:p>
          <a:p>
            <a:pPr marL="685800" lvl="1" indent="-228600" algn="l" rtl="0">
              <a:lnSpc>
                <a:spcPct val="100000"/>
              </a:lnSpc>
              <a:spcBef>
                <a:spcPts val="1800"/>
              </a:spcBef>
              <a:spcAft>
                <a:spcPts val="0"/>
              </a:spcAft>
              <a:buSzPts val="2400"/>
              <a:buChar char="•"/>
            </a:pPr>
            <a:r>
              <a:rPr lang="en-US" sz="2400" dirty="0"/>
              <a:t>The cross is between two individuals heterozygous for all 3 genes</a:t>
            </a:r>
            <a:r>
              <a:rPr lang="en-US" dirty="0"/>
              <a:t>.</a:t>
            </a:r>
            <a:endParaRPr dirty="0"/>
          </a:p>
        </p:txBody>
      </p:sp>
      <p:sp>
        <p:nvSpPr>
          <p:cNvPr id="860" name="Google Shape;860;p108"/>
          <p:cNvSpPr txBox="1">
            <a:spLocks noGrp="1"/>
          </p:cNvSpPr>
          <p:nvPr>
            <p:ph type="title"/>
          </p:nvPr>
        </p:nvSpPr>
        <p:spPr>
          <a:xfrm>
            <a:off x="334433" y="1514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
                                            <p:txEl>
                                              <p:pRg st="1" end="1"/>
                                            </p:txEl>
                                          </p:spTgt>
                                        </p:tgtEl>
                                        <p:attrNameLst>
                                          <p:attrName>style.visibility</p:attrName>
                                        </p:attrNameLst>
                                      </p:cBhvr>
                                      <p:to>
                                        <p:strVal val="visible"/>
                                      </p:to>
                                    </p:set>
                                    <p:animEffect transition="in" filter="wipe(left)">
                                      <p:cBhvr>
                                        <p:cTn id="7" dur="500"/>
                                        <p:tgtEl>
                                          <p:spTgt spid="8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58">
                                            <p:txEl>
                                              <p:pRg st="2" end="2"/>
                                            </p:txEl>
                                          </p:spTgt>
                                        </p:tgtEl>
                                        <p:attrNameLst>
                                          <p:attrName>style.visibility</p:attrName>
                                        </p:attrNameLst>
                                      </p:cBhvr>
                                      <p:to>
                                        <p:strVal val="visible"/>
                                      </p:to>
                                    </p:set>
                                    <p:animEffect transition="in" filter="wipe(left)">
                                      <p:cBhvr>
                                        <p:cTn id="12" dur="500"/>
                                        <p:tgtEl>
                                          <p:spTgt spid="8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8">
                                            <p:txEl>
                                              <p:pRg st="3" end="3"/>
                                            </p:txEl>
                                          </p:spTgt>
                                        </p:tgtEl>
                                        <p:attrNameLst>
                                          <p:attrName>style.visibility</p:attrName>
                                        </p:attrNameLst>
                                      </p:cBhvr>
                                      <p:to>
                                        <p:strVal val="visible"/>
                                      </p:to>
                                    </p:set>
                                    <p:animEffect transition="in" filter="wipe(left)">
                                      <p:cBhvr>
                                        <p:cTn id="17" dur="500"/>
                                        <p:tgtEl>
                                          <p:spTgt spid="8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8">
                                            <p:txEl>
                                              <p:pRg st="4" end="4"/>
                                            </p:txEl>
                                          </p:spTgt>
                                        </p:tgtEl>
                                        <p:attrNameLst>
                                          <p:attrName>style.visibility</p:attrName>
                                        </p:attrNameLst>
                                      </p:cBhvr>
                                      <p:to>
                                        <p:strVal val="visible"/>
                                      </p:to>
                                    </p:set>
                                    <p:animEffect transition="in" filter="wipe(left)">
                                      <p:cBhvr>
                                        <p:cTn id="22" dur="500"/>
                                        <p:tgtEl>
                                          <p:spTgt spid="8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r="47373" b="89015"/>
          <a:stretch/>
        </p:blipFill>
        <p:spPr>
          <a:xfrm>
            <a:off x="298704" y="250617"/>
            <a:ext cx="4497781" cy="712594"/>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500"/>
                                        <p:tgtEl>
                                          <p:spTgt spid="8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4"/>
                                        </p:tgtEl>
                                        <p:attrNameLst>
                                          <p:attrName>style.visibility</p:attrName>
                                        </p:attrNameLst>
                                      </p:cBhvr>
                                      <p:to>
                                        <p:strVal val="visible"/>
                                      </p:to>
                                    </p:set>
                                    <p:animEffect transition="in" filter="fade">
                                      <p:cBhvr>
                                        <p:cTn id="11" dur="500"/>
                                        <p:tgtEl>
                                          <p:spTgt spid="8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5"/>
                                        </p:tgtEl>
                                        <p:attrNameLst>
                                          <p:attrName>style.visibility</p:attrName>
                                        </p:attrNameLst>
                                      </p:cBhvr>
                                      <p:to>
                                        <p:strVal val="visible"/>
                                      </p:to>
                                    </p:set>
                                    <p:animEffect transition="in" filter="fade">
                                      <p:cBhvr>
                                        <p:cTn id="15" dur="500"/>
                                        <p:tgtEl>
                                          <p:spTgt spid="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p:bldP spid="874" grpId="0"/>
      <p:bldP spid="87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r="50000" b="66864"/>
          <a:stretch/>
        </p:blipFill>
        <p:spPr>
          <a:xfrm>
            <a:off x="298704" y="250617"/>
            <a:ext cx="4273296" cy="2149531"/>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68" name="Google Shape;868;p109"/>
          <p:cNvSpPr txBox="1"/>
          <p:nvPr/>
        </p:nvSpPr>
        <p:spPr>
          <a:xfrm>
            <a:off x="357765" y="1533684"/>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1</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876" name="Google Shape;876;p109"/>
          <p:cNvSpPr txBox="1"/>
          <p:nvPr/>
        </p:nvSpPr>
        <p:spPr>
          <a:xfrm>
            <a:off x="2070943" y="1906215"/>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877" name="Google Shape;877;p109"/>
          <p:cNvSpPr txBox="1"/>
          <p:nvPr/>
        </p:nvSpPr>
        <p:spPr>
          <a:xfrm>
            <a:off x="3044609" y="1914682"/>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extLst>
      <p:ext uri="{BB962C8B-B14F-4D97-AF65-F5344CB8AC3E}">
        <p14:creationId xmlns:p14="http://schemas.microsoft.com/office/powerpoint/2010/main" val="32554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8"/>
                                        </p:tgtEl>
                                        <p:attrNameLst>
                                          <p:attrName>style.visibility</p:attrName>
                                        </p:attrNameLst>
                                      </p:cBhvr>
                                      <p:to>
                                        <p:strVal val="visible"/>
                                      </p:to>
                                    </p:set>
                                    <p:animEffect transition="in" filter="fade">
                                      <p:cBhvr>
                                        <p:cTn id="7" dur="500"/>
                                        <p:tgtEl>
                                          <p:spTgt spid="8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6"/>
                                        </p:tgtEl>
                                        <p:attrNameLst>
                                          <p:attrName>style.visibility</p:attrName>
                                        </p:attrNameLst>
                                      </p:cBhvr>
                                      <p:to>
                                        <p:strVal val="visible"/>
                                      </p:to>
                                    </p:set>
                                    <p:animEffect transition="in" filter="fade">
                                      <p:cBhvr>
                                        <p:cTn id="11" dur="500"/>
                                        <p:tgtEl>
                                          <p:spTgt spid="87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7"/>
                                        </p:tgtEl>
                                        <p:attrNameLst>
                                          <p:attrName>style.visibility</p:attrName>
                                        </p:attrNameLst>
                                      </p:cBhvr>
                                      <p:to>
                                        <p:strVal val="visible"/>
                                      </p:to>
                                    </p:set>
                                    <p:animEffect transition="in" filter="fade">
                                      <p:cBhvr>
                                        <p:cTn id="15" dur="500"/>
                                        <p:tgtEl>
                                          <p:spTgt spid="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0"/>
      <p:bldP spid="876" grpId="0"/>
      <p:bldP spid="87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b="3447"/>
          <a:stretch/>
        </p:blipFill>
        <p:spPr>
          <a:xfrm>
            <a:off x="298704" y="250617"/>
            <a:ext cx="8546592" cy="6263424"/>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68" name="Google Shape;868;p109"/>
          <p:cNvSpPr txBox="1"/>
          <p:nvPr/>
        </p:nvSpPr>
        <p:spPr>
          <a:xfrm>
            <a:off x="357765" y="1533684"/>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1</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69" name="Google Shape;869;p109"/>
          <p:cNvSpPr txBox="1"/>
          <p:nvPr/>
        </p:nvSpPr>
        <p:spPr>
          <a:xfrm>
            <a:off x="349299" y="3396350"/>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2</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70" name="Google Shape;870;p109"/>
          <p:cNvSpPr txBox="1"/>
          <p:nvPr/>
        </p:nvSpPr>
        <p:spPr>
          <a:xfrm rot="-5400000">
            <a:off x="4337103" y="5157416"/>
            <a:ext cx="1624168"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Fraction of population</a:t>
            </a:r>
            <a:endParaRPr sz="1200" b="1">
              <a:solidFill>
                <a:srgbClr val="000000"/>
              </a:solidFill>
              <a:latin typeface="Arial"/>
              <a:ea typeface="Arial"/>
              <a:cs typeface="Arial"/>
              <a:sym typeface="Arial"/>
            </a:endParaRPr>
          </a:p>
        </p:txBody>
      </p:sp>
      <p:sp>
        <p:nvSpPr>
          <p:cNvPr id="871" name="Google Shape;871;p109"/>
          <p:cNvSpPr txBox="1"/>
          <p:nvPr/>
        </p:nvSpPr>
        <p:spPr>
          <a:xfrm>
            <a:off x="6792432" y="6469750"/>
            <a:ext cx="74396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Skin color</a:t>
            </a:r>
            <a:endParaRPr sz="1200" b="1">
              <a:solidFill>
                <a:srgbClr val="000000"/>
              </a:solidFill>
              <a:latin typeface="Arial"/>
              <a:ea typeface="Arial"/>
              <a:cs typeface="Arial"/>
              <a:sym typeface="Arial"/>
            </a:endParaRPr>
          </a:p>
        </p:txBody>
      </p:sp>
      <p:sp>
        <p:nvSpPr>
          <p:cNvPr id="872" name="Google Shape;872;p109"/>
          <p:cNvSpPr txBox="1"/>
          <p:nvPr/>
        </p:nvSpPr>
        <p:spPr>
          <a:xfrm>
            <a:off x="2635299" y="2913750"/>
            <a:ext cx="478947"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Sperm</a:t>
            </a:r>
            <a:endParaRPr sz="1200" b="1">
              <a:solidFill>
                <a:srgbClr val="000000"/>
              </a:solidFill>
              <a:latin typeface="Arial"/>
              <a:ea typeface="Arial"/>
              <a:cs typeface="Arial"/>
              <a:sym typeface="Arial"/>
            </a:endParaRPr>
          </a:p>
        </p:txBody>
      </p:sp>
      <p:sp>
        <p:nvSpPr>
          <p:cNvPr id="873" name="Google Shape;873;p109"/>
          <p:cNvSpPr txBox="1"/>
          <p:nvPr/>
        </p:nvSpPr>
        <p:spPr>
          <a:xfrm>
            <a:off x="984299" y="4632484"/>
            <a:ext cx="37623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Eggs</a:t>
            </a:r>
            <a:endParaRPr sz="1200" b="1">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876" name="Google Shape;876;p109"/>
          <p:cNvSpPr txBox="1"/>
          <p:nvPr/>
        </p:nvSpPr>
        <p:spPr>
          <a:xfrm>
            <a:off x="2070943" y="1906215"/>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877" name="Google Shape;877;p109"/>
          <p:cNvSpPr txBox="1"/>
          <p:nvPr/>
        </p:nvSpPr>
        <p:spPr>
          <a:xfrm>
            <a:off x="3044609" y="1914682"/>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2E20C7E9-0C9E-6A21-BD73-5422FC8A0D6E}"/>
              </a:ext>
            </a:extLst>
          </p:cNvPr>
          <p:cNvGrpSpPr/>
          <p:nvPr/>
        </p:nvGrpSpPr>
        <p:grpSpPr>
          <a:xfrm>
            <a:off x="1901825" y="3102648"/>
            <a:ext cx="2262034" cy="276999"/>
            <a:chOff x="1901825" y="3141285"/>
            <a:chExt cx="2262034" cy="276999"/>
          </a:xfrm>
        </p:grpSpPr>
        <p:grpSp>
          <p:nvGrpSpPr>
            <p:cNvPr id="878" name="Google Shape;878;p109"/>
            <p:cNvGrpSpPr/>
            <p:nvPr/>
          </p:nvGrpSpPr>
          <p:grpSpPr>
            <a:xfrm>
              <a:off x="1901825" y="3141285"/>
              <a:ext cx="86100" cy="276999"/>
              <a:chOff x="2257425" y="3183619"/>
              <a:chExt cx="86100" cy="276999"/>
            </a:xfrm>
          </p:grpSpPr>
          <p:cxnSp>
            <p:nvCxnSpPr>
              <p:cNvPr id="879" name="Google Shape;879;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0" name="Google Shape;880;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81" name="Google Shape;881;p109"/>
            <p:cNvGrpSpPr/>
            <p:nvPr/>
          </p:nvGrpSpPr>
          <p:grpSpPr>
            <a:xfrm>
              <a:off x="2223558" y="3141285"/>
              <a:ext cx="86100" cy="276999"/>
              <a:chOff x="2257425" y="3183619"/>
              <a:chExt cx="86100" cy="276999"/>
            </a:xfrm>
          </p:grpSpPr>
          <p:cxnSp>
            <p:nvCxnSpPr>
              <p:cNvPr id="882" name="Google Shape;882;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3" name="Google Shape;883;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884" name="Google Shape;884;p109"/>
            <p:cNvGrpSpPr/>
            <p:nvPr/>
          </p:nvGrpSpPr>
          <p:grpSpPr>
            <a:xfrm>
              <a:off x="2536825" y="3141285"/>
              <a:ext cx="86100" cy="276999"/>
              <a:chOff x="2257425" y="3183619"/>
              <a:chExt cx="86100" cy="276999"/>
            </a:xfrm>
          </p:grpSpPr>
          <p:cxnSp>
            <p:nvCxnSpPr>
              <p:cNvPr id="885" name="Google Shape;885;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6" name="Google Shape;886;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87" name="Google Shape;887;p109"/>
            <p:cNvGrpSpPr/>
            <p:nvPr/>
          </p:nvGrpSpPr>
          <p:grpSpPr>
            <a:xfrm>
              <a:off x="2837392" y="3141285"/>
              <a:ext cx="86100" cy="276999"/>
              <a:chOff x="2257425" y="3183619"/>
              <a:chExt cx="86100" cy="276999"/>
            </a:xfrm>
          </p:grpSpPr>
          <p:cxnSp>
            <p:nvCxnSpPr>
              <p:cNvPr id="888" name="Google Shape;888;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9" name="Google Shape;889;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0" name="Google Shape;890;p109"/>
            <p:cNvGrpSpPr/>
            <p:nvPr/>
          </p:nvGrpSpPr>
          <p:grpSpPr>
            <a:xfrm>
              <a:off x="3146425" y="3141285"/>
              <a:ext cx="86100" cy="276999"/>
              <a:chOff x="2257425" y="3183619"/>
              <a:chExt cx="86100" cy="276999"/>
            </a:xfrm>
          </p:grpSpPr>
          <p:cxnSp>
            <p:nvCxnSpPr>
              <p:cNvPr id="891" name="Google Shape;891;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2" name="Google Shape;892;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3" name="Google Shape;893;p109"/>
            <p:cNvGrpSpPr/>
            <p:nvPr/>
          </p:nvGrpSpPr>
          <p:grpSpPr>
            <a:xfrm>
              <a:off x="3463925" y="3141285"/>
              <a:ext cx="86100" cy="276999"/>
              <a:chOff x="2257425" y="3183619"/>
              <a:chExt cx="86100" cy="276999"/>
            </a:xfrm>
          </p:grpSpPr>
          <p:cxnSp>
            <p:nvCxnSpPr>
              <p:cNvPr id="894" name="Google Shape;894;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5" name="Google Shape;895;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6" name="Google Shape;896;p109"/>
            <p:cNvGrpSpPr/>
            <p:nvPr/>
          </p:nvGrpSpPr>
          <p:grpSpPr>
            <a:xfrm>
              <a:off x="3768725" y="3141285"/>
              <a:ext cx="86100" cy="276999"/>
              <a:chOff x="2257425" y="3183619"/>
              <a:chExt cx="86100" cy="276999"/>
            </a:xfrm>
          </p:grpSpPr>
          <p:cxnSp>
            <p:nvCxnSpPr>
              <p:cNvPr id="897" name="Google Shape;897;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8" name="Google Shape;898;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9" name="Google Shape;899;p109"/>
            <p:cNvGrpSpPr/>
            <p:nvPr/>
          </p:nvGrpSpPr>
          <p:grpSpPr>
            <a:xfrm>
              <a:off x="4077759" y="3141285"/>
              <a:ext cx="86100" cy="276999"/>
              <a:chOff x="2257425" y="3183619"/>
              <a:chExt cx="86100" cy="276999"/>
            </a:xfrm>
          </p:grpSpPr>
          <p:cxnSp>
            <p:nvCxnSpPr>
              <p:cNvPr id="900" name="Google Shape;900;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1" name="Google Shape;901;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grpSp>
        <p:nvGrpSpPr>
          <p:cNvPr id="902" name="Google Shape;902;p109"/>
          <p:cNvGrpSpPr/>
          <p:nvPr/>
        </p:nvGrpSpPr>
        <p:grpSpPr>
          <a:xfrm>
            <a:off x="1453092" y="3530752"/>
            <a:ext cx="86100" cy="276999"/>
            <a:chOff x="2257425" y="3183619"/>
            <a:chExt cx="86100" cy="276999"/>
          </a:xfrm>
        </p:grpSpPr>
        <p:cxnSp>
          <p:nvCxnSpPr>
            <p:cNvPr id="903" name="Google Shape;903;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4" name="Google Shape;904;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905" name="Google Shape;905;p109"/>
          <p:cNvGrpSpPr/>
          <p:nvPr/>
        </p:nvGrpSpPr>
        <p:grpSpPr>
          <a:xfrm>
            <a:off x="1453092" y="3844020"/>
            <a:ext cx="86100" cy="276999"/>
            <a:chOff x="2257425" y="3183619"/>
            <a:chExt cx="86100" cy="276999"/>
          </a:xfrm>
        </p:grpSpPr>
        <p:cxnSp>
          <p:nvCxnSpPr>
            <p:cNvPr id="906" name="Google Shape;906;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7" name="Google Shape;907;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08" name="Google Shape;908;p109"/>
          <p:cNvGrpSpPr/>
          <p:nvPr/>
        </p:nvGrpSpPr>
        <p:grpSpPr>
          <a:xfrm>
            <a:off x="1453092" y="4144586"/>
            <a:ext cx="86100" cy="276999"/>
            <a:chOff x="2257425" y="3183619"/>
            <a:chExt cx="86100" cy="276999"/>
          </a:xfrm>
        </p:grpSpPr>
        <p:cxnSp>
          <p:nvCxnSpPr>
            <p:cNvPr id="909" name="Google Shape;909;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0" name="Google Shape;910;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1" name="Google Shape;911;p109"/>
          <p:cNvGrpSpPr/>
          <p:nvPr/>
        </p:nvGrpSpPr>
        <p:grpSpPr>
          <a:xfrm>
            <a:off x="1453092" y="4457852"/>
            <a:ext cx="86100" cy="276999"/>
            <a:chOff x="2257425" y="3183619"/>
            <a:chExt cx="86100" cy="276999"/>
          </a:xfrm>
        </p:grpSpPr>
        <p:cxnSp>
          <p:nvCxnSpPr>
            <p:cNvPr id="912" name="Google Shape;912;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3" name="Google Shape;913;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4" name="Google Shape;914;p109"/>
          <p:cNvGrpSpPr/>
          <p:nvPr/>
        </p:nvGrpSpPr>
        <p:grpSpPr>
          <a:xfrm>
            <a:off x="1453092" y="4762651"/>
            <a:ext cx="86100" cy="276999"/>
            <a:chOff x="2257425" y="3183619"/>
            <a:chExt cx="86100" cy="276999"/>
          </a:xfrm>
        </p:grpSpPr>
        <p:cxnSp>
          <p:nvCxnSpPr>
            <p:cNvPr id="915" name="Google Shape;915;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6" name="Google Shape;916;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7" name="Google Shape;917;p109"/>
          <p:cNvGrpSpPr/>
          <p:nvPr/>
        </p:nvGrpSpPr>
        <p:grpSpPr>
          <a:xfrm>
            <a:off x="1453092" y="5075919"/>
            <a:ext cx="86100" cy="276999"/>
            <a:chOff x="2257425" y="3183619"/>
            <a:chExt cx="86100" cy="276999"/>
          </a:xfrm>
        </p:grpSpPr>
        <p:cxnSp>
          <p:nvCxnSpPr>
            <p:cNvPr id="918" name="Google Shape;918;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9" name="Google Shape;919;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20" name="Google Shape;920;p109"/>
          <p:cNvGrpSpPr/>
          <p:nvPr/>
        </p:nvGrpSpPr>
        <p:grpSpPr>
          <a:xfrm>
            <a:off x="1453092" y="5397651"/>
            <a:ext cx="86100" cy="276999"/>
            <a:chOff x="2257425" y="3183619"/>
            <a:chExt cx="86100" cy="276999"/>
          </a:xfrm>
        </p:grpSpPr>
        <p:cxnSp>
          <p:nvCxnSpPr>
            <p:cNvPr id="921" name="Google Shape;921;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2" name="Google Shape;922;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23" name="Google Shape;923;p109"/>
          <p:cNvGrpSpPr/>
          <p:nvPr/>
        </p:nvGrpSpPr>
        <p:grpSpPr>
          <a:xfrm>
            <a:off x="1453092" y="5710919"/>
            <a:ext cx="86100" cy="276999"/>
            <a:chOff x="2257425" y="3183619"/>
            <a:chExt cx="86100" cy="276999"/>
          </a:xfrm>
        </p:grpSpPr>
        <p:cxnSp>
          <p:nvCxnSpPr>
            <p:cNvPr id="924" name="Google Shape;924;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5" name="Google Shape;925;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926" name="Google Shape;926;p109"/>
          <p:cNvGrpSpPr/>
          <p:nvPr/>
        </p:nvGrpSpPr>
        <p:grpSpPr>
          <a:xfrm>
            <a:off x="4091605" y="6379788"/>
            <a:ext cx="128378" cy="276999"/>
            <a:chOff x="4091605" y="6375553"/>
            <a:chExt cx="128378" cy="276999"/>
          </a:xfrm>
        </p:grpSpPr>
        <p:cxnSp>
          <p:nvCxnSpPr>
            <p:cNvPr id="927" name="Google Shape;927;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8" name="Google Shape;928;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29" name="Google Shape;929;p109"/>
          <p:cNvGrpSpPr/>
          <p:nvPr/>
        </p:nvGrpSpPr>
        <p:grpSpPr>
          <a:xfrm>
            <a:off x="5306572" y="6197754"/>
            <a:ext cx="128378" cy="276999"/>
            <a:chOff x="4091605" y="6375553"/>
            <a:chExt cx="128378" cy="276999"/>
          </a:xfrm>
        </p:grpSpPr>
        <p:cxnSp>
          <p:nvCxnSpPr>
            <p:cNvPr id="930" name="Google Shape;930;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1" name="Google Shape;931;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2" name="Google Shape;932;p109"/>
          <p:cNvGrpSpPr/>
          <p:nvPr/>
        </p:nvGrpSpPr>
        <p:grpSpPr>
          <a:xfrm>
            <a:off x="1140973" y="6379788"/>
            <a:ext cx="128378" cy="276999"/>
            <a:chOff x="4091605" y="6375553"/>
            <a:chExt cx="128378" cy="276999"/>
          </a:xfrm>
        </p:grpSpPr>
        <p:cxnSp>
          <p:nvCxnSpPr>
            <p:cNvPr id="933" name="Google Shape;933;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4" name="Google Shape;934;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5" name="Google Shape;935;p109"/>
          <p:cNvGrpSpPr/>
          <p:nvPr/>
        </p:nvGrpSpPr>
        <p:grpSpPr>
          <a:xfrm>
            <a:off x="1615104" y="6379788"/>
            <a:ext cx="128378" cy="276999"/>
            <a:chOff x="4091605" y="6375553"/>
            <a:chExt cx="128378" cy="276999"/>
          </a:xfrm>
        </p:grpSpPr>
        <p:cxnSp>
          <p:nvCxnSpPr>
            <p:cNvPr id="936" name="Google Shape;936;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7" name="Google Shape;937;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8" name="Google Shape;938;p109"/>
          <p:cNvGrpSpPr/>
          <p:nvPr/>
        </p:nvGrpSpPr>
        <p:grpSpPr>
          <a:xfrm>
            <a:off x="3587837" y="6379788"/>
            <a:ext cx="128378" cy="276999"/>
            <a:chOff x="4091605" y="6375553"/>
            <a:chExt cx="128378" cy="276999"/>
          </a:xfrm>
        </p:grpSpPr>
        <p:cxnSp>
          <p:nvCxnSpPr>
            <p:cNvPr id="939" name="Google Shape;939;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0" name="Google Shape;940;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1" name="Google Shape;941;p109"/>
          <p:cNvGrpSpPr/>
          <p:nvPr/>
        </p:nvGrpSpPr>
        <p:grpSpPr>
          <a:xfrm>
            <a:off x="5306572" y="5617786"/>
            <a:ext cx="128378" cy="276999"/>
            <a:chOff x="4091605" y="6375553"/>
            <a:chExt cx="128378" cy="276999"/>
          </a:xfrm>
        </p:grpSpPr>
        <p:cxnSp>
          <p:nvCxnSpPr>
            <p:cNvPr id="942" name="Google Shape;942;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3" name="Google Shape;943;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4" name="Google Shape;944;p109"/>
          <p:cNvGrpSpPr/>
          <p:nvPr/>
        </p:nvGrpSpPr>
        <p:grpSpPr>
          <a:xfrm>
            <a:off x="3092538" y="6379788"/>
            <a:ext cx="128378" cy="276999"/>
            <a:chOff x="4091605" y="6375553"/>
            <a:chExt cx="128378" cy="276999"/>
          </a:xfrm>
        </p:grpSpPr>
        <p:cxnSp>
          <p:nvCxnSpPr>
            <p:cNvPr id="945" name="Google Shape;945;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6" name="Google Shape;946;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7" name="Google Shape;947;p109"/>
          <p:cNvGrpSpPr/>
          <p:nvPr/>
        </p:nvGrpSpPr>
        <p:grpSpPr>
          <a:xfrm>
            <a:off x="2106172" y="6379788"/>
            <a:ext cx="128378" cy="276999"/>
            <a:chOff x="4091605" y="6375553"/>
            <a:chExt cx="128378" cy="276999"/>
          </a:xfrm>
        </p:grpSpPr>
        <p:cxnSp>
          <p:nvCxnSpPr>
            <p:cNvPr id="948" name="Google Shape;948;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9" name="Google Shape;949;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0" name="Google Shape;950;p109"/>
          <p:cNvGrpSpPr/>
          <p:nvPr/>
        </p:nvGrpSpPr>
        <p:grpSpPr>
          <a:xfrm>
            <a:off x="5306572" y="4572155"/>
            <a:ext cx="128378" cy="276999"/>
            <a:chOff x="4091605" y="6375553"/>
            <a:chExt cx="128378" cy="276999"/>
          </a:xfrm>
        </p:grpSpPr>
        <p:cxnSp>
          <p:nvCxnSpPr>
            <p:cNvPr id="951" name="Google Shape;951;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2" name="Google Shape;952;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3" name="Google Shape;953;p109"/>
          <p:cNvGrpSpPr/>
          <p:nvPr/>
        </p:nvGrpSpPr>
        <p:grpSpPr>
          <a:xfrm>
            <a:off x="2605705" y="6379788"/>
            <a:ext cx="128378" cy="276999"/>
            <a:chOff x="4091605" y="6375553"/>
            <a:chExt cx="128378" cy="276999"/>
          </a:xfrm>
        </p:grpSpPr>
        <p:cxnSp>
          <p:nvCxnSpPr>
            <p:cNvPr id="954" name="Google Shape;954;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5" name="Google Shape;955;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20</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6" name="Google Shape;956;p109"/>
          <p:cNvGrpSpPr/>
          <p:nvPr/>
        </p:nvGrpSpPr>
        <p:grpSpPr>
          <a:xfrm>
            <a:off x="5306572" y="4000656"/>
            <a:ext cx="128378" cy="276999"/>
            <a:chOff x="4091605" y="6375553"/>
            <a:chExt cx="128378" cy="276999"/>
          </a:xfrm>
        </p:grpSpPr>
        <p:cxnSp>
          <p:nvCxnSpPr>
            <p:cNvPr id="957" name="Google Shape;957;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8" name="Google Shape;958;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20</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extLst>
      <p:ext uri="{BB962C8B-B14F-4D97-AF65-F5344CB8AC3E}">
        <p14:creationId xmlns:p14="http://schemas.microsoft.com/office/powerpoint/2010/main" val="12801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2"/>
                                        </p:tgtEl>
                                        <p:attrNameLst>
                                          <p:attrName>style.visibility</p:attrName>
                                        </p:attrNameLst>
                                      </p:cBhvr>
                                      <p:to>
                                        <p:strVal val="visible"/>
                                      </p:to>
                                    </p:set>
                                    <p:animEffect transition="in" filter="fade">
                                      <p:cBhvr>
                                        <p:cTn id="11" dur="500"/>
                                        <p:tgtEl>
                                          <p:spTgt spid="8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3"/>
                                        </p:tgtEl>
                                        <p:attrNameLst>
                                          <p:attrName>style.visibility</p:attrName>
                                        </p:attrNameLst>
                                      </p:cBhvr>
                                      <p:to>
                                        <p:strVal val="visible"/>
                                      </p:to>
                                    </p:set>
                                    <p:animEffect transition="in" filter="fade">
                                      <p:cBhvr>
                                        <p:cTn id="15" dur="500"/>
                                        <p:tgtEl>
                                          <p:spTgt spid="8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71"/>
                                        </p:tgtEl>
                                        <p:attrNameLst>
                                          <p:attrName>style.visibility</p:attrName>
                                        </p:attrNameLst>
                                      </p:cBhvr>
                                      <p:to>
                                        <p:strVal val="visible"/>
                                      </p:to>
                                    </p:set>
                                    <p:animEffect transition="in" filter="fade">
                                      <p:cBhvr>
                                        <p:cTn id="20" dur="500"/>
                                        <p:tgtEl>
                                          <p:spTgt spid="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0"/>
      <p:bldP spid="871" grpId="0"/>
      <p:bldP spid="872" grpId="0"/>
      <p:bldP spid="87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08"/>
          <p:cNvSpPr txBox="1">
            <a:spLocks noGrp="1"/>
          </p:cNvSpPr>
          <p:nvPr>
            <p:ph type="body" idx="1"/>
          </p:nvPr>
        </p:nvSpPr>
        <p:spPr>
          <a:xfrm>
            <a:off x="103032" y="1306130"/>
            <a:ext cx="8753102" cy="25961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b="1" dirty="0">
                <a:solidFill>
                  <a:srgbClr val="C55A11"/>
                </a:solidFill>
              </a:rPr>
              <a:t>Human Height</a:t>
            </a:r>
            <a:endParaRPr dirty="0"/>
          </a:p>
          <a:p>
            <a:pPr marL="685800" lvl="1" indent="-228600">
              <a:spcBef>
                <a:spcPts val="1200"/>
              </a:spcBef>
              <a:buSzPts val="2400"/>
            </a:pPr>
            <a:r>
              <a:rPr lang="en-US" sz="2400" dirty="0"/>
              <a:t>Assume that 4 pairs of genes are involved (8 alleles).</a:t>
            </a:r>
          </a:p>
          <a:p>
            <a:pPr marL="685800" lvl="1" indent="-228600">
              <a:spcBef>
                <a:spcPts val="1200"/>
              </a:spcBef>
              <a:buSzPts val="2400"/>
            </a:pPr>
            <a:r>
              <a:rPr lang="en-US" sz="2400" b="1" dirty="0">
                <a:solidFill>
                  <a:srgbClr val="3712BE"/>
                </a:solidFill>
              </a:rPr>
              <a:t>Extremes</a:t>
            </a:r>
            <a:r>
              <a:rPr lang="en-US" sz="2400" dirty="0">
                <a:solidFill>
                  <a:srgbClr val="00B050"/>
                </a:solidFill>
              </a:rPr>
              <a:t> are represented by only a few individuals.</a:t>
            </a:r>
          </a:p>
          <a:p>
            <a:pPr marL="685800" lvl="1" indent="-228600">
              <a:spcBef>
                <a:spcPts val="1200"/>
              </a:spcBef>
              <a:buSzPts val="2400"/>
            </a:pPr>
            <a:r>
              <a:rPr lang="en-US" sz="2400" dirty="0"/>
              <a:t>Multiple Gene Inheritance has been found with up to 5 different genes involved.</a:t>
            </a:r>
          </a:p>
          <a:p>
            <a:pPr marL="685800" lvl="1" indent="-228600">
              <a:spcBef>
                <a:spcPts val="1200"/>
              </a:spcBef>
              <a:buSzPts val="2400"/>
            </a:pPr>
            <a:endParaRPr lang="en-US" dirty="0"/>
          </a:p>
        </p:txBody>
      </p:sp>
      <p:sp>
        <p:nvSpPr>
          <p:cNvPr id="860" name="Google Shape;860;p108"/>
          <p:cNvSpPr txBox="1">
            <a:spLocks noGrp="1"/>
          </p:cNvSpPr>
          <p:nvPr>
            <p:ph type="title"/>
          </p:nvPr>
        </p:nvSpPr>
        <p:spPr>
          <a:xfrm>
            <a:off x="334433" y="1514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pic>
        <p:nvPicPr>
          <p:cNvPr id="3" name="Picture 2">
            <a:extLst>
              <a:ext uri="{FF2B5EF4-FFF2-40B4-BE49-F238E27FC236}">
                <a16:creationId xmlns:a16="http://schemas.microsoft.com/office/drawing/2014/main" id="{AB6D7803-E856-93BB-6C43-ECD790187709}"/>
              </a:ext>
            </a:extLst>
          </p:cNvPr>
          <p:cNvPicPr>
            <a:picLocks noChangeAspect="1"/>
          </p:cNvPicPr>
          <p:nvPr/>
        </p:nvPicPr>
        <p:blipFill>
          <a:blip r:embed="rId3"/>
          <a:stretch>
            <a:fillRect/>
          </a:stretch>
        </p:blipFill>
        <p:spPr>
          <a:xfrm>
            <a:off x="2034862" y="3727343"/>
            <a:ext cx="4846197" cy="3022876"/>
          </a:xfrm>
          <a:prstGeom prst="rect">
            <a:avLst/>
          </a:prstGeom>
        </p:spPr>
      </p:pic>
      <p:sp>
        <p:nvSpPr>
          <p:cNvPr id="2" name="Oval 1">
            <a:extLst>
              <a:ext uri="{FF2B5EF4-FFF2-40B4-BE49-F238E27FC236}">
                <a16:creationId xmlns:a16="http://schemas.microsoft.com/office/drawing/2014/main" id="{A88D37BD-A7DF-D344-222E-B41128E93C3A}"/>
              </a:ext>
            </a:extLst>
          </p:cNvPr>
          <p:cNvSpPr/>
          <p:nvPr/>
        </p:nvSpPr>
        <p:spPr>
          <a:xfrm>
            <a:off x="3477296" y="5782614"/>
            <a:ext cx="735168" cy="785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036DF0-5568-0E09-89C2-B18F9E146C41}"/>
              </a:ext>
            </a:extLst>
          </p:cNvPr>
          <p:cNvSpPr/>
          <p:nvPr/>
        </p:nvSpPr>
        <p:spPr>
          <a:xfrm>
            <a:off x="6145891" y="5782613"/>
            <a:ext cx="735168" cy="785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
                                            <p:txEl>
                                              <p:pRg st="1" end="1"/>
                                            </p:txEl>
                                          </p:spTgt>
                                        </p:tgtEl>
                                        <p:attrNameLst>
                                          <p:attrName>style.visibility</p:attrName>
                                        </p:attrNameLst>
                                      </p:cBhvr>
                                      <p:to>
                                        <p:strVal val="visible"/>
                                      </p:to>
                                    </p:set>
                                    <p:animEffect transition="in" filter="wipe(left)">
                                      <p:cBhvr>
                                        <p:cTn id="7" dur="500"/>
                                        <p:tgtEl>
                                          <p:spTgt spid="8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8">
                                            <p:txEl>
                                              <p:pRg st="2" end="2"/>
                                            </p:txEl>
                                          </p:spTgt>
                                        </p:tgtEl>
                                        <p:attrNameLst>
                                          <p:attrName>style.visibility</p:attrName>
                                        </p:attrNameLst>
                                      </p:cBhvr>
                                      <p:to>
                                        <p:strVal val="visible"/>
                                      </p:to>
                                    </p:set>
                                    <p:animEffect transition="in" filter="wipe(left)">
                                      <p:cBhvr>
                                        <p:cTn id="17" dur="500"/>
                                        <p:tgtEl>
                                          <p:spTgt spid="8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58">
                                            <p:txEl>
                                              <p:pRg st="3" end="3"/>
                                            </p:txEl>
                                          </p:spTgt>
                                        </p:tgtEl>
                                        <p:attrNameLst>
                                          <p:attrName>style.visibility</p:attrName>
                                        </p:attrNameLst>
                                      </p:cBhvr>
                                      <p:to>
                                        <p:strVal val="visible"/>
                                      </p:to>
                                    </p:set>
                                    <p:animEffect transition="in" filter="wipe(left)">
                                      <p:cBhvr>
                                        <p:cTn id="30" dur="500"/>
                                        <p:tgtEl>
                                          <p:spTgt spid="8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10"/>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68</a:t>
            </a:fld>
            <a:endParaRPr>
              <a:solidFill>
                <a:srgbClr val="FFFFFF"/>
              </a:solidFill>
            </a:endParaRPr>
          </a:p>
        </p:txBody>
      </p:sp>
      <p:sp>
        <p:nvSpPr>
          <p:cNvPr id="967" name="Google Shape;967;p110"/>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
        <p:nvSpPr>
          <p:cNvPr id="968" name="Google Shape;968;p110"/>
          <p:cNvSpPr txBox="1">
            <a:spLocks noGrp="1"/>
          </p:cNvSpPr>
          <p:nvPr>
            <p:ph type="body" idx="1"/>
          </p:nvPr>
        </p:nvSpPr>
        <p:spPr>
          <a:xfrm>
            <a:off x="193183" y="1142999"/>
            <a:ext cx="8950817" cy="5180527"/>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1800"/>
              </a:spcBef>
              <a:spcAft>
                <a:spcPts val="0"/>
              </a:spcAft>
              <a:buClr>
                <a:srgbClr val="993300"/>
              </a:buClr>
              <a:buSzPts val="2800"/>
              <a:buFont typeface="Noto Sans Symbols"/>
              <a:buChar char="✔"/>
            </a:pPr>
            <a:r>
              <a:rPr lang="en-US" sz="2800" b="1" dirty="0">
                <a:solidFill>
                  <a:srgbClr val="993300"/>
                </a:solidFill>
              </a:rPr>
              <a:t>Occurs when </a:t>
            </a:r>
            <a:r>
              <a:rPr lang="en-US" sz="2800" b="1" dirty="0">
                <a:solidFill>
                  <a:srgbClr val="0000FF"/>
                </a:solidFill>
              </a:rPr>
              <a:t>one or more genes that do not code for a trait</a:t>
            </a:r>
            <a:r>
              <a:rPr lang="en-US" sz="2800" b="1" dirty="0">
                <a:solidFill>
                  <a:srgbClr val="993300"/>
                </a:solidFill>
              </a:rPr>
              <a:t> modify the way the trait is expressed.</a:t>
            </a:r>
            <a:endParaRPr dirty="0"/>
          </a:p>
          <a:p>
            <a:pPr marL="342900" lvl="0" indent="-342900" algn="l" rtl="0">
              <a:lnSpc>
                <a:spcPct val="90000"/>
              </a:lnSpc>
              <a:spcBef>
                <a:spcPts val="2400"/>
              </a:spcBef>
              <a:spcAft>
                <a:spcPts val="0"/>
              </a:spcAft>
              <a:buClr>
                <a:srgbClr val="0000FF"/>
              </a:buClr>
              <a:buSzPts val="2800"/>
              <a:buFont typeface="Noto Sans Symbols"/>
              <a:buChar char="✔"/>
            </a:pPr>
            <a:r>
              <a:rPr lang="en-US" sz="2800" b="1" dirty="0">
                <a:solidFill>
                  <a:srgbClr val="0000FF"/>
                </a:solidFill>
              </a:rPr>
              <a:t>Modifier Genes </a:t>
            </a:r>
            <a:r>
              <a:rPr lang="en-US" sz="2800" b="1" dirty="0">
                <a:solidFill>
                  <a:srgbClr val="993300"/>
                </a:solidFill>
              </a:rPr>
              <a:t>do not code directly for a trait, but influence how the gene or genes that do code for the trait are expressed. </a:t>
            </a:r>
            <a:endParaRPr dirty="0"/>
          </a:p>
          <a:p>
            <a:pPr marL="342900" lvl="0" indent="-342900" algn="l" rtl="0">
              <a:lnSpc>
                <a:spcPct val="90000"/>
              </a:lnSpc>
              <a:spcBef>
                <a:spcPts val="2400"/>
              </a:spcBef>
              <a:spcAft>
                <a:spcPts val="0"/>
              </a:spcAft>
              <a:buClr>
                <a:srgbClr val="993300"/>
              </a:buClr>
              <a:buSzPts val="2800"/>
              <a:buFont typeface="Noto Sans Symbols"/>
              <a:buChar char="✔"/>
            </a:pPr>
            <a:r>
              <a:rPr lang="en-US" sz="2800" b="1" dirty="0">
                <a:solidFill>
                  <a:schemeClr val="tx1"/>
                </a:solidFill>
              </a:rPr>
              <a:t>So even though an organism may have a gene coding for a trait, the trait may not be expressed because of the epistatic interaction causing </a:t>
            </a:r>
            <a:r>
              <a:rPr lang="en-US" sz="2800" b="1" dirty="0">
                <a:solidFill>
                  <a:schemeClr val="bg1"/>
                </a:solidFill>
              </a:rPr>
              <a:t>suppression</a:t>
            </a:r>
            <a:r>
              <a:rPr lang="en-US" sz="2800" b="1" dirty="0">
                <a:solidFill>
                  <a:schemeClr val="tx1"/>
                </a:solidFill>
              </a:rPr>
              <a:t> of the trait for which the gene codes.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animEffect transition="in" filter="wipe(left)">
                                      <p:cBhvr>
                                        <p:cTn id="7" dur="500"/>
                                        <p:tgtEl>
                                          <p:spTgt spid="9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68">
                                            <p:txEl>
                                              <p:pRg st="1" end="1"/>
                                            </p:txEl>
                                          </p:spTgt>
                                        </p:tgtEl>
                                        <p:attrNameLst>
                                          <p:attrName>style.visibility</p:attrName>
                                        </p:attrNameLst>
                                      </p:cBhvr>
                                      <p:to>
                                        <p:strVal val="visible"/>
                                      </p:to>
                                    </p:set>
                                    <p:animEffect transition="in" filter="wipe(left)">
                                      <p:cBhvr>
                                        <p:cTn id="12" dur="500"/>
                                        <p:tgtEl>
                                          <p:spTgt spid="9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68">
                                            <p:txEl>
                                              <p:pRg st="2" end="2"/>
                                            </p:txEl>
                                          </p:spTgt>
                                        </p:tgtEl>
                                        <p:attrNameLst>
                                          <p:attrName>style.visibility</p:attrName>
                                        </p:attrNameLst>
                                      </p:cBhvr>
                                      <p:to>
                                        <p:strVal val="visible"/>
                                      </p:to>
                                    </p:set>
                                    <p:animEffect transition="in" filter="wipe(left)">
                                      <p:cBhvr>
                                        <p:cTn id="17" dur="500"/>
                                        <p:tgtEl>
                                          <p:spTgt spid="9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69</a:t>
            </a:fld>
            <a:endParaRPr>
              <a:solidFill>
                <a:srgbClr val="FFFFFF"/>
              </a:solidFill>
            </a:endParaRPr>
          </a:p>
        </p:txBody>
      </p:sp>
      <p:sp>
        <p:nvSpPr>
          <p:cNvPr id="978" name="Google Shape;978;p111"/>
          <p:cNvSpPr txBox="1">
            <a:spLocks noGrp="1"/>
          </p:cNvSpPr>
          <p:nvPr>
            <p:ph type="body" idx="1"/>
          </p:nvPr>
        </p:nvSpPr>
        <p:spPr>
          <a:xfrm>
            <a:off x="0" y="1143000"/>
            <a:ext cx="9144000" cy="3525059"/>
          </a:xfrm>
          <a:prstGeom prst="rect">
            <a:avLst/>
          </a:prstGeom>
          <a:noFill/>
          <a:ln>
            <a:noFill/>
          </a:ln>
        </p:spPr>
        <p:txBody>
          <a:bodyPr spcFirstLastPara="1" wrap="square" lIns="90475" tIns="44450" rIns="90475" bIns="44450" anchor="t" anchorCtr="0">
            <a:noAutofit/>
          </a:bodyPr>
          <a:lstStyle/>
          <a:p>
            <a:pPr marL="0" lvl="0" indent="0" algn="l" rtl="0">
              <a:lnSpc>
                <a:spcPct val="90000"/>
              </a:lnSpc>
              <a:spcBef>
                <a:spcPts val="0"/>
              </a:spcBef>
              <a:spcAft>
                <a:spcPts val="0"/>
              </a:spcAft>
              <a:buClr>
                <a:srgbClr val="993300"/>
              </a:buClr>
              <a:buSzPts val="2400"/>
            </a:pPr>
            <a:r>
              <a:rPr lang="en-US" sz="2400" b="1" dirty="0">
                <a:solidFill>
                  <a:srgbClr val="993300"/>
                </a:solidFill>
              </a:rPr>
              <a:t>Example: </a:t>
            </a:r>
            <a:r>
              <a:rPr lang="en-US" sz="2400" b="1" dirty="0">
                <a:solidFill>
                  <a:srgbClr val="0000CC"/>
                </a:solidFill>
              </a:rPr>
              <a:t>Mice Coat Colors</a:t>
            </a:r>
            <a:endParaRPr dirty="0"/>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Mice have two coat colors: </a:t>
            </a:r>
            <a:r>
              <a:rPr lang="en-US" sz="2400" b="1" dirty="0">
                <a:solidFill>
                  <a:schemeClr val="dk1"/>
                </a:solidFill>
              </a:rPr>
              <a:t>Black</a:t>
            </a:r>
            <a:r>
              <a:rPr lang="en-US" sz="2400" b="1" dirty="0">
                <a:solidFill>
                  <a:srgbClr val="993300"/>
                </a:solidFill>
              </a:rPr>
              <a:t> </a:t>
            </a:r>
            <a:r>
              <a:rPr lang="en-US" sz="2400" b="1" dirty="0">
                <a:solidFill>
                  <a:srgbClr val="00B0F0"/>
                </a:solidFill>
              </a:rPr>
              <a:t>and</a:t>
            </a:r>
            <a:r>
              <a:rPr lang="en-US" sz="2400" b="1" dirty="0">
                <a:solidFill>
                  <a:srgbClr val="993300"/>
                </a:solidFill>
              </a:rPr>
              <a:t> </a:t>
            </a:r>
            <a:r>
              <a:rPr lang="en-US" sz="2400" b="1" dirty="0">
                <a:solidFill>
                  <a:srgbClr val="663300"/>
                </a:solidFill>
              </a:rPr>
              <a:t>Brown</a:t>
            </a:r>
            <a:r>
              <a:rPr lang="en-US" sz="2400" b="1" dirty="0">
                <a:solidFill>
                  <a:srgbClr val="00B0F0"/>
                </a:solidFill>
              </a:rPr>
              <a:t>.</a:t>
            </a:r>
            <a:endParaRPr dirty="0">
              <a:solidFill>
                <a:srgbClr val="00B0F0"/>
              </a:solidFill>
            </a:endParaRPr>
          </a:p>
          <a:p>
            <a:pPr marL="342900" lvl="0" indent="-342900" algn="l" rtl="0">
              <a:lnSpc>
                <a:spcPct val="90000"/>
              </a:lnSpc>
              <a:spcBef>
                <a:spcPts val="1200"/>
              </a:spcBef>
              <a:spcAft>
                <a:spcPts val="0"/>
              </a:spcAft>
              <a:buClr>
                <a:schemeClr val="dk1"/>
              </a:buClr>
              <a:buSzPts val="2400"/>
              <a:buFont typeface="Noto Sans Symbols"/>
              <a:buChar char="✔"/>
            </a:pPr>
            <a:r>
              <a:rPr lang="en-US" sz="2400" b="1" dirty="0">
                <a:solidFill>
                  <a:schemeClr val="dk1"/>
                </a:solidFill>
              </a:rPr>
              <a:t>Black (BB/Bb) </a:t>
            </a:r>
            <a:r>
              <a:rPr lang="en-US" sz="2400" b="1" dirty="0">
                <a:solidFill>
                  <a:srgbClr val="00B0F0"/>
                </a:solidFill>
              </a:rPr>
              <a:t>is dominant to the </a:t>
            </a:r>
            <a:r>
              <a:rPr lang="en-US" sz="2400" b="1" dirty="0">
                <a:solidFill>
                  <a:srgbClr val="663300"/>
                </a:solidFill>
              </a:rPr>
              <a:t>Brown (bb)</a:t>
            </a:r>
            <a:r>
              <a:rPr lang="en-US" sz="2400" b="1" dirty="0">
                <a:solidFill>
                  <a:srgbClr val="00B0F0"/>
                </a:solidFill>
              </a:rPr>
              <a:t>.</a:t>
            </a:r>
            <a:endParaRPr dirty="0">
              <a:solidFill>
                <a:srgbClr val="00B0F0"/>
              </a:solidFill>
            </a:endParaRPr>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A mouse homozygous dominant or heterozygous will have </a:t>
            </a:r>
            <a:r>
              <a:rPr lang="en-US" sz="2400" b="1" dirty="0">
                <a:solidFill>
                  <a:schemeClr val="tx1"/>
                </a:solidFill>
              </a:rPr>
              <a:t>black</a:t>
            </a:r>
            <a:r>
              <a:rPr lang="en-US" sz="2400" b="1" dirty="0">
                <a:solidFill>
                  <a:srgbClr val="00B0F0"/>
                </a:solidFill>
              </a:rPr>
              <a:t> coat.</a:t>
            </a:r>
            <a:endParaRPr dirty="0">
              <a:solidFill>
                <a:srgbClr val="00B0F0"/>
              </a:solidFill>
            </a:endParaRPr>
          </a:p>
          <a:p>
            <a:pPr marL="342900" lvl="0" indent="-342900">
              <a:lnSpc>
                <a:spcPct val="90000"/>
              </a:lnSpc>
              <a:spcBef>
                <a:spcPts val="1200"/>
              </a:spcBef>
              <a:buClr>
                <a:srgbClr val="993300"/>
              </a:buClr>
              <a:buSzPts val="2400"/>
              <a:buFont typeface="Noto Sans Symbols"/>
              <a:buChar char="✔"/>
            </a:pPr>
            <a:r>
              <a:rPr lang="en-US" sz="2400" b="1" dirty="0">
                <a:solidFill>
                  <a:srgbClr val="00B0F0"/>
                </a:solidFill>
              </a:rPr>
              <a:t>A mouse homozygous recessive will have </a:t>
            </a:r>
            <a:r>
              <a:rPr lang="en-US" sz="2400" b="1" dirty="0">
                <a:solidFill>
                  <a:srgbClr val="663300"/>
                </a:solidFill>
              </a:rPr>
              <a:t>Brown</a:t>
            </a:r>
            <a:r>
              <a:rPr lang="en-US" sz="2400" b="1" dirty="0">
                <a:solidFill>
                  <a:srgbClr val="00B0F0"/>
                </a:solidFill>
              </a:rPr>
              <a:t> coat.</a:t>
            </a:r>
            <a:endParaRPr dirty="0">
              <a:solidFill>
                <a:srgbClr val="00B0F0"/>
              </a:solidFill>
            </a:endParaRPr>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However, there is another gene that determines whether the pigment will be deposited or not.</a:t>
            </a:r>
            <a:endParaRPr dirty="0">
              <a:solidFill>
                <a:srgbClr val="00B0F0"/>
              </a:solidFill>
            </a:endParaRP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pic>
        <p:nvPicPr>
          <p:cNvPr id="979" name="Google Shape;979;p111"/>
          <p:cNvPicPr preferRelativeResize="0"/>
          <p:nvPr/>
        </p:nvPicPr>
        <p:blipFill rotWithShape="1">
          <a:blip r:embed="rId3">
            <a:alphaModFix/>
          </a:blip>
          <a:srcRect/>
          <a:stretch/>
        </p:blipFill>
        <p:spPr>
          <a:xfrm>
            <a:off x="2362200" y="4668059"/>
            <a:ext cx="4343400" cy="1819765"/>
          </a:xfrm>
          <a:prstGeom prst="rect">
            <a:avLst/>
          </a:prstGeom>
          <a:noFill/>
          <a:ln>
            <a:noFill/>
          </a:ln>
        </p:spPr>
      </p:pic>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8">
                                            <p:txEl>
                                              <p:pRg st="1" end="1"/>
                                            </p:txEl>
                                          </p:spTgt>
                                        </p:tgtEl>
                                        <p:attrNameLst>
                                          <p:attrName>style.visibility</p:attrName>
                                        </p:attrNameLst>
                                      </p:cBhvr>
                                      <p:to>
                                        <p:strVal val="visible"/>
                                      </p:to>
                                    </p:set>
                                    <p:animEffect transition="in" filter="fade">
                                      <p:cBhvr>
                                        <p:cTn id="7" dur="500"/>
                                        <p:tgtEl>
                                          <p:spTgt spid="9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9"/>
                                        </p:tgtEl>
                                        <p:attrNameLst>
                                          <p:attrName>style.visibility</p:attrName>
                                        </p:attrNameLst>
                                      </p:cBhvr>
                                      <p:to>
                                        <p:strVal val="visible"/>
                                      </p:to>
                                    </p:set>
                                    <p:animEffect transition="in" filter="fade">
                                      <p:cBhvr>
                                        <p:cTn id="12" dur="500"/>
                                        <p:tgtEl>
                                          <p:spTgt spid="9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8">
                                            <p:txEl>
                                              <p:pRg st="2" end="2"/>
                                            </p:txEl>
                                          </p:spTgt>
                                        </p:tgtEl>
                                        <p:attrNameLst>
                                          <p:attrName>style.visibility</p:attrName>
                                        </p:attrNameLst>
                                      </p:cBhvr>
                                      <p:to>
                                        <p:strVal val="visible"/>
                                      </p:to>
                                    </p:set>
                                    <p:animEffect transition="in" filter="fade">
                                      <p:cBhvr>
                                        <p:cTn id="17" dur="500"/>
                                        <p:tgtEl>
                                          <p:spTgt spid="9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8">
                                            <p:txEl>
                                              <p:pRg st="3" end="3"/>
                                            </p:txEl>
                                          </p:spTgt>
                                        </p:tgtEl>
                                        <p:attrNameLst>
                                          <p:attrName>style.visibility</p:attrName>
                                        </p:attrNameLst>
                                      </p:cBhvr>
                                      <p:to>
                                        <p:strVal val="visible"/>
                                      </p:to>
                                    </p:set>
                                    <p:animEffect transition="in" filter="fade">
                                      <p:cBhvr>
                                        <p:cTn id="22" dur="500"/>
                                        <p:tgtEl>
                                          <p:spTgt spid="9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8">
                                            <p:txEl>
                                              <p:pRg st="4" end="4"/>
                                            </p:txEl>
                                          </p:spTgt>
                                        </p:tgtEl>
                                        <p:attrNameLst>
                                          <p:attrName>style.visibility</p:attrName>
                                        </p:attrNameLst>
                                      </p:cBhvr>
                                      <p:to>
                                        <p:strVal val="visible"/>
                                      </p:to>
                                    </p:set>
                                    <p:animEffect transition="in" filter="fade">
                                      <p:cBhvr>
                                        <p:cTn id="27" dur="500"/>
                                        <p:tgtEl>
                                          <p:spTgt spid="9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8">
                                            <p:txEl>
                                              <p:pRg st="5" end="5"/>
                                            </p:txEl>
                                          </p:spTgt>
                                        </p:tgtEl>
                                        <p:attrNameLst>
                                          <p:attrName>style.visibility</p:attrName>
                                        </p:attrNameLst>
                                      </p:cBhvr>
                                      <p:to>
                                        <p:strVal val="visible"/>
                                      </p:to>
                                    </p:set>
                                    <p:animEffect transition="in" filter="fade">
                                      <p:cBhvr>
                                        <p:cTn id="32" dur="500"/>
                                        <p:tgtEl>
                                          <p:spTgt spid="9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59"/>
        <p:cNvGrpSpPr/>
        <p:nvPr/>
      </p:nvGrpSpPr>
      <p:grpSpPr>
        <a:xfrm>
          <a:off x="0" y="0"/>
          <a:ext cx="0" cy="0"/>
          <a:chOff x="0" y="0"/>
          <a:chExt cx="0" cy="0"/>
        </a:xfrm>
      </p:grpSpPr>
      <p:sp>
        <p:nvSpPr>
          <p:cNvPr id="860" name="Google Shape;860;p97"/>
          <p:cNvSpPr txBox="1">
            <a:spLocks noGrp="1"/>
          </p:cNvSpPr>
          <p:nvPr>
            <p:ph type="title"/>
          </p:nvPr>
        </p:nvSpPr>
        <p:spPr>
          <a:xfrm>
            <a:off x="1126068" y="0"/>
            <a:ext cx="8017932" cy="934065"/>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000"/>
              <a:buFont typeface="Arial"/>
              <a:buNone/>
            </a:pPr>
            <a:r>
              <a:rPr lang="en-US" sz="2800" dirty="0">
                <a:solidFill>
                  <a:srgbClr val="0000FF"/>
                </a:solidFill>
              </a:rPr>
              <a:t>The </a:t>
            </a:r>
            <a:r>
              <a:rPr lang="en-US" sz="2800" dirty="0">
                <a:solidFill>
                  <a:srgbClr val="FF0000"/>
                </a:solidFill>
              </a:rPr>
              <a:t>LAW OF ? ?</a:t>
            </a:r>
            <a:r>
              <a:rPr lang="en-US" sz="2800" dirty="0">
                <a:solidFill>
                  <a:srgbClr val="0000FF"/>
                </a:solidFill>
              </a:rPr>
              <a:t> is revealed by tracking 2 </a:t>
            </a:r>
            <a:r>
              <a:rPr lang="en-US" sz="2800" dirty="0">
                <a:solidFill>
                  <a:srgbClr val="FF0000"/>
                </a:solidFill>
              </a:rPr>
              <a:t>Characters at once.</a:t>
            </a:r>
            <a:endParaRPr sz="2800" dirty="0">
              <a:solidFill>
                <a:srgbClr val="FF0000"/>
              </a:solidFill>
            </a:endParaRPr>
          </a:p>
        </p:txBody>
      </p:sp>
      <p:sp>
        <p:nvSpPr>
          <p:cNvPr id="861" name="Google Shape;861;p97"/>
          <p:cNvSpPr txBox="1">
            <a:spLocks noGrp="1"/>
          </p:cNvSpPr>
          <p:nvPr>
            <p:ph type="body" idx="1"/>
          </p:nvPr>
        </p:nvSpPr>
        <p:spPr>
          <a:xfrm>
            <a:off x="152399" y="1280374"/>
            <a:ext cx="8991601" cy="5577626"/>
          </a:xfrm>
          <a:prstGeom prst="rect">
            <a:avLst/>
          </a:prstGeom>
          <a:noFill/>
          <a:ln>
            <a:noFill/>
          </a:ln>
        </p:spPr>
        <p:txBody>
          <a:bodyPr spcFirstLastPara="1" wrap="square" lIns="91425" tIns="45700" rIns="91425" bIns="45700" anchor="t" anchorCtr="0">
            <a:noAutofit/>
          </a:bodyPr>
          <a:lstStyle/>
          <a:p>
            <a:pPr marL="228600" lvl="0" indent="-228600" algn="l" rtl="0">
              <a:lnSpc>
                <a:spcPct val="107692"/>
              </a:lnSpc>
              <a:spcBef>
                <a:spcPts val="0"/>
              </a:spcBef>
              <a:spcAft>
                <a:spcPts val="0"/>
              </a:spcAft>
              <a:buSzPts val="2600"/>
              <a:buChar char="•"/>
            </a:pPr>
            <a:r>
              <a:rPr lang="en-US" sz="2600" dirty="0"/>
              <a:t>A </a:t>
            </a:r>
            <a:r>
              <a:rPr lang="en-US" sz="2600" b="1" u="sng" dirty="0">
                <a:solidFill>
                  <a:srgbClr val="0000FF"/>
                </a:solidFill>
              </a:rPr>
              <a:t>?</a:t>
            </a:r>
            <a:r>
              <a:rPr lang="en-US" sz="2600" u="sng" dirty="0">
                <a:solidFill>
                  <a:srgbClr val="0000FF"/>
                </a:solidFill>
              </a:rPr>
              <a:t> </a:t>
            </a:r>
            <a:r>
              <a:rPr lang="en-US" sz="2600" b="1" u="sng" dirty="0">
                <a:solidFill>
                  <a:srgbClr val="0000FF"/>
                </a:solidFill>
              </a:rPr>
              <a:t>Cross</a:t>
            </a:r>
            <a:r>
              <a:rPr lang="en-US" sz="2600" dirty="0">
                <a:solidFill>
                  <a:srgbClr val="0000FF"/>
                </a:solidFill>
              </a:rPr>
              <a:t> </a:t>
            </a:r>
            <a:r>
              <a:rPr lang="en-US" sz="2600" dirty="0"/>
              <a:t>is a mating of parental varieties that differ in </a:t>
            </a:r>
            <a:r>
              <a:rPr lang="en-US" sz="2600" dirty="0">
                <a:solidFill>
                  <a:srgbClr val="FF0000"/>
                </a:solidFill>
              </a:rPr>
              <a:t>? characters</a:t>
            </a:r>
            <a:r>
              <a:rPr lang="en-US" sz="2600" dirty="0"/>
              <a:t>.</a:t>
            </a:r>
            <a:endParaRPr dirty="0"/>
          </a:p>
          <a:p>
            <a:pPr marL="228600" lvl="0" indent="-228600" algn="l" rtl="0">
              <a:lnSpc>
                <a:spcPct val="107692"/>
              </a:lnSpc>
              <a:spcBef>
                <a:spcPts val="1000"/>
              </a:spcBef>
              <a:spcAft>
                <a:spcPts val="0"/>
              </a:spcAft>
              <a:buSzPts val="2600"/>
              <a:buChar char="•"/>
            </a:pPr>
            <a:r>
              <a:rPr lang="en-US" sz="2600" dirty="0"/>
              <a:t>Mendel performed the following dihybrid cross with the following results:</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 round yellow seeds × wrinkled green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 all plants with round yellow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round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wrinkled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round green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wrinkled green seeds</a:t>
            </a:r>
            <a:endParaRPr sz="2200" dirty="0"/>
          </a:p>
        </p:txBody>
      </p:sp>
      <p:pic>
        <p:nvPicPr>
          <p:cNvPr id="4" name="Picture 3" descr="warm_up-01.eps">
            <a:extLst>
              <a:ext uri="{FF2B5EF4-FFF2-40B4-BE49-F238E27FC236}">
                <a16:creationId xmlns:a16="http://schemas.microsoft.com/office/drawing/2014/main" id="{21754074-5D87-07C8-20EF-B335B1F87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2778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Effect transition="in" filter="wipe(left)">
                                      <p:cBhvr>
                                        <p:cTn id="7" dur="500"/>
                                        <p:tgtEl>
                                          <p:spTgt spid="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
                                            <p:txEl>
                                              <p:pRg st="1" end="1"/>
                                            </p:txEl>
                                          </p:spTgt>
                                        </p:tgtEl>
                                        <p:attrNameLst>
                                          <p:attrName>style.visibility</p:attrName>
                                        </p:attrNameLst>
                                      </p:cBhvr>
                                      <p:to>
                                        <p:strVal val="visible"/>
                                      </p:to>
                                    </p:set>
                                    <p:animEffect transition="in" filter="wipe(left)">
                                      <p:cBhvr>
                                        <p:cTn id="12" dur="500"/>
                                        <p:tgtEl>
                                          <p:spTgt spid="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
                                            <p:txEl>
                                              <p:pRg st="2" end="2"/>
                                            </p:txEl>
                                          </p:spTgt>
                                        </p:tgtEl>
                                        <p:attrNameLst>
                                          <p:attrName>style.visibility</p:attrName>
                                        </p:attrNameLst>
                                      </p:cBhvr>
                                      <p:to>
                                        <p:strVal val="visible"/>
                                      </p:to>
                                    </p:set>
                                    <p:animEffect transition="in" filter="wipe(left)">
                                      <p:cBhvr>
                                        <p:cTn id="17" dur="500"/>
                                        <p:tgtEl>
                                          <p:spTgt spid="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1">
                                            <p:txEl>
                                              <p:pRg st="3" end="3"/>
                                            </p:txEl>
                                          </p:spTgt>
                                        </p:tgtEl>
                                        <p:attrNameLst>
                                          <p:attrName>style.visibility</p:attrName>
                                        </p:attrNameLst>
                                      </p:cBhvr>
                                      <p:to>
                                        <p:strVal val="visible"/>
                                      </p:to>
                                    </p:set>
                                    <p:animEffect transition="in" filter="wipe(left)">
                                      <p:cBhvr>
                                        <p:cTn id="22" dur="500"/>
                                        <p:tgtEl>
                                          <p:spTgt spid="8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1">
                                            <p:txEl>
                                              <p:pRg st="4" end="4"/>
                                            </p:txEl>
                                          </p:spTgt>
                                        </p:tgtEl>
                                        <p:attrNameLst>
                                          <p:attrName>style.visibility</p:attrName>
                                        </p:attrNameLst>
                                      </p:cBhvr>
                                      <p:to>
                                        <p:strVal val="visible"/>
                                      </p:to>
                                    </p:set>
                                    <p:animEffect transition="in" filter="wipe(left)">
                                      <p:cBhvr>
                                        <p:cTn id="27" dur="500"/>
                                        <p:tgtEl>
                                          <p:spTgt spid="8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1">
                                            <p:txEl>
                                              <p:pRg st="5" end="5"/>
                                            </p:txEl>
                                          </p:spTgt>
                                        </p:tgtEl>
                                        <p:attrNameLst>
                                          <p:attrName>style.visibility</p:attrName>
                                        </p:attrNameLst>
                                      </p:cBhvr>
                                      <p:to>
                                        <p:strVal val="visible"/>
                                      </p:to>
                                    </p:set>
                                    <p:animEffect transition="in" filter="wipe(left)">
                                      <p:cBhvr>
                                        <p:cTn id="32" dur="500"/>
                                        <p:tgtEl>
                                          <p:spTgt spid="8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1">
                                            <p:txEl>
                                              <p:pRg st="6" end="6"/>
                                            </p:txEl>
                                          </p:spTgt>
                                        </p:tgtEl>
                                        <p:attrNameLst>
                                          <p:attrName>style.visibility</p:attrName>
                                        </p:attrNameLst>
                                      </p:cBhvr>
                                      <p:to>
                                        <p:strVal val="visible"/>
                                      </p:to>
                                    </p:set>
                                    <p:animEffect transition="in" filter="wipe(left)">
                                      <p:cBhvr>
                                        <p:cTn id="37" dur="500"/>
                                        <p:tgtEl>
                                          <p:spTgt spid="8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1">
                                            <p:txEl>
                                              <p:pRg st="7" end="7"/>
                                            </p:txEl>
                                          </p:spTgt>
                                        </p:tgtEl>
                                        <p:attrNameLst>
                                          <p:attrName>style.visibility</p:attrName>
                                        </p:attrNameLst>
                                      </p:cBhvr>
                                      <p:to>
                                        <p:strVal val="visible"/>
                                      </p:to>
                                    </p:set>
                                    <p:animEffect transition="in" filter="wipe(left)">
                                      <p:cBhvr>
                                        <p:cTn id="42" dur="500"/>
                                        <p:tgtEl>
                                          <p:spTgt spid="8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1">
                                            <p:txEl>
                                              <p:pRg st="8" end="8"/>
                                            </p:txEl>
                                          </p:spTgt>
                                        </p:tgtEl>
                                        <p:attrNameLst>
                                          <p:attrName>style.visibility</p:attrName>
                                        </p:attrNameLst>
                                      </p:cBhvr>
                                      <p:to>
                                        <p:strVal val="visible"/>
                                      </p:to>
                                    </p:set>
                                    <p:animEffect transition="in" filter="wipe(left)">
                                      <p:cBhvr>
                                        <p:cTn id="47" dur="500"/>
                                        <p:tgtEl>
                                          <p:spTgt spid="8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112"/>
          <p:cNvPicPr preferRelativeResize="0">
            <a:picLocks noGrp="1"/>
          </p:cNvPicPr>
          <p:nvPr>
            <p:ph type="body" idx="1"/>
          </p:nvPr>
        </p:nvPicPr>
        <p:blipFill rotWithShape="1">
          <a:blip r:embed="rId3">
            <a:alphaModFix/>
          </a:blip>
          <a:srcRect b="6483"/>
          <a:stretch/>
        </p:blipFill>
        <p:spPr>
          <a:xfrm>
            <a:off x="406401" y="152174"/>
            <a:ext cx="8432799" cy="6313868"/>
          </a:xfrm>
          <a:prstGeom prst="rect">
            <a:avLst/>
          </a:prstGeom>
          <a:noFill/>
          <a:ln>
            <a:noFill/>
          </a:ln>
        </p:spPr>
      </p:pic>
      <p:sp>
        <p:nvSpPr>
          <p:cNvPr id="985" name="Google Shape;985;p11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70</a:t>
            </a:fld>
            <a:endParaRPr>
              <a:solidFill>
                <a:srgbClr val="FFFFFF"/>
              </a:solidFill>
            </a:endParaRPr>
          </a:p>
        </p:txBody>
      </p:sp>
      <p:sp>
        <p:nvSpPr>
          <p:cNvPr id="5" name="Oval 4">
            <a:extLst>
              <a:ext uri="{FF2B5EF4-FFF2-40B4-BE49-F238E27FC236}">
                <a16:creationId xmlns:a16="http://schemas.microsoft.com/office/drawing/2014/main" id="{D56C1957-0B14-33C5-F0C4-44BE1A2B95F0}"/>
              </a:ext>
            </a:extLst>
          </p:cNvPr>
          <p:cNvSpPr/>
          <p:nvPr/>
        </p:nvSpPr>
        <p:spPr>
          <a:xfrm>
            <a:off x="1584102" y="4816699"/>
            <a:ext cx="1429554" cy="154546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9E564D-7AFF-A232-C0E2-79B181AB5702}"/>
              </a:ext>
            </a:extLst>
          </p:cNvPr>
          <p:cNvSpPr/>
          <p:nvPr/>
        </p:nvSpPr>
        <p:spPr>
          <a:xfrm>
            <a:off x="3908023" y="4672885"/>
            <a:ext cx="4829576" cy="1545464"/>
          </a:xfrm>
          <a:prstGeom prst="ellipse">
            <a:avLst/>
          </a:prstGeom>
          <a:noFill/>
          <a:ln w="57150">
            <a:solidFill>
              <a:srgbClr val="371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71</a:t>
            </a:fld>
            <a:endParaRPr>
              <a:solidFill>
                <a:srgbClr val="FFFFFF"/>
              </a:solidFill>
            </a:endParaRPr>
          </a:p>
        </p:txBody>
      </p:sp>
      <p:sp>
        <p:nvSpPr>
          <p:cNvPr id="978" name="Google Shape;978;p111"/>
          <p:cNvSpPr txBox="1">
            <a:spLocks noGrp="1"/>
          </p:cNvSpPr>
          <p:nvPr>
            <p:ph type="body" idx="1"/>
          </p:nvPr>
        </p:nvSpPr>
        <p:spPr>
          <a:xfrm>
            <a:off x="0" y="2451814"/>
            <a:ext cx="3554569" cy="3060344"/>
          </a:xfrm>
          <a:prstGeom prst="rect">
            <a:avLst/>
          </a:prstGeom>
          <a:noFill/>
          <a:ln>
            <a:noFill/>
          </a:ln>
        </p:spPr>
        <p:txBody>
          <a:bodyPr spcFirstLastPara="1" wrap="square" lIns="90475" tIns="44450" rIns="90475" bIns="44450" anchor="t" anchorCtr="0">
            <a:noAutofit/>
          </a:bodyPr>
          <a:lstStyle/>
          <a:p>
            <a:pPr marL="0" lvl="0" indent="0" algn="ctr" rtl="0">
              <a:lnSpc>
                <a:spcPct val="90000"/>
              </a:lnSpc>
              <a:spcBef>
                <a:spcPts val="0"/>
              </a:spcBef>
              <a:spcAft>
                <a:spcPts val="0"/>
              </a:spcAft>
              <a:buClr>
                <a:srgbClr val="993300"/>
              </a:buClr>
              <a:buSzPts val="2400"/>
            </a:pPr>
            <a:r>
              <a:rPr lang="en-US" sz="2400" b="1" dirty="0">
                <a:solidFill>
                  <a:srgbClr val="0000CC"/>
                </a:solidFill>
              </a:rPr>
              <a:t>Male &amp; Female Pattern Baldness</a:t>
            </a:r>
            <a:endParaRPr dirty="0"/>
          </a:p>
          <a:p>
            <a:pPr marL="514350" lvl="0" indent="-285750">
              <a:spcBef>
                <a:spcPts val="1200"/>
              </a:spcBef>
              <a:buFont typeface="Arial" panose="020B0604020202020204" pitchFamily="34" charset="0"/>
              <a:buChar char="•"/>
            </a:pPr>
            <a:endParaRPr lang="en-US" sz="2400" dirty="0"/>
          </a:p>
          <a:p>
            <a:pPr marL="228600" lvl="0" indent="0">
              <a:spcBef>
                <a:spcPts val="1200"/>
              </a:spcBef>
            </a:pPr>
            <a:r>
              <a:rPr lang="en-US" sz="2400" dirty="0">
                <a:solidFill>
                  <a:srgbClr val="FF0000"/>
                </a:solidFill>
              </a:rPr>
              <a:t>The recessive trait causes hormone repression of the dominant trait.</a:t>
            </a: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
        <p:nvSpPr>
          <p:cNvPr id="9" name="Google Shape;978;p111">
            <a:extLst>
              <a:ext uri="{FF2B5EF4-FFF2-40B4-BE49-F238E27FC236}">
                <a16:creationId xmlns:a16="http://schemas.microsoft.com/office/drawing/2014/main" id="{AD1BAA21-C1A8-A35F-AF57-A208D7C6148B}"/>
              </a:ext>
            </a:extLst>
          </p:cNvPr>
          <p:cNvSpPr txBox="1">
            <a:spLocks/>
          </p:cNvSpPr>
          <p:nvPr/>
        </p:nvSpPr>
        <p:spPr>
          <a:xfrm>
            <a:off x="3799269" y="1266958"/>
            <a:ext cx="5203064" cy="3060343"/>
          </a:xfrm>
          <a:prstGeom prst="rect">
            <a:avLst/>
          </a:prstGeom>
          <a:noFill/>
          <a:ln>
            <a:noFill/>
          </a:ln>
        </p:spPr>
        <p:txBody>
          <a:bodyPr spcFirstLastPara="1" wrap="square" lIns="90475" tIns="44450" rIns="90475" bIns="444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rgbClr val="292929"/>
                </a:solidFill>
                <a:latin typeface="Comic Sans MS"/>
                <a:ea typeface="Comic Sans MS"/>
                <a:cs typeface="Comic Sans MS"/>
                <a:sym typeface="Comic Sans MS"/>
              </a:defRPr>
            </a:lvl1pPr>
            <a:lvl2pPr marL="914400" marR="0" lvl="1" indent="-228600" algn="l" rtl="0">
              <a:lnSpc>
                <a:spcPct val="100000"/>
              </a:lnSpc>
              <a:spcBef>
                <a:spcPts val="360"/>
              </a:spcBef>
              <a:spcAft>
                <a:spcPts val="0"/>
              </a:spcAft>
              <a:buClr>
                <a:srgbClr val="000000"/>
              </a:buClr>
              <a:buSzPts val="1400"/>
              <a:buFont typeface="Arial"/>
              <a:buNone/>
              <a:defRPr sz="1600" b="0" i="0" u="none" strike="noStrike" cap="none">
                <a:solidFill>
                  <a:srgbClr val="292929"/>
                </a:solidFill>
                <a:latin typeface="Comic Sans MS"/>
                <a:ea typeface="Comic Sans MS"/>
                <a:cs typeface="Comic Sans MS"/>
                <a:sym typeface="Comic Sans MS"/>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292929"/>
                </a:solidFill>
                <a:latin typeface="Comic Sans MS"/>
                <a:ea typeface="Comic Sans MS"/>
                <a:cs typeface="Comic Sans MS"/>
                <a:sym typeface="Comic Sans MS"/>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5pPr>
            <a:lvl6pPr marL="2743200" marR="0" lvl="5"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6pPr>
            <a:lvl7pPr marL="3200400" marR="0" lvl="6"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7pPr>
            <a:lvl8pPr marL="3657600" marR="0" lvl="7"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8pPr>
            <a:lvl9pPr marL="4114800" marR="0" lvl="8"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9pPr>
          </a:lstStyle>
          <a:p>
            <a:pPr marL="0" indent="0">
              <a:lnSpc>
                <a:spcPct val="90000"/>
              </a:lnSpc>
              <a:spcBef>
                <a:spcPts val="0"/>
              </a:spcBef>
              <a:buClr>
                <a:srgbClr val="993300"/>
              </a:buClr>
              <a:buSzPts val="2400"/>
            </a:pPr>
            <a:r>
              <a:rPr lang="en-US" sz="2400" b="1" dirty="0">
                <a:solidFill>
                  <a:srgbClr val="0000CC"/>
                </a:solidFill>
              </a:rPr>
              <a:t>One parent is homozygous dominant (BB) bald.</a:t>
            </a:r>
            <a:endParaRPr lang="en-US" dirty="0"/>
          </a:p>
          <a:p>
            <a:pPr marL="0" indent="0">
              <a:spcBef>
                <a:spcPts val="1200"/>
              </a:spcBef>
            </a:pPr>
            <a:r>
              <a:rPr lang="en-US" sz="2400" b="1" dirty="0">
                <a:solidFill>
                  <a:srgbClr val="00B050"/>
                </a:solidFill>
              </a:rPr>
              <a:t>One parent is homozygous normal hair (bb).</a:t>
            </a:r>
          </a:p>
          <a:p>
            <a:pPr marL="0" indent="0">
              <a:spcBef>
                <a:spcPts val="1200"/>
              </a:spcBef>
            </a:pPr>
            <a:endParaRPr lang="en-US" sz="1400" dirty="0"/>
          </a:p>
          <a:p>
            <a:pPr marL="0" indent="0">
              <a:spcBef>
                <a:spcPts val="1200"/>
              </a:spcBef>
            </a:pPr>
            <a:r>
              <a:rPr lang="en-US" sz="2400" dirty="0"/>
              <a:t>Show the genotype and phenotype of the P, F</a:t>
            </a:r>
            <a:r>
              <a:rPr lang="en-US" sz="2400" baseline="-25000" dirty="0"/>
              <a:t>1</a:t>
            </a:r>
            <a:r>
              <a:rPr lang="en-US" sz="2400" dirty="0"/>
              <a:t>, and F</a:t>
            </a:r>
            <a:r>
              <a:rPr lang="en-US" sz="2400" baseline="-25000" dirty="0"/>
              <a:t>2</a:t>
            </a:r>
            <a:r>
              <a:rPr lang="en-US" sz="2400" dirty="0"/>
              <a:t> generations.</a:t>
            </a:r>
          </a:p>
        </p:txBody>
      </p:sp>
      <p:pic>
        <p:nvPicPr>
          <p:cNvPr id="10" name="Picture 9" descr="try_it-01.eps">
            <a:extLst>
              <a:ext uri="{FF2B5EF4-FFF2-40B4-BE49-F238E27FC236}">
                <a16:creationId xmlns:a16="http://schemas.microsoft.com/office/drawing/2014/main" id="{8CF291B4-D190-10DD-6DFC-86142B193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84" y="1123733"/>
            <a:ext cx="939800" cy="762000"/>
          </a:xfrm>
          <a:prstGeom prst="rect">
            <a:avLst/>
          </a:prstGeom>
        </p:spPr>
      </p:pic>
    </p:spTree>
    <p:extLst>
      <p:ext uri="{BB962C8B-B14F-4D97-AF65-F5344CB8AC3E}">
        <p14:creationId xmlns:p14="http://schemas.microsoft.com/office/powerpoint/2010/main" val="37112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8">
                                            <p:txEl>
                                              <p:pRg st="0" end="0"/>
                                            </p:txEl>
                                          </p:spTgt>
                                        </p:tgtEl>
                                        <p:attrNameLst>
                                          <p:attrName>style.visibility</p:attrName>
                                        </p:attrNameLst>
                                      </p:cBhvr>
                                      <p:to>
                                        <p:strVal val="visible"/>
                                      </p:to>
                                    </p:set>
                                    <p:animEffect transition="in" filter="fade">
                                      <p:cBhvr>
                                        <p:cTn id="7" dur="500"/>
                                        <p:tgtEl>
                                          <p:spTgt spid="9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8">
                                            <p:txEl>
                                              <p:pRg st="2" end="2"/>
                                            </p:txEl>
                                          </p:spTgt>
                                        </p:tgtEl>
                                        <p:attrNameLst>
                                          <p:attrName>style.visibility</p:attrName>
                                        </p:attrNameLst>
                                      </p:cBhvr>
                                      <p:to>
                                        <p:strVal val="visible"/>
                                      </p:to>
                                    </p:set>
                                    <p:animEffect transition="in" filter="fade">
                                      <p:cBhvr>
                                        <p:cTn id="12" dur="500"/>
                                        <p:tgtEl>
                                          <p:spTgt spid="9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72</a:t>
            </a:fld>
            <a:endParaRPr>
              <a:solidFill>
                <a:srgbClr val="FFFFFF"/>
              </a:solidFill>
            </a:endParaRPr>
          </a:p>
        </p:txBody>
      </p:sp>
      <p:sp>
        <p:nvSpPr>
          <p:cNvPr id="978" name="Google Shape;978;p111"/>
          <p:cNvSpPr txBox="1">
            <a:spLocks noGrp="1"/>
          </p:cNvSpPr>
          <p:nvPr>
            <p:ph type="body" idx="1"/>
          </p:nvPr>
        </p:nvSpPr>
        <p:spPr>
          <a:xfrm>
            <a:off x="0" y="2006867"/>
            <a:ext cx="3979804" cy="4682857"/>
          </a:xfrm>
          <a:prstGeom prst="rect">
            <a:avLst/>
          </a:prstGeom>
          <a:noFill/>
          <a:ln>
            <a:noFill/>
          </a:ln>
        </p:spPr>
        <p:txBody>
          <a:bodyPr spcFirstLastPara="1" wrap="square" lIns="90475" tIns="44450" rIns="90475" bIns="44450" anchor="t" anchorCtr="0">
            <a:noAutofit/>
          </a:bodyPr>
          <a:lstStyle/>
          <a:p>
            <a:pPr marL="0" lvl="0" indent="0" algn="ctr" rtl="0">
              <a:lnSpc>
                <a:spcPct val="90000"/>
              </a:lnSpc>
              <a:spcBef>
                <a:spcPts val="0"/>
              </a:spcBef>
              <a:spcAft>
                <a:spcPts val="0"/>
              </a:spcAft>
              <a:buClr>
                <a:srgbClr val="993300"/>
              </a:buClr>
              <a:buSzPts val="2400"/>
            </a:pPr>
            <a:r>
              <a:rPr lang="en-US" sz="2400" b="1" dirty="0">
                <a:solidFill>
                  <a:srgbClr val="0000CC"/>
                </a:solidFill>
              </a:rPr>
              <a:t>Male &amp; Female Pattern Baldness</a:t>
            </a:r>
            <a:endParaRPr lang="en-US" sz="2400" dirty="0"/>
          </a:p>
          <a:p>
            <a:pPr marL="0" lvl="0" indent="6350">
              <a:spcBef>
                <a:spcPts val="1800"/>
              </a:spcBef>
            </a:pPr>
            <a:r>
              <a:rPr lang="en-US" sz="2200" dirty="0"/>
              <a:t>The female sex hormone represses the expression of a dominant gene when in the HETEROZYGOUS state</a:t>
            </a:r>
          </a:p>
          <a:p>
            <a:pPr marL="0" lvl="0" indent="6350">
              <a:spcBef>
                <a:spcPts val="1800"/>
              </a:spcBef>
            </a:pPr>
            <a:r>
              <a:rPr lang="en-US" sz="2200" dirty="0">
                <a:solidFill>
                  <a:srgbClr val="3712BE"/>
                </a:solidFill>
              </a:rPr>
              <a:t>In the heterozygous state, the recessive alleles cause repression by the female hormone, it’s as if the recessive alleles become dominant.</a:t>
            </a: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pic>
        <p:nvPicPr>
          <p:cNvPr id="3" name="Picture 2">
            <a:extLst>
              <a:ext uri="{FF2B5EF4-FFF2-40B4-BE49-F238E27FC236}">
                <a16:creationId xmlns:a16="http://schemas.microsoft.com/office/drawing/2014/main" id="{6B82A5E5-39A0-1891-1FBE-631527441E4D}"/>
              </a:ext>
            </a:extLst>
          </p:cNvPr>
          <p:cNvPicPr>
            <a:picLocks noChangeAspect="1"/>
          </p:cNvPicPr>
          <p:nvPr/>
        </p:nvPicPr>
        <p:blipFill rotWithShape="1">
          <a:blip r:embed="rId3"/>
          <a:srcRect b="61473"/>
          <a:stretch/>
        </p:blipFill>
        <p:spPr>
          <a:xfrm>
            <a:off x="3979804" y="1123733"/>
            <a:ext cx="4938678" cy="2129123"/>
          </a:xfrm>
          <a:prstGeom prst="rect">
            <a:avLst/>
          </a:prstGeom>
        </p:spPr>
      </p:pic>
      <p:pic>
        <p:nvPicPr>
          <p:cNvPr id="6" name="Picture 5" descr="try_it-01.eps">
            <a:extLst>
              <a:ext uri="{FF2B5EF4-FFF2-40B4-BE49-F238E27FC236}">
                <a16:creationId xmlns:a16="http://schemas.microsoft.com/office/drawing/2014/main" id="{5DE22822-5B50-E580-6B23-3283B6E3A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484" y="1123733"/>
            <a:ext cx="939800" cy="762000"/>
          </a:xfrm>
          <a:prstGeom prst="rect">
            <a:avLst/>
          </a:prstGeom>
        </p:spPr>
      </p:pic>
      <p:pic>
        <p:nvPicPr>
          <p:cNvPr id="2" name="Picture 1">
            <a:extLst>
              <a:ext uri="{FF2B5EF4-FFF2-40B4-BE49-F238E27FC236}">
                <a16:creationId xmlns:a16="http://schemas.microsoft.com/office/drawing/2014/main" id="{2E93F6C0-1E23-6B5D-BF4D-8CE1FE925BC7}"/>
              </a:ext>
            </a:extLst>
          </p:cNvPr>
          <p:cNvPicPr>
            <a:picLocks noChangeAspect="1"/>
          </p:cNvPicPr>
          <p:nvPr/>
        </p:nvPicPr>
        <p:blipFill rotWithShape="1">
          <a:blip r:embed="rId3"/>
          <a:srcRect t="38240" b="33055"/>
          <a:stretch/>
        </p:blipFill>
        <p:spPr>
          <a:xfrm>
            <a:off x="4205322" y="3130031"/>
            <a:ext cx="4938678" cy="1586345"/>
          </a:xfrm>
          <a:prstGeom prst="rect">
            <a:avLst/>
          </a:prstGeom>
        </p:spPr>
      </p:pic>
      <p:pic>
        <p:nvPicPr>
          <p:cNvPr id="7" name="Picture 6">
            <a:extLst>
              <a:ext uri="{FF2B5EF4-FFF2-40B4-BE49-F238E27FC236}">
                <a16:creationId xmlns:a16="http://schemas.microsoft.com/office/drawing/2014/main" id="{6B549602-477F-11C1-9F5F-3A2A27A698D9}"/>
              </a:ext>
            </a:extLst>
          </p:cNvPr>
          <p:cNvPicPr>
            <a:picLocks noChangeAspect="1"/>
          </p:cNvPicPr>
          <p:nvPr/>
        </p:nvPicPr>
        <p:blipFill>
          <a:blip r:embed="rId5"/>
          <a:stretch>
            <a:fillRect/>
          </a:stretch>
        </p:blipFill>
        <p:spPr>
          <a:xfrm>
            <a:off x="3979804" y="5051107"/>
            <a:ext cx="4611480" cy="1558629"/>
          </a:xfrm>
          <a:prstGeom prst="rect">
            <a:avLst/>
          </a:prstGeom>
        </p:spPr>
      </p:pic>
      <p:sp>
        <p:nvSpPr>
          <p:cNvPr id="9" name="Arrow: Right 8">
            <a:extLst>
              <a:ext uri="{FF2B5EF4-FFF2-40B4-BE49-F238E27FC236}">
                <a16:creationId xmlns:a16="http://schemas.microsoft.com/office/drawing/2014/main" id="{D9D2BF87-C816-9A9A-6C73-FBF2DEF85CE1}"/>
              </a:ext>
            </a:extLst>
          </p:cNvPr>
          <p:cNvSpPr/>
          <p:nvPr/>
        </p:nvSpPr>
        <p:spPr>
          <a:xfrm>
            <a:off x="3645725" y="6210795"/>
            <a:ext cx="1116280" cy="1900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3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8">
                                            <p:txEl>
                                              <p:pRg st="1" end="1"/>
                                            </p:txEl>
                                          </p:spTgt>
                                        </p:tgtEl>
                                        <p:attrNameLst>
                                          <p:attrName>style.visibility</p:attrName>
                                        </p:attrNameLst>
                                      </p:cBhvr>
                                      <p:to>
                                        <p:strVal val="visible"/>
                                      </p:to>
                                    </p:set>
                                    <p:animEffect transition="in" filter="fade">
                                      <p:cBhvr>
                                        <p:cTn id="22" dur="500"/>
                                        <p:tgtEl>
                                          <p:spTgt spid="97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8">
                                            <p:txEl>
                                              <p:pRg st="2" end="2"/>
                                            </p:txEl>
                                          </p:spTgt>
                                        </p:tgtEl>
                                        <p:attrNameLst>
                                          <p:attrName>style.visibility</p:attrName>
                                        </p:attrNameLst>
                                      </p:cBhvr>
                                      <p:to>
                                        <p:strVal val="visible"/>
                                      </p:to>
                                    </p:set>
                                    <p:animEffect transition="in" filter="fade">
                                      <p:cBhvr>
                                        <p:cTn id="27" dur="500"/>
                                        <p:tgtEl>
                                          <p:spTgt spid="97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5DFEC"/>
        </a:solidFill>
        <a:effectLst/>
      </p:bgPr>
    </p:bg>
    <p:spTree>
      <p:nvGrpSpPr>
        <p:cNvPr id="1" name="Shape 989"/>
        <p:cNvGrpSpPr/>
        <p:nvPr/>
      </p:nvGrpSpPr>
      <p:grpSpPr>
        <a:xfrm>
          <a:off x="0" y="0"/>
          <a:ext cx="0" cy="0"/>
          <a:chOff x="0" y="0"/>
          <a:chExt cx="0" cy="0"/>
        </a:xfrm>
      </p:grpSpPr>
      <p:sp>
        <p:nvSpPr>
          <p:cNvPr id="991" name="Google Shape;991;p113"/>
          <p:cNvSpPr txBox="1"/>
          <p:nvPr/>
        </p:nvSpPr>
        <p:spPr>
          <a:xfrm>
            <a:off x="201808" y="360609"/>
            <a:ext cx="49911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dirty="0">
                <a:solidFill>
                  <a:srgbClr val="C625DC"/>
                </a:solidFill>
                <a:latin typeface="Calibri"/>
                <a:ea typeface="Calibri"/>
                <a:cs typeface="Calibri"/>
                <a:sym typeface="Calibri"/>
              </a:rPr>
              <a:t>Genes and the Environment</a:t>
            </a:r>
            <a:endParaRPr dirty="0"/>
          </a:p>
        </p:txBody>
      </p:sp>
      <p:sp>
        <p:nvSpPr>
          <p:cNvPr id="992" name="Google Shape;992;p113"/>
          <p:cNvSpPr txBox="1"/>
          <p:nvPr/>
        </p:nvSpPr>
        <p:spPr>
          <a:xfrm>
            <a:off x="6521886" y="2277414"/>
            <a:ext cx="2622114" cy="33855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dirty="0">
                <a:solidFill>
                  <a:srgbClr val="0000FF"/>
                </a:solidFill>
                <a:latin typeface="Calibri"/>
                <a:ea typeface="Calibri"/>
                <a:cs typeface="Calibri"/>
                <a:sym typeface="Calibri"/>
              </a:rPr>
              <a:t>Gene Expression </a:t>
            </a:r>
            <a:r>
              <a:rPr lang="en-US" sz="2300" dirty="0">
                <a:solidFill>
                  <a:srgbClr val="000000"/>
                </a:solidFill>
                <a:latin typeface="Calibri"/>
                <a:ea typeface="Calibri"/>
                <a:cs typeface="Calibri"/>
                <a:sym typeface="Calibri"/>
              </a:rPr>
              <a:t>is always the result of the interaction of:</a:t>
            </a:r>
            <a:endParaRPr dirty="0"/>
          </a:p>
          <a:p>
            <a:pPr marL="457200" marR="0" lvl="0" indent="-457200" algn="l" rtl="0">
              <a:spcBef>
                <a:spcPts val="1200"/>
              </a:spcBef>
              <a:spcAft>
                <a:spcPts val="0"/>
              </a:spcAft>
              <a:buFont typeface="+mj-lt"/>
              <a:buAutoNum type="arabicPeriod"/>
            </a:pPr>
            <a:r>
              <a:rPr lang="en-US" sz="2300" b="1" dirty="0">
                <a:solidFill>
                  <a:srgbClr val="FF0000"/>
                </a:solidFill>
                <a:latin typeface="Calibri"/>
                <a:ea typeface="Calibri"/>
                <a:cs typeface="Calibri"/>
                <a:sym typeface="Calibri"/>
              </a:rPr>
              <a:t>Genetic Potential </a:t>
            </a:r>
          </a:p>
          <a:p>
            <a:pPr marL="463550" marR="0" lvl="0" algn="l" rtl="0">
              <a:spcBef>
                <a:spcPts val="1200"/>
              </a:spcBef>
              <a:spcAft>
                <a:spcPts val="0"/>
              </a:spcAft>
            </a:pPr>
            <a:r>
              <a:rPr lang="en-US" sz="2300" dirty="0">
                <a:solidFill>
                  <a:srgbClr val="008000"/>
                </a:solidFill>
                <a:latin typeface="Calibri"/>
                <a:ea typeface="Calibri"/>
                <a:cs typeface="Calibri"/>
                <a:sym typeface="Calibri"/>
              </a:rPr>
              <a:t>with the</a:t>
            </a:r>
          </a:p>
          <a:p>
            <a:pPr marL="457200" marR="0" lvl="0" indent="-457200" algn="l" rtl="0">
              <a:spcBef>
                <a:spcPts val="1200"/>
              </a:spcBef>
              <a:spcAft>
                <a:spcPts val="0"/>
              </a:spcAft>
              <a:buFont typeface="+mj-lt"/>
              <a:buAutoNum type="arabicPeriod" startAt="2"/>
            </a:pPr>
            <a:r>
              <a:rPr lang="en-US" sz="2300" b="1" dirty="0">
                <a:solidFill>
                  <a:srgbClr val="FF0000"/>
                </a:solidFill>
                <a:latin typeface="Calibri"/>
                <a:ea typeface="Calibri"/>
                <a:cs typeface="Calibri"/>
                <a:sym typeface="Calibri"/>
              </a:rPr>
              <a:t>Environment</a:t>
            </a:r>
            <a:endParaRPr sz="2300" b="1" dirty="0">
              <a:solidFill>
                <a:srgbClr val="FF0000"/>
              </a:solidFill>
              <a:latin typeface="Calibri"/>
              <a:ea typeface="Calibri"/>
              <a:cs typeface="Calibri"/>
              <a:sym typeface="Calibri"/>
            </a:endParaRPr>
          </a:p>
          <a:p>
            <a:pPr marL="0" marR="0" lvl="0" indent="0" algn="l" rtl="0">
              <a:spcBef>
                <a:spcPts val="0"/>
              </a:spcBef>
              <a:spcAft>
                <a:spcPts val="0"/>
              </a:spcAft>
              <a:buNone/>
            </a:pPr>
            <a:endParaRPr sz="230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A00789F-DE71-3765-DC09-779D99072EBC}"/>
              </a:ext>
            </a:extLst>
          </p:cNvPr>
          <p:cNvPicPr>
            <a:picLocks noChangeAspect="1"/>
          </p:cNvPicPr>
          <p:nvPr/>
        </p:nvPicPr>
        <p:blipFill>
          <a:blip r:embed="rId3"/>
          <a:stretch>
            <a:fillRect/>
          </a:stretch>
        </p:blipFill>
        <p:spPr>
          <a:xfrm>
            <a:off x="0" y="1234267"/>
            <a:ext cx="6480220" cy="5471796"/>
          </a:xfrm>
          <a:prstGeom prst="rect">
            <a:avLst/>
          </a:prstGeom>
        </p:spPr>
      </p:pic>
    </p:spTree>
    <p:extLst>
      <p:ext uri="{BB962C8B-B14F-4D97-AF65-F5344CB8AC3E}">
        <p14:creationId xmlns:p14="http://schemas.microsoft.com/office/powerpoint/2010/main" val="15179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2">
                                            <p:txEl>
                                              <p:pRg st="0" end="0"/>
                                            </p:txEl>
                                          </p:spTgt>
                                        </p:tgtEl>
                                        <p:attrNameLst>
                                          <p:attrName>style.visibility</p:attrName>
                                        </p:attrNameLst>
                                      </p:cBhvr>
                                      <p:to>
                                        <p:strVal val="visible"/>
                                      </p:to>
                                    </p:set>
                                    <p:animEffect transition="in" filter="fade">
                                      <p:cBhvr>
                                        <p:cTn id="7" dur="1000"/>
                                        <p:tgtEl>
                                          <p:spTgt spid="9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2">
                                            <p:txEl>
                                              <p:pRg st="1" end="1"/>
                                            </p:txEl>
                                          </p:spTgt>
                                        </p:tgtEl>
                                        <p:attrNameLst>
                                          <p:attrName>style.visibility</p:attrName>
                                        </p:attrNameLst>
                                      </p:cBhvr>
                                      <p:to>
                                        <p:strVal val="visible"/>
                                      </p:to>
                                    </p:set>
                                    <p:animEffect transition="in" filter="fade">
                                      <p:cBhvr>
                                        <p:cTn id="12" dur="1000"/>
                                        <p:tgtEl>
                                          <p:spTgt spid="9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2">
                                            <p:txEl>
                                              <p:pRg st="2" end="2"/>
                                            </p:txEl>
                                          </p:spTgt>
                                        </p:tgtEl>
                                        <p:attrNameLst>
                                          <p:attrName>style.visibility</p:attrName>
                                        </p:attrNameLst>
                                      </p:cBhvr>
                                      <p:to>
                                        <p:strVal val="visible"/>
                                      </p:to>
                                    </p:set>
                                    <p:animEffect transition="in" filter="fade">
                                      <p:cBhvr>
                                        <p:cTn id="17" dur="1000"/>
                                        <p:tgtEl>
                                          <p:spTgt spid="992">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92">
                                            <p:txEl>
                                              <p:pRg st="3" end="3"/>
                                            </p:txEl>
                                          </p:spTgt>
                                        </p:tgtEl>
                                        <p:attrNameLst>
                                          <p:attrName>style.visibility</p:attrName>
                                        </p:attrNameLst>
                                      </p:cBhvr>
                                      <p:to>
                                        <p:strVal val="visible"/>
                                      </p:to>
                                    </p:set>
                                    <p:animEffect transition="in" filter="fade">
                                      <p:cBhvr>
                                        <p:cTn id="21" dur="1000"/>
                                        <p:tgtEl>
                                          <p:spTgt spid="9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5DFEC"/>
        </a:solidFill>
        <a:effectLst/>
      </p:bgPr>
    </p:bg>
    <p:spTree>
      <p:nvGrpSpPr>
        <p:cNvPr id="1" name="Shape 989"/>
        <p:cNvGrpSpPr/>
        <p:nvPr/>
      </p:nvGrpSpPr>
      <p:grpSpPr>
        <a:xfrm>
          <a:off x="0" y="0"/>
          <a:ext cx="0" cy="0"/>
          <a:chOff x="0" y="0"/>
          <a:chExt cx="0" cy="0"/>
        </a:xfrm>
      </p:grpSpPr>
      <p:pic>
        <p:nvPicPr>
          <p:cNvPr id="990" name="Google Shape;990;p113" descr="images.jpeg"/>
          <p:cNvPicPr preferRelativeResize="0"/>
          <p:nvPr/>
        </p:nvPicPr>
        <p:blipFill rotWithShape="1">
          <a:blip r:embed="rId3">
            <a:alphaModFix/>
          </a:blip>
          <a:srcRect/>
          <a:stretch/>
        </p:blipFill>
        <p:spPr>
          <a:xfrm>
            <a:off x="361950" y="584200"/>
            <a:ext cx="4991100" cy="3321050"/>
          </a:xfrm>
          <a:prstGeom prst="rect">
            <a:avLst/>
          </a:prstGeom>
          <a:noFill/>
          <a:ln>
            <a:noFill/>
          </a:ln>
        </p:spPr>
      </p:pic>
      <p:sp>
        <p:nvSpPr>
          <p:cNvPr id="991" name="Google Shape;991;p113"/>
          <p:cNvSpPr txBox="1"/>
          <p:nvPr/>
        </p:nvSpPr>
        <p:spPr>
          <a:xfrm>
            <a:off x="361950" y="0"/>
            <a:ext cx="49911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C625DC"/>
                </a:solidFill>
                <a:latin typeface="Calibri"/>
                <a:ea typeface="Calibri"/>
                <a:cs typeface="Calibri"/>
                <a:sym typeface="Calibri"/>
              </a:rPr>
              <a:t>Genes and the Environment</a:t>
            </a:r>
            <a:endParaRPr/>
          </a:p>
        </p:txBody>
      </p:sp>
      <p:sp>
        <p:nvSpPr>
          <p:cNvPr id="993" name="Google Shape;993;p113"/>
          <p:cNvSpPr txBox="1"/>
          <p:nvPr/>
        </p:nvSpPr>
        <p:spPr>
          <a:xfrm>
            <a:off x="5353050" y="572792"/>
            <a:ext cx="3790950"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66FF"/>
              </a:buClr>
              <a:buSzPts val="2000"/>
              <a:buFont typeface="Arial"/>
              <a:buChar char="•"/>
            </a:pPr>
            <a:r>
              <a:rPr lang="en-US" sz="2400" b="1" dirty="0">
                <a:solidFill>
                  <a:srgbClr val="3366FF"/>
                </a:solidFill>
                <a:latin typeface="Calibri"/>
                <a:ea typeface="Calibri"/>
                <a:cs typeface="Calibri"/>
                <a:sym typeface="Calibri"/>
              </a:rPr>
              <a:t>A seedling may have the genetic capacity to be green, to flower, and to fruit, but it will never do these things if it is kept in the dark.  </a:t>
            </a:r>
          </a:p>
          <a:p>
            <a:pPr marR="0" lvl="0" algn="l" rtl="0">
              <a:spcBef>
                <a:spcPts val="0"/>
              </a:spcBef>
              <a:spcAft>
                <a:spcPts val="0"/>
              </a:spcAft>
              <a:buClr>
                <a:srgbClr val="3366FF"/>
              </a:buClr>
              <a:buSzPts val="2000"/>
            </a:pPr>
            <a:r>
              <a:rPr lang="en-US" sz="2400" b="1" dirty="0">
                <a:solidFill>
                  <a:srgbClr val="3366FF"/>
                </a:solidFill>
                <a:latin typeface="Calibri"/>
                <a:ea typeface="Calibri"/>
                <a:cs typeface="Calibri"/>
                <a:sym typeface="Calibri"/>
              </a:rPr>
              <a:t> </a:t>
            </a:r>
            <a:endParaRPr sz="2400" b="1" dirty="0">
              <a:solidFill>
                <a:srgbClr val="3366FF"/>
              </a:solidFill>
              <a:latin typeface="Calibri"/>
              <a:ea typeface="Calibri"/>
              <a:cs typeface="Calibri"/>
              <a:sym typeface="Calibri"/>
            </a:endParaRPr>
          </a:p>
          <a:p>
            <a:pPr marL="342900" marR="0" lvl="0" indent="-342900" algn="l" rtl="0">
              <a:spcBef>
                <a:spcPts val="0"/>
              </a:spcBef>
              <a:spcAft>
                <a:spcPts val="0"/>
              </a:spcAft>
              <a:buClr>
                <a:srgbClr val="FF0000"/>
              </a:buClr>
              <a:buSzPts val="2000"/>
              <a:buFont typeface="Arial"/>
              <a:buChar char="•"/>
            </a:pPr>
            <a:r>
              <a:rPr lang="en-US" sz="2400" b="1" dirty="0">
                <a:solidFill>
                  <a:srgbClr val="FF0000"/>
                </a:solidFill>
                <a:latin typeface="Calibri"/>
                <a:ea typeface="Calibri"/>
                <a:cs typeface="Calibri"/>
                <a:sym typeface="Calibri"/>
              </a:rPr>
              <a:t>A tree may never grow tall if the soil is poor and no water is available. </a:t>
            </a:r>
            <a:endParaRPr sz="1600" b="1" dirty="0"/>
          </a:p>
        </p:txBody>
      </p:sp>
      <p:sp>
        <p:nvSpPr>
          <p:cNvPr id="994" name="Google Shape;994;p113"/>
          <p:cNvSpPr txBox="1"/>
          <p:nvPr/>
        </p:nvSpPr>
        <p:spPr>
          <a:xfrm>
            <a:off x="361950" y="3905250"/>
            <a:ext cx="25209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Plants grown in light</a:t>
            </a:r>
            <a:endParaRPr/>
          </a:p>
        </p:txBody>
      </p:sp>
      <p:sp>
        <p:nvSpPr>
          <p:cNvPr id="995" name="Google Shape;995;p113"/>
          <p:cNvSpPr txBox="1"/>
          <p:nvPr/>
        </p:nvSpPr>
        <p:spPr>
          <a:xfrm>
            <a:off x="2882900" y="3905250"/>
            <a:ext cx="2705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Plants grown in darkness</a:t>
            </a:r>
            <a:endParaRPr/>
          </a:p>
        </p:txBody>
      </p:sp>
      <p:sp>
        <p:nvSpPr>
          <p:cNvPr id="996" name="Google Shape;996;p113"/>
          <p:cNvSpPr txBox="1"/>
          <p:nvPr/>
        </p:nvSpPr>
        <p:spPr>
          <a:xfrm>
            <a:off x="0" y="4441668"/>
            <a:ext cx="9131121" cy="2169784"/>
          </a:xfrm>
          <a:prstGeom prst="rect">
            <a:avLst/>
          </a:prstGeom>
          <a:noFill/>
          <a:ln>
            <a:noFill/>
          </a:ln>
        </p:spPr>
        <p:txBody>
          <a:bodyPr spcFirstLastPara="1" wrap="square" lIns="91425" tIns="45700" rIns="91425" bIns="45700" anchor="t" anchorCtr="0">
            <a:spAutoFit/>
          </a:bodyPr>
          <a:lstStyle/>
          <a:p>
            <a:pPr marL="342900" indent="-342900">
              <a:buSzPts val="2100"/>
              <a:buFont typeface="Arial"/>
              <a:buChar char="•"/>
            </a:pPr>
            <a:r>
              <a:rPr lang="en-US" sz="2400" dirty="0">
                <a:solidFill>
                  <a:srgbClr val="000000"/>
                </a:solidFill>
                <a:latin typeface="Times New Roman" panose="02020603050405020304" pitchFamily="18" charset="0"/>
                <a:ea typeface="Calibri"/>
                <a:cs typeface="Times New Roman" panose="02020603050405020304" pitchFamily="18" charset="0"/>
                <a:sym typeface="Calibri"/>
              </a:rPr>
              <a:t>In other words, the presence of the gene is not all that is required for the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expression of a trait</a:t>
            </a:r>
            <a:r>
              <a:rPr lang="en-US" sz="2400" dirty="0">
                <a:latin typeface="Times New Roman" panose="02020603050405020304" pitchFamily="18" charset="0"/>
                <a:ea typeface="Calibri"/>
                <a:cs typeface="Times New Roman" panose="02020603050405020304" pitchFamily="18" charset="0"/>
                <a:sym typeface="Calibri"/>
              </a:rPr>
              <a:t>. The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gene</a:t>
            </a:r>
            <a:r>
              <a:rPr lang="en-US" sz="2400" dirty="0">
                <a:latin typeface="Times New Roman" panose="02020603050405020304" pitchFamily="18" charset="0"/>
                <a:ea typeface="Calibri"/>
                <a:cs typeface="Times New Roman" panose="02020603050405020304" pitchFamily="18" charset="0"/>
                <a:sym typeface="Calibri"/>
              </a:rPr>
              <a:t> must be present along with the proper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environmental conditions</a:t>
            </a:r>
            <a:r>
              <a:rPr lang="en-US" sz="2400" dirty="0">
                <a:latin typeface="Times New Roman" panose="02020603050405020304" pitchFamily="18" charset="0"/>
                <a:ea typeface="Calibri"/>
                <a:cs typeface="Times New Roman" panose="02020603050405020304" pitchFamily="18" charset="0"/>
                <a:sym typeface="Calibri"/>
              </a:rPr>
              <a:t>.</a:t>
            </a:r>
          </a:p>
          <a:p>
            <a:pPr marL="342900" indent="-342900">
              <a:spcBef>
                <a:spcPts val="1800"/>
              </a:spcBef>
              <a:buSzPts val="2100"/>
              <a:buFont typeface="Arial"/>
              <a:buChar char="•"/>
            </a:pPr>
            <a:r>
              <a:rPr lang="en-US" sz="2400" dirty="0">
                <a:latin typeface="Times New Roman" panose="02020603050405020304" pitchFamily="18" charset="0"/>
                <a:ea typeface="Calibri"/>
                <a:cs typeface="Times New Roman" panose="02020603050405020304" pitchFamily="18" charset="0"/>
                <a:sym typeface="Calibri"/>
              </a:rPr>
              <a:t>The </a:t>
            </a:r>
            <a:r>
              <a:rPr lang="en-US" sz="2400" b="1" dirty="0">
                <a:solidFill>
                  <a:srgbClr val="0000FF"/>
                </a:solidFill>
                <a:latin typeface="Times New Roman" panose="02020603050405020304" pitchFamily="18" charset="0"/>
                <a:ea typeface="Calibri"/>
                <a:cs typeface="Times New Roman" panose="02020603050405020304" pitchFamily="18" charset="0"/>
                <a:sym typeface="Calibri"/>
              </a:rPr>
              <a:t>Phenotype</a:t>
            </a:r>
            <a:r>
              <a:rPr lang="en-US" sz="240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2400" dirty="0">
                <a:latin typeface="Times New Roman" panose="02020603050405020304" pitchFamily="18" charset="0"/>
                <a:ea typeface="Calibri"/>
                <a:cs typeface="Times New Roman" panose="02020603050405020304" pitchFamily="18" charset="0"/>
                <a:sym typeface="Calibri"/>
              </a:rPr>
              <a:t>of any organism is the result of interaction between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Genes</a:t>
            </a:r>
            <a:r>
              <a:rPr lang="en-US" sz="2400" dirty="0">
                <a:solidFill>
                  <a:srgbClr val="7327B2"/>
                </a:solidFill>
                <a:latin typeface="Times New Roman" panose="02020603050405020304" pitchFamily="18" charset="0"/>
                <a:ea typeface="Calibri"/>
                <a:cs typeface="Times New Roman" panose="02020603050405020304" pitchFamily="18" charset="0"/>
                <a:sym typeface="Calibri"/>
              </a:rPr>
              <a:t> </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and the</a:t>
            </a:r>
            <a:r>
              <a:rPr lang="en-US" sz="2400" b="1"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Environment</a:t>
            </a:r>
            <a:r>
              <a:rPr lang="en-US" sz="2400" dirty="0">
                <a:solidFill>
                  <a:srgbClr val="7327B2"/>
                </a:solidFill>
                <a:latin typeface="Times New Roman" panose="02020603050405020304" pitchFamily="18" charset="0"/>
                <a:ea typeface="Calibri"/>
                <a:cs typeface="Times New Roman" panose="02020603050405020304" pitchFamily="18" charset="0"/>
                <a:sym typeface="Calibri"/>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
                                            <p:txEl>
                                              <p:pRg st="0" end="0"/>
                                            </p:txEl>
                                          </p:spTgt>
                                        </p:tgtEl>
                                        <p:attrNameLst>
                                          <p:attrName>style.visibility</p:attrName>
                                        </p:attrNameLst>
                                      </p:cBhvr>
                                      <p:to>
                                        <p:strVal val="visible"/>
                                      </p:to>
                                    </p:set>
                                    <p:animEffect transition="in" filter="fade">
                                      <p:cBhvr>
                                        <p:cTn id="7" dur="500"/>
                                        <p:tgtEl>
                                          <p:spTgt spid="9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
                                            <p:txEl>
                                              <p:pRg st="2" end="2"/>
                                            </p:txEl>
                                          </p:spTgt>
                                        </p:tgtEl>
                                        <p:attrNameLst>
                                          <p:attrName>style.visibility</p:attrName>
                                        </p:attrNameLst>
                                      </p:cBhvr>
                                      <p:to>
                                        <p:strVal val="visible"/>
                                      </p:to>
                                    </p:set>
                                    <p:animEffect transition="in" filter="fade">
                                      <p:cBhvr>
                                        <p:cTn id="12" dur="500"/>
                                        <p:tgtEl>
                                          <p:spTgt spid="9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6">
                                            <p:txEl>
                                              <p:pRg st="0" end="0"/>
                                            </p:txEl>
                                          </p:spTgt>
                                        </p:tgtEl>
                                        <p:attrNameLst>
                                          <p:attrName>style.visibility</p:attrName>
                                        </p:attrNameLst>
                                      </p:cBhvr>
                                      <p:to>
                                        <p:strVal val="visible"/>
                                      </p:to>
                                    </p:set>
                                    <p:animEffect transition="in" filter="wipe(left)">
                                      <p:cBhvr>
                                        <p:cTn id="17" dur="500"/>
                                        <p:tgtEl>
                                          <p:spTgt spid="9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6">
                                            <p:txEl>
                                              <p:pRg st="1" end="1"/>
                                            </p:txEl>
                                          </p:spTgt>
                                        </p:tgtEl>
                                        <p:attrNameLst>
                                          <p:attrName>style.visibility</p:attrName>
                                        </p:attrNameLst>
                                      </p:cBhvr>
                                      <p:to>
                                        <p:strVal val="visible"/>
                                      </p:to>
                                    </p:set>
                                    <p:animEffect transition="in" filter="wipe(left)">
                                      <p:cBhvr>
                                        <p:cTn id="22" dur="500"/>
                                        <p:tgtEl>
                                          <p:spTgt spid="9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1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75</a:t>
            </a:fld>
            <a:endParaRPr>
              <a:solidFill>
                <a:srgbClr val="FFFFFF"/>
              </a:solidFill>
            </a:endParaRPr>
          </a:p>
        </p:txBody>
      </p:sp>
      <p:sp>
        <p:nvSpPr>
          <p:cNvPr id="1009" name="Google Shape;1009;p114"/>
          <p:cNvSpPr txBox="1">
            <a:spLocks noGrp="1"/>
          </p:cNvSpPr>
          <p:nvPr>
            <p:ph type="title"/>
          </p:nvPr>
        </p:nvSpPr>
        <p:spPr>
          <a:xfrm>
            <a:off x="1366683" y="152400"/>
            <a:ext cx="6749845" cy="762000"/>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Genes and Environment</a:t>
            </a:r>
            <a:endParaRPr dirty="0"/>
          </a:p>
        </p:txBody>
      </p:sp>
      <p:sp>
        <p:nvSpPr>
          <p:cNvPr id="1010" name="Google Shape;1010;p114"/>
          <p:cNvSpPr txBox="1">
            <a:spLocks noGrp="1"/>
          </p:cNvSpPr>
          <p:nvPr>
            <p:ph type="body" idx="1"/>
          </p:nvPr>
        </p:nvSpPr>
        <p:spPr>
          <a:xfrm>
            <a:off x="381000" y="1297858"/>
            <a:ext cx="4000500" cy="4287849"/>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Clr>
                <a:srgbClr val="993300"/>
              </a:buClr>
              <a:buSzPts val="2800"/>
              <a:buFont typeface="Noto Sans Symbols"/>
              <a:buChar char="✔"/>
            </a:pPr>
            <a:r>
              <a:rPr lang="en-US" sz="2800" b="1" dirty="0">
                <a:solidFill>
                  <a:srgbClr val="993300"/>
                </a:solidFill>
              </a:rPr>
              <a:t>Environmental factors </a:t>
            </a:r>
            <a:r>
              <a:rPr lang="en-US" sz="2800" b="1" dirty="0">
                <a:solidFill>
                  <a:srgbClr val="0000CC"/>
                </a:solidFill>
              </a:rPr>
              <a:t>CANNOT</a:t>
            </a:r>
            <a:r>
              <a:rPr lang="en-US" sz="2800" b="1" dirty="0">
                <a:solidFill>
                  <a:srgbClr val="993300"/>
                </a:solidFill>
              </a:rPr>
              <a:t> change the genetic material.</a:t>
            </a:r>
          </a:p>
          <a:p>
            <a:pPr marL="0" lvl="0" indent="0" algn="l" rtl="0">
              <a:lnSpc>
                <a:spcPct val="90000"/>
              </a:lnSpc>
              <a:spcBef>
                <a:spcPts val="0"/>
              </a:spcBef>
              <a:spcAft>
                <a:spcPts val="0"/>
              </a:spcAft>
              <a:buClr>
                <a:srgbClr val="993300"/>
              </a:buClr>
              <a:buSzPts val="2800"/>
            </a:pPr>
            <a:endParaRPr dirty="0"/>
          </a:p>
          <a:p>
            <a:pPr marL="342900" lvl="0" indent="-342900" algn="l" rtl="0">
              <a:lnSpc>
                <a:spcPct val="90000"/>
              </a:lnSpc>
              <a:spcBef>
                <a:spcPts val="560"/>
              </a:spcBef>
              <a:spcAft>
                <a:spcPts val="0"/>
              </a:spcAft>
              <a:buClr>
                <a:srgbClr val="993300"/>
              </a:buClr>
              <a:buSzPts val="2800"/>
              <a:buFont typeface="Noto Sans Symbols"/>
              <a:buChar char="✔"/>
            </a:pPr>
            <a:r>
              <a:rPr lang="en-US" sz="2800" b="1" dirty="0">
                <a:solidFill>
                  <a:srgbClr val="993300"/>
                </a:solidFill>
              </a:rPr>
              <a:t>Changes in an organism due to environmental factors are </a:t>
            </a:r>
            <a:r>
              <a:rPr lang="en-US" sz="2800" b="1" dirty="0">
                <a:solidFill>
                  <a:srgbClr val="0000FF"/>
                </a:solidFill>
              </a:rPr>
              <a:t>never passed </a:t>
            </a:r>
            <a:r>
              <a:rPr lang="en-US" sz="2800" b="1" dirty="0">
                <a:solidFill>
                  <a:srgbClr val="993300"/>
                </a:solidFill>
              </a:rPr>
              <a:t>from parent to offspring.</a:t>
            </a:r>
            <a:endParaRPr dirty="0"/>
          </a:p>
        </p:txBody>
      </p:sp>
      <p:pic>
        <p:nvPicPr>
          <p:cNvPr id="1011" name="Google Shape;1011;p114"/>
          <p:cNvPicPr preferRelativeResize="0"/>
          <p:nvPr/>
        </p:nvPicPr>
        <p:blipFill rotWithShape="1">
          <a:blip r:embed="rId3">
            <a:alphaModFix/>
          </a:blip>
          <a:srcRect/>
          <a:stretch/>
        </p:blipFill>
        <p:spPr>
          <a:xfrm>
            <a:off x="4402394" y="2018418"/>
            <a:ext cx="4752622" cy="35672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0">
                                            <p:txEl>
                                              <p:pRg st="0" end="0"/>
                                            </p:txEl>
                                          </p:spTgt>
                                        </p:tgtEl>
                                        <p:attrNameLst>
                                          <p:attrName>style.visibility</p:attrName>
                                        </p:attrNameLst>
                                      </p:cBhvr>
                                      <p:to>
                                        <p:strVal val="visible"/>
                                      </p:to>
                                    </p:set>
                                    <p:animEffect transition="in" filter="fade">
                                      <p:cBhvr>
                                        <p:cTn id="7" dur="500"/>
                                        <p:tgtEl>
                                          <p:spTgt spid="1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0">
                                            <p:txEl>
                                              <p:pRg st="2" end="2"/>
                                            </p:txEl>
                                          </p:spTgt>
                                        </p:tgtEl>
                                        <p:attrNameLst>
                                          <p:attrName>style.visibility</p:attrName>
                                        </p:attrNameLst>
                                      </p:cBhvr>
                                      <p:to>
                                        <p:strVal val="visible"/>
                                      </p:to>
                                    </p:set>
                                    <p:animEffect transition="in" filter="fade">
                                      <p:cBhvr>
                                        <p:cTn id="12" dur="500"/>
                                        <p:tgtEl>
                                          <p:spTgt spid="1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1"/>
                                        </p:tgtEl>
                                        <p:attrNameLst>
                                          <p:attrName>style.visibility</p:attrName>
                                        </p:attrNameLst>
                                      </p:cBhvr>
                                      <p:to>
                                        <p:strVal val="visible"/>
                                      </p:to>
                                    </p:set>
                                    <p:animEffect transition="in" filter="fade">
                                      <p:cBhvr>
                                        <p:cTn id="17" dur="5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59"/>
        <p:cNvGrpSpPr/>
        <p:nvPr/>
      </p:nvGrpSpPr>
      <p:grpSpPr>
        <a:xfrm>
          <a:off x="0" y="0"/>
          <a:ext cx="0" cy="0"/>
          <a:chOff x="0" y="0"/>
          <a:chExt cx="0" cy="0"/>
        </a:xfrm>
      </p:grpSpPr>
      <p:sp>
        <p:nvSpPr>
          <p:cNvPr id="860" name="Google Shape;860;p97"/>
          <p:cNvSpPr txBox="1">
            <a:spLocks noGrp="1"/>
          </p:cNvSpPr>
          <p:nvPr>
            <p:ph type="title"/>
          </p:nvPr>
        </p:nvSpPr>
        <p:spPr>
          <a:xfrm>
            <a:off x="1126068" y="0"/>
            <a:ext cx="8017932" cy="934065"/>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000"/>
              <a:buFont typeface="Arial"/>
              <a:buNone/>
            </a:pPr>
            <a:r>
              <a:rPr lang="en-US" sz="2800" dirty="0">
                <a:solidFill>
                  <a:srgbClr val="0000FF"/>
                </a:solidFill>
              </a:rPr>
              <a:t>The </a:t>
            </a:r>
            <a:r>
              <a:rPr lang="en-US" sz="2800" dirty="0">
                <a:solidFill>
                  <a:srgbClr val="FF0000"/>
                </a:solidFill>
              </a:rPr>
              <a:t>LAW OF INDEPENDENT ASSORTMENT</a:t>
            </a:r>
            <a:r>
              <a:rPr lang="en-US" sz="2800" dirty="0">
                <a:solidFill>
                  <a:srgbClr val="0000FF"/>
                </a:solidFill>
              </a:rPr>
              <a:t> is revealed by tracking </a:t>
            </a:r>
            <a:r>
              <a:rPr lang="en-US" sz="2800" dirty="0">
                <a:solidFill>
                  <a:srgbClr val="FF0000"/>
                </a:solidFill>
              </a:rPr>
              <a:t>Two Characters at once</a:t>
            </a:r>
            <a:endParaRPr sz="2800" dirty="0">
              <a:solidFill>
                <a:srgbClr val="FF0000"/>
              </a:solidFill>
            </a:endParaRPr>
          </a:p>
        </p:txBody>
      </p:sp>
      <p:sp>
        <p:nvSpPr>
          <p:cNvPr id="861" name="Google Shape;861;p97"/>
          <p:cNvSpPr txBox="1">
            <a:spLocks noGrp="1"/>
          </p:cNvSpPr>
          <p:nvPr>
            <p:ph type="body" idx="1"/>
          </p:nvPr>
        </p:nvSpPr>
        <p:spPr>
          <a:xfrm>
            <a:off x="152399" y="1280374"/>
            <a:ext cx="8991601" cy="5577626"/>
          </a:xfrm>
          <a:prstGeom prst="rect">
            <a:avLst/>
          </a:prstGeom>
          <a:noFill/>
          <a:ln>
            <a:noFill/>
          </a:ln>
        </p:spPr>
        <p:txBody>
          <a:bodyPr spcFirstLastPara="1" wrap="square" lIns="91425" tIns="45700" rIns="91425" bIns="45700" anchor="t" anchorCtr="0">
            <a:noAutofit/>
          </a:bodyPr>
          <a:lstStyle/>
          <a:p>
            <a:pPr marL="228600" lvl="0" indent="-228600" algn="l" rtl="0">
              <a:lnSpc>
                <a:spcPct val="107692"/>
              </a:lnSpc>
              <a:spcBef>
                <a:spcPts val="0"/>
              </a:spcBef>
              <a:spcAft>
                <a:spcPts val="0"/>
              </a:spcAft>
              <a:buSzPts val="2600"/>
              <a:buChar char="•"/>
            </a:pPr>
            <a:r>
              <a:rPr lang="en-US" sz="2600" dirty="0"/>
              <a:t>A </a:t>
            </a:r>
            <a:r>
              <a:rPr lang="en-US" sz="2600" b="1" u="sng" dirty="0">
                <a:solidFill>
                  <a:srgbClr val="0000FF"/>
                </a:solidFill>
              </a:rPr>
              <a:t>Dihybrid</a:t>
            </a:r>
            <a:r>
              <a:rPr lang="en-US" sz="2600" u="sng" dirty="0">
                <a:solidFill>
                  <a:srgbClr val="0000FF"/>
                </a:solidFill>
              </a:rPr>
              <a:t> </a:t>
            </a:r>
            <a:r>
              <a:rPr lang="en-US" sz="2600" b="1" u="sng" dirty="0">
                <a:solidFill>
                  <a:srgbClr val="0000FF"/>
                </a:solidFill>
              </a:rPr>
              <a:t>Cross</a:t>
            </a:r>
            <a:r>
              <a:rPr lang="en-US" sz="2600" dirty="0">
                <a:solidFill>
                  <a:srgbClr val="0000FF"/>
                </a:solidFill>
              </a:rPr>
              <a:t> </a:t>
            </a:r>
            <a:r>
              <a:rPr lang="en-US" sz="2600" dirty="0"/>
              <a:t>is a mating of parental varieties that differ in </a:t>
            </a:r>
            <a:r>
              <a:rPr lang="en-US" sz="2600" dirty="0">
                <a:solidFill>
                  <a:srgbClr val="FF0000"/>
                </a:solidFill>
              </a:rPr>
              <a:t>two characters</a:t>
            </a:r>
            <a:r>
              <a:rPr lang="en-US" sz="2600" dirty="0"/>
              <a:t>.</a:t>
            </a:r>
            <a:endParaRPr dirty="0"/>
          </a:p>
          <a:p>
            <a:pPr marL="228600" lvl="0" indent="-228600" algn="l" rtl="0">
              <a:lnSpc>
                <a:spcPct val="107692"/>
              </a:lnSpc>
              <a:spcBef>
                <a:spcPts val="1000"/>
              </a:spcBef>
              <a:spcAft>
                <a:spcPts val="0"/>
              </a:spcAft>
              <a:buSzPts val="2600"/>
              <a:buChar char="•"/>
            </a:pPr>
            <a:r>
              <a:rPr lang="en-US" sz="2600" dirty="0"/>
              <a:t>Mendel performed the following dihybrid cross with the following results:</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P Generation</a:t>
            </a:r>
            <a:r>
              <a:rPr lang="en-US" sz="2400" dirty="0"/>
              <a:t>: round yellow seeds × wrinkled green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F</a:t>
            </a:r>
            <a:r>
              <a:rPr lang="en-US" sz="2400" b="1" baseline="-25000" dirty="0">
                <a:solidFill>
                  <a:srgbClr val="0000FF"/>
                </a:solidFill>
              </a:rPr>
              <a:t>1</a:t>
            </a:r>
            <a:r>
              <a:rPr lang="en-US" sz="2400" b="1" dirty="0">
                <a:solidFill>
                  <a:srgbClr val="0000FF"/>
                </a:solidFill>
              </a:rPr>
              <a:t> Generation</a:t>
            </a:r>
            <a:r>
              <a:rPr lang="en-US" sz="2400" dirty="0"/>
              <a:t>: all plants with round yellow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F</a:t>
            </a:r>
            <a:r>
              <a:rPr lang="en-US" sz="2400" b="1" baseline="-25000" dirty="0">
                <a:solidFill>
                  <a:srgbClr val="0000FF"/>
                </a:solidFill>
              </a:rPr>
              <a:t>2</a:t>
            </a:r>
            <a:r>
              <a:rPr lang="en-US" sz="2400" b="1" dirty="0">
                <a:solidFill>
                  <a:srgbClr val="0000FF"/>
                </a:solidFill>
              </a:rPr>
              <a:t> Generation</a:t>
            </a:r>
            <a:r>
              <a:rPr lang="en-US" sz="2400" dirty="0"/>
              <a:t>:</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9/16</a:t>
            </a:r>
            <a:r>
              <a:rPr lang="en-US" sz="2200" dirty="0"/>
              <a:t> had round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3/16</a:t>
            </a:r>
            <a:r>
              <a:rPr lang="en-US" sz="2200" dirty="0"/>
              <a:t> had wrinkled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3/16</a:t>
            </a:r>
            <a:r>
              <a:rPr lang="en-US" sz="2200" dirty="0"/>
              <a:t> had round green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1/16</a:t>
            </a:r>
            <a:r>
              <a:rPr lang="en-US" sz="2200" dirty="0"/>
              <a:t> had wrinkled green seeds</a:t>
            </a:r>
            <a:endParaRPr sz="2200" dirty="0"/>
          </a:p>
        </p:txBody>
      </p:sp>
      <p:pic>
        <p:nvPicPr>
          <p:cNvPr id="4" name="Picture 3" descr="warm_up-01.eps">
            <a:extLst>
              <a:ext uri="{FF2B5EF4-FFF2-40B4-BE49-F238E27FC236}">
                <a16:creationId xmlns:a16="http://schemas.microsoft.com/office/drawing/2014/main" id="{21754074-5D87-07C8-20EF-B335B1F87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7345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Effect transition="in" filter="wipe(left)">
                                      <p:cBhvr>
                                        <p:cTn id="7" dur="500"/>
                                        <p:tgtEl>
                                          <p:spTgt spid="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
                                            <p:txEl>
                                              <p:pRg st="1" end="1"/>
                                            </p:txEl>
                                          </p:spTgt>
                                        </p:tgtEl>
                                        <p:attrNameLst>
                                          <p:attrName>style.visibility</p:attrName>
                                        </p:attrNameLst>
                                      </p:cBhvr>
                                      <p:to>
                                        <p:strVal val="visible"/>
                                      </p:to>
                                    </p:set>
                                    <p:animEffect transition="in" filter="wipe(left)">
                                      <p:cBhvr>
                                        <p:cTn id="12" dur="500"/>
                                        <p:tgtEl>
                                          <p:spTgt spid="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
                                            <p:txEl>
                                              <p:pRg st="2" end="2"/>
                                            </p:txEl>
                                          </p:spTgt>
                                        </p:tgtEl>
                                        <p:attrNameLst>
                                          <p:attrName>style.visibility</p:attrName>
                                        </p:attrNameLst>
                                      </p:cBhvr>
                                      <p:to>
                                        <p:strVal val="visible"/>
                                      </p:to>
                                    </p:set>
                                    <p:animEffect transition="in" filter="wipe(left)">
                                      <p:cBhvr>
                                        <p:cTn id="17" dur="500"/>
                                        <p:tgtEl>
                                          <p:spTgt spid="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1">
                                            <p:txEl>
                                              <p:pRg st="3" end="3"/>
                                            </p:txEl>
                                          </p:spTgt>
                                        </p:tgtEl>
                                        <p:attrNameLst>
                                          <p:attrName>style.visibility</p:attrName>
                                        </p:attrNameLst>
                                      </p:cBhvr>
                                      <p:to>
                                        <p:strVal val="visible"/>
                                      </p:to>
                                    </p:set>
                                    <p:animEffect transition="in" filter="wipe(left)">
                                      <p:cBhvr>
                                        <p:cTn id="22" dur="500"/>
                                        <p:tgtEl>
                                          <p:spTgt spid="8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1">
                                            <p:txEl>
                                              <p:pRg st="4" end="4"/>
                                            </p:txEl>
                                          </p:spTgt>
                                        </p:tgtEl>
                                        <p:attrNameLst>
                                          <p:attrName>style.visibility</p:attrName>
                                        </p:attrNameLst>
                                      </p:cBhvr>
                                      <p:to>
                                        <p:strVal val="visible"/>
                                      </p:to>
                                    </p:set>
                                    <p:animEffect transition="in" filter="wipe(left)">
                                      <p:cBhvr>
                                        <p:cTn id="27" dur="500"/>
                                        <p:tgtEl>
                                          <p:spTgt spid="8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1">
                                            <p:txEl>
                                              <p:pRg st="5" end="5"/>
                                            </p:txEl>
                                          </p:spTgt>
                                        </p:tgtEl>
                                        <p:attrNameLst>
                                          <p:attrName>style.visibility</p:attrName>
                                        </p:attrNameLst>
                                      </p:cBhvr>
                                      <p:to>
                                        <p:strVal val="visible"/>
                                      </p:to>
                                    </p:set>
                                    <p:animEffect transition="in" filter="wipe(left)">
                                      <p:cBhvr>
                                        <p:cTn id="32" dur="500"/>
                                        <p:tgtEl>
                                          <p:spTgt spid="8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1">
                                            <p:txEl>
                                              <p:pRg st="6" end="6"/>
                                            </p:txEl>
                                          </p:spTgt>
                                        </p:tgtEl>
                                        <p:attrNameLst>
                                          <p:attrName>style.visibility</p:attrName>
                                        </p:attrNameLst>
                                      </p:cBhvr>
                                      <p:to>
                                        <p:strVal val="visible"/>
                                      </p:to>
                                    </p:set>
                                    <p:animEffect transition="in" filter="wipe(left)">
                                      <p:cBhvr>
                                        <p:cTn id="37" dur="500"/>
                                        <p:tgtEl>
                                          <p:spTgt spid="8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1">
                                            <p:txEl>
                                              <p:pRg st="7" end="7"/>
                                            </p:txEl>
                                          </p:spTgt>
                                        </p:tgtEl>
                                        <p:attrNameLst>
                                          <p:attrName>style.visibility</p:attrName>
                                        </p:attrNameLst>
                                      </p:cBhvr>
                                      <p:to>
                                        <p:strVal val="visible"/>
                                      </p:to>
                                    </p:set>
                                    <p:animEffect transition="in" filter="wipe(left)">
                                      <p:cBhvr>
                                        <p:cTn id="42" dur="500"/>
                                        <p:tgtEl>
                                          <p:spTgt spid="8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1">
                                            <p:txEl>
                                              <p:pRg st="8" end="8"/>
                                            </p:txEl>
                                          </p:spTgt>
                                        </p:tgtEl>
                                        <p:attrNameLst>
                                          <p:attrName>style.visibility</p:attrName>
                                        </p:attrNameLst>
                                      </p:cBhvr>
                                      <p:to>
                                        <p:strVal val="visible"/>
                                      </p:to>
                                    </p:set>
                                    <p:animEffect transition="in" filter="wipe(left)">
                                      <p:cBhvr>
                                        <p:cTn id="47" dur="500"/>
                                        <p:tgtEl>
                                          <p:spTgt spid="8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solidFill>
                  <a:srgbClr val="00B0F0"/>
                </a:solidFill>
              </a:rPr>
              <a:t>By the end of this lesson, you should be able to:</a:t>
            </a:r>
          </a:p>
          <a:p>
            <a:pPr marL="342900" lvl="0" indent="-342900">
              <a:lnSpc>
                <a:spcPct val="100000"/>
              </a:lnSpc>
              <a:spcBef>
                <a:spcPts val="1200"/>
              </a:spcBef>
              <a:buFont typeface="Wingdings" panose="05000000000000000000" pitchFamily="2" charset="2"/>
              <a:buChar char="q"/>
            </a:pPr>
            <a:r>
              <a:rPr lang="en-US" sz="2400" dirty="0"/>
              <a:t>Define inheritance patterns that yield non-Mendelian dominance.</a:t>
            </a:r>
            <a:endParaRPr lang="en-US" sz="2000" dirty="0"/>
          </a:p>
          <a:p>
            <a:pPr marL="342900" indent="-342900">
              <a:lnSpc>
                <a:spcPct val="100000"/>
              </a:lnSpc>
              <a:spcBef>
                <a:spcPts val="1200"/>
              </a:spcBef>
              <a:buFont typeface="Wingdings" panose="05000000000000000000" pitchFamily="2" charset="2"/>
              <a:buChar char="q"/>
            </a:pPr>
            <a:r>
              <a:rPr lang="en-US" sz="2400" dirty="0"/>
              <a:t>Describe incomplete dominance (blending) with examples.</a:t>
            </a:r>
            <a:endParaRPr lang="en-US" sz="2000" dirty="0"/>
          </a:p>
          <a:p>
            <a:pPr marL="342900" lvl="0" indent="-342900">
              <a:lnSpc>
                <a:spcPct val="100000"/>
              </a:lnSpc>
              <a:spcBef>
                <a:spcPts val="1200"/>
              </a:spcBef>
              <a:buFont typeface="Wingdings" panose="05000000000000000000" pitchFamily="2" charset="2"/>
              <a:buChar char="q"/>
            </a:pPr>
            <a:r>
              <a:rPr lang="en-US" sz="2400" dirty="0"/>
              <a:t>Understand multiple alleles in terms of codominance and explain (map out) human blood typing, donors, recipients.</a:t>
            </a:r>
            <a:endParaRPr lang="en-US" sz="2000" dirty="0"/>
          </a:p>
          <a:p>
            <a:pPr marL="342900" lvl="0" indent="-342900">
              <a:lnSpc>
                <a:spcPct val="100000"/>
              </a:lnSpc>
              <a:spcBef>
                <a:spcPts val="1200"/>
              </a:spcBef>
              <a:buFont typeface="Wingdings" panose="05000000000000000000" pitchFamily="2" charset="2"/>
              <a:buChar char="q"/>
            </a:pPr>
            <a:r>
              <a:rPr lang="en-US" sz="2400" dirty="0"/>
              <a:t>Understand sex determination, sex-linked traits &amp; disorders.</a:t>
            </a:r>
            <a:endParaRPr lang="en-US" sz="2000" dirty="0"/>
          </a:p>
          <a:p>
            <a:pPr marL="342900" indent="-342900">
              <a:lnSpc>
                <a:spcPct val="100000"/>
              </a:lnSpc>
              <a:spcBef>
                <a:spcPts val="1200"/>
              </a:spcBef>
              <a:buFont typeface="Wingdings" panose="05000000000000000000" pitchFamily="2" charset="2"/>
              <a:buChar char="q"/>
            </a:pPr>
            <a:r>
              <a:rPr lang="en-US" sz="2400" dirty="0"/>
              <a:t>Understand Polygenic Inheritance causing Continuous Variation, giving examples.</a:t>
            </a:r>
          </a:p>
          <a:p>
            <a:pPr marL="342900" indent="-342900">
              <a:lnSpc>
                <a:spcPct val="100000"/>
              </a:lnSpc>
              <a:spcBef>
                <a:spcPts val="1200"/>
              </a:spcBef>
              <a:buFont typeface="Wingdings" panose="05000000000000000000" pitchFamily="2" charset="2"/>
              <a:buChar char="q"/>
            </a:pPr>
            <a:r>
              <a:rPr lang="en-US" sz="2400" dirty="0"/>
              <a:t>Explain Epistasis (gene modification).</a:t>
            </a:r>
            <a:endParaRPr lang="en-US" sz="2000" dirty="0"/>
          </a:p>
          <a:p>
            <a:pPr marL="347663" lvl="1" indent="-347663">
              <a:lnSpc>
                <a:spcPct val="100000"/>
              </a:lnSpc>
              <a:spcBef>
                <a:spcPts val="1200"/>
              </a:spcBef>
            </a:pPr>
            <a:r>
              <a:rPr lang="en-US" sz="2800" b="1" dirty="0">
                <a:solidFill>
                  <a:schemeClr val="tx2"/>
                </a:solidFill>
              </a:rPr>
              <a:t>Science Practice: </a:t>
            </a:r>
            <a:r>
              <a:rPr lang="en-US" sz="2800" b="1" dirty="0">
                <a:solidFill>
                  <a:srgbClr val="00B050"/>
                </a:solidFill>
              </a:rPr>
              <a:t>Build a Body &amp; Blood Type </a:t>
            </a:r>
            <a:r>
              <a:rPr lang="en-US" sz="2400" b="1" dirty="0">
                <a:solidFill>
                  <a:srgbClr val="00B050"/>
                </a:solidFill>
              </a:rPr>
              <a:t>Labs</a:t>
            </a:r>
            <a:endParaRPr lang="en-US" sz="2600" b="1" dirty="0">
              <a:solidFill>
                <a:srgbClr val="00B050"/>
              </a:solidFill>
            </a:endParaRPr>
          </a:p>
          <a:p>
            <a:pPr marL="0" lvl="1" indent="0"/>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boolean_approach">
  <a:themeElements>
    <a:clrScheme name="boolean_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4336</Words>
  <Application>Microsoft Office PowerPoint</Application>
  <PresentationFormat>On-screen Show (4:3)</PresentationFormat>
  <Paragraphs>840</Paragraphs>
  <Slides>75</Slides>
  <Notes>74</Notes>
  <HiddenSlides>0</HiddenSlides>
  <MMClips>0</MMClips>
  <ScaleCrop>false</ScaleCrop>
  <HeadingPairs>
    <vt:vector size="6" baseType="variant">
      <vt:variant>
        <vt:lpstr>Fonts Used</vt:lpstr>
      </vt:variant>
      <vt:variant>
        <vt:i4>15</vt:i4>
      </vt:variant>
      <vt:variant>
        <vt:lpstr>Theme</vt:lpstr>
      </vt:variant>
      <vt:variant>
        <vt:i4>14</vt:i4>
      </vt:variant>
      <vt:variant>
        <vt:lpstr>Slide Titles</vt:lpstr>
      </vt:variant>
      <vt:variant>
        <vt:i4>75</vt:i4>
      </vt:variant>
    </vt:vector>
  </HeadingPairs>
  <TitlesOfParts>
    <vt:vector size="104" baseType="lpstr">
      <vt:lpstr>Aharoni</vt:lpstr>
      <vt:lpstr>Arial</vt:lpstr>
      <vt:lpstr>Arial Unicode MS</vt:lpstr>
      <vt:lpstr>Calibri</vt:lpstr>
      <vt:lpstr>Comic Sans MS</vt:lpstr>
      <vt:lpstr>Constantia</vt:lpstr>
      <vt:lpstr>Courier New</vt:lpstr>
      <vt:lpstr>Lucida Grande</vt:lpstr>
      <vt:lpstr>Noto Sans Symbols</vt:lpstr>
      <vt:lpstr>Open Sans</vt:lpstr>
      <vt:lpstr>Symbol</vt:lpstr>
      <vt:lpstr>Times</vt:lpstr>
      <vt:lpstr>Times New Roman</vt:lpstr>
      <vt:lpstr>Wingdings</vt:lpstr>
      <vt:lpstr>Wingdings 2</vt:lpstr>
      <vt:lpstr>1_boolean_approach</vt:lpstr>
      <vt:lpstr>Office Theme</vt:lpstr>
      <vt:lpstr>45_Blank</vt:lpstr>
      <vt:lpstr>3_Office Theme</vt:lpstr>
      <vt:lpstr>5_Office Theme</vt:lpstr>
      <vt:lpstr>6_Office Theme</vt:lpstr>
      <vt:lpstr>7_Office Theme</vt:lpstr>
      <vt:lpstr>1_Office Theme</vt:lpstr>
      <vt:lpstr>4_Office Theme</vt:lpstr>
      <vt:lpstr>1_Flow</vt:lpstr>
      <vt:lpstr>VIDEO TEMPLATES</vt:lpstr>
      <vt:lpstr>8_Office Theme</vt:lpstr>
      <vt:lpstr>2_Office Theme</vt:lpstr>
      <vt:lpstr>9_Office Theme</vt:lpstr>
      <vt:lpstr>Go to the “Slide Show” shade above</vt:lpstr>
      <vt:lpstr>Inheritance Patterns</vt:lpstr>
      <vt:lpstr>Mendel’s LAW OF ? describes the Inheritance of a Single Character.</vt:lpstr>
      <vt:lpstr>Mendel’s LAW OF SEGREGATION describes the Inheritance of a Single Character.</vt:lpstr>
      <vt:lpstr>PowerPoint Presentation</vt:lpstr>
      <vt:lpstr>PowerPoint Presentation</vt:lpstr>
      <vt:lpstr>The LAW OF ? ? is revealed by tracking 2 Characters at once.</vt:lpstr>
      <vt:lpstr>The LAW OF INDEPENDENT ASSORTMENT is revealed by tracking Two Characters at once</vt:lpstr>
      <vt:lpstr>  Lesson Objectives</vt:lpstr>
      <vt:lpstr>Inheritance Patterns</vt:lpstr>
      <vt:lpstr>PowerPoint Presentation</vt:lpstr>
      <vt:lpstr>Inheritance Patterns</vt:lpstr>
      <vt:lpstr>Incomplete Dominance</vt:lpstr>
      <vt:lpstr>PowerPoint Presentation</vt:lpstr>
      <vt:lpstr>PowerPoint Presentation</vt:lpstr>
      <vt:lpstr>PowerPoint Presentation</vt:lpstr>
      <vt:lpstr>PowerPoint Presentation</vt:lpstr>
      <vt:lpstr>Incomplete Dominance</vt:lpstr>
      <vt:lpstr>Multiple Alleles: Many Genes have more than Two Alleles in the Population</vt:lpstr>
      <vt:lpstr>Multiple Alleles</vt:lpstr>
      <vt:lpstr>Multiple Alleles</vt:lpstr>
      <vt:lpstr>Multiple Alleles</vt:lpstr>
      <vt:lpstr>Multiple Alleles</vt:lpstr>
      <vt:lpstr>Multiple Alleles</vt:lpstr>
      <vt:lpstr>Multiple Alleles</vt:lpstr>
      <vt:lpstr>Multiple Alleles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Alleles</vt:lpstr>
      <vt:lpstr>Multiple Alleles</vt:lpstr>
      <vt:lpstr>Multiple Alleles</vt:lpstr>
      <vt:lpstr>Multiple Alleles</vt:lpstr>
      <vt:lpstr>Multiple Alleles</vt:lpstr>
      <vt:lpstr>PowerPoint Presentation</vt:lpstr>
      <vt:lpstr>Sex Determination</vt:lpstr>
      <vt:lpstr>Sex Determination</vt:lpstr>
      <vt:lpstr>Sex Determination</vt:lpstr>
      <vt:lpstr>PowerPoint Presentation</vt:lpstr>
      <vt:lpstr>Sex-Linked Genes</vt:lpstr>
      <vt:lpstr>Sex-Linked Genes</vt:lpstr>
      <vt:lpstr>Sex-Linked Genes exhibit a unique pattern of inheritance</vt:lpstr>
      <vt:lpstr>Sex-Linked Genes</vt:lpstr>
      <vt:lpstr>PowerPoint Presentation</vt:lpstr>
      <vt:lpstr>PowerPoint Presentation</vt:lpstr>
      <vt:lpstr>PowerPoint Presentation</vt:lpstr>
      <vt:lpstr>Human Sex-Linked Disorders affect mostly Males</vt:lpstr>
      <vt:lpstr>Human Sex-Linked Disorders affect mostly Males</vt:lpstr>
      <vt:lpstr>Sex-Linked Disorders</vt:lpstr>
      <vt:lpstr>PowerPoint Presentation</vt:lpstr>
      <vt:lpstr>PowerPoint Presentation</vt:lpstr>
      <vt:lpstr>PowerPoint Presentation</vt:lpstr>
      <vt:lpstr>PowerPoint Presentation</vt:lpstr>
      <vt:lpstr>Polygenic Inheritance: a Single Character may be Influenced by Many Genes</vt:lpstr>
      <vt:lpstr>PowerPoint Presentation</vt:lpstr>
      <vt:lpstr>Polygenic Inheritance: a Single Character may be Influenced by Many Genes</vt:lpstr>
      <vt:lpstr>PowerPoint Presentation</vt:lpstr>
      <vt:lpstr>PowerPoint Presentation</vt:lpstr>
      <vt:lpstr>PowerPoint Presentation</vt:lpstr>
      <vt:lpstr>Polygenic Inheritance: a Single Character may be Influenced by Many Genes</vt:lpstr>
      <vt:lpstr>Epistasis (Modifier Genes)</vt:lpstr>
      <vt:lpstr>Epistasis (Modifier Genes)</vt:lpstr>
      <vt:lpstr>PowerPoint Presentation</vt:lpstr>
      <vt:lpstr>Epistasis (Modifier Genes)</vt:lpstr>
      <vt:lpstr>Epistasis (Modifier Genes)</vt:lpstr>
      <vt:lpstr>PowerPoint Presentation</vt:lpstr>
      <vt:lpstr>PowerPoint Presentation</vt:lpstr>
      <vt:lpstr>Genes and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Patterns</dc:title>
  <dc:creator>Craig Riesen</dc:creator>
  <cp:lastModifiedBy>Craig Riesen</cp:lastModifiedBy>
  <cp:revision>41</cp:revision>
  <dcterms:modified xsi:type="dcterms:W3CDTF">2024-12-30T16:22:07Z</dcterms:modified>
</cp:coreProperties>
</file>