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media/image29.jpg" ContentType="image/png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  <p:sldMasterId id="2147483711" r:id="rId3"/>
    <p:sldMasterId id="2147483725" r:id="rId4"/>
    <p:sldMasterId id="2147483737" r:id="rId5"/>
    <p:sldMasterId id="2147483749" r:id="rId6"/>
    <p:sldMasterId id="2147483765" r:id="rId7"/>
  </p:sldMasterIdLst>
  <p:notesMasterIdLst>
    <p:notesMasterId r:id="rId76"/>
  </p:notesMasterIdLst>
  <p:sldIdLst>
    <p:sldId id="631" r:id="rId8"/>
    <p:sldId id="441" r:id="rId9"/>
    <p:sldId id="257" r:id="rId10"/>
    <p:sldId id="663" r:id="rId11"/>
    <p:sldId id="455" r:id="rId12"/>
    <p:sldId id="259" r:id="rId13"/>
    <p:sldId id="446" r:id="rId14"/>
    <p:sldId id="447" r:id="rId15"/>
    <p:sldId id="448" r:id="rId16"/>
    <p:sldId id="449" r:id="rId17"/>
    <p:sldId id="450" r:id="rId18"/>
    <p:sldId id="451" r:id="rId19"/>
    <p:sldId id="445" r:id="rId20"/>
    <p:sldId id="454" r:id="rId21"/>
    <p:sldId id="452" r:id="rId22"/>
    <p:sldId id="453" r:id="rId23"/>
    <p:sldId id="648" r:id="rId24"/>
    <p:sldId id="647" r:id="rId25"/>
    <p:sldId id="392" r:id="rId26"/>
    <p:sldId id="334" r:id="rId27"/>
    <p:sldId id="390" r:id="rId28"/>
    <p:sldId id="335" r:id="rId29"/>
    <p:sldId id="632" r:id="rId30"/>
    <p:sldId id="644" r:id="rId31"/>
    <p:sldId id="396" r:id="rId32"/>
    <p:sldId id="398" r:id="rId33"/>
    <p:sldId id="399" r:id="rId34"/>
    <p:sldId id="394" r:id="rId35"/>
    <p:sldId id="637" r:id="rId36"/>
    <p:sldId id="413" r:id="rId37"/>
    <p:sldId id="633" r:id="rId38"/>
    <p:sldId id="404" r:id="rId39"/>
    <p:sldId id="645" r:id="rId40"/>
    <p:sldId id="459" r:id="rId41"/>
    <p:sldId id="635" r:id="rId42"/>
    <p:sldId id="634" r:id="rId43"/>
    <p:sldId id="418" r:id="rId44"/>
    <p:sldId id="646" r:id="rId45"/>
    <p:sldId id="469" r:id="rId46"/>
    <p:sldId id="636" r:id="rId47"/>
    <p:sldId id="649" r:id="rId48"/>
    <p:sldId id="650" r:id="rId49"/>
    <p:sldId id="651" r:id="rId50"/>
    <p:sldId id="652" r:id="rId51"/>
    <p:sldId id="429" r:id="rId52"/>
    <p:sldId id="475" r:id="rId53"/>
    <p:sldId id="431" r:id="rId54"/>
    <p:sldId id="638" r:id="rId55"/>
    <p:sldId id="639" r:id="rId56"/>
    <p:sldId id="439" r:id="rId57"/>
    <p:sldId id="640" r:id="rId58"/>
    <p:sldId id="433" r:id="rId59"/>
    <p:sldId id="641" r:id="rId60"/>
    <p:sldId id="642" r:id="rId61"/>
    <p:sldId id="653" r:id="rId62"/>
    <p:sldId id="656" r:id="rId63"/>
    <p:sldId id="300" r:id="rId64"/>
    <p:sldId id="657" r:id="rId65"/>
    <p:sldId id="658" r:id="rId66"/>
    <p:sldId id="301" r:id="rId67"/>
    <p:sldId id="659" r:id="rId68"/>
    <p:sldId id="302" r:id="rId69"/>
    <p:sldId id="660" r:id="rId70"/>
    <p:sldId id="661" r:id="rId71"/>
    <p:sldId id="662" r:id="rId72"/>
    <p:sldId id="654" r:id="rId73"/>
    <p:sldId id="655" r:id="rId74"/>
    <p:sldId id="643" r:id="rId7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94590" autoAdjust="0"/>
  </p:normalViewPr>
  <p:slideViewPr>
    <p:cSldViewPr>
      <p:cViewPr varScale="1">
        <p:scale>
          <a:sx n="50" d="100"/>
          <a:sy n="50" d="100"/>
        </p:scale>
        <p:origin x="48" y="11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965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97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6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615D7E-D431-446F-8DF7-09E6ED16F3F1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E34CF7-D862-42D3-84ED-B045A7CB0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637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FF5A7-5CC3-4E40-BAE3-8619B153A9A9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11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18.1b-5 The life cycle of a sea star (step 5)</a:t>
            </a:r>
          </a:p>
        </p:txBody>
      </p:sp>
    </p:spTree>
    <p:extLst>
      <p:ext uri="{BB962C8B-B14F-4D97-AF65-F5344CB8AC3E}">
        <p14:creationId xmlns:p14="http://schemas.microsoft.com/office/powerpoint/2010/main" val="1042276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12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18.1b-6 The life cycle of a sea star (step 6)</a:t>
            </a:r>
          </a:p>
        </p:txBody>
      </p:sp>
    </p:spTree>
    <p:extLst>
      <p:ext uri="{BB962C8B-B14F-4D97-AF65-F5344CB8AC3E}">
        <p14:creationId xmlns:p14="http://schemas.microsoft.com/office/powerpoint/2010/main" val="7543406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3DCB9-FCFA-424C-9390-3ECF613363B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562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3DCB9-FCFA-424C-9390-3ECF613363B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562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15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18.1b-7 The life cycle of a sea star (step 7)</a:t>
            </a:r>
          </a:p>
        </p:txBody>
      </p:sp>
    </p:spTree>
    <p:extLst>
      <p:ext uri="{BB962C8B-B14F-4D97-AF65-F5344CB8AC3E}">
        <p14:creationId xmlns:p14="http://schemas.microsoft.com/office/powerpoint/2010/main" val="22425954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16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18.1b-8 The life cycle of a sea star (step 8)</a:t>
            </a:r>
          </a:p>
        </p:txBody>
      </p:sp>
    </p:spTree>
    <p:extLst>
      <p:ext uri="{BB962C8B-B14F-4D97-AF65-F5344CB8AC3E}">
        <p14:creationId xmlns:p14="http://schemas.microsoft.com/office/powerpoint/2010/main" val="2682153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FF5A7-5CC3-4E40-BAE3-8619B153A9A9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1286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FF5A7-5CC3-4E40-BAE3-8619B153A9A9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3468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574AB288-D00D-4F8B-A5C7-F0F55C7274F1}" type="slidenum">
              <a:rPr lang="en-US" b="0">
                <a:solidFill>
                  <a:prstClr val="black"/>
                </a:solidFill>
                <a:latin typeface="Comic Sans MS" pitchFamily="66" charset="0"/>
              </a:rPr>
              <a:pPr eaLnBrk="1" hangingPunct="1"/>
              <a:t>19</a:t>
            </a:fld>
            <a:endParaRPr lang="en-US" b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2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12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FBD204-099C-4236-9BCF-C94E0DF8AB00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12997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copyright cmassengale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3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93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C1B423-B644-420E-A03C-1DD9A94A174F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3541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copyright </a:t>
            </a:r>
            <a:r>
              <a:rPr lang="en-US" dirty="0" err="1">
                <a:solidFill>
                  <a:prstClr val="black"/>
                </a:solidFill>
              </a:rPr>
              <a:t>cmassengale</a:t>
            </a:r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2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12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FBD204-099C-4236-9BCF-C94E0DF8AB00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12997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copyright cmassengale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8B454A-43FE-4F75-B0ED-7BB9C876B7CE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14021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copyright cmassengale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8B454A-43FE-4F75-B0ED-7BB9C876B7CE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14021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copyright cmassengale</a:t>
            </a:r>
          </a:p>
        </p:txBody>
      </p:sp>
    </p:spTree>
    <p:extLst>
      <p:ext uri="{BB962C8B-B14F-4D97-AF65-F5344CB8AC3E}">
        <p14:creationId xmlns:p14="http://schemas.microsoft.com/office/powerpoint/2010/main" val="3997632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8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18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66DA29-96E9-4E0B-A60C-8782262E2658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18117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copyright cmassengale</a:t>
            </a:r>
          </a:p>
        </p:txBody>
      </p:sp>
    </p:spTree>
    <p:extLst>
      <p:ext uri="{BB962C8B-B14F-4D97-AF65-F5344CB8AC3E}">
        <p14:creationId xmlns:p14="http://schemas.microsoft.com/office/powerpoint/2010/main" val="14008773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8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18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66DA29-96E9-4E0B-A60C-8782262E2658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18117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copyright cmassengale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01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20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018916-9F5D-447E-8844-894413DFFD06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0165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copyright cmassengale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11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21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363B7D-FE7F-4212-9E47-E20EFD3208E9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1189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copyright cmassengale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2B2E63-5C65-4A25-B888-A318FAFD0461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16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16069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copyright cmassengale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2B2E63-5C65-4A25-B888-A318FAFD0461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16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16069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copyright cmassengale</a:t>
            </a:r>
          </a:p>
        </p:txBody>
      </p:sp>
    </p:spTree>
    <p:extLst>
      <p:ext uri="{BB962C8B-B14F-4D97-AF65-F5344CB8AC3E}">
        <p14:creationId xmlns:p14="http://schemas.microsoft.com/office/powerpoint/2010/main" val="21888840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42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24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E6188B-646B-4BB8-B325-6C02B2DE02CB}" type="slidenum">
              <a:rPr lang="en-US">
                <a:solidFill>
                  <a:srgbClr val="000000"/>
                </a:solidFill>
              </a:rPr>
              <a:pPr/>
              <a:t>30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4261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copyright cmassengale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87463" y="457200"/>
            <a:ext cx="4398962" cy="3298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#frame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instructional video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</a:t>
            </a:r>
            <a:r>
              <a:rPr lang="en-US" sz="1100" b="1" dirty="0"/>
              <a:t>iming ≈ 0.5 minutes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/>
              <a:t>Living organisms need energy to accomplish the wide variety of tasks they attempt each day.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/>
              <a:t>You</a:t>
            </a:r>
            <a:r>
              <a:rPr lang="en-US" baseline="0" dirty="0"/>
              <a:t> will begin learning about how energy is captured from the Sun and stored in organic molecules.</a:t>
            </a:r>
            <a:endParaRPr lang="en-US" dirty="0"/>
          </a:p>
          <a:p>
            <a:pPr marL="388931" lvl="1" indent="-171450">
              <a:buFont typeface="Arial" pitchFamily="34" charset="0"/>
              <a:buChar char="•"/>
            </a:pPr>
            <a:r>
              <a:rPr lang="en-US" dirty="0"/>
              <a:t>[read</a:t>
            </a:r>
            <a:r>
              <a:rPr lang="en-US" baseline="0" dirty="0"/>
              <a:t> objectives]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F324B6-63DA-4FA6-B8C4-616B282EBE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01586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42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24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E6188B-646B-4BB8-B325-6C02B2DE02CB}" type="slidenum">
              <a:rPr lang="en-US">
                <a:solidFill>
                  <a:srgbClr val="000000"/>
                </a:solidFill>
              </a:rPr>
              <a:pPr/>
              <a:t>31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4261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copyright cmassengale</a:t>
            </a:r>
          </a:p>
        </p:txBody>
      </p:sp>
    </p:spTree>
    <p:extLst>
      <p:ext uri="{BB962C8B-B14F-4D97-AF65-F5344CB8AC3E}">
        <p14:creationId xmlns:p14="http://schemas.microsoft.com/office/powerpoint/2010/main" val="20927508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83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28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B41CC2-7122-43F8-9F35-F59F27D05B38}" type="slidenum">
              <a:rPr lang="en-US">
                <a:solidFill>
                  <a:srgbClr val="000000"/>
                </a:solidFill>
              </a:rPr>
              <a:pPr/>
              <a:t>32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8357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copyright cmassengale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33DCB9-FCFA-424C-9390-3ECF613363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8095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34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18.3-3 Tissue layers</a:t>
            </a:r>
          </a:p>
        </p:txBody>
      </p:sp>
    </p:spTree>
    <p:extLst>
      <p:ext uri="{BB962C8B-B14F-4D97-AF65-F5344CB8AC3E}">
        <p14:creationId xmlns:p14="http://schemas.microsoft.com/office/powerpoint/2010/main" val="1842998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35</a:t>
            </a:fld>
            <a:endParaRPr lang="en-US" sz="1200" b="0" dirty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18.3-3 Tissue layers</a:t>
            </a:r>
          </a:p>
        </p:txBody>
      </p:sp>
    </p:spTree>
    <p:extLst>
      <p:ext uri="{BB962C8B-B14F-4D97-AF65-F5344CB8AC3E}">
        <p14:creationId xmlns:p14="http://schemas.microsoft.com/office/powerpoint/2010/main" val="33205342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36</a:t>
            </a:fld>
            <a:endParaRPr lang="en-US" sz="1200" b="0" dirty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18.3-3 Tissue layers</a:t>
            </a:r>
          </a:p>
        </p:txBody>
      </p:sp>
    </p:spTree>
    <p:extLst>
      <p:ext uri="{BB962C8B-B14F-4D97-AF65-F5344CB8AC3E}">
        <p14:creationId xmlns:p14="http://schemas.microsoft.com/office/powerpoint/2010/main" val="832343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85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38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85BC88-58D5-4C7C-B5AA-052502415526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38597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copyright </a:t>
            </a:r>
            <a:r>
              <a:rPr lang="en-US" dirty="0" err="1">
                <a:solidFill>
                  <a:prstClr val="black"/>
                </a:solidFill>
              </a:rPr>
              <a:t>cmassengale</a:t>
            </a:r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85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38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85BC88-58D5-4C7C-B5AA-052502415526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38597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copyright cmassengale</a:t>
            </a:r>
          </a:p>
        </p:txBody>
      </p:sp>
    </p:spTree>
    <p:extLst>
      <p:ext uri="{BB962C8B-B14F-4D97-AF65-F5344CB8AC3E}">
        <p14:creationId xmlns:p14="http://schemas.microsoft.com/office/powerpoint/2010/main" val="16184227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39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18.3-4 Body cavity</a:t>
            </a:r>
          </a:p>
        </p:txBody>
      </p:sp>
    </p:spTree>
    <p:extLst>
      <p:ext uri="{BB962C8B-B14F-4D97-AF65-F5344CB8AC3E}">
        <p14:creationId xmlns:p14="http://schemas.microsoft.com/office/powerpoint/2010/main" val="25802627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85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38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85BC88-58D5-4C7C-B5AA-052502415526}" type="slidenum">
              <a:rPr lang="en-US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38597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copyright cmassengale</a:t>
            </a:r>
          </a:p>
        </p:txBody>
      </p:sp>
    </p:spTree>
    <p:extLst>
      <p:ext uri="{BB962C8B-B14F-4D97-AF65-F5344CB8AC3E}">
        <p14:creationId xmlns:p14="http://schemas.microsoft.com/office/powerpoint/2010/main" val="2050602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94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F52632-C796-4638-9FAD-9A1530BD8B16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4565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copyright cmassengale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FF5A7-5CC3-4E40-BAE3-8619B153A9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397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FF5A7-5CC3-4E40-BAE3-8619B153A9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7158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FF5A7-5CC3-4E40-BAE3-8619B153A9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65890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FF5A7-5CC3-4E40-BAE3-8619B153A9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25619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6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96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C84DE1-D281-4759-9531-292E15632CA1}" type="slidenum">
              <a:rPr lang="en-US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6613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copyright cmassengale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46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18.4 A current hypothesis of animal phylogeny</a:t>
            </a:r>
          </a:p>
        </p:txBody>
      </p:sp>
    </p:spTree>
    <p:extLst>
      <p:ext uri="{BB962C8B-B14F-4D97-AF65-F5344CB8AC3E}">
        <p14:creationId xmlns:p14="http://schemas.microsoft.com/office/powerpoint/2010/main" val="263808967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72837C-D64D-4A29-9811-6E594AFF1E83}" type="slidenum">
              <a:rPr lang="en-US">
                <a:solidFill>
                  <a:srgbClr val="000000"/>
                </a:solidFill>
              </a:rPr>
              <a:pPr/>
              <a:t>47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72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72837C-D64D-4A29-9811-6E594AFF1E83}" type="slidenum">
              <a:rPr lang="en-US">
                <a:solidFill>
                  <a:srgbClr val="000000"/>
                </a:solidFill>
              </a:rPr>
              <a:pPr/>
              <a:t>48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72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55171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72837C-D64D-4A29-9811-6E594AFF1E83}" type="slidenum">
              <a:rPr lang="en-US">
                <a:solidFill>
                  <a:srgbClr val="000000"/>
                </a:solidFill>
              </a:rPr>
              <a:pPr/>
              <a:t>49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72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12449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72837C-D64D-4A29-9811-6E594AFF1E83}" type="slidenum">
              <a:rPr lang="en-US">
                <a:solidFill>
                  <a:srgbClr val="000000"/>
                </a:solidFill>
              </a:rPr>
              <a:pPr/>
              <a:t>52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72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5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95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15F190-95DA-4BCD-ABA6-A7CEA7339497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5589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copyright cmassengale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72837C-D64D-4A29-9811-6E594AFF1E83}" type="slidenum">
              <a:rPr lang="en-US">
                <a:solidFill>
                  <a:srgbClr val="000000"/>
                </a:solidFill>
              </a:rPr>
              <a:pPr/>
              <a:t>53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72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488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72837C-D64D-4A29-9811-6E594AFF1E83}" type="slidenum">
              <a:rPr lang="en-US">
                <a:solidFill>
                  <a:srgbClr val="000000"/>
                </a:solidFill>
              </a:rPr>
              <a:pPr/>
              <a:t>54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72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78907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FF5A7-5CC3-4E40-BAE3-8619B153A9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39552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FF5A7-5CC3-4E40-BAE3-8619B153A9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62893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5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5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ABF06-D7A8-49D6-9932-EB3DE1BBE6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5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5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ABF06-D7A8-49D6-9932-EB3DE1BBE6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13370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5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5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ABF06-D7A8-49D6-9932-EB3DE1BBE6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83972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9F9C07-B9C2-4F4D-9B40-459B2B8437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6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5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5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ABF06-D7A8-49D6-9932-EB3DE1BBE6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66778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7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7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A4341-E81B-49EE-A1E8-D812D3B92CF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7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18.1b-1 The life cycle of a sea star (step 1)</a:t>
            </a:r>
          </a:p>
        </p:txBody>
      </p:sp>
    </p:spTree>
    <p:extLst>
      <p:ext uri="{BB962C8B-B14F-4D97-AF65-F5344CB8AC3E}">
        <p14:creationId xmlns:p14="http://schemas.microsoft.com/office/powerpoint/2010/main" val="397161847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7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7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A4341-E81B-49EE-A1E8-D812D3B92CF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70078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5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5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ABF06-D7A8-49D6-9932-EB3DE1BBE6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72382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5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5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ABF06-D7A8-49D6-9932-EB3DE1BBE6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78281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66</a:t>
            </a:fld>
            <a:endParaRPr lang="en-US" sz="1200" b="0" dirty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18.4 A current hypothesis of animal phylogeny</a:t>
            </a:r>
          </a:p>
        </p:txBody>
      </p:sp>
    </p:spTree>
    <p:extLst>
      <p:ext uri="{BB962C8B-B14F-4D97-AF65-F5344CB8AC3E}">
        <p14:creationId xmlns:p14="http://schemas.microsoft.com/office/powerpoint/2010/main" val="326699491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67</a:t>
            </a:fld>
            <a:endParaRPr lang="en-US" sz="1200" b="0" dirty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18.4 A current hypothesis of animal phylogeny</a:t>
            </a:r>
          </a:p>
        </p:txBody>
      </p:sp>
    </p:spTree>
    <p:extLst>
      <p:ext uri="{BB962C8B-B14F-4D97-AF65-F5344CB8AC3E}">
        <p14:creationId xmlns:p14="http://schemas.microsoft.com/office/powerpoint/2010/main" val="1373212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8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18.1b-2 The life cycle of a sea star (step 2)</a:t>
            </a:r>
          </a:p>
        </p:txBody>
      </p:sp>
    </p:spTree>
    <p:extLst>
      <p:ext uri="{BB962C8B-B14F-4D97-AF65-F5344CB8AC3E}">
        <p14:creationId xmlns:p14="http://schemas.microsoft.com/office/powerpoint/2010/main" val="1791447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9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18.1b-3 The life cycle of a sea star (step 3)</a:t>
            </a:r>
          </a:p>
        </p:txBody>
      </p:sp>
    </p:spTree>
    <p:extLst>
      <p:ext uri="{BB962C8B-B14F-4D97-AF65-F5344CB8AC3E}">
        <p14:creationId xmlns:p14="http://schemas.microsoft.com/office/powerpoint/2010/main" val="1679258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10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 18.1b-4 The life cycle of a sea star (step 4)</a:t>
            </a:r>
          </a:p>
        </p:txBody>
      </p:sp>
    </p:spTree>
    <p:extLst>
      <p:ext uri="{BB962C8B-B14F-4D97-AF65-F5344CB8AC3E}">
        <p14:creationId xmlns:p14="http://schemas.microsoft.com/office/powerpoint/2010/main" val="1371409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56040634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398783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381000"/>
            <a:ext cx="19240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81000"/>
            <a:ext cx="56197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7462597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4999395"/>
      </p:ext>
    </p:extLst>
  </p:cSld>
  <p:clrMapOvr>
    <a:masterClrMapping/>
  </p:clrMapOvr>
  <p:transition spd="med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4015537"/>
      </p:ext>
    </p:extLst>
  </p:cSld>
  <p:clrMapOvr>
    <a:masterClrMapping/>
  </p:clrMapOvr>
  <p:transition spd="med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928654"/>
      </p:ext>
    </p:extLst>
  </p:cSld>
  <p:clrMapOvr>
    <a:masterClrMapping/>
  </p:clrMapOvr>
  <p:transition spd="med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3103910"/>
      </p:ext>
    </p:extLst>
  </p:cSld>
  <p:clrMapOvr>
    <a:masterClrMapping/>
  </p:clrMapOvr>
  <p:transition spd="med"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2405255"/>
      </p:ext>
    </p:extLst>
  </p:cSld>
  <p:clrMapOvr>
    <a:masterClrMapping/>
  </p:clrMapOvr>
  <p:transition spd="med"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0806214"/>
      </p:ext>
    </p:extLst>
  </p:cSld>
  <p:clrMapOvr>
    <a:masterClrMapping/>
  </p:clrMapOvr>
  <p:transition spd="med"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509475"/>
      </p:ext>
    </p:extLst>
  </p:cSld>
  <p:clrMapOvr>
    <a:masterClrMapping/>
  </p:clrMapOvr>
  <p:transition spd="med"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6968251"/>
      </p:ext>
    </p:extLst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5467118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041537"/>
      </p:ext>
    </p:extLst>
  </p:cSld>
  <p:clrMapOvr>
    <a:masterClrMapping/>
  </p:clrMapOvr>
  <p:transition spd="med"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1618394"/>
      </p:ext>
    </p:extLst>
  </p:cSld>
  <p:clrMapOvr>
    <a:masterClrMapping/>
  </p:clrMapOvr>
  <p:transition spd="med"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5838964"/>
      </p:ext>
    </p:extLst>
  </p:cSld>
  <p:clrMapOvr>
    <a:masterClrMapping/>
  </p:clrMapOvr>
  <p:transition spd="med"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3/9/2023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1292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3/9/2023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4921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3/9/2023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045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3/9/2023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1899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3/9/2023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0948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3/9/2023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2556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3/9/2023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03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2584675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3/9/2023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9725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3/9/2023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9929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3/9/2023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4493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3/9/2023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518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71628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52600" y="1143000"/>
            <a:ext cx="35052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10200" y="1143000"/>
            <a:ext cx="3505200" cy="43434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4617B">
                    <a:shade val="90000"/>
                  </a:srgbClr>
                </a:solidFill>
              </a:rPr>
              <a:t>copyright cmassengale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8CC8A-51DA-4317-9947-5361D74DD8BE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37145"/>
      </p:ext>
    </p:extLst>
  </p:cSld>
  <p:clrMapOvr>
    <a:masterClrMapping/>
  </p:clrMapOvr>
  <p:transition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82000" cy="457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838200"/>
            <a:ext cx="41148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1148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4617B">
                    <a:shade val="90000"/>
                  </a:srgbClr>
                </a:solidFill>
              </a:rPr>
              <a:t>copyright cmassengale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54D15-26CB-4071-A82C-CDA1585CE8DD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910223"/>
      </p:ext>
    </p:extLst>
  </p:cSld>
  <p:clrMapOvr>
    <a:masterClrMapping/>
  </p:clrMapOvr>
  <p:transition spd="med"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306108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86342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5674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7161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76400"/>
            <a:ext cx="37719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676400"/>
            <a:ext cx="37719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6331927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51417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16854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046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49394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2408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24745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37923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2"/>
          <p:cNvGrpSpPr/>
          <p:nvPr/>
        </p:nvGrpSpPr>
        <p:grpSpPr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82" name="Google Shape;82;p2"/>
            <p:cNvSpPr/>
            <p:nvPr/>
          </p:nvSpPr>
          <p:spPr>
            <a:xfrm>
              <a:off x="2" y="2688"/>
              <a:ext cx="5758" cy="1632"/>
            </a:xfrm>
            <a:custGeom>
              <a:avLst/>
              <a:gdLst/>
              <a:ahLst/>
              <a:cxnLst/>
              <a:rect l="l" t="t" r="r" b="b"/>
              <a:pathLst>
                <a:path w="5740" h="4316" extrusionOk="0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3" name="Google Shape;83;p2"/>
            <p:cNvGrpSpPr/>
            <p:nvPr/>
          </p:nvGrpSpPr>
          <p:grpSpPr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84" name="Google Shape;84;p2"/>
              <p:cNvSpPr/>
              <p:nvPr/>
            </p:nvSpPr>
            <p:spPr>
              <a:xfrm>
                <a:off x="3686" y="3810"/>
                <a:ext cx="532" cy="32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726" y="3840"/>
                <a:ext cx="452" cy="275"/>
              </a:xfrm>
              <a:prstGeom prst="ellipse">
                <a:avLst/>
              </a:pr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82" y="3872"/>
                <a:ext cx="344" cy="20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822" y="3896"/>
                <a:ext cx="262" cy="159"/>
              </a:xfrm>
              <a:prstGeom prst="ellipse">
                <a:avLst/>
              </a:prstGeom>
              <a:gradFill>
                <a:gsLst>
                  <a:gs pos="0">
                    <a:srgbClr val="0086E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856" y="3922"/>
                <a:ext cx="192" cy="10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575" y="3715"/>
                <a:ext cx="383" cy="16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161" extrusionOk="0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3695" y="4170"/>
                <a:ext cx="444" cy="66"/>
              </a:xfrm>
              <a:custGeom>
                <a:avLst/>
                <a:gdLst/>
                <a:ahLst/>
                <a:cxnLst/>
                <a:rect l="l" t="t" r="r" b="b"/>
                <a:pathLst>
                  <a:path w="443" h="66" extrusionOk="0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>
                <a:gsLst>
                  <a:gs pos="0">
                    <a:srgbClr val="007ED3"/>
                  </a:gs>
                  <a:gs pos="100000">
                    <a:schemeClr val="accent2"/>
                  </a:gs>
                </a:gsLst>
                <a:lin ang="189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527" y="3906"/>
                <a:ext cx="89" cy="216"/>
              </a:xfrm>
              <a:custGeom>
                <a:avLst/>
                <a:gdLst/>
                <a:ahLst/>
                <a:cxnLst/>
                <a:rect l="l" t="t" r="r" b="b"/>
                <a:pathLst>
                  <a:path w="89" h="216" extrusionOk="0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569" y="3745"/>
                <a:ext cx="750" cy="461"/>
              </a:xfrm>
              <a:custGeom>
                <a:avLst/>
                <a:gdLst/>
                <a:ahLst/>
                <a:cxnLst/>
                <a:rect l="l" t="t" r="r" b="b"/>
                <a:pathLst>
                  <a:path w="747" h="461" extrusionOk="0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4037" y="3721"/>
                <a:ext cx="96" cy="30"/>
              </a:xfrm>
              <a:custGeom>
                <a:avLst/>
                <a:gdLst/>
                <a:ahLst/>
                <a:cxnLst/>
                <a:rect l="l" t="t" r="r" b="b"/>
                <a:pathLst>
                  <a:path w="96" h="30" extrusionOk="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910" y="3948"/>
                <a:ext cx="84" cy="53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5" name="Google Shape;95;p2"/>
            <p:cNvGrpSpPr/>
            <p:nvPr/>
          </p:nvGrpSpPr>
          <p:grpSpPr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96" name="Google Shape;96;p2"/>
              <p:cNvSpPr/>
              <p:nvPr/>
            </p:nvSpPr>
            <p:spPr>
              <a:xfrm>
                <a:off x="2268" y="3934"/>
                <a:ext cx="638" cy="377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2314" y="3958"/>
                <a:ext cx="543" cy="332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2341" y="3979"/>
                <a:ext cx="501" cy="299"/>
              </a:xfrm>
              <a:prstGeom prst="ellipse">
                <a:avLst/>
              </a:pr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368" y="3997"/>
                <a:ext cx="444" cy="258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385" y="4005"/>
                <a:ext cx="413" cy="240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2437" y="4026"/>
                <a:ext cx="306" cy="192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476" y="4056"/>
                <a:ext cx="227" cy="135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2542" y="4097"/>
                <a:ext cx="90" cy="60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2585" y="3822"/>
                <a:ext cx="449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86" extrusionOk="0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2142" y="3852"/>
                <a:ext cx="892" cy="462"/>
              </a:xfrm>
              <a:custGeom>
                <a:avLst/>
                <a:gdLst/>
                <a:ahLst/>
                <a:cxnLst/>
                <a:rect l="l" t="t" r="r" b="b"/>
                <a:pathLst>
                  <a:path w="890" h="462" extrusionOk="0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ED3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2082" y="3828"/>
                <a:ext cx="407" cy="486"/>
              </a:xfrm>
              <a:custGeom>
                <a:avLst/>
                <a:gdLst/>
                <a:ahLst/>
                <a:cxnLst/>
                <a:rect l="l" t="t" r="r" b="b"/>
                <a:pathLst>
                  <a:path w="406" h="486" extrusionOk="0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2987" y="4044"/>
                <a:ext cx="108" cy="252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52" extrusionOk="0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CD0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2068" y="3685"/>
                <a:ext cx="835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150" extrusionOk="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1867" y="3853"/>
                <a:ext cx="171" cy="461"/>
              </a:xfrm>
              <a:custGeom>
                <a:avLst/>
                <a:gdLst/>
                <a:ahLst/>
                <a:cxnLst/>
                <a:rect l="l" t="t" r="r" b="b"/>
                <a:pathLst>
                  <a:path w="171" h="461" extrusionOk="0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2951" y="3751"/>
                <a:ext cx="360" cy="563"/>
              </a:xfrm>
              <a:custGeom>
                <a:avLst/>
                <a:gdLst/>
                <a:ahLst/>
                <a:cxnLst/>
                <a:rect l="l" t="t" r="r" b="b"/>
                <a:pathLst>
                  <a:path w="360" h="563" extrusionOk="0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2318" y="3631"/>
                <a:ext cx="1078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25" extrusionOk="0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3304" y="4080"/>
                <a:ext cx="98" cy="234"/>
              </a:xfrm>
              <a:custGeom>
                <a:avLst/>
                <a:gdLst/>
                <a:ahLst/>
                <a:cxnLst/>
                <a:rect l="l" t="t" r="r" b="b"/>
                <a:pathLst>
                  <a:path w="98" h="234" extrusionOk="0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1776" y="3673"/>
                <a:ext cx="481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481" h="641" extrusionOk="0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4" name="Google Shape;114;p2"/>
            <p:cNvGrpSpPr/>
            <p:nvPr/>
          </p:nvGrpSpPr>
          <p:grpSpPr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115" name="Google Shape;115;p2"/>
              <p:cNvSpPr/>
              <p:nvPr/>
            </p:nvSpPr>
            <p:spPr>
              <a:xfrm>
                <a:off x="4200" y="3402"/>
                <a:ext cx="1201" cy="731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731" extrusionOk="0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4128" y="3366"/>
                <a:ext cx="544" cy="737"/>
              </a:xfrm>
              <a:custGeom>
                <a:avLst/>
                <a:gdLst/>
                <a:ahLst/>
                <a:cxnLst/>
                <a:rect l="l" t="t" r="r" b="b"/>
                <a:pathLst>
                  <a:path w="544" h="737" extrusionOk="0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4792" y="3360"/>
                <a:ext cx="609" cy="25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2" extrusionOk="0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>
                <a:gsLst>
                  <a:gs pos="0">
                    <a:srgbClr val="4692E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5246" y="4007"/>
                <a:ext cx="72" cy="54"/>
              </a:xfrm>
              <a:custGeom>
                <a:avLst/>
                <a:gdLst/>
                <a:ahLst/>
                <a:cxnLst/>
                <a:rect l="l" t="t" r="r" b="b"/>
                <a:pathLst>
                  <a:path w="72" h="54" extrusionOk="0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4505" y="4073"/>
                <a:ext cx="705" cy="108"/>
              </a:xfrm>
              <a:custGeom>
                <a:avLst/>
                <a:gdLst/>
                <a:ahLst/>
                <a:cxnLst/>
                <a:rect l="l" t="t" r="r" b="b"/>
                <a:pathLst>
                  <a:path w="705" h="108" extrusionOk="0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5336" y="3654"/>
                <a:ext cx="143" cy="341"/>
              </a:xfrm>
              <a:custGeom>
                <a:avLst/>
                <a:gdLst/>
                <a:ahLst/>
                <a:cxnLst/>
                <a:rect l="l" t="t" r="r" b="b"/>
                <a:pathLst>
                  <a:path w="143" h="341" extrusionOk="0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5061" y="3624"/>
                <a:ext cx="83" cy="90"/>
              </a:xfrm>
              <a:custGeom>
                <a:avLst/>
                <a:gdLst/>
                <a:ahLst/>
                <a:cxnLst/>
                <a:rect l="l" t="t" r="r" b="b"/>
                <a:pathLst>
                  <a:path w="83" h="90" extrusionOk="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445" y="3552"/>
                <a:ext cx="717" cy="431"/>
              </a:xfrm>
              <a:custGeom>
                <a:avLst/>
                <a:gdLst/>
                <a:ahLst/>
                <a:cxnLst/>
                <a:rect l="l" t="t" r="r" b="b"/>
                <a:pathLst>
                  <a:path w="717" h="431" extrusionOk="0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4349" y="3510"/>
                <a:ext cx="909" cy="533"/>
              </a:xfrm>
              <a:custGeom>
                <a:avLst/>
                <a:gdLst/>
                <a:ahLst/>
                <a:cxnLst/>
                <a:rect l="l" t="t" r="r" b="b"/>
                <a:pathLst>
                  <a:path w="909" h="533" extrusionOk="0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4564" y="3492"/>
                <a:ext cx="365" cy="66"/>
              </a:xfrm>
              <a:custGeom>
                <a:avLst/>
                <a:gdLst/>
                <a:ahLst/>
                <a:cxnLst/>
                <a:rect l="l" t="t" r="r" b="b"/>
                <a:pathLst>
                  <a:path w="365" h="66" extrusionOk="0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4463" y="3558"/>
                <a:ext cx="66" cy="48"/>
              </a:xfrm>
              <a:custGeom>
                <a:avLst/>
                <a:gdLst/>
                <a:ahLst/>
                <a:cxnLst/>
                <a:rect l="l" t="t" r="r" b="b"/>
                <a:pathLst>
                  <a:path w="66" h="48" extrusionOk="0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4546" y="3608"/>
                <a:ext cx="518" cy="319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4578" y="3630"/>
                <a:ext cx="446" cy="271"/>
              </a:xfrm>
              <a:prstGeom prst="ellipse">
                <a:avLst/>
              </a:pr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4610" y="3650"/>
                <a:ext cx="386" cy="233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4654" y="3678"/>
                <a:ext cx="298" cy="177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4690" y="3698"/>
                <a:ext cx="222" cy="139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4738" y="3728"/>
                <a:ext cx="126" cy="81"/>
              </a:xfrm>
              <a:prstGeom prst="ellipse">
                <a:avLst/>
              </a:prstGeom>
              <a:gradFill>
                <a:gsLst>
                  <a:gs pos="0">
                    <a:srgbClr val="0086E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2" name="Google Shape;132;p2"/>
            <p:cNvGrpSpPr/>
            <p:nvPr/>
          </p:nvGrpSpPr>
          <p:grpSpPr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33" name="Google Shape;133;p2"/>
              <p:cNvSpPr/>
              <p:nvPr/>
            </p:nvSpPr>
            <p:spPr>
              <a:xfrm>
                <a:off x="5280" y="3186"/>
                <a:ext cx="383" cy="9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96" extrusionOk="0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5315" y="3024"/>
                <a:ext cx="258" cy="54"/>
              </a:xfrm>
              <a:custGeom>
                <a:avLst/>
                <a:gdLst/>
                <a:ahLst/>
                <a:cxnLst/>
                <a:rect l="l" t="t" r="r" b="b"/>
                <a:pathLst>
                  <a:path w="258" h="54" extrusionOk="0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5645" y="3066"/>
                <a:ext cx="60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60" h="156" extrusionOk="0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5375" y="3246"/>
                <a:ext cx="192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8" extrusionOk="0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5304" y="3042"/>
                <a:ext cx="161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6" extrusionOk="0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5489" y="3042"/>
                <a:ext cx="186" cy="210"/>
              </a:xfrm>
              <a:custGeom>
                <a:avLst/>
                <a:gdLst/>
                <a:ahLst/>
                <a:cxnLst/>
                <a:rect l="l" t="t" r="r" b="b"/>
                <a:pathLst>
                  <a:path w="185" h="210" extrusionOk="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5345" y="3058"/>
                <a:ext cx="299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" extrusionOk="0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40" name="Google Shape;140;p2"/>
              <p:cNvGrpSpPr/>
              <p:nvPr/>
            </p:nvGrpSpPr>
            <p:grpSpPr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41" name="Google Shape;141;p2"/>
                <p:cNvSpPr/>
                <p:nvPr/>
              </p:nvSpPr>
              <p:spPr>
                <a:xfrm>
                  <a:off x="5381" y="3085"/>
                  <a:ext cx="227" cy="132"/>
                </a:xfrm>
                <a:prstGeom prst="ellipse">
                  <a:avLst/>
                </a:prstGeom>
                <a:gradFill>
                  <a:gsLst>
                    <a:gs pos="0">
                      <a:schemeClr val="dk2"/>
                    </a:gs>
                    <a:gs pos="100000">
                      <a:schemeClr val="accent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" name="Google Shape;142;p2"/>
                <p:cNvSpPr/>
                <p:nvPr/>
              </p:nvSpPr>
              <p:spPr>
                <a:xfrm>
                  <a:off x="5403" y="3099"/>
                  <a:ext cx="182" cy="102"/>
                </a:xfrm>
                <a:prstGeom prst="ellipse">
                  <a:avLst/>
                </a:prstGeom>
                <a:gradFill>
                  <a:gsLst>
                    <a:gs pos="0">
                      <a:schemeClr val="accent2"/>
                    </a:gs>
                    <a:gs pos="100000">
                      <a:schemeClr val="dk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143;p2"/>
                <p:cNvSpPr/>
                <p:nvPr/>
              </p:nvSpPr>
              <p:spPr>
                <a:xfrm>
                  <a:off x="5431" y="3109"/>
                  <a:ext cx="125" cy="82"/>
                </a:xfrm>
                <a:prstGeom prst="ellipse">
                  <a:avLst/>
                </a:prstGeom>
                <a:gradFill>
                  <a:gsLst>
                    <a:gs pos="0">
                      <a:schemeClr val="dk2"/>
                    </a:gs>
                    <a:gs pos="100000">
                      <a:schemeClr val="accent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144;p2"/>
                <p:cNvSpPr/>
                <p:nvPr/>
              </p:nvSpPr>
              <p:spPr>
                <a:xfrm>
                  <a:off x="5458" y="3125"/>
                  <a:ext cx="73" cy="47"/>
                </a:xfrm>
                <a:prstGeom prst="ellipse">
                  <a:avLst/>
                </a:prstGeom>
                <a:gradFill>
                  <a:gsLst>
                    <a:gs pos="0">
                      <a:schemeClr val="accent2"/>
                    </a:gs>
                    <a:gs pos="100000">
                      <a:schemeClr val="dk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145" name="Google Shape;145;p2"/>
          <p:cNvSpPr txBox="1">
            <a:spLocks noGrp="1"/>
          </p:cNvSpPr>
          <p:nvPr>
            <p:ph type="ctrTitle"/>
          </p:nvPr>
        </p:nvSpPr>
        <p:spPr>
          <a:xfrm>
            <a:off x="685800" y="1692275"/>
            <a:ext cx="7772400" cy="173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2560"/>
              <a:buFont typeface="Noto Sans Symbols"/>
              <a:buNone/>
              <a:defRPr/>
            </a:lvl1pPr>
            <a:lvl2pPr lvl="1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2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70406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Title and Conten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⮚"/>
              <a:defRPr/>
            </a:lvl1pPr>
            <a:lvl2pPr marL="914400" lvl="1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43356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900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70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9306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5413341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 Conten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0840" algn="l">
              <a:spcBef>
                <a:spcPts val="560"/>
              </a:spcBef>
              <a:spcAft>
                <a:spcPts val="0"/>
              </a:spcAft>
              <a:buSzPts val="2240"/>
              <a:buChar char="⮚"/>
              <a:defRPr sz="2800"/>
            </a:lvl1pPr>
            <a:lvl2pPr marL="914400" lvl="1" indent="-304800" algn="l">
              <a:spcBef>
                <a:spcPts val="480"/>
              </a:spcBef>
              <a:spcAft>
                <a:spcPts val="0"/>
              </a:spcAft>
              <a:buSzPts val="1200"/>
              <a:buChar char="●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marL="1828800" lvl="3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9pPr>
          </a:lstStyle>
          <a:p>
            <a:endParaRPr/>
          </a:p>
        </p:txBody>
      </p:sp>
      <p:sp>
        <p:nvSpPr>
          <p:cNvPr id="165" name="Google Shape;165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0840" algn="l">
              <a:spcBef>
                <a:spcPts val="560"/>
              </a:spcBef>
              <a:spcAft>
                <a:spcPts val="0"/>
              </a:spcAft>
              <a:buSzPts val="2240"/>
              <a:buChar char="⮚"/>
              <a:defRPr sz="2800"/>
            </a:lvl1pPr>
            <a:lvl2pPr marL="914400" lvl="1" indent="-304800" algn="l">
              <a:spcBef>
                <a:spcPts val="480"/>
              </a:spcBef>
              <a:spcAft>
                <a:spcPts val="0"/>
              </a:spcAft>
              <a:buSzPts val="1200"/>
              <a:buChar char="●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marL="1828800" lvl="3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9pPr>
          </a:lstStyle>
          <a:p>
            <a:endParaRPr/>
          </a:p>
        </p:txBody>
      </p:sp>
      <p:sp>
        <p:nvSpPr>
          <p:cNvPr id="166" name="Google Shape;166;p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72961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Compariso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92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8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72" name="Google Shape;172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0520" algn="l">
              <a:spcBef>
                <a:spcPts val="480"/>
              </a:spcBef>
              <a:spcAft>
                <a:spcPts val="0"/>
              </a:spcAft>
              <a:buSzPts val="1920"/>
              <a:buChar char="⮚"/>
              <a:defRPr sz="2400"/>
            </a:lvl1pPr>
            <a:lvl2pPr marL="914400" lvl="1" indent="-292100" algn="l">
              <a:spcBef>
                <a:spcPts val="400"/>
              </a:spcBef>
              <a:spcAft>
                <a:spcPts val="0"/>
              </a:spcAft>
              <a:buSzPts val="1000"/>
              <a:buChar char="●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279400" algn="l">
              <a:spcBef>
                <a:spcPts val="320"/>
              </a:spcBef>
              <a:spcAft>
                <a:spcPts val="0"/>
              </a:spcAft>
              <a:buSzPts val="800"/>
              <a:buChar char="●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9pPr>
          </a:lstStyle>
          <a:p>
            <a:endParaRPr/>
          </a:p>
        </p:txBody>
      </p:sp>
      <p:sp>
        <p:nvSpPr>
          <p:cNvPr id="173" name="Google Shape;173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92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8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74" name="Google Shape;174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0520" algn="l">
              <a:spcBef>
                <a:spcPts val="480"/>
              </a:spcBef>
              <a:spcAft>
                <a:spcPts val="0"/>
              </a:spcAft>
              <a:buSzPts val="1920"/>
              <a:buChar char="⮚"/>
              <a:defRPr sz="2400"/>
            </a:lvl1pPr>
            <a:lvl2pPr marL="914400" lvl="1" indent="-292100" algn="l">
              <a:spcBef>
                <a:spcPts val="400"/>
              </a:spcBef>
              <a:spcAft>
                <a:spcPts val="0"/>
              </a:spcAft>
              <a:buSzPts val="1000"/>
              <a:buChar char="●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279400" algn="l">
              <a:spcBef>
                <a:spcPts val="320"/>
              </a:spcBef>
              <a:spcAft>
                <a:spcPts val="0"/>
              </a:spcAft>
              <a:buSzPts val="800"/>
              <a:buChar char="●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9pPr>
          </a:lstStyle>
          <a:p>
            <a:endParaRPr/>
          </a:p>
        </p:txBody>
      </p:sp>
      <p:sp>
        <p:nvSpPr>
          <p:cNvPr id="175" name="Google Shape;175;p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08991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38205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10125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Content with Caption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1160" algn="l">
              <a:spcBef>
                <a:spcPts val="640"/>
              </a:spcBef>
              <a:spcAft>
                <a:spcPts val="0"/>
              </a:spcAft>
              <a:buSzPts val="2560"/>
              <a:buChar char="⮚"/>
              <a:defRPr sz="3200"/>
            </a:lvl1pPr>
            <a:lvl2pPr marL="914400" lvl="1" indent="-317500" algn="l">
              <a:spcBef>
                <a:spcPts val="560"/>
              </a:spcBef>
              <a:spcAft>
                <a:spcPts val="0"/>
              </a:spcAft>
              <a:buSzPts val="1400"/>
              <a:buChar char="●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3pPr>
            <a:lvl4pPr marL="1828800" lvl="3" indent="-292100" algn="l">
              <a:spcBef>
                <a:spcPts val="400"/>
              </a:spcBef>
              <a:spcAft>
                <a:spcPts val="0"/>
              </a:spcAft>
              <a:buSzPts val="1000"/>
              <a:buChar char="●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9pPr>
          </a:lstStyle>
          <a:p>
            <a:endParaRPr/>
          </a:p>
        </p:txBody>
      </p:sp>
      <p:sp>
        <p:nvSpPr>
          <p:cNvPr id="190" name="Google Shape;190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6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45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91" name="Google Shape;191;p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1223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 with Caption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97" name="Google Shape;197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6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45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98" name="Google Shape;198;p1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1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43923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Title and Vertical Text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1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⮚"/>
              <a:defRPr/>
            </a:lvl1pPr>
            <a:lvl2pPr marL="914400" lvl="1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4" name="Google Shape;204;p1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27048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 Title and Text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2"/>
          <p:cNvSpPr txBox="1">
            <a:spLocks noGrp="1"/>
          </p:cNvSpPr>
          <p:nvPr>
            <p:ph type="title"/>
          </p:nvPr>
        </p:nvSpPr>
        <p:spPr>
          <a:xfrm rot="5400000">
            <a:off x="4733925" y="2173288"/>
            <a:ext cx="584835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2"/>
          <p:cNvSpPr txBox="1">
            <a:spLocks noGrp="1"/>
          </p:cNvSpPr>
          <p:nvPr>
            <p:ph type="body" idx="1"/>
          </p:nvPr>
        </p:nvSpPr>
        <p:spPr>
          <a:xfrm rot="5400000">
            <a:off x="542925" y="192088"/>
            <a:ext cx="584835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⮚"/>
              <a:defRPr/>
            </a:lvl1pPr>
            <a:lvl2pPr marL="914400" lvl="1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0" name="Google Shape;210;p1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1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1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44669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733800"/>
            <a:ext cx="9144000" cy="552450"/>
          </a:xfrm>
        </p:spPr>
        <p:txBody>
          <a:bodyPr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343400"/>
            <a:ext cx="9144000" cy="381000"/>
          </a:xfrm>
        </p:spPr>
        <p:txBody>
          <a:bodyPr/>
          <a:lstStyle>
            <a:lvl1pPr marL="0" indent="0"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89725"/>
            <a:ext cx="2133600" cy="168275"/>
          </a:xfrm>
        </p:spPr>
        <p:txBody>
          <a:bodyPr/>
          <a:lstStyle>
            <a:lvl1pPr>
              <a:defRPr b="0">
                <a:solidFill>
                  <a:srgbClr val="24486C"/>
                </a:solidFill>
                <a:latin typeface="Arial Black" pitchFamily="34" charset="0"/>
              </a:defRPr>
            </a:lvl1pPr>
          </a:lstStyle>
          <a:p>
            <a:pPr>
              <a:defRPr/>
            </a:pPr>
            <a:fld id="{2E2E112D-19D4-4108-8857-790625D612E7}" type="datetime1">
              <a:rPr lang="en-US"/>
              <a:pPr>
                <a:defRPr/>
              </a:pPr>
              <a:t>3/9/2023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rgbClr val="24486C"/>
                </a:solidFill>
                <a:latin typeface="Arial Black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689725"/>
            <a:ext cx="2133600" cy="168275"/>
          </a:xfrm>
        </p:spPr>
        <p:txBody>
          <a:bodyPr/>
          <a:lstStyle>
            <a:lvl1pPr>
              <a:defRPr b="0">
                <a:solidFill>
                  <a:srgbClr val="24486C"/>
                </a:solidFill>
                <a:latin typeface="Arial Black" pitchFamily="34" charset="0"/>
              </a:defRPr>
            </a:lvl1pPr>
          </a:lstStyle>
          <a:p>
            <a:pPr>
              <a:defRPr/>
            </a:pPr>
            <a:fld id="{F56AAE19-2818-47BF-869C-816AC13EC7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65520"/>
      </p:ext>
    </p:extLst>
  </p:cSld>
  <p:clrMapOvr>
    <a:masterClrMapping/>
  </p:clrMapOvr>
  <p:transition spd="med">
    <p:fade thruBlk="1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93EC7-611D-4B2F-9026-6CDBA76046AF}" type="datetime1">
              <a:rPr lang="en-US"/>
              <a:pPr>
                <a:defRPr/>
              </a:pPr>
              <a:t>3/9/2023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05D57-1FA2-416A-A0E1-113085013E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160145"/>
      </p:ext>
    </p:extLst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3531550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7C8AA-5682-41DB-A358-83B46B877700}" type="datetime1">
              <a:rPr lang="en-US"/>
              <a:pPr>
                <a:defRPr/>
              </a:pPr>
              <a:t>3/9/2023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75061-74BB-44E2-9C16-C8609316EA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500161"/>
      </p:ext>
    </p:extLst>
  </p:cSld>
  <p:clrMapOvr>
    <a:masterClrMapping/>
  </p:clrMapOvr>
  <p:transition spd="med">
    <p:fade thruBlk="1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609600"/>
            <a:ext cx="33909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9100" y="609600"/>
            <a:ext cx="33909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9875F-7895-4DFC-B794-8F20B3904D4F}" type="datetime1">
              <a:rPr lang="en-US"/>
              <a:pPr>
                <a:defRPr/>
              </a:pPr>
              <a:t>3/9/2023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0E01C-86EE-47F4-B7D4-146CFBFC3B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211536"/>
      </p:ext>
    </p:extLst>
  </p:cSld>
  <p:clrMapOvr>
    <a:masterClrMapping/>
  </p:clrMapOvr>
  <p:transition spd="med">
    <p:fade thruBlk="1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70B1C-8DBC-4B04-B2AC-4CA7AB245735}" type="datetime1">
              <a:rPr lang="en-US"/>
              <a:pPr>
                <a:defRPr/>
              </a:pPr>
              <a:t>3/9/2023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BF465-8385-4882-9EA9-430D734DEC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204286"/>
      </p:ext>
    </p:extLst>
  </p:cSld>
  <p:clrMapOvr>
    <a:masterClrMapping/>
  </p:clrMapOvr>
  <p:transition spd="med">
    <p:fade thruBlk="1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7E263-6044-41BD-B088-6D22BC8DEF4E}" type="datetime1">
              <a:rPr lang="en-US"/>
              <a:pPr>
                <a:defRPr/>
              </a:pPr>
              <a:t>3/9/2023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A2F74-A579-499C-8F4D-8EAE2863A3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358394"/>
      </p:ext>
    </p:extLst>
  </p:cSld>
  <p:clrMapOvr>
    <a:masterClrMapping/>
  </p:clrMapOvr>
  <p:transition spd="med">
    <p:fade thruBlk="1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D14C0-39F0-4DCA-94E9-F17F648912D7}" type="datetime1">
              <a:rPr lang="en-US"/>
              <a:pPr>
                <a:defRPr/>
              </a:pPr>
              <a:t>3/9/2023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B99B7-F21A-4B21-B63A-EE112F250C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682775"/>
      </p:ext>
    </p:extLst>
  </p:cSld>
  <p:clrMapOvr>
    <a:masterClrMapping/>
  </p:clrMapOvr>
  <p:transition spd="med">
    <p:fade thruBlk="1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4159E-2918-4C33-84A7-9D1E59EB0747}" type="datetime1">
              <a:rPr lang="en-US"/>
              <a:pPr>
                <a:defRPr/>
              </a:pPr>
              <a:t>3/9/2023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C35AF-1290-4026-A117-3159FE4DC1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578981"/>
      </p:ext>
    </p:extLst>
  </p:cSld>
  <p:clrMapOvr>
    <a:masterClrMapping/>
  </p:clrMapOvr>
  <p:transition spd="med">
    <p:fade thruBlk="1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8F1D8-8550-4B67-A90C-D0AEFA83DCBA}" type="datetime1">
              <a:rPr lang="en-US"/>
              <a:pPr>
                <a:defRPr/>
              </a:pPr>
              <a:t>3/9/2023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81539-EC8C-447E-B60F-CEB93CEDDA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524987"/>
      </p:ext>
    </p:extLst>
  </p:cSld>
  <p:clrMapOvr>
    <a:masterClrMapping/>
  </p:clrMapOvr>
  <p:transition spd="med">
    <p:fade thruBlk="1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E135A-2456-44A5-95F7-0F30C10DA2DC}" type="datetime1">
              <a:rPr lang="en-US"/>
              <a:pPr>
                <a:defRPr/>
              </a:pPr>
              <a:t>3/9/2023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68D26-FAF8-41BA-A483-E0FA3F8ACF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958072"/>
      </p:ext>
    </p:extLst>
  </p:cSld>
  <p:clrMapOvr>
    <a:masterClrMapping/>
  </p:clrMapOvr>
  <p:transition spd="med">
    <p:fade thruBlk="1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86450" y="0"/>
            <a:ext cx="1733550" cy="6553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048250" cy="6553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3B385-06DC-4141-9065-A1A00ECADE57}" type="datetime1">
              <a:rPr lang="en-US"/>
              <a:pPr>
                <a:defRPr/>
              </a:pPr>
              <a:t>3/9/2023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77D50-3C82-4DDC-ACDE-D3079619F3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037852"/>
      </p:ext>
    </p:extLst>
  </p:cSld>
  <p:clrMapOvr>
    <a:masterClrMapping/>
  </p:clrMapOvr>
  <p:transition spd="med">
    <p:fade thruBlk="1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68580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609600"/>
            <a:ext cx="3390900" cy="594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9100" y="609600"/>
            <a:ext cx="3390900" cy="594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A0D0B-47D6-4EB4-83E5-835CFC395100}" type="datetime1">
              <a:rPr lang="en-US"/>
              <a:pPr>
                <a:defRPr/>
              </a:pPr>
              <a:t>3/9/2023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5646A-30CD-462B-A745-083B7E299B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459963"/>
      </p:ext>
    </p:extLst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784150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172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02470-8DEC-4995-943A-74FBB16D7854}" type="datetime1">
              <a:rPr lang="en-US"/>
              <a:pPr>
                <a:defRPr/>
              </a:pPr>
              <a:t>3/9/2023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6172200"/>
            <a:ext cx="19050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C7055BAE-F9BF-49B4-8EF8-A05398F2CC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03153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28245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68580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609600"/>
            <a:ext cx="3390900" cy="594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229100" y="609600"/>
            <a:ext cx="3390900" cy="59436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1D5DE-24B6-483E-99C2-78F9110F3518}" type="datetime1">
              <a:rPr lang="en-US"/>
              <a:pPr>
                <a:defRPr/>
              </a:pPr>
              <a:t>3/9/2023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13F52-BEF1-4B22-911F-6612EEB24C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391416"/>
      </p:ext>
    </p:extLst>
  </p:cSld>
  <p:clrMapOvr>
    <a:masterClrMapping/>
  </p:clrMapOvr>
  <p:transition spd="med">
    <p:fade thruBlk="1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" y="1371601"/>
            <a:ext cx="9143996" cy="5486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64592" tIns="91440" rIns="164592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" y="0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899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-Columns text or full-blee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1" y="1377153"/>
            <a:ext cx="4250323" cy="5480848"/>
          </a:xfrm>
        </p:spPr>
        <p:txBody>
          <a:bodyPr rIns="0"/>
          <a:lstStyle>
            <a:lvl1pPr>
              <a:defRPr sz="2064"/>
            </a:lvl1pPr>
            <a:lvl2pPr>
              <a:lnSpc>
                <a:spcPct val="100000"/>
              </a:lnSpc>
              <a:spcBef>
                <a:spcPts val="938"/>
              </a:spcBef>
              <a:defRPr sz="2064"/>
            </a:lvl2pPr>
            <a:lvl3pPr>
              <a:lnSpc>
                <a:spcPct val="100000"/>
              </a:lnSpc>
              <a:spcBef>
                <a:spcPts val="981"/>
              </a:spcBef>
              <a:defRPr sz="2064"/>
            </a:lvl3pPr>
            <a:lvl4pPr>
              <a:defRPr sz="2251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586894" y="1377155"/>
            <a:ext cx="4557106" cy="54808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" y="0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4342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" y="0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5" y="1377153"/>
            <a:ext cx="4250319" cy="5480848"/>
          </a:xfrm>
        </p:spPr>
        <p:txBody>
          <a:bodyPr rIns="0"/>
          <a:lstStyle>
            <a:lvl1pPr>
              <a:defRPr sz="2064"/>
            </a:lvl1pPr>
            <a:lvl2pPr>
              <a:lnSpc>
                <a:spcPct val="100000"/>
              </a:lnSpc>
              <a:spcBef>
                <a:spcPts val="938"/>
              </a:spcBef>
              <a:defRPr sz="2064"/>
            </a:lvl2pPr>
            <a:lvl3pPr>
              <a:lnSpc>
                <a:spcPct val="100000"/>
              </a:lnSpc>
              <a:spcBef>
                <a:spcPts val="981"/>
              </a:spcBef>
              <a:defRPr sz="2064"/>
            </a:lvl3pPr>
            <a:lvl4pPr>
              <a:defRPr sz="2251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896655" y="1658935"/>
            <a:ext cx="3937581" cy="4841875"/>
          </a:xfrm>
          <a:solidFill>
            <a:srgbClr val="FF0000"/>
          </a:solidFill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49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rm + Definition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321680" y="2235231"/>
            <a:ext cx="3928643" cy="4265583"/>
          </a:xfrm>
        </p:spPr>
        <p:txBody>
          <a:bodyPr lIns="0" rIns="0"/>
          <a:lstStyle>
            <a:lvl1pPr>
              <a:defRPr sz="2064"/>
            </a:lvl1pPr>
            <a:lvl2pPr>
              <a:defRPr sz="2064"/>
            </a:lvl2pPr>
            <a:lvl3pPr>
              <a:defRPr sz="2064"/>
            </a:lvl3pPr>
            <a:lvl4pPr>
              <a:defRPr sz="1876"/>
            </a:lvl4pPr>
            <a:lvl5pPr>
              <a:defRPr sz="187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6"/>
          </p:nvPr>
        </p:nvSpPr>
        <p:spPr>
          <a:xfrm>
            <a:off x="4896658" y="2235231"/>
            <a:ext cx="3937579" cy="4265583"/>
          </a:xfrm>
        </p:spPr>
        <p:txBody>
          <a:bodyPr lIns="0" rIns="0"/>
          <a:lstStyle>
            <a:lvl1pPr>
              <a:defRPr sz="2064"/>
            </a:lvl1pPr>
            <a:lvl2pPr>
              <a:defRPr sz="2064"/>
            </a:lvl2pPr>
            <a:lvl3pPr>
              <a:defRPr sz="2064"/>
            </a:lvl3pPr>
            <a:lvl4pPr>
              <a:defRPr sz="1876"/>
            </a:lvl4pPr>
            <a:lvl5pPr>
              <a:defRPr sz="187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21679" y="1371594"/>
            <a:ext cx="8512558" cy="863638"/>
          </a:xfrm>
        </p:spPr>
        <p:txBody>
          <a:bodyPr lIns="0" rIns="0"/>
          <a:lstStyle>
            <a:lvl1pPr>
              <a:defRPr sz="1876"/>
            </a:lvl1pPr>
            <a:lvl2pPr>
              <a:defRPr sz="1501"/>
            </a:lvl2pPr>
            <a:lvl3pPr>
              <a:defRPr sz="1501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" y="-8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02211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-up objects, 2-up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1"/>
          </p:nvPr>
        </p:nvSpPr>
        <p:spPr>
          <a:xfrm>
            <a:off x="321680" y="2235229"/>
            <a:ext cx="3928643" cy="3017848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4"/>
          <p:cNvSpPr>
            <a:spLocks noGrp="1"/>
          </p:cNvSpPr>
          <p:nvPr>
            <p:ph sz="quarter" idx="13"/>
          </p:nvPr>
        </p:nvSpPr>
        <p:spPr>
          <a:xfrm>
            <a:off x="4896659" y="2235230"/>
            <a:ext cx="3937577" cy="3017865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1680" y="5286221"/>
            <a:ext cx="3928643" cy="1214593"/>
          </a:xfrm>
        </p:spPr>
        <p:txBody>
          <a:bodyPr lIns="0" tIns="0" rIns="0" bIns="0"/>
          <a:lstStyle>
            <a:lvl1pPr algn="l">
              <a:defRPr sz="1876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896660" y="5286221"/>
            <a:ext cx="3937575" cy="1214593"/>
          </a:xfrm>
        </p:spPr>
        <p:txBody>
          <a:bodyPr lIns="0" tIns="0" rIns="0" bIns="0"/>
          <a:lstStyle>
            <a:lvl1pPr algn="l">
              <a:defRPr sz="1876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21680" y="1371594"/>
            <a:ext cx="8512556" cy="863638"/>
          </a:xfrm>
        </p:spPr>
        <p:txBody>
          <a:bodyPr lIns="0" rIns="0"/>
          <a:lstStyle>
            <a:lvl1pPr>
              <a:defRPr sz="1876"/>
            </a:lvl1pPr>
            <a:lvl2pPr>
              <a:defRPr sz="1501"/>
            </a:lvl2pPr>
            <a:lvl3pPr>
              <a:defRPr sz="1501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" y="-8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27198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up objects, 3-up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8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Content Placeholder 4"/>
          <p:cNvSpPr>
            <a:spLocks noGrp="1"/>
          </p:cNvSpPr>
          <p:nvPr>
            <p:ph sz="quarter" idx="11"/>
          </p:nvPr>
        </p:nvSpPr>
        <p:spPr>
          <a:xfrm>
            <a:off x="304802" y="2230156"/>
            <a:ext cx="2424114" cy="3017848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2"/>
          </p:nvPr>
        </p:nvSpPr>
        <p:spPr>
          <a:xfrm>
            <a:off x="6415216" y="2230156"/>
            <a:ext cx="2419020" cy="3017848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quarter" idx="13"/>
          </p:nvPr>
        </p:nvSpPr>
        <p:spPr>
          <a:xfrm>
            <a:off x="3360010" y="2230158"/>
            <a:ext cx="2424114" cy="3017865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1678" y="5253238"/>
            <a:ext cx="2407237" cy="1228725"/>
          </a:xfrm>
        </p:spPr>
        <p:txBody>
          <a:bodyPr lIns="0" tIns="0" rIns="0" bIns="0"/>
          <a:lstStyle>
            <a:lvl1pPr algn="l">
              <a:defRPr sz="1876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360010" y="5253238"/>
            <a:ext cx="2424114" cy="1228725"/>
          </a:xfrm>
        </p:spPr>
        <p:txBody>
          <a:bodyPr lIns="0" tIns="0" rIns="0" bIns="0"/>
          <a:lstStyle>
            <a:lvl1pPr algn="l">
              <a:defRPr sz="1876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6415219" y="5265438"/>
            <a:ext cx="2419018" cy="1228725"/>
          </a:xfrm>
        </p:spPr>
        <p:txBody>
          <a:bodyPr lIns="0" tIns="0" rIns="0" bIns="0"/>
          <a:lstStyle>
            <a:lvl1pPr algn="l">
              <a:defRPr sz="1876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321679" y="1371594"/>
            <a:ext cx="8512558" cy="863638"/>
          </a:xfrm>
        </p:spPr>
        <p:txBody>
          <a:bodyPr lIns="0" rIns="0"/>
          <a:lstStyle>
            <a:lvl1pPr>
              <a:defRPr sz="1876"/>
            </a:lvl1pPr>
            <a:lvl2pPr>
              <a:defRPr sz="1501"/>
            </a:lvl2pPr>
            <a:lvl3pPr>
              <a:defRPr sz="1501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43308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-up objects, 4-up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quarter" idx="11"/>
          </p:nvPr>
        </p:nvSpPr>
        <p:spPr>
          <a:xfrm>
            <a:off x="321678" y="2253589"/>
            <a:ext cx="1887179" cy="2957513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4"/>
          <p:cNvSpPr>
            <a:spLocks noGrp="1"/>
          </p:cNvSpPr>
          <p:nvPr>
            <p:ph sz="quarter" idx="12"/>
          </p:nvPr>
        </p:nvSpPr>
        <p:spPr>
          <a:xfrm>
            <a:off x="4740465" y="2253589"/>
            <a:ext cx="1887179" cy="2957513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4"/>
          <p:cNvSpPr>
            <a:spLocks noGrp="1"/>
          </p:cNvSpPr>
          <p:nvPr>
            <p:ph sz="quarter" idx="13"/>
          </p:nvPr>
        </p:nvSpPr>
        <p:spPr>
          <a:xfrm>
            <a:off x="2531071" y="2253589"/>
            <a:ext cx="1887179" cy="2957513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04801" y="5223645"/>
            <a:ext cx="1887179" cy="1017600"/>
          </a:xfrm>
        </p:spPr>
        <p:txBody>
          <a:bodyPr lIns="0" tIns="0" rIns="0" bIns="0">
            <a:noAutofit/>
          </a:bodyPr>
          <a:lstStyle>
            <a:lvl1pPr algn="l">
              <a:defRPr sz="1876"/>
            </a:lvl1pPr>
            <a:lvl2pPr>
              <a:defRPr sz="1689"/>
            </a:lvl2pPr>
            <a:lvl3pPr>
              <a:defRPr sz="1689"/>
            </a:lvl3pPr>
            <a:lvl4pPr>
              <a:defRPr sz="1689"/>
            </a:lvl4pPr>
            <a:lvl5pPr>
              <a:defRPr sz="1689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518887" y="5223645"/>
            <a:ext cx="1887179" cy="1017600"/>
          </a:xfrm>
        </p:spPr>
        <p:txBody>
          <a:bodyPr lIns="0" tIns="0" rIns="0" bIns="0">
            <a:noAutofit/>
          </a:bodyPr>
          <a:lstStyle>
            <a:lvl1pPr algn="l">
              <a:defRPr sz="1876"/>
            </a:lvl1pPr>
            <a:lvl2pPr>
              <a:defRPr sz="1689"/>
            </a:lvl2pPr>
            <a:lvl3pPr>
              <a:defRPr sz="1689"/>
            </a:lvl3pPr>
            <a:lvl4pPr>
              <a:defRPr sz="1689"/>
            </a:lvl4pPr>
            <a:lvl5pPr>
              <a:defRPr sz="1689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4732973" y="5235845"/>
            <a:ext cx="1887179" cy="1017600"/>
          </a:xfrm>
        </p:spPr>
        <p:txBody>
          <a:bodyPr lIns="0" tIns="0" rIns="0" bIns="0">
            <a:noAutofit/>
          </a:bodyPr>
          <a:lstStyle>
            <a:lvl1pPr algn="l">
              <a:defRPr sz="1876"/>
            </a:lvl1pPr>
            <a:lvl2pPr>
              <a:defRPr sz="1689"/>
            </a:lvl2pPr>
            <a:lvl3pPr>
              <a:defRPr sz="1689"/>
            </a:lvl3pPr>
            <a:lvl4pPr>
              <a:defRPr sz="1689"/>
            </a:lvl4pPr>
            <a:lvl5pPr>
              <a:defRPr sz="1689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4"/>
          <p:cNvSpPr>
            <a:spLocks noGrp="1"/>
          </p:cNvSpPr>
          <p:nvPr>
            <p:ph sz="quarter" idx="17"/>
          </p:nvPr>
        </p:nvSpPr>
        <p:spPr>
          <a:xfrm>
            <a:off x="6949856" y="2253589"/>
            <a:ext cx="1887179" cy="2957513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6947057" y="5219663"/>
            <a:ext cx="1887179" cy="1017600"/>
          </a:xfrm>
        </p:spPr>
        <p:txBody>
          <a:bodyPr lIns="0" tIns="0" rIns="0" bIns="0">
            <a:noAutofit/>
          </a:bodyPr>
          <a:lstStyle>
            <a:lvl1pPr algn="l">
              <a:defRPr sz="1876"/>
            </a:lvl1pPr>
            <a:lvl2pPr>
              <a:defRPr sz="1689"/>
            </a:lvl2pPr>
            <a:lvl3pPr>
              <a:defRPr sz="1689"/>
            </a:lvl3pPr>
            <a:lvl4pPr>
              <a:defRPr sz="1689"/>
            </a:lvl4pPr>
            <a:lvl5pPr>
              <a:defRPr sz="1689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321676" y="1371594"/>
            <a:ext cx="8512560" cy="863638"/>
          </a:xfrm>
        </p:spPr>
        <p:txBody>
          <a:bodyPr lIns="0" rIns="0"/>
          <a:lstStyle>
            <a:lvl1pPr>
              <a:defRPr sz="1876"/>
            </a:lvl1pPr>
            <a:lvl2pPr>
              <a:defRPr sz="1501"/>
            </a:lvl2pPr>
            <a:lvl3pPr>
              <a:defRPr sz="1501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" y="-8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8368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886840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440476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59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DRLC03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81000"/>
            <a:ext cx="7696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76400"/>
            <a:ext cx="7696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6932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4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3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081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 spd="med">
    <p:fade thruBlk="1"/>
  </p:transition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3/9/2023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842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© 2015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548205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6627813" y="6429375"/>
            <a:ext cx="285750" cy="209550"/>
          </a:xfrm>
          <a:custGeom>
            <a:avLst/>
            <a:gdLst/>
            <a:ahLst/>
            <a:cxnLst/>
            <a:rect l="l" t="t" r="r" b="b"/>
            <a:pathLst>
              <a:path w="179" h="132" extrusionOk="0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rgbClr val="0080D6"/>
              </a:gs>
            </a:gsLst>
            <a:lin ang="189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oogle Shape;11;p1"/>
          <p:cNvGrpSpPr/>
          <p:nvPr/>
        </p:nvGrpSpPr>
        <p:grpSpPr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2" name="Google Shape;12;p1"/>
            <p:cNvSpPr/>
            <p:nvPr/>
          </p:nvSpPr>
          <p:spPr>
            <a:xfrm>
              <a:off x="2" y="2688"/>
              <a:ext cx="5758" cy="1632"/>
            </a:xfrm>
            <a:custGeom>
              <a:avLst/>
              <a:gdLst/>
              <a:ahLst/>
              <a:cxnLst/>
              <a:rect l="l" t="t" r="r" b="b"/>
              <a:pathLst>
                <a:path w="5740" h="4316" extrusionOk="0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" name="Google Shape;13;p1"/>
            <p:cNvGrpSpPr/>
            <p:nvPr/>
          </p:nvGrpSpPr>
          <p:grpSpPr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14" name="Google Shape;14;p1"/>
              <p:cNvSpPr/>
              <p:nvPr/>
            </p:nvSpPr>
            <p:spPr>
              <a:xfrm>
                <a:off x="3686" y="3810"/>
                <a:ext cx="532" cy="32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1"/>
              <p:cNvSpPr/>
              <p:nvPr/>
            </p:nvSpPr>
            <p:spPr>
              <a:xfrm>
                <a:off x="3726" y="3840"/>
                <a:ext cx="452" cy="275"/>
              </a:xfrm>
              <a:prstGeom prst="ellipse">
                <a:avLst/>
              </a:pr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1"/>
              <p:cNvSpPr/>
              <p:nvPr/>
            </p:nvSpPr>
            <p:spPr>
              <a:xfrm>
                <a:off x="3782" y="3872"/>
                <a:ext cx="344" cy="20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1"/>
              <p:cNvSpPr/>
              <p:nvPr/>
            </p:nvSpPr>
            <p:spPr>
              <a:xfrm>
                <a:off x="3822" y="3896"/>
                <a:ext cx="262" cy="159"/>
              </a:xfrm>
              <a:prstGeom prst="ellipse">
                <a:avLst/>
              </a:prstGeom>
              <a:gradFill>
                <a:gsLst>
                  <a:gs pos="0">
                    <a:srgbClr val="0086E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1"/>
              <p:cNvSpPr/>
              <p:nvPr/>
            </p:nvSpPr>
            <p:spPr>
              <a:xfrm>
                <a:off x="3856" y="3922"/>
                <a:ext cx="192" cy="10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1"/>
              <p:cNvSpPr/>
              <p:nvPr/>
            </p:nvSpPr>
            <p:spPr>
              <a:xfrm>
                <a:off x="3575" y="3715"/>
                <a:ext cx="383" cy="16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161" extrusionOk="0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1"/>
              <p:cNvSpPr/>
              <p:nvPr/>
            </p:nvSpPr>
            <p:spPr>
              <a:xfrm>
                <a:off x="3695" y="4170"/>
                <a:ext cx="444" cy="66"/>
              </a:xfrm>
              <a:custGeom>
                <a:avLst/>
                <a:gdLst/>
                <a:ahLst/>
                <a:cxnLst/>
                <a:rect l="l" t="t" r="r" b="b"/>
                <a:pathLst>
                  <a:path w="443" h="66" extrusionOk="0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>
                <a:gsLst>
                  <a:gs pos="0">
                    <a:srgbClr val="007ED3"/>
                  </a:gs>
                  <a:gs pos="100000">
                    <a:schemeClr val="accent2"/>
                  </a:gs>
                </a:gsLst>
                <a:lin ang="189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1"/>
              <p:cNvSpPr/>
              <p:nvPr/>
            </p:nvSpPr>
            <p:spPr>
              <a:xfrm>
                <a:off x="3527" y="3906"/>
                <a:ext cx="89" cy="216"/>
              </a:xfrm>
              <a:custGeom>
                <a:avLst/>
                <a:gdLst/>
                <a:ahLst/>
                <a:cxnLst/>
                <a:rect l="l" t="t" r="r" b="b"/>
                <a:pathLst>
                  <a:path w="89" h="216" extrusionOk="0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1"/>
              <p:cNvSpPr/>
              <p:nvPr/>
            </p:nvSpPr>
            <p:spPr>
              <a:xfrm>
                <a:off x="3569" y="3745"/>
                <a:ext cx="750" cy="461"/>
              </a:xfrm>
              <a:custGeom>
                <a:avLst/>
                <a:gdLst/>
                <a:ahLst/>
                <a:cxnLst/>
                <a:rect l="l" t="t" r="r" b="b"/>
                <a:pathLst>
                  <a:path w="747" h="461" extrusionOk="0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1"/>
              <p:cNvSpPr/>
              <p:nvPr/>
            </p:nvSpPr>
            <p:spPr>
              <a:xfrm>
                <a:off x="4037" y="3721"/>
                <a:ext cx="96" cy="30"/>
              </a:xfrm>
              <a:custGeom>
                <a:avLst/>
                <a:gdLst/>
                <a:ahLst/>
                <a:cxnLst/>
                <a:rect l="l" t="t" r="r" b="b"/>
                <a:pathLst>
                  <a:path w="96" h="30" extrusionOk="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1"/>
              <p:cNvSpPr/>
              <p:nvPr/>
            </p:nvSpPr>
            <p:spPr>
              <a:xfrm>
                <a:off x="3910" y="3948"/>
                <a:ext cx="84" cy="53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" name="Google Shape;25;p1"/>
            <p:cNvGrpSpPr/>
            <p:nvPr/>
          </p:nvGrpSpPr>
          <p:grpSpPr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26" name="Google Shape;26;p1"/>
              <p:cNvSpPr/>
              <p:nvPr/>
            </p:nvSpPr>
            <p:spPr>
              <a:xfrm>
                <a:off x="2268" y="3934"/>
                <a:ext cx="638" cy="377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1"/>
              <p:cNvSpPr/>
              <p:nvPr/>
            </p:nvSpPr>
            <p:spPr>
              <a:xfrm>
                <a:off x="2314" y="3958"/>
                <a:ext cx="543" cy="332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1"/>
              <p:cNvSpPr/>
              <p:nvPr/>
            </p:nvSpPr>
            <p:spPr>
              <a:xfrm>
                <a:off x="2341" y="3979"/>
                <a:ext cx="501" cy="299"/>
              </a:xfrm>
              <a:prstGeom prst="ellipse">
                <a:avLst/>
              </a:pr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9;p1"/>
              <p:cNvSpPr/>
              <p:nvPr/>
            </p:nvSpPr>
            <p:spPr>
              <a:xfrm>
                <a:off x="2368" y="3997"/>
                <a:ext cx="444" cy="258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1"/>
              <p:cNvSpPr/>
              <p:nvPr/>
            </p:nvSpPr>
            <p:spPr>
              <a:xfrm>
                <a:off x="2385" y="4005"/>
                <a:ext cx="413" cy="240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1"/>
              <p:cNvSpPr/>
              <p:nvPr/>
            </p:nvSpPr>
            <p:spPr>
              <a:xfrm>
                <a:off x="2437" y="4026"/>
                <a:ext cx="306" cy="192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1"/>
              <p:cNvSpPr/>
              <p:nvPr/>
            </p:nvSpPr>
            <p:spPr>
              <a:xfrm>
                <a:off x="2476" y="4056"/>
                <a:ext cx="227" cy="135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1"/>
              <p:cNvSpPr/>
              <p:nvPr/>
            </p:nvSpPr>
            <p:spPr>
              <a:xfrm>
                <a:off x="2542" y="4097"/>
                <a:ext cx="90" cy="60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1"/>
              <p:cNvSpPr/>
              <p:nvPr/>
            </p:nvSpPr>
            <p:spPr>
              <a:xfrm>
                <a:off x="2585" y="3822"/>
                <a:ext cx="449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86" extrusionOk="0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1"/>
              <p:cNvSpPr/>
              <p:nvPr/>
            </p:nvSpPr>
            <p:spPr>
              <a:xfrm>
                <a:off x="2142" y="3852"/>
                <a:ext cx="892" cy="462"/>
              </a:xfrm>
              <a:custGeom>
                <a:avLst/>
                <a:gdLst/>
                <a:ahLst/>
                <a:cxnLst/>
                <a:rect l="l" t="t" r="r" b="b"/>
                <a:pathLst>
                  <a:path w="890" h="462" extrusionOk="0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ED3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1"/>
              <p:cNvSpPr/>
              <p:nvPr/>
            </p:nvSpPr>
            <p:spPr>
              <a:xfrm>
                <a:off x="2082" y="3828"/>
                <a:ext cx="407" cy="486"/>
              </a:xfrm>
              <a:custGeom>
                <a:avLst/>
                <a:gdLst/>
                <a:ahLst/>
                <a:cxnLst/>
                <a:rect l="l" t="t" r="r" b="b"/>
                <a:pathLst>
                  <a:path w="406" h="486" extrusionOk="0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1"/>
              <p:cNvSpPr/>
              <p:nvPr/>
            </p:nvSpPr>
            <p:spPr>
              <a:xfrm>
                <a:off x="2987" y="4044"/>
                <a:ext cx="108" cy="252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52" extrusionOk="0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CD0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1"/>
              <p:cNvSpPr/>
              <p:nvPr/>
            </p:nvSpPr>
            <p:spPr>
              <a:xfrm>
                <a:off x="2068" y="3685"/>
                <a:ext cx="835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150" extrusionOk="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1"/>
              <p:cNvSpPr/>
              <p:nvPr/>
            </p:nvSpPr>
            <p:spPr>
              <a:xfrm>
                <a:off x="1867" y="3853"/>
                <a:ext cx="171" cy="461"/>
              </a:xfrm>
              <a:custGeom>
                <a:avLst/>
                <a:gdLst/>
                <a:ahLst/>
                <a:cxnLst/>
                <a:rect l="l" t="t" r="r" b="b"/>
                <a:pathLst>
                  <a:path w="171" h="461" extrusionOk="0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1"/>
              <p:cNvSpPr/>
              <p:nvPr/>
            </p:nvSpPr>
            <p:spPr>
              <a:xfrm>
                <a:off x="2951" y="3751"/>
                <a:ext cx="360" cy="563"/>
              </a:xfrm>
              <a:custGeom>
                <a:avLst/>
                <a:gdLst/>
                <a:ahLst/>
                <a:cxnLst/>
                <a:rect l="l" t="t" r="r" b="b"/>
                <a:pathLst>
                  <a:path w="360" h="563" extrusionOk="0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1"/>
              <p:cNvSpPr/>
              <p:nvPr/>
            </p:nvSpPr>
            <p:spPr>
              <a:xfrm>
                <a:off x="2318" y="3631"/>
                <a:ext cx="1078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25" extrusionOk="0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1"/>
              <p:cNvSpPr/>
              <p:nvPr/>
            </p:nvSpPr>
            <p:spPr>
              <a:xfrm>
                <a:off x="3304" y="4080"/>
                <a:ext cx="98" cy="234"/>
              </a:xfrm>
              <a:custGeom>
                <a:avLst/>
                <a:gdLst/>
                <a:ahLst/>
                <a:cxnLst/>
                <a:rect l="l" t="t" r="r" b="b"/>
                <a:pathLst>
                  <a:path w="98" h="234" extrusionOk="0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1"/>
              <p:cNvSpPr/>
              <p:nvPr/>
            </p:nvSpPr>
            <p:spPr>
              <a:xfrm>
                <a:off x="1776" y="3673"/>
                <a:ext cx="481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481" h="641" extrusionOk="0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" name="Google Shape;44;p1"/>
            <p:cNvGrpSpPr/>
            <p:nvPr/>
          </p:nvGrpSpPr>
          <p:grpSpPr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45" name="Google Shape;45;p1"/>
              <p:cNvSpPr/>
              <p:nvPr/>
            </p:nvSpPr>
            <p:spPr>
              <a:xfrm>
                <a:off x="4200" y="3402"/>
                <a:ext cx="1201" cy="731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731" extrusionOk="0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1"/>
              <p:cNvSpPr/>
              <p:nvPr/>
            </p:nvSpPr>
            <p:spPr>
              <a:xfrm>
                <a:off x="4128" y="3366"/>
                <a:ext cx="544" cy="737"/>
              </a:xfrm>
              <a:custGeom>
                <a:avLst/>
                <a:gdLst/>
                <a:ahLst/>
                <a:cxnLst/>
                <a:rect l="l" t="t" r="r" b="b"/>
                <a:pathLst>
                  <a:path w="544" h="737" extrusionOk="0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1"/>
              <p:cNvSpPr/>
              <p:nvPr/>
            </p:nvSpPr>
            <p:spPr>
              <a:xfrm>
                <a:off x="4792" y="3360"/>
                <a:ext cx="609" cy="25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2" extrusionOk="0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>
                <a:gsLst>
                  <a:gs pos="0">
                    <a:srgbClr val="4692E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1"/>
              <p:cNvSpPr/>
              <p:nvPr/>
            </p:nvSpPr>
            <p:spPr>
              <a:xfrm>
                <a:off x="5246" y="4007"/>
                <a:ext cx="72" cy="54"/>
              </a:xfrm>
              <a:custGeom>
                <a:avLst/>
                <a:gdLst/>
                <a:ahLst/>
                <a:cxnLst/>
                <a:rect l="l" t="t" r="r" b="b"/>
                <a:pathLst>
                  <a:path w="72" h="54" extrusionOk="0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1"/>
              <p:cNvSpPr/>
              <p:nvPr/>
            </p:nvSpPr>
            <p:spPr>
              <a:xfrm>
                <a:off x="4505" y="4073"/>
                <a:ext cx="705" cy="108"/>
              </a:xfrm>
              <a:custGeom>
                <a:avLst/>
                <a:gdLst/>
                <a:ahLst/>
                <a:cxnLst/>
                <a:rect l="l" t="t" r="r" b="b"/>
                <a:pathLst>
                  <a:path w="705" h="108" extrusionOk="0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1"/>
              <p:cNvSpPr/>
              <p:nvPr/>
            </p:nvSpPr>
            <p:spPr>
              <a:xfrm>
                <a:off x="5336" y="3654"/>
                <a:ext cx="143" cy="341"/>
              </a:xfrm>
              <a:custGeom>
                <a:avLst/>
                <a:gdLst/>
                <a:ahLst/>
                <a:cxnLst/>
                <a:rect l="l" t="t" r="r" b="b"/>
                <a:pathLst>
                  <a:path w="143" h="341" extrusionOk="0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1"/>
              <p:cNvSpPr/>
              <p:nvPr/>
            </p:nvSpPr>
            <p:spPr>
              <a:xfrm>
                <a:off x="5061" y="3624"/>
                <a:ext cx="83" cy="90"/>
              </a:xfrm>
              <a:custGeom>
                <a:avLst/>
                <a:gdLst/>
                <a:ahLst/>
                <a:cxnLst/>
                <a:rect l="l" t="t" r="r" b="b"/>
                <a:pathLst>
                  <a:path w="83" h="90" extrusionOk="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1"/>
              <p:cNvSpPr/>
              <p:nvPr/>
            </p:nvSpPr>
            <p:spPr>
              <a:xfrm>
                <a:off x="4445" y="3552"/>
                <a:ext cx="717" cy="431"/>
              </a:xfrm>
              <a:custGeom>
                <a:avLst/>
                <a:gdLst/>
                <a:ahLst/>
                <a:cxnLst/>
                <a:rect l="l" t="t" r="r" b="b"/>
                <a:pathLst>
                  <a:path w="717" h="431" extrusionOk="0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1"/>
              <p:cNvSpPr/>
              <p:nvPr/>
            </p:nvSpPr>
            <p:spPr>
              <a:xfrm>
                <a:off x="4349" y="3510"/>
                <a:ext cx="909" cy="533"/>
              </a:xfrm>
              <a:custGeom>
                <a:avLst/>
                <a:gdLst/>
                <a:ahLst/>
                <a:cxnLst/>
                <a:rect l="l" t="t" r="r" b="b"/>
                <a:pathLst>
                  <a:path w="909" h="533" extrusionOk="0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1"/>
              <p:cNvSpPr/>
              <p:nvPr/>
            </p:nvSpPr>
            <p:spPr>
              <a:xfrm>
                <a:off x="4564" y="3492"/>
                <a:ext cx="365" cy="66"/>
              </a:xfrm>
              <a:custGeom>
                <a:avLst/>
                <a:gdLst/>
                <a:ahLst/>
                <a:cxnLst/>
                <a:rect l="l" t="t" r="r" b="b"/>
                <a:pathLst>
                  <a:path w="365" h="66" extrusionOk="0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1"/>
              <p:cNvSpPr/>
              <p:nvPr/>
            </p:nvSpPr>
            <p:spPr>
              <a:xfrm>
                <a:off x="4463" y="3558"/>
                <a:ext cx="66" cy="48"/>
              </a:xfrm>
              <a:custGeom>
                <a:avLst/>
                <a:gdLst/>
                <a:ahLst/>
                <a:cxnLst/>
                <a:rect l="l" t="t" r="r" b="b"/>
                <a:pathLst>
                  <a:path w="66" h="48" extrusionOk="0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1"/>
              <p:cNvSpPr/>
              <p:nvPr/>
            </p:nvSpPr>
            <p:spPr>
              <a:xfrm>
                <a:off x="4546" y="3608"/>
                <a:ext cx="518" cy="319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1"/>
              <p:cNvSpPr/>
              <p:nvPr/>
            </p:nvSpPr>
            <p:spPr>
              <a:xfrm>
                <a:off x="4578" y="3630"/>
                <a:ext cx="446" cy="271"/>
              </a:xfrm>
              <a:prstGeom prst="ellipse">
                <a:avLst/>
              </a:pr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1"/>
              <p:cNvSpPr/>
              <p:nvPr/>
            </p:nvSpPr>
            <p:spPr>
              <a:xfrm>
                <a:off x="4610" y="3650"/>
                <a:ext cx="386" cy="233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1"/>
              <p:cNvSpPr/>
              <p:nvPr/>
            </p:nvSpPr>
            <p:spPr>
              <a:xfrm>
                <a:off x="4654" y="3678"/>
                <a:ext cx="298" cy="177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1"/>
              <p:cNvSpPr/>
              <p:nvPr/>
            </p:nvSpPr>
            <p:spPr>
              <a:xfrm>
                <a:off x="4690" y="3698"/>
                <a:ext cx="222" cy="139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1"/>
              <p:cNvSpPr/>
              <p:nvPr/>
            </p:nvSpPr>
            <p:spPr>
              <a:xfrm>
                <a:off x="4738" y="3728"/>
                <a:ext cx="126" cy="81"/>
              </a:xfrm>
              <a:prstGeom prst="ellipse">
                <a:avLst/>
              </a:prstGeom>
              <a:gradFill>
                <a:gsLst>
                  <a:gs pos="0">
                    <a:srgbClr val="0086E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" name="Google Shape;62;p1"/>
            <p:cNvGrpSpPr/>
            <p:nvPr/>
          </p:nvGrpSpPr>
          <p:grpSpPr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63" name="Google Shape;63;p1"/>
              <p:cNvSpPr/>
              <p:nvPr/>
            </p:nvSpPr>
            <p:spPr>
              <a:xfrm>
                <a:off x="5280" y="3186"/>
                <a:ext cx="383" cy="9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96" extrusionOk="0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1"/>
              <p:cNvSpPr/>
              <p:nvPr/>
            </p:nvSpPr>
            <p:spPr>
              <a:xfrm>
                <a:off x="5315" y="3024"/>
                <a:ext cx="258" cy="54"/>
              </a:xfrm>
              <a:custGeom>
                <a:avLst/>
                <a:gdLst/>
                <a:ahLst/>
                <a:cxnLst/>
                <a:rect l="l" t="t" r="r" b="b"/>
                <a:pathLst>
                  <a:path w="258" h="54" extrusionOk="0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1"/>
              <p:cNvSpPr/>
              <p:nvPr/>
            </p:nvSpPr>
            <p:spPr>
              <a:xfrm>
                <a:off x="5645" y="3066"/>
                <a:ext cx="60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60" h="156" extrusionOk="0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1"/>
              <p:cNvSpPr/>
              <p:nvPr/>
            </p:nvSpPr>
            <p:spPr>
              <a:xfrm>
                <a:off x="5375" y="3246"/>
                <a:ext cx="192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8" extrusionOk="0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1"/>
              <p:cNvSpPr/>
              <p:nvPr/>
            </p:nvSpPr>
            <p:spPr>
              <a:xfrm>
                <a:off x="5304" y="3042"/>
                <a:ext cx="161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6" extrusionOk="0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1"/>
              <p:cNvSpPr/>
              <p:nvPr/>
            </p:nvSpPr>
            <p:spPr>
              <a:xfrm>
                <a:off x="5489" y="3042"/>
                <a:ext cx="186" cy="210"/>
              </a:xfrm>
              <a:custGeom>
                <a:avLst/>
                <a:gdLst/>
                <a:ahLst/>
                <a:cxnLst/>
                <a:rect l="l" t="t" r="r" b="b"/>
                <a:pathLst>
                  <a:path w="185" h="210" extrusionOk="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1"/>
              <p:cNvSpPr/>
              <p:nvPr/>
            </p:nvSpPr>
            <p:spPr>
              <a:xfrm>
                <a:off x="5345" y="3058"/>
                <a:ext cx="299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" extrusionOk="0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0" name="Google Shape;70;p1"/>
              <p:cNvGrpSpPr/>
              <p:nvPr/>
            </p:nvGrpSpPr>
            <p:grpSpPr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71" name="Google Shape;71;p1"/>
                <p:cNvSpPr/>
                <p:nvPr/>
              </p:nvSpPr>
              <p:spPr>
                <a:xfrm>
                  <a:off x="5381" y="3085"/>
                  <a:ext cx="227" cy="132"/>
                </a:xfrm>
                <a:prstGeom prst="ellipse">
                  <a:avLst/>
                </a:prstGeom>
                <a:gradFill>
                  <a:gsLst>
                    <a:gs pos="0">
                      <a:schemeClr val="dk2"/>
                    </a:gs>
                    <a:gs pos="100000">
                      <a:schemeClr val="accent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 dirty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1"/>
                <p:cNvSpPr/>
                <p:nvPr/>
              </p:nvSpPr>
              <p:spPr>
                <a:xfrm>
                  <a:off x="5403" y="3099"/>
                  <a:ext cx="182" cy="102"/>
                </a:xfrm>
                <a:prstGeom prst="ellipse">
                  <a:avLst/>
                </a:prstGeom>
                <a:gradFill>
                  <a:gsLst>
                    <a:gs pos="0">
                      <a:schemeClr val="accent2"/>
                    </a:gs>
                    <a:gs pos="100000">
                      <a:schemeClr val="dk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 dirty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73;p1"/>
                <p:cNvSpPr/>
                <p:nvPr/>
              </p:nvSpPr>
              <p:spPr>
                <a:xfrm>
                  <a:off x="5431" y="3109"/>
                  <a:ext cx="125" cy="82"/>
                </a:xfrm>
                <a:prstGeom prst="ellipse">
                  <a:avLst/>
                </a:prstGeom>
                <a:gradFill>
                  <a:gsLst>
                    <a:gs pos="0">
                      <a:schemeClr val="dk2"/>
                    </a:gs>
                    <a:gs pos="100000">
                      <a:schemeClr val="accent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 dirty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74;p1"/>
                <p:cNvSpPr/>
                <p:nvPr/>
              </p:nvSpPr>
              <p:spPr>
                <a:xfrm>
                  <a:off x="5458" y="3125"/>
                  <a:ext cx="73" cy="47"/>
                </a:xfrm>
                <a:prstGeom prst="ellipse">
                  <a:avLst/>
                </a:prstGeom>
                <a:gradFill>
                  <a:gsLst>
                    <a:gs pos="0">
                      <a:schemeClr val="accent2"/>
                    </a:gs>
                    <a:gs pos="100000">
                      <a:schemeClr val="dk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 dirty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75" name="Google Shape;75;p1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116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⮚"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●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0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8" name="Google Shape;78;p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9" name="Google Shape;79;p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62789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0"/>
            <a:ext cx="6858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609600"/>
            <a:ext cx="69342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61150"/>
            <a:ext cx="213360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033783E-D2E9-4CA2-9C46-CA17556074DE}" type="datetime1">
              <a:rPr lang="en-US"/>
              <a:pPr>
                <a:defRPr/>
              </a:pPr>
              <a:t>3/9/2023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89725"/>
            <a:ext cx="28956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1">
                <a:solidFill>
                  <a:srgbClr val="FFFFFF"/>
                </a:solidFill>
                <a:latin typeface="Tahoma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copyright </a:t>
            </a:r>
            <a:r>
              <a:rPr lang="en-US" dirty="0" err="1"/>
              <a:t>cmassengale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E60D503-1C23-47DB-8F05-5C9A28D47F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43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</p:sldLayoutIdLst>
  <p:transition spd="med">
    <p:fade thruBlk="1"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200000"/>
        <a:defRPr sz="2400" b="1">
          <a:solidFill>
            <a:srgbClr val="3366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200000"/>
        <a:defRPr sz="2000" b="1">
          <a:solidFill>
            <a:srgbClr val="3366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200000"/>
        <a:defRPr b="1">
          <a:solidFill>
            <a:srgbClr val="336699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200000"/>
        <a:defRPr sz="1600" b="1">
          <a:solidFill>
            <a:srgbClr val="3366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200000"/>
        <a:defRPr sz="1600" b="1">
          <a:solidFill>
            <a:srgbClr val="336699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200000"/>
        <a:defRPr sz="1600" b="1">
          <a:solidFill>
            <a:srgbClr val="336699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200000"/>
        <a:defRPr sz="1600" b="1">
          <a:solidFill>
            <a:srgbClr val="336699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200000"/>
        <a:defRPr sz="1600" b="1">
          <a:solidFill>
            <a:srgbClr val="336699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200000"/>
        <a:defRPr sz="1600" b="1">
          <a:solidFill>
            <a:srgbClr val="3366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" y="0"/>
            <a:ext cx="9143996" cy="137716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txBody>
          <a:bodyPr vert="horz" wrap="square" lIns="155448" tIns="64008" rIns="155448" bIns="64008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" y="1377271"/>
            <a:ext cx="9143996" cy="548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64592" tIns="91440" rIns="164592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7703120" y="0"/>
            <a:ext cx="1441118" cy="13771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1715597" rtl="0" eaLnBrk="1" fontAlgn="base" latinLnBrk="0" hangingPunct="1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lr>
                <a:srgbClr val="2877C4"/>
              </a:buClr>
              <a:buSzTx/>
              <a:buFont typeface="Wingdings" pitchFamily="2" charset="2"/>
              <a:buNone/>
              <a:tabLst/>
            </a:pPr>
            <a:endParaRPr kumimoji="0" lang="en-US" sz="1501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321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</p:sldLayoutIdLst>
  <p:hf sldNum="0" hdr="0" dt="0"/>
  <p:txStyles>
    <p:titleStyle>
      <a:lvl1pPr marL="1021615" indent="-1021615" algn="l" rtl="0" eaLnBrk="1" fontAlgn="base" hangingPunct="1">
        <a:lnSpc>
          <a:spcPct val="95000"/>
        </a:lnSpc>
        <a:spcBef>
          <a:spcPts val="0"/>
        </a:spcBef>
        <a:spcAft>
          <a:spcPct val="0"/>
        </a:spcAft>
        <a:tabLst/>
        <a:defRPr sz="2627" b="1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5pPr>
      <a:lvl6pPr marL="408038"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6pPr>
      <a:lvl7pPr marL="816078"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7pPr>
      <a:lvl8pPr marL="1224119"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8pPr>
      <a:lvl9pPr marL="1632159"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9pPr>
    </p:titleStyle>
    <p:bodyStyle>
      <a:lvl1pPr algn="l" rtl="0" eaLnBrk="1" fontAlgn="base" hangingPunct="1">
        <a:lnSpc>
          <a:spcPct val="113000"/>
        </a:lnSpc>
        <a:spcBef>
          <a:spcPts val="1876"/>
        </a:spcBef>
        <a:spcAft>
          <a:spcPts val="0"/>
        </a:spcAft>
        <a:buClr>
          <a:srgbClr val="2877C4"/>
        </a:buClr>
        <a:buFont typeface="Arial Unicode MS" pitchFamily="34" charset="-128"/>
        <a:defRPr sz="2064">
          <a:solidFill>
            <a:srgbClr val="000000"/>
          </a:solidFill>
          <a:latin typeface="+mn-lt"/>
          <a:ea typeface="+mn-ea"/>
          <a:cs typeface="+mn-cs"/>
        </a:defRPr>
      </a:lvl1pPr>
      <a:lvl2pPr marL="205436" indent="-204020" algn="l" rtl="0" eaLnBrk="1" fontAlgn="base" hangingPunct="1">
        <a:lnSpc>
          <a:spcPct val="113000"/>
        </a:lnSpc>
        <a:spcBef>
          <a:spcPts val="938"/>
        </a:spcBef>
        <a:spcAft>
          <a:spcPts val="0"/>
        </a:spcAft>
        <a:buClr>
          <a:schemeClr val="accent1"/>
        </a:buClr>
        <a:buFont typeface="Wingdings" pitchFamily="2" charset="2"/>
        <a:buChar char="§"/>
        <a:defRPr sz="2064">
          <a:solidFill>
            <a:srgbClr val="000000"/>
          </a:solidFill>
          <a:latin typeface="+mn-lt"/>
        </a:defRPr>
      </a:lvl2pPr>
      <a:lvl3pPr marL="612058" indent="-202601" algn="l" rtl="0" eaLnBrk="1" fontAlgn="base" hangingPunct="1">
        <a:lnSpc>
          <a:spcPct val="113000"/>
        </a:lnSpc>
        <a:spcBef>
          <a:spcPts val="563"/>
        </a:spcBef>
        <a:spcAft>
          <a:spcPts val="0"/>
        </a:spcAft>
        <a:buClr>
          <a:schemeClr val="accent3"/>
        </a:buClr>
        <a:buChar char="•"/>
        <a:defRPr sz="2064">
          <a:solidFill>
            <a:srgbClr val="000000"/>
          </a:solidFill>
          <a:latin typeface="+mn-lt"/>
        </a:defRPr>
      </a:lvl3pPr>
      <a:lvl4pPr marL="1333213" indent="-209686" algn="l" rtl="0" eaLnBrk="1" fontAlgn="base" hangingPunct="1">
        <a:lnSpc>
          <a:spcPct val="115000"/>
        </a:lnSpc>
        <a:spcBef>
          <a:spcPts val="0"/>
        </a:spcBef>
        <a:spcAft>
          <a:spcPts val="0"/>
        </a:spcAft>
        <a:buClr>
          <a:schemeClr val="accent4"/>
        </a:buClr>
        <a:buFont typeface="Arial" pitchFamily="34" charset="0"/>
        <a:buChar char="•"/>
        <a:defRPr sz="2439">
          <a:solidFill>
            <a:srgbClr val="000000"/>
          </a:solidFill>
          <a:latin typeface="+mn-lt"/>
        </a:defRPr>
      </a:lvl4pPr>
      <a:lvl5pPr marL="1834760" indent="-202601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har char="»"/>
        <a:defRPr sz="1876">
          <a:solidFill>
            <a:srgbClr val="000000"/>
          </a:solidFill>
          <a:latin typeface="+mn-lt"/>
        </a:defRPr>
      </a:lvl5pPr>
      <a:lvl6pPr marL="2242800" indent="-202601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har char="»"/>
        <a:defRPr sz="1876">
          <a:solidFill>
            <a:srgbClr val="000000"/>
          </a:solidFill>
          <a:latin typeface="+mn-lt"/>
        </a:defRPr>
      </a:lvl6pPr>
      <a:lvl7pPr marL="2650838" indent="-202601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har char="»"/>
        <a:defRPr sz="1876">
          <a:solidFill>
            <a:srgbClr val="000000"/>
          </a:solidFill>
          <a:latin typeface="+mn-lt"/>
        </a:defRPr>
      </a:lvl7pPr>
      <a:lvl8pPr marL="3058878" indent="-202601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har char="»"/>
        <a:defRPr sz="1876">
          <a:solidFill>
            <a:srgbClr val="000000"/>
          </a:solidFill>
          <a:latin typeface="+mn-lt"/>
        </a:defRPr>
      </a:lvl8pPr>
      <a:lvl9pPr marL="3466916" indent="-202601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har char="»"/>
        <a:defRPr sz="1876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1pPr>
      <a:lvl2pPr marL="408038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2pPr>
      <a:lvl3pPr marL="816078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3pPr>
      <a:lvl4pPr marL="1224119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4pPr>
      <a:lvl5pPr marL="1632159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5pPr>
      <a:lvl6pPr marL="2040197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6pPr>
      <a:lvl7pPr marL="2448236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7pPr>
      <a:lvl8pPr marL="2856274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8pPr>
      <a:lvl9pPr marL="3264314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5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9.xml"/><Relationship Id="rId4" Type="http://schemas.openxmlformats.org/officeDocument/2006/relationships/hyperlink" Target="https://somup.com/c36eqQURjS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somup.com/c36eqgURXL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6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1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1.em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1C182-9CFA-4B72-B8AE-06718059B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1066800"/>
            <a:ext cx="8153400" cy="2133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Go to the “</a:t>
            </a:r>
            <a:r>
              <a:rPr lang="en-US" sz="6600" dirty="0">
                <a:solidFill>
                  <a:srgbClr val="FFFF00"/>
                </a:solidFill>
              </a:rPr>
              <a:t>Slide Show</a:t>
            </a:r>
            <a:r>
              <a:rPr lang="en-US" dirty="0"/>
              <a:t>” shade above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8EC328-3F6F-4996-B8DE-D0D38272B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" y="4038600"/>
            <a:ext cx="7854696" cy="942536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Click on “</a:t>
            </a:r>
            <a:r>
              <a:rPr lang="en-US" sz="4000" dirty="0">
                <a:solidFill>
                  <a:srgbClr val="FFFF00"/>
                </a:solidFill>
              </a:rPr>
              <a:t>Play from Beginning</a:t>
            </a:r>
            <a:r>
              <a:rPr lang="en-US" sz="4000" dirty="0"/>
              <a:t>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811DDF-2533-423B-ACE7-B3BAE017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Arial"/>
                <a:sym typeface="Arial"/>
              </a:rPr>
              <a:t>Biology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90FB28-E54C-4DFE-BDB2-791E4E654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F3F55-3204-4873-A2A1-710987DC27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1664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68397D1-FE04-7F83-D617-8E011A625F91}"/>
              </a:ext>
            </a:extLst>
          </p:cNvPr>
          <p:cNvSpPr txBox="1">
            <a:spLocks/>
          </p:cNvSpPr>
          <p:nvPr/>
        </p:nvSpPr>
        <p:spPr>
          <a:xfrm>
            <a:off x="814934" y="4444824"/>
            <a:ext cx="8077200" cy="2108376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US" kern="0" dirty="0"/>
              <a:t>The zygote divides by mitosis to form a hollow ball of cells called a </a:t>
            </a:r>
            <a:r>
              <a:rPr lang="en-US" b="1" u="sng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BLASTULA</a:t>
            </a:r>
            <a:r>
              <a:rPr lang="en-US" kern="0" dirty="0"/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B36CCC7-7921-721E-F3B0-36DFB3631C37}"/>
              </a:ext>
            </a:extLst>
          </p:cNvPr>
          <p:cNvGrpSpPr/>
          <p:nvPr/>
        </p:nvGrpSpPr>
        <p:grpSpPr>
          <a:xfrm>
            <a:off x="7270771" y="78166"/>
            <a:ext cx="1676400" cy="989384"/>
            <a:chOff x="1426607" y="3736298"/>
            <a:chExt cx="1676400" cy="989384"/>
          </a:xfrm>
        </p:grpSpPr>
        <p:pic>
          <p:nvPicPr>
            <p:cNvPr id="18" name="Picture 17" descr="18_01bSeaStarLifeCycl_1-U.jpg">
              <a:extLst>
                <a:ext uri="{FF2B5EF4-FFF2-40B4-BE49-F238E27FC236}">
                  <a16:creationId xmlns:a16="http://schemas.microsoft.com/office/drawing/2014/main" id="{C18DC6E4-2A64-C87D-A274-68D971D08C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19" t="82683" b="2289"/>
            <a:stretch/>
          </p:blipFill>
          <p:spPr>
            <a:xfrm>
              <a:off x="1426607" y="3736298"/>
              <a:ext cx="1676400" cy="989384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5696C27-0AB0-C271-00C1-2A5AA9A19702}"/>
                </a:ext>
              </a:extLst>
            </p:cNvPr>
            <p:cNvGrpSpPr/>
            <p:nvPr/>
          </p:nvGrpSpPr>
          <p:grpSpPr>
            <a:xfrm>
              <a:off x="1716062" y="3886201"/>
              <a:ext cx="1266674" cy="698044"/>
              <a:chOff x="6470695" y="5733149"/>
              <a:chExt cx="1266674" cy="698044"/>
            </a:xfrm>
          </p:grpSpPr>
          <p:sp>
            <p:nvSpPr>
              <p:cNvPr id="20" name="Text Box 31">
                <a:extLst>
                  <a:ext uri="{FF2B5EF4-FFF2-40B4-BE49-F238E27FC236}">
                    <a16:creationId xmlns:a16="http://schemas.microsoft.com/office/drawing/2014/main" id="{1C46B636-B3B0-66D6-1032-0D0CEF1D3F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70695" y="5733149"/>
                <a:ext cx="32935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Key</a:t>
                </a:r>
              </a:p>
            </p:txBody>
          </p:sp>
          <p:sp>
            <p:nvSpPr>
              <p:cNvPr id="21" name="Text Box 31">
                <a:extLst>
                  <a:ext uri="{FF2B5EF4-FFF2-40B4-BE49-F238E27FC236}">
                    <a16:creationId xmlns:a16="http://schemas.microsoft.com/office/drawing/2014/main" id="{54EAFE61-E2F1-C25E-84F4-45713A5276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50095" y="5970216"/>
                <a:ext cx="93739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Haploid (</a:t>
                </a:r>
                <a:r>
                  <a:rPr lang="en-US" sz="1400" i="1" dirty="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)</a:t>
                </a:r>
              </a:p>
            </p:txBody>
          </p:sp>
          <p:sp>
            <p:nvSpPr>
              <p:cNvPr id="22" name="Text Box 31">
                <a:extLst>
                  <a:ext uri="{FF2B5EF4-FFF2-40B4-BE49-F238E27FC236}">
                    <a16:creationId xmlns:a16="http://schemas.microsoft.com/office/drawing/2014/main" id="{460F18B5-C27C-0073-B6D2-467ECC7082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50095" y="6215749"/>
                <a:ext cx="98727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Diploid (2</a:t>
                </a:r>
                <a:r>
                  <a:rPr lang="en-US" sz="1400" i="1" dirty="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)</a:t>
                </a:r>
              </a:p>
            </p:txBody>
          </p:sp>
        </p:grpSp>
      </p:grpSp>
      <p:sp>
        <p:nvSpPr>
          <p:cNvPr id="23" name="Text Box 31">
            <a:extLst>
              <a:ext uri="{FF2B5EF4-FFF2-40B4-BE49-F238E27FC236}">
                <a16:creationId xmlns:a16="http://schemas.microsoft.com/office/drawing/2014/main" id="{F1BF99AB-798B-8B17-37EF-71592C4DA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1833" y="178506"/>
            <a:ext cx="55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Sperm</a:t>
            </a:r>
          </a:p>
        </p:txBody>
      </p:sp>
      <p:sp>
        <p:nvSpPr>
          <p:cNvPr id="24" name="Text Box 31">
            <a:extLst>
              <a:ext uri="{FF2B5EF4-FFF2-40B4-BE49-F238E27FC236}">
                <a16:creationId xmlns:a16="http://schemas.microsoft.com/office/drawing/2014/main" id="{8FB0F683-A1B3-CB71-6CCC-4168D1F6B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1891" y="1199084"/>
            <a:ext cx="74887" cy="161583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25" name="Text Box 31">
            <a:extLst>
              <a:ext uri="{FF2B5EF4-FFF2-40B4-BE49-F238E27FC236}">
                <a16:creationId xmlns:a16="http://schemas.microsoft.com/office/drawing/2014/main" id="{3E45D3AA-C78C-3E00-5ACE-09DD9516A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4158" y="665684"/>
            <a:ext cx="74887" cy="161583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26" name="Text Box 31">
            <a:extLst>
              <a:ext uri="{FF2B5EF4-FFF2-40B4-BE49-F238E27FC236}">
                <a16:creationId xmlns:a16="http://schemas.microsoft.com/office/drawing/2014/main" id="{2D2415AD-EC09-5A15-4686-7D49F2D8AA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1803" y="729348"/>
            <a:ext cx="122686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Zygote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(fertilized egg)</a:t>
            </a:r>
          </a:p>
        </p:txBody>
      </p:sp>
      <p:sp>
        <p:nvSpPr>
          <p:cNvPr id="27" name="Text Box 31">
            <a:extLst>
              <a:ext uri="{FF2B5EF4-FFF2-40B4-BE49-F238E27FC236}">
                <a16:creationId xmlns:a16="http://schemas.microsoft.com/office/drawing/2014/main" id="{E2184371-E990-4CB4-B11F-74904AFFC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869" y="1449016"/>
            <a:ext cx="65853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Meiosis</a:t>
            </a:r>
          </a:p>
        </p:txBody>
      </p:sp>
      <p:sp>
        <p:nvSpPr>
          <p:cNvPr id="28" name="Text Box 31">
            <a:extLst>
              <a:ext uri="{FF2B5EF4-FFF2-40B4-BE49-F238E27FC236}">
                <a16:creationId xmlns:a16="http://schemas.microsoft.com/office/drawing/2014/main" id="{6AD2D5B0-CE19-76A9-8C34-C56FA2B59C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2134" y="1313549"/>
            <a:ext cx="33908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Egg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E438DE5-96D5-14B0-DB20-1C77B3975089}"/>
              </a:ext>
            </a:extLst>
          </p:cNvPr>
          <p:cNvGrpSpPr/>
          <p:nvPr/>
        </p:nvGrpSpPr>
        <p:grpSpPr>
          <a:xfrm>
            <a:off x="1321173" y="137160"/>
            <a:ext cx="5047491" cy="3361341"/>
            <a:chOff x="1321173" y="137160"/>
            <a:chExt cx="5047491" cy="336134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D944F25-852B-A9E2-0492-2E3AE9DFB83A}"/>
                </a:ext>
              </a:extLst>
            </p:cNvPr>
            <p:cNvGrpSpPr/>
            <p:nvPr/>
          </p:nvGrpSpPr>
          <p:grpSpPr>
            <a:xfrm>
              <a:off x="1321173" y="137160"/>
              <a:ext cx="5047491" cy="3291840"/>
              <a:chOff x="1295400" y="137160"/>
              <a:chExt cx="5047491" cy="3291840"/>
            </a:xfrm>
          </p:grpSpPr>
          <p:pic>
            <p:nvPicPr>
              <p:cNvPr id="30" name="Picture 29" descr="18_01bSeaStarLifeCycl_3-U.jpg">
                <a:extLst>
                  <a:ext uri="{FF2B5EF4-FFF2-40B4-BE49-F238E27FC236}">
                    <a16:creationId xmlns:a16="http://schemas.microsoft.com/office/drawing/2014/main" id="{86E16A32-06AC-C4DD-F715-4255A0B730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3688" b="49999"/>
              <a:stretch/>
            </p:blipFill>
            <p:spPr>
              <a:xfrm>
                <a:off x="1295400" y="137160"/>
                <a:ext cx="4345562" cy="3291840"/>
              </a:xfrm>
              <a:prstGeom prst="rect">
                <a:avLst/>
              </a:prstGeom>
            </p:spPr>
          </p:pic>
          <p:sp>
            <p:nvSpPr>
              <p:cNvPr id="31" name="Text Box 31">
                <a:extLst>
                  <a:ext uri="{FF2B5EF4-FFF2-40B4-BE49-F238E27FC236}">
                    <a16:creationId xmlns:a16="http://schemas.microsoft.com/office/drawing/2014/main" id="{61A73888-A40D-95E2-6D43-3F1D40CC2A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86060" y="178506"/>
                <a:ext cx="558772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Sperm</a:t>
                </a:r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EC11DC3A-2407-7CD1-D4D0-3212C78CD541}"/>
                  </a:ext>
                </a:extLst>
              </p:cNvPr>
              <p:cNvGrpSpPr/>
              <p:nvPr/>
            </p:nvGrpSpPr>
            <p:grpSpPr>
              <a:xfrm>
                <a:off x="1986654" y="1179379"/>
                <a:ext cx="209181" cy="209181"/>
                <a:chOff x="1986654" y="1179379"/>
                <a:chExt cx="209181" cy="209181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90531D5D-12F4-9290-3502-17FD75941B8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986654" y="1179379"/>
                  <a:ext cx="209181" cy="209181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3" name="Text Box 31">
                  <a:extLst>
                    <a:ext uri="{FF2B5EF4-FFF2-40B4-BE49-F238E27FC236}">
                      <a16:creationId xmlns:a16="http://schemas.microsoft.com/office/drawing/2014/main" id="{D5BE5ADD-9239-4E23-F817-544115303A2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56118" y="1199084"/>
                  <a:ext cx="74887" cy="161583"/>
                </a:xfrm>
                <a:prstGeom prst="rect">
                  <a:avLst/>
                </a:prstGeom>
                <a:noFill/>
                <a:ln w="6350" cmpd="sng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9pPr>
                </a:lstStyle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50" dirty="0">
                      <a:solidFill>
                        <a:srgbClr val="FFFFFF"/>
                      </a:solidFill>
                      <a:latin typeface="Arial" charset="0"/>
                    </a:rPr>
                    <a:t>1</a:t>
                  </a:r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AC88DDC-D617-822E-1CB9-D04530CD7BD2}"/>
                  </a:ext>
                </a:extLst>
              </p:cNvPr>
              <p:cNvGrpSpPr/>
              <p:nvPr/>
            </p:nvGrpSpPr>
            <p:grpSpPr>
              <a:xfrm>
                <a:off x="4458921" y="645979"/>
                <a:ext cx="209181" cy="209181"/>
                <a:chOff x="1986654" y="1179379"/>
                <a:chExt cx="209181" cy="209181"/>
              </a:xfrm>
            </p:grpSpPr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962846C9-112C-9278-C6D3-CE7DE233336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986654" y="1179379"/>
                  <a:ext cx="209181" cy="209181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1" name="Text Box 31">
                  <a:extLst>
                    <a:ext uri="{FF2B5EF4-FFF2-40B4-BE49-F238E27FC236}">
                      <a16:creationId xmlns:a16="http://schemas.microsoft.com/office/drawing/2014/main" id="{F8A1AA81-8E52-CEEE-DE70-74AC0079D9B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56118" y="1199084"/>
                  <a:ext cx="74887" cy="161583"/>
                </a:xfrm>
                <a:prstGeom prst="rect">
                  <a:avLst/>
                </a:prstGeom>
                <a:noFill/>
                <a:ln w="6350" cmpd="sng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9pPr>
                </a:lstStyle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50" dirty="0">
                      <a:solidFill>
                        <a:srgbClr val="FFFFFF"/>
                      </a:solidFill>
                      <a:latin typeface="Arial" charset="0"/>
                    </a:rPr>
                    <a:t>2</a:t>
                  </a:r>
                </a:p>
              </p:txBody>
            </p:sp>
          </p:grpSp>
          <p:sp>
            <p:nvSpPr>
              <p:cNvPr id="37" name="Text Box 31">
                <a:extLst>
                  <a:ext uri="{FF2B5EF4-FFF2-40B4-BE49-F238E27FC236}">
                    <a16:creationId xmlns:a16="http://schemas.microsoft.com/office/drawing/2014/main" id="{43124AD3-31EE-0BA4-17B6-BBB7515B706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16030" y="729348"/>
                <a:ext cx="1226861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Zygote</a:t>
                </a:r>
                <a:b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</a:b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(fertilized egg)</a:t>
                </a:r>
              </a:p>
            </p:txBody>
          </p:sp>
          <p:sp>
            <p:nvSpPr>
              <p:cNvPr id="38" name="Text Box 31">
                <a:extLst>
                  <a:ext uri="{FF2B5EF4-FFF2-40B4-BE49-F238E27FC236}">
                    <a16:creationId xmlns:a16="http://schemas.microsoft.com/office/drawing/2014/main" id="{52E8E01E-AF18-27AD-528C-98D030DAF8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78096" y="1449016"/>
                <a:ext cx="65853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Meiosis</a:t>
                </a:r>
              </a:p>
            </p:txBody>
          </p:sp>
          <p:sp>
            <p:nvSpPr>
              <p:cNvPr id="39" name="Text Box 31">
                <a:extLst>
                  <a:ext uri="{FF2B5EF4-FFF2-40B4-BE49-F238E27FC236}">
                    <a16:creationId xmlns:a16="http://schemas.microsoft.com/office/drawing/2014/main" id="{2CCC45EF-250B-7E53-5263-9B695CDC5D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26361" y="1313549"/>
                <a:ext cx="339085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Egg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89EFAEF-F810-60FE-1C70-EC56012EEB75}"/>
                </a:ext>
              </a:extLst>
            </p:cNvPr>
            <p:cNvGrpSpPr/>
            <p:nvPr/>
          </p:nvGrpSpPr>
          <p:grpSpPr>
            <a:xfrm>
              <a:off x="5449521" y="1818612"/>
              <a:ext cx="209181" cy="209181"/>
              <a:chOff x="1986654" y="1179379"/>
              <a:chExt cx="209181" cy="209181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E3D50AD9-CFC2-794F-65EC-B90E3291BA8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986654" y="1179379"/>
                <a:ext cx="209181" cy="209181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2" name="Text Box 31">
                <a:extLst>
                  <a:ext uri="{FF2B5EF4-FFF2-40B4-BE49-F238E27FC236}">
                    <a16:creationId xmlns:a16="http://schemas.microsoft.com/office/drawing/2014/main" id="{FC7E5902-B829-8BBF-89D1-38C80F3A91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56118" y="1199084"/>
                <a:ext cx="74887" cy="161583"/>
              </a:xfrm>
              <a:prstGeom prst="rect">
                <a:avLst/>
              </a:prstGeom>
              <a:noFill/>
              <a:ln w="6350" cmpd="sng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50" dirty="0">
                    <a:solidFill>
                      <a:srgbClr val="FFFFFF"/>
                    </a:solidFill>
                    <a:latin typeface="Arial" charset="0"/>
                  </a:rPr>
                  <a:t>3</a:t>
                </a:r>
              </a:p>
            </p:txBody>
          </p:sp>
        </p:grpSp>
        <p:sp>
          <p:nvSpPr>
            <p:cNvPr id="55" name="Text Box 31">
              <a:extLst>
                <a:ext uri="{FF2B5EF4-FFF2-40B4-BE49-F238E27FC236}">
                  <a16:creationId xmlns:a16="http://schemas.microsoft.com/office/drawing/2014/main" id="{6E0B2976-5BFE-8D30-5258-6CB75E3F1F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66690" y="3336918"/>
              <a:ext cx="76944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4</a:t>
              </a:r>
            </a:p>
          </p:txBody>
        </p:sp>
      </p:grpSp>
      <p:pic>
        <p:nvPicPr>
          <p:cNvPr id="3" name="Picture 2" descr="18_01bSeaStarLifeCycl_4-U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7" t="38863" r="27907" b="37401"/>
          <a:stretch/>
        </p:blipFill>
        <p:spPr>
          <a:xfrm>
            <a:off x="4629045" y="2686170"/>
            <a:ext cx="1416528" cy="1562706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D5BF6ACC-06F5-9E58-6D30-01D84D0E34C2}"/>
              </a:ext>
            </a:extLst>
          </p:cNvPr>
          <p:cNvGrpSpPr/>
          <p:nvPr/>
        </p:nvGrpSpPr>
        <p:grpSpPr>
          <a:xfrm>
            <a:off x="5802077" y="2989301"/>
            <a:ext cx="209181" cy="209181"/>
            <a:chOff x="1986654" y="1179379"/>
            <a:chExt cx="209181" cy="209181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31B1288A-CCE5-4643-D7F5-59254DF4AA0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" name="Text Box 31">
              <a:extLst>
                <a:ext uri="{FF2B5EF4-FFF2-40B4-BE49-F238E27FC236}">
                  <a16:creationId xmlns:a16="http://schemas.microsoft.com/office/drawing/2014/main" id="{EB270260-3F39-7531-13D9-6CF4414EB3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5890" y="1199084"/>
              <a:ext cx="75342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4</a:t>
              </a:r>
            </a:p>
          </p:txBody>
        </p:sp>
      </p:grpSp>
      <p:sp>
        <p:nvSpPr>
          <p:cNvPr id="36" name="Text Box 31"/>
          <p:cNvSpPr txBox="1">
            <a:spLocks noChangeArrowheads="1"/>
          </p:cNvSpPr>
          <p:nvPr/>
        </p:nvSpPr>
        <p:spPr bwMode="auto">
          <a:xfrm>
            <a:off x="5850444" y="3296456"/>
            <a:ext cx="12770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Blastula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(cross section)</a:t>
            </a:r>
          </a:p>
        </p:txBody>
      </p:sp>
    </p:spTree>
    <p:extLst>
      <p:ext uri="{BB962C8B-B14F-4D97-AF65-F5344CB8AC3E}">
        <p14:creationId xmlns:p14="http://schemas.microsoft.com/office/powerpoint/2010/main" val="160484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18_01bSeaStarLifeCycl_5-U.jpg">
            <a:extLst>
              <a:ext uri="{FF2B5EF4-FFF2-40B4-BE49-F238E27FC236}">
                <a16:creationId xmlns:a16="http://schemas.microsoft.com/office/drawing/2014/main" id="{6922E4C5-42A2-6EC7-C69E-09783B07F5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49" t="57838" r="30233" b="13858"/>
          <a:stretch/>
        </p:blipFill>
        <p:spPr>
          <a:xfrm>
            <a:off x="4289565" y="3939236"/>
            <a:ext cx="1560879" cy="1863430"/>
          </a:xfrm>
          <a:prstGeom prst="rect">
            <a:avLst/>
          </a:prstGeom>
        </p:spPr>
      </p:pic>
      <p:pic>
        <p:nvPicPr>
          <p:cNvPr id="9216" name="Picture 9215" descr="18_01bSeaStarLifeCycl_5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0233" b="40271"/>
          <a:stretch/>
        </p:blipFill>
        <p:spPr>
          <a:xfrm>
            <a:off x="1295400" y="137160"/>
            <a:ext cx="4572000" cy="3932351"/>
          </a:xfrm>
          <a:prstGeom prst="rect">
            <a:avLst/>
          </a:prstGeom>
        </p:spPr>
      </p:pic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4294762" y="280616"/>
            <a:ext cx="55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Sperm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986654" y="1179379"/>
            <a:ext cx="209181" cy="209181"/>
            <a:chOff x="1986654" y="1179379"/>
            <a:chExt cx="209181" cy="209181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Text Box 31"/>
            <p:cNvSpPr txBox="1">
              <a:spLocks noChangeArrowheads="1"/>
            </p:cNvSpPr>
            <p:nvPr/>
          </p:nvSpPr>
          <p:spPr bwMode="auto">
            <a:xfrm>
              <a:off x="2056118" y="1199084"/>
              <a:ext cx="74887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458921" y="645979"/>
            <a:ext cx="209181" cy="209181"/>
            <a:chOff x="1986654" y="1179379"/>
            <a:chExt cx="209181" cy="209181"/>
          </a:xfrm>
        </p:grpSpPr>
        <p:sp>
          <p:nvSpPr>
            <p:cNvPr id="10" name="Oval 9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Text Box 31"/>
            <p:cNvSpPr txBox="1">
              <a:spLocks noChangeArrowheads="1"/>
            </p:cNvSpPr>
            <p:nvPr/>
          </p:nvSpPr>
          <p:spPr bwMode="auto">
            <a:xfrm>
              <a:off x="2056118" y="1199084"/>
              <a:ext cx="74887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2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359127" y="1664460"/>
            <a:ext cx="209181" cy="209181"/>
            <a:chOff x="1986654" y="1179379"/>
            <a:chExt cx="209181" cy="209181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" name="Text Box 31"/>
            <p:cNvSpPr txBox="1">
              <a:spLocks noChangeArrowheads="1"/>
            </p:cNvSpPr>
            <p:nvPr/>
          </p:nvSpPr>
          <p:spPr bwMode="auto">
            <a:xfrm>
              <a:off x="2056118" y="1199084"/>
              <a:ext cx="74887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3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745854" y="3164813"/>
            <a:ext cx="209181" cy="209181"/>
            <a:chOff x="1986654" y="1179379"/>
            <a:chExt cx="209181" cy="209181"/>
          </a:xfrm>
        </p:grpSpPr>
        <p:sp>
          <p:nvSpPr>
            <p:cNvPr id="16" name="Oval 15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" name="Text Box 31"/>
            <p:cNvSpPr txBox="1">
              <a:spLocks noChangeArrowheads="1"/>
            </p:cNvSpPr>
            <p:nvPr/>
          </p:nvSpPr>
          <p:spPr bwMode="auto">
            <a:xfrm>
              <a:off x="2055090" y="1199084"/>
              <a:ext cx="76944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4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470687" y="4515246"/>
            <a:ext cx="209181" cy="209181"/>
            <a:chOff x="1986654" y="1179379"/>
            <a:chExt cx="209181" cy="209181"/>
          </a:xfrm>
        </p:grpSpPr>
        <p:sp>
          <p:nvSpPr>
            <p:cNvPr id="19" name="Oval 18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Text Box 31"/>
            <p:cNvSpPr txBox="1">
              <a:spLocks noChangeArrowheads="1"/>
            </p:cNvSpPr>
            <p:nvPr/>
          </p:nvSpPr>
          <p:spPr bwMode="auto">
            <a:xfrm>
              <a:off x="2056118" y="1199084"/>
              <a:ext cx="74887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5</a:t>
              </a:r>
            </a:p>
          </p:txBody>
        </p:sp>
      </p:grp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5116030" y="729348"/>
            <a:ext cx="122686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Zygote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(fertilized egg)</a:t>
            </a: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5640962" y="2168684"/>
            <a:ext cx="808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Eight-cell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stage</a:t>
            </a:r>
          </a:p>
        </p:txBody>
      </p:sp>
      <p:sp>
        <p:nvSpPr>
          <p:cNvPr id="36" name="Text Box 31"/>
          <p:cNvSpPr txBox="1">
            <a:spLocks noChangeArrowheads="1"/>
          </p:cNvSpPr>
          <p:nvPr/>
        </p:nvSpPr>
        <p:spPr bwMode="auto">
          <a:xfrm>
            <a:off x="5818762" y="3497948"/>
            <a:ext cx="12770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Blastula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(cross section)</a:t>
            </a: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4929762" y="5377547"/>
            <a:ext cx="12770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Early gastrula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(cross section)</a:t>
            </a:r>
          </a:p>
        </p:txBody>
      </p:sp>
      <p:sp>
        <p:nvSpPr>
          <p:cNvPr id="46" name="Text Box 31"/>
          <p:cNvSpPr txBox="1">
            <a:spLocks noChangeArrowheads="1"/>
          </p:cNvSpPr>
          <p:nvPr/>
        </p:nvSpPr>
        <p:spPr bwMode="auto">
          <a:xfrm>
            <a:off x="2389763" y="2388816"/>
            <a:ext cx="46166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Adult</a:t>
            </a:r>
          </a:p>
        </p:txBody>
      </p:sp>
      <p:sp>
        <p:nvSpPr>
          <p:cNvPr id="47" name="Text Box 31"/>
          <p:cNvSpPr txBox="1">
            <a:spLocks noChangeArrowheads="1"/>
          </p:cNvSpPr>
          <p:nvPr/>
        </p:nvSpPr>
        <p:spPr bwMode="auto">
          <a:xfrm>
            <a:off x="2178096" y="1449016"/>
            <a:ext cx="65853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Meiosis</a:t>
            </a: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3126361" y="1313549"/>
            <a:ext cx="33908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Egg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15B6B6D-7626-943F-43D5-523BEF2A54F4}"/>
              </a:ext>
            </a:extLst>
          </p:cNvPr>
          <p:cNvGrpSpPr/>
          <p:nvPr/>
        </p:nvGrpSpPr>
        <p:grpSpPr>
          <a:xfrm>
            <a:off x="7270771" y="78166"/>
            <a:ext cx="1676400" cy="989384"/>
            <a:chOff x="1426607" y="3736298"/>
            <a:chExt cx="1676400" cy="989384"/>
          </a:xfrm>
        </p:grpSpPr>
        <p:pic>
          <p:nvPicPr>
            <p:cNvPr id="3" name="Picture 2" descr="18_01bSeaStarLifeCycl_1-U.jpg">
              <a:extLst>
                <a:ext uri="{FF2B5EF4-FFF2-40B4-BE49-F238E27FC236}">
                  <a16:creationId xmlns:a16="http://schemas.microsoft.com/office/drawing/2014/main" id="{ECAAB477-6E02-27D9-E8E6-BBBCFC3BD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19" t="82683" b="2289"/>
            <a:stretch/>
          </p:blipFill>
          <p:spPr>
            <a:xfrm>
              <a:off x="1426607" y="3736298"/>
              <a:ext cx="1676400" cy="989384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98A40B6-8DD5-83BF-D5E9-F4BD08728D56}"/>
                </a:ext>
              </a:extLst>
            </p:cNvPr>
            <p:cNvGrpSpPr/>
            <p:nvPr/>
          </p:nvGrpSpPr>
          <p:grpSpPr>
            <a:xfrm>
              <a:off x="1716062" y="3886201"/>
              <a:ext cx="1266674" cy="698044"/>
              <a:chOff x="6470695" y="5733149"/>
              <a:chExt cx="1266674" cy="698044"/>
            </a:xfrm>
          </p:grpSpPr>
          <p:sp>
            <p:nvSpPr>
              <p:cNvPr id="21" name="Text Box 31">
                <a:extLst>
                  <a:ext uri="{FF2B5EF4-FFF2-40B4-BE49-F238E27FC236}">
                    <a16:creationId xmlns:a16="http://schemas.microsoft.com/office/drawing/2014/main" id="{CDB5DB9A-69EB-8C82-7203-2EE44A747D7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70695" y="5733149"/>
                <a:ext cx="32935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Key</a:t>
                </a:r>
              </a:p>
            </p:txBody>
          </p:sp>
          <p:sp>
            <p:nvSpPr>
              <p:cNvPr id="22" name="Text Box 31">
                <a:extLst>
                  <a:ext uri="{FF2B5EF4-FFF2-40B4-BE49-F238E27FC236}">
                    <a16:creationId xmlns:a16="http://schemas.microsoft.com/office/drawing/2014/main" id="{7FA2EDF5-2CD2-6AFE-C62D-E1960A7F61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50095" y="5970216"/>
                <a:ext cx="93739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Haploid (</a:t>
                </a:r>
                <a:r>
                  <a:rPr lang="en-US" sz="1400" i="1" dirty="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)</a:t>
                </a:r>
              </a:p>
            </p:txBody>
          </p:sp>
          <p:sp>
            <p:nvSpPr>
              <p:cNvPr id="23" name="Text Box 31">
                <a:extLst>
                  <a:ext uri="{FF2B5EF4-FFF2-40B4-BE49-F238E27FC236}">
                    <a16:creationId xmlns:a16="http://schemas.microsoft.com/office/drawing/2014/main" id="{0833194E-911E-B6CD-4FA1-6143A24247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50095" y="6215749"/>
                <a:ext cx="98727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Diploid (2</a:t>
                </a:r>
                <a:r>
                  <a:rPr lang="en-US" sz="1400" i="1" dirty="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)</a:t>
                </a:r>
              </a:p>
            </p:txBody>
          </p: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96B3986-DC2B-33C0-55E9-7FE30E39DBEC}"/>
              </a:ext>
            </a:extLst>
          </p:cNvPr>
          <p:cNvSpPr txBox="1"/>
          <p:nvPr/>
        </p:nvSpPr>
        <p:spPr>
          <a:xfrm>
            <a:off x="275438" y="3494021"/>
            <a:ext cx="4572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89BD"/>
              </a:buClr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One side of the blastula folds in and cells become rearranged to form a 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/>
                <a:ea typeface="+mn-ea"/>
                <a:cs typeface="+mn-cs"/>
              </a:rPr>
              <a:t>GASTRULA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16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18_01bSeaStarLifeCycl_6-U.jpg">
            <a:extLst>
              <a:ext uri="{FF2B5EF4-FFF2-40B4-BE49-F238E27FC236}">
                <a16:creationId xmlns:a16="http://schemas.microsoft.com/office/drawing/2014/main" id="{2B27AC33-5291-7A2E-1F52-6A3D700256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06" t="64483" r="35096" b="19769"/>
          <a:stretch/>
        </p:blipFill>
        <p:spPr>
          <a:xfrm>
            <a:off x="4395083" y="4375249"/>
            <a:ext cx="1146692" cy="1036805"/>
          </a:xfrm>
          <a:prstGeom prst="rect">
            <a:avLst/>
          </a:prstGeom>
        </p:spPr>
      </p:pic>
      <p:pic>
        <p:nvPicPr>
          <p:cNvPr id="3" name="Picture 2" descr="18_01bSeaStarLifeCycl_6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43" b="35273"/>
          <a:stretch/>
        </p:blipFill>
        <p:spPr>
          <a:xfrm>
            <a:off x="1295400" y="137161"/>
            <a:ext cx="4518890" cy="4261410"/>
          </a:xfrm>
          <a:prstGeom prst="rect">
            <a:avLst/>
          </a:prstGeom>
        </p:spPr>
      </p:pic>
      <p:pic>
        <p:nvPicPr>
          <p:cNvPr id="43" name="Picture 42" descr="18_01bSeaStarLifeCycl_6-U.jpg">
            <a:extLst>
              <a:ext uri="{FF2B5EF4-FFF2-40B4-BE49-F238E27FC236}">
                <a16:creationId xmlns:a16="http://schemas.microsoft.com/office/drawing/2014/main" id="{237AF789-B44A-31BF-7630-FE94A621C0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87" r="46866" b="7729"/>
          <a:stretch/>
        </p:blipFill>
        <p:spPr>
          <a:xfrm>
            <a:off x="1295400" y="4670928"/>
            <a:ext cx="3481962" cy="1513194"/>
          </a:xfrm>
          <a:prstGeom prst="rect">
            <a:avLst/>
          </a:prstGeom>
        </p:spPr>
      </p:pic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4294762" y="280616"/>
            <a:ext cx="55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Sperm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986654" y="1179379"/>
            <a:ext cx="209181" cy="209181"/>
            <a:chOff x="1986654" y="1179379"/>
            <a:chExt cx="209181" cy="209181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Text Box 31"/>
            <p:cNvSpPr txBox="1">
              <a:spLocks noChangeArrowheads="1"/>
            </p:cNvSpPr>
            <p:nvPr/>
          </p:nvSpPr>
          <p:spPr bwMode="auto">
            <a:xfrm>
              <a:off x="2056118" y="1199084"/>
              <a:ext cx="74887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458921" y="645979"/>
            <a:ext cx="209181" cy="209181"/>
            <a:chOff x="1986654" y="1179379"/>
            <a:chExt cx="209181" cy="209181"/>
          </a:xfrm>
        </p:grpSpPr>
        <p:sp>
          <p:nvSpPr>
            <p:cNvPr id="10" name="Oval 9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Text Box 31"/>
            <p:cNvSpPr txBox="1">
              <a:spLocks noChangeArrowheads="1"/>
            </p:cNvSpPr>
            <p:nvPr/>
          </p:nvSpPr>
          <p:spPr bwMode="auto">
            <a:xfrm>
              <a:off x="2056118" y="1199084"/>
              <a:ext cx="74887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2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297121" y="1666212"/>
            <a:ext cx="209181" cy="209181"/>
            <a:chOff x="1986654" y="1179379"/>
            <a:chExt cx="209181" cy="209181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" name="Text Box 31"/>
            <p:cNvSpPr txBox="1">
              <a:spLocks noChangeArrowheads="1"/>
            </p:cNvSpPr>
            <p:nvPr/>
          </p:nvSpPr>
          <p:spPr bwMode="auto">
            <a:xfrm>
              <a:off x="2056118" y="1199084"/>
              <a:ext cx="74887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3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745854" y="3164813"/>
            <a:ext cx="209181" cy="209181"/>
            <a:chOff x="1986654" y="1179379"/>
            <a:chExt cx="209181" cy="209181"/>
          </a:xfrm>
        </p:grpSpPr>
        <p:sp>
          <p:nvSpPr>
            <p:cNvPr id="16" name="Oval 15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" name="Text Box 31"/>
            <p:cNvSpPr txBox="1">
              <a:spLocks noChangeArrowheads="1"/>
            </p:cNvSpPr>
            <p:nvPr/>
          </p:nvSpPr>
          <p:spPr bwMode="auto">
            <a:xfrm>
              <a:off x="2055090" y="1199084"/>
              <a:ext cx="76944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4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470687" y="4515246"/>
            <a:ext cx="209181" cy="209181"/>
            <a:chOff x="1986654" y="1179379"/>
            <a:chExt cx="209181" cy="209181"/>
          </a:xfrm>
        </p:grpSpPr>
        <p:sp>
          <p:nvSpPr>
            <p:cNvPr id="19" name="Oval 18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Text Box 31"/>
            <p:cNvSpPr txBox="1">
              <a:spLocks noChangeArrowheads="1"/>
            </p:cNvSpPr>
            <p:nvPr/>
          </p:nvSpPr>
          <p:spPr bwMode="auto">
            <a:xfrm>
              <a:off x="2056118" y="1199084"/>
              <a:ext cx="74887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5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213387" y="5717512"/>
            <a:ext cx="209181" cy="209181"/>
            <a:chOff x="1986654" y="1179379"/>
            <a:chExt cx="209181" cy="209181"/>
          </a:xfrm>
        </p:grpSpPr>
        <p:sp>
          <p:nvSpPr>
            <p:cNvPr id="22" name="Oval 21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" name="Text Box 31"/>
            <p:cNvSpPr txBox="1">
              <a:spLocks noChangeArrowheads="1"/>
            </p:cNvSpPr>
            <p:nvPr/>
          </p:nvSpPr>
          <p:spPr bwMode="auto">
            <a:xfrm>
              <a:off x="2056118" y="1199084"/>
              <a:ext cx="74887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6</a:t>
              </a:r>
            </a:p>
          </p:txBody>
        </p:sp>
      </p:grpSp>
      <p:cxnSp>
        <p:nvCxnSpPr>
          <p:cNvPr id="30" name="Straight Connector 29"/>
          <p:cNvCxnSpPr/>
          <p:nvPr/>
        </p:nvCxnSpPr>
        <p:spPr bwMode="auto">
          <a:xfrm flipV="1">
            <a:off x="3518233" y="4809067"/>
            <a:ext cx="58934" cy="24083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/>
          <p:nvPr/>
        </p:nvCxnSpPr>
        <p:spPr bwMode="auto">
          <a:xfrm flipV="1">
            <a:off x="2768600" y="5621401"/>
            <a:ext cx="568366" cy="1528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Connector 31"/>
          <p:cNvCxnSpPr/>
          <p:nvPr/>
        </p:nvCxnSpPr>
        <p:spPr bwMode="auto">
          <a:xfrm flipV="1">
            <a:off x="2781300" y="5723001"/>
            <a:ext cx="682666" cy="26293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>
            <a:off x="3729899" y="5799201"/>
            <a:ext cx="431468" cy="2671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5116030" y="729348"/>
            <a:ext cx="122686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Zygote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(fertilized egg)</a:t>
            </a: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5640962" y="2168684"/>
            <a:ext cx="808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Eight-cell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stage</a:t>
            </a:r>
          </a:p>
        </p:txBody>
      </p:sp>
      <p:sp>
        <p:nvSpPr>
          <p:cNvPr id="36" name="Text Box 31"/>
          <p:cNvSpPr txBox="1">
            <a:spLocks noChangeArrowheads="1"/>
          </p:cNvSpPr>
          <p:nvPr/>
        </p:nvSpPr>
        <p:spPr bwMode="auto">
          <a:xfrm>
            <a:off x="5818762" y="3497948"/>
            <a:ext cx="12770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Blastula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(cross section)</a:t>
            </a: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4929762" y="5377547"/>
            <a:ext cx="12770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Early gastrula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(cross section)</a:t>
            </a: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2795779" y="6184122"/>
            <a:ext cx="12770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Later gastrula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(cross section)</a:t>
            </a:r>
          </a:p>
        </p:txBody>
      </p:sp>
      <p:sp>
        <p:nvSpPr>
          <p:cNvPr id="39" name="Text Box 31"/>
          <p:cNvSpPr txBox="1">
            <a:spLocks noChangeArrowheads="1"/>
          </p:cNvSpPr>
          <p:nvPr/>
        </p:nvSpPr>
        <p:spPr bwMode="auto">
          <a:xfrm>
            <a:off x="4184696" y="5944815"/>
            <a:ext cx="151641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Future </a:t>
            </a:r>
            <a:r>
              <a:rPr lang="en-US" sz="1400" dirty="0">
                <a:solidFill>
                  <a:srgbClr val="0000FF"/>
                </a:solidFill>
                <a:latin typeface="Arial" charset="0"/>
              </a:rPr>
              <a:t>mesoderm</a:t>
            </a:r>
          </a:p>
        </p:txBody>
      </p:sp>
      <p:sp>
        <p:nvSpPr>
          <p:cNvPr id="40" name="Text Box 31"/>
          <p:cNvSpPr txBox="1">
            <a:spLocks noChangeArrowheads="1"/>
          </p:cNvSpPr>
          <p:nvPr/>
        </p:nvSpPr>
        <p:spPr bwMode="auto">
          <a:xfrm>
            <a:off x="1754763" y="5868615"/>
            <a:ext cx="99788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Internal sac</a:t>
            </a:r>
          </a:p>
        </p:txBody>
      </p:sp>
      <p:sp>
        <p:nvSpPr>
          <p:cNvPr id="41" name="Text Box 31"/>
          <p:cNvSpPr txBox="1">
            <a:spLocks noChangeArrowheads="1"/>
          </p:cNvSpPr>
          <p:nvPr/>
        </p:nvSpPr>
        <p:spPr bwMode="auto">
          <a:xfrm>
            <a:off x="1847896" y="5640015"/>
            <a:ext cx="88777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B050"/>
                </a:solidFill>
                <a:latin typeface="Arial" charset="0"/>
              </a:rPr>
              <a:t>Endoderm</a:t>
            </a:r>
          </a:p>
        </p:txBody>
      </p:sp>
      <p:sp>
        <p:nvSpPr>
          <p:cNvPr id="42" name="Text Box 31"/>
          <p:cNvSpPr txBox="1">
            <a:spLocks noChangeArrowheads="1"/>
          </p:cNvSpPr>
          <p:nvPr/>
        </p:nvSpPr>
        <p:spPr bwMode="auto">
          <a:xfrm>
            <a:off x="3261829" y="4590149"/>
            <a:ext cx="82807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0000"/>
                </a:solidFill>
                <a:latin typeface="Arial" charset="0"/>
              </a:rPr>
              <a:t>Ectoderm</a:t>
            </a:r>
          </a:p>
        </p:txBody>
      </p:sp>
      <p:sp>
        <p:nvSpPr>
          <p:cNvPr id="46" name="Text Box 31"/>
          <p:cNvSpPr txBox="1">
            <a:spLocks noChangeArrowheads="1"/>
          </p:cNvSpPr>
          <p:nvPr/>
        </p:nvSpPr>
        <p:spPr bwMode="auto">
          <a:xfrm>
            <a:off x="2389763" y="2388816"/>
            <a:ext cx="46166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Adult</a:t>
            </a:r>
          </a:p>
        </p:txBody>
      </p:sp>
      <p:sp>
        <p:nvSpPr>
          <p:cNvPr id="47" name="Text Box 31"/>
          <p:cNvSpPr txBox="1">
            <a:spLocks noChangeArrowheads="1"/>
          </p:cNvSpPr>
          <p:nvPr/>
        </p:nvSpPr>
        <p:spPr bwMode="auto">
          <a:xfrm>
            <a:off x="2178096" y="1449016"/>
            <a:ext cx="65853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Meiosis</a:t>
            </a: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3126361" y="1313549"/>
            <a:ext cx="33908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Egg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CB92CA-55B8-F143-44A0-7C1A735E0C86}"/>
              </a:ext>
            </a:extLst>
          </p:cNvPr>
          <p:cNvGrpSpPr/>
          <p:nvPr/>
        </p:nvGrpSpPr>
        <p:grpSpPr>
          <a:xfrm>
            <a:off x="7270771" y="78166"/>
            <a:ext cx="1676400" cy="989384"/>
            <a:chOff x="1426607" y="3736298"/>
            <a:chExt cx="1676400" cy="989384"/>
          </a:xfrm>
        </p:grpSpPr>
        <p:pic>
          <p:nvPicPr>
            <p:cNvPr id="5" name="Picture 4" descr="18_01bSeaStarLifeCycl_1-U.jpg">
              <a:extLst>
                <a:ext uri="{FF2B5EF4-FFF2-40B4-BE49-F238E27FC236}">
                  <a16:creationId xmlns:a16="http://schemas.microsoft.com/office/drawing/2014/main" id="{FFBBD5D9-64E7-DF0B-AAC0-E480585F0C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19" t="82683" b="2289"/>
            <a:stretch/>
          </p:blipFill>
          <p:spPr>
            <a:xfrm>
              <a:off x="1426607" y="3736298"/>
              <a:ext cx="1676400" cy="989384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65FAD22-4577-2698-7C7D-3C98159FF096}"/>
                </a:ext>
              </a:extLst>
            </p:cNvPr>
            <p:cNvGrpSpPr/>
            <p:nvPr/>
          </p:nvGrpSpPr>
          <p:grpSpPr>
            <a:xfrm>
              <a:off x="1716062" y="3886201"/>
              <a:ext cx="1266674" cy="698044"/>
              <a:chOff x="6470695" y="5733149"/>
              <a:chExt cx="1266674" cy="698044"/>
            </a:xfrm>
          </p:grpSpPr>
          <p:sp>
            <p:nvSpPr>
              <p:cNvPr id="25" name="Text Box 31">
                <a:extLst>
                  <a:ext uri="{FF2B5EF4-FFF2-40B4-BE49-F238E27FC236}">
                    <a16:creationId xmlns:a16="http://schemas.microsoft.com/office/drawing/2014/main" id="{D6805F7D-409B-7297-0970-368296A733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70695" y="5733149"/>
                <a:ext cx="32935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Key</a:t>
                </a:r>
              </a:p>
            </p:txBody>
          </p:sp>
          <p:sp>
            <p:nvSpPr>
              <p:cNvPr id="26" name="Text Box 31">
                <a:extLst>
                  <a:ext uri="{FF2B5EF4-FFF2-40B4-BE49-F238E27FC236}">
                    <a16:creationId xmlns:a16="http://schemas.microsoft.com/office/drawing/2014/main" id="{BE2561F4-1184-4135-5057-0BFD92CDAC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50095" y="5970216"/>
                <a:ext cx="93739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Haploid (</a:t>
                </a:r>
                <a:r>
                  <a:rPr lang="en-US" sz="1400" i="1" dirty="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)</a:t>
                </a:r>
              </a:p>
            </p:txBody>
          </p:sp>
          <p:sp>
            <p:nvSpPr>
              <p:cNvPr id="27" name="Text Box 31">
                <a:extLst>
                  <a:ext uri="{FF2B5EF4-FFF2-40B4-BE49-F238E27FC236}">
                    <a16:creationId xmlns:a16="http://schemas.microsoft.com/office/drawing/2014/main" id="{C7D2BBE0-2679-38B8-7192-D062D1020E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50095" y="6215749"/>
                <a:ext cx="98727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Diploid (2</a:t>
                </a:r>
                <a:r>
                  <a:rPr lang="en-US" sz="1400" i="1" dirty="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)</a:t>
                </a:r>
              </a:p>
            </p:txBody>
          </p:sp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CA3BA0F-4C95-49A4-4A19-C11165FF9A24}"/>
              </a:ext>
            </a:extLst>
          </p:cNvPr>
          <p:cNvSpPr txBox="1"/>
          <p:nvPr/>
        </p:nvSpPr>
        <p:spPr>
          <a:xfrm>
            <a:off x="245434" y="3073321"/>
            <a:ext cx="457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/>
                <a:ea typeface="+mn-ea"/>
                <a:cs typeface="+mn-cs"/>
              </a:rPr>
              <a:t>The gastrula forms three Embryonic Layers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21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81000"/>
            <a:ext cx="7696200" cy="762000"/>
          </a:xfrm>
        </p:spPr>
        <p:txBody>
          <a:bodyPr/>
          <a:lstStyle/>
          <a:p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Gastula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8382000" cy="5181600"/>
          </a:xfrm>
        </p:spPr>
        <p:txBody>
          <a:bodyPr/>
          <a:lstStyle/>
          <a:p>
            <a:pPr marL="109538" lvl="1" indent="0" eaLnBrk="1" fontAlgn="auto" hangingPunct="1">
              <a:spcBef>
                <a:spcPts val="1200"/>
              </a:spcBef>
              <a:spcAft>
                <a:spcPts val="0"/>
              </a:spcAft>
              <a:buClr>
                <a:srgbClr val="1F89BD"/>
              </a:buClr>
              <a:buNone/>
            </a:pPr>
            <a:r>
              <a:rPr lang="en-US" sz="32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Endoderm</a:t>
            </a:r>
            <a:r>
              <a:rPr lang="en-US" sz="20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</a:p>
          <a:p>
            <a:pPr marL="512763" lvl="1" indent="0" eaLnBrk="1" fontAlgn="auto" hangingPunct="1">
              <a:spcBef>
                <a:spcPts val="1200"/>
              </a:spcBef>
              <a:spcAft>
                <a:spcPts val="0"/>
              </a:spcAft>
              <a:buClr>
                <a:srgbClr val="1F89BD"/>
              </a:buClr>
              <a:buNone/>
            </a:pPr>
            <a:r>
              <a:rPr lang="en-US" sz="2000" kern="1200" dirty="0">
                <a:solidFill>
                  <a:prstClr val="black"/>
                </a:solidFill>
                <a:ea typeface="+mn-ea"/>
                <a:cs typeface="+mn-cs"/>
              </a:rPr>
              <a:t>forms a lining of the future </a:t>
            </a:r>
            <a:r>
              <a:rPr lang="en-US" sz="20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digestive tract</a:t>
            </a:r>
            <a:r>
              <a:rPr lang="en-US" sz="2000" kern="1200" dirty="0">
                <a:solidFill>
                  <a:prstClr val="black"/>
                </a:solidFill>
                <a:ea typeface="+mn-ea"/>
                <a:cs typeface="+mn-cs"/>
              </a:rPr>
              <a:t>.</a:t>
            </a:r>
          </a:p>
          <a:p>
            <a:pPr marL="109538" lvl="1" indent="0" eaLnBrk="1" fontAlgn="auto" hangingPunct="1">
              <a:spcBef>
                <a:spcPts val="1800"/>
              </a:spcBef>
              <a:spcAft>
                <a:spcPts val="0"/>
              </a:spcAft>
              <a:buClr>
                <a:srgbClr val="1F89BD"/>
              </a:buClr>
              <a:buNone/>
            </a:pPr>
            <a:r>
              <a:rPr lang="en-US" sz="32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Ectoderm</a:t>
            </a:r>
            <a:r>
              <a:rPr lang="en-US" sz="20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</a:p>
          <a:p>
            <a:pPr marL="463550" lvl="1" indent="0" eaLnBrk="1" fontAlgn="auto" hangingPunct="1">
              <a:spcBef>
                <a:spcPts val="1200"/>
              </a:spcBef>
              <a:spcAft>
                <a:spcPts val="0"/>
              </a:spcAft>
              <a:buClr>
                <a:srgbClr val="1F89BD"/>
              </a:buClr>
              <a:buNone/>
            </a:pPr>
            <a:r>
              <a:rPr lang="en-US" sz="2000" kern="1200" dirty="0">
                <a:solidFill>
                  <a:prstClr val="black"/>
                </a:solidFill>
                <a:ea typeface="+mn-ea"/>
                <a:cs typeface="+mn-cs"/>
              </a:rPr>
              <a:t>forms an </a:t>
            </a:r>
            <a:r>
              <a:rPr lang="en-US" sz="2000" b="1" kern="1200" dirty="0">
                <a:solidFill>
                  <a:srgbClr val="00B050"/>
                </a:solidFill>
                <a:ea typeface="+mn-ea"/>
                <a:cs typeface="+mn-cs"/>
              </a:rPr>
              <a:t>outer layer </a:t>
            </a:r>
            <a:r>
              <a:rPr lang="en-US" sz="2000" kern="1200" dirty="0">
                <a:solidFill>
                  <a:prstClr val="black"/>
                </a:solidFill>
                <a:ea typeface="+mn-ea"/>
                <a:cs typeface="+mn-cs"/>
              </a:rPr>
              <a:t>that will give rise to the </a:t>
            </a:r>
            <a:r>
              <a:rPr lang="en-US" sz="20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skin and nervous system</a:t>
            </a:r>
            <a:r>
              <a:rPr lang="en-US" sz="2000" kern="1200" dirty="0">
                <a:solidFill>
                  <a:prstClr val="black"/>
                </a:solidFill>
                <a:ea typeface="+mn-ea"/>
                <a:cs typeface="+mn-cs"/>
              </a:rPr>
              <a:t>.</a:t>
            </a:r>
          </a:p>
          <a:p>
            <a:pPr marL="109538" lvl="1" indent="0" eaLnBrk="1" fontAlgn="auto" hangingPunct="1">
              <a:spcBef>
                <a:spcPts val="1800"/>
              </a:spcBef>
              <a:spcAft>
                <a:spcPts val="0"/>
              </a:spcAft>
              <a:buClr>
                <a:srgbClr val="1F89BD"/>
              </a:buClr>
              <a:buNone/>
            </a:pPr>
            <a:r>
              <a:rPr lang="en-US" sz="32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Mesoderm</a:t>
            </a:r>
            <a:r>
              <a:rPr lang="en-US" sz="20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</a:p>
          <a:p>
            <a:pPr marL="463550" lvl="1" indent="0" eaLnBrk="1" fontAlgn="auto" hangingPunct="1">
              <a:spcBef>
                <a:spcPts val="1200"/>
              </a:spcBef>
              <a:spcAft>
                <a:spcPts val="0"/>
              </a:spcAft>
              <a:buClr>
                <a:srgbClr val="1F89BD"/>
              </a:buClr>
              <a:buNone/>
            </a:pPr>
            <a:r>
              <a:rPr lang="en-US" sz="2000" kern="1200" dirty="0">
                <a:solidFill>
                  <a:prstClr val="black"/>
                </a:solidFill>
                <a:ea typeface="+mn-ea"/>
                <a:cs typeface="+mn-cs"/>
              </a:rPr>
              <a:t>forms a </a:t>
            </a:r>
            <a:r>
              <a:rPr lang="en-US" sz="2000" b="1" kern="1200" dirty="0">
                <a:solidFill>
                  <a:srgbClr val="00B050"/>
                </a:solidFill>
                <a:ea typeface="+mn-ea"/>
                <a:cs typeface="+mn-cs"/>
              </a:rPr>
              <a:t>middle layer </a:t>
            </a:r>
            <a:r>
              <a:rPr lang="en-US" sz="2000" kern="1200" dirty="0">
                <a:solidFill>
                  <a:prstClr val="black"/>
                </a:solidFill>
                <a:ea typeface="+mn-ea"/>
                <a:cs typeface="+mn-cs"/>
              </a:rPr>
              <a:t>that will give rise to </a:t>
            </a:r>
            <a:r>
              <a:rPr lang="en-US" sz="20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muscles and most internal organs.</a:t>
            </a:r>
            <a:endParaRPr lang="en-US" sz="2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18_01bSeaStarLifeCycl_6-U.jpg">
            <a:extLst>
              <a:ext uri="{FF2B5EF4-FFF2-40B4-BE49-F238E27FC236}">
                <a16:creationId xmlns:a16="http://schemas.microsoft.com/office/drawing/2014/main" id="{804C6BE9-9003-6359-6A68-7A28C88F3D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87" r="57356" b="7729"/>
          <a:stretch/>
        </p:blipFill>
        <p:spPr>
          <a:xfrm>
            <a:off x="3276600" y="5116206"/>
            <a:ext cx="2794505" cy="151319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5AF22ED-5991-2C4A-E162-FA42E85A563E}"/>
              </a:ext>
            </a:extLst>
          </p:cNvPr>
          <p:cNvCxnSpPr/>
          <p:nvPr/>
        </p:nvCxnSpPr>
        <p:spPr bwMode="auto">
          <a:xfrm flipV="1">
            <a:off x="5499433" y="5254345"/>
            <a:ext cx="58934" cy="24083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701D22-46EA-0FDD-64E4-AEC5296FCDF0}"/>
              </a:ext>
            </a:extLst>
          </p:cNvPr>
          <p:cNvCxnSpPr/>
          <p:nvPr/>
        </p:nvCxnSpPr>
        <p:spPr bwMode="auto">
          <a:xfrm flipV="1">
            <a:off x="4749800" y="6066679"/>
            <a:ext cx="568366" cy="1528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0A62523-CA1C-5152-18C0-D2AF63A69717}"/>
              </a:ext>
            </a:extLst>
          </p:cNvPr>
          <p:cNvCxnSpPr/>
          <p:nvPr/>
        </p:nvCxnSpPr>
        <p:spPr bwMode="auto">
          <a:xfrm>
            <a:off x="5711099" y="6244479"/>
            <a:ext cx="431468" cy="2671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 Box 31">
            <a:extLst>
              <a:ext uri="{FF2B5EF4-FFF2-40B4-BE49-F238E27FC236}">
                <a16:creationId xmlns:a16="http://schemas.microsoft.com/office/drawing/2014/main" id="{A3CCFA7C-305A-AD45-7306-640A8D76D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5896" y="6390093"/>
            <a:ext cx="151641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Future </a:t>
            </a:r>
            <a:r>
              <a:rPr lang="en-US" sz="1400" dirty="0">
                <a:solidFill>
                  <a:srgbClr val="0000FF"/>
                </a:solidFill>
                <a:latin typeface="Arial" charset="0"/>
              </a:rPr>
              <a:t>mesoderm</a:t>
            </a:r>
          </a:p>
        </p:txBody>
      </p:sp>
      <p:sp>
        <p:nvSpPr>
          <p:cNvPr id="9" name="Text Box 31">
            <a:extLst>
              <a:ext uri="{FF2B5EF4-FFF2-40B4-BE49-F238E27FC236}">
                <a16:creationId xmlns:a16="http://schemas.microsoft.com/office/drawing/2014/main" id="{CB97F2AF-A0A0-B91A-6274-8F1FBAED9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9096" y="6085293"/>
            <a:ext cx="88777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B050"/>
                </a:solidFill>
                <a:latin typeface="Arial" charset="0"/>
              </a:rPr>
              <a:t>Endoderm</a:t>
            </a:r>
          </a:p>
        </p:txBody>
      </p:sp>
      <p:sp>
        <p:nvSpPr>
          <p:cNvPr id="10" name="Text Box 31">
            <a:extLst>
              <a:ext uri="{FF2B5EF4-FFF2-40B4-BE49-F238E27FC236}">
                <a16:creationId xmlns:a16="http://schemas.microsoft.com/office/drawing/2014/main" id="{42B8348E-06D4-F703-ABD3-AD33F5A1D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3029" y="5035427"/>
            <a:ext cx="82807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0000"/>
                </a:solidFill>
                <a:latin typeface="Arial" charset="0"/>
              </a:rPr>
              <a:t>Ectoderm</a:t>
            </a:r>
          </a:p>
        </p:txBody>
      </p:sp>
    </p:spTree>
    <p:extLst>
      <p:ext uri="{BB962C8B-B14F-4D97-AF65-F5344CB8AC3E}">
        <p14:creationId xmlns:p14="http://schemas.microsoft.com/office/powerpoint/2010/main" val="4900607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696200" cy="762000"/>
          </a:xfrm>
        </p:spPr>
        <p:txBody>
          <a:bodyPr/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Maturation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382000" cy="5638800"/>
          </a:xfrm>
        </p:spPr>
        <p:txBody>
          <a:bodyPr/>
          <a:lstStyle/>
          <a:p>
            <a:pPr marL="0" lvl="0" indent="0" eaLnBrk="1" fontAlgn="auto" hangingPunct="1">
              <a:spcBef>
                <a:spcPts val="1000"/>
              </a:spcBef>
              <a:spcAft>
                <a:spcPts val="0"/>
              </a:spcAft>
              <a:buClr>
                <a:srgbClr val="1F89BD"/>
              </a:buClr>
              <a:buNone/>
            </a:pPr>
            <a:r>
              <a:rPr lang="en-US" sz="2600" kern="1200" dirty="0">
                <a:solidFill>
                  <a:prstClr val="black"/>
                </a:solidFill>
              </a:rPr>
              <a:t>After the gastrula stage, many vertebrate animals </a:t>
            </a:r>
            <a:r>
              <a:rPr lang="en-US" sz="2600" b="1" kern="1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 directly into adults.</a:t>
            </a:r>
          </a:p>
          <a:p>
            <a:pPr marL="0" lvl="0" indent="0" eaLnBrk="1" fontAlgn="auto" hangingPunct="1">
              <a:spcBef>
                <a:spcPts val="1000"/>
              </a:spcBef>
              <a:spcAft>
                <a:spcPts val="0"/>
              </a:spcAft>
              <a:buClr>
                <a:srgbClr val="1F89BD"/>
              </a:buClr>
              <a:buNone/>
            </a:pPr>
            <a:endParaRPr lang="en-US" sz="2600" b="1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fontAlgn="auto" hangingPunct="1">
              <a:spcBef>
                <a:spcPts val="1000"/>
              </a:spcBef>
              <a:spcAft>
                <a:spcPts val="0"/>
              </a:spcAft>
              <a:buClr>
                <a:srgbClr val="1F89BD"/>
              </a:buClr>
              <a:buNone/>
            </a:pPr>
            <a:r>
              <a:rPr lang="en-US" sz="2600" kern="1200" dirty="0">
                <a:solidFill>
                  <a:prstClr val="black"/>
                </a:solidFill>
              </a:rPr>
              <a:t>Invertebrate and some vertebrate animals </a:t>
            </a:r>
            <a:r>
              <a:rPr lang="en-US" sz="2600" b="1" kern="1200" dirty="0">
                <a:solidFill>
                  <a:srgbClr val="0000FF"/>
                </a:solidFill>
              </a:rPr>
              <a:t>do NOT </a:t>
            </a:r>
            <a:r>
              <a:rPr lang="en-US" sz="2600" b="1" kern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 directly into adults.</a:t>
            </a:r>
          </a:p>
          <a:p>
            <a:pPr marL="0" lvl="0" indent="0" eaLnBrk="1" fontAlgn="auto" hangingPunct="1">
              <a:spcBef>
                <a:spcPts val="1000"/>
              </a:spcBef>
              <a:spcAft>
                <a:spcPts val="0"/>
              </a:spcAft>
              <a:buClr>
                <a:srgbClr val="1F89BD"/>
              </a:buClr>
              <a:buNone/>
            </a:pPr>
            <a:endParaRPr lang="en-US" sz="2600" b="1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eaLnBrk="1" fontAlgn="auto" hangingPunct="1">
              <a:spcBef>
                <a:spcPts val="1000"/>
              </a:spcBef>
              <a:spcAft>
                <a:spcPts val="0"/>
              </a:spcAft>
              <a:buClr>
                <a:srgbClr val="1F89BD"/>
              </a:buClr>
              <a:buNone/>
            </a:pPr>
            <a:r>
              <a:rPr lang="en-US" sz="2600" b="1" kern="1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Phyla of Invertebrates:</a:t>
            </a:r>
          </a:p>
          <a:p>
            <a:pPr marL="0" lvl="0" indent="0" eaLnBrk="1" fontAlgn="auto" hangingPunct="1">
              <a:spcBef>
                <a:spcPts val="1000"/>
              </a:spcBef>
              <a:spcAft>
                <a:spcPts val="0"/>
              </a:spcAft>
              <a:buClr>
                <a:srgbClr val="1F89BD"/>
              </a:buClr>
              <a:buNone/>
            </a:pPr>
            <a:r>
              <a:rPr lang="en-US" sz="2800" b="1" dirty="0"/>
              <a:t>Porifera, </a:t>
            </a:r>
            <a:r>
              <a:rPr lang="en-US" sz="2800" b="1" dirty="0" err="1"/>
              <a:t>Coelenterata</a:t>
            </a:r>
            <a:r>
              <a:rPr lang="en-US" sz="2800" b="1" dirty="0"/>
              <a:t> (Cnidaria), Platyhelminthes (flat worms), Nematoda (round worms), Annelida (segmented worms), Echinodermata, Mollusca, and Arthropoda</a:t>
            </a:r>
            <a:r>
              <a:rPr lang="en-US" sz="2800" dirty="0"/>
              <a:t>.</a:t>
            </a:r>
            <a:endParaRPr lang="en-US" sz="1400" b="1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eaLnBrk="1" fontAlgn="auto" hangingPunct="1">
              <a:spcBef>
                <a:spcPts val="1000"/>
              </a:spcBef>
              <a:spcAft>
                <a:spcPts val="0"/>
              </a:spcAft>
              <a:buClr>
                <a:srgbClr val="1F89BD"/>
              </a:buClr>
              <a:buNone/>
            </a:pPr>
            <a:endParaRPr lang="en-US" sz="28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04462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_01bSeaStarLifeCycl_7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9" b="8995"/>
          <a:stretch/>
        </p:blipFill>
        <p:spPr>
          <a:xfrm>
            <a:off x="1295400" y="137161"/>
            <a:ext cx="4595834" cy="5991492"/>
          </a:xfrm>
          <a:prstGeom prst="rect">
            <a:avLst/>
          </a:prstGeom>
        </p:spPr>
      </p:pic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4294762" y="280616"/>
            <a:ext cx="55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Sperm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 flipV="1">
            <a:off x="2146633" y="4064000"/>
            <a:ext cx="461100" cy="16040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6" name="Group 5"/>
          <p:cNvGrpSpPr/>
          <p:nvPr/>
        </p:nvGrpSpPr>
        <p:grpSpPr>
          <a:xfrm>
            <a:off x="1986654" y="1179379"/>
            <a:ext cx="209181" cy="209181"/>
            <a:chOff x="1986654" y="1179379"/>
            <a:chExt cx="209181" cy="209181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Text Box 31"/>
            <p:cNvSpPr txBox="1">
              <a:spLocks noChangeArrowheads="1"/>
            </p:cNvSpPr>
            <p:nvPr/>
          </p:nvSpPr>
          <p:spPr bwMode="auto">
            <a:xfrm>
              <a:off x="2056118" y="1199084"/>
              <a:ext cx="74887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458921" y="645979"/>
            <a:ext cx="209181" cy="209181"/>
            <a:chOff x="1986654" y="1179379"/>
            <a:chExt cx="209181" cy="209181"/>
          </a:xfrm>
        </p:grpSpPr>
        <p:sp>
          <p:nvSpPr>
            <p:cNvPr id="10" name="Oval 9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Text Box 31"/>
            <p:cNvSpPr txBox="1">
              <a:spLocks noChangeArrowheads="1"/>
            </p:cNvSpPr>
            <p:nvPr/>
          </p:nvSpPr>
          <p:spPr bwMode="auto">
            <a:xfrm>
              <a:off x="2056118" y="1199084"/>
              <a:ext cx="74887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2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297121" y="1666212"/>
            <a:ext cx="209181" cy="209181"/>
            <a:chOff x="1986654" y="1179379"/>
            <a:chExt cx="209181" cy="209181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" name="Text Box 31"/>
            <p:cNvSpPr txBox="1">
              <a:spLocks noChangeArrowheads="1"/>
            </p:cNvSpPr>
            <p:nvPr/>
          </p:nvSpPr>
          <p:spPr bwMode="auto">
            <a:xfrm>
              <a:off x="2056118" y="1199084"/>
              <a:ext cx="74887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3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745854" y="3164813"/>
            <a:ext cx="209181" cy="209181"/>
            <a:chOff x="1986654" y="1179379"/>
            <a:chExt cx="209181" cy="209181"/>
          </a:xfrm>
        </p:grpSpPr>
        <p:sp>
          <p:nvSpPr>
            <p:cNvPr id="16" name="Oval 15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" name="Text Box 31"/>
            <p:cNvSpPr txBox="1">
              <a:spLocks noChangeArrowheads="1"/>
            </p:cNvSpPr>
            <p:nvPr/>
          </p:nvSpPr>
          <p:spPr bwMode="auto">
            <a:xfrm>
              <a:off x="2055090" y="1199084"/>
              <a:ext cx="76944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4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470687" y="4515246"/>
            <a:ext cx="209181" cy="209181"/>
            <a:chOff x="1986654" y="1179379"/>
            <a:chExt cx="209181" cy="209181"/>
          </a:xfrm>
        </p:grpSpPr>
        <p:sp>
          <p:nvSpPr>
            <p:cNvPr id="19" name="Oval 18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Text Box 31"/>
            <p:cNvSpPr txBox="1">
              <a:spLocks noChangeArrowheads="1"/>
            </p:cNvSpPr>
            <p:nvPr/>
          </p:nvSpPr>
          <p:spPr bwMode="auto">
            <a:xfrm>
              <a:off x="2056118" y="1199084"/>
              <a:ext cx="74887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5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213387" y="5717512"/>
            <a:ext cx="209181" cy="209181"/>
            <a:chOff x="1986654" y="1179379"/>
            <a:chExt cx="209181" cy="209181"/>
          </a:xfrm>
        </p:grpSpPr>
        <p:sp>
          <p:nvSpPr>
            <p:cNvPr id="22" name="Oval 21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" name="Text Box 31"/>
            <p:cNvSpPr txBox="1">
              <a:spLocks noChangeArrowheads="1"/>
            </p:cNvSpPr>
            <p:nvPr/>
          </p:nvSpPr>
          <p:spPr bwMode="auto">
            <a:xfrm>
              <a:off x="2056118" y="1199084"/>
              <a:ext cx="74887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6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050154" y="5226445"/>
            <a:ext cx="209181" cy="209181"/>
            <a:chOff x="1986654" y="1179379"/>
            <a:chExt cx="209181" cy="209181"/>
          </a:xfrm>
        </p:grpSpPr>
        <p:sp>
          <p:nvSpPr>
            <p:cNvPr id="25" name="Oval 24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" name="Text Box 31"/>
            <p:cNvSpPr txBox="1">
              <a:spLocks noChangeArrowheads="1"/>
            </p:cNvSpPr>
            <p:nvPr/>
          </p:nvSpPr>
          <p:spPr bwMode="auto">
            <a:xfrm>
              <a:off x="2056118" y="1199084"/>
              <a:ext cx="74887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7</a:t>
              </a:r>
            </a:p>
          </p:txBody>
        </p:sp>
      </p:grpSp>
      <p:cxnSp>
        <p:nvCxnSpPr>
          <p:cNvPr id="30" name="Straight Connector 29"/>
          <p:cNvCxnSpPr/>
          <p:nvPr/>
        </p:nvCxnSpPr>
        <p:spPr bwMode="auto">
          <a:xfrm flipV="1">
            <a:off x="3518233" y="4809067"/>
            <a:ext cx="58934" cy="24083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/>
          <p:nvPr/>
        </p:nvCxnSpPr>
        <p:spPr bwMode="auto">
          <a:xfrm flipV="1">
            <a:off x="2768600" y="5621401"/>
            <a:ext cx="568366" cy="1528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Connector 31"/>
          <p:cNvCxnSpPr/>
          <p:nvPr/>
        </p:nvCxnSpPr>
        <p:spPr bwMode="auto">
          <a:xfrm flipV="1">
            <a:off x="2781300" y="5723001"/>
            <a:ext cx="682666" cy="26293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>
            <a:off x="3729899" y="5799201"/>
            <a:ext cx="431468" cy="2671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5116030" y="729348"/>
            <a:ext cx="122686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Zygote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(fertilized egg)</a:t>
            </a: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5640962" y="2168684"/>
            <a:ext cx="808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Eight-cell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stage</a:t>
            </a:r>
          </a:p>
        </p:txBody>
      </p:sp>
      <p:sp>
        <p:nvSpPr>
          <p:cNvPr id="36" name="Text Box 31"/>
          <p:cNvSpPr txBox="1">
            <a:spLocks noChangeArrowheads="1"/>
          </p:cNvSpPr>
          <p:nvPr/>
        </p:nvSpPr>
        <p:spPr bwMode="auto">
          <a:xfrm>
            <a:off x="5818762" y="3497948"/>
            <a:ext cx="12770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Blastula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(cross section)</a:t>
            </a: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4929762" y="5377547"/>
            <a:ext cx="12770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Early gastrula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(cross section)</a:t>
            </a: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2863896" y="6097214"/>
            <a:ext cx="12770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Later gastrula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(cross section)</a:t>
            </a:r>
          </a:p>
        </p:txBody>
      </p:sp>
      <p:sp>
        <p:nvSpPr>
          <p:cNvPr id="39" name="Text Box 31"/>
          <p:cNvSpPr txBox="1">
            <a:spLocks noChangeArrowheads="1"/>
          </p:cNvSpPr>
          <p:nvPr/>
        </p:nvSpPr>
        <p:spPr bwMode="auto">
          <a:xfrm>
            <a:off x="4184696" y="5944815"/>
            <a:ext cx="151641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Future mesoderm</a:t>
            </a:r>
          </a:p>
        </p:txBody>
      </p:sp>
      <p:sp>
        <p:nvSpPr>
          <p:cNvPr id="40" name="Text Box 31"/>
          <p:cNvSpPr txBox="1">
            <a:spLocks noChangeArrowheads="1"/>
          </p:cNvSpPr>
          <p:nvPr/>
        </p:nvSpPr>
        <p:spPr bwMode="auto">
          <a:xfrm>
            <a:off x="1754763" y="5868615"/>
            <a:ext cx="99788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Internal sac</a:t>
            </a:r>
          </a:p>
        </p:txBody>
      </p:sp>
      <p:sp>
        <p:nvSpPr>
          <p:cNvPr id="41" name="Text Box 31"/>
          <p:cNvSpPr txBox="1">
            <a:spLocks noChangeArrowheads="1"/>
          </p:cNvSpPr>
          <p:nvPr/>
        </p:nvSpPr>
        <p:spPr bwMode="auto">
          <a:xfrm>
            <a:off x="1847896" y="5640015"/>
            <a:ext cx="88777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Endoderm</a:t>
            </a:r>
          </a:p>
        </p:txBody>
      </p:sp>
      <p:sp>
        <p:nvSpPr>
          <p:cNvPr id="42" name="Text Box 31"/>
          <p:cNvSpPr txBox="1">
            <a:spLocks noChangeArrowheads="1"/>
          </p:cNvSpPr>
          <p:nvPr/>
        </p:nvSpPr>
        <p:spPr bwMode="auto">
          <a:xfrm>
            <a:off x="3261829" y="4590149"/>
            <a:ext cx="82807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Ectoderm</a:t>
            </a:r>
          </a:p>
        </p:txBody>
      </p:sp>
      <p:sp>
        <p:nvSpPr>
          <p:cNvPr id="43" name="Text Box 31"/>
          <p:cNvSpPr txBox="1">
            <a:spLocks noChangeArrowheads="1"/>
          </p:cNvSpPr>
          <p:nvPr/>
        </p:nvSpPr>
        <p:spPr bwMode="auto">
          <a:xfrm>
            <a:off x="1206573" y="4571888"/>
            <a:ext cx="48731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FF"/>
                </a:solidFill>
                <a:latin typeface="Arial" charset="0"/>
              </a:rPr>
              <a:t>Larva</a:t>
            </a:r>
          </a:p>
        </p:txBody>
      </p:sp>
      <p:sp>
        <p:nvSpPr>
          <p:cNvPr id="44" name="Text Box 31"/>
          <p:cNvSpPr txBox="1">
            <a:spLocks noChangeArrowheads="1"/>
          </p:cNvSpPr>
          <p:nvPr/>
        </p:nvSpPr>
        <p:spPr bwMode="auto">
          <a:xfrm>
            <a:off x="2635295" y="3929748"/>
            <a:ext cx="124393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Digestive tract</a:t>
            </a:r>
          </a:p>
        </p:txBody>
      </p:sp>
      <p:sp>
        <p:nvSpPr>
          <p:cNvPr id="46" name="Text Box 31"/>
          <p:cNvSpPr txBox="1">
            <a:spLocks noChangeArrowheads="1"/>
          </p:cNvSpPr>
          <p:nvPr/>
        </p:nvSpPr>
        <p:spPr bwMode="auto">
          <a:xfrm>
            <a:off x="2389763" y="2388816"/>
            <a:ext cx="46166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Adult</a:t>
            </a:r>
          </a:p>
        </p:txBody>
      </p:sp>
      <p:sp>
        <p:nvSpPr>
          <p:cNvPr id="47" name="Text Box 31"/>
          <p:cNvSpPr txBox="1">
            <a:spLocks noChangeArrowheads="1"/>
          </p:cNvSpPr>
          <p:nvPr/>
        </p:nvSpPr>
        <p:spPr bwMode="auto">
          <a:xfrm>
            <a:off x="2178096" y="1449016"/>
            <a:ext cx="65853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Meiosis</a:t>
            </a: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3126361" y="1313549"/>
            <a:ext cx="33908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Egg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35DB9D5-B3D1-7420-5574-8EC1E9C12678}"/>
              </a:ext>
            </a:extLst>
          </p:cNvPr>
          <p:cNvGrpSpPr/>
          <p:nvPr/>
        </p:nvGrpSpPr>
        <p:grpSpPr>
          <a:xfrm>
            <a:off x="7270771" y="78166"/>
            <a:ext cx="1676400" cy="989384"/>
            <a:chOff x="1426607" y="3736298"/>
            <a:chExt cx="1676400" cy="989384"/>
          </a:xfrm>
        </p:grpSpPr>
        <p:pic>
          <p:nvPicPr>
            <p:cNvPr id="27" name="Picture 26" descr="18_01bSeaStarLifeCycl_1-U.jpg">
              <a:extLst>
                <a:ext uri="{FF2B5EF4-FFF2-40B4-BE49-F238E27FC236}">
                  <a16:creationId xmlns:a16="http://schemas.microsoft.com/office/drawing/2014/main" id="{3D6CB061-E688-EA1A-5021-3244CCA6DA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19" t="82683" b="2289"/>
            <a:stretch/>
          </p:blipFill>
          <p:spPr>
            <a:xfrm>
              <a:off x="1426607" y="3736298"/>
              <a:ext cx="1676400" cy="989384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C45B87F-8806-ED1F-10A6-85FC7B2957BF}"/>
                </a:ext>
              </a:extLst>
            </p:cNvPr>
            <p:cNvGrpSpPr/>
            <p:nvPr/>
          </p:nvGrpSpPr>
          <p:grpSpPr>
            <a:xfrm>
              <a:off x="1716062" y="3886201"/>
              <a:ext cx="1266674" cy="698044"/>
              <a:chOff x="6470695" y="5733149"/>
              <a:chExt cx="1266674" cy="698044"/>
            </a:xfrm>
          </p:grpSpPr>
          <p:sp>
            <p:nvSpPr>
              <p:cNvPr id="29" name="Text Box 31">
                <a:extLst>
                  <a:ext uri="{FF2B5EF4-FFF2-40B4-BE49-F238E27FC236}">
                    <a16:creationId xmlns:a16="http://schemas.microsoft.com/office/drawing/2014/main" id="{FF64ED50-73EB-A672-FC89-F8C1E0001A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70695" y="5733149"/>
                <a:ext cx="32935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Key</a:t>
                </a:r>
              </a:p>
            </p:txBody>
          </p:sp>
          <p:sp>
            <p:nvSpPr>
              <p:cNvPr id="45" name="Text Box 31">
                <a:extLst>
                  <a:ext uri="{FF2B5EF4-FFF2-40B4-BE49-F238E27FC236}">
                    <a16:creationId xmlns:a16="http://schemas.microsoft.com/office/drawing/2014/main" id="{6D4DC5F5-4621-4F01-40FD-93BB24147A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50095" y="5970216"/>
                <a:ext cx="93739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Haploid (</a:t>
                </a:r>
                <a:r>
                  <a:rPr lang="en-US" sz="1400" i="1" dirty="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)</a:t>
                </a:r>
              </a:p>
            </p:txBody>
          </p:sp>
          <p:sp>
            <p:nvSpPr>
              <p:cNvPr id="52" name="Text Box 31">
                <a:extLst>
                  <a:ext uri="{FF2B5EF4-FFF2-40B4-BE49-F238E27FC236}">
                    <a16:creationId xmlns:a16="http://schemas.microsoft.com/office/drawing/2014/main" id="{37859691-0E66-C44F-9CBE-DE33CD9B5C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50095" y="6215749"/>
                <a:ext cx="98727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Diploid (2</a:t>
                </a:r>
                <a:r>
                  <a:rPr lang="en-US" sz="1400" i="1" dirty="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)</a:t>
                </a:r>
              </a:p>
            </p:txBody>
          </p:sp>
        </p:grp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BFA5FEAE-BDA5-F3B1-A784-14BBDD940BDA}"/>
              </a:ext>
            </a:extLst>
          </p:cNvPr>
          <p:cNvSpPr txBox="1"/>
          <p:nvPr/>
        </p:nvSpPr>
        <p:spPr>
          <a:xfrm>
            <a:off x="7211529" y="2135156"/>
            <a:ext cx="1896120" cy="3046988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R="0" lvl="0" indent="635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1F89BD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Some animals, such as the sea star,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/>
                <a:ea typeface="+mn-ea"/>
                <a:cs typeface="+mn-cs"/>
              </a:rPr>
              <a:t>develop into one or more larval stages.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C27A7D43-A669-D9B2-553C-8130547717D7}"/>
              </a:ext>
            </a:extLst>
          </p:cNvPr>
          <p:cNvSpPr/>
          <p:nvPr/>
        </p:nvSpPr>
        <p:spPr bwMode="auto">
          <a:xfrm rot="19923668">
            <a:off x="1557563" y="3546587"/>
            <a:ext cx="1067363" cy="1329050"/>
          </a:xfrm>
          <a:prstGeom prst="round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8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F7B5E63-773F-BECD-82DC-71E5EA3888D1}"/>
              </a:ext>
            </a:extLst>
          </p:cNvPr>
          <p:cNvSpPr txBox="1"/>
          <p:nvPr/>
        </p:nvSpPr>
        <p:spPr>
          <a:xfrm>
            <a:off x="6920" y="846017"/>
            <a:ext cx="1821880" cy="2677656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0" marR="0" lvl="1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89BD"/>
              </a:buClr>
              <a:buSzTx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Larva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is an immature individual that looks different from the adult animal.</a:t>
            </a:r>
          </a:p>
        </p:txBody>
      </p:sp>
    </p:spTree>
    <p:extLst>
      <p:ext uri="{BB962C8B-B14F-4D97-AF65-F5344CB8AC3E}">
        <p14:creationId xmlns:p14="http://schemas.microsoft.com/office/powerpoint/2010/main" val="233227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6" grpId="0" animBg="1"/>
      <p:bldP spid="57" grpId="0" animBg="1"/>
      <p:bldP spid="5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9218" descr="18_01bSeaStarLifeCycl_8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43" b="7729"/>
          <a:stretch/>
        </p:blipFill>
        <p:spPr>
          <a:xfrm>
            <a:off x="1295400" y="137160"/>
            <a:ext cx="4518890" cy="6074861"/>
          </a:xfrm>
          <a:prstGeom prst="rect">
            <a:avLst/>
          </a:prstGeom>
        </p:spPr>
      </p:pic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4294762" y="280616"/>
            <a:ext cx="55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Sperm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 flipV="1">
            <a:off x="2146633" y="4064000"/>
            <a:ext cx="461100" cy="16040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" name="Group 2"/>
          <p:cNvGrpSpPr/>
          <p:nvPr/>
        </p:nvGrpSpPr>
        <p:grpSpPr>
          <a:xfrm>
            <a:off x="1986654" y="1179379"/>
            <a:ext cx="209181" cy="209181"/>
            <a:chOff x="1986654" y="1179379"/>
            <a:chExt cx="209181" cy="209181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Text Box 31"/>
            <p:cNvSpPr txBox="1">
              <a:spLocks noChangeArrowheads="1"/>
            </p:cNvSpPr>
            <p:nvPr/>
          </p:nvSpPr>
          <p:spPr bwMode="auto">
            <a:xfrm>
              <a:off x="2056118" y="1199084"/>
              <a:ext cx="74887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1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458921" y="645979"/>
            <a:ext cx="209181" cy="209181"/>
            <a:chOff x="1986654" y="1179379"/>
            <a:chExt cx="209181" cy="209181"/>
          </a:xfrm>
        </p:grpSpPr>
        <p:sp>
          <p:nvSpPr>
            <p:cNvPr id="11" name="Oval 10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" name="Text Box 31"/>
            <p:cNvSpPr txBox="1">
              <a:spLocks noChangeArrowheads="1"/>
            </p:cNvSpPr>
            <p:nvPr/>
          </p:nvSpPr>
          <p:spPr bwMode="auto">
            <a:xfrm>
              <a:off x="2056118" y="1199084"/>
              <a:ext cx="74887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2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297121" y="1666212"/>
            <a:ext cx="209181" cy="209181"/>
            <a:chOff x="1986654" y="1179379"/>
            <a:chExt cx="209181" cy="209181"/>
          </a:xfrm>
        </p:grpSpPr>
        <p:sp>
          <p:nvSpPr>
            <p:cNvPr id="14" name="Oval 13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" name="Text Box 31"/>
            <p:cNvSpPr txBox="1">
              <a:spLocks noChangeArrowheads="1"/>
            </p:cNvSpPr>
            <p:nvPr/>
          </p:nvSpPr>
          <p:spPr bwMode="auto">
            <a:xfrm>
              <a:off x="2056118" y="1199084"/>
              <a:ext cx="74887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3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745854" y="3164813"/>
            <a:ext cx="209181" cy="209181"/>
            <a:chOff x="1986654" y="1179379"/>
            <a:chExt cx="209181" cy="209181"/>
          </a:xfrm>
        </p:grpSpPr>
        <p:sp>
          <p:nvSpPr>
            <p:cNvPr id="17" name="Oval 16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Text Box 31"/>
            <p:cNvSpPr txBox="1">
              <a:spLocks noChangeArrowheads="1"/>
            </p:cNvSpPr>
            <p:nvPr/>
          </p:nvSpPr>
          <p:spPr bwMode="auto">
            <a:xfrm>
              <a:off x="2055090" y="1199084"/>
              <a:ext cx="76944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4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470687" y="4515246"/>
            <a:ext cx="209181" cy="209181"/>
            <a:chOff x="1986654" y="1179379"/>
            <a:chExt cx="209181" cy="209181"/>
          </a:xfrm>
        </p:grpSpPr>
        <p:sp>
          <p:nvSpPr>
            <p:cNvPr id="20" name="Oval 19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Text Box 31"/>
            <p:cNvSpPr txBox="1">
              <a:spLocks noChangeArrowheads="1"/>
            </p:cNvSpPr>
            <p:nvPr/>
          </p:nvSpPr>
          <p:spPr bwMode="auto">
            <a:xfrm>
              <a:off x="2056118" y="1199084"/>
              <a:ext cx="74887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5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213387" y="5717512"/>
            <a:ext cx="209181" cy="209181"/>
            <a:chOff x="1986654" y="1179379"/>
            <a:chExt cx="209181" cy="209181"/>
          </a:xfrm>
        </p:grpSpPr>
        <p:sp>
          <p:nvSpPr>
            <p:cNvPr id="23" name="Oval 22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" name="Text Box 31"/>
            <p:cNvSpPr txBox="1">
              <a:spLocks noChangeArrowheads="1"/>
            </p:cNvSpPr>
            <p:nvPr/>
          </p:nvSpPr>
          <p:spPr bwMode="auto">
            <a:xfrm>
              <a:off x="2056118" y="1199084"/>
              <a:ext cx="74887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6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050154" y="5226445"/>
            <a:ext cx="209181" cy="209181"/>
            <a:chOff x="1986654" y="1179379"/>
            <a:chExt cx="209181" cy="209181"/>
          </a:xfrm>
        </p:grpSpPr>
        <p:sp>
          <p:nvSpPr>
            <p:cNvPr id="26" name="Oval 25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" name="Text Box 31"/>
            <p:cNvSpPr txBox="1">
              <a:spLocks noChangeArrowheads="1"/>
            </p:cNvSpPr>
            <p:nvPr/>
          </p:nvSpPr>
          <p:spPr bwMode="auto">
            <a:xfrm>
              <a:off x="2056118" y="1199084"/>
              <a:ext cx="74887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7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360121" y="2902346"/>
            <a:ext cx="209181" cy="209181"/>
            <a:chOff x="1986654" y="1179379"/>
            <a:chExt cx="209181" cy="209181"/>
          </a:xfrm>
        </p:grpSpPr>
        <p:sp>
          <p:nvSpPr>
            <p:cNvPr id="30" name="Oval 29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" name="Text Box 31"/>
            <p:cNvSpPr txBox="1">
              <a:spLocks noChangeArrowheads="1"/>
            </p:cNvSpPr>
            <p:nvPr/>
          </p:nvSpPr>
          <p:spPr bwMode="auto">
            <a:xfrm>
              <a:off x="2056118" y="1199084"/>
              <a:ext cx="74887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8</a:t>
              </a:r>
            </a:p>
          </p:txBody>
        </p:sp>
      </p:grpSp>
      <p:cxnSp>
        <p:nvCxnSpPr>
          <p:cNvPr id="32" name="Straight Connector 31"/>
          <p:cNvCxnSpPr/>
          <p:nvPr/>
        </p:nvCxnSpPr>
        <p:spPr bwMode="auto">
          <a:xfrm flipV="1">
            <a:off x="3518233" y="4809067"/>
            <a:ext cx="58934" cy="24083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 flipV="1">
            <a:off x="2768600" y="5621401"/>
            <a:ext cx="568366" cy="1528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Connector 34"/>
          <p:cNvCxnSpPr/>
          <p:nvPr/>
        </p:nvCxnSpPr>
        <p:spPr bwMode="auto">
          <a:xfrm flipV="1">
            <a:off x="2781300" y="5723001"/>
            <a:ext cx="682666" cy="26293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Connector 36"/>
          <p:cNvCxnSpPr/>
          <p:nvPr/>
        </p:nvCxnSpPr>
        <p:spPr bwMode="auto">
          <a:xfrm>
            <a:off x="3729899" y="5799201"/>
            <a:ext cx="431468" cy="2671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Text Box 31"/>
          <p:cNvSpPr txBox="1">
            <a:spLocks noChangeArrowheads="1"/>
          </p:cNvSpPr>
          <p:nvPr/>
        </p:nvSpPr>
        <p:spPr bwMode="auto">
          <a:xfrm>
            <a:off x="5116030" y="729348"/>
            <a:ext cx="122686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Zygote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(fertilized egg)</a:t>
            </a:r>
          </a:p>
        </p:txBody>
      </p:sp>
      <p:sp>
        <p:nvSpPr>
          <p:cNvPr id="40" name="Text Box 31"/>
          <p:cNvSpPr txBox="1">
            <a:spLocks noChangeArrowheads="1"/>
          </p:cNvSpPr>
          <p:nvPr/>
        </p:nvSpPr>
        <p:spPr bwMode="auto">
          <a:xfrm>
            <a:off x="5640962" y="2168684"/>
            <a:ext cx="808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Eight-cell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stage</a:t>
            </a:r>
          </a:p>
        </p:txBody>
      </p:sp>
      <p:sp>
        <p:nvSpPr>
          <p:cNvPr id="41" name="Text Box 31"/>
          <p:cNvSpPr txBox="1">
            <a:spLocks noChangeArrowheads="1"/>
          </p:cNvSpPr>
          <p:nvPr/>
        </p:nvSpPr>
        <p:spPr bwMode="auto">
          <a:xfrm>
            <a:off x="5818762" y="3497948"/>
            <a:ext cx="69570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Blastula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2" name="Text Box 31"/>
          <p:cNvSpPr txBox="1">
            <a:spLocks noChangeArrowheads="1"/>
          </p:cNvSpPr>
          <p:nvPr/>
        </p:nvSpPr>
        <p:spPr bwMode="auto">
          <a:xfrm>
            <a:off x="4929762" y="5377547"/>
            <a:ext cx="12770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Early gastrula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(cross section)</a:t>
            </a:r>
          </a:p>
        </p:txBody>
      </p:sp>
      <p:sp>
        <p:nvSpPr>
          <p:cNvPr id="43" name="Text Box 31"/>
          <p:cNvSpPr txBox="1">
            <a:spLocks noChangeArrowheads="1"/>
          </p:cNvSpPr>
          <p:nvPr/>
        </p:nvSpPr>
        <p:spPr bwMode="auto">
          <a:xfrm>
            <a:off x="2863896" y="6097214"/>
            <a:ext cx="12770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Later gastrula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(cross section)</a:t>
            </a:r>
          </a:p>
        </p:txBody>
      </p:sp>
      <p:sp>
        <p:nvSpPr>
          <p:cNvPr id="44" name="Text Box 31"/>
          <p:cNvSpPr txBox="1">
            <a:spLocks noChangeArrowheads="1"/>
          </p:cNvSpPr>
          <p:nvPr/>
        </p:nvSpPr>
        <p:spPr bwMode="auto">
          <a:xfrm>
            <a:off x="4184696" y="5944815"/>
            <a:ext cx="151641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Future mesoderm</a:t>
            </a:r>
          </a:p>
        </p:txBody>
      </p:sp>
      <p:sp>
        <p:nvSpPr>
          <p:cNvPr id="45" name="Text Box 31"/>
          <p:cNvSpPr txBox="1">
            <a:spLocks noChangeArrowheads="1"/>
          </p:cNvSpPr>
          <p:nvPr/>
        </p:nvSpPr>
        <p:spPr bwMode="auto">
          <a:xfrm>
            <a:off x="1754763" y="5868615"/>
            <a:ext cx="99788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Internal sac</a:t>
            </a:r>
          </a:p>
        </p:txBody>
      </p:sp>
      <p:sp>
        <p:nvSpPr>
          <p:cNvPr id="46" name="Text Box 31"/>
          <p:cNvSpPr txBox="1">
            <a:spLocks noChangeArrowheads="1"/>
          </p:cNvSpPr>
          <p:nvPr/>
        </p:nvSpPr>
        <p:spPr bwMode="auto">
          <a:xfrm>
            <a:off x="1847896" y="5640015"/>
            <a:ext cx="88777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Endoderm</a:t>
            </a:r>
          </a:p>
        </p:txBody>
      </p:sp>
      <p:sp>
        <p:nvSpPr>
          <p:cNvPr id="47" name="Text Box 31"/>
          <p:cNvSpPr txBox="1">
            <a:spLocks noChangeArrowheads="1"/>
          </p:cNvSpPr>
          <p:nvPr/>
        </p:nvSpPr>
        <p:spPr bwMode="auto">
          <a:xfrm>
            <a:off x="3261829" y="4590149"/>
            <a:ext cx="82807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Ectoderm</a:t>
            </a: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1627762" y="4725615"/>
            <a:ext cx="48731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Larva</a:t>
            </a:r>
          </a:p>
        </p:txBody>
      </p:sp>
      <p:sp>
        <p:nvSpPr>
          <p:cNvPr id="49" name="Text Box 31"/>
          <p:cNvSpPr txBox="1">
            <a:spLocks noChangeArrowheads="1"/>
          </p:cNvSpPr>
          <p:nvPr/>
        </p:nvSpPr>
        <p:spPr bwMode="auto">
          <a:xfrm>
            <a:off x="2635295" y="3929748"/>
            <a:ext cx="124393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Digestive tract</a:t>
            </a:r>
          </a:p>
        </p:txBody>
      </p:sp>
      <p:sp>
        <p:nvSpPr>
          <p:cNvPr id="50" name="Text Box 31"/>
          <p:cNvSpPr txBox="1">
            <a:spLocks noChangeArrowheads="1"/>
          </p:cNvSpPr>
          <p:nvPr/>
        </p:nvSpPr>
        <p:spPr bwMode="auto">
          <a:xfrm>
            <a:off x="1407629" y="3167749"/>
            <a:ext cx="13267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FF"/>
                </a:solidFill>
                <a:latin typeface="Arial" charset="0"/>
              </a:rPr>
              <a:t>Metamorphosis</a:t>
            </a:r>
          </a:p>
        </p:txBody>
      </p:sp>
      <p:sp>
        <p:nvSpPr>
          <p:cNvPr id="51" name="Text Box 31"/>
          <p:cNvSpPr txBox="1">
            <a:spLocks noChangeArrowheads="1"/>
          </p:cNvSpPr>
          <p:nvPr/>
        </p:nvSpPr>
        <p:spPr bwMode="auto">
          <a:xfrm>
            <a:off x="2389763" y="2388816"/>
            <a:ext cx="46166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Adult</a:t>
            </a:r>
          </a:p>
        </p:txBody>
      </p:sp>
      <p:sp>
        <p:nvSpPr>
          <p:cNvPr id="52" name="Text Box 31"/>
          <p:cNvSpPr txBox="1">
            <a:spLocks noChangeArrowheads="1"/>
          </p:cNvSpPr>
          <p:nvPr/>
        </p:nvSpPr>
        <p:spPr bwMode="auto">
          <a:xfrm>
            <a:off x="2178096" y="1449016"/>
            <a:ext cx="65853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Meiosis</a:t>
            </a:r>
          </a:p>
        </p:txBody>
      </p:sp>
      <p:sp>
        <p:nvSpPr>
          <p:cNvPr id="53" name="Text Box 31"/>
          <p:cNvSpPr txBox="1">
            <a:spLocks noChangeArrowheads="1"/>
          </p:cNvSpPr>
          <p:nvPr/>
        </p:nvSpPr>
        <p:spPr bwMode="auto">
          <a:xfrm>
            <a:off x="3126361" y="1313549"/>
            <a:ext cx="33908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Egg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7DA596D-3C5C-B121-B1AD-6DDEF50EE62B}"/>
              </a:ext>
            </a:extLst>
          </p:cNvPr>
          <p:cNvGrpSpPr/>
          <p:nvPr/>
        </p:nvGrpSpPr>
        <p:grpSpPr>
          <a:xfrm>
            <a:off x="7270771" y="78166"/>
            <a:ext cx="1676400" cy="989384"/>
            <a:chOff x="1426607" y="3736298"/>
            <a:chExt cx="1676400" cy="989384"/>
          </a:xfrm>
        </p:grpSpPr>
        <p:pic>
          <p:nvPicPr>
            <p:cNvPr id="4" name="Picture 3" descr="18_01bSeaStarLifeCycl_1-U.jpg">
              <a:extLst>
                <a:ext uri="{FF2B5EF4-FFF2-40B4-BE49-F238E27FC236}">
                  <a16:creationId xmlns:a16="http://schemas.microsoft.com/office/drawing/2014/main" id="{B48C2CF1-E461-D913-E629-7C275F6065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19" t="82683" b="2289"/>
            <a:stretch/>
          </p:blipFill>
          <p:spPr>
            <a:xfrm>
              <a:off x="1426607" y="3736298"/>
              <a:ext cx="1676400" cy="989384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AB23E12-459B-001A-FA6F-9933648BA706}"/>
                </a:ext>
              </a:extLst>
            </p:cNvPr>
            <p:cNvGrpSpPr/>
            <p:nvPr/>
          </p:nvGrpSpPr>
          <p:grpSpPr>
            <a:xfrm>
              <a:off x="1716062" y="3886201"/>
              <a:ext cx="1266674" cy="698044"/>
              <a:chOff x="6470695" y="5733149"/>
              <a:chExt cx="1266674" cy="698044"/>
            </a:xfrm>
          </p:grpSpPr>
          <p:sp>
            <p:nvSpPr>
              <p:cNvPr id="7" name="Text Box 31">
                <a:extLst>
                  <a:ext uri="{FF2B5EF4-FFF2-40B4-BE49-F238E27FC236}">
                    <a16:creationId xmlns:a16="http://schemas.microsoft.com/office/drawing/2014/main" id="{70EB8DAC-0B2F-2EEB-F8B0-09FEC37882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70695" y="5733149"/>
                <a:ext cx="32935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Key</a:t>
                </a:r>
              </a:p>
            </p:txBody>
          </p:sp>
          <p:sp>
            <p:nvSpPr>
              <p:cNvPr id="9216" name="Text Box 31">
                <a:extLst>
                  <a:ext uri="{FF2B5EF4-FFF2-40B4-BE49-F238E27FC236}">
                    <a16:creationId xmlns:a16="http://schemas.microsoft.com/office/drawing/2014/main" id="{604B7BB6-2232-9DE4-3482-1546C5254F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50095" y="5970216"/>
                <a:ext cx="93739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Haploid (</a:t>
                </a:r>
                <a:r>
                  <a:rPr lang="en-US" sz="1400" i="1" dirty="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)</a:t>
                </a:r>
              </a:p>
            </p:txBody>
          </p:sp>
          <p:sp>
            <p:nvSpPr>
              <p:cNvPr id="9217" name="Text Box 31">
                <a:extLst>
                  <a:ext uri="{FF2B5EF4-FFF2-40B4-BE49-F238E27FC236}">
                    <a16:creationId xmlns:a16="http://schemas.microsoft.com/office/drawing/2014/main" id="{DF551815-74C1-4B4A-45C2-5995FAA7AB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50095" y="6215749"/>
                <a:ext cx="98727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Diploid (2</a:t>
                </a:r>
                <a:r>
                  <a:rPr lang="en-US" sz="1400" i="1" dirty="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)</a:t>
                </a:r>
              </a:p>
            </p:txBody>
          </p:sp>
        </p:grpSp>
      </p:grpSp>
      <p:sp>
        <p:nvSpPr>
          <p:cNvPr id="9220" name="TextBox 9219">
            <a:extLst>
              <a:ext uri="{FF2B5EF4-FFF2-40B4-BE49-F238E27FC236}">
                <a16:creationId xmlns:a16="http://schemas.microsoft.com/office/drawing/2014/main" id="{E2C478CA-16CA-EFD7-5A34-BEB0E7347900}"/>
              </a:ext>
            </a:extLst>
          </p:cNvPr>
          <p:cNvSpPr txBox="1"/>
          <p:nvPr/>
        </p:nvSpPr>
        <p:spPr>
          <a:xfrm>
            <a:off x="6871531" y="2022782"/>
            <a:ext cx="2288225" cy="4031873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0" marR="0" lvl="1" indent="635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1F89BD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A larva undergoes a major change in body form.</a:t>
            </a:r>
          </a:p>
          <a:p>
            <a:pPr marL="0" marR="0" lvl="1" indent="635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1F89BD"/>
              </a:buClr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  <a:p>
            <a:pPr marL="0" marR="0" lvl="1" indent="635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1F89BD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It becomes a mature adult that can reproduce.</a:t>
            </a:r>
          </a:p>
        </p:txBody>
      </p:sp>
      <p:sp>
        <p:nvSpPr>
          <p:cNvPr id="9222" name="TextBox 9221">
            <a:extLst>
              <a:ext uri="{FF2B5EF4-FFF2-40B4-BE49-F238E27FC236}">
                <a16:creationId xmlns:a16="http://schemas.microsoft.com/office/drawing/2014/main" id="{D5412FD0-A988-8E26-2487-BBA74A927265}"/>
              </a:ext>
            </a:extLst>
          </p:cNvPr>
          <p:cNvSpPr txBox="1"/>
          <p:nvPr/>
        </p:nvSpPr>
        <p:spPr>
          <a:xfrm>
            <a:off x="5615038" y="3752239"/>
            <a:ext cx="3589963" cy="646331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/>
              </a:rPr>
              <a:t>Metamorphosis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95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92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7836" y="95477"/>
            <a:ext cx="8109964" cy="1460705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chemeClr val="tx1"/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What are the two branches of the animal kingdom?  </a:t>
            </a:r>
            <a:endParaRPr lang="en-US" sz="2800" dirty="0">
              <a:solidFill>
                <a:srgbClr val="FF0000"/>
              </a:solidFill>
              <a:latin typeface="Berlin Sans FB Demi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1447800"/>
            <a:ext cx="8991600" cy="5410200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</a:pPr>
            <a:r>
              <a:rPr lang="en-US" sz="2800" b="1" dirty="0">
                <a:solidFill>
                  <a:srgbClr val="990000"/>
                </a:solidFill>
              </a:rPr>
              <a:t>List five characteristics of animals.</a:t>
            </a:r>
          </a:p>
          <a:p>
            <a:pPr lvl="0" algn="l" eaLnBrk="1" hangingPunct="1">
              <a:lnSpc>
                <a:spcPct val="90000"/>
              </a:lnSpc>
            </a:pPr>
            <a:endParaRPr lang="en-US" sz="1800" b="1" dirty="0"/>
          </a:p>
          <a:p>
            <a:pPr lvl="0" algn="l" eaLnBrk="1" hangingPunct="1">
              <a:lnSpc>
                <a:spcPct val="90000"/>
              </a:lnSpc>
            </a:pPr>
            <a:endParaRPr lang="en-US" sz="1800" b="1" dirty="0"/>
          </a:p>
          <a:p>
            <a:pPr lvl="0" algn="l" eaLnBrk="1" hangingPunct="1">
              <a:lnSpc>
                <a:spcPct val="90000"/>
              </a:lnSpc>
            </a:pPr>
            <a:endParaRPr lang="en-US" sz="1800" b="1" dirty="0"/>
          </a:p>
          <a:p>
            <a:pPr lvl="0" algn="l" eaLnBrk="1" hangingPunct="1">
              <a:lnSpc>
                <a:spcPct val="90000"/>
              </a:lnSpc>
            </a:pPr>
            <a:endParaRPr lang="en-US" sz="1800" b="1" dirty="0"/>
          </a:p>
          <a:p>
            <a:pPr lvl="0" algn="l" eaLnBrk="1" hangingPunct="1">
              <a:lnSpc>
                <a:spcPct val="90000"/>
              </a:lnSpc>
            </a:pPr>
            <a:endParaRPr lang="en-US" sz="1800" b="1" dirty="0"/>
          </a:p>
          <a:p>
            <a:pPr lvl="0" algn="l" eaLnBrk="1" hangingPunct="1">
              <a:lnSpc>
                <a:spcPct val="90000"/>
              </a:lnSpc>
            </a:pPr>
            <a:endParaRPr lang="en-US" sz="1800" b="1" dirty="0"/>
          </a:p>
          <a:p>
            <a:pPr lvl="0" algn="l" eaLnBrk="1" hangingPunct="1">
              <a:lnSpc>
                <a:spcPct val="90000"/>
              </a:lnSpc>
            </a:pPr>
            <a:endParaRPr lang="en-US" sz="1800" b="1" dirty="0"/>
          </a:p>
          <a:p>
            <a:pPr lvl="0" algn="l" eaLnBrk="1" hangingPunct="1">
              <a:lnSpc>
                <a:spcPct val="90000"/>
              </a:lnSpc>
            </a:pPr>
            <a:r>
              <a:rPr lang="en-US" sz="2800" b="1" dirty="0"/>
              <a:t>List the embryonic tissues and what they produce.</a:t>
            </a:r>
          </a:p>
          <a:p>
            <a:pPr marL="109538" lvl="1" indent="0" algn="l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1F89BD"/>
              </a:buClr>
              <a:buNone/>
            </a:pPr>
            <a:endParaRPr lang="en-US" sz="24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  <a:p>
            <a:pPr algn="l"/>
            <a:endParaRPr lang="en-US" dirty="0"/>
          </a:p>
        </p:txBody>
      </p:sp>
      <p:pic>
        <p:nvPicPr>
          <p:cNvPr id="6" name="Picture 5" descr="quick_check-01.eps">
            <a:extLst>
              <a:ext uri="{FF2B5EF4-FFF2-40B4-BE49-F238E27FC236}">
                <a16:creationId xmlns:a16="http://schemas.microsoft.com/office/drawing/2014/main" id="{C0F94B0B-8865-63EF-7759-FB487AE2A3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5477"/>
            <a:ext cx="881636" cy="71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51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7836" y="95477"/>
            <a:ext cx="8109964" cy="1460705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chemeClr val="tx1"/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What are the two branches of the animal kingdom?  </a:t>
            </a:r>
            <a:r>
              <a:rPr lang="en-US" sz="2800" dirty="0">
                <a:solidFill>
                  <a:srgbClr val="FF0000"/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Invertebrates &amp; vertebrates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1447800"/>
            <a:ext cx="8991600" cy="5410200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</a:pPr>
            <a:r>
              <a:rPr lang="en-US" sz="2800" b="1" dirty="0">
                <a:solidFill>
                  <a:srgbClr val="990000"/>
                </a:solidFill>
              </a:rPr>
              <a:t>List five characteristics of animals.</a:t>
            </a:r>
          </a:p>
          <a:p>
            <a:pPr marL="514350" indent="-514350" algn="l" eaLnBrk="1" hangingPunct="1">
              <a:lnSpc>
                <a:spcPct val="90000"/>
              </a:lnSpc>
              <a:buFont typeface="+mj-lt"/>
              <a:buAutoNum type="arabicParenR"/>
            </a:pPr>
            <a:r>
              <a:rPr lang="en-US" sz="2400" b="1" dirty="0">
                <a:solidFill>
                  <a:srgbClr val="990000"/>
                </a:solidFill>
              </a:rPr>
              <a:t>Multicellular</a:t>
            </a:r>
          </a:p>
          <a:p>
            <a:pPr marL="514350" indent="-514350" algn="l" eaLnBrk="1" hangingPunct="1">
              <a:lnSpc>
                <a:spcPct val="90000"/>
              </a:lnSpc>
              <a:buFont typeface="+mj-lt"/>
              <a:buAutoNum type="arabicParenR"/>
            </a:pPr>
            <a:r>
              <a:rPr lang="en-US" sz="2400" b="1" dirty="0">
                <a:solidFill>
                  <a:srgbClr val="0070C0"/>
                </a:solidFill>
              </a:rPr>
              <a:t>Eukaryotes </a:t>
            </a:r>
          </a:p>
          <a:p>
            <a:pPr marL="514350" indent="-514350" algn="l" eaLnBrk="1" hangingPunct="1">
              <a:lnSpc>
                <a:spcPct val="90000"/>
              </a:lnSpc>
              <a:buFont typeface="+mj-lt"/>
              <a:buAutoNum type="arabicParenR"/>
            </a:pPr>
            <a:r>
              <a:rPr lang="en-US" sz="2400" b="1" dirty="0">
                <a:solidFill>
                  <a:srgbClr val="990000"/>
                </a:solidFill>
              </a:rPr>
              <a:t>No Cell Walls</a:t>
            </a:r>
          </a:p>
          <a:p>
            <a:pPr marL="514350" lvl="0" indent="-514350" algn="l" eaLnBrk="1" hangingPunct="1">
              <a:lnSpc>
                <a:spcPct val="90000"/>
              </a:lnSpc>
              <a:buFont typeface="+mj-lt"/>
              <a:buAutoNum type="arabicParenR"/>
            </a:pPr>
            <a:r>
              <a:rPr lang="en-US" sz="2400" b="1" dirty="0" err="1">
                <a:solidFill>
                  <a:srgbClr val="0070C0"/>
                </a:solidFill>
              </a:rPr>
              <a:t>Ingestive</a:t>
            </a:r>
            <a:r>
              <a:rPr lang="en-US" sz="2400" b="1" dirty="0">
                <a:solidFill>
                  <a:srgbClr val="0070C0"/>
                </a:solidFill>
              </a:rPr>
              <a:t> Heterotrophs (take in food and internally </a:t>
            </a:r>
            <a:r>
              <a:rPr lang="en-US" sz="2400" b="1" u="sng" dirty="0">
                <a:solidFill>
                  <a:srgbClr val="0070C0"/>
                </a:solidFill>
              </a:rPr>
              <a:t>digest</a:t>
            </a:r>
            <a:r>
              <a:rPr lang="en-US" sz="2400" b="1" dirty="0">
                <a:solidFill>
                  <a:srgbClr val="0070C0"/>
                </a:solidFill>
              </a:rPr>
              <a:t> it).</a:t>
            </a:r>
          </a:p>
          <a:p>
            <a:pPr marL="514350" lvl="0" indent="-514350" algn="l" eaLnBrk="1" hangingPunct="1">
              <a:lnSpc>
                <a:spcPct val="90000"/>
              </a:lnSpc>
              <a:buFont typeface="+mj-lt"/>
              <a:buAutoNum type="arabicParenR"/>
            </a:pPr>
            <a:r>
              <a:rPr lang="en-US" sz="2400" b="1" dirty="0">
                <a:solidFill>
                  <a:srgbClr val="000000"/>
                </a:solidFill>
              </a:rPr>
              <a:t>Go through a </a:t>
            </a:r>
            <a:r>
              <a:rPr lang="en-US" sz="2400" b="1" dirty="0">
                <a:solidFill>
                  <a:srgbClr val="C00000"/>
                </a:solidFill>
              </a:rPr>
              <a:t>Blastula</a:t>
            </a:r>
            <a:r>
              <a:rPr lang="en-US" sz="2400" b="1" dirty="0">
                <a:solidFill>
                  <a:srgbClr val="000000"/>
                </a:solidFill>
              </a:rPr>
              <a:t> stage of development.</a:t>
            </a:r>
            <a:r>
              <a:rPr lang="en-US" sz="2400" b="1" dirty="0"/>
              <a:t> </a:t>
            </a:r>
          </a:p>
          <a:p>
            <a:pPr lvl="0" algn="l" eaLnBrk="1" hangingPunct="1">
              <a:lnSpc>
                <a:spcPct val="90000"/>
              </a:lnSpc>
            </a:pPr>
            <a:endParaRPr lang="en-US" sz="1800" b="1" dirty="0"/>
          </a:p>
          <a:p>
            <a:pPr lvl="0" algn="l" eaLnBrk="1" hangingPunct="1">
              <a:lnSpc>
                <a:spcPct val="90000"/>
              </a:lnSpc>
            </a:pPr>
            <a:r>
              <a:rPr lang="en-US" sz="2800" b="1" dirty="0"/>
              <a:t>List the embryonic tissues and what they produce.</a:t>
            </a:r>
          </a:p>
          <a:p>
            <a:pPr marL="109538" lvl="1" indent="0" algn="l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1F89BD"/>
              </a:buClr>
              <a:buNone/>
            </a:pPr>
            <a:r>
              <a:rPr lang="en-US" sz="24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Endoderm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+mn-cs"/>
              </a:rPr>
              <a:t> forms a lining of the future </a:t>
            </a:r>
            <a:r>
              <a:rPr lang="en-US" sz="24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digestive tract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+mn-cs"/>
              </a:rPr>
              <a:t>.</a:t>
            </a:r>
          </a:p>
          <a:p>
            <a:pPr marL="109538" lvl="1" indent="0" algn="l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1F89BD"/>
              </a:buClr>
              <a:buNone/>
            </a:pPr>
            <a:r>
              <a:rPr lang="en-US" sz="24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Ectoderm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+mn-cs"/>
              </a:rPr>
              <a:t> forms an </a:t>
            </a:r>
            <a:r>
              <a:rPr lang="en-US" sz="2400" b="1" kern="1200" dirty="0">
                <a:solidFill>
                  <a:srgbClr val="00B050"/>
                </a:solidFill>
                <a:ea typeface="+mn-ea"/>
                <a:cs typeface="+mn-cs"/>
              </a:rPr>
              <a:t>outer layer 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+mn-cs"/>
              </a:rPr>
              <a:t>that will give rise to the </a:t>
            </a:r>
            <a:r>
              <a:rPr lang="en-US" sz="24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skin and nervous system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+mn-cs"/>
              </a:rPr>
              <a:t>.</a:t>
            </a:r>
          </a:p>
          <a:p>
            <a:pPr marL="109538" lvl="1" indent="0" algn="l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1F89BD"/>
              </a:buClr>
              <a:buNone/>
            </a:pPr>
            <a:r>
              <a:rPr lang="en-US" sz="24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Mesoderm 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+mn-cs"/>
              </a:rPr>
              <a:t>forms a </a:t>
            </a:r>
            <a:r>
              <a:rPr lang="en-US" sz="2400" b="1" kern="1200" dirty="0">
                <a:solidFill>
                  <a:srgbClr val="00B050"/>
                </a:solidFill>
                <a:ea typeface="+mn-ea"/>
                <a:cs typeface="+mn-cs"/>
              </a:rPr>
              <a:t>middle layer 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+mn-cs"/>
              </a:rPr>
              <a:t>that will give rise to </a:t>
            </a:r>
            <a:r>
              <a:rPr lang="en-US" sz="24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muscles and most internal organs.</a:t>
            </a:r>
            <a:endParaRPr lang="en-US" sz="2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endParaRPr lang="en-US" dirty="0"/>
          </a:p>
        </p:txBody>
      </p:sp>
      <p:pic>
        <p:nvPicPr>
          <p:cNvPr id="6" name="Picture 5" descr="quick_check-01.eps">
            <a:extLst>
              <a:ext uri="{FF2B5EF4-FFF2-40B4-BE49-F238E27FC236}">
                <a16:creationId xmlns:a16="http://schemas.microsoft.com/office/drawing/2014/main" id="{C0F94B0B-8865-63EF-7759-FB487AE2A3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5477"/>
            <a:ext cx="881636" cy="71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706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5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696200" cy="762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Creation of the Animal Kingdom</a:t>
            </a:r>
          </a:p>
        </p:txBody>
      </p:sp>
      <p:sp>
        <p:nvSpPr>
          <p:cNvPr id="13271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000432"/>
            <a:ext cx="5029200" cy="5628968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sz="1400" dirty="0"/>
              <a:t>“And God said, Let the </a:t>
            </a:r>
            <a:r>
              <a:rPr lang="en-US" sz="1400" dirty="0">
                <a:solidFill>
                  <a:srgbClr val="7030A0"/>
                </a:solidFill>
              </a:rPr>
              <a:t>waters</a:t>
            </a:r>
            <a:r>
              <a:rPr lang="en-US" sz="1400" dirty="0"/>
              <a:t> bring forth abundantly the moving creature that hath life, and </a:t>
            </a:r>
            <a:r>
              <a:rPr lang="en-US" sz="1400" dirty="0">
                <a:solidFill>
                  <a:srgbClr val="7030A0"/>
                </a:solidFill>
              </a:rPr>
              <a:t>fowl that may fly</a:t>
            </a:r>
            <a:r>
              <a:rPr lang="en-US" sz="1400" dirty="0"/>
              <a:t> above the earth in the open firmament of heaven.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400" baseline="30000" dirty="0"/>
              <a:t>21 </a:t>
            </a:r>
            <a:r>
              <a:rPr lang="en-US" sz="1400" dirty="0"/>
              <a:t>And God created </a:t>
            </a:r>
            <a:r>
              <a:rPr lang="en-US" sz="1400" dirty="0">
                <a:solidFill>
                  <a:srgbClr val="7030A0"/>
                </a:solidFill>
              </a:rPr>
              <a:t>great whales, and every living creature that moveth</a:t>
            </a:r>
            <a:r>
              <a:rPr lang="en-US" sz="1400" dirty="0"/>
              <a:t>, which the waters brought forth abundantly, after their kind, and every winged fowl after his kind: and God saw that it was good.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400" baseline="30000" dirty="0"/>
              <a:t>22 </a:t>
            </a:r>
            <a:r>
              <a:rPr lang="en-US" sz="1400" dirty="0"/>
              <a:t>And God blessed them, saying, Be fruitful, and multiply, and fill the waters in the seas, and let fowl multiply in the earth.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400" baseline="30000" dirty="0"/>
              <a:t>23 </a:t>
            </a:r>
            <a:r>
              <a:rPr lang="en-US" sz="1400" dirty="0"/>
              <a:t>And the evening and the morning were a </a:t>
            </a: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fifth day.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400" baseline="30000" dirty="0"/>
              <a:t>24 </a:t>
            </a:r>
            <a:r>
              <a:rPr lang="en-US" sz="1400" dirty="0"/>
              <a:t>And God said, Let the earth bring forth the living creature after his kind, </a:t>
            </a:r>
            <a:r>
              <a:rPr lang="en-US" sz="1400" dirty="0">
                <a:solidFill>
                  <a:srgbClr val="7030A0"/>
                </a:solidFill>
              </a:rPr>
              <a:t>cattle, and creeping thing, and beast of the earth after his kind:</a:t>
            </a:r>
            <a:r>
              <a:rPr lang="en-US" sz="1400" dirty="0"/>
              <a:t> and it was so.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400" baseline="30000" dirty="0"/>
              <a:t>25 </a:t>
            </a:r>
            <a:r>
              <a:rPr lang="en-US" sz="1400" dirty="0"/>
              <a:t>And God made the beast of the earth after his kind, and cattle after their kind, and every thing that creepeth upon the earth after his kind: and God saw that it was good.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400" baseline="30000" dirty="0"/>
              <a:t>31 </a:t>
            </a:r>
            <a:r>
              <a:rPr lang="en-US" sz="1400" dirty="0"/>
              <a:t>And God saw every thing that he had made, and, behold</a:t>
            </a:r>
            <a:r>
              <a:rPr lang="en-US" sz="1400" dirty="0">
                <a:solidFill>
                  <a:srgbClr val="7030A0"/>
                </a:solidFill>
              </a:rPr>
              <a:t>, it was very good</a:t>
            </a:r>
            <a:r>
              <a:rPr lang="en-US" sz="1400" dirty="0"/>
              <a:t>. And the evening and the morning were the </a:t>
            </a: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sixth day.” 		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Genesis 1: 20-31</a:t>
            </a:r>
            <a:endParaRPr lang="en-US" sz="105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dirty="0">
                <a:latin typeface="Comic Sans MS" pitchFamily="66" charset="0"/>
              </a:rPr>
              <a:t>	</a:t>
            </a:r>
          </a:p>
          <a:p>
            <a:pPr marL="0" indent="0" eaLnBrk="1" hangingPunct="1">
              <a:defRPr/>
            </a:pP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143000"/>
            <a:ext cx="3124200" cy="54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205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2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2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2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2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2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2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300" y="977694"/>
            <a:ext cx="7851648" cy="146070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>
                <a:solidFill>
                  <a:srgbClr val="FFFF00"/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Kingdom Animalia I</a:t>
            </a:r>
            <a:br>
              <a:rPr lang="en-US" sz="4800" dirty="0">
                <a:solidFill>
                  <a:srgbClr val="FFFF00"/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</a:br>
            <a:r>
              <a:rPr lang="en-US" sz="4800" dirty="0">
                <a:solidFill>
                  <a:srgbClr val="FFFF00"/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Invertebrates</a:t>
            </a:r>
            <a:endParaRPr lang="en-US" sz="4800" dirty="0">
              <a:latin typeface="Berlin Sans FB Demi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429000"/>
            <a:ext cx="7854696" cy="1752600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Learning CTR Online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276600"/>
            <a:ext cx="4648200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137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6962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Animal Diversity</a:t>
            </a:r>
            <a:br>
              <a:rPr lang="en-US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(according to Evolution)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295400"/>
            <a:ext cx="8305800" cy="21336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Animals are believed to have descended from a common ancestor (an </a:t>
            </a: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ancestral flagellated protist).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of today’s phyla of animals are believed to have appeared for the first time in the geological column during a period called </a:t>
            </a: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“Cambrian Explosion”.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57600"/>
            <a:ext cx="2133600" cy="271938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11" y="3657600"/>
            <a:ext cx="4687878" cy="263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0522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81000"/>
            <a:ext cx="76962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Animal’s Body Plan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382000" cy="4800600"/>
          </a:xfrm>
        </p:spPr>
        <p:txBody>
          <a:bodyPr/>
          <a:lstStyle/>
          <a:p>
            <a:pPr marL="514350" lvl="0" indent="-514350" eaLnBrk="1" hangingPunct="1">
              <a:buFont typeface="+mj-lt"/>
              <a:buAutoNum type="arabicParenR"/>
              <a:defRPr/>
            </a:pPr>
            <a:r>
              <a:rPr lang="en-US" sz="32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Presence of True Tissues</a:t>
            </a:r>
          </a:p>
          <a:p>
            <a:pPr marL="514350" indent="-514350" eaLnBrk="1" hangingPunct="1">
              <a:spcBef>
                <a:spcPts val="3000"/>
              </a:spcBef>
              <a:buFont typeface="+mj-lt"/>
              <a:buAutoNum type="arabicParenR"/>
              <a:defRPr/>
            </a:pP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Symmetry</a:t>
            </a:r>
          </a:p>
          <a:p>
            <a:pPr marL="514350" indent="-514350" eaLnBrk="1" hangingPunct="1">
              <a:spcBef>
                <a:spcPts val="3000"/>
              </a:spcBef>
              <a:buFont typeface="+mj-lt"/>
              <a:buAutoNum type="arabicParenR"/>
              <a:defRPr/>
            </a:pPr>
            <a:r>
              <a:rPr lang="en-US" sz="32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Embryonic Tissue Layers </a:t>
            </a:r>
          </a:p>
          <a:p>
            <a:pPr marL="514350" indent="-514350" eaLnBrk="1" hangingPunct="1">
              <a:spcBef>
                <a:spcPts val="3000"/>
              </a:spcBef>
              <a:buFont typeface="+mj-lt"/>
              <a:buAutoNum type="arabicParenR"/>
              <a:defRPr/>
            </a:pP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Opening formed by Gastrulation</a:t>
            </a:r>
          </a:p>
          <a:p>
            <a:pPr marL="514350" lvl="0" indent="-514350" eaLnBrk="1" hangingPunct="1">
              <a:spcBef>
                <a:spcPts val="3000"/>
              </a:spcBef>
              <a:buFont typeface="+mj-lt"/>
              <a:buAutoNum type="arabicParenR"/>
              <a:defRPr/>
            </a:pPr>
            <a:r>
              <a:rPr lang="en-US" sz="32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Presence of a Body Cavity</a:t>
            </a:r>
          </a:p>
          <a:p>
            <a:pPr marL="0" lvl="0" indent="0" eaLnBrk="1" hangingPunct="1">
              <a:buNone/>
              <a:defRPr/>
            </a:pPr>
            <a:endParaRPr lang="en-US" sz="36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73214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880339" y="158497"/>
            <a:ext cx="7696200" cy="914400"/>
          </a:xfrm>
        </p:spPr>
        <p:txBody>
          <a:bodyPr/>
          <a:lstStyle/>
          <a:p>
            <a:pPr eaLnBrk="1" hangingPunct="1"/>
            <a:r>
              <a:rPr lang="en-US" sz="4000" b="1" dirty="0"/>
              <a:t>1) True Tissues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7678" y="984503"/>
            <a:ext cx="8221522" cy="3054097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800" b="1" dirty="0">
                <a:solidFill>
                  <a:srgbClr val="0000FF"/>
                </a:solidFill>
              </a:rPr>
              <a:t>What is a Tissue?</a:t>
            </a:r>
          </a:p>
          <a:p>
            <a:pPr marL="0" indent="0" eaLnBrk="1" hangingPunct="1">
              <a:spcBef>
                <a:spcPts val="1200"/>
              </a:spcBef>
              <a:buNone/>
            </a:pPr>
            <a:r>
              <a:rPr lang="en-US" sz="2800" b="1" dirty="0">
                <a:solidFill>
                  <a:srgbClr val="FF0000"/>
                </a:solidFill>
              </a:rPr>
              <a:t>Presence </a:t>
            </a:r>
            <a:r>
              <a:rPr lang="en-US" sz="2800" b="1" dirty="0"/>
              <a:t>or</a:t>
            </a:r>
            <a:r>
              <a:rPr lang="en-US" sz="2800" b="1" dirty="0">
                <a:solidFill>
                  <a:srgbClr val="FF0000"/>
                </a:solidFill>
              </a:rPr>
              <a:t> Absence</a:t>
            </a:r>
            <a:r>
              <a:rPr lang="en-US" sz="2800" b="1" dirty="0"/>
              <a:t> of true tissues separates animals into two groups:</a:t>
            </a:r>
          </a:p>
          <a:p>
            <a:pPr lvl="1" eaLnBrk="1" hangingPunct="1">
              <a:spcBef>
                <a:spcPts val="1200"/>
              </a:spcBef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Sponges</a:t>
            </a:r>
            <a:r>
              <a:rPr lang="en-US" sz="2800" b="1" dirty="0"/>
              <a:t> (simplest animals): </a:t>
            </a:r>
            <a:r>
              <a:rPr lang="en-US" sz="2800" b="1" dirty="0">
                <a:solidFill>
                  <a:srgbClr val="FF0000"/>
                </a:solidFill>
              </a:rPr>
              <a:t>NO</a:t>
            </a:r>
            <a:r>
              <a:rPr lang="en-US" sz="2800" b="1" dirty="0"/>
              <a:t> true tissues.</a:t>
            </a:r>
          </a:p>
          <a:p>
            <a:pPr lvl="1" algn="r" eaLnBrk="1" hangingPunct="1">
              <a:spcBef>
                <a:spcPts val="1200"/>
              </a:spcBef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Animals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true tissues.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551329"/>
            <a:ext cx="2847812" cy="23038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811" y="4199893"/>
            <a:ext cx="3995511" cy="227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4590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880339" y="158497"/>
            <a:ext cx="7696200" cy="914400"/>
          </a:xfrm>
        </p:spPr>
        <p:txBody>
          <a:bodyPr/>
          <a:lstStyle/>
          <a:p>
            <a:pPr eaLnBrk="1" hangingPunct="1"/>
            <a:r>
              <a:rPr lang="en-US" sz="4000" b="1" dirty="0"/>
              <a:t>1) True Tissues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7678" y="984503"/>
            <a:ext cx="8221522" cy="3054097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800" b="1" dirty="0">
                <a:solidFill>
                  <a:srgbClr val="0000FF"/>
                </a:solidFill>
              </a:rPr>
              <a:t>What is a Tissue?</a:t>
            </a:r>
          </a:p>
          <a:p>
            <a:pPr marL="0" indent="0" eaLnBrk="1" hangingPunct="1">
              <a:spcBef>
                <a:spcPts val="1200"/>
              </a:spcBef>
              <a:buNone/>
            </a:pPr>
            <a:r>
              <a:rPr lang="en-US" sz="2800" b="1" dirty="0"/>
              <a:t>Tissues are an integrated group of cells that share a common structure and a common function.</a:t>
            </a:r>
            <a:r>
              <a:rPr lang="en-US" sz="2800" dirty="0"/>
              <a:t> </a:t>
            </a:r>
          </a:p>
          <a:p>
            <a:pPr marL="0" indent="0" eaLnBrk="1" hangingPunct="1">
              <a:spcBef>
                <a:spcPts val="1200"/>
              </a:spcBef>
              <a:buNone/>
            </a:pPr>
            <a:r>
              <a:rPr lang="en-US" sz="2800" dirty="0"/>
              <a:t>For example, </a:t>
            </a:r>
            <a:r>
              <a:rPr lang="en-US" sz="2800" dirty="0">
                <a:solidFill>
                  <a:srgbClr val="0000FF"/>
                </a:solidFill>
              </a:rPr>
              <a:t>epithelial</a:t>
            </a:r>
            <a:r>
              <a:rPr lang="en-US" sz="2800" dirty="0"/>
              <a:t>, connective, nervous or muscle tissue).</a:t>
            </a:r>
            <a:endParaRPr lang="en-US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85BD3B-CC20-516B-6BC0-BFC39D3AD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218" y="4038600"/>
            <a:ext cx="8020441" cy="233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644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52400"/>
            <a:ext cx="76962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1" dirty="0"/>
              <a:t>2) 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Body Symmetry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143000"/>
            <a:ext cx="8229600" cy="51054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Symmetry</a:t>
            </a:r>
            <a:r>
              <a:rPr lang="en-US" sz="2800" dirty="0">
                <a:solidFill>
                  <a:srgbClr val="0000FF"/>
                </a:solidFill>
              </a:rPr>
              <a:t> is the arrangement of body parts around a central point or axis.</a:t>
            </a:r>
          </a:p>
          <a:p>
            <a:pPr>
              <a:spcBef>
                <a:spcPts val="1800"/>
              </a:spcBef>
            </a:pPr>
            <a:r>
              <a:rPr lang="en-US" sz="2800" dirty="0">
                <a:solidFill>
                  <a:srgbClr val="00B050"/>
                </a:solidFill>
              </a:rPr>
              <a:t>Asymmetry</a:t>
            </a:r>
            <a:r>
              <a:rPr lang="en-US" sz="2800" dirty="0"/>
              <a:t> occurs when the body can’t be divided into </a:t>
            </a:r>
            <a:r>
              <a:rPr lang="en-US" sz="2800" dirty="0" err="1"/>
              <a:t>into</a:t>
            </a:r>
            <a:r>
              <a:rPr lang="en-US" sz="2800" dirty="0"/>
              <a:t> equal parts (sponges).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4CB766-5C2F-79A8-80FA-BD9F88622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3185854"/>
            <a:ext cx="6738368" cy="344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732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52400"/>
            <a:ext cx="76962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1" dirty="0"/>
              <a:t>2) 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Body Symmetry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143000"/>
            <a:ext cx="8229600" cy="51054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4000" b="1" dirty="0">
                <a:solidFill>
                  <a:srgbClr val="0000FF"/>
                </a:solidFill>
              </a:rPr>
              <a:t>Radial Symmetry </a:t>
            </a:r>
            <a:r>
              <a:rPr lang="en-US" sz="2800" b="1" dirty="0"/>
              <a:t>occurs when body parts are arranged around a central point </a:t>
            </a:r>
            <a:r>
              <a:rPr lang="en-US" sz="2800" b="1" dirty="0">
                <a:solidFill>
                  <a:srgbClr val="990000"/>
                </a:solidFill>
              </a:rPr>
              <a:t>like spokes on a wheel</a:t>
            </a:r>
            <a:r>
              <a:rPr lang="en-US" sz="2800" b="1" dirty="0"/>
              <a:t> </a:t>
            </a:r>
            <a:r>
              <a:rPr lang="en-US" sz="2000" b="1" dirty="0">
                <a:solidFill>
                  <a:srgbClr val="0000A8"/>
                </a:solidFill>
              </a:rPr>
              <a:t>(jellyfish, sea stars, sea urchins).</a:t>
            </a:r>
            <a:endParaRPr lang="en-US" sz="2800" b="1" dirty="0">
              <a:solidFill>
                <a:srgbClr val="0000A8"/>
              </a:solidFill>
            </a:endParaRPr>
          </a:p>
          <a:p>
            <a:pPr marL="0" indent="0" eaLnBrk="1" hangingPunct="1">
              <a:buNone/>
            </a:pPr>
            <a:endParaRPr lang="en-US" sz="1400" b="1" dirty="0"/>
          </a:p>
          <a:p>
            <a:pPr marL="0" indent="0" eaLnBrk="1" hangingPunct="1">
              <a:buNone/>
            </a:pPr>
            <a:r>
              <a:rPr lang="en-US" sz="2800" b="1" dirty="0"/>
              <a:t>Most animals with radial symmetry are </a:t>
            </a:r>
            <a:r>
              <a:rPr lang="en-US" sz="2800" b="1" dirty="0">
                <a:solidFill>
                  <a:srgbClr val="990000"/>
                </a:solidFill>
              </a:rPr>
              <a:t>sessile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0000A8"/>
                </a:solidFill>
              </a:rPr>
              <a:t>(attached)</a:t>
            </a:r>
            <a:r>
              <a:rPr lang="en-US" sz="2800" b="1" dirty="0"/>
              <a:t> or </a:t>
            </a:r>
            <a:r>
              <a:rPr lang="en-US" sz="2800" b="1" dirty="0">
                <a:solidFill>
                  <a:srgbClr val="990000"/>
                </a:solidFill>
              </a:rPr>
              <a:t>sedentary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0000A8"/>
                </a:solidFill>
              </a:rPr>
              <a:t>(move very little).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16" y="4001866"/>
            <a:ext cx="3200400" cy="25203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964270-B7FF-9317-3C3E-B3FAB1A934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810" y="4135978"/>
            <a:ext cx="2935339" cy="22465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444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12318"/>
            <a:ext cx="76962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1" dirty="0"/>
              <a:t>2) 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Body Symmetry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143000"/>
            <a:ext cx="8305800" cy="5029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3600" b="1" dirty="0">
                <a:solidFill>
                  <a:srgbClr val="0000FF"/>
                </a:solidFill>
              </a:rPr>
              <a:t>Bilateral Symmetry </a:t>
            </a:r>
            <a:r>
              <a:rPr lang="en-US" sz="2800" b="1" dirty="0"/>
              <a:t>occurs when animals can be divided into </a:t>
            </a:r>
            <a:r>
              <a:rPr lang="en-US" sz="2800" b="1" dirty="0">
                <a:solidFill>
                  <a:srgbClr val="990000"/>
                </a:solidFill>
              </a:rPr>
              <a:t>equal halves</a:t>
            </a:r>
            <a:r>
              <a:rPr lang="en-US" sz="2800" b="1" dirty="0"/>
              <a:t> along a single plane.</a:t>
            </a:r>
          </a:p>
          <a:p>
            <a:pPr marL="0" indent="0" eaLnBrk="1" hangingPunct="1">
              <a:buNone/>
            </a:pPr>
            <a:endParaRPr lang="en-US" sz="1400" b="1" dirty="0"/>
          </a:p>
          <a:p>
            <a:pPr marL="0" indent="0" eaLnBrk="1" hangingPunct="1">
              <a:buNone/>
            </a:pPr>
            <a:r>
              <a:rPr lang="en-US" sz="2800" b="1" dirty="0"/>
              <a:t>Organisms will have </a:t>
            </a:r>
            <a:r>
              <a:rPr lang="en-US" sz="2800" b="1" dirty="0">
                <a:solidFill>
                  <a:srgbClr val="990000"/>
                </a:solidFill>
              </a:rPr>
              <a:t>right and left sides</a:t>
            </a:r>
            <a:r>
              <a:rPr lang="en-US" sz="2800" b="1" dirty="0"/>
              <a:t> that are mirror images of each other.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930" y="3810000"/>
            <a:ext cx="2133600" cy="28356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5963AE-0F83-D082-B33A-18F86729CD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267200"/>
            <a:ext cx="2103120" cy="168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7668D7-6695-EDCA-9EBE-806CDA528A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156075"/>
            <a:ext cx="1266825" cy="19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94427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7696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1" dirty="0"/>
              <a:t>2) 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Body Symmetry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09600" y="1371600"/>
            <a:ext cx="8229600" cy="17526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b="1" dirty="0"/>
              <a:t>Animals with </a:t>
            </a:r>
            <a:r>
              <a:rPr lang="en-US" b="1" dirty="0">
                <a:solidFill>
                  <a:srgbClr val="00B050"/>
                </a:solidFill>
              </a:rPr>
              <a:t>Bilateral Symmetry </a:t>
            </a:r>
            <a:r>
              <a:rPr lang="en-US" b="1" dirty="0"/>
              <a:t>are </a:t>
            </a:r>
            <a:r>
              <a:rPr lang="en-US" b="1" dirty="0">
                <a:solidFill>
                  <a:srgbClr val="990000"/>
                </a:solidFill>
              </a:rPr>
              <a:t>usually motile.</a:t>
            </a:r>
          </a:p>
          <a:p>
            <a:pPr marL="573088" lvl="1" eaLnBrk="1" hangingPunct="1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800" b="1" dirty="0"/>
              <a:t>Have an </a:t>
            </a:r>
            <a:r>
              <a:rPr lang="en-US" sz="2800" b="1" dirty="0">
                <a:solidFill>
                  <a:srgbClr val="0000FF"/>
                </a:solidFill>
              </a:rPr>
              <a:t>anterior </a:t>
            </a:r>
            <a:r>
              <a:rPr lang="en-US" sz="2800" b="1" dirty="0"/>
              <a:t>and</a:t>
            </a:r>
            <a:r>
              <a:rPr lang="en-US" sz="2800" b="1" dirty="0">
                <a:solidFill>
                  <a:srgbClr val="0000FF"/>
                </a:solidFill>
              </a:rPr>
              <a:t> posterior ends.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451F23-92D4-6FA4-7E71-DC19CD9A615A}"/>
              </a:ext>
            </a:extLst>
          </p:cNvPr>
          <p:cNvSpPr txBox="1"/>
          <p:nvPr/>
        </p:nvSpPr>
        <p:spPr>
          <a:xfrm>
            <a:off x="6172200" y="3215641"/>
            <a:ext cx="270357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</a:rPr>
              <a:t>Show </a:t>
            </a: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/>
              </a:rPr>
              <a:t>Cephalization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A8"/>
                </a:solidFill>
                <a:effectLst/>
                <a:uLnTx/>
                <a:uFillTx/>
                <a:latin typeface="Comic Sans MS"/>
              </a:rPr>
              <a:t>(tendency to concentrate sensory organs and a brain at the head or anterior end).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FD692C-D6FA-BC68-5F07-6E367ABCA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1" y="3306851"/>
            <a:ext cx="5410200" cy="333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126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3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7" grpId="0" uiExpand="1" build="p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5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76962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dirty="0"/>
              <a:t>2) </a:t>
            </a:r>
            <a:r>
              <a:rPr lang="en-US" sz="4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Body Symmetry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6"/>
          <a:stretch/>
        </p:blipFill>
        <p:spPr>
          <a:xfrm>
            <a:off x="609600" y="1371600"/>
            <a:ext cx="8153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96082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5"/>
          <p:cNvSpPr>
            <a:spLocks noGrp="1" noChangeArrowheads="1"/>
          </p:cNvSpPr>
          <p:nvPr>
            <p:ph type="title"/>
          </p:nvPr>
        </p:nvSpPr>
        <p:spPr>
          <a:xfrm>
            <a:off x="4495800" y="76200"/>
            <a:ext cx="4343400" cy="653796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/>
              <a:t>2) 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Body Symmetry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C576DE-9808-374B-F7FE-F9D9006E7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92" y="1905000"/>
            <a:ext cx="7315200" cy="470848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7CA1AA-631D-B0FF-12D3-96B700055142}"/>
              </a:ext>
            </a:extLst>
          </p:cNvPr>
          <p:cNvSpPr txBox="1"/>
          <p:nvPr/>
        </p:nvSpPr>
        <p:spPr>
          <a:xfrm>
            <a:off x="457200" y="685800"/>
            <a:ext cx="7086600" cy="1738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Evolution of Symmetry </a:t>
            </a:r>
            <a:r>
              <a:rPr lang="en-US" sz="28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(simple to complex)</a:t>
            </a:r>
          </a:p>
          <a:p>
            <a:pPr marL="228600" marR="228600">
              <a:spcBef>
                <a:spcPts val="500"/>
              </a:spcBef>
              <a:spcAft>
                <a:spcPts val="500"/>
              </a:spcAft>
            </a:pPr>
            <a:r>
              <a:rPr lang="en-US" sz="1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Sponges lack symmetry.</a:t>
            </a:r>
          </a:p>
          <a:p>
            <a:pPr marL="228600" marR="228600">
              <a:spcBef>
                <a:spcPts val="500"/>
              </a:spcBef>
              <a:spcAft>
                <a:spcPts val="500"/>
              </a:spcAft>
            </a:pP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Cnidarians exhibit radial symmetry.</a:t>
            </a:r>
          </a:p>
          <a:p>
            <a:pPr marL="228600" marR="228600">
              <a:spcBef>
                <a:spcPts val="500"/>
              </a:spcBef>
              <a:spcAft>
                <a:spcPts val="500"/>
              </a:spcAft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All other 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phyla listed have bilateral symmetry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5022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1828800" y="4495800"/>
            <a:ext cx="6096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6000" b="1" i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331338" y="4837745"/>
            <a:ext cx="8610600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Chapter 26: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Kingdom Animalia I</a:t>
            </a:r>
            <a:endParaRPr lang="en-US" sz="4800" b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" name="Picture 4" descr="Sea Sponge GIFs - Get the best GIF on GIPHY">
            <a:extLst>
              <a:ext uri="{FF2B5EF4-FFF2-40B4-BE49-F238E27FC236}">
                <a16:creationId xmlns:a16="http://schemas.microsoft.com/office/drawing/2014/main" id="{84E006E2-D7B2-063C-FB54-F20A5483F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38" y="916526"/>
            <a:ext cx="3671887" cy="3801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109671E-429D-6A24-C580-153FBC6C9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031234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3851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7696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1" dirty="0"/>
              <a:t>3) 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Embryonic Development</a:t>
            </a:r>
            <a:b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 or 3 Tissue Layers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53" b="50847"/>
          <a:stretch/>
        </p:blipFill>
        <p:spPr>
          <a:xfrm>
            <a:off x="533400" y="1600200"/>
            <a:ext cx="1371600" cy="2209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784FB3-87FE-D32E-C7CE-66DD66D195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3" r="57055" b="50847"/>
          <a:stretch/>
        </p:blipFill>
        <p:spPr>
          <a:xfrm>
            <a:off x="1828800" y="1600200"/>
            <a:ext cx="2286000" cy="2209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02BD67-FAB6-CA84-0A55-25352C0055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30" r="1" b="50847"/>
          <a:stretch/>
        </p:blipFill>
        <p:spPr>
          <a:xfrm>
            <a:off x="4038600" y="1600200"/>
            <a:ext cx="4834362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149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00200"/>
            <a:ext cx="8339562" cy="44958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C154E5E-05DF-DFC4-5855-E893ECA954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7696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1" dirty="0"/>
              <a:t>3) 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Embryonic Development</a:t>
            </a:r>
            <a:b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 or 3 Tissue Layers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A224293-22B3-E345-D725-6B85E2601B26}"/>
              </a:ext>
            </a:extLst>
          </p:cNvPr>
          <p:cNvSpPr/>
          <p:nvPr/>
        </p:nvSpPr>
        <p:spPr bwMode="auto">
          <a:xfrm>
            <a:off x="2286000" y="4343400"/>
            <a:ext cx="914400" cy="304800"/>
          </a:xfrm>
          <a:prstGeom prst="round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8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99B3D2-B783-23AC-2193-CFAFB9FED566}"/>
              </a:ext>
            </a:extLst>
          </p:cNvPr>
          <p:cNvSpPr/>
          <p:nvPr/>
        </p:nvSpPr>
        <p:spPr bwMode="auto">
          <a:xfrm>
            <a:off x="2286000" y="4899660"/>
            <a:ext cx="838200" cy="304800"/>
          </a:xfrm>
          <a:prstGeom prst="round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8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5C9572-CEA5-68EB-DF61-B4303D04435D}"/>
              </a:ext>
            </a:extLst>
          </p:cNvPr>
          <p:cNvCxnSpPr/>
          <p:nvPr/>
        </p:nvCxnSpPr>
        <p:spPr bwMode="auto">
          <a:xfrm>
            <a:off x="1678803" y="5310306"/>
            <a:ext cx="431468" cy="2671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 Box 31">
            <a:extLst>
              <a:ext uri="{FF2B5EF4-FFF2-40B4-BE49-F238E27FC236}">
                <a16:creationId xmlns:a16="http://schemas.microsoft.com/office/drawing/2014/main" id="{70F858DA-8685-A8C1-0FEC-F1208037E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5455920"/>
            <a:ext cx="151641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0000"/>
                </a:solidFill>
                <a:latin typeface="Arial" charset="0"/>
              </a:rPr>
              <a:t>Future mesoderm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CF51D1-357B-54BD-BB8D-2804849A9C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38"/>
          <a:stretch/>
        </p:blipFill>
        <p:spPr>
          <a:xfrm>
            <a:off x="533400" y="1592948"/>
            <a:ext cx="8339562" cy="22551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712ACE-E707-5D7E-520C-7FABCDAFF7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69" t="46772" r="26402"/>
          <a:stretch/>
        </p:blipFill>
        <p:spPr>
          <a:xfrm>
            <a:off x="3650016" y="3581400"/>
            <a:ext cx="3113105" cy="239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7022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8458200" cy="49530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2800" b="1" dirty="0"/>
              <a:t>In animals </a:t>
            </a:r>
            <a:r>
              <a:rPr lang="en-US" sz="2800" b="1" dirty="0">
                <a:solidFill>
                  <a:srgbClr val="0000FF"/>
                </a:solidFill>
              </a:rPr>
              <a:t>with TRUE tissues</a:t>
            </a:r>
            <a:r>
              <a:rPr lang="en-US" sz="2800" b="1" dirty="0"/>
              <a:t>, the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Blastula</a:t>
            </a:r>
            <a:r>
              <a:rPr lang="en-US" sz="2800" b="1" dirty="0"/>
              <a:t> folds in on itself to generate the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Gastrula.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2800" b="1" dirty="0">
                <a:solidFill>
                  <a:srgbClr val="7030A0"/>
                </a:solidFill>
              </a:rPr>
              <a:t>Gastrulas of Cnidarians </a:t>
            </a:r>
            <a:r>
              <a:rPr lang="en-US" sz="2800" b="1" dirty="0"/>
              <a:t>(jellyfishes and their relatives) have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tissue layers:</a:t>
            </a:r>
          </a:p>
          <a:p>
            <a:pPr marL="633413" lvl="1" indent="-231775" eaLnBrk="1" hangingPunct="1">
              <a:spcBef>
                <a:spcPts val="600"/>
              </a:spcBef>
              <a:defRPr/>
            </a:pPr>
            <a:r>
              <a:rPr 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Ectoderm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/>
              <a:t>Outside</a:t>
            </a:r>
          </a:p>
          <a:p>
            <a:pPr marL="633413" lvl="1" indent="-231775" eaLnBrk="1" hangingPunct="1">
              <a:spcBef>
                <a:spcPts val="6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Endoderm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/>
              <a:t>Inside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2800" b="1" dirty="0">
                <a:solidFill>
                  <a:srgbClr val="7030A0"/>
                </a:solidFill>
              </a:rPr>
              <a:t>All other animals with true tissues </a:t>
            </a:r>
            <a:r>
              <a:rPr lang="en-US" sz="2800" b="1" dirty="0"/>
              <a:t>have a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third tissue layer:</a:t>
            </a:r>
          </a:p>
          <a:p>
            <a:pPr marL="573088" lvl="1" indent="-231775" eaLnBrk="1" hangingPunct="1">
              <a:spcBef>
                <a:spcPts val="600"/>
              </a:spcBef>
              <a:defRPr/>
            </a:pP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Mesoderm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/>
              <a:t>between </a:t>
            </a:r>
            <a:r>
              <a:rPr lang="en-US" sz="2800" b="1" dirty="0">
                <a:solidFill>
                  <a:srgbClr val="00B050"/>
                </a:solidFill>
              </a:rPr>
              <a:t>ectoderm</a:t>
            </a:r>
            <a:r>
              <a:rPr lang="en-US" sz="2800" b="1" dirty="0"/>
              <a:t> &amp; </a:t>
            </a:r>
            <a:r>
              <a:rPr lang="en-US" sz="2800" b="1" dirty="0">
                <a:solidFill>
                  <a:srgbClr val="FF0000"/>
                </a:solidFill>
              </a:rPr>
              <a:t>endoderm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6083D1C-403B-F4D7-A57B-53042C2356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7696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1" dirty="0"/>
              <a:t>3) 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Embryonic Development</a:t>
            </a:r>
            <a:b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 or 3 Tissue Layers</a:t>
            </a:r>
          </a:p>
        </p:txBody>
      </p:sp>
    </p:spTree>
    <p:extLst>
      <p:ext uri="{BB962C8B-B14F-4D97-AF65-F5344CB8AC3E}">
        <p14:creationId xmlns:p14="http://schemas.microsoft.com/office/powerpoint/2010/main" val="2109267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81000"/>
            <a:ext cx="7696200" cy="762000"/>
          </a:xfrm>
        </p:spPr>
        <p:txBody>
          <a:bodyPr/>
          <a:lstStyle/>
          <a:p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Gastula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8382000" cy="5181600"/>
          </a:xfrm>
        </p:spPr>
        <p:txBody>
          <a:bodyPr/>
          <a:lstStyle/>
          <a:p>
            <a:pPr marL="109538" lvl="1" indent="0" eaLnBrk="1" fontAlgn="auto" hangingPunct="1">
              <a:spcBef>
                <a:spcPts val="1200"/>
              </a:spcBef>
              <a:spcAft>
                <a:spcPts val="0"/>
              </a:spcAft>
              <a:buClr>
                <a:srgbClr val="1F89BD"/>
              </a:buClr>
              <a:buNone/>
            </a:pPr>
            <a:r>
              <a:rPr lang="en-US" sz="32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Endoderm</a:t>
            </a:r>
            <a:r>
              <a:rPr lang="en-US" sz="20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</a:p>
          <a:p>
            <a:pPr marL="512763" lvl="1" indent="0" eaLnBrk="1" fontAlgn="auto" hangingPunct="1">
              <a:spcBef>
                <a:spcPts val="1200"/>
              </a:spcBef>
              <a:spcAft>
                <a:spcPts val="0"/>
              </a:spcAft>
              <a:buClr>
                <a:srgbClr val="1F89BD"/>
              </a:buClr>
              <a:buNone/>
            </a:pPr>
            <a:r>
              <a:rPr lang="en-US" sz="2000" kern="1200" dirty="0">
                <a:solidFill>
                  <a:prstClr val="black"/>
                </a:solidFill>
                <a:ea typeface="+mn-ea"/>
                <a:cs typeface="+mn-cs"/>
              </a:rPr>
              <a:t>forms a lining of the future </a:t>
            </a:r>
            <a:r>
              <a:rPr lang="en-US" sz="20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digestive tract</a:t>
            </a:r>
            <a:r>
              <a:rPr lang="en-US" sz="2000" kern="1200" dirty="0">
                <a:solidFill>
                  <a:prstClr val="black"/>
                </a:solidFill>
                <a:ea typeface="+mn-ea"/>
                <a:cs typeface="+mn-cs"/>
              </a:rPr>
              <a:t>.</a:t>
            </a:r>
          </a:p>
          <a:p>
            <a:pPr marL="109538" lvl="1" indent="0" eaLnBrk="1" fontAlgn="auto" hangingPunct="1">
              <a:spcBef>
                <a:spcPts val="1800"/>
              </a:spcBef>
              <a:spcAft>
                <a:spcPts val="0"/>
              </a:spcAft>
              <a:buClr>
                <a:srgbClr val="1F89BD"/>
              </a:buClr>
              <a:buNone/>
            </a:pPr>
            <a:r>
              <a:rPr lang="en-US" sz="32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Ectoderm</a:t>
            </a:r>
            <a:r>
              <a:rPr lang="en-US" sz="20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</a:p>
          <a:p>
            <a:pPr marL="463550" lvl="1" indent="0" eaLnBrk="1" fontAlgn="auto" hangingPunct="1">
              <a:spcBef>
                <a:spcPts val="1200"/>
              </a:spcBef>
              <a:spcAft>
                <a:spcPts val="0"/>
              </a:spcAft>
              <a:buClr>
                <a:srgbClr val="1F89BD"/>
              </a:buClr>
              <a:buNone/>
            </a:pPr>
            <a:r>
              <a:rPr lang="en-US" sz="2000" kern="1200" dirty="0">
                <a:solidFill>
                  <a:prstClr val="black"/>
                </a:solidFill>
                <a:ea typeface="+mn-ea"/>
                <a:cs typeface="+mn-cs"/>
              </a:rPr>
              <a:t>forms an </a:t>
            </a:r>
            <a:r>
              <a:rPr lang="en-US" sz="2000" b="1" kern="1200" dirty="0">
                <a:solidFill>
                  <a:srgbClr val="00B050"/>
                </a:solidFill>
                <a:ea typeface="+mn-ea"/>
                <a:cs typeface="+mn-cs"/>
              </a:rPr>
              <a:t>outer layer </a:t>
            </a:r>
            <a:r>
              <a:rPr lang="en-US" sz="2000" kern="1200" dirty="0">
                <a:solidFill>
                  <a:prstClr val="black"/>
                </a:solidFill>
                <a:ea typeface="+mn-ea"/>
                <a:cs typeface="+mn-cs"/>
              </a:rPr>
              <a:t>that will give rise to the </a:t>
            </a:r>
            <a:r>
              <a:rPr lang="en-US" sz="20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skin and nervous system</a:t>
            </a:r>
            <a:r>
              <a:rPr lang="en-US" sz="2000" kern="1200" dirty="0">
                <a:solidFill>
                  <a:prstClr val="black"/>
                </a:solidFill>
                <a:ea typeface="+mn-ea"/>
                <a:cs typeface="+mn-cs"/>
              </a:rPr>
              <a:t>.</a:t>
            </a:r>
          </a:p>
          <a:p>
            <a:pPr marL="109538" lvl="1" indent="0" eaLnBrk="1" fontAlgn="auto" hangingPunct="1">
              <a:spcBef>
                <a:spcPts val="1800"/>
              </a:spcBef>
              <a:spcAft>
                <a:spcPts val="0"/>
              </a:spcAft>
              <a:buClr>
                <a:srgbClr val="1F89BD"/>
              </a:buClr>
              <a:buNone/>
            </a:pPr>
            <a:r>
              <a:rPr lang="en-US" sz="32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Mesoderm</a:t>
            </a:r>
            <a:r>
              <a:rPr lang="en-US" sz="20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</a:p>
          <a:p>
            <a:pPr marL="463550" lvl="1" indent="0" eaLnBrk="1" fontAlgn="auto" hangingPunct="1">
              <a:spcBef>
                <a:spcPts val="1200"/>
              </a:spcBef>
              <a:spcAft>
                <a:spcPts val="0"/>
              </a:spcAft>
              <a:buClr>
                <a:srgbClr val="1F89BD"/>
              </a:buClr>
              <a:buNone/>
            </a:pPr>
            <a:r>
              <a:rPr lang="en-US" sz="2000" kern="1200" dirty="0">
                <a:solidFill>
                  <a:prstClr val="black"/>
                </a:solidFill>
                <a:ea typeface="+mn-ea"/>
                <a:cs typeface="+mn-cs"/>
              </a:rPr>
              <a:t>forms a </a:t>
            </a:r>
            <a:r>
              <a:rPr lang="en-US" sz="2000" b="1" kern="1200" dirty="0">
                <a:solidFill>
                  <a:srgbClr val="00B050"/>
                </a:solidFill>
                <a:ea typeface="+mn-ea"/>
                <a:cs typeface="+mn-cs"/>
              </a:rPr>
              <a:t>middle layer </a:t>
            </a:r>
            <a:r>
              <a:rPr lang="en-US" sz="2000" kern="1200" dirty="0">
                <a:solidFill>
                  <a:prstClr val="black"/>
                </a:solidFill>
                <a:ea typeface="+mn-ea"/>
                <a:cs typeface="+mn-cs"/>
              </a:rPr>
              <a:t>that will give rise to </a:t>
            </a:r>
            <a:r>
              <a:rPr lang="en-US" sz="2000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muscles and most internal organs.</a:t>
            </a:r>
            <a:endParaRPr lang="en-US" sz="2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18_01bSeaStarLifeCycl_6-U.jpg">
            <a:extLst>
              <a:ext uri="{FF2B5EF4-FFF2-40B4-BE49-F238E27FC236}">
                <a16:creationId xmlns:a16="http://schemas.microsoft.com/office/drawing/2014/main" id="{804C6BE9-9003-6359-6A68-7A28C88F3D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87" r="57356" b="7729"/>
          <a:stretch/>
        </p:blipFill>
        <p:spPr>
          <a:xfrm>
            <a:off x="3276600" y="5116206"/>
            <a:ext cx="2794505" cy="151319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5AF22ED-5991-2C4A-E162-FA42E85A563E}"/>
              </a:ext>
            </a:extLst>
          </p:cNvPr>
          <p:cNvCxnSpPr/>
          <p:nvPr/>
        </p:nvCxnSpPr>
        <p:spPr bwMode="auto">
          <a:xfrm flipV="1">
            <a:off x="5499433" y="5254345"/>
            <a:ext cx="58934" cy="24083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701D22-46EA-0FDD-64E4-AEC5296FCDF0}"/>
              </a:ext>
            </a:extLst>
          </p:cNvPr>
          <p:cNvCxnSpPr/>
          <p:nvPr/>
        </p:nvCxnSpPr>
        <p:spPr bwMode="auto">
          <a:xfrm flipV="1">
            <a:off x="4749800" y="6066679"/>
            <a:ext cx="568366" cy="1528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0A62523-CA1C-5152-18C0-D2AF63A69717}"/>
              </a:ext>
            </a:extLst>
          </p:cNvPr>
          <p:cNvCxnSpPr/>
          <p:nvPr/>
        </p:nvCxnSpPr>
        <p:spPr bwMode="auto">
          <a:xfrm>
            <a:off x="5711099" y="6244479"/>
            <a:ext cx="431468" cy="2671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 Box 31">
            <a:extLst>
              <a:ext uri="{FF2B5EF4-FFF2-40B4-BE49-F238E27FC236}">
                <a16:creationId xmlns:a16="http://schemas.microsoft.com/office/drawing/2014/main" id="{A3CCFA7C-305A-AD45-7306-640A8D76D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5896" y="6390093"/>
            <a:ext cx="151641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Future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mesoderm</a:t>
            </a:r>
          </a:p>
        </p:txBody>
      </p:sp>
      <p:sp>
        <p:nvSpPr>
          <p:cNvPr id="9" name="Text Box 31">
            <a:extLst>
              <a:ext uri="{FF2B5EF4-FFF2-40B4-BE49-F238E27FC236}">
                <a16:creationId xmlns:a16="http://schemas.microsoft.com/office/drawing/2014/main" id="{CB97F2AF-A0A0-B91A-6274-8F1FBAED9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9096" y="6085293"/>
            <a:ext cx="88777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Endoderm</a:t>
            </a:r>
          </a:p>
        </p:txBody>
      </p:sp>
      <p:sp>
        <p:nvSpPr>
          <p:cNvPr id="10" name="Text Box 31">
            <a:extLst>
              <a:ext uri="{FF2B5EF4-FFF2-40B4-BE49-F238E27FC236}">
                <a16:creationId xmlns:a16="http://schemas.microsoft.com/office/drawing/2014/main" id="{42B8348E-06D4-F703-ABD3-AD33F5A1D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3029" y="5035427"/>
            <a:ext cx="82807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Ectoderm</a:t>
            </a:r>
          </a:p>
        </p:txBody>
      </p:sp>
    </p:spTree>
    <p:extLst>
      <p:ext uri="{BB962C8B-B14F-4D97-AF65-F5344CB8AC3E}">
        <p14:creationId xmlns:p14="http://schemas.microsoft.com/office/powerpoint/2010/main" val="31189319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_03_3TissueLayers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90"/>
          <a:stretch/>
        </p:blipFill>
        <p:spPr>
          <a:xfrm>
            <a:off x="298704" y="368809"/>
            <a:ext cx="8546592" cy="2813424"/>
          </a:xfrm>
          <a:prstGeom prst="rect">
            <a:avLst/>
          </a:prstGeom>
        </p:spPr>
      </p:pic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641013" y="1769301"/>
            <a:ext cx="121026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94E1F"/>
                </a:solidFill>
                <a:latin typeface="Arial" charset="0"/>
              </a:rPr>
              <a:t>Gastrulation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4716031" y="1488117"/>
            <a:ext cx="49432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156347" y="228549"/>
            <a:ext cx="42447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0070C0"/>
                </a:solidFill>
              </a:rPr>
              <a:t>3) </a:t>
            </a:r>
            <a:r>
              <a:rPr lang="en-US" sz="1700" dirty="0">
                <a:solidFill>
                  <a:srgbClr val="0070C0"/>
                </a:solidFill>
                <a:latin typeface="Arial" charset="0"/>
              </a:rPr>
              <a:t>Embryonic development: tissue layers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6047646" y="2310502"/>
            <a:ext cx="66945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3763644" y="1352878"/>
            <a:ext cx="118782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B050"/>
                </a:solidFill>
                <a:latin typeface="Arial" charset="0"/>
              </a:rPr>
              <a:t>Ectoderm</a:t>
            </a:r>
            <a:br>
              <a:rPr lang="en-US" sz="1600" dirty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>
                <a:solidFill>
                  <a:srgbClr val="000000"/>
                </a:solidFill>
                <a:latin typeface="Arial" charset="0"/>
              </a:rPr>
              <a:t>(outer layer)</a:t>
            </a: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6793330" y="2182795"/>
            <a:ext cx="117660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0000"/>
                </a:solidFill>
                <a:latin typeface="Arial" charset="0"/>
              </a:rPr>
              <a:t>Endoderm</a:t>
            </a:r>
            <a:br>
              <a:rPr lang="en-US" sz="1600" dirty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>
                <a:solidFill>
                  <a:srgbClr val="000000"/>
                </a:solidFill>
                <a:latin typeface="Arial" charset="0"/>
              </a:rPr>
              <a:t>(inner layer)</a:t>
            </a:r>
          </a:p>
        </p:txBody>
      </p:sp>
      <p:sp>
        <p:nvSpPr>
          <p:cNvPr id="43" name="Text Box 31"/>
          <p:cNvSpPr txBox="1">
            <a:spLocks noChangeArrowheads="1"/>
          </p:cNvSpPr>
          <p:nvPr/>
        </p:nvSpPr>
        <p:spPr bwMode="auto">
          <a:xfrm>
            <a:off x="4052240" y="721804"/>
            <a:ext cx="38933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94E1F"/>
                </a:solidFill>
                <a:latin typeface="Arial" charset="0"/>
              </a:rPr>
              <a:t>Two layers (some animals)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7250D8-4B0A-2ECA-D87C-02BBC98C4F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090"/>
          <a:stretch/>
        </p:blipFill>
        <p:spPr>
          <a:xfrm>
            <a:off x="17579" y="2062767"/>
            <a:ext cx="2784742" cy="20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83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4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_03_3TissueLayers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6"/>
          <a:stretch/>
        </p:blipFill>
        <p:spPr>
          <a:xfrm>
            <a:off x="298704" y="368808"/>
            <a:ext cx="8546592" cy="6124847"/>
          </a:xfrm>
          <a:prstGeom prst="rect">
            <a:avLst/>
          </a:prstGeom>
        </p:spPr>
      </p:pic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641013" y="1769301"/>
            <a:ext cx="121026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94E1F"/>
                </a:solidFill>
                <a:latin typeface="Arial" charset="0"/>
              </a:rPr>
              <a:t>Gastrulation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4716031" y="1488117"/>
            <a:ext cx="49432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156347" y="228549"/>
            <a:ext cx="42447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0070C0"/>
                </a:solidFill>
              </a:rPr>
              <a:t>3) </a:t>
            </a:r>
            <a:r>
              <a:rPr lang="en-US" sz="1700" dirty="0">
                <a:solidFill>
                  <a:srgbClr val="0070C0"/>
                </a:solidFill>
                <a:latin typeface="Arial" charset="0"/>
              </a:rPr>
              <a:t>Embryonic development: tissue layers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6047646" y="2310502"/>
            <a:ext cx="66945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4839948" y="4180936"/>
            <a:ext cx="266890" cy="15964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4546043" y="4720148"/>
            <a:ext cx="560795" cy="3588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 flipV="1">
            <a:off x="7758545" y="4089863"/>
            <a:ext cx="359354" cy="11571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5831457" y="4724522"/>
            <a:ext cx="1207956" cy="42257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>
            <a:off x="3994559" y="4720148"/>
            <a:ext cx="1112279" cy="42694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3945147" y="5093959"/>
            <a:ext cx="800" cy="39244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 flipH="1">
            <a:off x="7015609" y="5085616"/>
            <a:ext cx="800" cy="39244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3763644" y="1352878"/>
            <a:ext cx="118782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Ectoderm</a:t>
            </a:r>
            <a:br>
              <a:rPr lang="en-US" sz="1600" dirty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>
                <a:solidFill>
                  <a:srgbClr val="000000"/>
                </a:solidFill>
                <a:latin typeface="Arial" charset="0"/>
              </a:rPr>
              <a:t>(outer layer)</a:t>
            </a: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6793330" y="2182795"/>
            <a:ext cx="117660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Endoderm</a:t>
            </a:r>
            <a:br>
              <a:rPr lang="en-US" sz="1600" dirty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>
                <a:solidFill>
                  <a:srgbClr val="000000"/>
                </a:solidFill>
                <a:latin typeface="Arial" charset="0"/>
              </a:rPr>
              <a:t>(inner layer)</a:t>
            </a: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3280192" y="5468779"/>
            <a:ext cx="132247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Future mouth</a:t>
            </a: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3035263" y="5852040"/>
            <a:ext cx="229710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  <a:latin typeface="Arial" charset="0"/>
              </a:rPr>
              <a:t>Protostome</a:t>
            </a:r>
            <a:br>
              <a:rPr lang="en-US" sz="1600" dirty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>
                <a:solidFill>
                  <a:srgbClr val="000000"/>
                </a:solidFill>
                <a:latin typeface="Arial" charset="0"/>
              </a:rPr>
              <a:t>(“first mouth” in Greek)</a:t>
            </a: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5171556" y="5036406"/>
            <a:ext cx="88966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Future</a:t>
            </a:r>
            <a:br>
              <a:rPr lang="en-US" sz="1600" dirty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>
                <a:solidFill>
                  <a:srgbClr val="000000"/>
                </a:solidFill>
                <a:latin typeface="Arial" charset="0"/>
              </a:rPr>
              <a:t>digestive</a:t>
            </a:r>
            <a:br>
              <a:rPr lang="en-US" sz="1600" dirty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>
                <a:solidFill>
                  <a:srgbClr val="000000"/>
                </a:solidFill>
                <a:latin typeface="Arial" charset="0"/>
              </a:rPr>
              <a:t>tract</a:t>
            </a: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5161430" y="4614978"/>
            <a:ext cx="102592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Mesoderm</a:t>
            </a: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5163463" y="4026261"/>
            <a:ext cx="63799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Future</a:t>
            </a:r>
            <a:br>
              <a:rPr lang="en-US" sz="1600" dirty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>
                <a:solidFill>
                  <a:srgbClr val="000000"/>
                </a:solidFill>
                <a:latin typeface="Arial" charset="0"/>
              </a:rPr>
              <a:t>anus</a:t>
            </a:r>
          </a:p>
        </p:txBody>
      </p:sp>
      <p:sp>
        <p:nvSpPr>
          <p:cNvPr id="36" name="Text Box 31"/>
          <p:cNvSpPr txBox="1">
            <a:spLocks noChangeArrowheads="1"/>
          </p:cNvSpPr>
          <p:nvPr/>
        </p:nvSpPr>
        <p:spPr bwMode="auto">
          <a:xfrm>
            <a:off x="6446658" y="5468779"/>
            <a:ext cx="117339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Future anus</a:t>
            </a: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5917679" y="5844557"/>
            <a:ext cx="262411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  <a:latin typeface="Arial" charset="0"/>
              </a:rPr>
              <a:t>Deuterostome</a:t>
            </a:r>
            <a:br>
              <a:rPr lang="en-US" sz="1600" dirty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>
                <a:solidFill>
                  <a:srgbClr val="000000"/>
                </a:solidFill>
                <a:latin typeface="Arial" charset="0"/>
              </a:rPr>
              <a:t>(“second mouth” in Greek)</a:t>
            </a: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8162600" y="3952280"/>
            <a:ext cx="63799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Future</a:t>
            </a:r>
            <a:br>
              <a:rPr lang="en-US" sz="1600" dirty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>
                <a:solidFill>
                  <a:srgbClr val="000000"/>
                </a:solidFill>
                <a:latin typeface="Arial" charset="0"/>
              </a:rPr>
              <a:t>mouth</a:t>
            </a:r>
          </a:p>
        </p:txBody>
      </p:sp>
      <p:sp>
        <p:nvSpPr>
          <p:cNvPr id="43" name="Text Box 31"/>
          <p:cNvSpPr txBox="1">
            <a:spLocks noChangeArrowheads="1"/>
          </p:cNvSpPr>
          <p:nvPr/>
        </p:nvSpPr>
        <p:spPr bwMode="auto">
          <a:xfrm>
            <a:off x="4464158" y="819558"/>
            <a:ext cx="25992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94E1F"/>
                </a:solidFill>
                <a:latin typeface="Arial" charset="0"/>
              </a:rPr>
              <a:t>Two layers (some animals)</a:t>
            </a:r>
          </a:p>
        </p:txBody>
      </p:sp>
      <p:sp>
        <p:nvSpPr>
          <p:cNvPr id="44" name="Text Box 31"/>
          <p:cNvSpPr txBox="1">
            <a:spLocks noChangeArrowheads="1"/>
          </p:cNvSpPr>
          <p:nvPr/>
        </p:nvSpPr>
        <p:spPr bwMode="auto">
          <a:xfrm>
            <a:off x="3838865" y="3380184"/>
            <a:ext cx="40716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94E1F"/>
                </a:solidFill>
                <a:latin typeface="Arial" charset="0"/>
              </a:rPr>
              <a:t>Three layers (most animals)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7250D8-4B0A-2ECA-D87C-02BBC98C4F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090"/>
          <a:stretch/>
        </p:blipFill>
        <p:spPr>
          <a:xfrm>
            <a:off x="17579" y="2062767"/>
            <a:ext cx="2784742" cy="20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70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4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8_03_3TissueLayers-U.jpg">
            <a:extLst>
              <a:ext uri="{FF2B5EF4-FFF2-40B4-BE49-F238E27FC236}">
                <a16:creationId xmlns:a16="http://schemas.microsoft.com/office/drawing/2014/main" id="{45928A9C-99BE-B9FA-1180-36C41EEB1D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4" t="54266" r="8511" b="16369"/>
          <a:stretch/>
        </p:blipFill>
        <p:spPr>
          <a:xfrm>
            <a:off x="3280192" y="3810000"/>
            <a:ext cx="4843803" cy="1885815"/>
          </a:xfrm>
          <a:prstGeom prst="rect">
            <a:avLst/>
          </a:prstGeom>
        </p:spPr>
      </p:pic>
      <p:pic>
        <p:nvPicPr>
          <p:cNvPr id="3" name="Picture 2" descr="18_03_3TissueLayers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693" r="78600" b="40808"/>
          <a:stretch/>
        </p:blipFill>
        <p:spPr>
          <a:xfrm>
            <a:off x="298704" y="3848890"/>
            <a:ext cx="1828887" cy="2022782"/>
          </a:xfrm>
          <a:prstGeom prst="rect">
            <a:avLst/>
          </a:prstGeom>
        </p:spPr>
      </p:pic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641013" y="3435395"/>
            <a:ext cx="121026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94E1F"/>
                </a:solidFill>
                <a:latin typeface="Arial" charset="0"/>
              </a:rPr>
              <a:t>Gastrulation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4716031" y="1488117"/>
            <a:ext cx="49432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414416" y="5854608"/>
            <a:ext cx="1597461" cy="4924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First opening</a:t>
            </a:r>
            <a:br>
              <a:rPr lang="en-US" sz="1600" dirty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>
                <a:solidFill>
                  <a:srgbClr val="000000"/>
                </a:solidFill>
                <a:latin typeface="Arial" charset="0"/>
              </a:rPr>
              <a:t>in embryo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6047646" y="2310502"/>
            <a:ext cx="66945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4839948" y="4180936"/>
            <a:ext cx="266890" cy="15964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4546043" y="4720148"/>
            <a:ext cx="560795" cy="3588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 flipV="1">
            <a:off x="7758545" y="4089863"/>
            <a:ext cx="359354" cy="11571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5831457" y="4724522"/>
            <a:ext cx="1207956" cy="42257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>
            <a:off x="3994559" y="4720148"/>
            <a:ext cx="1112279" cy="42694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3945147" y="5059453"/>
            <a:ext cx="800" cy="39244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 flipH="1">
            <a:off x="7015609" y="5053702"/>
            <a:ext cx="800" cy="39244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3763644" y="1352878"/>
            <a:ext cx="118782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Ectoderm</a:t>
            </a:r>
            <a:br>
              <a:rPr lang="en-US" sz="1600" dirty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>
                <a:solidFill>
                  <a:srgbClr val="000000"/>
                </a:solidFill>
                <a:latin typeface="Arial" charset="0"/>
              </a:rPr>
              <a:t>(outer layer)</a:t>
            </a: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6793330" y="2182795"/>
            <a:ext cx="117660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Endoderm</a:t>
            </a:r>
            <a:br>
              <a:rPr lang="en-US" sz="1600" dirty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>
                <a:solidFill>
                  <a:srgbClr val="000000"/>
                </a:solidFill>
                <a:latin typeface="Arial" charset="0"/>
              </a:rPr>
              <a:t>(inner layer)</a:t>
            </a: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3280192" y="5446143"/>
            <a:ext cx="1322478" cy="24622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Future mouth</a:t>
            </a: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3035263" y="5852040"/>
            <a:ext cx="229710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0000"/>
                </a:solidFill>
                <a:latin typeface="Arial" charset="0"/>
              </a:rPr>
              <a:t>Protostome</a:t>
            </a:r>
            <a:br>
              <a:rPr lang="en-US" sz="1600" dirty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>
                <a:solidFill>
                  <a:srgbClr val="000000"/>
                </a:solidFill>
                <a:latin typeface="Arial" charset="0"/>
              </a:rPr>
              <a:t>(“first mouth” in Greek)</a:t>
            </a: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5171556" y="5036406"/>
            <a:ext cx="88966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Future</a:t>
            </a:r>
            <a:br>
              <a:rPr lang="en-US" sz="1600" dirty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>
                <a:solidFill>
                  <a:srgbClr val="000000"/>
                </a:solidFill>
                <a:latin typeface="Arial" charset="0"/>
              </a:rPr>
              <a:t>digestive</a:t>
            </a:r>
            <a:br>
              <a:rPr lang="en-US" sz="1600" dirty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>
                <a:solidFill>
                  <a:srgbClr val="000000"/>
                </a:solidFill>
                <a:latin typeface="Arial" charset="0"/>
              </a:rPr>
              <a:t>tract</a:t>
            </a: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5161430" y="4614978"/>
            <a:ext cx="102592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Mesoderm</a:t>
            </a: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5163463" y="4026261"/>
            <a:ext cx="63799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Future</a:t>
            </a:r>
            <a:br>
              <a:rPr lang="en-US" sz="1600" dirty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>
                <a:solidFill>
                  <a:srgbClr val="000000"/>
                </a:solidFill>
                <a:latin typeface="Arial" charset="0"/>
              </a:rPr>
              <a:t>anus</a:t>
            </a:r>
          </a:p>
        </p:txBody>
      </p:sp>
      <p:sp>
        <p:nvSpPr>
          <p:cNvPr id="36" name="Text Box 31"/>
          <p:cNvSpPr txBox="1">
            <a:spLocks noChangeArrowheads="1"/>
          </p:cNvSpPr>
          <p:nvPr/>
        </p:nvSpPr>
        <p:spPr bwMode="auto">
          <a:xfrm>
            <a:off x="6446658" y="5436865"/>
            <a:ext cx="1173398" cy="2462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Future anus</a:t>
            </a: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5917679" y="5844557"/>
            <a:ext cx="262411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B050"/>
                </a:solidFill>
                <a:latin typeface="Arial" charset="0"/>
              </a:rPr>
              <a:t>Deuterostome</a:t>
            </a:r>
            <a:br>
              <a:rPr lang="en-US" sz="1600" dirty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>
                <a:solidFill>
                  <a:srgbClr val="000000"/>
                </a:solidFill>
                <a:latin typeface="Arial" charset="0"/>
              </a:rPr>
              <a:t>(“second mouth” in Greek)</a:t>
            </a: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8162600" y="3952280"/>
            <a:ext cx="63799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Future</a:t>
            </a:r>
            <a:br>
              <a:rPr lang="en-US" sz="1600" dirty="0">
                <a:solidFill>
                  <a:srgbClr val="000000"/>
                </a:solidFill>
                <a:latin typeface="Arial" charset="0"/>
              </a:rPr>
            </a:br>
            <a:r>
              <a:rPr lang="en-US" sz="1600" dirty="0">
                <a:solidFill>
                  <a:srgbClr val="000000"/>
                </a:solidFill>
                <a:latin typeface="Arial" charset="0"/>
              </a:rPr>
              <a:t>mouth</a:t>
            </a:r>
          </a:p>
        </p:txBody>
      </p:sp>
      <p:sp>
        <p:nvSpPr>
          <p:cNvPr id="43" name="Text Box 31"/>
          <p:cNvSpPr txBox="1">
            <a:spLocks noChangeArrowheads="1"/>
          </p:cNvSpPr>
          <p:nvPr/>
        </p:nvSpPr>
        <p:spPr bwMode="auto">
          <a:xfrm>
            <a:off x="4464158" y="819558"/>
            <a:ext cx="25992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94E1F"/>
                </a:solidFill>
                <a:latin typeface="Arial" charset="0"/>
              </a:rPr>
              <a:t>Two layers (some animals)</a:t>
            </a: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A5367FCA-7636-3F9C-29DC-F0F8E9C6BBA8}"/>
              </a:ext>
            </a:extLst>
          </p:cNvPr>
          <p:cNvSpPr txBox="1">
            <a:spLocks noChangeArrowheads="1"/>
          </p:cNvSpPr>
          <p:nvPr/>
        </p:nvSpPr>
        <p:spPr>
          <a:xfrm>
            <a:off x="2743200" y="76200"/>
            <a:ext cx="6400800" cy="355296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 eaLnBrk="1" hangingPunct="1"/>
            <a:r>
              <a:rPr lang="en-US" sz="2200" b="1" kern="0" dirty="0"/>
              <a:t>Animals with </a:t>
            </a:r>
            <a:r>
              <a:rPr lang="en-US" sz="2200" b="1" kern="0" dirty="0">
                <a:solidFill>
                  <a:srgbClr val="00B050"/>
                </a:solidFill>
              </a:rPr>
              <a:t>3 tissue layers </a:t>
            </a:r>
            <a:r>
              <a:rPr lang="en-US" sz="2200" b="1" kern="0" dirty="0"/>
              <a:t>are divided into 2 groups:</a:t>
            </a:r>
            <a:endParaRPr lang="en-US" sz="2200" b="1" kern="0" dirty="0">
              <a:solidFill>
                <a:srgbClr val="0000FF"/>
              </a:solidFill>
            </a:endParaRPr>
          </a:p>
          <a:p>
            <a:pPr marL="0" lvl="1" algn="l" eaLnBrk="1" hangingPunct="1">
              <a:spcBef>
                <a:spcPts val="1200"/>
              </a:spcBef>
            </a:pPr>
            <a:r>
              <a:rPr lang="en-US" sz="2200" b="1" u="sng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Protostomes</a:t>
            </a:r>
            <a:r>
              <a:rPr lang="en-US" sz="2200" b="1" kern="0" dirty="0"/>
              <a:t> if the first indentation (opening) during </a:t>
            </a:r>
            <a:r>
              <a:rPr lang="en-US" sz="2200" b="1" kern="0" dirty="0">
                <a:solidFill>
                  <a:srgbClr val="7030A0"/>
                </a:solidFill>
              </a:rPr>
              <a:t>Gastrulation</a:t>
            </a:r>
            <a:r>
              <a:rPr lang="en-US" sz="2200" b="1" kern="0" dirty="0"/>
              <a:t> becomes the </a:t>
            </a:r>
            <a:r>
              <a:rPr lang="en-US" sz="22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Mouth.</a:t>
            </a:r>
          </a:p>
          <a:p>
            <a:pPr lvl="2" algn="l" eaLnBrk="1" hangingPunct="1">
              <a:spcBef>
                <a:spcPts val="600"/>
              </a:spcBef>
            </a:pPr>
            <a:r>
              <a:rPr lang="en-US" sz="22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Ex. Arthropods, Worms</a:t>
            </a:r>
          </a:p>
          <a:p>
            <a:pPr marL="0" lvl="2" algn="l" eaLnBrk="1" hangingPunct="1">
              <a:spcBef>
                <a:spcPts val="1800"/>
              </a:spcBef>
            </a:pPr>
            <a:r>
              <a:rPr lang="en-US" sz="2200" b="1" u="sng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Deuterostomes</a:t>
            </a:r>
            <a:r>
              <a:rPr lang="en-US" sz="2200" b="1" kern="0" dirty="0"/>
              <a:t> </a:t>
            </a:r>
            <a:r>
              <a:rPr lang="en-US" sz="2200" b="1" kern="0" dirty="0">
                <a:solidFill>
                  <a:srgbClr val="000000"/>
                </a:solidFill>
              </a:rPr>
              <a:t>if the 1st indentation (opening) during </a:t>
            </a:r>
            <a:r>
              <a:rPr lang="en-US" sz="2200" b="1" kern="0" dirty="0">
                <a:solidFill>
                  <a:srgbClr val="7030A0"/>
                </a:solidFill>
              </a:rPr>
              <a:t>Gastrulation</a:t>
            </a:r>
            <a:r>
              <a:rPr lang="en-US" sz="2200" b="1" kern="0" dirty="0">
                <a:solidFill>
                  <a:srgbClr val="000000"/>
                </a:solidFill>
              </a:rPr>
              <a:t> becomes the </a:t>
            </a:r>
            <a:r>
              <a:rPr lang="en-US" sz="22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Anus </a:t>
            </a:r>
            <a:r>
              <a:rPr lang="en-US" sz="2200" b="1" kern="0" dirty="0"/>
              <a:t>&amp; the mouth forms from a 2nd opening.</a:t>
            </a:r>
          </a:p>
          <a:p>
            <a:pPr lvl="2" algn="l" eaLnBrk="1" hangingPunct="1">
              <a:spcBef>
                <a:spcPts val="600"/>
              </a:spcBef>
            </a:pPr>
            <a:r>
              <a:rPr lang="en-US" sz="22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Ex. Echinoderms, Chordates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AF8D13-1FD0-9F3E-9A89-52DCDADAEFE5}"/>
              </a:ext>
            </a:extLst>
          </p:cNvPr>
          <p:cNvSpPr txBox="1">
            <a:spLocks noChangeArrowheads="1"/>
          </p:cNvSpPr>
          <p:nvPr/>
        </p:nvSpPr>
        <p:spPr>
          <a:xfrm>
            <a:off x="1" y="142528"/>
            <a:ext cx="2589578" cy="216797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9pPr>
          </a:lstStyle>
          <a:p>
            <a:pPr algn="l" eaLnBrk="1" hangingPunct="1">
              <a:defRPr/>
            </a:pPr>
            <a:r>
              <a:rPr lang="en-US" sz="2800" b="1" kern="0" dirty="0"/>
              <a:t>4) </a:t>
            </a:r>
            <a:r>
              <a:rPr lang="en-US" sz="28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Embryonic Development:</a:t>
            </a:r>
            <a:br>
              <a:rPr lang="en-US" sz="28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First Opening </a:t>
            </a:r>
            <a:r>
              <a:rPr lang="en-US" sz="28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formed by </a:t>
            </a:r>
            <a:r>
              <a:rPr 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Gastrulation</a:t>
            </a:r>
            <a:endParaRPr lang="en-US" sz="3600" b="1" kern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BBA3AB-03CE-9D8C-90BA-F3EB9A79E3B1}"/>
              </a:ext>
            </a:extLst>
          </p:cNvPr>
          <p:cNvSpPr/>
          <p:nvPr/>
        </p:nvSpPr>
        <p:spPr bwMode="auto">
          <a:xfrm>
            <a:off x="3048000" y="3681616"/>
            <a:ext cx="610352" cy="763107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81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1" grpId="0" animBg="1"/>
      <p:bldP spid="32" grpId="0"/>
      <p:bldP spid="36" grpId="0" animBg="1"/>
      <p:bldP spid="3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5989FB-595A-511E-FFFF-135E7A544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478111"/>
            <a:ext cx="4688478" cy="5151289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7E3FE4A1-7225-4BB5-BDF9-F17624ABB942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142529"/>
            <a:ext cx="8305799" cy="115287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9pPr>
          </a:lstStyle>
          <a:p>
            <a:pPr eaLnBrk="1" hangingPunct="1">
              <a:defRPr/>
            </a:pPr>
            <a:r>
              <a:rPr lang="en-US" sz="3200" b="1" kern="0" dirty="0"/>
              <a:t>4) </a:t>
            </a:r>
            <a:r>
              <a:rPr lang="en-US" sz="32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Embryonic Development:</a:t>
            </a:r>
            <a:br>
              <a:rPr lang="en-US" sz="32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First Opening </a:t>
            </a:r>
            <a:r>
              <a:rPr lang="en-US" sz="32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formed by </a:t>
            </a:r>
            <a:r>
              <a:rPr lang="en-US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Gastrulation</a:t>
            </a:r>
            <a:endParaRPr lang="en-US" sz="4000" b="1" kern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3944A2C-5CF1-2E3E-6540-9732742A873A}"/>
              </a:ext>
            </a:extLst>
          </p:cNvPr>
          <p:cNvSpPr txBox="1">
            <a:spLocks noChangeArrowheads="1"/>
          </p:cNvSpPr>
          <p:nvPr/>
        </p:nvSpPr>
        <p:spPr>
          <a:xfrm>
            <a:off x="4876799" y="1564181"/>
            <a:ext cx="4030979" cy="4303219"/>
          </a:xfrm>
          <a:prstGeom prst="rect">
            <a:avLst/>
          </a:prstGeom>
          <a:noFill/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algn="l" eaLnBrk="1" hangingPunct="1">
              <a:spcBef>
                <a:spcPts val="1200"/>
              </a:spcBef>
            </a:pPr>
            <a:r>
              <a:rPr lang="en-US" sz="2200" b="1" u="sng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Protostomes</a:t>
            </a:r>
            <a:r>
              <a:rPr lang="en-US" sz="2200" b="1" kern="0" dirty="0"/>
              <a:t> if the first opening during </a:t>
            </a:r>
            <a:r>
              <a:rPr lang="en-US" sz="2200" b="1" kern="0" dirty="0">
                <a:solidFill>
                  <a:srgbClr val="7030A0"/>
                </a:solidFill>
              </a:rPr>
              <a:t>Gastrulation</a:t>
            </a:r>
            <a:r>
              <a:rPr lang="en-US" sz="2200" b="1" kern="0" dirty="0"/>
              <a:t> becomes the </a:t>
            </a:r>
            <a:r>
              <a:rPr lang="en-US" sz="2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Mouth</a:t>
            </a:r>
            <a:r>
              <a:rPr lang="en-US" sz="22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463550" lvl="2" algn="l" eaLnBrk="1" hangingPunct="1">
              <a:spcBef>
                <a:spcPts val="600"/>
              </a:spcBef>
            </a:pPr>
            <a:r>
              <a:rPr lang="en-US" sz="1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Ex. Arthropods, Worms</a:t>
            </a:r>
          </a:p>
          <a:p>
            <a:pPr marL="0" lvl="2" algn="l" eaLnBrk="1" hangingPunct="1">
              <a:spcBef>
                <a:spcPts val="1800"/>
              </a:spcBef>
            </a:pPr>
            <a:endParaRPr lang="en-US" sz="2200" b="1" u="sng" kern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2" algn="l" eaLnBrk="1" hangingPunct="1">
              <a:spcBef>
                <a:spcPts val="1800"/>
              </a:spcBef>
            </a:pPr>
            <a:r>
              <a:rPr lang="en-US" sz="2200" b="1" u="sng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Deuterostomes</a:t>
            </a:r>
            <a:r>
              <a:rPr lang="en-US" sz="2200" b="1" kern="0" dirty="0"/>
              <a:t> </a:t>
            </a:r>
            <a:r>
              <a:rPr lang="en-US" sz="2200" b="1" kern="0" dirty="0">
                <a:solidFill>
                  <a:srgbClr val="000000"/>
                </a:solidFill>
              </a:rPr>
              <a:t>if the 1st opening during </a:t>
            </a:r>
            <a:r>
              <a:rPr lang="en-US" sz="2200" b="1" kern="0" dirty="0">
                <a:solidFill>
                  <a:srgbClr val="7030A0"/>
                </a:solidFill>
              </a:rPr>
              <a:t>Gastrulation</a:t>
            </a:r>
            <a:r>
              <a:rPr lang="en-US" sz="2200" b="1" kern="0" dirty="0">
                <a:solidFill>
                  <a:srgbClr val="000000"/>
                </a:solidFill>
              </a:rPr>
              <a:t> becomes the </a:t>
            </a:r>
            <a:r>
              <a:rPr lang="en-US" sz="22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Anus</a:t>
            </a:r>
            <a:r>
              <a:rPr lang="en-US" sz="22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kern="0" dirty="0"/>
              <a:t>&amp; the mouth forms from a 2nd opening.</a:t>
            </a:r>
          </a:p>
          <a:p>
            <a:pPr marL="463550" lvl="2" algn="l" eaLnBrk="1" hangingPunct="1">
              <a:spcBef>
                <a:spcPts val="600"/>
              </a:spcBef>
            </a:pPr>
            <a:r>
              <a:rPr lang="en-US" sz="1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Ex. Echinoderms, Chordates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73F13B1-3445-EC57-D469-6C507E925C7D}"/>
              </a:ext>
            </a:extLst>
          </p:cNvPr>
          <p:cNvSpPr/>
          <p:nvPr/>
        </p:nvSpPr>
        <p:spPr bwMode="auto">
          <a:xfrm>
            <a:off x="619398" y="3883948"/>
            <a:ext cx="685801" cy="383252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8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B355013-B9F3-CA68-5F66-123CE1D7BEA6}"/>
              </a:ext>
            </a:extLst>
          </p:cNvPr>
          <p:cNvSpPr/>
          <p:nvPr/>
        </p:nvSpPr>
        <p:spPr bwMode="auto">
          <a:xfrm>
            <a:off x="3754268" y="3862129"/>
            <a:ext cx="685801" cy="383252"/>
          </a:xfrm>
          <a:prstGeom prst="roundRect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9419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876300" y="76200"/>
            <a:ext cx="76962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5) Coelom: Body Cavity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219200"/>
            <a:ext cx="8382000" cy="3200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400" b="1" dirty="0"/>
              <a:t>Most animals with 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tissue layers</a:t>
            </a:r>
            <a:r>
              <a:rPr lang="en-US" sz="2400" b="1" dirty="0"/>
              <a:t> have 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Body Cavity 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Coelom:</a:t>
            </a:r>
          </a:p>
          <a:p>
            <a:pPr marL="512763" lvl="1" eaLnBrk="1" hangingPunct="1">
              <a:spcBef>
                <a:spcPts val="1800"/>
              </a:spcBef>
            </a:pPr>
            <a:r>
              <a:rPr lang="en-US" sz="2400" b="1" dirty="0"/>
              <a:t>Fluid-filled space between the outer body wall (</a:t>
            </a:r>
            <a:r>
              <a:rPr lang="en-US" sz="2400" b="1" dirty="0">
                <a:solidFill>
                  <a:srgbClr val="00B050"/>
                </a:solidFill>
              </a:rPr>
              <a:t>ectoderm</a:t>
            </a:r>
            <a:r>
              <a:rPr lang="en-US" sz="2400" b="1" dirty="0"/>
              <a:t>) and the digestive tube (</a:t>
            </a:r>
            <a:r>
              <a:rPr lang="en-US" sz="2400" b="1" dirty="0">
                <a:solidFill>
                  <a:srgbClr val="FF0000"/>
                </a:solidFill>
              </a:rPr>
              <a:t>endoderm</a:t>
            </a:r>
            <a:r>
              <a:rPr lang="en-US" sz="2400" b="1" dirty="0"/>
              <a:t>) in which the internal organs are suspended.</a:t>
            </a:r>
          </a:p>
          <a:p>
            <a:pPr marL="512763" lvl="1" eaLnBrk="1" hangingPunct="1">
              <a:spcBef>
                <a:spcPts val="1800"/>
              </a:spcBef>
            </a:pPr>
            <a:r>
              <a:rPr lang="en-US" sz="2400" b="1" dirty="0">
                <a:solidFill>
                  <a:srgbClr val="0000FF"/>
                </a:solidFill>
              </a:rPr>
              <a:t>This body cavity helps protect the suspended organs from injury.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3B42EC-77D9-AFB0-93DE-6EB523294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4038600"/>
            <a:ext cx="4580017" cy="257578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1937CA3-B55E-D0CA-8B05-CC16FBF1C272}"/>
              </a:ext>
            </a:extLst>
          </p:cNvPr>
          <p:cNvSpPr/>
          <p:nvPr/>
        </p:nvSpPr>
        <p:spPr bwMode="auto">
          <a:xfrm>
            <a:off x="7658100" y="6309583"/>
            <a:ext cx="914400" cy="304800"/>
          </a:xfrm>
          <a:prstGeom prst="round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6683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uiExpand="1" build="p"/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8_03_4BodyCavity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5"/>
          <a:stretch/>
        </p:blipFill>
        <p:spPr>
          <a:xfrm>
            <a:off x="594360" y="1286256"/>
            <a:ext cx="7955280" cy="4073144"/>
          </a:xfrm>
          <a:prstGeom prst="rect">
            <a:avLst/>
          </a:prstGeom>
        </p:spPr>
      </p:pic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3333427" y="3125752"/>
            <a:ext cx="6540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FF"/>
                </a:solidFill>
                <a:latin typeface="Arial" charset="0"/>
              </a:rPr>
              <a:t>Body</a:t>
            </a:r>
            <a:br>
              <a:rPr lang="en-US" sz="1800" dirty="0">
                <a:solidFill>
                  <a:srgbClr val="0000FF"/>
                </a:solidFill>
                <a:latin typeface="Arial" charset="0"/>
              </a:rPr>
            </a:br>
            <a:r>
              <a:rPr lang="en-US" sz="1800" dirty="0">
                <a:solidFill>
                  <a:srgbClr val="0000FF"/>
                </a:solidFill>
                <a:latin typeface="Arial" charset="0"/>
              </a:rPr>
              <a:t>cavity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 flipV="1">
            <a:off x="3962400" y="3125752"/>
            <a:ext cx="1088669" cy="16054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 flipV="1">
            <a:off x="5924910" y="2316480"/>
            <a:ext cx="575643" cy="46568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4405745" y="3751976"/>
            <a:ext cx="872539" cy="103061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5668963" y="4433455"/>
            <a:ext cx="831590" cy="27725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5668963" y="3951316"/>
            <a:ext cx="831590" cy="75939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2737109" y="4656691"/>
            <a:ext cx="184665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Digestive tract</a:t>
            </a:r>
            <a:br>
              <a:rPr lang="en-US" sz="1800" dirty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>
                <a:solidFill>
                  <a:srgbClr val="000000"/>
                </a:solidFill>
                <a:latin typeface="Arial" charset="0"/>
              </a:rPr>
              <a:t>(from </a:t>
            </a:r>
            <a:r>
              <a:rPr lang="en-US" sz="1800" dirty="0">
                <a:solidFill>
                  <a:srgbClr val="FF0000"/>
                </a:solidFill>
                <a:latin typeface="Arial" charset="0"/>
              </a:rPr>
              <a:t>endoderm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6598300" y="2127140"/>
            <a:ext cx="176971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Body covering</a:t>
            </a:r>
            <a:br>
              <a:rPr lang="en-US" sz="1800" dirty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>
                <a:solidFill>
                  <a:srgbClr val="000000"/>
                </a:solidFill>
                <a:latin typeface="Arial" charset="0"/>
              </a:rPr>
              <a:t>(from </a:t>
            </a:r>
            <a:r>
              <a:rPr lang="en-US" sz="1800" dirty="0">
                <a:solidFill>
                  <a:srgbClr val="00B050"/>
                </a:solidFill>
                <a:latin typeface="Arial" charset="0"/>
              </a:rPr>
              <a:t>ectoderm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6579511" y="4534505"/>
            <a:ext cx="19492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Tissue layer</a:t>
            </a:r>
            <a:br>
              <a:rPr lang="en-US" sz="1800" dirty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>
                <a:solidFill>
                  <a:srgbClr val="000000"/>
                </a:solidFill>
                <a:latin typeface="Arial" charset="0"/>
              </a:rPr>
              <a:t>lining body cavity</a:t>
            </a:r>
            <a:br>
              <a:rPr lang="en-US" sz="1800" dirty="0">
                <a:solidFill>
                  <a:srgbClr val="000000"/>
                </a:solidFill>
                <a:latin typeface="Arial" charset="0"/>
              </a:rPr>
            </a:br>
            <a:r>
              <a:rPr lang="en-US" sz="1800" dirty="0">
                <a:solidFill>
                  <a:srgbClr val="000000"/>
                </a:solidFill>
                <a:latin typeface="Arial" charset="0"/>
              </a:rPr>
              <a:t>(from </a:t>
            </a:r>
            <a:r>
              <a:rPr lang="en-US" sz="1800" dirty="0">
                <a:solidFill>
                  <a:srgbClr val="7030A0"/>
                </a:solidFill>
                <a:latin typeface="Arial" charset="0"/>
              </a:rPr>
              <a:t>mesoderm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2307504" y="1272827"/>
            <a:ext cx="455252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36DB4"/>
                </a:solidFill>
                <a:latin typeface="Arial" charset="0"/>
              </a:rPr>
              <a:t>Embryonic development: body cavity</a:t>
            </a:r>
            <a:br>
              <a:rPr lang="en-US" sz="2000" dirty="0">
                <a:solidFill>
                  <a:srgbClr val="036DB4"/>
                </a:solidFill>
                <a:latin typeface="Arial" charset="0"/>
              </a:rPr>
            </a:br>
            <a:r>
              <a:rPr lang="en-US" sz="2000" dirty="0">
                <a:solidFill>
                  <a:srgbClr val="036DB4"/>
                </a:solidFill>
                <a:latin typeface="Arial" charset="0"/>
              </a:rPr>
              <a:t>(helps protect organs from injury)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958D0AC-9361-1C21-0926-F831A2301352}"/>
              </a:ext>
            </a:extLst>
          </p:cNvPr>
          <p:cNvSpPr txBox="1">
            <a:spLocks noChangeArrowheads="1"/>
          </p:cNvSpPr>
          <p:nvPr/>
        </p:nvSpPr>
        <p:spPr>
          <a:xfrm>
            <a:off x="876300" y="76200"/>
            <a:ext cx="7696200" cy="8382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84" charset="0"/>
              </a:defRPr>
            </a:lvl9pPr>
          </a:lstStyle>
          <a:p>
            <a:pPr eaLnBrk="1" hangingPunct="1">
              <a:defRPr/>
            </a:pPr>
            <a:r>
              <a:rPr lang="en-US" b="1" kern="0">
                <a:effectLst>
                  <a:outerShdw blurRad="38100" dist="38100" dir="2700000" algn="tl">
                    <a:srgbClr val="C0C0C0"/>
                  </a:outerShdw>
                </a:effectLst>
              </a:rPr>
              <a:t>5) Coelom: Body Cavity</a:t>
            </a:r>
            <a:endParaRPr lang="en-US" b="1" kern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448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5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090411"/>
            <a:ext cx="9143996" cy="5767589"/>
          </a:xfrm>
        </p:spPr>
        <p:txBody>
          <a:bodyPr vert="horz" wrap="square" lIns="164592" tIns="91440" rIns="171562" bIns="91440" numCol="1" anchor="t" anchorCtr="0" compatLnSpc="1">
            <a:prstTxWarp prst="textNoShape">
              <a:avLst/>
            </a:prstTxWarp>
          </a:bodyPr>
          <a:lstStyle/>
          <a:p>
            <a:pPr marL="0" lvl="1" indent="0">
              <a:buNone/>
            </a:pPr>
            <a:r>
              <a:rPr lang="en-US" sz="2800" dirty="0">
                <a:solidFill>
                  <a:srgbClr val="00B0F0"/>
                </a:solidFill>
              </a:rPr>
              <a:t>By the end of this lesson, you should be able to:</a:t>
            </a:r>
          </a:p>
          <a:p>
            <a:pPr marL="342900" lvl="0" indent="-3429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dirty="0"/>
              <a:t>Identify the two branches of the animal kingdom (invertebrates and vertebrates).</a:t>
            </a:r>
          </a:p>
          <a:p>
            <a:pPr marL="342900" lvl="0" indent="-3429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dirty="0"/>
              <a:t>Explain five common characteristics of organisms in the animal kingdom.</a:t>
            </a:r>
          </a:p>
          <a:p>
            <a:pPr marL="342900" lvl="0" indent="-3429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dirty="0"/>
              <a:t>Describe the process of embryonic maturation (blastula, gastrula, true tissues).</a:t>
            </a:r>
          </a:p>
          <a:p>
            <a:pPr marL="342900" lvl="0" indent="-3429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dirty="0"/>
              <a:t>Distinguish the five Animal Body Plans and how this relates to animal phyla.</a:t>
            </a:r>
          </a:p>
          <a:p>
            <a:pPr marL="342900" lvl="0" indent="-3429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dirty="0"/>
              <a:t>Understand and explain the general features of invertebrate animals (non-chordates), including porifera and cnidarians. … Phylum, Examples of organisms, Location, Symmetry, Body plan (tissue layers), Coelom relationship (acoelomate, pseudocoelomate, coelomate), Protostome or deuterostome, Reproduction, Special features</a:t>
            </a:r>
          </a:p>
          <a:p>
            <a:pPr marL="347663" lvl="1" indent="-347663">
              <a:lnSpc>
                <a:spcPct val="100000"/>
              </a:lnSpc>
              <a:spcBef>
                <a:spcPts val="1200"/>
              </a:spcBef>
            </a:pPr>
            <a:r>
              <a:rPr lang="en-US" sz="2400" b="1" dirty="0">
                <a:solidFill>
                  <a:schemeClr val="tx2"/>
                </a:solidFill>
              </a:rPr>
              <a:t>Science Practice:  </a:t>
            </a:r>
            <a:r>
              <a:rPr lang="en-US" sz="2200" b="1" dirty="0">
                <a:solidFill>
                  <a:srgbClr val="00B050"/>
                </a:solidFill>
              </a:rPr>
              <a:t>Animal Phyla Project</a:t>
            </a:r>
          </a:p>
          <a:p>
            <a:pPr marL="0" lvl="1" indent="0"/>
            <a:endParaRPr lang="en-US" sz="2800" dirty="0"/>
          </a:p>
          <a:p>
            <a:pPr marL="342900" lvl="1" indent="-342900"/>
            <a:endParaRPr lang="en-US" sz="2800" dirty="0">
              <a:ea typeface="Lucida Grande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" y="0"/>
            <a:ext cx="9143996" cy="1172573"/>
          </a:xfrm>
        </p:spPr>
        <p:txBody>
          <a:bodyPr>
            <a:normAutofit/>
          </a:bodyPr>
          <a:lstStyle/>
          <a:p>
            <a:r>
              <a:rPr lang="en-US" dirty="0"/>
              <a:t>		Lesson Objectives</a:t>
            </a:r>
          </a:p>
        </p:txBody>
      </p:sp>
      <p:pic>
        <p:nvPicPr>
          <p:cNvPr id="6" name="Picture 5" descr="objectives-01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4" y="123360"/>
            <a:ext cx="881636" cy="714840"/>
          </a:xfrm>
          <a:prstGeom prst="rect">
            <a:avLst/>
          </a:prstGeom>
        </p:spPr>
      </p:pic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8196836" y="65102"/>
            <a:ext cx="838200" cy="1042368"/>
            <a:chOff x="611981" y="1262063"/>
            <a:chExt cx="902494" cy="959643"/>
          </a:xfrm>
        </p:grpSpPr>
        <p:sp>
          <p:nvSpPr>
            <p:cNvPr id="8" name="Rectangle 7"/>
            <p:cNvSpPr/>
            <p:nvPr/>
          </p:nvSpPr>
          <p:spPr bwMode="auto">
            <a:xfrm>
              <a:off x="611981" y="1262063"/>
              <a:ext cx="902494" cy="9596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514685" tIns="85781" rIns="514685" bIns="85781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715597" rtl="0" eaLnBrk="1" fontAlgn="base" latinLnBrk="0" hangingPunct="1">
                <a:lnSpc>
                  <a:spcPct val="115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2877C4"/>
                </a:buClr>
                <a:buSzTx/>
                <a:buFontTx/>
                <a:buNone/>
                <a:tabLst/>
                <a:defRPr/>
              </a:pPr>
              <a:endParaRPr kumimoji="0" lang="en-US" sz="600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roup 6"/>
            <p:cNvGrpSpPr>
              <a:grpSpLocks noChangeAspect="1"/>
            </p:cNvGrpSpPr>
            <p:nvPr/>
          </p:nvGrpSpPr>
          <p:grpSpPr bwMode="auto">
            <a:xfrm>
              <a:off x="633982" y="1282430"/>
              <a:ext cx="858515" cy="918842"/>
              <a:chOff x="1439" y="765"/>
              <a:chExt cx="185" cy="198"/>
            </a:xfrm>
          </p:grpSpPr>
          <p:sp>
            <p:nvSpPr>
              <p:cNvPr id="10" name="Freeform 8"/>
              <p:cNvSpPr>
                <a:spLocks/>
              </p:cNvSpPr>
              <p:nvPr/>
            </p:nvSpPr>
            <p:spPr bwMode="auto">
              <a:xfrm>
                <a:off x="1439" y="824"/>
                <a:ext cx="185" cy="139"/>
              </a:xfrm>
              <a:custGeom>
                <a:avLst/>
                <a:gdLst>
                  <a:gd name="T0" fmla="*/ 2254 w 3142"/>
                  <a:gd name="T1" fmla="*/ 0 h 2361"/>
                  <a:gd name="T2" fmla="*/ 3100 w 3142"/>
                  <a:gd name="T3" fmla="*/ 1886 h 2361"/>
                  <a:gd name="T4" fmla="*/ 3102 w 3142"/>
                  <a:gd name="T5" fmla="*/ 1892 h 2361"/>
                  <a:gd name="T6" fmla="*/ 3109 w 3142"/>
                  <a:gd name="T7" fmla="*/ 1907 h 2361"/>
                  <a:gd name="T8" fmla="*/ 3118 w 3142"/>
                  <a:gd name="T9" fmla="*/ 1933 h 2361"/>
                  <a:gd name="T10" fmla="*/ 3127 w 3142"/>
                  <a:gd name="T11" fmla="*/ 1964 h 2361"/>
                  <a:gd name="T12" fmla="*/ 3135 w 3142"/>
                  <a:gd name="T13" fmla="*/ 2002 h 2361"/>
                  <a:gd name="T14" fmla="*/ 3141 w 3142"/>
                  <a:gd name="T15" fmla="*/ 2045 h 2361"/>
                  <a:gd name="T16" fmla="*/ 3142 w 3142"/>
                  <a:gd name="T17" fmla="*/ 2089 h 2361"/>
                  <a:gd name="T18" fmla="*/ 3137 w 3142"/>
                  <a:gd name="T19" fmla="*/ 2135 h 2361"/>
                  <a:gd name="T20" fmla="*/ 3125 w 3142"/>
                  <a:gd name="T21" fmla="*/ 2180 h 2361"/>
                  <a:gd name="T22" fmla="*/ 3103 w 3142"/>
                  <a:gd name="T23" fmla="*/ 2224 h 2361"/>
                  <a:gd name="T24" fmla="*/ 3071 w 3142"/>
                  <a:gd name="T25" fmla="*/ 2264 h 2361"/>
                  <a:gd name="T26" fmla="*/ 3026 w 3142"/>
                  <a:gd name="T27" fmla="*/ 2299 h 2361"/>
                  <a:gd name="T28" fmla="*/ 2966 w 3142"/>
                  <a:gd name="T29" fmla="*/ 2328 h 2361"/>
                  <a:gd name="T30" fmla="*/ 2891 w 3142"/>
                  <a:gd name="T31" fmla="*/ 2349 h 2361"/>
                  <a:gd name="T32" fmla="*/ 2798 w 3142"/>
                  <a:gd name="T33" fmla="*/ 2360 h 2361"/>
                  <a:gd name="T34" fmla="*/ 1571 w 3142"/>
                  <a:gd name="T35" fmla="*/ 2361 h 2361"/>
                  <a:gd name="T36" fmla="*/ 1379 w 3142"/>
                  <a:gd name="T37" fmla="*/ 2361 h 2361"/>
                  <a:gd name="T38" fmla="*/ 570 w 3142"/>
                  <a:gd name="T39" fmla="*/ 2361 h 2361"/>
                  <a:gd name="T40" fmla="*/ 398 w 3142"/>
                  <a:gd name="T41" fmla="*/ 2361 h 2361"/>
                  <a:gd name="T42" fmla="*/ 296 w 3142"/>
                  <a:gd name="T43" fmla="*/ 2355 h 2361"/>
                  <a:gd name="T44" fmla="*/ 211 w 3142"/>
                  <a:gd name="T45" fmla="*/ 2340 h 2361"/>
                  <a:gd name="T46" fmla="*/ 144 w 3142"/>
                  <a:gd name="T47" fmla="*/ 2314 h 2361"/>
                  <a:gd name="T48" fmla="*/ 93 w 3142"/>
                  <a:gd name="T49" fmla="*/ 2282 h 2361"/>
                  <a:gd name="T50" fmla="*/ 54 w 3142"/>
                  <a:gd name="T51" fmla="*/ 2245 h 2361"/>
                  <a:gd name="T52" fmla="*/ 27 w 3142"/>
                  <a:gd name="T53" fmla="*/ 2203 h 2361"/>
                  <a:gd name="T54" fmla="*/ 10 w 3142"/>
                  <a:gd name="T55" fmla="*/ 2158 h 2361"/>
                  <a:gd name="T56" fmla="*/ 2 w 3142"/>
                  <a:gd name="T57" fmla="*/ 2112 h 2361"/>
                  <a:gd name="T58" fmla="*/ 0 w 3142"/>
                  <a:gd name="T59" fmla="*/ 2066 h 2361"/>
                  <a:gd name="T60" fmla="*/ 4 w 3142"/>
                  <a:gd name="T61" fmla="*/ 2022 h 2361"/>
                  <a:gd name="T62" fmla="*/ 11 w 3142"/>
                  <a:gd name="T63" fmla="*/ 1983 h 2361"/>
                  <a:gd name="T64" fmla="*/ 20 w 3142"/>
                  <a:gd name="T65" fmla="*/ 1948 h 2361"/>
                  <a:gd name="T66" fmla="*/ 29 w 3142"/>
                  <a:gd name="T67" fmla="*/ 1919 h 2361"/>
                  <a:gd name="T68" fmla="*/ 37 w 3142"/>
                  <a:gd name="T69" fmla="*/ 1898 h 2361"/>
                  <a:gd name="T70" fmla="*/ 41 w 3142"/>
                  <a:gd name="T71" fmla="*/ 1888 h 2361"/>
                  <a:gd name="T72" fmla="*/ 889 w 3142"/>
                  <a:gd name="T73" fmla="*/ 632 h 2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142" h="2361">
                    <a:moveTo>
                      <a:pt x="889" y="0"/>
                    </a:moveTo>
                    <a:lnTo>
                      <a:pt x="2254" y="0"/>
                    </a:lnTo>
                    <a:lnTo>
                      <a:pt x="2254" y="632"/>
                    </a:lnTo>
                    <a:lnTo>
                      <a:pt x="3100" y="1886"/>
                    </a:lnTo>
                    <a:lnTo>
                      <a:pt x="3101" y="1888"/>
                    </a:lnTo>
                    <a:lnTo>
                      <a:pt x="3102" y="1892"/>
                    </a:lnTo>
                    <a:lnTo>
                      <a:pt x="3105" y="1898"/>
                    </a:lnTo>
                    <a:lnTo>
                      <a:pt x="3109" y="1907"/>
                    </a:lnTo>
                    <a:lnTo>
                      <a:pt x="3114" y="1919"/>
                    </a:lnTo>
                    <a:lnTo>
                      <a:pt x="3118" y="1933"/>
                    </a:lnTo>
                    <a:lnTo>
                      <a:pt x="3123" y="1948"/>
                    </a:lnTo>
                    <a:lnTo>
                      <a:pt x="3127" y="1964"/>
                    </a:lnTo>
                    <a:lnTo>
                      <a:pt x="3131" y="1983"/>
                    </a:lnTo>
                    <a:lnTo>
                      <a:pt x="3135" y="2002"/>
                    </a:lnTo>
                    <a:lnTo>
                      <a:pt x="3138" y="2022"/>
                    </a:lnTo>
                    <a:lnTo>
                      <a:pt x="3141" y="2045"/>
                    </a:lnTo>
                    <a:lnTo>
                      <a:pt x="3142" y="2066"/>
                    </a:lnTo>
                    <a:lnTo>
                      <a:pt x="3142" y="2089"/>
                    </a:lnTo>
                    <a:lnTo>
                      <a:pt x="3140" y="2112"/>
                    </a:lnTo>
                    <a:lnTo>
                      <a:pt x="3137" y="2135"/>
                    </a:lnTo>
                    <a:lnTo>
                      <a:pt x="3132" y="2158"/>
                    </a:lnTo>
                    <a:lnTo>
                      <a:pt x="3125" y="2180"/>
                    </a:lnTo>
                    <a:lnTo>
                      <a:pt x="3116" y="2203"/>
                    </a:lnTo>
                    <a:lnTo>
                      <a:pt x="3103" y="2224"/>
                    </a:lnTo>
                    <a:lnTo>
                      <a:pt x="3089" y="2245"/>
                    </a:lnTo>
                    <a:lnTo>
                      <a:pt x="3071" y="2264"/>
                    </a:lnTo>
                    <a:lnTo>
                      <a:pt x="3050" y="2282"/>
                    </a:lnTo>
                    <a:lnTo>
                      <a:pt x="3026" y="2299"/>
                    </a:lnTo>
                    <a:lnTo>
                      <a:pt x="2998" y="2314"/>
                    </a:lnTo>
                    <a:lnTo>
                      <a:pt x="2966" y="2328"/>
                    </a:lnTo>
                    <a:lnTo>
                      <a:pt x="2931" y="2340"/>
                    </a:lnTo>
                    <a:lnTo>
                      <a:pt x="2891" y="2349"/>
                    </a:lnTo>
                    <a:lnTo>
                      <a:pt x="2847" y="2355"/>
                    </a:lnTo>
                    <a:lnTo>
                      <a:pt x="2798" y="2360"/>
                    </a:lnTo>
                    <a:lnTo>
                      <a:pt x="2745" y="2361"/>
                    </a:lnTo>
                    <a:lnTo>
                      <a:pt x="1571" y="2361"/>
                    </a:lnTo>
                    <a:lnTo>
                      <a:pt x="1451" y="2361"/>
                    </a:lnTo>
                    <a:lnTo>
                      <a:pt x="1379" y="2361"/>
                    </a:lnTo>
                    <a:lnTo>
                      <a:pt x="666" y="2361"/>
                    </a:lnTo>
                    <a:lnTo>
                      <a:pt x="570" y="2361"/>
                    </a:lnTo>
                    <a:lnTo>
                      <a:pt x="480" y="2361"/>
                    </a:lnTo>
                    <a:lnTo>
                      <a:pt x="398" y="2361"/>
                    </a:lnTo>
                    <a:lnTo>
                      <a:pt x="344" y="2360"/>
                    </a:lnTo>
                    <a:lnTo>
                      <a:pt x="296" y="2355"/>
                    </a:lnTo>
                    <a:lnTo>
                      <a:pt x="251" y="2349"/>
                    </a:lnTo>
                    <a:lnTo>
                      <a:pt x="211" y="2340"/>
                    </a:lnTo>
                    <a:lnTo>
                      <a:pt x="176" y="2328"/>
                    </a:lnTo>
                    <a:lnTo>
                      <a:pt x="144" y="2314"/>
                    </a:lnTo>
                    <a:lnTo>
                      <a:pt x="116" y="2299"/>
                    </a:lnTo>
                    <a:lnTo>
                      <a:pt x="93" y="2282"/>
                    </a:lnTo>
                    <a:lnTo>
                      <a:pt x="71" y="2264"/>
                    </a:lnTo>
                    <a:lnTo>
                      <a:pt x="54" y="2245"/>
                    </a:lnTo>
                    <a:lnTo>
                      <a:pt x="39" y="2224"/>
                    </a:lnTo>
                    <a:lnTo>
                      <a:pt x="27" y="2203"/>
                    </a:lnTo>
                    <a:lnTo>
                      <a:pt x="18" y="2180"/>
                    </a:lnTo>
                    <a:lnTo>
                      <a:pt x="10" y="2158"/>
                    </a:lnTo>
                    <a:lnTo>
                      <a:pt x="5" y="2135"/>
                    </a:lnTo>
                    <a:lnTo>
                      <a:pt x="2" y="2112"/>
                    </a:lnTo>
                    <a:lnTo>
                      <a:pt x="0" y="2089"/>
                    </a:lnTo>
                    <a:lnTo>
                      <a:pt x="0" y="2066"/>
                    </a:lnTo>
                    <a:lnTo>
                      <a:pt x="1" y="2045"/>
                    </a:lnTo>
                    <a:lnTo>
                      <a:pt x="4" y="2022"/>
                    </a:lnTo>
                    <a:lnTo>
                      <a:pt x="7" y="2002"/>
                    </a:lnTo>
                    <a:lnTo>
                      <a:pt x="11" y="1983"/>
                    </a:lnTo>
                    <a:lnTo>
                      <a:pt x="15" y="1964"/>
                    </a:lnTo>
                    <a:lnTo>
                      <a:pt x="20" y="1948"/>
                    </a:lnTo>
                    <a:lnTo>
                      <a:pt x="25" y="1933"/>
                    </a:lnTo>
                    <a:lnTo>
                      <a:pt x="29" y="1919"/>
                    </a:lnTo>
                    <a:lnTo>
                      <a:pt x="33" y="1907"/>
                    </a:lnTo>
                    <a:lnTo>
                      <a:pt x="37" y="1898"/>
                    </a:lnTo>
                    <a:lnTo>
                      <a:pt x="40" y="1892"/>
                    </a:lnTo>
                    <a:lnTo>
                      <a:pt x="41" y="1888"/>
                    </a:lnTo>
                    <a:lnTo>
                      <a:pt x="42" y="1886"/>
                    </a:lnTo>
                    <a:lnTo>
                      <a:pt x="889" y="632"/>
                    </a:lnTo>
                    <a:lnTo>
                      <a:pt x="889" y="0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Freeform 9"/>
              <p:cNvSpPr>
                <a:spLocks noEditPoints="1"/>
              </p:cNvSpPr>
              <p:nvPr/>
            </p:nvSpPr>
            <p:spPr bwMode="auto">
              <a:xfrm>
                <a:off x="1439" y="777"/>
                <a:ext cx="185" cy="186"/>
              </a:xfrm>
              <a:custGeom>
                <a:avLst/>
                <a:gdLst>
                  <a:gd name="T0" fmla="*/ 1025 w 3142"/>
                  <a:gd name="T1" fmla="*/ 1481 h 3169"/>
                  <a:gd name="T2" fmla="*/ 163 w 3142"/>
                  <a:gd name="T3" fmla="*/ 2758 h 3169"/>
                  <a:gd name="T4" fmla="*/ 151 w 3142"/>
                  <a:gd name="T5" fmla="*/ 2790 h 3169"/>
                  <a:gd name="T6" fmla="*/ 141 w 3142"/>
                  <a:gd name="T7" fmla="*/ 2830 h 3169"/>
                  <a:gd name="T8" fmla="*/ 136 w 3142"/>
                  <a:gd name="T9" fmla="*/ 2876 h 3169"/>
                  <a:gd name="T10" fmla="*/ 139 w 3142"/>
                  <a:gd name="T11" fmla="*/ 2921 h 3169"/>
                  <a:gd name="T12" fmla="*/ 155 w 3142"/>
                  <a:gd name="T13" fmla="*/ 2961 h 3169"/>
                  <a:gd name="T14" fmla="*/ 188 w 3142"/>
                  <a:gd name="T15" fmla="*/ 2993 h 3169"/>
                  <a:gd name="T16" fmla="*/ 240 w 3142"/>
                  <a:gd name="T17" fmla="*/ 3015 h 3169"/>
                  <a:gd name="T18" fmla="*/ 311 w 3142"/>
                  <a:gd name="T19" fmla="*/ 3029 h 3169"/>
                  <a:gd name="T20" fmla="*/ 398 w 3142"/>
                  <a:gd name="T21" fmla="*/ 3034 h 3169"/>
                  <a:gd name="T22" fmla="*/ 2790 w 3142"/>
                  <a:gd name="T23" fmla="*/ 3033 h 3169"/>
                  <a:gd name="T24" fmla="*/ 2869 w 3142"/>
                  <a:gd name="T25" fmla="*/ 3023 h 3169"/>
                  <a:gd name="T26" fmla="*/ 2931 w 3142"/>
                  <a:gd name="T27" fmla="*/ 3005 h 3169"/>
                  <a:gd name="T28" fmla="*/ 2974 w 3142"/>
                  <a:gd name="T29" fmla="*/ 2977 h 3169"/>
                  <a:gd name="T30" fmla="*/ 2998 w 3142"/>
                  <a:gd name="T31" fmla="*/ 2942 h 3169"/>
                  <a:gd name="T32" fmla="*/ 3006 w 3142"/>
                  <a:gd name="T33" fmla="*/ 2898 h 3169"/>
                  <a:gd name="T34" fmla="*/ 3004 w 3142"/>
                  <a:gd name="T35" fmla="*/ 2851 h 3169"/>
                  <a:gd name="T36" fmla="*/ 2996 w 3142"/>
                  <a:gd name="T37" fmla="*/ 2807 h 3169"/>
                  <a:gd name="T38" fmla="*/ 2985 w 3142"/>
                  <a:gd name="T39" fmla="*/ 2771 h 3169"/>
                  <a:gd name="T40" fmla="*/ 2141 w 3142"/>
                  <a:gd name="T41" fmla="*/ 1515 h 3169"/>
                  <a:gd name="T42" fmla="*/ 2118 w 3142"/>
                  <a:gd name="T43" fmla="*/ 135 h 3169"/>
                  <a:gd name="T44" fmla="*/ 889 w 3142"/>
                  <a:gd name="T45" fmla="*/ 0 h 3169"/>
                  <a:gd name="T46" fmla="*/ 2254 w 3142"/>
                  <a:gd name="T47" fmla="*/ 1440 h 3169"/>
                  <a:gd name="T48" fmla="*/ 3101 w 3142"/>
                  <a:gd name="T49" fmla="*/ 2696 h 3169"/>
                  <a:gd name="T50" fmla="*/ 3105 w 3142"/>
                  <a:gd name="T51" fmla="*/ 2706 h 3169"/>
                  <a:gd name="T52" fmla="*/ 3114 w 3142"/>
                  <a:gd name="T53" fmla="*/ 2727 h 3169"/>
                  <a:gd name="T54" fmla="*/ 3123 w 3142"/>
                  <a:gd name="T55" fmla="*/ 2756 h 3169"/>
                  <a:gd name="T56" fmla="*/ 3131 w 3142"/>
                  <a:gd name="T57" fmla="*/ 2791 h 3169"/>
                  <a:gd name="T58" fmla="*/ 3138 w 3142"/>
                  <a:gd name="T59" fmla="*/ 2830 h 3169"/>
                  <a:gd name="T60" fmla="*/ 3142 w 3142"/>
                  <a:gd name="T61" fmla="*/ 2874 h 3169"/>
                  <a:gd name="T62" fmla="*/ 3140 w 3142"/>
                  <a:gd name="T63" fmla="*/ 2920 h 3169"/>
                  <a:gd name="T64" fmla="*/ 3132 w 3142"/>
                  <a:gd name="T65" fmla="*/ 2966 h 3169"/>
                  <a:gd name="T66" fmla="*/ 3116 w 3142"/>
                  <a:gd name="T67" fmla="*/ 3011 h 3169"/>
                  <a:gd name="T68" fmla="*/ 3089 w 3142"/>
                  <a:gd name="T69" fmla="*/ 3053 h 3169"/>
                  <a:gd name="T70" fmla="*/ 3050 w 3142"/>
                  <a:gd name="T71" fmla="*/ 3090 h 3169"/>
                  <a:gd name="T72" fmla="*/ 2998 w 3142"/>
                  <a:gd name="T73" fmla="*/ 3122 h 3169"/>
                  <a:gd name="T74" fmla="*/ 2931 w 3142"/>
                  <a:gd name="T75" fmla="*/ 3148 h 3169"/>
                  <a:gd name="T76" fmla="*/ 2847 w 3142"/>
                  <a:gd name="T77" fmla="*/ 3163 h 3169"/>
                  <a:gd name="T78" fmla="*/ 2745 w 3142"/>
                  <a:gd name="T79" fmla="*/ 3169 h 3169"/>
                  <a:gd name="T80" fmla="*/ 1451 w 3142"/>
                  <a:gd name="T81" fmla="*/ 3169 h 3169"/>
                  <a:gd name="T82" fmla="*/ 666 w 3142"/>
                  <a:gd name="T83" fmla="*/ 3169 h 3169"/>
                  <a:gd name="T84" fmla="*/ 480 w 3142"/>
                  <a:gd name="T85" fmla="*/ 3169 h 3169"/>
                  <a:gd name="T86" fmla="*/ 344 w 3142"/>
                  <a:gd name="T87" fmla="*/ 3168 h 3169"/>
                  <a:gd name="T88" fmla="*/ 251 w 3142"/>
                  <a:gd name="T89" fmla="*/ 3157 h 3169"/>
                  <a:gd name="T90" fmla="*/ 176 w 3142"/>
                  <a:gd name="T91" fmla="*/ 3136 h 3169"/>
                  <a:gd name="T92" fmla="*/ 116 w 3142"/>
                  <a:gd name="T93" fmla="*/ 3107 h 3169"/>
                  <a:gd name="T94" fmla="*/ 71 w 3142"/>
                  <a:gd name="T95" fmla="*/ 3072 h 3169"/>
                  <a:gd name="T96" fmla="*/ 39 w 3142"/>
                  <a:gd name="T97" fmla="*/ 3032 h 3169"/>
                  <a:gd name="T98" fmla="*/ 18 w 3142"/>
                  <a:gd name="T99" fmla="*/ 2988 h 3169"/>
                  <a:gd name="T100" fmla="*/ 5 w 3142"/>
                  <a:gd name="T101" fmla="*/ 2943 h 3169"/>
                  <a:gd name="T102" fmla="*/ 0 w 3142"/>
                  <a:gd name="T103" fmla="*/ 2897 h 3169"/>
                  <a:gd name="T104" fmla="*/ 1 w 3142"/>
                  <a:gd name="T105" fmla="*/ 2853 h 3169"/>
                  <a:gd name="T106" fmla="*/ 7 w 3142"/>
                  <a:gd name="T107" fmla="*/ 2810 h 3169"/>
                  <a:gd name="T108" fmla="*/ 15 w 3142"/>
                  <a:gd name="T109" fmla="*/ 2772 h 3169"/>
                  <a:gd name="T110" fmla="*/ 25 w 3142"/>
                  <a:gd name="T111" fmla="*/ 2741 h 3169"/>
                  <a:gd name="T112" fmla="*/ 33 w 3142"/>
                  <a:gd name="T113" fmla="*/ 2715 h 3169"/>
                  <a:gd name="T114" fmla="*/ 40 w 3142"/>
                  <a:gd name="T115" fmla="*/ 2700 h 3169"/>
                  <a:gd name="T116" fmla="*/ 42 w 3142"/>
                  <a:gd name="T117" fmla="*/ 2694 h 3169"/>
                  <a:gd name="T118" fmla="*/ 889 w 3142"/>
                  <a:gd name="T119" fmla="*/ 0 h 3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142" h="3169">
                    <a:moveTo>
                      <a:pt x="1025" y="135"/>
                    </a:moveTo>
                    <a:lnTo>
                      <a:pt x="1025" y="1481"/>
                    </a:lnTo>
                    <a:lnTo>
                      <a:pt x="1001" y="1515"/>
                    </a:lnTo>
                    <a:lnTo>
                      <a:pt x="163" y="2758"/>
                    </a:lnTo>
                    <a:lnTo>
                      <a:pt x="157" y="2772"/>
                    </a:lnTo>
                    <a:lnTo>
                      <a:pt x="151" y="2790"/>
                    </a:lnTo>
                    <a:lnTo>
                      <a:pt x="146" y="2809"/>
                    </a:lnTo>
                    <a:lnTo>
                      <a:pt x="141" y="2830"/>
                    </a:lnTo>
                    <a:lnTo>
                      <a:pt x="138" y="2854"/>
                    </a:lnTo>
                    <a:lnTo>
                      <a:pt x="136" y="2876"/>
                    </a:lnTo>
                    <a:lnTo>
                      <a:pt x="136" y="2900"/>
                    </a:lnTo>
                    <a:lnTo>
                      <a:pt x="139" y="2921"/>
                    </a:lnTo>
                    <a:lnTo>
                      <a:pt x="145" y="2943"/>
                    </a:lnTo>
                    <a:lnTo>
                      <a:pt x="155" y="2961"/>
                    </a:lnTo>
                    <a:lnTo>
                      <a:pt x="169" y="2977"/>
                    </a:lnTo>
                    <a:lnTo>
                      <a:pt x="188" y="2993"/>
                    </a:lnTo>
                    <a:lnTo>
                      <a:pt x="212" y="3005"/>
                    </a:lnTo>
                    <a:lnTo>
                      <a:pt x="240" y="3015"/>
                    </a:lnTo>
                    <a:lnTo>
                      <a:pt x="273" y="3023"/>
                    </a:lnTo>
                    <a:lnTo>
                      <a:pt x="311" y="3029"/>
                    </a:lnTo>
                    <a:lnTo>
                      <a:pt x="352" y="3033"/>
                    </a:lnTo>
                    <a:lnTo>
                      <a:pt x="398" y="3034"/>
                    </a:lnTo>
                    <a:lnTo>
                      <a:pt x="2745" y="3034"/>
                    </a:lnTo>
                    <a:lnTo>
                      <a:pt x="2790" y="3033"/>
                    </a:lnTo>
                    <a:lnTo>
                      <a:pt x="2832" y="3029"/>
                    </a:lnTo>
                    <a:lnTo>
                      <a:pt x="2869" y="3023"/>
                    </a:lnTo>
                    <a:lnTo>
                      <a:pt x="2902" y="3015"/>
                    </a:lnTo>
                    <a:lnTo>
                      <a:pt x="2931" y="3005"/>
                    </a:lnTo>
                    <a:lnTo>
                      <a:pt x="2955" y="2993"/>
                    </a:lnTo>
                    <a:lnTo>
                      <a:pt x="2974" y="2977"/>
                    </a:lnTo>
                    <a:lnTo>
                      <a:pt x="2988" y="2961"/>
                    </a:lnTo>
                    <a:lnTo>
                      <a:pt x="2998" y="2942"/>
                    </a:lnTo>
                    <a:lnTo>
                      <a:pt x="3003" y="2920"/>
                    </a:lnTo>
                    <a:lnTo>
                      <a:pt x="3006" y="2898"/>
                    </a:lnTo>
                    <a:lnTo>
                      <a:pt x="3006" y="2874"/>
                    </a:lnTo>
                    <a:lnTo>
                      <a:pt x="3004" y="2851"/>
                    </a:lnTo>
                    <a:lnTo>
                      <a:pt x="3000" y="2828"/>
                    </a:lnTo>
                    <a:lnTo>
                      <a:pt x="2996" y="2807"/>
                    </a:lnTo>
                    <a:lnTo>
                      <a:pt x="2990" y="2788"/>
                    </a:lnTo>
                    <a:lnTo>
                      <a:pt x="2985" y="2771"/>
                    </a:lnTo>
                    <a:lnTo>
                      <a:pt x="2981" y="2759"/>
                    </a:lnTo>
                    <a:lnTo>
                      <a:pt x="2141" y="1515"/>
                    </a:lnTo>
                    <a:lnTo>
                      <a:pt x="2118" y="1481"/>
                    </a:lnTo>
                    <a:lnTo>
                      <a:pt x="2118" y="135"/>
                    </a:lnTo>
                    <a:lnTo>
                      <a:pt x="1025" y="135"/>
                    </a:lnTo>
                    <a:close/>
                    <a:moveTo>
                      <a:pt x="889" y="0"/>
                    </a:moveTo>
                    <a:lnTo>
                      <a:pt x="2254" y="0"/>
                    </a:lnTo>
                    <a:lnTo>
                      <a:pt x="2254" y="1440"/>
                    </a:lnTo>
                    <a:lnTo>
                      <a:pt x="3100" y="2694"/>
                    </a:lnTo>
                    <a:lnTo>
                      <a:pt x="3101" y="2696"/>
                    </a:lnTo>
                    <a:lnTo>
                      <a:pt x="3102" y="2700"/>
                    </a:lnTo>
                    <a:lnTo>
                      <a:pt x="3105" y="2706"/>
                    </a:lnTo>
                    <a:lnTo>
                      <a:pt x="3109" y="2715"/>
                    </a:lnTo>
                    <a:lnTo>
                      <a:pt x="3114" y="2727"/>
                    </a:lnTo>
                    <a:lnTo>
                      <a:pt x="3118" y="2741"/>
                    </a:lnTo>
                    <a:lnTo>
                      <a:pt x="3123" y="2756"/>
                    </a:lnTo>
                    <a:lnTo>
                      <a:pt x="3127" y="2772"/>
                    </a:lnTo>
                    <a:lnTo>
                      <a:pt x="3131" y="2791"/>
                    </a:lnTo>
                    <a:lnTo>
                      <a:pt x="3135" y="2810"/>
                    </a:lnTo>
                    <a:lnTo>
                      <a:pt x="3138" y="2830"/>
                    </a:lnTo>
                    <a:lnTo>
                      <a:pt x="3141" y="2853"/>
                    </a:lnTo>
                    <a:lnTo>
                      <a:pt x="3142" y="2874"/>
                    </a:lnTo>
                    <a:lnTo>
                      <a:pt x="3142" y="2897"/>
                    </a:lnTo>
                    <a:lnTo>
                      <a:pt x="3140" y="2920"/>
                    </a:lnTo>
                    <a:lnTo>
                      <a:pt x="3137" y="2943"/>
                    </a:lnTo>
                    <a:lnTo>
                      <a:pt x="3132" y="2966"/>
                    </a:lnTo>
                    <a:lnTo>
                      <a:pt x="3125" y="2988"/>
                    </a:lnTo>
                    <a:lnTo>
                      <a:pt x="3116" y="3011"/>
                    </a:lnTo>
                    <a:lnTo>
                      <a:pt x="3103" y="3032"/>
                    </a:lnTo>
                    <a:lnTo>
                      <a:pt x="3089" y="3053"/>
                    </a:lnTo>
                    <a:lnTo>
                      <a:pt x="3071" y="3072"/>
                    </a:lnTo>
                    <a:lnTo>
                      <a:pt x="3050" y="3090"/>
                    </a:lnTo>
                    <a:lnTo>
                      <a:pt x="3026" y="3107"/>
                    </a:lnTo>
                    <a:lnTo>
                      <a:pt x="2998" y="3122"/>
                    </a:lnTo>
                    <a:lnTo>
                      <a:pt x="2966" y="3136"/>
                    </a:lnTo>
                    <a:lnTo>
                      <a:pt x="2931" y="3148"/>
                    </a:lnTo>
                    <a:lnTo>
                      <a:pt x="2891" y="3157"/>
                    </a:lnTo>
                    <a:lnTo>
                      <a:pt x="2847" y="3163"/>
                    </a:lnTo>
                    <a:lnTo>
                      <a:pt x="2798" y="3168"/>
                    </a:lnTo>
                    <a:lnTo>
                      <a:pt x="2745" y="3169"/>
                    </a:lnTo>
                    <a:lnTo>
                      <a:pt x="1571" y="3169"/>
                    </a:lnTo>
                    <a:lnTo>
                      <a:pt x="1451" y="3169"/>
                    </a:lnTo>
                    <a:lnTo>
                      <a:pt x="1379" y="3169"/>
                    </a:lnTo>
                    <a:lnTo>
                      <a:pt x="666" y="3169"/>
                    </a:lnTo>
                    <a:lnTo>
                      <a:pt x="570" y="3169"/>
                    </a:lnTo>
                    <a:lnTo>
                      <a:pt x="480" y="3169"/>
                    </a:lnTo>
                    <a:lnTo>
                      <a:pt x="398" y="3169"/>
                    </a:lnTo>
                    <a:lnTo>
                      <a:pt x="344" y="3168"/>
                    </a:lnTo>
                    <a:lnTo>
                      <a:pt x="296" y="3163"/>
                    </a:lnTo>
                    <a:lnTo>
                      <a:pt x="251" y="3157"/>
                    </a:lnTo>
                    <a:lnTo>
                      <a:pt x="211" y="3148"/>
                    </a:lnTo>
                    <a:lnTo>
                      <a:pt x="176" y="3136"/>
                    </a:lnTo>
                    <a:lnTo>
                      <a:pt x="144" y="3122"/>
                    </a:lnTo>
                    <a:lnTo>
                      <a:pt x="116" y="3107"/>
                    </a:lnTo>
                    <a:lnTo>
                      <a:pt x="93" y="3090"/>
                    </a:lnTo>
                    <a:lnTo>
                      <a:pt x="71" y="3072"/>
                    </a:lnTo>
                    <a:lnTo>
                      <a:pt x="54" y="3053"/>
                    </a:lnTo>
                    <a:lnTo>
                      <a:pt x="39" y="3032"/>
                    </a:lnTo>
                    <a:lnTo>
                      <a:pt x="27" y="3011"/>
                    </a:lnTo>
                    <a:lnTo>
                      <a:pt x="18" y="2988"/>
                    </a:lnTo>
                    <a:lnTo>
                      <a:pt x="10" y="2966"/>
                    </a:lnTo>
                    <a:lnTo>
                      <a:pt x="5" y="2943"/>
                    </a:lnTo>
                    <a:lnTo>
                      <a:pt x="2" y="2920"/>
                    </a:lnTo>
                    <a:lnTo>
                      <a:pt x="0" y="2897"/>
                    </a:lnTo>
                    <a:lnTo>
                      <a:pt x="0" y="2874"/>
                    </a:lnTo>
                    <a:lnTo>
                      <a:pt x="1" y="2853"/>
                    </a:lnTo>
                    <a:lnTo>
                      <a:pt x="4" y="2830"/>
                    </a:lnTo>
                    <a:lnTo>
                      <a:pt x="7" y="2810"/>
                    </a:lnTo>
                    <a:lnTo>
                      <a:pt x="11" y="2791"/>
                    </a:lnTo>
                    <a:lnTo>
                      <a:pt x="15" y="2772"/>
                    </a:lnTo>
                    <a:lnTo>
                      <a:pt x="20" y="2756"/>
                    </a:lnTo>
                    <a:lnTo>
                      <a:pt x="25" y="2741"/>
                    </a:lnTo>
                    <a:lnTo>
                      <a:pt x="29" y="2727"/>
                    </a:lnTo>
                    <a:lnTo>
                      <a:pt x="33" y="2715"/>
                    </a:lnTo>
                    <a:lnTo>
                      <a:pt x="37" y="2706"/>
                    </a:lnTo>
                    <a:lnTo>
                      <a:pt x="40" y="2700"/>
                    </a:lnTo>
                    <a:lnTo>
                      <a:pt x="41" y="2696"/>
                    </a:lnTo>
                    <a:lnTo>
                      <a:pt x="42" y="2694"/>
                    </a:lnTo>
                    <a:lnTo>
                      <a:pt x="889" y="1440"/>
                    </a:lnTo>
                    <a:lnTo>
                      <a:pt x="889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0">
                <a:solidFill>
                  <a:schemeClr val="accent4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auto">
              <a:xfrm>
                <a:off x="1480" y="769"/>
                <a:ext cx="104" cy="16"/>
              </a:xfrm>
              <a:custGeom>
                <a:avLst/>
                <a:gdLst>
                  <a:gd name="T0" fmla="*/ 131 w 1768"/>
                  <a:gd name="T1" fmla="*/ 0 h 270"/>
                  <a:gd name="T2" fmla="*/ 1638 w 1768"/>
                  <a:gd name="T3" fmla="*/ 0 h 270"/>
                  <a:gd name="T4" fmla="*/ 1664 w 1768"/>
                  <a:gd name="T5" fmla="*/ 3 h 270"/>
                  <a:gd name="T6" fmla="*/ 1689 w 1768"/>
                  <a:gd name="T7" fmla="*/ 11 h 270"/>
                  <a:gd name="T8" fmla="*/ 1711 w 1768"/>
                  <a:gd name="T9" fmla="*/ 24 h 270"/>
                  <a:gd name="T10" fmla="*/ 1730 w 1768"/>
                  <a:gd name="T11" fmla="*/ 40 h 270"/>
                  <a:gd name="T12" fmla="*/ 1746 w 1768"/>
                  <a:gd name="T13" fmla="*/ 59 h 270"/>
                  <a:gd name="T14" fmla="*/ 1758 w 1768"/>
                  <a:gd name="T15" fmla="*/ 83 h 270"/>
                  <a:gd name="T16" fmla="*/ 1765 w 1768"/>
                  <a:gd name="T17" fmla="*/ 107 h 270"/>
                  <a:gd name="T18" fmla="*/ 1768 w 1768"/>
                  <a:gd name="T19" fmla="*/ 135 h 270"/>
                  <a:gd name="T20" fmla="*/ 1765 w 1768"/>
                  <a:gd name="T21" fmla="*/ 163 h 270"/>
                  <a:gd name="T22" fmla="*/ 1758 w 1768"/>
                  <a:gd name="T23" fmla="*/ 187 h 270"/>
                  <a:gd name="T24" fmla="*/ 1746 w 1768"/>
                  <a:gd name="T25" fmla="*/ 210 h 270"/>
                  <a:gd name="T26" fmla="*/ 1730 w 1768"/>
                  <a:gd name="T27" fmla="*/ 230 h 270"/>
                  <a:gd name="T28" fmla="*/ 1711 w 1768"/>
                  <a:gd name="T29" fmla="*/ 246 h 270"/>
                  <a:gd name="T30" fmla="*/ 1689 w 1768"/>
                  <a:gd name="T31" fmla="*/ 259 h 270"/>
                  <a:gd name="T32" fmla="*/ 1664 w 1768"/>
                  <a:gd name="T33" fmla="*/ 267 h 270"/>
                  <a:gd name="T34" fmla="*/ 1638 w 1768"/>
                  <a:gd name="T35" fmla="*/ 270 h 270"/>
                  <a:gd name="T36" fmla="*/ 131 w 1768"/>
                  <a:gd name="T37" fmla="*/ 270 h 270"/>
                  <a:gd name="T38" fmla="*/ 104 w 1768"/>
                  <a:gd name="T39" fmla="*/ 267 h 270"/>
                  <a:gd name="T40" fmla="*/ 80 w 1768"/>
                  <a:gd name="T41" fmla="*/ 259 h 270"/>
                  <a:gd name="T42" fmla="*/ 58 w 1768"/>
                  <a:gd name="T43" fmla="*/ 246 h 270"/>
                  <a:gd name="T44" fmla="*/ 39 w 1768"/>
                  <a:gd name="T45" fmla="*/ 230 h 270"/>
                  <a:gd name="T46" fmla="*/ 23 w 1768"/>
                  <a:gd name="T47" fmla="*/ 210 h 270"/>
                  <a:gd name="T48" fmla="*/ 11 w 1768"/>
                  <a:gd name="T49" fmla="*/ 187 h 270"/>
                  <a:gd name="T50" fmla="*/ 4 w 1768"/>
                  <a:gd name="T51" fmla="*/ 163 h 270"/>
                  <a:gd name="T52" fmla="*/ 0 w 1768"/>
                  <a:gd name="T53" fmla="*/ 135 h 270"/>
                  <a:gd name="T54" fmla="*/ 4 w 1768"/>
                  <a:gd name="T55" fmla="*/ 107 h 270"/>
                  <a:gd name="T56" fmla="*/ 11 w 1768"/>
                  <a:gd name="T57" fmla="*/ 83 h 270"/>
                  <a:gd name="T58" fmla="*/ 23 w 1768"/>
                  <a:gd name="T59" fmla="*/ 59 h 270"/>
                  <a:gd name="T60" fmla="*/ 39 w 1768"/>
                  <a:gd name="T61" fmla="*/ 40 h 270"/>
                  <a:gd name="T62" fmla="*/ 58 w 1768"/>
                  <a:gd name="T63" fmla="*/ 24 h 270"/>
                  <a:gd name="T64" fmla="*/ 80 w 1768"/>
                  <a:gd name="T65" fmla="*/ 11 h 270"/>
                  <a:gd name="T66" fmla="*/ 104 w 1768"/>
                  <a:gd name="T67" fmla="*/ 3 h 270"/>
                  <a:gd name="T68" fmla="*/ 131 w 1768"/>
                  <a:gd name="T69" fmla="*/ 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68" h="270">
                    <a:moveTo>
                      <a:pt x="131" y="0"/>
                    </a:moveTo>
                    <a:lnTo>
                      <a:pt x="1638" y="0"/>
                    </a:lnTo>
                    <a:lnTo>
                      <a:pt x="1664" y="3"/>
                    </a:lnTo>
                    <a:lnTo>
                      <a:pt x="1689" y="11"/>
                    </a:lnTo>
                    <a:lnTo>
                      <a:pt x="1711" y="24"/>
                    </a:lnTo>
                    <a:lnTo>
                      <a:pt x="1730" y="40"/>
                    </a:lnTo>
                    <a:lnTo>
                      <a:pt x="1746" y="59"/>
                    </a:lnTo>
                    <a:lnTo>
                      <a:pt x="1758" y="83"/>
                    </a:lnTo>
                    <a:lnTo>
                      <a:pt x="1765" y="107"/>
                    </a:lnTo>
                    <a:lnTo>
                      <a:pt x="1768" y="135"/>
                    </a:lnTo>
                    <a:lnTo>
                      <a:pt x="1765" y="163"/>
                    </a:lnTo>
                    <a:lnTo>
                      <a:pt x="1758" y="187"/>
                    </a:lnTo>
                    <a:lnTo>
                      <a:pt x="1746" y="210"/>
                    </a:lnTo>
                    <a:lnTo>
                      <a:pt x="1730" y="230"/>
                    </a:lnTo>
                    <a:lnTo>
                      <a:pt x="1711" y="246"/>
                    </a:lnTo>
                    <a:lnTo>
                      <a:pt x="1689" y="259"/>
                    </a:lnTo>
                    <a:lnTo>
                      <a:pt x="1664" y="267"/>
                    </a:lnTo>
                    <a:lnTo>
                      <a:pt x="1638" y="270"/>
                    </a:lnTo>
                    <a:lnTo>
                      <a:pt x="131" y="270"/>
                    </a:lnTo>
                    <a:lnTo>
                      <a:pt x="104" y="267"/>
                    </a:lnTo>
                    <a:lnTo>
                      <a:pt x="80" y="259"/>
                    </a:lnTo>
                    <a:lnTo>
                      <a:pt x="58" y="246"/>
                    </a:lnTo>
                    <a:lnTo>
                      <a:pt x="39" y="230"/>
                    </a:lnTo>
                    <a:lnTo>
                      <a:pt x="23" y="210"/>
                    </a:lnTo>
                    <a:lnTo>
                      <a:pt x="11" y="187"/>
                    </a:lnTo>
                    <a:lnTo>
                      <a:pt x="4" y="163"/>
                    </a:lnTo>
                    <a:lnTo>
                      <a:pt x="0" y="135"/>
                    </a:lnTo>
                    <a:lnTo>
                      <a:pt x="4" y="107"/>
                    </a:lnTo>
                    <a:lnTo>
                      <a:pt x="11" y="83"/>
                    </a:lnTo>
                    <a:lnTo>
                      <a:pt x="23" y="59"/>
                    </a:lnTo>
                    <a:lnTo>
                      <a:pt x="39" y="40"/>
                    </a:lnTo>
                    <a:lnTo>
                      <a:pt x="58" y="24"/>
                    </a:lnTo>
                    <a:lnTo>
                      <a:pt x="80" y="11"/>
                    </a:lnTo>
                    <a:lnTo>
                      <a:pt x="104" y="3"/>
                    </a:lnTo>
                    <a:lnTo>
                      <a:pt x="13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Freeform 11"/>
              <p:cNvSpPr>
                <a:spLocks noEditPoints="1"/>
              </p:cNvSpPr>
              <p:nvPr/>
            </p:nvSpPr>
            <p:spPr bwMode="auto">
              <a:xfrm>
                <a:off x="1476" y="765"/>
                <a:ext cx="112" cy="24"/>
              </a:xfrm>
              <a:custGeom>
                <a:avLst/>
                <a:gdLst>
                  <a:gd name="T0" fmla="*/ 182 w 1904"/>
                  <a:gd name="T1" fmla="*/ 137 h 404"/>
                  <a:gd name="T2" fmla="*/ 155 w 1904"/>
                  <a:gd name="T3" fmla="*/ 154 h 404"/>
                  <a:gd name="T4" fmla="*/ 138 w 1904"/>
                  <a:gd name="T5" fmla="*/ 185 h 404"/>
                  <a:gd name="T6" fmla="*/ 138 w 1904"/>
                  <a:gd name="T7" fmla="*/ 220 h 404"/>
                  <a:gd name="T8" fmla="*/ 155 w 1904"/>
                  <a:gd name="T9" fmla="*/ 250 h 404"/>
                  <a:gd name="T10" fmla="*/ 182 w 1904"/>
                  <a:gd name="T11" fmla="*/ 267 h 404"/>
                  <a:gd name="T12" fmla="*/ 1706 w 1904"/>
                  <a:gd name="T13" fmla="*/ 269 h 404"/>
                  <a:gd name="T14" fmla="*/ 1738 w 1904"/>
                  <a:gd name="T15" fmla="*/ 260 h 404"/>
                  <a:gd name="T16" fmla="*/ 1760 w 1904"/>
                  <a:gd name="T17" fmla="*/ 236 h 404"/>
                  <a:gd name="T18" fmla="*/ 1768 w 1904"/>
                  <a:gd name="T19" fmla="*/ 202 h 404"/>
                  <a:gd name="T20" fmla="*/ 1760 w 1904"/>
                  <a:gd name="T21" fmla="*/ 168 h 404"/>
                  <a:gd name="T22" fmla="*/ 1738 w 1904"/>
                  <a:gd name="T23" fmla="*/ 144 h 404"/>
                  <a:gd name="T24" fmla="*/ 1706 w 1904"/>
                  <a:gd name="T25" fmla="*/ 135 h 404"/>
                  <a:gd name="T26" fmla="*/ 199 w 1904"/>
                  <a:gd name="T27" fmla="*/ 0 h 404"/>
                  <a:gd name="T28" fmla="*/ 1739 w 1904"/>
                  <a:gd name="T29" fmla="*/ 3 h 404"/>
                  <a:gd name="T30" fmla="*/ 1797 w 1904"/>
                  <a:gd name="T31" fmla="*/ 22 h 404"/>
                  <a:gd name="T32" fmla="*/ 1847 w 1904"/>
                  <a:gd name="T33" fmla="*/ 59 h 404"/>
                  <a:gd name="T34" fmla="*/ 1883 w 1904"/>
                  <a:gd name="T35" fmla="*/ 109 h 404"/>
                  <a:gd name="T36" fmla="*/ 1902 w 1904"/>
                  <a:gd name="T37" fmla="*/ 169 h 404"/>
                  <a:gd name="T38" fmla="*/ 1902 w 1904"/>
                  <a:gd name="T39" fmla="*/ 235 h 404"/>
                  <a:gd name="T40" fmla="*/ 1883 w 1904"/>
                  <a:gd name="T41" fmla="*/ 295 h 404"/>
                  <a:gd name="T42" fmla="*/ 1847 w 1904"/>
                  <a:gd name="T43" fmla="*/ 345 h 404"/>
                  <a:gd name="T44" fmla="*/ 1797 w 1904"/>
                  <a:gd name="T45" fmla="*/ 381 h 404"/>
                  <a:gd name="T46" fmla="*/ 1739 w 1904"/>
                  <a:gd name="T47" fmla="*/ 401 h 404"/>
                  <a:gd name="T48" fmla="*/ 199 w 1904"/>
                  <a:gd name="T49" fmla="*/ 404 h 404"/>
                  <a:gd name="T50" fmla="*/ 136 w 1904"/>
                  <a:gd name="T51" fmla="*/ 394 h 404"/>
                  <a:gd name="T52" fmla="*/ 82 w 1904"/>
                  <a:gd name="T53" fmla="*/ 365 h 404"/>
                  <a:gd name="T54" fmla="*/ 39 w 1904"/>
                  <a:gd name="T55" fmla="*/ 321 h 404"/>
                  <a:gd name="T56" fmla="*/ 11 w 1904"/>
                  <a:gd name="T57" fmla="*/ 266 h 404"/>
                  <a:gd name="T58" fmla="*/ 0 w 1904"/>
                  <a:gd name="T59" fmla="*/ 202 h 404"/>
                  <a:gd name="T60" fmla="*/ 11 w 1904"/>
                  <a:gd name="T61" fmla="*/ 138 h 404"/>
                  <a:gd name="T62" fmla="*/ 39 w 1904"/>
                  <a:gd name="T63" fmla="*/ 83 h 404"/>
                  <a:gd name="T64" fmla="*/ 82 w 1904"/>
                  <a:gd name="T65" fmla="*/ 39 h 404"/>
                  <a:gd name="T66" fmla="*/ 136 w 1904"/>
                  <a:gd name="T67" fmla="*/ 10 h 404"/>
                  <a:gd name="T68" fmla="*/ 199 w 1904"/>
                  <a:gd name="T69" fmla="*/ 0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904" h="404">
                    <a:moveTo>
                      <a:pt x="199" y="135"/>
                    </a:moveTo>
                    <a:lnTo>
                      <a:pt x="182" y="137"/>
                    </a:lnTo>
                    <a:lnTo>
                      <a:pt x="167" y="144"/>
                    </a:lnTo>
                    <a:lnTo>
                      <a:pt x="155" y="154"/>
                    </a:lnTo>
                    <a:lnTo>
                      <a:pt x="145" y="168"/>
                    </a:lnTo>
                    <a:lnTo>
                      <a:pt x="138" y="185"/>
                    </a:lnTo>
                    <a:lnTo>
                      <a:pt x="136" y="202"/>
                    </a:lnTo>
                    <a:lnTo>
                      <a:pt x="138" y="220"/>
                    </a:lnTo>
                    <a:lnTo>
                      <a:pt x="145" y="236"/>
                    </a:lnTo>
                    <a:lnTo>
                      <a:pt x="155" y="250"/>
                    </a:lnTo>
                    <a:lnTo>
                      <a:pt x="167" y="260"/>
                    </a:lnTo>
                    <a:lnTo>
                      <a:pt x="182" y="267"/>
                    </a:lnTo>
                    <a:lnTo>
                      <a:pt x="199" y="269"/>
                    </a:lnTo>
                    <a:lnTo>
                      <a:pt x="1706" y="269"/>
                    </a:lnTo>
                    <a:lnTo>
                      <a:pt x="1723" y="267"/>
                    </a:lnTo>
                    <a:lnTo>
                      <a:pt x="1738" y="260"/>
                    </a:lnTo>
                    <a:lnTo>
                      <a:pt x="1750" y="250"/>
                    </a:lnTo>
                    <a:lnTo>
                      <a:pt x="1760" y="236"/>
                    </a:lnTo>
                    <a:lnTo>
                      <a:pt x="1766" y="220"/>
                    </a:lnTo>
                    <a:lnTo>
                      <a:pt x="1768" y="202"/>
                    </a:lnTo>
                    <a:lnTo>
                      <a:pt x="1766" y="185"/>
                    </a:lnTo>
                    <a:lnTo>
                      <a:pt x="1760" y="168"/>
                    </a:lnTo>
                    <a:lnTo>
                      <a:pt x="1750" y="154"/>
                    </a:lnTo>
                    <a:lnTo>
                      <a:pt x="1738" y="144"/>
                    </a:lnTo>
                    <a:lnTo>
                      <a:pt x="1723" y="137"/>
                    </a:lnTo>
                    <a:lnTo>
                      <a:pt x="1706" y="135"/>
                    </a:lnTo>
                    <a:lnTo>
                      <a:pt x="199" y="135"/>
                    </a:lnTo>
                    <a:close/>
                    <a:moveTo>
                      <a:pt x="199" y="0"/>
                    </a:moveTo>
                    <a:lnTo>
                      <a:pt x="1706" y="0"/>
                    </a:lnTo>
                    <a:lnTo>
                      <a:pt x="1739" y="3"/>
                    </a:lnTo>
                    <a:lnTo>
                      <a:pt x="1768" y="10"/>
                    </a:lnTo>
                    <a:lnTo>
                      <a:pt x="1797" y="22"/>
                    </a:lnTo>
                    <a:lnTo>
                      <a:pt x="1823" y="39"/>
                    </a:lnTo>
                    <a:lnTo>
                      <a:pt x="1847" y="59"/>
                    </a:lnTo>
                    <a:lnTo>
                      <a:pt x="1866" y="83"/>
                    </a:lnTo>
                    <a:lnTo>
                      <a:pt x="1883" y="109"/>
                    </a:lnTo>
                    <a:lnTo>
                      <a:pt x="1894" y="138"/>
                    </a:lnTo>
                    <a:lnTo>
                      <a:pt x="1902" y="169"/>
                    </a:lnTo>
                    <a:lnTo>
                      <a:pt x="1904" y="202"/>
                    </a:lnTo>
                    <a:lnTo>
                      <a:pt x="1902" y="235"/>
                    </a:lnTo>
                    <a:lnTo>
                      <a:pt x="1894" y="266"/>
                    </a:lnTo>
                    <a:lnTo>
                      <a:pt x="1883" y="295"/>
                    </a:lnTo>
                    <a:lnTo>
                      <a:pt x="1866" y="321"/>
                    </a:lnTo>
                    <a:lnTo>
                      <a:pt x="1847" y="345"/>
                    </a:lnTo>
                    <a:lnTo>
                      <a:pt x="1823" y="365"/>
                    </a:lnTo>
                    <a:lnTo>
                      <a:pt x="1797" y="381"/>
                    </a:lnTo>
                    <a:lnTo>
                      <a:pt x="1768" y="394"/>
                    </a:lnTo>
                    <a:lnTo>
                      <a:pt x="1739" y="401"/>
                    </a:lnTo>
                    <a:lnTo>
                      <a:pt x="1706" y="404"/>
                    </a:lnTo>
                    <a:lnTo>
                      <a:pt x="199" y="404"/>
                    </a:lnTo>
                    <a:lnTo>
                      <a:pt x="166" y="401"/>
                    </a:lnTo>
                    <a:lnTo>
                      <a:pt x="136" y="394"/>
                    </a:lnTo>
                    <a:lnTo>
                      <a:pt x="108" y="381"/>
                    </a:lnTo>
                    <a:lnTo>
                      <a:pt x="82" y="365"/>
                    </a:lnTo>
                    <a:lnTo>
                      <a:pt x="58" y="345"/>
                    </a:lnTo>
                    <a:lnTo>
                      <a:pt x="39" y="321"/>
                    </a:lnTo>
                    <a:lnTo>
                      <a:pt x="23" y="295"/>
                    </a:lnTo>
                    <a:lnTo>
                      <a:pt x="11" y="266"/>
                    </a:lnTo>
                    <a:lnTo>
                      <a:pt x="4" y="235"/>
                    </a:lnTo>
                    <a:lnTo>
                      <a:pt x="0" y="202"/>
                    </a:lnTo>
                    <a:lnTo>
                      <a:pt x="4" y="169"/>
                    </a:lnTo>
                    <a:lnTo>
                      <a:pt x="11" y="138"/>
                    </a:lnTo>
                    <a:lnTo>
                      <a:pt x="23" y="109"/>
                    </a:lnTo>
                    <a:lnTo>
                      <a:pt x="39" y="83"/>
                    </a:lnTo>
                    <a:lnTo>
                      <a:pt x="58" y="59"/>
                    </a:lnTo>
                    <a:lnTo>
                      <a:pt x="82" y="39"/>
                    </a:lnTo>
                    <a:lnTo>
                      <a:pt x="108" y="22"/>
                    </a:lnTo>
                    <a:lnTo>
                      <a:pt x="136" y="10"/>
                    </a:lnTo>
                    <a:lnTo>
                      <a:pt x="166" y="3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0">
                <a:solidFill>
                  <a:schemeClr val="accent4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Freeform 12"/>
              <p:cNvSpPr>
                <a:spLocks/>
              </p:cNvSpPr>
              <p:nvPr/>
            </p:nvSpPr>
            <p:spPr bwMode="auto">
              <a:xfrm>
                <a:off x="1548" y="921"/>
                <a:ext cx="31" cy="22"/>
              </a:xfrm>
              <a:custGeom>
                <a:avLst/>
                <a:gdLst>
                  <a:gd name="T0" fmla="*/ 255 w 511"/>
                  <a:gd name="T1" fmla="*/ 0 h 506"/>
                  <a:gd name="T2" fmla="*/ 293 w 511"/>
                  <a:gd name="T3" fmla="*/ 2 h 506"/>
                  <a:gd name="T4" fmla="*/ 329 w 511"/>
                  <a:gd name="T5" fmla="*/ 11 h 506"/>
                  <a:gd name="T6" fmla="*/ 363 w 511"/>
                  <a:gd name="T7" fmla="*/ 24 h 506"/>
                  <a:gd name="T8" fmla="*/ 394 w 511"/>
                  <a:gd name="T9" fmla="*/ 41 h 506"/>
                  <a:gd name="T10" fmla="*/ 423 w 511"/>
                  <a:gd name="T11" fmla="*/ 63 h 506"/>
                  <a:gd name="T12" fmla="*/ 448 w 511"/>
                  <a:gd name="T13" fmla="*/ 87 h 506"/>
                  <a:gd name="T14" fmla="*/ 470 w 511"/>
                  <a:gd name="T15" fmla="*/ 116 h 506"/>
                  <a:gd name="T16" fmla="*/ 487 w 511"/>
                  <a:gd name="T17" fmla="*/ 146 h 506"/>
                  <a:gd name="T18" fmla="*/ 500 w 511"/>
                  <a:gd name="T19" fmla="*/ 180 h 506"/>
                  <a:gd name="T20" fmla="*/ 508 w 511"/>
                  <a:gd name="T21" fmla="*/ 216 h 506"/>
                  <a:gd name="T22" fmla="*/ 511 w 511"/>
                  <a:gd name="T23" fmla="*/ 253 h 506"/>
                  <a:gd name="T24" fmla="*/ 508 w 511"/>
                  <a:gd name="T25" fmla="*/ 291 h 506"/>
                  <a:gd name="T26" fmla="*/ 500 w 511"/>
                  <a:gd name="T27" fmla="*/ 327 h 506"/>
                  <a:gd name="T28" fmla="*/ 487 w 511"/>
                  <a:gd name="T29" fmla="*/ 361 h 506"/>
                  <a:gd name="T30" fmla="*/ 470 w 511"/>
                  <a:gd name="T31" fmla="*/ 391 h 506"/>
                  <a:gd name="T32" fmla="*/ 448 w 511"/>
                  <a:gd name="T33" fmla="*/ 420 h 506"/>
                  <a:gd name="T34" fmla="*/ 423 w 511"/>
                  <a:gd name="T35" fmla="*/ 444 h 506"/>
                  <a:gd name="T36" fmla="*/ 394 w 511"/>
                  <a:gd name="T37" fmla="*/ 466 h 506"/>
                  <a:gd name="T38" fmla="*/ 363 w 511"/>
                  <a:gd name="T39" fmla="*/ 483 h 506"/>
                  <a:gd name="T40" fmla="*/ 329 w 511"/>
                  <a:gd name="T41" fmla="*/ 496 h 506"/>
                  <a:gd name="T42" fmla="*/ 293 w 511"/>
                  <a:gd name="T43" fmla="*/ 503 h 506"/>
                  <a:gd name="T44" fmla="*/ 255 w 511"/>
                  <a:gd name="T45" fmla="*/ 506 h 506"/>
                  <a:gd name="T46" fmla="*/ 217 w 511"/>
                  <a:gd name="T47" fmla="*/ 503 h 506"/>
                  <a:gd name="T48" fmla="*/ 181 w 511"/>
                  <a:gd name="T49" fmla="*/ 496 h 506"/>
                  <a:gd name="T50" fmla="*/ 147 w 511"/>
                  <a:gd name="T51" fmla="*/ 483 h 506"/>
                  <a:gd name="T52" fmla="*/ 116 w 511"/>
                  <a:gd name="T53" fmla="*/ 466 h 506"/>
                  <a:gd name="T54" fmla="*/ 87 w 511"/>
                  <a:gd name="T55" fmla="*/ 444 h 506"/>
                  <a:gd name="T56" fmla="*/ 63 w 511"/>
                  <a:gd name="T57" fmla="*/ 420 h 506"/>
                  <a:gd name="T58" fmla="*/ 41 w 511"/>
                  <a:gd name="T59" fmla="*/ 391 h 506"/>
                  <a:gd name="T60" fmla="*/ 23 w 511"/>
                  <a:gd name="T61" fmla="*/ 361 h 506"/>
                  <a:gd name="T62" fmla="*/ 10 w 511"/>
                  <a:gd name="T63" fmla="*/ 327 h 506"/>
                  <a:gd name="T64" fmla="*/ 3 w 511"/>
                  <a:gd name="T65" fmla="*/ 291 h 506"/>
                  <a:gd name="T66" fmla="*/ 0 w 511"/>
                  <a:gd name="T67" fmla="*/ 253 h 506"/>
                  <a:gd name="T68" fmla="*/ 3 w 511"/>
                  <a:gd name="T69" fmla="*/ 216 h 506"/>
                  <a:gd name="T70" fmla="*/ 10 w 511"/>
                  <a:gd name="T71" fmla="*/ 180 h 506"/>
                  <a:gd name="T72" fmla="*/ 23 w 511"/>
                  <a:gd name="T73" fmla="*/ 146 h 506"/>
                  <a:gd name="T74" fmla="*/ 41 w 511"/>
                  <a:gd name="T75" fmla="*/ 116 h 506"/>
                  <a:gd name="T76" fmla="*/ 63 w 511"/>
                  <a:gd name="T77" fmla="*/ 87 h 506"/>
                  <a:gd name="T78" fmla="*/ 87 w 511"/>
                  <a:gd name="T79" fmla="*/ 63 h 506"/>
                  <a:gd name="T80" fmla="*/ 116 w 511"/>
                  <a:gd name="T81" fmla="*/ 41 h 506"/>
                  <a:gd name="T82" fmla="*/ 147 w 511"/>
                  <a:gd name="T83" fmla="*/ 24 h 506"/>
                  <a:gd name="T84" fmla="*/ 181 w 511"/>
                  <a:gd name="T85" fmla="*/ 11 h 506"/>
                  <a:gd name="T86" fmla="*/ 217 w 511"/>
                  <a:gd name="T87" fmla="*/ 2 h 506"/>
                  <a:gd name="T88" fmla="*/ 255 w 511"/>
                  <a:gd name="T89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11" h="506">
                    <a:moveTo>
                      <a:pt x="255" y="0"/>
                    </a:moveTo>
                    <a:lnTo>
                      <a:pt x="293" y="2"/>
                    </a:lnTo>
                    <a:lnTo>
                      <a:pt x="329" y="11"/>
                    </a:lnTo>
                    <a:lnTo>
                      <a:pt x="363" y="24"/>
                    </a:lnTo>
                    <a:lnTo>
                      <a:pt x="394" y="41"/>
                    </a:lnTo>
                    <a:lnTo>
                      <a:pt x="423" y="63"/>
                    </a:lnTo>
                    <a:lnTo>
                      <a:pt x="448" y="87"/>
                    </a:lnTo>
                    <a:lnTo>
                      <a:pt x="470" y="116"/>
                    </a:lnTo>
                    <a:lnTo>
                      <a:pt x="487" y="146"/>
                    </a:lnTo>
                    <a:lnTo>
                      <a:pt x="500" y="180"/>
                    </a:lnTo>
                    <a:lnTo>
                      <a:pt x="508" y="216"/>
                    </a:lnTo>
                    <a:lnTo>
                      <a:pt x="511" y="253"/>
                    </a:lnTo>
                    <a:lnTo>
                      <a:pt x="508" y="291"/>
                    </a:lnTo>
                    <a:lnTo>
                      <a:pt x="500" y="327"/>
                    </a:lnTo>
                    <a:lnTo>
                      <a:pt x="487" y="361"/>
                    </a:lnTo>
                    <a:lnTo>
                      <a:pt x="470" y="391"/>
                    </a:lnTo>
                    <a:lnTo>
                      <a:pt x="448" y="420"/>
                    </a:lnTo>
                    <a:lnTo>
                      <a:pt x="423" y="444"/>
                    </a:lnTo>
                    <a:lnTo>
                      <a:pt x="394" y="466"/>
                    </a:lnTo>
                    <a:lnTo>
                      <a:pt x="363" y="483"/>
                    </a:lnTo>
                    <a:lnTo>
                      <a:pt x="329" y="496"/>
                    </a:lnTo>
                    <a:lnTo>
                      <a:pt x="293" y="503"/>
                    </a:lnTo>
                    <a:lnTo>
                      <a:pt x="255" y="506"/>
                    </a:lnTo>
                    <a:lnTo>
                      <a:pt x="217" y="503"/>
                    </a:lnTo>
                    <a:lnTo>
                      <a:pt x="181" y="496"/>
                    </a:lnTo>
                    <a:lnTo>
                      <a:pt x="147" y="483"/>
                    </a:lnTo>
                    <a:lnTo>
                      <a:pt x="116" y="466"/>
                    </a:lnTo>
                    <a:lnTo>
                      <a:pt x="87" y="444"/>
                    </a:lnTo>
                    <a:lnTo>
                      <a:pt x="63" y="420"/>
                    </a:lnTo>
                    <a:lnTo>
                      <a:pt x="41" y="391"/>
                    </a:lnTo>
                    <a:lnTo>
                      <a:pt x="23" y="361"/>
                    </a:lnTo>
                    <a:lnTo>
                      <a:pt x="10" y="327"/>
                    </a:lnTo>
                    <a:lnTo>
                      <a:pt x="3" y="291"/>
                    </a:lnTo>
                    <a:lnTo>
                      <a:pt x="0" y="253"/>
                    </a:lnTo>
                    <a:lnTo>
                      <a:pt x="3" y="216"/>
                    </a:lnTo>
                    <a:lnTo>
                      <a:pt x="10" y="180"/>
                    </a:lnTo>
                    <a:lnTo>
                      <a:pt x="23" y="146"/>
                    </a:lnTo>
                    <a:lnTo>
                      <a:pt x="41" y="116"/>
                    </a:lnTo>
                    <a:lnTo>
                      <a:pt x="63" y="87"/>
                    </a:lnTo>
                    <a:lnTo>
                      <a:pt x="87" y="63"/>
                    </a:lnTo>
                    <a:lnTo>
                      <a:pt x="116" y="41"/>
                    </a:lnTo>
                    <a:lnTo>
                      <a:pt x="147" y="24"/>
                    </a:lnTo>
                    <a:lnTo>
                      <a:pt x="181" y="11"/>
                    </a:lnTo>
                    <a:lnTo>
                      <a:pt x="217" y="2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Freeform 13"/>
              <p:cNvSpPr>
                <a:spLocks/>
              </p:cNvSpPr>
              <p:nvPr/>
            </p:nvSpPr>
            <p:spPr bwMode="auto">
              <a:xfrm>
                <a:off x="1503" y="867"/>
                <a:ext cx="32" cy="21"/>
              </a:xfrm>
              <a:custGeom>
                <a:avLst/>
                <a:gdLst>
                  <a:gd name="T0" fmla="*/ 272 w 544"/>
                  <a:gd name="T1" fmla="*/ 0 h 538"/>
                  <a:gd name="T2" fmla="*/ 312 w 544"/>
                  <a:gd name="T3" fmla="*/ 2 h 538"/>
                  <a:gd name="T4" fmla="*/ 351 w 544"/>
                  <a:gd name="T5" fmla="*/ 11 h 538"/>
                  <a:gd name="T6" fmla="*/ 387 w 544"/>
                  <a:gd name="T7" fmla="*/ 25 h 538"/>
                  <a:gd name="T8" fmla="*/ 420 w 544"/>
                  <a:gd name="T9" fmla="*/ 43 h 538"/>
                  <a:gd name="T10" fmla="*/ 451 w 544"/>
                  <a:gd name="T11" fmla="*/ 65 h 538"/>
                  <a:gd name="T12" fmla="*/ 478 w 544"/>
                  <a:gd name="T13" fmla="*/ 92 h 538"/>
                  <a:gd name="T14" fmla="*/ 501 w 544"/>
                  <a:gd name="T15" fmla="*/ 122 h 538"/>
                  <a:gd name="T16" fmla="*/ 519 w 544"/>
                  <a:gd name="T17" fmla="*/ 155 h 538"/>
                  <a:gd name="T18" fmla="*/ 532 w 544"/>
                  <a:gd name="T19" fmla="*/ 191 h 538"/>
                  <a:gd name="T20" fmla="*/ 541 w 544"/>
                  <a:gd name="T21" fmla="*/ 230 h 538"/>
                  <a:gd name="T22" fmla="*/ 544 w 544"/>
                  <a:gd name="T23" fmla="*/ 269 h 538"/>
                  <a:gd name="T24" fmla="*/ 541 w 544"/>
                  <a:gd name="T25" fmla="*/ 309 h 538"/>
                  <a:gd name="T26" fmla="*/ 532 w 544"/>
                  <a:gd name="T27" fmla="*/ 347 h 538"/>
                  <a:gd name="T28" fmla="*/ 519 w 544"/>
                  <a:gd name="T29" fmla="*/ 383 h 538"/>
                  <a:gd name="T30" fmla="*/ 501 w 544"/>
                  <a:gd name="T31" fmla="*/ 415 h 538"/>
                  <a:gd name="T32" fmla="*/ 478 w 544"/>
                  <a:gd name="T33" fmla="*/ 446 h 538"/>
                  <a:gd name="T34" fmla="*/ 451 w 544"/>
                  <a:gd name="T35" fmla="*/ 472 h 538"/>
                  <a:gd name="T36" fmla="*/ 420 w 544"/>
                  <a:gd name="T37" fmla="*/ 495 h 538"/>
                  <a:gd name="T38" fmla="*/ 387 w 544"/>
                  <a:gd name="T39" fmla="*/ 513 h 538"/>
                  <a:gd name="T40" fmla="*/ 351 w 544"/>
                  <a:gd name="T41" fmla="*/ 526 h 538"/>
                  <a:gd name="T42" fmla="*/ 312 w 544"/>
                  <a:gd name="T43" fmla="*/ 536 h 538"/>
                  <a:gd name="T44" fmla="*/ 272 w 544"/>
                  <a:gd name="T45" fmla="*/ 538 h 538"/>
                  <a:gd name="T46" fmla="*/ 232 w 544"/>
                  <a:gd name="T47" fmla="*/ 536 h 538"/>
                  <a:gd name="T48" fmla="*/ 193 w 544"/>
                  <a:gd name="T49" fmla="*/ 526 h 538"/>
                  <a:gd name="T50" fmla="*/ 157 w 544"/>
                  <a:gd name="T51" fmla="*/ 513 h 538"/>
                  <a:gd name="T52" fmla="*/ 124 w 544"/>
                  <a:gd name="T53" fmla="*/ 495 h 538"/>
                  <a:gd name="T54" fmla="*/ 94 w 544"/>
                  <a:gd name="T55" fmla="*/ 472 h 538"/>
                  <a:gd name="T56" fmla="*/ 67 w 544"/>
                  <a:gd name="T57" fmla="*/ 446 h 538"/>
                  <a:gd name="T58" fmla="*/ 44 w 544"/>
                  <a:gd name="T59" fmla="*/ 415 h 538"/>
                  <a:gd name="T60" fmla="*/ 26 w 544"/>
                  <a:gd name="T61" fmla="*/ 383 h 538"/>
                  <a:gd name="T62" fmla="*/ 12 w 544"/>
                  <a:gd name="T63" fmla="*/ 347 h 538"/>
                  <a:gd name="T64" fmla="*/ 3 w 544"/>
                  <a:gd name="T65" fmla="*/ 309 h 538"/>
                  <a:gd name="T66" fmla="*/ 0 w 544"/>
                  <a:gd name="T67" fmla="*/ 269 h 538"/>
                  <a:gd name="T68" fmla="*/ 3 w 544"/>
                  <a:gd name="T69" fmla="*/ 230 h 538"/>
                  <a:gd name="T70" fmla="*/ 12 w 544"/>
                  <a:gd name="T71" fmla="*/ 191 h 538"/>
                  <a:gd name="T72" fmla="*/ 26 w 544"/>
                  <a:gd name="T73" fmla="*/ 155 h 538"/>
                  <a:gd name="T74" fmla="*/ 44 w 544"/>
                  <a:gd name="T75" fmla="*/ 122 h 538"/>
                  <a:gd name="T76" fmla="*/ 67 w 544"/>
                  <a:gd name="T77" fmla="*/ 92 h 538"/>
                  <a:gd name="T78" fmla="*/ 94 w 544"/>
                  <a:gd name="T79" fmla="*/ 65 h 538"/>
                  <a:gd name="T80" fmla="*/ 124 w 544"/>
                  <a:gd name="T81" fmla="*/ 43 h 538"/>
                  <a:gd name="T82" fmla="*/ 157 w 544"/>
                  <a:gd name="T83" fmla="*/ 25 h 538"/>
                  <a:gd name="T84" fmla="*/ 193 w 544"/>
                  <a:gd name="T85" fmla="*/ 11 h 538"/>
                  <a:gd name="T86" fmla="*/ 232 w 544"/>
                  <a:gd name="T87" fmla="*/ 2 h 538"/>
                  <a:gd name="T88" fmla="*/ 272 w 544"/>
                  <a:gd name="T89" fmla="*/ 0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44" h="538">
                    <a:moveTo>
                      <a:pt x="272" y="0"/>
                    </a:moveTo>
                    <a:lnTo>
                      <a:pt x="312" y="2"/>
                    </a:lnTo>
                    <a:lnTo>
                      <a:pt x="351" y="11"/>
                    </a:lnTo>
                    <a:lnTo>
                      <a:pt x="387" y="25"/>
                    </a:lnTo>
                    <a:lnTo>
                      <a:pt x="420" y="43"/>
                    </a:lnTo>
                    <a:lnTo>
                      <a:pt x="451" y="65"/>
                    </a:lnTo>
                    <a:lnTo>
                      <a:pt x="478" y="92"/>
                    </a:lnTo>
                    <a:lnTo>
                      <a:pt x="501" y="122"/>
                    </a:lnTo>
                    <a:lnTo>
                      <a:pt x="519" y="155"/>
                    </a:lnTo>
                    <a:lnTo>
                      <a:pt x="532" y="191"/>
                    </a:lnTo>
                    <a:lnTo>
                      <a:pt x="541" y="230"/>
                    </a:lnTo>
                    <a:lnTo>
                      <a:pt x="544" y="269"/>
                    </a:lnTo>
                    <a:lnTo>
                      <a:pt x="541" y="309"/>
                    </a:lnTo>
                    <a:lnTo>
                      <a:pt x="532" y="347"/>
                    </a:lnTo>
                    <a:lnTo>
                      <a:pt x="519" y="383"/>
                    </a:lnTo>
                    <a:lnTo>
                      <a:pt x="501" y="415"/>
                    </a:lnTo>
                    <a:lnTo>
                      <a:pt x="478" y="446"/>
                    </a:lnTo>
                    <a:lnTo>
                      <a:pt x="451" y="472"/>
                    </a:lnTo>
                    <a:lnTo>
                      <a:pt x="420" y="495"/>
                    </a:lnTo>
                    <a:lnTo>
                      <a:pt x="387" y="513"/>
                    </a:lnTo>
                    <a:lnTo>
                      <a:pt x="351" y="526"/>
                    </a:lnTo>
                    <a:lnTo>
                      <a:pt x="312" y="536"/>
                    </a:lnTo>
                    <a:lnTo>
                      <a:pt x="272" y="538"/>
                    </a:lnTo>
                    <a:lnTo>
                      <a:pt x="232" y="536"/>
                    </a:lnTo>
                    <a:lnTo>
                      <a:pt x="193" y="526"/>
                    </a:lnTo>
                    <a:lnTo>
                      <a:pt x="157" y="513"/>
                    </a:lnTo>
                    <a:lnTo>
                      <a:pt x="124" y="495"/>
                    </a:lnTo>
                    <a:lnTo>
                      <a:pt x="94" y="472"/>
                    </a:lnTo>
                    <a:lnTo>
                      <a:pt x="67" y="446"/>
                    </a:lnTo>
                    <a:lnTo>
                      <a:pt x="44" y="415"/>
                    </a:lnTo>
                    <a:lnTo>
                      <a:pt x="26" y="383"/>
                    </a:lnTo>
                    <a:lnTo>
                      <a:pt x="12" y="347"/>
                    </a:lnTo>
                    <a:lnTo>
                      <a:pt x="3" y="309"/>
                    </a:lnTo>
                    <a:lnTo>
                      <a:pt x="0" y="269"/>
                    </a:lnTo>
                    <a:lnTo>
                      <a:pt x="3" y="230"/>
                    </a:lnTo>
                    <a:lnTo>
                      <a:pt x="12" y="191"/>
                    </a:lnTo>
                    <a:lnTo>
                      <a:pt x="26" y="155"/>
                    </a:lnTo>
                    <a:lnTo>
                      <a:pt x="44" y="122"/>
                    </a:lnTo>
                    <a:lnTo>
                      <a:pt x="67" y="92"/>
                    </a:lnTo>
                    <a:lnTo>
                      <a:pt x="94" y="65"/>
                    </a:lnTo>
                    <a:lnTo>
                      <a:pt x="124" y="43"/>
                    </a:lnTo>
                    <a:lnTo>
                      <a:pt x="157" y="25"/>
                    </a:lnTo>
                    <a:lnTo>
                      <a:pt x="193" y="11"/>
                    </a:lnTo>
                    <a:lnTo>
                      <a:pt x="232" y="2"/>
                    </a:lnTo>
                    <a:lnTo>
                      <a:pt x="272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Freeform 14"/>
              <p:cNvSpPr>
                <a:spLocks/>
              </p:cNvSpPr>
              <p:nvPr/>
            </p:nvSpPr>
            <p:spPr bwMode="auto">
              <a:xfrm>
                <a:off x="1532" y="817"/>
                <a:ext cx="23" cy="14"/>
              </a:xfrm>
              <a:custGeom>
                <a:avLst/>
                <a:gdLst>
                  <a:gd name="T0" fmla="*/ 197 w 394"/>
                  <a:gd name="T1" fmla="*/ 0 h 389"/>
                  <a:gd name="T2" fmla="*/ 232 w 394"/>
                  <a:gd name="T3" fmla="*/ 3 h 389"/>
                  <a:gd name="T4" fmla="*/ 266 w 394"/>
                  <a:gd name="T5" fmla="*/ 12 h 389"/>
                  <a:gd name="T6" fmla="*/ 297 w 394"/>
                  <a:gd name="T7" fmla="*/ 26 h 389"/>
                  <a:gd name="T8" fmla="*/ 324 w 394"/>
                  <a:gd name="T9" fmla="*/ 45 h 389"/>
                  <a:gd name="T10" fmla="*/ 348 w 394"/>
                  <a:gd name="T11" fmla="*/ 69 h 389"/>
                  <a:gd name="T12" fmla="*/ 367 w 394"/>
                  <a:gd name="T13" fmla="*/ 96 h 389"/>
                  <a:gd name="T14" fmla="*/ 382 w 394"/>
                  <a:gd name="T15" fmla="*/ 126 h 389"/>
                  <a:gd name="T16" fmla="*/ 391 w 394"/>
                  <a:gd name="T17" fmla="*/ 160 h 389"/>
                  <a:gd name="T18" fmla="*/ 394 w 394"/>
                  <a:gd name="T19" fmla="*/ 194 h 389"/>
                  <a:gd name="T20" fmla="*/ 391 w 394"/>
                  <a:gd name="T21" fmla="*/ 229 h 389"/>
                  <a:gd name="T22" fmla="*/ 382 w 394"/>
                  <a:gd name="T23" fmla="*/ 263 h 389"/>
                  <a:gd name="T24" fmla="*/ 367 w 394"/>
                  <a:gd name="T25" fmla="*/ 292 h 389"/>
                  <a:gd name="T26" fmla="*/ 348 w 394"/>
                  <a:gd name="T27" fmla="*/ 320 h 389"/>
                  <a:gd name="T28" fmla="*/ 324 w 394"/>
                  <a:gd name="T29" fmla="*/ 343 h 389"/>
                  <a:gd name="T30" fmla="*/ 297 w 394"/>
                  <a:gd name="T31" fmla="*/ 363 h 389"/>
                  <a:gd name="T32" fmla="*/ 266 w 394"/>
                  <a:gd name="T33" fmla="*/ 377 h 389"/>
                  <a:gd name="T34" fmla="*/ 232 w 394"/>
                  <a:gd name="T35" fmla="*/ 386 h 389"/>
                  <a:gd name="T36" fmla="*/ 197 w 394"/>
                  <a:gd name="T37" fmla="*/ 389 h 389"/>
                  <a:gd name="T38" fmla="*/ 162 w 394"/>
                  <a:gd name="T39" fmla="*/ 386 h 389"/>
                  <a:gd name="T40" fmla="*/ 128 w 394"/>
                  <a:gd name="T41" fmla="*/ 377 h 389"/>
                  <a:gd name="T42" fmla="*/ 98 w 394"/>
                  <a:gd name="T43" fmla="*/ 363 h 389"/>
                  <a:gd name="T44" fmla="*/ 70 w 394"/>
                  <a:gd name="T45" fmla="*/ 343 h 389"/>
                  <a:gd name="T46" fmla="*/ 47 w 394"/>
                  <a:gd name="T47" fmla="*/ 320 h 389"/>
                  <a:gd name="T48" fmla="*/ 27 w 394"/>
                  <a:gd name="T49" fmla="*/ 292 h 389"/>
                  <a:gd name="T50" fmla="*/ 13 w 394"/>
                  <a:gd name="T51" fmla="*/ 263 h 389"/>
                  <a:gd name="T52" fmla="*/ 4 w 394"/>
                  <a:gd name="T53" fmla="*/ 229 h 389"/>
                  <a:gd name="T54" fmla="*/ 0 w 394"/>
                  <a:gd name="T55" fmla="*/ 194 h 389"/>
                  <a:gd name="T56" fmla="*/ 4 w 394"/>
                  <a:gd name="T57" fmla="*/ 160 h 389"/>
                  <a:gd name="T58" fmla="*/ 13 w 394"/>
                  <a:gd name="T59" fmla="*/ 126 h 389"/>
                  <a:gd name="T60" fmla="*/ 27 w 394"/>
                  <a:gd name="T61" fmla="*/ 96 h 389"/>
                  <a:gd name="T62" fmla="*/ 47 w 394"/>
                  <a:gd name="T63" fmla="*/ 69 h 389"/>
                  <a:gd name="T64" fmla="*/ 70 w 394"/>
                  <a:gd name="T65" fmla="*/ 45 h 389"/>
                  <a:gd name="T66" fmla="*/ 98 w 394"/>
                  <a:gd name="T67" fmla="*/ 26 h 389"/>
                  <a:gd name="T68" fmla="*/ 128 w 394"/>
                  <a:gd name="T69" fmla="*/ 12 h 389"/>
                  <a:gd name="T70" fmla="*/ 162 w 394"/>
                  <a:gd name="T71" fmla="*/ 3 h 389"/>
                  <a:gd name="T72" fmla="*/ 197 w 394"/>
                  <a:gd name="T73" fmla="*/ 0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94" h="389">
                    <a:moveTo>
                      <a:pt x="197" y="0"/>
                    </a:moveTo>
                    <a:lnTo>
                      <a:pt x="232" y="3"/>
                    </a:lnTo>
                    <a:lnTo>
                      <a:pt x="266" y="12"/>
                    </a:lnTo>
                    <a:lnTo>
                      <a:pt x="297" y="26"/>
                    </a:lnTo>
                    <a:lnTo>
                      <a:pt x="324" y="45"/>
                    </a:lnTo>
                    <a:lnTo>
                      <a:pt x="348" y="69"/>
                    </a:lnTo>
                    <a:lnTo>
                      <a:pt x="367" y="96"/>
                    </a:lnTo>
                    <a:lnTo>
                      <a:pt x="382" y="126"/>
                    </a:lnTo>
                    <a:lnTo>
                      <a:pt x="391" y="160"/>
                    </a:lnTo>
                    <a:lnTo>
                      <a:pt x="394" y="194"/>
                    </a:lnTo>
                    <a:lnTo>
                      <a:pt x="391" y="229"/>
                    </a:lnTo>
                    <a:lnTo>
                      <a:pt x="382" y="263"/>
                    </a:lnTo>
                    <a:lnTo>
                      <a:pt x="367" y="292"/>
                    </a:lnTo>
                    <a:lnTo>
                      <a:pt x="348" y="320"/>
                    </a:lnTo>
                    <a:lnTo>
                      <a:pt x="324" y="343"/>
                    </a:lnTo>
                    <a:lnTo>
                      <a:pt x="297" y="363"/>
                    </a:lnTo>
                    <a:lnTo>
                      <a:pt x="266" y="377"/>
                    </a:lnTo>
                    <a:lnTo>
                      <a:pt x="232" y="386"/>
                    </a:lnTo>
                    <a:lnTo>
                      <a:pt x="197" y="389"/>
                    </a:lnTo>
                    <a:lnTo>
                      <a:pt x="162" y="386"/>
                    </a:lnTo>
                    <a:lnTo>
                      <a:pt x="128" y="377"/>
                    </a:lnTo>
                    <a:lnTo>
                      <a:pt x="98" y="363"/>
                    </a:lnTo>
                    <a:lnTo>
                      <a:pt x="70" y="343"/>
                    </a:lnTo>
                    <a:lnTo>
                      <a:pt x="47" y="320"/>
                    </a:lnTo>
                    <a:lnTo>
                      <a:pt x="27" y="292"/>
                    </a:lnTo>
                    <a:lnTo>
                      <a:pt x="13" y="263"/>
                    </a:lnTo>
                    <a:lnTo>
                      <a:pt x="4" y="229"/>
                    </a:lnTo>
                    <a:lnTo>
                      <a:pt x="0" y="194"/>
                    </a:lnTo>
                    <a:lnTo>
                      <a:pt x="4" y="160"/>
                    </a:lnTo>
                    <a:lnTo>
                      <a:pt x="13" y="126"/>
                    </a:lnTo>
                    <a:lnTo>
                      <a:pt x="27" y="96"/>
                    </a:lnTo>
                    <a:lnTo>
                      <a:pt x="47" y="69"/>
                    </a:lnTo>
                    <a:lnTo>
                      <a:pt x="70" y="45"/>
                    </a:lnTo>
                    <a:lnTo>
                      <a:pt x="98" y="26"/>
                    </a:lnTo>
                    <a:lnTo>
                      <a:pt x="128" y="12"/>
                    </a:lnTo>
                    <a:lnTo>
                      <a:pt x="162" y="3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106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876300" y="76200"/>
            <a:ext cx="7696200" cy="457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5) Coelom: Body Cavity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617108"/>
            <a:ext cx="8382000" cy="6088491"/>
          </a:xfrm>
        </p:spPr>
        <p:txBody>
          <a:bodyPr/>
          <a:lstStyle/>
          <a:p>
            <a:pPr marL="0" lvl="4" indent="0">
              <a:buNone/>
            </a:pPr>
            <a:r>
              <a:rPr lang="en-US" b="1" dirty="0">
                <a:solidFill>
                  <a:srgbClr val="00B050"/>
                </a:solidFill>
              </a:rPr>
              <a:t>Acoelomates</a:t>
            </a:r>
            <a:r>
              <a:rPr lang="en-US" dirty="0">
                <a:solidFill>
                  <a:srgbClr val="00B050"/>
                </a:solidFill>
              </a:rPr>
              <a:t> (No Coelom)</a:t>
            </a:r>
          </a:p>
          <a:p>
            <a:pPr marL="0" lvl="4" indent="0">
              <a:buNone/>
            </a:pPr>
            <a:r>
              <a:rPr lang="en-US" sz="2400" dirty="0"/>
              <a:t>Animals that have no internal, fluid-filled body cavity separating its body wall from its digestive tract. E.g. Porifera (sponges), Platyhelminthes (flatworms).</a:t>
            </a:r>
          </a:p>
          <a:p>
            <a:pPr marL="0" lvl="4" indent="0">
              <a:spcBef>
                <a:spcPts val="1800"/>
              </a:spcBef>
              <a:buNone/>
            </a:pPr>
            <a:r>
              <a:rPr lang="en-US" b="1" dirty="0">
                <a:solidFill>
                  <a:srgbClr val="FF0000"/>
                </a:solidFill>
              </a:rPr>
              <a:t>Pseudocoelomate</a:t>
            </a:r>
            <a:r>
              <a:rPr lang="en-US" dirty="0"/>
              <a:t> </a:t>
            </a:r>
          </a:p>
          <a:p>
            <a:pPr marL="0" lvl="4" indent="0">
              <a:buNone/>
            </a:pPr>
            <a:r>
              <a:rPr lang="en-US" sz="2400" dirty="0"/>
              <a:t>Organisms with body cavity lined with patches of mesoderm, but not derived from the mesoderm, as in a true coelom, or body cavity. </a:t>
            </a:r>
            <a:r>
              <a:rPr lang="en-US" sz="2000" dirty="0"/>
              <a:t>E.g. Nematodes (round worms).</a:t>
            </a:r>
          </a:p>
          <a:p>
            <a:pPr marL="0" lvl="4" indent="0">
              <a:spcBef>
                <a:spcPts val="1800"/>
              </a:spcBef>
              <a:buNone/>
            </a:pPr>
            <a:r>
              <a:rPr lang="en-US" b="1" dirty="0">
                <a:solidFill>
                  <a:srgbClr val="0000FF"/>
                </a:solidFill>
              </a:rPr>
              <a:t>Coelomates</a:t>
            </a:r>
          </a:p>
          <a:p>
            <a:pPr marL="0" lvl="4" indent="0">
              <a:buNone/>
            </a:pPr>
            <a:r>
              <a:rPr lang="en-US" sz="2400" dirty="0"/>
              <a:t>Organisms with a body cavity, (“True Coelom”) that is derived from and lined with mesoderm. The coelom is the space (body cavity) between the digestive organs and the outer body wall.</a:t>
            </a:r>
          </a:p>
          <a:p>
            <a:pPr marL="0" lvl="4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380856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95477"/>
            <a:ext cx="8051800" cy="1460705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chemeClr val="tx1"/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What are two major ways to explain diversity?  </a:t>
            </a:r>
            <a:br>
              <a:rPr lang="en-US" sz="2800" dirty="0">
                <a:solidFill>
                  <a:srgbClr val="FF0000"/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</a:br>
            <a:endParaRPr lang="en-US" sz="2800" dirty="0">
              <a:solidFill>
                <a:srgbClr val="FF0000"/>
              </a:solidFill>
              <a:latin typeface="Berlin Sans FB Demi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1676400"/>
            <a:ext cx="8991600" cy="5181600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</a:pPr>
            <a:r>
              <a:rPr lang="en-US" sz="2800" b="1" dirty="0">
                <a:solidFill>
                  <a:srgbClr val="990000"/>
                </a:solidFill>
              </a:rPr>
              <a:t>List the five animal body plans.</a:t>
            </a:r>
          </a:p>
          <a:p>
            <a:pPr lvl="0" algn="l" eaLnBrk="1" hangingPunct="1">
              <a:lnSpc>
                <a:spcPct val="90000"/>
              </a:lnSpc>
            </a:pPr>
            <a:endParaRPr lang="en-US" sz="1800" b="1" dirty="0"/>
          </a:p>
          <a:p>
            <a:pPr lvl="0" algn="l" eaLnBrk="1" hangingPunct="1">
              <a:lnSpc>
                <a:spcPct val="90000"/>
              </a:lnSpc>
            </a:pPr>
            <a:endParaRPr lang="en-US" sz="1800" b="1" dirty="0"/>
          </a:p>
          <a:p>
            <a:pPr lvl="0" algn="l" eaLnBrk="1" hangingPunct="1">
              <a:lnSpc>
                <a:spcPct val="90000"/>
              </a:lnSpc>
            </a:pPr>
            <a:endParaRPr lang="en-US" sz="1800" b="1" dirty="0"/>
          </a:p>
          <a:p>
            <a:pPr lvl="0" algn="l" eaLnBrk="1" hangingPunct="1">
              <a:lnSpc>
                <a:spcPct val="90000"/>
              </a:lnSpc>
            </a:pPr>
            <a:endParaRPr lang="en-US" sz="1800" b="1" dirty="0"/>
          </a:p>
          <a:p>
            <a:pPr lvl="0" algn="l" eaLnBrk="1" hangingPunct="1">
              <a:lnSpc>
                <a:spcPct val="90000"/>
              </a:lnSpc>
            </a:pPr>
            <a:endParaRPr lang="en-US" sz="1800" b="1" dirty="0"/>
          </a:p>
          <a:p>
            <a:pPr lvl="0" algn="l" eaLnBrk="1" hangingPunct="1">
              <a:lnSpc>
                <a:spcPct val="90000"/>
              </a:lnSpc>
            </a:pPr>
            <a:r>
              <a:rPr lang="en-US" sz="2800" b="1" dirty="0"/>
              <a:t>Distinguish asymmetry, radial and bilateral symmetry.</a:t>
            </a:r>
          </a:p>
          <a:p>
            <a:pPr marL="109538" lvl="1" indent="0" algn="l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1F89BD"/>
              </a:buClr>
              <a:buNone/>
            </a:pPr>
            <a:endParaRPr lang="en-US" sz="24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pic>
        <p:nvPicPr>
          <p:cNvPr id="5" name="Picture 4" descr="quick_check-01.eps">
            <a:extLst>
              <a:ext uri="{FF2B5EF4-FFF2-40B4-BE49-F238E27FC236}">
                <a16:creationId xmlns:a16="http://schemas.microsoft.com/office/drawing/2014/main" id="{19114A6F-0A65-9684-784E-A8FCE2C970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0" y="73354"/>
            <a:ext cx="881636" cy="71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4283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95477"/>
            <a:ext cx="8051800" cy="1460705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chemeClr val="tx1"/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What are two major ways to explain diversity?  </a:t>
            </a:r>
            <a:r>
              <a:rPr lang="en-US" sz="2800" dirty="0">
                <a:solidFill>
                  <a:srgbClr val="FF0000"/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Creation (Genesis 1-2) &amp; macroevolution (gradual, random)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1676400"/>
            <a:ext cx="8991600" cy="5181600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</a:pPr>
            <a:r>
              <a:rPr lang="en-US" sz="2800" b="1" dirty="0">
                <a:solidFill>
                  <a:srgbClr val="990000"/>
                </a:solidFill>
              </a:rPr>
              <a:t>List the five animal body plans.</a:t>
            </a:r>
          </a:p>
          <a:p>
            <a:pPr marL="514350" lvl="0" indent="-514350" algn="l" eaLnBrk="1" hangingPunct="1">
              <a:spcBef>
                <a:spcPts val="600"/>
              </a:spcBef>
              <a:buFont typeface="+mj-lt"/>
              <a:buAutoNum type="arabicParenR"/>
              <a:defRPr/>
            </a:pPr>
            <a:r>
              <a:rPr lang="en-US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Presence of True Tissues</a:t>
            </a:r>
          </a:p>
          <a:p>
            <a:pPr marL="514350" indent="-514350" algn="l" eaLnBrk="1" hangingPunct="1">
              <a:spcBef>
                <a:spcPts val="600"/>
              </a:spcBef>
              <a:buFont typeface="+mj-lt"/>
              <a:buAutoNum type="arabicParenR"/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Symmetry</a:t>
            </a:r>
          </a:p>
          <a:p>
            <a:pPr marL="514350" indent="-514350" algn="l" eaLnBrk="1" hangingPunct="1">
              <a:spcBef>
                <a:spcPts val="600"/>
              </a:spcBef>
              <a:buFont typeface="+mj-lt"/>
              <a:buAutoNum type="arabicParenR"/>
              <a:defRPr/>
            </a:pPr>
            <a:r>
              <a:rPr lang="en-US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Embryonic Tissue Layers </a:t>
            </a:r>
          </a:p>
          <a:p>
            <a:pPr marL="514350" indent="-514350" algn="l" eaLnBrk="1" hangingPunct="1">
              <a:spcBef>
                <a:spcPts val="600"/>
              </a:spcBef>
              <a:buFont typeface="+mj-lt"/>
              <a:buAutoNum type="arabicParenR"/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Opening formed by Gastrulation</a:t>
            </a:r>
          </a:p>
          <a:p>
            <a:pPr marL="514350" lvl="0" indent="-514350" algn="l" eaLnBrk="1" hangingPunct="1">
              <a:spcBef>
                <a:spcPts val="600"/>
              </a:spcBef>
              <a:buFont typeface="+mj-lt"/>
              <a:buAutoNum type="arabicParenR"/>
              <a:defRPr/>
            </a:pPr>
            <a:r>
              <a:rPr lang="en-US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Presence of a Body Cavity</a:t>
            </a:r>
          </a:p>
          <a:p>
            <a:pPr lvl="0" algn="l" eaLnBrk="1" hangingPunct="1">
              <a:lnSpc>
                <a:spcPct val="90000"/>
              </a:lnSpc>
            </a:pPr>
            <a:endParaRPr lang="en-US" sz="1800" b="1" dirty="0"/>
          </a:p>
          <a:p>
            <a:pPr lvl="0" algn="l" eaLnBrk="1" hangingPunct="1">
              <a:lnSpc>
                <a:spcPct val="90000"/>
              </a:lnSpc>
            </a:pPr>
            <a:r>
              <a:rPr lang="en-US" sz="2800" b="1" dirty="0"/>
              <a:t>Distinguish asymmetry, radial and bilateral symmetry.</a:t>
            </a:r>
          </a:p>
          <a:p>
            <a:pPr marL="109538" lvl="1" indent="0" algn="l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1F89BD"/>
              </a:buClr>
              <a:buNone/>
            </a:pPr>
            <a:r>
              <a:rPr lang="en-US" sz="24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Asymmetry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+mn-cs"/>
              </a:rPr>
              <a:t> no definite shape.</a:t>
            </a:r>
          </a:p>
          <a:p>
            <a:pPr marL="109538" lvl="1" indent="0" algn="l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1F89BD"/>
              </a:buClr>
              <a:buNone/>
            </a:pPr>
            <a:r>
              <a:rPr lang="en-US" sz="24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radial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2400" dirty="0"/>
              <a:t>body parts are arranged around a central point </a:t>
            </a:r>
            <a:endParaRPr lang="en-US" sz="2400" kern="1200" dirty="0">
              <a:solidFill>
                <a:prstClr val="black"/>
              </a:solidFill>
              <a:ea typeface="+mn-ea"/>
              <a:cs typeface="+mn-cs"/>
            </a:endParaRPr>
          </a:p>
          <a:p>
            <a:pPr marL="109538" lvl="1" indent="0" algn="l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1F89BD"/>
              </a:buClr>
              <a:buNone/>
            </a:pPr>
            <a:r>
              <a:rPr lang="en-US" sz="24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bilateral </a:t>
            </a:r>
            <a:r>
              <a:rPr lang="en-US" sz="2400" dirty="0"/>
              <a:t>divided into </a:t>
            </a:r>
            <a:r>
              <a:rPr lang="en-US" sz="2400" dirty="0">
                <a:solidFill>
                  <a:srgbClr val="990000"/>
                </a:solidFill>
              </a:rPr>
              <a:t>equal halves</a:t>
            </a:r>
            <a:r>
              <a:rPr lang="en-US" sz="2400" dirty="0"/>
              <a:t> along a single plane. </a:t>
            </a:r>
            <a:endParaRPr lang="en-US" dirty="0"/>
          </a:p>
        </p:txBody>
      </p:sp>
      <p:pic>
        <p:nvPicPr>
          <p:cNvPr id="5" name="Picture 4" descr="quick_check-01.eps">
            <a:extLst>
              <a:ext uri="{FF2B5EF4-FFF2-40B4-BE49-F238E27FC236}">
                <a16:creationId xmlns:a16="http://schemas.microsoft.com/office/drawing/2014/main" id="{3BEA2FD2-BA29-CF2E-3F4A-082B15B1CB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0" y="73354"/>
            <a:ext cx="881636" cy="71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7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95477"/>
            <a:ext cx="3581400" cy="1733323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chemeClr val="tx1"/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Give examples of phyla with each type of body symmetry.  </a:t>
            </a:r>
            <a:endParaRPr lang="en-US" sz="2800" dirty="0">
              <a:solidFill>
                <a:srgbClr val="FF0000"/>
              </a:solidFill>
              <a:latin typeface="Berlin Sans FB Demi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" y="2916388"/>
            <a:ext cx="8991600" cy="3941611"/>
          </a:xfrm>
        </p:spPr>
        <p:txBody>
          <a:bodyPr/>
          <a:lstStyle/>
          <a:p>
            <a:pPr lvl="0" algn="l" eaLnBrk="1" hangingPunct="1">
              <a:lnSpc>
                <a:spcPct val="90000"/>
              </a:lnSpc>
            </a:pPr>
            <a:r>
              <a:rPr lang="en-US" sz="2800" b="1" dirty="0"/>
              <a:t>Name and define the branches of animals with 3 embryonic tissue layers.</a:t>
            </a:r>
          </a:p>
          <a:p>
            <a:pPr lvl="0" algn="l" eaLnBrk="1" hangingPunct="1">
              <a:spcBef>
                <a:spcPts val="2400"/>
              </a:spcBef>
            </a:pPr>
            <a:endParaRPr lang="en-US" sz="2800" b="1" dirty="0"/>
          </a:p>
          <a:p>
            <a:pPr lvl="0" algn="l" eaLnBrk="1" hangingPunct="1">
              <a:spcBef>
                <a:spcPts val="2400"/>
              </a:spcBef>
            </a:pPr>
            <a:r>
              <a:rPr lang="en-US" sz="2800" b="1" dirty="0"/>
              <a:t>Name and define the 3 body cavity types in animals.</a:t>
            </a:r>
          </a:p>
          <a:p>
            <a:pPr marL="109538" lvl="1" indent="0" algn="l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1F89BD"/>
              </a:buClr>
              <a:buNone/>
            </a:pPr>
            <a:endParaRPr lang="en-US" sz="24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pic>
        <p:nvPicPr>
          <p:cNvPr id="4" name="Picture 3" descr="try_it-01.eps">
            <a:extLst>
              <a:ext uri="{FF2B5EF4-FFF2-40B4-BE49-F238E27FC236}">
                <a16:creationId xmlns:a16="http://schemas.microsoft.com/office/drawing/2014/main" id="{1EB3636A-B759-3405-34FF-A4EAB2265C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0" y="63829"/>
            <a:ext cx="9398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2187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95477"/>
            <a:ext cx="3581400" cy="1733323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chemeClr val="tx1"/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Give examples of phyla with each type of body symmetry.  </a:t>
            </a:r>
            <a:endParaRPr lang="en-US" sz="2800" dirty="0">
              <a:solidFill>
                <a:srgbClr val="FF0000"/>
              </a:solidFill>
              <a:latin typeface="Berlin Sans FB Demi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" y="2916388"/>
            <a:ext cx="8991600" cy="3941611"/>
          </a:xfrm>
        </p:spPr>
        <p:txBody>
          <a:bodyPr/>
          <a:lstStyle/>
          <a:p>
            <a:pPr lvl="0" algn="l" eaLnBrk="1" hangingPunct="1">
              <a:lnSpc>
                <a:spcPct val="90000"/>
              </a:lnSpc>
            </a:pPr>
            <a:r>
              <a:rPr lang="en-US" sz="2800" b="1" dirty="0"/>
              <a:t>Name and define the branches of animals with 3 embryonic tissue layers.</a:t>
            </a:r>
          </a:p>
          <a:p>
            <a:pPr marL="0" lvl="1" algn="l" eaLnBrk="1" hangingPunct="1">
              <a:spcBef>
                <a:spcPts val="600"/>
              </a:spcBef>
            </a:pPr>
            <a:r>
              <a:rPr lang="en-US" sz="2400" b="1" kern="1200" dirty="0">
                <a:solidFill>
                  <a:srgbClr val="FF0000"/>
                </a:solidFill>
                <a:ea typeface="+mn-ea"/>
                <a:cs typeface="+mn-cs"/>
              </a:rPr>
              <a:t>Protostomes</a:t>
            </a:r>
            <a:r>
              <a:rPr lang="en-US" sz="2400" kern="1200" dirty="0">
                <a:solidFill>
                  <a:srgbClr val="FF0000"/>
                </a:solidFill>
                <a:ea typeface="+mn-ea"/>
                <a:cs typeface="+mn-cs"/>
              </a:rPr>
              <a:t> </a:t>
            </a:r>
            <a:r>
              <a:rPr lang="en-US" sz="2400" b="1" kern="0" dirty="0">
                <a:solidFill>
                  <a:srgbClr val="FF0000"/>
                </a:solidFill>
              </a:rPr>
              <a:t>the first opening during Gastrulation </a:t>
            </a:r>
            <a:r>
              <a:rPr lang="en-US" sz="2400" b="1" kern="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2400" b="1" kern="0" dirty="0">
                <a:solidFill>
                  <a:srgbClr val="FF0000"/>
                </a:solidFill>
              </a:rPr>
              <a:t>Mouth.</a:t>
            </a:r>
          </a:p>
          <a:p>
            <a:pPr marL="0" lvl="1" algn="l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1F89BD"/>
              </a:buClr>
            </a:pPr>
            <a:r>
              <a:rPr lang="en-US" sz="2400" b="1" kern="1200" dirty="0">
                <a:solidFill>
                  <a:srgbClr val="FF0000"/>
                </a:solidFill>
                <a:ea typeface="+mn-ea"/>
                <a:cs typeface="+mn-cs"/>
              </a:rPr>
              <a:t>Deuterostomes</a:t>
            </a:r>
            <a:r>
              <a:rPr lang="en-US" sz="2400" kern="1200" dirty="0">
                <a:solidFill>
                  <a:srgbClr val="FF0000"/>
                </a:solidFill>
                <a:ea typeface="+mn-ea"/>
                <a:cs typeface="+mn-cs"/>
              </a:rPr>
              <a:t> </a:t>
            </a:r>
            <a:r>
              <a:rPr lang="en-US" sz="2400" b="1" kern="0" dirty="0">
                <a:solidFill>
                  <a:srgbClr val="FF0000"/>
                </a:solidFill>
              </a:rPr>
              <a:t>the first opening during Gastrulation </a:t>
            </a:r>
            <a:r>
              <a:rPr lang="en-US" sz="2400" b="1" kern="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2400" b="1" kern="0" dirty="0">
                <a:solidFill>
                  <a:srgbClr val="FF0000"/>
                </a:solidFill>
              </a:rPr>
              <a:t>Anus.</a:t>
            </a:r>
          </a:p>
          <a:p>
            <a:pPr lvl="0" algn="l" eaLnBrk="1" hangingPunct="1">
              <a:spcBef>
                <a:spcPts val="2400"/>
              </a:spcBef>
            </a:pPr>
            <a:r>
              <a:rPr lang="en-US" sz="2800" b="1" dirty="0"/>
              <a:t>Name and define the 3 body cavity types in animals.</a:t>
            </a:r>
          </a:p>
          <a:p>
            <a:pPr marL="0" lvl="1" algn="l" eaLnBrk="1" hangingPunct="1">
              <a:spcBef>
                <a:spcPts val="600"/>
              </a:spcBef>
            </a:pPr>
            <a:r>
              <a:rPr lang="en-US" sz="2400" b="1" kern="1200" dirty="0">
                <a:solidFill>
                  <a:srgbClr val="FF0000"/>
                </a:solidFill>
                <a:ea typeface="+mn-ea"/>
                <a:cs typeface="+mn-cs"/>
              </a:rPr>
              <a:t>Acoelomate </a:t>
            </a:r>
            <a:r>
              <a:rPr lang="en-US" sz="2400" b="1" kern="1200" dirty="0">
                <a:solidFill>
                  <a:srgbClr val="FF0000"/>
                </a:solidFill>
                <a:ea typeface="+mn-ea"/>
                <a:cs typeface="+mn-cs"/>
                <a:sym typeface="Wingdings" panose="05000000000000000000" pitchFamily="2" charset="2"/>
              </a:rPr>
              <a:t> no body cavity (flatworms)</a:t>
            </a:r>
          </a:p>
          <a:p>
            <a:pPr marL="0" lvl="4" indent="0" algn="l">
              <a:spcBef>
                <a:spcPts val="600"/>
              </a:spcBef>
              <a:buNone/>
            </a:pPr>
            <a:r>
              <a:rPr lang="en-US" sz="2400" b="1" dirty="0">
                <a:solidFill>
                  <a:srgbClr val="FF0000"/>
                </a:solidFill>
              </a:rPr>
              <a:t>Pseudocoelomate </a:t>
            </a:r>
            <a:r>
              <a:rPr lang="en-US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2400" b="1" dirty="0">
                <a:solidFill>
                  <a:srgbClr val="FF0000"/>
                </a:solidFill>
              </a:rPr>
              <a:t>patches of mesoderm (round worms)</a:t>
            </a:r>
          </a:p>
          <a:p>
            <a:pPr marL="0" lvl="4" indent="0" algn="l">
              <a:spcBef>
                <a:spcPts val="600"/>
              </a:spcBef>
              <a:buNone/>
            </a:pPr>
            <a:r>
              <a:rPr lang="en-US" sz="2400" b="1" dirty="0">
                <a:solidFill>
                  <a:srgbClr val="FF0000"/>
                </a:solidFill>
              </a:rPr>
              <a:t>Coelomates </a:t>
            </a:r>
            <a:r>
              <a:rPr lang="en-US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2400" b="1" dirty="0">
                <a:solidFill>
                  <a:srgbClr val="FF0000"/>
                </a:solidFill>
              </a:rPr>
              <a:t>derived from and lined with mesoderm.</a:t>
            </a:r>
          </a:p>
          <a:p>
            <a:pPr marL="0" lvl="1" algn="l" eaLnBrk="1" hangingPunct="1">
              <a:spcBef>
                <a:spcPts val="1200"/>
              </a:spcBef>
            </a:pPr>
            <a:endParaRPr lang="en-US" sz="24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538" lvl="1" indent="0" algn="l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1F89BD"/>
              </a:buClr>
              <a:buNone/>
            </a:pPr>
            <a:endParaRPr lang="en-US" sz="24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pic>
        <p:nvPicPr>
          <p:cNvPr id="4" name="Picture 3" descr="try_it-01.eps">
            <a:extLst>
              <a:ext uri="{FF2B5EF4-FFF2-40B4-BE49-F238E27FC236}">
                <a16:creationId xmlns:a16="http://schemas.microsoft.com/office/drawing/2014/main" id="{1EB3636A-B759-3405-34FF-A4EAB2265C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0" y="63829"/>
            <a:ext cx="939800" cy="76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1FDF9E-7F67-996C-9D34-E62026D6B0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736" y="0"/>
            <a:ext cx="4431792" cy="2852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027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76962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Invertebrates</a:t>
            </a:r>
            <a:endParaRPr lang="en-US" sz="4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95400"/>
            <a:ext cx="8382000" cy="4800600"/>
          </a:xfrm>
        </p:spPr>
        <p:txBody>
          <a:bodyPr/>
          <a:lstStyle/>
          <a:p>
            <a:pPr marL="233363" indent="-233363" eaLnBrk="1" hangingPunct="1">
              <a:lnSpc>
                <a:spcPct val="90000"/>
              </a:lnSpc>
            </a:pPr>
            <a:r>
              <a:rPr lang="en-US" sz="2400" b="1" dirty="0">
                <a:solidFill>
                  <a:srgbClr val="990000"/>
                </a:solidFill>
              </a:rPr>
              <a:t>“Simplest”</a:t>
            </a:r>
            <a:r>
              <a:rPr lang="en-US" sz="2400" b="1" dirty="0"/>
              <a:t> animals.</a:t>
            </a:r>
          </a:p>
          <a:p>
            <a:pPr marL="233363" indent="-233363" eaLnBrk="1" hangingPunct="1">
              <a:spcBef>
                <a:spcPts val="1800"/>
              </a:spcBef>
            </a:pPr>
            <a:r>
              <a:rPr lang="en-US" sz="2400" b="1" dirty="0"/>
              <a:t>Contain the </a:t>
            </a:r>
            <a:r>
              <a:rPr lang="en-US" sz="2400" b="1" dirty="0">
                <a:solidFill>
                  <a:srgbClr val="990000"/>
                </a:solidFill>
              </a:rPr>
              <a:t>greatest number</a:t>
            </a:r>
            <a:r>
              <a:rPr lang="en-US" sz="2400" b="1" dirty="0"/>
              <a:t> of different </a:t>
            </a:r>
            <a:r>
              <a:rPr lang="en-US" sz="2400" b="1" dirty="0">
                <a:solidFill>
                  <a:srgbClr val="990000"/>
                </a:solidFill>
              </a:rPr>
              <a:t>species</a:t>
            </a:r>
            <a:r>
              <a:rPr lang="en-US" sz="2400" b="1" dirty="0"/>
              <a:t>.</a:t>
            </a:r>
          </a:p>
          <a:p>
            <a:pPr marL="233363" indent="-233363" eaLnBrk="1" hangingPunct="1">
              <a:spcBef>
                <a:spcPts val="1800"/>
              </a:spcBef>
            </a:pPr>
            <a:r>
              <a:rPr lang="en-US" sz="2400" b="1" dirty="0"/>
              <a:t>Do </a:t>
            </a:r>
            <a:r>
              <a:rPr lang="en-US" sz="2400" b="1" dirty="0">
                <a:solidFill>
                  <a:srgbClr val="990000"/>
                </a:solidFill>
              </a:rPr>
              <a:t>NOT</a:t>
            </a:r>
            <a:r>
              <a:rPr lang="en-US" sz="2400" b="1" dirty="0"/>
              <a:t> have a backbone.</a:t>
            </a:r>
          </a:p>
          <a:p>
            <a:pPr marL="233363" indent="-233363" eaLnBrk="1" hangingPunct="1">
              <a:spcBef>
                <a:spcPts val="1800"/>
              </a:spcBef>
            </a:pPr>
            <a:r>
              <a:rPr lang="en-US" sz="2400" b="1" dirty="0"/>
              <a:t>Includes </a:t>
            </a:r>
            <a:r>
              <a:rPr lang="en-US" sz="2400" b="1" dirty="0">
                <a:solidFill>
                  <a:srgbClr val="0000A8"/>
                </a:solidFill>
              </a:rPr>
              <a:t>sponges, cnidarians, flatworms, roundworms, mollusks, annelids, arthropods, and echinoderms.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962400"/>
            <a:ext cx="4572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8481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_04AnimalPhyloHypoth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9"/>
          <a:stretch/>
        </p:blipFill>
        <p:spPr>
          <a:xfrm>
            <a:off x="702517" y="137160"/>
            <a:ext cx="7760208" cy="6432973"/>
          </a:xfrm>
          <a:prstGeom prst="rect">
            <a:avLst/>
          </a:prstGeom>
        </p:spPr>
      </p:pic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6445798" y="533406"/>
            <a:ext cx="75501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Sponges</a:t>
            </a: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6443738" y="1224731"/>
            <a:ext cx="92493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Cnidarians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6453970" y="1937358"/>
            <a:ext cx="89607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Flatworms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6453970" y="2637486"/>
            <a:ext cx="76463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Mollusks</a:t>
            </a: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6455623" y="3341337"/>
            <a:ext cx="75501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Annelids</a:t>
            </a: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6455605" y="4041438"/>
            <a:ext cx="96500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Nematodes</a:t>
            </a: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6455623" y="4745289"/>
            <a:ext cx="97462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Arthropods</a:t>
            </a: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6468149" y="5460310"/>
            <a:ext cx="113492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Echinoderms</a:t>
            </a: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6443303" y="6136715"/>
            <a:ext cx="88485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Chordates</a:t>
            </a: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934725" y="296449"/>
            <a:ext cx="129202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No true tissues</a:t>
            </a: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2239271" y="773902"/>
            <a:ext cx="84798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Radial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symmetry</a:t>
            </a: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814910" y="1278501"/>
            <a:ext cx="8159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Ancestral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colonial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err="1">
                <a:solidFill>
                  <a:srgbClr val="000000"/>
                </a:solidFill>
                <a:latin typeface="Arial" charset="0"/>
              </a:rPr>
              <a:t>protist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1611191" y="2670563"/>
            <a:ext cx="61555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True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tissues</a:t>
            </a: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2226745" y="3796851"/>
            <a:ext cx="84798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Bilateral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symmetry</a:t>
            </a: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 rot="5400000">
            <a:off x="3615064" y="2656005"/>
            <a:ext cx="10948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Protostomes</a:t>
            </a: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 rot="5400000">
            <a:off x="3675651" y="5707243"/>
            <a:ext cx="13032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err="1">
                <a:solidFill>
                  <a:srgbClr val="000000"/>
                </a:solidFill>
                <a:latin typeface="Arial" charset="0"/>
              </a:rPr>
              <a:t>Deuterostomes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 rot="5400000">
            <a:off x="3459652" y="4478541"/>
            <a:ext cx="10948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Protostomes</a:t>
            </a:r>
          </a:p>
        </p:txBody>
      </p:sp>
      <p:sp>
        <p:nvSpPr>
          <p:cNvPr id="2" name="Text Box 31">
            <a:extLst>
              <a:ext uri="{FF2B5EF4-FFF2-40B4-BE49-F238E27FC236}">
                <a16:creationId xmlns:a16="http://schemas.microsoft.com/office/drawing/2014/main" id="{AF89F19A-B4D7-5550-7F00-53CC2B418109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2952635" y="3525350"/>
            <a:ext cx="81105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3 Tissues</a:t>
            </a:r>
          </a:p>
        </p:txBody>
      </p:sp>
      <p:sp>
        <p:nvSpPr>
          <p:cNvPr id="4" name="Text Box 31">
            <a:extLst>
              <a:ext uri="{FF2B5EF4-FFF2-40B4-BE49-F238E27FC236}">
                <a16:creationId xmlns:a16="http://schemas.microsoft.com/office/drawing/2014/main" id="{0DFAA442-3F7A-FBEC-8830-9D7592AE06E6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2146199" y="2393098"/>
            <a:ext cx="81105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2 Tissues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2895EA-75AB-35F8-C308-92B33DA5CFA2}"/>
              </a:ext>
            </a:extLst>
          </p:cNvPr>
          <p:cNvSpPr txBox="1"/>
          <p:nvPr/>
        </p:nvSpPr>
        <p:spPr>
          <a:xfrm>
            <a:off x="4572000" y="4375957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exoskeleton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B95612-C131-47EC-C2B8-B0B6E6B06193}"/>
              </a:ext>
            </a:extLst>
          </p:cNvPr>
          <p:cNvSpPr txBox="1"/>
          <p:nvPr/>
        </p:nvSpPr>
        <p:spPr>
          <a:xfrm>
            <a:off x="6140009" y="628192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vertebrates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0EC720-9943-C8BB-B750-F453A8465E09}"/>
              </a:ext>
            </a:extLst>
          </p:cNvPr>
          <p:cNvSpPr txBox="1"/>
          <p:nvPr/>
        </p:nvSpPr>
        <p:spPr>
          <a:xfrm>
            <a:off x="191818" y="4880352"/>
            <a:ext cx="3389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Invertebrates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E26188-827B-CAC4-5732-D4CD7235FB3D}"/>
              </a:ext>
            </a:extLst>
          </p:cNvPr>
          <p:cNvSpPr txBox="1"/>
          <p:nvPr/>
        </p:nvSpPr>
        <p:spPr>
          <a:xfrm>
            <a:off x="3137356" y="287867"/>
            <a:ext cx="1524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asymmetrical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17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  <p:bldP spid="24" grpId="0"/>
      <p:bldP spid="25" grpId="0"/>
      <p:bldP spid="2" grpId="0"/>
      <p:bldP spid="4" grpId="0"/>
      <p:bldP spid="5" grpId="0"/>
      <p:bldP spid="6" grpId="0"/>
      <p:bldP spid="20" grpId="0"/>
      <p:bldP spid="2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52400"/>
            <a:ext cx="7772400" cy="685800"/>
          </a:xfrm>
          <a:solidFill>
            <a:schemeClr val="accent1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Phylum Porifera: Sponges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7499" y="1524000"/>
            <a:ext cx="5822391" cy="1524000"/>
          </a:xfrm>
          <a:solidFill>
            <a:schemeClr val="accent1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lnSpc>
                <a:spcPct val="80000"/>
              </a:lnSpc>
              <a:buClr>
                <a:schemeClr val="tx1"/>
              </a:buClr>
              <a:buNone/>
              <a:defRPr/>
            </a:pPr>
            <a:r>
              <a:rPr lang="en-US" sz="2800" dirty="0"/>
              <a:t>The phylum includes about 5,000 species of sponges, grouped into 3 classes depending mainly upon the types of skeleton found in them. </a:t>
            </a:r>
            <a:endParaRPr lang="en-US" sz="2800" b="1" dirty="0">
              <a:latin typeface="Comic Sans MS" pitchFamily="66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Tx/>
              <a:buChar char="o"/>
              <a:defRPr/>
            </a:pPr>
            <a:endParaRPr lang="en-US" b="1" dirty="0">
              <a:solidFill>
                <a:srgbClr val="006BB4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C8B494-510C-FFC4-BC16-591995A79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1295400"/>
            <a:ext cx="1173582" cy="13183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F19520-CB92-000C-91C9-23EF06C88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7440" y="2743200"/>
            <a:ext cx="2324301" cy="21261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E56FC5-0E2E-6F4E-C6AE-5FD8325618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7440" y="4930164"/>
            <a:ext cx="2392887" cy="1844200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80D42D2E-9B84-AC7F-66E2-37FB6C545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499" y="3733800"/>
            <a:ext cx="5822391" cy="1752600"/>
          </a:xfrm>
          <a:prstGeom prst="rect">
            <a:avLst/>
          </a:prstGeom>
          <a:solidFill>
            <a:schemeClr val="accent1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80000"/>
              </a:lnSpc>
              <a:buClr>
                <a:schemeClr val="tx1"/>
              </a:buClr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-apple-system"/>
              </a:rPr>
              <a:t>The Porifera may be defined as an </a:t>
            </a:r>
            <a:r>
              <a:rPr lang="en-US" sz="2800" b="1" dirty="0">
                <a:solidFill>
                  <a:srgbClr val="0000FF"/>
                </a:solidFill>
                <a:latin typeface="-apple-system"/>
              </a:rPr>
              <a:t>asymmetrical</a:t>
            </a:r>
            <a:r>
              <a:rPr lang="en-US" sz="2800" dirty="0">
                <a:solidFill>
                  <a:srgbClr val="000000"/>
                </a:solidFill>
                <a:latin typeface="-apple-system"/>
              </a:rPr>
              <a:t> or somewhat radially symmetrical, multicellular organism with a cellular grade of an organization </a:t>
            </a:r>
            <a:r>
              <a:rPr lang="en-US" sz="2800" b="1" dirty="0">
                <a:solidFill>
                  <a:srgbClr val="0000FF"/>
                </a:solidFill>
                <a:latin typeface="-apple-system"/>
              </a:rPr>
              <a:t>without true tissues </a:t>
            </a:r>
            <a:r>
              <a:rPr lang="en-US" sz="2800" dirty="0">
                <a:solidFill>
                  <a:srgbClr val="000000"/>
                </a:solidFill>
                <a:latin typeface="-apple-system"/>
              </a:rPr>
              <a:t>and organs.</a:t>
            </a:r>
            <a:endParaRPr lang="en-US" b="1" kern="0" dirty="0">
              <a:solidFill>
                <a:srgbClr val="006BB4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80521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83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5" grpId="0" uiExpand="1" build="p" animBg="1"/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52400"/>
            <a:ext cx="7772400" cy="685800"/>
          </a:xfrm>
          <a:solidFill>
            <a:schemeClr val="accent1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Phylum Porifera: Sponges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718" y="1456944"/>
            <a:ext cx="6400800" cy="4267200"/>
          </a:xfr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lnSpc>
                <a:spcPct val="80000"/>
              </a:lnSpc>
              <a:buClr>
                <a:schemeClr val="tx1"/>
              </a:buClr>
              <a:buNone/>
              <a:defRPr/>
            </a:pPr>
            <a:endParaRPr lang="en-US" sz="105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5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Simplest</a:t>
            </a:r>
            <a:r>
              <a:rPr lang="en-US" sz="2500" b="1" dirty="0">
                <a:latin typeface="Comic Sans MS" pitchFamily="66" charset="0"/>
                <a:cs typeface="Times New Roman" pitchFamily="18" charset="0"/>
              </a:rPr>
              <a:t> of all animals</a:t>
            </a:r>
          </a:p>
          <a:p>
            <a:pPr lvl="1" eaLnBrk="1" hangingPunct="1">
              <a:spcBef>
                <a:spcPts val="1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Lack true tissues </a:t>
            </a:r>
            <a:r>
              <a:rPr lang="en-US" sz="2500" b="1" dirty="0">
                <a:latin typeface="Comic Sans MS" pitchFamily="66" charset="0"/>
                <a:cs typeface="Times New Roman" pitchFamily="18" charset="0"/>
              </a:rPr>
              <a:t>and organs</a:t>
            </a:r>
          </a:p>
          <a:p>
            <a:pPr eaLnBrk="1" hangingPunct="1">
              <a:spcBef>
                <a:spcPts val="1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5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Aquatic</a:t>
            </a:r>
            <a:r>
              <a:rPr lang="en-US" sz="2500" b="1" dirty="0">
                <a:latin typeface="Comic Sans MS" pitchFamily="66" charset="0"/>
                <a:cs typeface="Times New Roman" pitchFamily="18" charset="0"/>
              </a:rPr>
              <a:t>, mostly marine</a:t>
            </a:r>
          </a:p>
          <a:p>
            <a:pPr eaLnBrk="1" hangingPunct="1">
              <a:spcBef>
                <a:spcPts val="1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Lack</a:t>
            </a:r>
            <a:r>
              <a:rPr lang="en-US" sz="2500" b="1" dirty="0">
                <a:latin typeface="Comic Sans MS" pitchFamily="66" charset="0"/>
                <a:cs typeface="Times New Roman" pitchFamily="18" charset="0"/>
              </a:rPr>
              <a:t> body </a:t>
            </a: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symmetry (asymmetrical)</a:t>
            </a:r>
          </a:p>
          <a:p>
            <a:pPr eaLnBrk="1" hangingPunct="1">
              <a:spcBef>
                <a:spcPts val="1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500" b="1" dirty="0">
                <a:latin typeface="Comic Sans MS" pitchFamily="66" charset="0"/>
                <a:cs typeface="Times New Roman" pitchFamily="18" charset="0"/>
              </a:rPr>
              <a:t>Hollow, </a:t>
            </a:r>
            <a:r>
              <a:rPr lang="en-US" sz="25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Porous</a:t>
            </a:r>
            <a:r>
              <a:rPr lang="en-US" sz="2500" b="1" dirty="0">
                <a:latin typeface="Comic Sans MS" pitchFamily="66" charset="0"/>
                <a:cs typeface="Times New Roman" pitchFamily="18" charset="0"/>
              </a:rPr>
              <a:t> bodies</a:t>
            </a:r>
          </a:p>
          <a:p>
            <a:pPr eaLnBrk="1" hangingPunct="1">
              <a:spcBef>
                <a:spcPts val="1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5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Sessile: </a:t>
            </a:r>
            <a:r>
              <a:rPr lang="en-US" sz="2500" b="1" dirty="0">
                <a:latin typeface="Comic Sans MS" pitchFamily="66" charset="0"/>
                <a:cs typeface="Times New Roman" pitchFamily="18" charset="0"/>
              </a:rPr>
              <a:t>generally remain anchored to their substrate.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Tx/>
              <a:buChar char="o"/>
              <a:defRPr/>
            </a:pPr>
            <a:endParaRPr lang="en-US" b="1" dirty="0">
              <a:latin typeface="Comic Sans MS" pitchFamily="66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Tx/>
              <a:buChar char="o"/>
              <a:defRPr/>
            </a:pPr>
            <a:endParaRPr lang="en-US" b="1" dirty="0">
              <a:solidFill>
                <a:srgbClr val="006BB4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4" name="Picture 3" descr="18_05a_1PurpleTubeSponge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3"/>
          <a:stretch/>
        </p:blipFill>
        <p:spPr>
          <a:xfrm>
            <a:off x="6472518" y="1066800"/>
            <a:ext cx="2671482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27539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83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8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8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8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8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8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5" grpId="0" uiExpand="1" build="p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52400"/>
            <a:ext cx="7772400" cy="685800"/>
          </a:xfrm>
          <a:solidFill>
            <a:schemeClr val="accent1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Phylum Porifera: Sponges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718" y="1219200"/>
            <a:ext cx="6100482" cy="3962400"/>
          </a:xfr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lnSpc>
                <a:spcPct val="80000"/>
              </a:lnSpc>
              <a:buClr>
                <a:schemeClr val="tx1"/>
              </a:buClr>
              <a:buNone/>
              <a:defRPr/>
            </a:pPr>
            <a:endParaRPr lang="en-US" sz="11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500" b="1" dirty="0">
                <a:latin typeface="Comic Sans MS" pitchFamily="66" charset="0"/>
                <a:cs typeface="Times New Roman" pitchFamily="18" charset="0"/>
              </a:rPr>
              <a:t>Body wall has </a:t>
            </a:r>
            <a:r>
              <a:rPr lang="en-US" sz="25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outer layer of flattened cells</a:t>
            </a:r>
            <a:r>
              <a:rPr lang="en-US" sz="2500" b="1" dirty="0">
                <a:latin typeface="Comic Sans MS" pitchFamily="66" charset="0"/>
                <a:cs typeface="Times New Roman" pitchFamily="18" charset="0"/>
              </a:rPr>
              <a:t> and </a:t>
            </a:r>
            <a:r>
              <a:rPr lang="en-US" sz="25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inner layer of flagellated </a:t>
            </a: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“collar cells”.</a:t>
            </a:r>
          </a:p>
          <a:p>
            <a:pPr eaLnBrk="1" hangingPunct="1">
              <a:spcBef>
                <a:spcPts val="1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500" b="1" dirty="0">
                <a:latin typeface="Comic Sans MS" pitchFamily="66" charset="0"/>
                <a:cs typeface="Times New Roman" pitchFamily="18" charset="0"/>
              </a:rPr>
              <a:t>Between these two layers is a jelly-like matrix that has </a:t>
            </a:r>
            <a:r>
              <a:rPr lang="en-US" sz="25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many types of cells</a:t>
            </a:r>
            <a:r>
              <a:rPr lang="en-US" sz="2500" b="1" dirty="0">
                <a:latin typeface="Comic Sans MS" pitchFamily="66" charset="0"/>
                <a:cs typeface="Times New Roman" pitchFamily="18" charset="0"/>
              </a:rPr>
              <a:t> embedded in it (</a:t>
            </a: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amoebocytes</a:t>
            </a:r>
            <a:r>
              <a:rPr lang="en-US" sz="2500" b="1" dirty="0">
                <a:latin typeface="Comic Sans MS" pitchFamily="66" charset="0"/>
                <a:cs typeface="Times New Roman" pitchFamily="18" charset="0"/>
              </a:rPr>
              <a:t>).</a:t>
            </a:r>
          </a:p>
          <a:p>
            <a:pPr eaLnBrk="1" hangingPunct="1">
              <a:spcBef>
                <a:spcPts val="18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500" b="1" dirty="0">
                <a:latin typeface="Comic Sans MS" pitchFamily="66" charset="0"/>
                <a:cs typeface="Times New Roman" pitchFamily="18" charset="0"/>
              </a:rPr>
              <a:t>These cells digest food, store and transport nutrients, etc.</a:t>
            </a:r>
          </a:p>
          <a:p>
            <a:pPr marL="0" indent="0" eaLnBrk="1" hangingPunct="1">
              <a:lnSpc>
                <a:spcPct val="80000"/>
              </a:lnSpc>
              <a:buClr>
                <a:schemeClr val="tx1"/>
              </a:buClr>
              <a:buNone/>
              <a:defRPr/>
            </a:pPr>
            <a:endParaRPr lang="en-US" b="1" dirty="0">
              <a:latin typeface="Comic Sans MS" pitchFamily="66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Tx/>
              <a:buChar char="o"/>
              <a:defRPr/>
            </a:pPr>
            <a:endParaRPr lang="en-US" b="1" dirty="0">
              <a:solidFill>
                <a:srgbClr val="006BB4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852303-04C1-DE02-1A6C-EADD09EC2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536" y="1447800"/>
            <a:ext cx="2878746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2683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83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8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8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5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41812" y="180172"/>
            <a:ext cx="3657600" cy="1261532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Animals are Divided into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87338" y="902208"/>
            <a:ext cx="5028062" cy="57150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Invertebrates</a:t>
            </a:r>
          </a:p>
          <a:p>
            <a:pPr marL="512763" eaLnBrk="1" hangingPunct="1">
              <a:spcBef>
                <a:spcPts val="1200"/>
              </a:spcBef>
              <a:defRPr/>
            </a:pPr>
            <a:r>
              <a:rPr lang="en-US" b="1" dirty="0"/>
              <a:t>do </a:t>
            </a:r>
            <a:r>
              <a:rPr lang="en-US" b="1" dirty="0">
                <a:solidFill>
                  <a:srgbClr val="990000"/>
                </a:solidFill>
              </a:rPr>
              <a:t>NOT</a:t>
            </a:r>
            <a:r>
              <a:rPr lang="en-US" b="1" dirty="0"/>
              <a:t> have a spinal column (“backbone”).</a:t>
            </a:r>
          </a:p>
          <a:p>
            <a:pPr marL="457200" lvl="1" indent="0" eaLnBrk="1" hangingPunct="1">
              <a:spcBef>
                <a:spcPts val="1200"/>
              </a:spcBef>
              <a:buNone/>
              <a:defRPr/>
            </a:pPr>
            <a:r>
              <a:rPr lang="en-US" b="1" dirty="0">
                <a:solidFill>
                  <a:srgbClr val="990000"/>
                </a:solidFill>
              </a:rPr>
              <a:t>Ex. Insects</a:t>
            </a:r>
          </a:p>
          <a:p>
            <a:pPr lvl="1" eaLnBrk="1" hangingPunct="1">
              <a:spcBef>
                <a:spcPts val="1200"/>
              </a:spcBef>
              <a:defRPr/>
            </a:pPr>
            <a:r>
              <a:rPr lang="en-US" b="1" dirty="0"/>
              <a:t>Most animals are invertebrates.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sz="1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Vertebrates</a:t>
            </a:r>
          </a:p>
          <a:p>
            <a:pPr marL="512763" eaLnBrk="1" hangingPunct="1">
              <a:spcBef>
                <a:spcPts val="1200"/>
              </a:spcBef>
              <a:defRPr/>
            </a:pPr>
            <a:r>
              <a:rPr lang="en-US" b="1" dirty="0"/>
              <a:t>have a spinal column (“backbone”).</a:t>
            </a:r>
          </a:p>
          <a:p>
            <a:pPr marL="457200" lvl="1" indent="0" eaLnBrk="1" hangingPunct="1">
              <a:spcBef>
                <a:spcPts val="1200"/>
              </a:spcBef>
              <a:buNone/>
              <a:defRPr/>
            </a:pPr>
            <a:r>
              <a:rPr lang="en-US" b="1" dirty="0">
                <a:solidFill>
                  <a:srgbClr val="C00000"/>
                </a:solidFill>
              </a:rPr>
              <a:t>Ex. Mammals, Birds, Reptiles</a:t>
            </a:r>
            <a:endParaRPr lang="en-US" sz="2800" b="1" dirty="0">
              <a:solidFill>
                <a:srgbClr val="99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9"/>
          <a:stretch/>
        </p:blipFill>
        <p:spPr>
          <a:xfrm>
            <a:off x="532263" y="1981200"/>
            <a:ext cx="3355075" cy="4038600"/>
          </a:xfrm>
        </p:spPr>
      </p:pic>
      <p:sp>
        <p:nvSpPr>
          <p:cNvPr id="2" name="Arrow: Left 1">
            <a:extLst>
              <a:ext uri="{FF2B5EF4-FFF2-40B4-BE49-F238E27FC236}">
                <a16:creationId xmlns:a16="http://schemas.microsoft.com/office/drawing/2014/main" id="{E91A0F32-C566-306A-CA8B-6B13A1200885}"/>
              </a:ext>
            </a:extLst>
          </p:cNvPr>
          <p:cNvSpPr/>
          <p:nvPr/>
        </p:nvSpPr>
        <p:spPr>
          <a:xfrm>
            <a:off x="3048000" y="2819400"/>
            <a:ext cx="1371600" cy="150876"/>
          </a:xfrm>
          <a:prstGeom prst="leftArrow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431A8524-74CF-3F9F-3940-1926858ED1E6}"/>
              </a:ext>
            </a:extLst>
          </p:cNvPr>
          <p:cNvSpPr/>
          <p:nvPr/>
        </p:nvSpPr>
        <p:spPr>
          <a:xfrm rot="2401126">
            <a:off x="3332563" y="5674988"/>
            <a:ext cx="1109549" cy="134547"/>
          </a:xfrm>
          <a:prstGeom prst="leftArrow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2532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uiExpand="1" build="p"/>
      <p:bldP spid="2" grpId="0" animBg="1"/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4D47DE-F572-FC33-E09B-E7561278E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6" y="152400"/>
            <a:ext cx="5236026" cy="2819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C8639E-5083-63FF-07D2-FBD86D7FD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971800"/>
            <a:ext cx="5674702" cy="36044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AB9A04-01E8-1E46-7CCF-503552280731}"/>
              </a:ext>
            </a:extLst>
          </p:cNvPr>
          <p:cNvSpPr txBox="1"/>
          <p:nvPr/>
        </p:nvSpPr>
        <p:spPr>
          <a:xfrm>
            <a:off x="511628" y="609600"/>
            <a:ext cx="28355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</a:rPr>
              <a:t>Porifera do not have a circulatory system.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DD1ADC-4B67-0849-DAA6-A76E257C868C}"/>
              </a:ext>
            </a:extLst>
          </p:cNvPr>
          <p:cNvSpPr txBox="1"/>
          <p:nvPr/>
        </p:nvSpPr>
        <p:spPr>
          <a:xfrm>
            <a:off x="6324600" y="3188993"/>
            <a:ext cx="2514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</a:rPr>
              <a:t>Porifera have no real body layers but they do have 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US" sz="2000" b="1" i="0" dirty="0">
                <a:effectLst/>
                <a:latin typeface="Arial" panose="020B0604020202020204" pitchFamily="34" charset="0"/>
              </a:rPr>
              <a:t> cell layers: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F49304-8D69-E3C9-2C8C-1E20FB42A6B8}"/>
              </a:ext>
            </a:extLst>
          </p:cNvPr>
          <p:cNvSpPr txBox="1"/>
          <p:nvPr/>
        </p:nvSpPr>
        <p:spPr>
          <a:xfrm>
            <a:off x="511628" y="1562099"/>
            <a:ext cx="28847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Porifera have no coelom (</a:t>
            </a:r>
            <a:r>
              <a:rPr lang="en-US" sz="2000" b="1" i="0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acoelomate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). 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F365B7-AE1B-FBD3-4A5B-AB765050C00C}"/>
              </a:ext>
            </a:extLst>
          </p:cNvPr>
          <p:cNvSpPr txBox="1"/>
          <p:nvPr/>
        </p:nvSpPr>
        <p:spPr>
          <a:xfrm>
            <a:off x="6324600" y="4512432"/>
            <a:ext cx="2514600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i="0" dirty="0">
                <a:effectLst/>
                <a:latin typeface="Arial" panose="020B0604020202020204" pitchFamily="34" charset="0"/>
              </a:rPr>
              <a:t>an outer layer that makes up the 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epidermis</a:t>
            </a:r>
            <a:endParaRPr lang="en-US" sz="2000" b="1" dirty="0">
              <a:latin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i="0" dirty="0">
                <a:effectLst/>
                <a:latin typeface="Arial" panose="020B0604020202020204" pitchFamily="34" charset="0"/>
              </a:rPr>
              <a:t>an </a:t>
            </a:r>
            <a:r>
              <a:rPr lang="en-US" sz="2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inner layer </a:t>
            </a:r>
            <a:r>
              <a:rPr lang="en-US" sz="2000" b="1" i="0" dirty="0">
                <a:effectLst/>
                <a:latin typeface="Arial" panose="020B0604020202020204" pitchFamily="34" charset="0"/>
              </a:rPr>
              <a:t>that makes the inner cavities.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637162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AC8639E-5083-63FF-07D2-FBD86D7FD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971800"/>
            <a:ext cx="5674702" cy="36044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24BAB4-E3BA-C7E5-032E-4EB7CA926522}"/>
              </a:ext>
            </a:extLst>
          </p:cNvPr>
          <p:cNvSpPr txBox="1"/>
          <p:nvPr/>
        </p:nvSpPr>
        <p:spPr>
          <a:xfrm>
            <a:off x="762000" y="228600"/>
            <a:ext cx="74676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effectLst/>
                <a:latin typeface="Arial" panose="020B0604020202020204" pitchFamily="34" charset="0"/>
              </a:rPr>
              <a:t>Porifera have specialized cells called </a:t>
            </a:r>
            <a:r>
              <a:rPr lang="en-US" sz="2400" b="0" i="0" u="sng" dirty="0">
                <a:effectLst/>
                <a:latin typeface="Arial" panose="020B0604020202020204" pitchFamily="34" charset="0"/>
              </a:rPr>
              <a:t>choanocytes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 (</a:t>
            </a:r>
            <a:r>
              <a:rPr lang="en-US" sz="2400" b="0" i="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collar cells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). Choanocytes have a flagella, which is surrounded by collar composed of cytoplasm. Flagella produce water current to capture food.</a:t>
            </a:r>
          </a:p>
          <a:p>
            <a:r>
              <a:rPr lang="en-US" sz="2400" b="0" i="0" dirty="0">
                <a:effectLst/>
                <a:latin typeface="Arial" panose="020B0604020202020204" pitchFamily="34" charset="0"/>
              </a:rPr>
              <a:t> </a:t>
            </a:r>
            <a:br>
              <a:rPr lang="en-US" sz="2400" b="0" i="0" dirty="0">
                <a:effectLst/>
                <a:latin typeface="Arial" panose="020B0604020202020204" pitchFamily="34" charset="0"/>
              </a:rPr>
            </a:br>
            <a:r>
              <a:rPr lang="en-US" sz="2400" b="0" i="0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Amoebocytes</a:t>
            </a:r>
            <a:r>
              <a:rPr lang="en-US" sz="2400" b="0" i="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 are cells that perform similar tasks of a circulatory system and store nutrients.  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DF923E-84E4-68CA-460A-A8413BFBB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150" y="3124200"/>
            <a:ext cx="2760894" cy="233284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ED7049-F43E-AB70-774E-5E3A75DA5B85}"/>
              </a:ext>
            </a:extLst>
          </p:cNvPr>
          <p:cNvSpPr/>
          <p:nvPr/>
        </p:nvSpPr>
        <p:spPr bwMode="auto">
          <a:xfrm>
            <a:off x="2819400" y="5152247"/>
            <a:ext cx="2514599" cy="1424039"/>
          </a:xfrm>
          <a:prstGeom prst="round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8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E23AACE-8EA1-4B6E-EE68-E3B3DEAE076E}"/>
              </a:ext>
            </a:extLst>
          </p:cNvPr>
          <p:cNvSpPr/>
          <p:nvPr/>
        </p:nvSpPr>
        <p:spPr bwMode="auto">
          <a:xfrm>
            <a:off x="4876798" y="3604824"/>
            <a:ext cx="1331303" cy="304800"/>
          </a:xfrm>
          <a:prstGeom prst="roundRect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0974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52400"/>
            <a:ext cx="7772400" cy="685800"/>
          </a:xfrm>
          <a:solidFill>
            <a:schemeClr val="accent1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Phylum Porifera: Sponges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485900"/>
            <a:ext cx="6172200" cy="4305300"/>
          </a:xfr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ts val="2400"/>
              </a:spcBef>
              <a:buClr>
                <a:srgbClr val="000000"/>
              </a:buClr>
              <a:buNone/>
              <a:defRPr/>
            </a:pP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Filter Feeders</a:t>
            </a:r>
          </a:p>
          <a:p>
            <a:pPr marL="0" indent="0" eaLnBrk="1" hangingPunct="1">
              <a:spcBef>
                <a:spcPts val="600"/>
              </a:spcBef>
              <a:buClr>
                <a:srgbClr val="000000"/>
              </a:buClr>
              <a:buNone/>
              <a:defRPr/>
            </a:pPr>
            <a:r>
              <a:rPr lang="en-US" sz="2800" b="1" dirty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Movement of flagella on collar cells produces a current of water into the sponge’s </a:t>
            </a:r>
            <a:r>
              <a:rPr lang="en-US" sz="2800" b="1" dirty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central cavity.</a:t>
            </a:r>
          </a:p>
          <a:p>
            <a:pPr eaLnBrk="1" hangingPunct="1">
              <a:spcBef>
                <a:spcPts val="2400"/>
              </a:spcBef>
              <a:buClr>
                <a:srgbClr val="000000"/>
              </a:buClr>
              <a:defRPr/>
            </a:pPr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Food particles are trapped and distributed to other cells.</a:t>
            </a:r>
          </a:p>
          <a:p>
            <a:pPr eaLnBrk="1" hangingPunct="1">
              <a:spcBef>
                <a:spcPts val="2400"/>
              </a:spcBef>
              <a:buClr>
                <a:srgbClr val="000000"/>
              </a:buClr>
              <a:defRPr/>
            </a:pPr>
            <a:r>
              <a:rPr lang="en-US" sz="2800" b="1" dirty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Water and wastes exit through a large hole at the top.</a:t>
            </a:r>
            <a:endParaRPr lang="en-US" sz="2800" b="1" dirty="0">
              <a:latin typeface="Comic Sans MS" pitchFamily="66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Tx/>
              <a:buChar char="o"/>
              <a:defRPr/>
            </a:pPr>
            <a:endParaRPr lang="en-US" b="1" dirty="0">
              <a:latin typeface="Comic Sans MS" pitchFamily="66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Tx/>
              <a:buChar char="o"/>
              <a:defRPr/>
            </a:pPr>
            <a:endParaRPr lang="en-US" b="1" dirty="0">
              <a:solidFill>
                <a:srgbClr val="006BB4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151556" name="Picture 1030" descr="Brown-Tube-Sponge-3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1295400"/>
            <a:ext cx="2971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57" name="Picture 1032" descr="SpongeGardenAndFis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3657600"/>
            <a:ext cx="2439988" cy="299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824355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8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8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5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52400"/>
            <a:ext cx="7772400" cy="685800"/>
          </a:xfrm>
          <a:solidFill>
            <a:schemeClr val="accent1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Phylum Porifera: Sponges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143000"/>
            <a:ext cx="6172200" cy="5715000"/>
          </a:xfr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ts val="1800"/>
              </a:spcBef>
              <a:buClr>
                <a:srgbClr val="000000"/>
              </a:buClr>
              <a:buNone/>
              <a:defRPr/>
            </a:pPr>
            <a:r>
              <a:rPr lang="en-US" sz="2800" dirty="0"/>
              <a:t>Porifera have both Asexual and Sexual reproduction.</a:t>
            </a:r>
          </a:p>
          <a:p>
            <a:pPr eaLnBrk="1" hangingPunct="1">
              <a:spcBef>
                <a:spcPts val="1800"/>
              </a:spcBef>
              <a:buClr>
                <a:srgbClr val="000000"/>
              </a:buClr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Hermaphrodites</a:t>
            </a:r>
          </a:p>
          <a:p>
            <a:pPr marL="682625" indent="-219075" eaLnBrk="1" hangingPunct="1">
              <a:spcBef>
                <a:spcPts val="600"/>
              </a:spcBef>
              <a:buClr>
                <a:srgbClr val="000000"/>
              </a:buClr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Possess &amp; release BOTH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eggs and sperm</a:t>
            </a:r>
            <a:r>
              <a:rPr lang="en-US" sz="2800" b="1" dirty="0">
                <a:solidFill>
                  <a:srgbClr val="006BB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into the water (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SEXUAL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reproduction).</a:t>
            </a:r>
            <a:endParaRPr lang="en-US" sz="2800" b="1" dirty="0">
              <a:latin typeface="Comic Sans MS" pitchFamily="66" charset="0"/>
              <a:cs typeface="Times New Roman" pitchFamily="18" charset="0"/>
            </a:endParaRPr>
          </a:p>
          <a:p>
            <a:pPr eaLnBrk="1" hangingPunct="1">
              <a:spcBef>
                <a:spcPts val="1800"/>
              </a:spcBef>
              <a:buClr>
                <a:schemeClr val="tx1"/>
              </a:buClr>
              <a:defRPr/>
            </a:pPr>
            <a:r>
              <a:rPr lang="en-US" sz="2800" b="1" dirty="0">
                <a:latin typeface="Comic Sans MS" pitchFamily="66" charset="0"/>
                <a:cs typeface="Times New Roman" pitchFamily="18" charset="0"/>
              </a:rPr>
              <a:t>Sponges can reproduce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asexually by 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BUDDING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… </a:t>
            </a:r>
            <a:r>
              <a:rPr lang="en-US" sz="2800" dirty="0"/>
              <a:t>the unique ability of regeneration, a form of </a:t>
            </a:r>
            <a:r>
              <a:rPr lang="en-US" sz="2800" dirty="0">
                <a:solidFill>
                  <a:srgbClr val="FFFF00"/>
                </a:solidFill>
              </a:rPr>
              <a:t>asexual</a:t>
            </a:r>
            <a:r>
              <a:rPr lang="en-US" sz="2800" dirty="0"/>
              <a:t> reproduction. E.g. injury</a:t>
            </a:r>
            <a:endParaRPr 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buClr>
                <a:schemeClr val="tx1"/>
              </a:buClr>
              <a:buNone/>
              <a:defRPr/>
            </a:pPr>
            <a:endParaRPr lang="en-US" b="1" dirty="0">
              <a:latin typeface="Comic Sans MS" pitchFamily="66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Tx/>
              <a:buChar char="o"/>
              <a:defRPr/>
            </a:pPr>
            <a:endParaRPr lang="en-US" b="1" dirty="0">
              <a:solidFill>
                <a:srgbClr val="006BB4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151556" name="Picture 1030" descr="Brown-Tube-Sponge-3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1295400"/>
            <a:ext cx="310038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57" name="Picture 1032" descr="SpongeGardenAndFis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3657600"/>
            <a:ext cx="2439988" cy="299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398250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8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8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5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52400"/>
            <a:ext cx="7772400" cy="685800"/>
          </a:xfrm>
          <a:solidFill>
            <a:schemeClr val="accent1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Phylum Porifera: Sponges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05" y="1219200"/>
            <a:ext cx="5749769" cy="2057400"/>
          </a:xfr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ts val="1800"/>
              </a:spcBef>
              <a:buClr>
                <a:srgbClr val="000000"/>
              </a:buClr>
              <a:buNone/>
              <a:defRPr/>
            </a:pPr>
            <a:r>
              <a:rPr lang="en-US" dirty="0"/>
              <a:t>“Skeleton”</a:t>
            </a:r>
          </a:p>
          <a:p>
            <a:pPr eaLnBrk="1" hangingPunct="1">
              <a:spcBef>
                <a:spcPts val="1800"/>
              </a:spcBef>
              <a:buClr>
                <a:schemeClr val="tx1"/>
              </a:buClr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Spicules</a:t>
            </a:r>
            <a:r>
              <a:rPr lang="en-US" sz="2800" b="1" dirty="0">
                <a:latin typeface="Comic Sans MS" pitchFamily="66" charset="0"/>
              </a:rPr>
              <a:t> are microscopic crystalline structures that give rigidity and form.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Tx/>
              <a:buChar char="o"/>
              <a:defRPr/>
            </a:pPr>
            <a:endParaRPr lang="en-US" b="1" dirty="0">
              <a:latin typeface="Comic Sans MS" pitchFamily="66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Tx/>
              <a:buChar char="o"/>
              <a:defRPr/>
            </a:pPr>
            <a:endParaRPr lang="en-US" b="1" dirty="0">
              <a:solidFill>
                <a:srgbClr val="006BB4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84692F-4CE1-47D5-779F-790E2CA03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9874" y="1219200"/>
            <a:ext cx="3238781" cy="35817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F394ED-2E6A-7D16-14F1-C9D85C078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584" y="3429000"/>
            <a:ext cx="3433572" cy="3200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C15519-FA69-C0ED-74CF-F31FDBAA2299}"/>
              </a:ext>
            </a:extLst>
          </p:cNvPr>
          <p:cNvSpPr txBox="1"/>
          <p:nvPr/>
        </p:nvSpPr>
        <p:spPr>
          <a:xfrm>
            <a:off x="4724400" y="4953000"/>
            <a:ext cx="41269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1800"/>
              </a:spcBef>
              <a:buClr>
                <a:schemeClr val="tx1"/>
              </a:buClr>
              <a:defRPr/>
            </a:pPr>
            <a:r>
              <a:rPr lang="en-US" sz="2400" b="1" dirty="0">
                <a:latin typeface="Comic Sans MS" pitchFamily="66" charset="0"/>
              </a:rPr>
              <a:t>Some spicules have toxic chemicals that help deter predators or catch prey.</a:t>
            </a:r>
            <a:endParaRPr lang="en-US" sz="2400" b="1" dirty="0">
              <a:latin typeface="Comic Sans MS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67093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5" grpId="0" uiExpand="1" build="p"/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95477"/>
            <a:ext cx="8051800" cy="1733323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chemeClr val="tx1"/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Which branch of animals has the most species?</a:t>
            </a:r>
            <a:br>
              <a:rPr lang="en-US" sz="2800" dirty="0">
                <a:solidFill>
                  <a:schemeClr val="tx1"/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</a:br>
            <a:r>
              <a:rPr lang="en-US" sz="2800" dirty="0">
                <a:solidFill>
                  <a:schemeClr val="tx1"/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	  </a:t>
            </a:r>
            <a:endParaRPr lang="en-US" sz="2800" dirty="0">
              <a:solidFill>
                <a:srgbClr val="FF0000"/>
              </a:solidFill>
              <a:latin typeface="Berlin Sans FB Demi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" y="1219199"/>
            <a:ext cx="8991600" cy="5543323"/>
          </a:xfrm>
        </p:spPr>
        <p:txBody>
          <a:bodyPr/>
          <a:lstStyle/>
          <a:p>
            <a:pPr lvl="0" algn="l" eaLnBrk="1" hangingPunct="1">
              <a:lnSpc>
                <a:spcPct val="90000"/>
              </a:lnSpc>
            </a:pPr>
            <a:r>
              <a:rPr lang="en-US" sz="2800" b="1" dirty="0"/>
              <a:t>Sponges are phylum ___ and most are ___ (body symmetry). They are ___ (live in water) and ___ (attached to a substrate). They have no ___ tissues. </a:t>
            </a:r>
          </a:p>
          <a:p>
            <a:pPr lvl="0" algn="l" eaLnBrk="1" hangingPunct="1">
              <a:spcBef>
                <a:spcPts val="1200"/>
              </a:spcBef>
            </a:pPr>
            <a:r>
              <a:rPr lang="en-US" sz="2800" b="1" dirty="0">
                <a:solidFill>
                  <a:srgbClr val="FF0000"/>
                </a:solidFill>
              </a:rPr>
              <a:t>They are </a:t>
            </a:r>
            <a:r>
              <a:rPr lang="en-US" sz="2800" b="1" dirty="0"/>
              <a:t>___</a:t>
            </a:r>
            <a:r>
              <a:rPr lang="en-US" sz="2800" b="1" dirty="0">
                <a:solidFill>
                  <a:srgbClr val="FF0000"/>
                </a:solidFill>
              </a:rPr>
              <a:t> (body cavity type). For circulation, digestion, and storage they have </a:t>
            </a:r>
            <a:r>
              <a:rPr lang="en-US" sz="2800" b="1" dirty="0"/>
              <a:t>___</a:t>
            </a:r>
            <a:r>
              <a:rPr lang="en-US" sz="2800" b="1" dirty="0">
                <a:solidFill>
                  <a:srgbClr val="FF0000"/>
                </a:solidFill>
              </a:rPr>
              <a:t> cells and </a:t>
            </a:r>
            <a:r>
              <a:rPr lang="en-US" sz="2800" b="1" dirty="0"/>
              <a:t>___</a:t>
            </a:r>
            <a:r>
              <a:rPr lang="en-US" sz="2800" b="1" dirty="0">
                <a:solidFill>
                  <a:srgbClr val="FF0000"/>
                </a:solidFill>
              </a:rPr>
              <a:t> and are called </a:t>
            </a:r>
            <a:r>
              <a:rPr lang="en-US" sz="2800" b="1" dirty="0"/>
              <a:t>___</a:t>
            </a:r>
            <a:r>
              <a:rPr lang="en-US" sz="2800" b="1" dirty="0">
                <a:solidFill>
                  <a:srgbClr val="FF0000"/>
                </a:solidFill>
              </a:rPr>
              <a:t> feeders. </a:t>
            </a:r>
          </a:p>
          <a:p>
            <a:pPr lvl="0" algn="l" eaLnBrk="1" hangingPunct="1">
              <a:spcBef>
                <a:spcPts val="1200"/>
              </a:spcBef>
            </a:pPr>
            <a:r>
              <a:rPr lang="en-US" sz="2800" b="1" dirty="0"/>
              <a:t>Sponges reproduce ___ with sperm and egg and are called ___ because they use both gametes. They reproduce ___ by ___ and can regenerate body parts. </a:t>
            </a:r>
          </a:p>
          <a:p>
            <a:pPr lvl="0" algn="l" eaLnBrk="1" hangingPunct="1">
              <a:spcBef>
                <a:spcPts val="1200"/>
              </a:spcBef>
            </a:pPr>
            <a:r>
              <a:rPr lang="en-US" sz="2800" b="1" kern="0" dirty="0">
                <a:solidFill>
                  <a:srgbClr val="FF0000"/>
                </a:solidFill>
              </a:rPr>
              <a:t>Sponges’ skeletal system for form and rigidity come from </a:t>
            </a:r>
            <a:r>
              <a:rPr lang="en-US" sz="2800" b="1" dirty="0">
                <a:solidFill>
                  <a:srgbClr val="FF0000"/>
                </a:solidFill>
              </a:rPr>
              <a:t>___ , which can also capture </a:t>
            </a:r>
            <a:r>
              <a:rPr lang="en-US" sz="2800" b="1" dirty="0"/>
              <a:t>___</a:t>
            </a:r>
            <a:r>
              <a:rPr lang="en-US" sz="2800" b="1" dirty="0">
                <a:solidFill>
                  <a:srgbClr val="FF0000"/>
                </a:solidFill>
              </a:rPr>
              <a:t> and deter </a:t>
            </a:r>
            <a:r>
              <a:rPr lang="en-US" sz="2800" b="1" dirty="0"/>
              <a:t>___ </a:t>
            </a:r>
            <a:r>
              <a:rPr lang="en-US" sz="2800" b="1" kern="0" dirty="0">
                <a:solidFill>
                  <a:srgbClr val="FF0000"/>
                </a:solidFill>
              </a:rPr>
              <a:t>.</a:t>
            </a:r>
            <a:endParaRPr lang="en-US" sz="2400" b="1" kern="0" dirty="0">
              <a:solidFill>
                <a:srgbClr val="FF0000"/>
              </a:solidFill>
            </a:endParaRPr>
          </a:p>
          <a:p>
            <a:pPr marL="109538" lvl="1" indent="0" algn="l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1F89BD"/>
              </a:buClr>
              <a:buNone/>
            </a:pPr>
            <a:endParaRPr lang="en-US" sz="24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pic>
        <p:nvPicPr>
          <p:cNvPr id="4" name="Picture 3" descr="try_it-01.eps">
            <a:extLst>
              <a:ext uri="{FF2B5EF4-FFF2-40B4-BE49-F238E27FC236}">
                <a16:creationId xmlns:a16="http://schemas.microsoft.com/office/drawing/2014/main" id="{1EB3636A-B759-3405-34FF-A4EAB2265C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0" y="63829"/>
            <a:ext cx="9398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95477"/>
            <a:ext cx="8051800" cy="1733323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chemeClr val="tx1"/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Which branch of animals has the most species?</a:t>
            </a:r>
            <a:br>
              <a:rPr lang="en-US" sz="2800" dirty="0">
                <a:solidFill>
                  <a:schemeClr val="tx1"/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</a:br>
            <a:r>
              <a:rPr lang="en-US" sz="2800" dirty="0">
                <a:solidFill>
                  <a:schemeClr val="tx1"/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en-US" sz="2800" dirty="0">
                <a:solidFill>
                  <a:srgbClr val="FF0000"/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invertebrates</a:t>
            </a:r>
            <a:r>
              <a:rPr lang="en-US" sz="2800" dirty="0">
                <a:solidFill>
                  <a:schemeClr val="tx1"/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  </a:t>
            </a:r>
            <a:endParaRPr lang="en-US" sz="2800" dirty="0">
              <a:solidFill>
                <a:srgbClr val="FF0000"/>
              </a:solidFill>
              <a:latin typeface="Berlin Sans FB Demi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143000"/>
            <a:ext cx="8991600" cy="5543323"/>
          </a:xfrm>
        </p:spPr>
        <p:txBody>
          <a:bodyPr/>
          <a:lstStyle/>
          <a:p>
            <a:pPr lvl="0" algn="l" eaLnBrk="1" hangingPunct="1">
              <a:lnSpc>
                <a:spcPct val="90000"/>
              </a:lnSpc>
            </a:pPr>
            <a:r>
              <a:rPr lang="en-US" sz="2800" b="1" dirty="0"/>
              <a:t>Sponges are phylum </a:t>
            </a:r>
            <a:r>
              <a:rPr lang="en-US" sz="2800" b="1" u="sng" dirty="0"/>
              <a:t>porifera</a:t>
            </a:r>
            <a:r>
              <a:rPr lang="en-US" sz="2800" b="1" dirty="0"/>
              <a:t> and most are asymmetrical (body symmetry). They are </a:t>
            </a:r>
            <a:r>
              <a:rPr lang="en-US" sz="2800" b="1" u="sng" dirty="0"/>
              <a:t>aquatic</a:t>
            </a:r>
            <a:r>
              <a:rPr lang="en-US" sz="2800" b="1" dirty="0"/>
              <a:t> (live in water) and </a:t>
            </a:r>
            <a:r>
              <a:rPr lang="en-US" sz="2800" b="1" u="sng" dirty="0"/>
              <a:t>sessile</a:t>
            </a:r>
            <a:r>
              <a:rPr lang="en-US" sz="2800" b="1" dirty="0"/>
              <a:t> (attached to a substrate). They have no </a:t>
            </a:r>
            <a:r>
              <a:rPr lang="en-US" sz="2800" b="1" u="sng" dirty="0"/>
              <a:t>true</a:t>
            </a:r>
            <a:r>
              <a:rPr lang="en-US" sz="2800" b="1" dirty="0"/>
              <a:t> tissues. </a:t>
            </a:r>
          </a:p>
          <a:p>
            <a:pPr lvl="0" algn="l" eaLnBrk="1" hangingPunct="1">
              <a:spcBef>
                <a:spcPts val="1200"/>
              </a:spcBef>
            </a:pPr>
            <a:r>
              <a:rPr lang="en-US" sz="2800" b="1" dirty="0">
                <a:solidFill>
                  <a:srgbClr val="FF0000"/>
                </a:solidFill>
              </a:rPr>
              <a:t>They are </a:t>
            </a:r>
            <a:r>
              <a:rPr lang="en-US" sz="2800" b="1" u="sng" dirty="0">
                <a:solidFill>
                  <a:srgbClr val="FF0000"/>
                </a:solidFill>
              </a:rPr>
              <a:t>acoelomate</a:t>
            </a:r>
            <a:r>
              <a:rPr lang="en-US" sz="2800" b="1" dirty="0">
                <a:solidFill>
                  <a:srgbClr val="FF0000"/>
                </a:solidFill>
              </a:rPr>
              <a:t> (body cavity type). For circulation, digestion, and storage they have </a:t>
            </a:r>
            <a:r>
              <a:rPr lang="en-US" sz="2800" b="1" u="sng" dirty="0">
                <a:solidFill>
                  <a:srgbClr val="FF0000"/>
                </a:solidFill>
              </a:rPr>
              <a:t>collar</a:t>
            </a:r>
            <a:r>
              <a:rPr lang="en-US" sz="2800" b="1" dirty="0">
                <a:solidFill>
                  <a:srgbClr val="FF0000"/>
                </a:solidFill>
              </a:rPr>
              <a:t> cells and </a:t>
            </a:r>
            <a:r>
              <a:rPr lang="en-US" sz="2800" b="1" u="sng" dirty="0">
                <a:solidFill>
                  <a:srgbClr val="FF0000"/>
                </a:solidFill>
              </a:rPr>
              <a:t>amoebocytes</a:t>
            </a:r>
            <a:r>
              <a:rPr lang="en-US" sz="2800" b="1" dirty="0">
                <a:solidFill>
                  <a:srgbClr val="FF0000"/>
                </a:solidFill>
              </a:rPr>
              <a:t> and are called </a:t>
            </a:r>
            <a:r>
              <a:rPr lang="en-US" sz="2800" b="1" u="sng" dirty="0">
                <a:solidFill>
                  <a:srgbClr val="FF0000"/>
                </a:solidFill>
              </a:rPr>
              <a:t>filter</a:t>
            </a:r>
            <a:r>
              <a:rPr lang="en-US" sz="2800" b="1" dirty="0">
                <a:solidFill>
                  <a:srgbClr val="FF0000"/>
                </a:solidFill>
              </a:rPr>
              <a:t> feeders. </a:t>
            </a:r>
          </a:p>
          <a:p>
            <a:pPr lvl="0" algn="l" eaLnBrk="1" hangingPunct="1">
              <a:spcBef>
                <a:spcPts val="1200"/>
              </a:spcBef>
            </a:pPr>
            <a:r>
              <a:rPr lang="en-US" sz="2800" b="1" dirty="0"/>
              <a:t>Sponges reproduce </a:t>
            </a:r>
            <a:r>
              <a:rPr lang="en-US" sz="2800" b="1" u="sng" dirty="0"/>
              <a:t>sexually</a:t>
            </a:r>
            <a:r>
              <a:rPr lang="en-US" sz="2800" b="1" dirty="0"/>
              <a:t> with sperm and egg and are called </a:t>
            </a:r>
            <a:r>
              <a:rPr lang="en-US" sz="2800" b="1" u="sng" dirty="0"/>
              <a:t>hermaphrodites</a:t>
            </a:r>
            <a:r>
              <a:rPr lang="en-US" sz="2800" b="1" dirty="0"/>
              <a:t> because they use both gametes. They reproduce </a:t>
            </a:r>
            <a:r>
              <a:rPr lang="en-US" sz="2800" b="1" u="sng" dirty="0"/>
              <a:t>asexually</a:t>
            </a:r>
            <a:r>
              <a:rPr lang="en-US" sz="2800" b="1" dirty="0"/>
              <a:t> by </a:t>
            </a:r>
            <a:r>
              <a:rPr lang="en-US" sz="2800" b="1" u="sng" dirty="0"/>
              <a:t>budding</a:t>
            </a:r>
            <a:r>
              <a:rPr lang="en-US" sz="2800" b="1" dirty="0"/>
              <a:t> and can regenerate body parts. </a:t>
            </a:r>
          </a:p>
          <a:p>
            <a:pPr lvl="0" algn="l" eaLnBrk="1" hangingPunct="1">
              <a:spcBef>
                <a:spcPts val="1200"/>
              </a:spcBef>
            </a:pPr>
            <a:r>
              <a:rPr lang="en-US" sz="2800" b="1" kern="0" dirty="0">
                <a:solidFill>
                  <a:srgbClr val="FF0000"/>
                </a:solidFill>
              </a:rPr>
              <a:t>Sponges’ skeletal system for form &amp; rigidity come from </a:t>
            </a:r>
            <a:r>
              <a:rPr lang="en-US" sz="2800" b="1" u="sng" kern="0" dirty="0">
                <a:solidFill>
                  <a:srgbClr val="FF0000"/>
                </a:solidFill>
              </a:rPr>
              <a:t>spicules</a:t>
            </a:r>
            <a:r>
              <a:rPr lang="en-US" sz="2800" b="1" dirty="0">
                <a:solidFill>
                  <a:srgbClr val="FF0000"/>
                </a:solidFill>
              </a:rPr>
              <a:t>, which can capture </a:t>
            </a:r>
            <a:r>
              <a:rPr lang="en-US" sz="2800" b="1" u="sng" dirty="0">
                <a:solidFill>
                  <a:srgbClr val="FF0000"/>
                </a:solidFill>
              </a:rPr>
              <a:t>prey</a:t>
            </a:r>
            <a:r>
              <a:rPr lang="en-US" sz="2800" b="1" dirty="0">
                <a:solidFill>
                  <a:srgbClr val="FF0000"/>
                </a:solidFill>
              </a:rPr>
              <a:t> and deter </a:t>
            </a:r>
            <a:r>
              <a:rPr lang="en-US" sz="2800" b="1" u="sng" dirty="0">
                <a:solidFill>
                  <a:srgbClr val="FF0000"/>
                </a:solidFill>
              </a:rPr>
              <a:t>predators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  <a:endParaRPr lang="en-US" sz="2400" b="1" kern="0" dirty="0">
              <a:solidFill>
                <a:srgbClr val="FF0000"/>
              </a:solidFill>
            </a:endParaRPr>
          </a:p>
          <a:p>
            <a:pPr marL="109538" lvl="1" indent="0" algn="l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1F89BD"/>
              </a:buClr>
              <a:buNone/>
            </a:pPr>
            <a:endParaRPr lang="en-US" sz="24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pic>
        <p:nvPicPr>
          <p:cNvPr id="4" name="Picture 3" descr="try_it-01.eps">
            <a:extLst>
              <a:ext uri="{FF2B5EF4-FFF2-40B4-BE49-F238E27FC236}">
                <a16:creationId xmlns:a16="http://schemas.microsoft.com/office/drawing/2014/main" id="{1EB3636A-B759-3405-34FF-A4EAB2265C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0" y="63829"/>
            <a:ext cx="9398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26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6DF58-110B-4235-86C0-A898C5228190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" y="160093"/>
            <a:ext cx="6858000" cy="609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Phylum Cnidaria</a:t>
            </a:r>
          </a:p>
        </p:txBody>
      </p:sp>
      <p:sp>
        <p:nvSpPr>
          <p:cNvPr id="154629" name="Slide Number Placeholder 3"/>
          <p:cNvSpPr txBox="1">
            <a:spLocks noGrp="1"/>
          </p:cNvSpPr>
          <p:nvPr/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80D70F-5F6C-4F08-B78E-6F6747C13B85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pic>
        <p:nvPicPr>
          <p:cNvPr id="154630" name="Picture 4" descr="jellyfish_swimming_md_clr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0950" y="2895600"/>
            <a:ext cx="154305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31" name="Picture 5" descr="jellyfish_swimming_md_clr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330573">
            <a:off x="7551738" y="1074738"/>
            <a:ext cx="154305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F0CFA0-01EC-FBB0-DA64-32F93D9A93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BBCD1F-7B20-8C62-E2B7-9AE737921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788" y="0"/>
            <a:ext cx="9255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35559"/>
      </p:ext>
    </p:extLst>
  </p:cSld>
  <p:clrMapOvr>
    <a:masterClrMapping/>
  </p:clrMapOvr>
  <p:transition spd="med">
    <p:fade thruBlk="1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6DF58-110B-4235-86C0-A898C5228190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" y="160093"/>
            <a:ext cx="6858000" cy="609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Phylum Cnidaria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950" y="838200"/>
            <a:ext cx="7181850" cy="6019800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buSzPct val="100000"/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Includes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hydras, jellyfish, coral, sea anemones </a:t>
            </a:r>
          </a:p>
          <a:p>
            <a:pPr marL="0" indent="0" eaLnBrk="1" hangingPunct="1">
              <a:spcBef>
                <a:spcPts val="1200"/>
              </a:spcBef>
              <a:buSzPct val="100000"/>
              <a:defRPr/>
            </a:pPr>
            <a:r>
              <a:rPr lang="en-US" dirty="0">
                <a:solidFill>
                  <a:srgbClr val="00B050"/>
                </a:solidFill>
                <a:latin typeface="Comic Sans MS" pitchFamily="66" charset="0"/>
              </a:rPr>
              <a:t>Aquatic (mostly marine)</a:t>
            </a:r>
          </a:p>
          <a:p>
            <a:pPr marL="0" lvl="0" indent="0" eaLnBrk="1" hangingPunct="1">
              <a:spcBef>
                <a:spcPts val="1200"/>
              </a:spcBef>
              <a:buClr>
                <a:srgbClr val="002060"/>
              </a:buClr>
              <a:buSzPct val="100000"/>
              <a:defRPr/>
            </a:pPr>
            <a:r>
              <a:rPr lang="en-US" dirty="0">
                <a:solidFill>
                  <a:srgbClr val="0000FF"/>
                </a:solidFill>
                <a:latin typeface="Comic Sans MS" pitchFamily="66" charset="0"/>
              </a:rPr>
              <a:t>Radial symmetry</a:t>
            </a:r>
          </a:p>
          <a:p>
            <a:pPr marL="0" lvl="0" indent="0" eaLnBrk="1" hangingPunct="1">
              <a:spcBef>
                <a:spcPts val="1200"/>
              </a:spcBef>
              <a:buClr>
                <a:srgbClr val="002060"/>
              </a:buClr>
              <a:buSzPct val="100000"/>
              <a:defRPr/>
            </a:pPr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Body Plans: 2 Tissue Layers </a:t>
            </a:r>
          </a:p>
          <a:p>
            <a:pPr marL="463550" lvl="0" indent="-233363" eaLnBrk="1" hangingPunct="1">
              <a:spcBef>
                <a:spcPts val="1200"/>
              </a:spcBef>
              <a:buClr>
                <a:srgbClr val="002060"/>
              </a:buClr>
              <a:buSzPct val="100000"/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Ectoderm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  <a:sym typeface="Wingdings" panose="05000000000000000000" pitchFamily="2" charset="2"/>
              </a:rPr>
              <a:t> protective &amp; sensory</a:t>
            </a:r>
          </a:p>
          <a:p>
            <a:pPr marL="463550" lvl="0" indent="-233363" eaLnBrk="1" hangingPunct="1">
              <a:spcBef>
                <a:spcPts val="1200"/>
              </a:spcBef>
              <a:buClr>
                <a:srgbClr val="002060"/>
              </a:buClr>
              <a:buSzPct val="100000"/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Endoderm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  <a:sym typeface="Wingdings" panose="05000000000000000000" pitchFamily="2" charset="2"/>
              </a:rPr>
              <a:t> nutritive, glandular, digestion</a:t>
            </a:r>
          </a:p>
          <a:p>
            <a:pPr marL="463550" lvl="0" indent="-233363" eaLnBrk="1" hangingPunct="1">
              <a:spcBef>
                <a:spcPts val="1200"/>
              </a:spcBef>
              <a:buClr>
                <a:srgbClr val="002060"/>
              </a:buClr>
              <a:buSzPct val="100000"/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B050"/>
                </a:solidFill>
                <a:latin typeface="Comic Sans MS" pitchFamily="66" charset="0"/>
              </a:rPr>
              <a:t>Mesoglea </a:t>
            </a:r>
            <a:r>
              <a:rPr lang="en-US" dirty="0">
                <a:solidFill>
                  <a:srgbClr val="00B050"/>
                </a:solidFill>
                <a:latin typeface="Comic Sans MS" pitchFamily="66" charset="0"/>
                <a:sym typeface="Wingdings" panose="05000000000000000000" pitchFamily="2" charset="2"/>
              </a:rPr>
              <a:t> nerve network</a:t>
            </a:r>
          </a:p>
          <a:p>
            <a:pPr marL="0" lvl="0" indent="0" eaLnBrk="1" hangingPunct="1">
              <a:spcBef>
                <a:spcPts val="1200"/>
              </a:spcBef>
              <a:buClr>
                <a:srgbClr val="002060"/>
              </a:buClr>
              <a:buSzPct val="100000"/>
              <a:defRPr/>
            </a:pPr>
            <a:r>
              <a:rPr lang="en-US" dirty="0">
                <a:solidFill>
                  <a:srgbClr val="0000FF"/>
                </a:solidFill>
                <a:latin typeface="Comic Sans MS" pitchFamily="66" charset="0"/>
                <a:sym typeface="Wingdings" panose="05000000000000000000" pitchFamily="2" charset="2"/>
              </a:rPr>
              <a:t>Gastrovascular cavity  2-way digestion</a:t>
            </a:r>
            <a:endParaRPr lang="en-US" dirty="0">
              <a:solidFill>
                <a:srgbClr val="0000FF"/>
              </a:solidFill>
              <a:latin typeface="Comic Sans MS" pitchFamily="66" charset="0"/>
            </a:endParaRPr>
          </a:p>
          <a:p>
            <a:pPr marL="463550" indent="-233363" eaLnBrk="1" hangingPunct="1">
              <a:spcBef>
                <a:spcPts val="1200"/>
              </a:spcBef>
              <a:buClr>
                <a:srgbClr val="002060"/>
              </a:buClr>
              <a:buSzPct val="100000"/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Acoelomate</a:t>
            </a:r>
          </a:p>
          <a:p>
            <a:pPr marL="463550" indent="-233363" eaLnBrk="1" hangingPunct="1">
              <a:spcBef>
                <a:spcPts val="1200"/>
              </a:spcBef>
              <a:buClr>
                <a:srgbClr val="002060"/>
              </a:buClr>
              <a:buSzPct val="100000"/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Mouth surrounded by tentacles.</a:t>
            </a:r>
            <a:endParaRPr lang="en-US" dirty="0">
              <a:solidFill>
                <a:srgbClr val="002060"/>
              </a:solidFill>
              <a:latin typeface="Comic Sans MS" pitchFamily="66" charset="0"/>
            </a:endParaRPr>
          </a:p>
          <a:p>
            <a:pPr marL="463550" indent="-233363" eaLnBrk="1" hangingPunct="1">
              <a:spcBef>
                <a:spcPts val="1200"/>
              </a:spcBef>
              <a:buClr>
                <a:srgbClr val="002060"/>
              </a:buClr>
              <a:buSzPct val="100000"/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Nematocysts: (stinging cells) 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eaLnBrk="1" hangingPunct="1">
              <a:buClr>
                <a:srgbClr val="002060"/>
              </a:buClr>
              <a:buSzPct val="100000"/>
              <a:buFont typeface="Arial" pitchFamily="34" charset="0"/>
              <a:buChar char="•"/>
              <a:defRPr/>
            </a:pPr>
            <a:endParaRPr lang="en-US" sz="2800" dirty="0">
              <a:solidFill>
                <a:srgbClr val="990000"/>
              </a:solidFill>
              <a:latin typeface="Comic Sans MS" pitchFamily="66" charset="0"/>
            </a:endParaRPr>
          </a:p>
          <a:p>
            <a:pPr eaLnBrk="1" hangingPunct="1">
              <a:buClr>
                <a:srgbClr val="002060"/>
              </a:buClr>
              <a:buSzPct val="100000"/>
              <a:buFont typeface="Arial" pitchFamily="34" charset="0"/>
              <a:buChar char="•"/>
              <a:defRPr/>
            </a:pPr>
            <a:endParaRPr lang="en-US" sz="2800" dirty="0">
              <a:solidFill>
                <a:srgbClr val="990000"/>
              </a:solidFill>
              <a:latin typeface="Comic Sans MS" pitchFamily="66" charset="0"/>
            </a:endParaRPr>
          </a:p>
          <a:p>
            <a:pPr eaLnBrk="1" hangingPunct="1">
              <a:buClr>
                <a:srgbClr val="002060"/>
              </a:buClr>
              <a:buSzPct val="100000"/>
              <a:buFont typeface="Arial" pitchFamily="34" charset="0"/>
              <a:buChar char="•"/>
              <a:defRPr/>
            </a:pPr>
            <a:endParaRPr lang="en-US" sz="3200" dirty="0">
              <a:solidFill>
                <a:srgbClr val="990000"/>
              </a:solidFill>
              <a:latin typeface="Comic Sans MS" pitchFamily="66" charset="0"/>
            </a:endParaRPr>
          </a:p>
          <a:p>
            <a:pPr eaLnBrk="1" hangingPunct="1">
              <a:buClr>
                <a:srgbClr val="002060"/>
              </a:buClr>
              <a:buSzPct val="100000"/>
              <a:buFont typeface="Arial" pitchFamily="34" charset="0"/>
              <a:buChar char="•"/>
              <a:defRPr/>
            </a:pPr>
            <a:endParaRPr lang="en-US" sz="40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  <a:p>
            <a:pPr eaLnBrk="1" hangingPunct="1">
              <a:buClr>
                <a:srgbClr val="002060"/>
              </a:buClr>
              <a:buSzPct val="100000"/>
              <a:buFont typeface="Arial" pitchFamily="34" charset="0"/>
              <a:buChar char="•"/>
              <a:defRPr/>
            </a:pPr>
            <a:endParaRPr lang="en-US" sz="40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  <a:p>
            <a:pPr eaLnBrk="1" hangingPunct="1">
              <a:buSzPct val="100000"/>
              <a:buFont typeface="Arial" pitchFamily="34" charset="0"/>
              <a:buChar char="•"/>
              <a:defRPr/>
            </a:pPr>
            <a:endParaRPr lang="en-US" sz="36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54629" name="Slide Number Placeholder 3"/>
          <p:cNvSpPr txBox="1">
            <a:spLocks noGrp="1"/>
          </p:cNvSpPr>
          <p:nvPr/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80D70F-5F6C-4F08-B78E-6F6747C13B85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pic>
        <p:nvPicPr>
          <p:cNvPr id="154630" name="Picture 4" descr="jellyfish_swimming_md_clr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0950" y="2895600"/>
            <a:ext cx="154305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31" name="Picture 5" descr="jellyfish_swimming_md_clr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330573">
            <a:off x="7551738" y="1074738"/>
            <a:ext cx="154305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507244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6DF58-110B-4235-86C0-A898C5228190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160093"/>
            <a:ext cx="5238750" cy="609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Phylum Cnidaria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761455"/>
            <a:ext cx="7086600" cy="2954853"/>
          </a:xfrm>
        </p:spPr>
        <p:txBody>
          <a:bodyPr/>
          <a:lstStyle/>
          <a:p>
            <a:pPr marL="0" indent="0" eaLnBrk="1" hangingPunct="1">
              <a:buSzPct val="100000"/>
              <a:defRPr/>
            </a:pPr>
            <a:r>
              <a:rPr lang="en-US" sz="2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Feeding Habits</a:t>
            </a:r>
          </a:p>
          <a:p>
            <a:pPr marL="233363" indent="-233363" eaLnBrk="1" hangingPunct="1">
              <a:spcBef>
                <a:spcPts val="18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Food is grabbed by tentacles and paralyzed with </a:t>
            </a: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nematocysts </a:t>
            </a:r>
            <a:r>
              <a:rPr lang="en-US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to </a:t>
            </a: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sting predators and prey.</a:t>
            </a:r>
          </a:p>
          <a:p>
            <a:pPr marL="233363" lvl="0" indent="-233363" eaLnBrk="1" hangingPunct="1">
              <a:spcBef>
                <a:spcPts val="1800"/>
              </a:spcBef>
              <a:buClr>
                <a:srgbClr val="002060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CNIDOCYTES</a:t>
            </a:r>
            <a:r>
              <a:rPr lang="en-US" sz="2200" dirty="0">
                <a:solidFill>
                  <a:srgbClr val="222268"/>
                </a:solidFill>
                <a:latin typeface="Comic Sans MS" pitchFamily="66" charset="0"/>
              </a:rPr>
              <a:t> (stinging cells) found in the </a:t>
            </a:r>
            <a:r>
              <a:rPr lang="en-US" sz="2200" dirty="0">
                <a:solidFill>
                  <a:srgbClr val="FF0000"/>
                </a:solidFill>
                <a:latin typeface="Comic Sans MS" pitchFamily="66" charset="0"/>
              </a:rPr>
              <a:t>Tentacles. </a:t>
            </a:r>
            <a:r>
              <a:rPr lang="en-US" sz="2200" dirty="0">
                <a:solidFill>
                  <a:srgbClr val="002060"/>
                </a:solidFill>
                <a:latin typeface="Comic Sans MS" pitchFamily="66" charset="0"/>
              </a:rPr>
              <a:t>Each has a </a:t>
            </a:r>
            <a:r>
              <a:rPr lang="en-US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Nematocyst</a:t>
            </a:r>
            <a:r>
              <a:rPr lang="en-US" sz="2200" dirty="0">
                <a:solidFill>
                  <a:srgbClr val="222268"/>
                </a:solidFill>
                <a:latin typeface="Comic Sans MS" pitchFamily="66" charset="0"/>
              </a:rPr>
              <a:t> that has a coiled, harpoon-like stinger that shoots out when triggered.</a:t>
            </a:r>
          </a:p>
          <a:p>
            <a:pPr marL="0" indent="0" eaLnBrk="1" hangingPunct="1">
              <a:buClr>
                <a:srgbClr val="002060"/>
              </a:buClr>
              <a:buSzPct val="100000"/>
              <a:defRPr/>
            </a:pPr>
            <a:endParaRPr lang="en-US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 eaLnBrk="1" hangingPunct="1">
              <a:buClr>
                <a:srgbClr val="002060"/>
              </a:buClr>
              <a:buSzPct val="100000"/>
              <a:defRPr/>
            </a:pPr>
            <a:endParaRPr lang="en-US" sz="2800" dirty="0">
              <a:solidFill>
                <a:srgbClr val="990000"/>
              </a:solidFill>
              <a:latin typeface="Comic Sans MS" pitchFamily="66" charset="0"/>
            </a:endParaRPr>
          </a:p>
          <a:p>
            <a:pPr eaLnBrk="1" hangingPunct="1">
              <a:buClr>
                <a:srgbClr val="002060"/>
              </a:buClr>
              <a:buSzPct val="100000"/>
              <a:buFont typeface="Arial" pitchFamily="34" charset="0"/>
              <a:buChar char="•"/>
              <a:defRPr/>
            </a:pPr>
            <a:endParaRPr lang="en-US" sz="3200" dirty="0">
              <a:solidFill>
                <a:srgbClr val="990000"/>
              </a:solidFill>
              <a:latin typeface="Comic Sans MS" pitchFamily="66" charset="0"/>
            </a:endParaRPr>
          </a:p>
          <a:p>
            <a:pPr eaLnBrk="1" hangingPunct="1">
              <a:buClr>
                <a:srgbClr val="002060"/>
              </a:buClr>
              <a:buSzPct val="100000"/>
              <a:buFont typeface="Arial" pitchFamily="34" charset="0"/>
              <a:buChar char="•"/>
              <a:defRPr/>
            </a:pPr>
            <a:endParaRPr lang="en-US" sz="40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  <a:p>
            <a:pPr eaLnBrk="1" hangingPunct="1">
              <a:buClr>
                <a:srgbClr val="002060"/>
              </a:buClr>
              <a:buSzPct val="100000"/>
              <a:buFont typeface="Arial" pitchFamily="34" charset="0"/>
              <a:buChar char="•"/>
              <a:defRPr/>
            </a:pPr>
            <a:endParaRPr lang="en-US" sz="40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  <a:p>
            <a:pPr eaLnBrk="1" hangingPunct="1">
              <a:buSzPct val="100000"/>
              <a:buFont typeface="Arial" pitchFamily="34" charset="0"/>
              <a:buChar char="•"/>
              <a:defRPr/>
            </a:pPr>
            <a:endParaRPr lang="en-US" sz="36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54629" name="Slide Number Placeholder 3"/>
          <p:cNvSpPr txBox="1">
            <a:spLocks noGrp="1"/>
          </p:cNvSpPr>
          <p:nvPr/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80D70F-5F6C-4F08-B78E-6F6747C13B85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pic>
        <p:nvPicPr>
          <p:cNvPr id="154630" name="Picture 4" descr="jellyfish_swimming_md_clr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0950" y="2895600"/>
            <a:ext cx="154305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31" name="Picture 5" descr="jellyfish_swimming_md_clr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330573">
            <a:off x="7551738" y="1074738"/>
            <a:ext cx="154305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49F3AC-F361-C039-604A-A11F343E3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3716308"/>
            <a:ext cx="4019550" cy="314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12835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81000"/>
            <a:ext cx="76962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Characteristics of Animals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143000"/>
            <a:ext cx="7696200" cy="4800600"/>
          </a:xfrm>
        </p:spPr>
        <p:txBody>
          <a:bodyPr/>
          <a:lstStyle/>
          <a:p>
            <a:pPr marL="514350" indent="-514350" eaLnBrk="1" hangingPunct="1">
              <a:lnSpc>
                <a:spcPct val="90000"/>
              </a:lnSpc>
              <a:buFont typeface="+mj-lt"/>
              <a:buAutoNum type="arabicParenR"/>
            </a:pPr>
            <a:r>
              <a:rPr lang="en-US" sz="2600" b="1" dirty="0">
                <a:solidFill>
                  <a:srgbClr val="990000"/>
                </a:solidFill>
              </a:rPr>
              <a:t>Multicellular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arenR"/>
            </a:pPr>
            <a:r>
              <a:rPr lang="en-US" sz="2600" b="1" dirty="0">
                <a:solidFill>
                  <a:srgbClr val="0070C0"/>
                </a:solidFill>
              </a:rPr>
              <a:t>Eukaryotes 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arenR"/>
            </a:pPr>
            <a:r>
              <a:rPr lang="en-US" sz="2600" b="1" dirty="0">
                <a:solidFill>
                  <a:srgbClr val="990000"/>
                </a:solidFill>
              </a:rPr>
              <a:t>No Cell Walls</a:t>
            </a:r>
          </a:p>
          <a:p>
            <a:pPr marL="514350" lvl="0" indent="-514350" eaLnBrk="1" hangingPunct="1">
              <a:lnSpc>
                <a:spcPct val="90000"/>
              </a:lnSpc>
              <a:buFont typeface="+mj-lt"/>
              <a:buAutoNum type="arabicParenR"/>
            </a:pPr>
            <a:r>
              <a:rPr lang="en-US" sz="2600" b="1" dirty="0">
                <a:solidFill>
                  <a:srgbClr val="0070C0"/>
                </a:solidFill>
              </a:rPr>
              <a:t>Ingestive Heterotrophs (take in food and internally </a:t>
            </a:r>
            <a:r>
              <a:rPr lang="en-US" sz="2600" b="1" u="sng" dirty="0">
                <a:solidFill>
                  <a:srgbClr val="0070C0"/>
                </a:solidFill>
              </a:rPr>
              <a:t>digest</a:t>
            </a:r>
            <a:r>
              <a:rPr lang="en-US" sz="2600" b="1" dirty="0">
                <a:solidFill>
                  <a:srgbClr val="0070C0"/>
                </a:solidFill>
              </a:rPr>
              <a:t> it).</a:t>
            </a:r>
          </a:p>
          <a:p>
            <a:pPr marL="514350" lvl="0" indent="-514350" eaLnBrk="1" hangingPunct="1">
              <a:lnSpc>
                <a:spcPct val="90000"/>
              </a:lnSpc>
              <a:buFont typeface="+mj-lt"/>
              <a:buAutoNum type="arabicParenR"/>
            </a:pPr>
            <a:r>
              <a:rPr lang="en-US" sz="2600" b="1" dirty="0">
                <a:solidFill>
                  <a:srgbClr val="000000"/>
                </a:solidFill>
              </a:rPr>
              <a:t>Go through a </a:t>
            </a:r>
            <a:r>
              <a:rPr lang="en-US" sz="2600" b="1" dirty="0">
                <a:solidFill>
                  <a:srgbClr val="C00000"/>
                </a:solidFill>
              </a:rPr>
              <a:t>Blastula</a:t>
            </a:r>
            <a:r>
              <a:rPr lang="en-US" sz="2600" b="1" dirty="0">
                <a:solidFill>
                  <a:srgbClr val="000000"/>
                </a:solidFill>
              </a:rPr>
              <a:t> stage of development.</a:t>
            </a:r>
            <a:r>
              <a:rPr lang="en-US" sz="2600" b="1" dirty="0"/>
              <a:t> </a:t>
            </a:r>
          </a:p>
          <a:p>
            <a:pPr eaLnBrk="1" hangingPunct="1">
              <a:lnSpc>
                <a:spcPct val="90000"/>
              </a:lnSpc>
            </a:pPr>
            <a:endParaRPr lang="en-US" sz="2600" b="1" dirty="0">
              <a:solidFill>
                <a:srgbClr val="99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733800"/>
            <a:ext cx="4343400" cy="26806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7928" y="4643259"/>
            <a:ext cx="2286000" cy="861774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ZOOLOGY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</a:t>
            </a:r>
            <a:r>
              <a:rPr lang="en-US" dirty="0"/>
              <a:t> Study of Animals</a:t>
            </a:r>
          </a:p>
        </p:txBody>
      </p:sp>
    </p:spTree>
    <p:extLst>
      <p:ext uri="{BB962C8B-B14F-4D97-AF65-F5344CB8AC3E}">
        <p14:creationId xmlns:p14="http://schemas.microsoft.com/office/powerpoint/2010/main" val="19018736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uiExpand="1" build="p"/>
      <p:bldP spid="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E8EE9-80D0-4EA7-A472-DD255571CA9D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96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924800" cy="990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Nematocyst</a:t>
            </a:r>
          </a:p>
        </p:txBody>
      </p:sp>
      <p:pic>
        <p:nvPicPr>
          <p:cNvPr id="155652" name="Picture 4"/>
          <p:cNvPicPr>
            <a:picLocks noChangeAspect="1" noChangeArrowheads="1"/>
          </p:cNvPicPr>
          <p:nvPr/>
        </p:nvPicPr>
        <p:blipFill>
          <a:blip r:embed="rId3" cstate="print"/>
          <a:srcRect l="1505" t="1675" r="2194"/>
          <a:stretch>
            <a:fillRect/>
          </a:stretch>
        </p:blipFill>
        <p:spPr bwMode="auto">
          <a:xfrm>
            <a:off x="1295400" y="1345406"/>
            <a:ext cx="6019800" cy="447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5029200" y="2514600"/>
            <a:ext cx="12954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Barbed, threaded stinger</a:t>
            </a:r>
          </a:p>
        </p:txBody>
      </p:sp>
      <p:sp>
        <p:nvSpPr>
          <p:cNvPr id="155654" name="Line 8"/>
          <p:cNvSpPr>
            <a:spLocks noChangeShapeType="1"/>
          </p:cNvSpPr>
          <p:nvPr/>
        </p:nvSpPr>
        <p:spPr bwMode="auto">
          <a:xfrm flipH="1" flipV="1">
            <a:off x="1828800" y="3905250"/>
            <a:ext cx="152400" cy="8143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342" name="Text Box 9"/>
          <p:cNvSpPr txBox="1">
            <a:spLocks noChangeArrowheads="1"/>
          </p:cNvSpPr>
          <p:nvPr/>
        </p:nvSpPr>
        <p:spPr bwMode="auto">
          <a:xfrm>
            <a:off x="638175" y="3581400"/>
            <a:ext cx="17621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capsule’s lid</a:t>
            </a:r>
          </a:p>
        </p:txBody>
      </p:sp>
      <p:sp>
        <p:nvSpPr>
          <p:cNvPr id="155656" name="Line 10"/>
          <p:cNvSpPr>
            <a:spLocks noChangeShapeType="1"/>
          </p:cNvSpPr>
          <p:nvPr/>
        </p:nvSpPr>
        <p:spPr bwMode="auto">
          <a:xfrm>
            <a:off x="2400300" y="4206240"/>
            <a:ext cx="609600" cy="460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344" name="Text Box 11"/>
          <p:cNvSpPr txBox="1">
            <a:spLocks noChangeArrowheads="1"/>
          </p:cNvSpPr>
          <p:nvPr/>
        </p:nvSpPr>
        <p:spPr bwMode="auto">
          <a:xfrm>
            <a:off x="2961797" y="4063269"/>
            <a:ext cx="977900" cy="3698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trigger</a:t>
            </a:r>
          </a:p>
        </p:txBody>
      </p:sp>
      <p:sp>
        <p:nvSpPr>
          <p:cNvPr id="14345" name="Text Box 12"/>
          <p:cNvSpPr txBox="1">
            <a:spLocks noChangeArrowheads="1"/>
          </p:cNvSpPr>
          <p:nvPr/>
        </p:nvSpPr>
        <p:spPr bwMode="auto">
          <a:xfrm>
            <a:off x="1106012" y="6324600"/>
            <a:ext cx="1871025" cy="329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Nematocyst  </a:t>
            </a:r>
          </a:p>
        </p:txBody>
      </p:sp>
      <p:sp>
        <p:nvSpPr>
          <p:cNvPr id="155659" name="Line 13"/>
          <p:cNvSpPr>
            <a:spLocks noChangeShapeType="1"/>
          </p:cNvSpPr>
          <p:nvPr/>
        </p:nvSpPr>
        <p:spPr bwMode="auto">
          <a:xfrm flipH="1">
            <a:off x="4953000" y="3276600"/>
            <a:ext cx="5334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5660" name="Line 14"/>
          <p:cNvSpPr>
            <a:spLocks noChangeShapeType="1"/>
          </p:cNvSpPr>
          <p:nvPr/>
        </p:nvSpPr>
        <p:spPr bwMode="auto">
          <a:xfrm flipH="1">
            <a:off x="1981200" y="5257800"/>
            <a:ext cx="76200" cy="984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5661" name="Slide Number Placeholder 15"/>
          <p:cNvSpPr txBox="1">
            <a:spLocks noGrp="1"/>
          </p:cNvSpPr>
          <p:nvPr/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0E7E75-5B6B-4D21-A405-CC404E70835B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sp>
        <p:nvSpPr>
          <p:cNvPr id="2" name="Text Box 12">
            <a:extLst>
              <a:ext uri="{FF2B5EF4-FFF2-40B4-BE49-F238E27FC236}">
                <a16:creationId xmlns:a16="http://schemas.microsoft.com/office/drawing/2014/main" id="{F13C64A5-10C7-CA9D-1358-D1BF77B17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8478" y="6381933"/>
            <a:ext cx="2307043" cy="329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Cnidocyte (cell)  </a:t>
            </a:r>
          </a:p>
        </p:txBody>
      </p:sp>
      <p:sp>
        <p:nvSpPr>
          <p:cNvPr id="3" name="Line 14">
            <a:extLst>
              <a:ext uri="{FF2B5EF4-FFF2-40B4-BE49-F238E27FC236}">
                <a16:creationId xmlns:a16="http://schemas.microsoft.com/office/drawing/2014/main" id="{DE2BD0FC-B63F-E007-3381-127485DD254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5715000"/>
            <a:ext cx="152400" cy="609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F9348C-FCE6-10FE-70E8-F2F6314CF57A}"/>
              </a:ext>
            </a:extLst>
          </p:cNvPr>
          <p:cNvSpPr txBox="1"/>
          <p:nvPr/>
        </p:nvSpPr>
        <p:spPr>
          <a:xfrm>
            <a:off x="1295400" y="156804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/>
              </a:rPr>
              <a:t>https://somup.com/c36eqQURjS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Cnidarian Warfare (Nematocysts) [1:34]</a:t>
            </a:r>
          </a:p>
        </p:txBody>
      </p:sp>
    </p:spTree>
    <p:extLst>
      <p:ext uri="{BB962C8B-B14F-4D97-AF65-F5344CB8AC3E}">
        <p14:creationId xmlns:p14="http://schemas.microsoft.com/office/powerpoint/2010/main" val="75839153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5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5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5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5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155654" grpId="0" animBg="1"/>
      <p:bldP spid="14342" grpId="0"/>
      <p:bldP spid="155656" grpId="0" animBg="1"/>
      <p:bldP spid="14344" grpId="0"/>
      <p:bldP spid="14345" grpId="0"/>
      <p:bldP spid="155659" grpId="0" animBg="1"/>
      <p:bldP spid="155660" grpId="0" animBg="1"/>
      <p:bldP spid="2" grpId="0"/>
      <p:bldP spid="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6DF58-110B-4235-86C0-A898C5228190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160093"/>
            <a:ext cx="5314950" cy="609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Phylum Cnidaria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761455"/>
            <a:ext cx="7086600" cy="1751257"/>
          </a:xfrm>
        </p:spPr>
        <p:txBody>
          <a:bodyPr/>
          <a:lstStyle/>
          <a:p>
            <a:pPr marL="0" indent="0" eaLnBrk="1" hangingPunct="1">
              <a:buClr>
                <a:srgbClr val="002060"/>
              </a:buClr>
              <a:buSzPct val="100000"/>
              <a:defRPr/>
            </a:pP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Life Forms</a:t>
            </a:r>
          </a:p>
          <a:p>
            <a:pPr marL="0" indent="0" eaLnBrk="1" hangingPunct="1">
              <a:spcBef>
                <a:spcPts val="1200"/>
              </a:spcBef>
              <a:buClr>
                <a:srgbClr val="002060"/>
              </a:buClr>
              <a:buSzPct val="100000"/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POLYP: 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mouth directed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upward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; hydra, Coral</a:t>
            </a:r>
            <a:endParaRPr lang="en-US" dirty="0">
              <a:solidFill>
                <a:srgbClr val="002060"/>
              </a:solidFill>
              <a:latin typeface="Comic Sans MS" pitchFamily="66" charset="0"/>
            </a:endParaRPr>
          </a:p>
          <a:p>
            <a:pPr marL="0" indent="0" eaLnBrk="1" hangingPunct="1">
              <a:spcBef>
                <a:spcPts val="1200"/>
              </a:spcBef>
              <a:buClr>
                <a:srgbClr val="002060"/>
              </a:buClr>
              <a:buSzPct val="100000"/>
              <a:defRPr/>
            </a:pPr>
            <a:r>
              <a:rPr lang="en-US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MEDUSA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: </a:t>
            </a:r>
            <a:r>
              <a:rPr lang="en-US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mouth directed </a:t>
            </a: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downward; </a:t>
            </a:r>
            <a:r>
              <a:rPr lang="en-US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Jellyfish</a:t>
            </a:r>
          </a:p>
          <a:p>
            <a:pPr marL="0" indent="0" eaLnBrk="1" hangingPunct="1">
              <a:buClr>
                <a:srgbClr val="002060"/>
              </a:buClr>
              <a:buSzPct val="100000"/>
              <a:defRPr/>
            </a:pPr>
            <a:endParaRPr lang="en-US" sz="2800" dirty="0">
              <a:solidFill>
                <a:srgbClr val="990000"/>
              </a:solidFill>
              <a:latin typeface="Comic Sans MS" pitchFamily="66" charset="0"/>
            </a:endParaRPr>
          </a:p>
          <a:p>
            <a:pPr eaLnBrk="1" hangingPunct="1">
              <a:buClr>
                <a:srgbClr val="002060"/>
              </a:buClr>
              <a:buSzPct val="100000"/>
              <a:buFont typeface="Arial" pitchFamily="34" charset="0"/>
              <a:buChar char="•"/>
              <a:defRPr/>
            </a:pPr>
            <a:endParaRPr lang="en-US" sz="2800" dirty="0">
              <a:solidFill>
                <a:srgbClr val="990000"/>
              </a:solidFill>
              <a:latin typeface="Comic Sans MS" pitchFamily="66" charset="0"/>
            </a:endParaRPr>
          </a:p>
          <a:p>
            <a:pPr eaLnBrk="1" hangingPunct="1">
              <a:buClr>
                <a:srgbClr val="002060"/>
              </a:buClr>
              <a:buSzPct val="100000"/>
              <a:buFont typeface="Arial" pitchFamily="34" charset="0"/>
              <a:buChar char="•"/>
              <a:defRPr/>
            </a:pPr>
            <a:endParaRPr lang="en-US" sz="3200" dirty="0">
              <a:solidFill>
                <a:srgbClr val="990000"/>
              </a:solidFill>
              <a:latin typeface="Comic Sans MS" pitchFamily="66" charset="0"/>
            </a:endParaRPr>
          </a:p>
          <a:p>
            <a:pPr eaLnBrk="1" hangingPunct="1">
              <a:buClr>
                <a:srgbClr val="002060"/>
              </a:buClr>
              <a:buSzPct val="100000"/>
              <a:buFont typeface="Arial" pitchFamily="34" charset="0"/>
              <a:buChar char="•"/>
              <a:defRPr/>
            </a:pPr>
            <a:endParaRPr lang="en-US" sz="40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  <a:p>
            <a:pPr eaLnBrk="1" hangingPunct="1">
              <a:buClr>
                <a:srgbClr val="002060"/>
              </a:buClr>
              <a:buSzPct val="100000"/>
              <a:buFont typeface="Arial" pitchFamily="34" charset="0"/>
              <a:buChar char="•"/>
              <a:defRPr/>
            </a:pPr>
            <a:endParaRPr lang="en-US" sz="40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  <a:p>
            <a:pPr eaLnBrk="1" hangingPunct="1">
              <a:buSzPct val="100000"/>
              <a:buFont typeface="Arial" pitchFamily="34" charset="0"/>
              <a:buChar char="•"/>
              <a:defRPr/>
            </a:pPr>
            <a:endParaRPr lang="en-US" sz="36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54629" name="Slide Number Placeholder 3"/>
          <p:cNvSpPr txBox="1">
            <a:spLocks noGrp="1"/>
          </p:cNvSpPr>
          <p:nvPr/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80D70F-5F6C-4F08-B78E-6F6747C13B85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pic>
        <p:nvPicPr>
          <p:cNvPr id="154630" name="Picture 4" descr="jellyfish_swimming_md_clr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0950" y="2895600"/>
            <a:ext cx="154305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31" name="Picture 5" descr="jellyfish_swimming_md_clr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330573">
            <a:off x="7551738" y="1074738"/>
            <a:ext cx="154305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2D9CB7D-05D3-52D0-B062-F68A3F29A8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b="51678"/>
          <a:stretch/>
        </p:blipFill>
        <p:spPr bwMode="auto">
          <a:xfrm>
            <a:off x="38947" y="2590800"/>
            <a:ext cx="910336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34231C3-4DD9-9B0C-CA97-D80AD9B857B7}"/>
              </a:ext>
            </a:extLst>
          </p:cNvPr>
          <p:cNvSpPr/>
          <p:nvPr/>
        </p:nvSpPr>
        <p:spPr>
          <a:xfrm>
            <a:off x="113454" y="2931071"/>
            <a:ext cx="1105746" cy="4979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BE9542-3D28-41AE-64B8-17C6CAB139B9}"/>
              </a:ext>
            </a:extLst>
          </p:cNvPr>
          <p:cNvSpPr/>
          <p:nvPr/>
        </p:nvSpPr>
        <p:spPr>
          <a:xfrm>
            <a:off x="7353809" y="2937967"/>
            <a:ext cx="1654720" cy="4979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60AD8897-F541-FE86-DAC5-A5C30FF6B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6804" y="3002261"/>
            <a:ext cx="1654721" cy="3555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Medusa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777B39F1-241A-149E-A7FA-C6870D05C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" y="3080349"/>
            <a:ext cx="1066800" cy="3555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Polyp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84978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C15A9-076C-4CDB-983B-A22136479118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56675" name="Slide Number Placeholder 2"/>
          <p:cNvSpPr txBox="1">
            <a:spLocks noGrp="1"/>
          </p:cNvSpPr>
          <p:nvPr/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BFB21E-441A-4714-A079-8AEB7870F7F3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pic>
        <p:nvPicPr>
          <p:cNvPr id="156676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b="51678"/>
          <a:stretch/>
        </p:blipFill>
        <p:spPr bwMode="auto">
          <a:xfrm>
            <a:off x="381000" y="0"/>
            <a:ext cx="8534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7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copyright cmassengale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415BF44E-D29E-45DB-79E0-2DD6495283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51320" b="3355"/>
          <a:stretch/>
        </p:blipFill>
        <p:spPr bwMode="auto">
          <a:xfrm>
            <a:off x="304800" y="3548443"/>
            <a:ext cx="8534400" cy="321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193345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C15A9-076C-4CDB-983B-A22136479118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56675" name="Slide Number Placeholder 2"/>
          <p:cNvSpPr txBox="1">
            <a:spLocks noGrp="1"/>
          </p:cNvSpPr>
          <p:nvPr/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BFB21E-441A-4714-A079-8AEB7870F7F3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sp>
        <p:nvSpPr>
          <p:cNvPr id="15667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copyright cmassengale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06F6E90-9F80-A9F2-5F2F-F4FFC0369630}"/>
              </a:ext>
            </a:extLst>
          </p:cNvPr>
          <p:cNvSpPr txBox="1">
            <a:spLocks/>
          </p:cNvSpPr>
          <p:nvPr/>
        </p:nvSpPr>
        <p:spPr>
          <a:xfrm>
            <a:off x="27432" y="174666"/>
            <a:ext cx="8991600" cy="439733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2400" b="1">
                <a:solidFill>
                  <a:srgbClr val="3366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2000" b="1">
                <a:solidFill>
                  <a:srgbClr val="336699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b="1">
                <a:solidFill>
                  <a:srgbClr val="336699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Cnidarians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have an incomplete digestive system with only one opening; the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gastrovascular cavity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serves as both a mouth and an anus.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Cnidarians carry out EXTRACELLULAR DIGESTION, where enzymes break down the food particles and cells lining the gastrovascular cavity absorb the nutrients.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 advantage of extracellular digestion is the capacity to eat larger food particles.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75000"/>
                  </a:srgbClr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hlinkClick r:id="rId3"/>
              </a:rPr>
              <a:t>https://somup.com/c36eqgURXL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75000"/>
                  </a:srgbClr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(4:49) Cnidarians General Features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D5B08C-AA39-F754-4003-13BA902A3B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b="51678"/>
          <a:stretch/>
        </p:blipFill>
        <p:spPr bwMode="auto">
          <a:xfrm>
            <a:off x="3505199" y="4215606"/>
            <a:ext cx="5637107" cy="2642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C9BDD85-5E78-4F7B-1443-2C411F9821DC}"/>
              </a:ext>
            </a:extLst>
          </p:cNvPr>
          <p:cNvSpPr/>
          <p:nvPr/>
        </p:nvSpPr>
        <p:spPr>
          <a:xfrm>
            <a:off x="5638800" y="4724400"/>
            <a:ext cx="1524000" cy="5334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30687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6DF58-110B-4235-86C0-A898C5228190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160093"/>
            <a:ext cx="4933950" cy="609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Phylum Cnidaria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761455"/>
            <a:ext cx="7086600" cy="5996532"/>
          </a:xfrm>
        </p:spPr>
        <p:txBody>
          <a:bodyPr/>
          <a:lstStyle/>
          <a:p>
            <a:pPr marL="0" indent="0" eaLnBrk="1" hangingPunct="1">
              <a:buClr>
                <a:srgbClr val="002060"/>
              </a:buClr>
              <a:buSzPct val="100000"/>
              <a:defRPr/>
            </a:pP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Anatomy (polyp)</a:t>
            </a:r>
          </a:p>
          <a:p>
            <a:pPr marL="0" indent="0" eaLnBrk="1" hangingPunct="1">
              <a:buClr>
                <a:srgbClr val="002060"/>
              </a:buClr>
              <a:buSzPct val="100000"/>
              <a:defRPr/>
            </a:pPr>
            <a:endParaRPr lang="en-US" sz="40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  <a:p>
            <a:pPr eaLnBrk="1" hangingPunct="1">
              <a:buClr>
                <a:srgbClr val="002060"/>
              </a:buClr>
              <a:buSzPct val="100000"/>
              <a:buFont typeface="Arial" pitchFamily="34" charset="0"/>
              <a:buChar char="•"/>
              <a:defRPr/>
            </a:pPr>
            <a:endParaRPr lang="en-US" sz="40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  <a:p>
            <a:pPr eaLnBrk="1" hangingPunct="1">
              <a:buSzPct val="100000"/>
              <a:buFont typeface="Arial" pitchFamily="34" charset="0"/>
              <a:buChar char="•"/>
              <a:defRPr/>
            </a:pPr>
            <a:endParaRPr lang="en-US" sz="36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54629" name="Slide Number Placeholder 3"/>
          <p:cNvSpPr txBox="1">
            <a:spLocks noGrp="1"/>
          </p:cNvSpPr>
          <p:nvPr/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80D70F-5F6C-4F08-B78E-6F6747C13B85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pic>
        <p:nvPicPr>
          <p:cNvPr id="154630" name="Picture 4" descr="jellyfish_swimming_md_clr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0950" y="2895600"/>
            <a:ext cx="154305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31" name="Picture 5" descr="jellyfish_swimming_md_clr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330573">
            <a:off x="7551738" y="1074738"/>
            <a:ext cx="154305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F259B5-BC2B-941B-B822-F027BDEA5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51" y="1308350"/>
            <a:ext cx="6858000" cy="554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536710"/>
      </p:ext>
    </p:extLst>
  </p:cSld>
  <p:clrMapOvr>
    <a:masterClrMapping/>
  </p:clrMapOvr>
  <p:transition spd="med">
    <p:fade thruBlk="1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6DF58-110B-4235-86C0-A898C5228190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200" y="160093"/>
            <a:ext cx="4095750" cy="609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Phylum Cnidaria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086600" cy="2667546"/>
          </a:xfrm>
        </p:spPr>
        <p:txBody>
          <a:bodyPr/>
          <a:lstStyle/>
          <a:p>
            <a:pPr marL="0" indent="0" eaLnBrk="1" hangingPunct="1">
              <a:buClr>
                <a:srgbClr val="002060"/>
              </a:buClr>
              <a:buSzPct val="100000"/>
              <a:defRPr/>
            </a:pP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REPRODUCTION</a:t>
            </a:r>
          </a:p>
          <a:p>
            <a:pPr marL="0" indent="0" eaLnBrk="1" hangingPunct="1">
              <a:buClr>
                <a:srgbClr val="002060"/>
              </a:buClr>
              <a:buSzPct val="100000"/>
              <a:defRPr/>
            </a:pP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Cnidarians reproduce 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 sexually and asexually</a:t>
            </a: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eaLnBrk="1" hangingPunct="1">
              <a:buClr>
                <a:srgbClr val="002060"/>
              </a:buClr>
              <a:buSzPct val="100000"/>
              <a:defRPr/>
            </a:pPr>
            <a:r>
              <a:rPr lang="en-US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species can produce both eggs and sperm in the same organism. These organisms are called simultaneous hermaphrodites and release gametes into the ocean in egg-sperm bundles. </a:t>
            </a:r>
          </a:p>
        </p:txBody>
      </p:sp>
      <p:sp>
        <p:nvSpPr>
          <p:cNvPr id="154629" name="Slide Number Placeholder 3"/>
          <p:cNvSpPr txBox="1">
            <a:spLocks noGrp="1"/>
          </p:cNvSpPr>
          <p:nvPr/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80D70F-5F6C-4F08-B78E-6F6747C13B85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pic>
        <p:nvPicPr>
          <p:cNvPr id="154630" name="Picture 4" descr="jellyfish_swimming_md_clr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0950" y="2895600"/>
            <a:ext cx="154305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31" name="Picture 5" descr="jellyfish_swimming_md_clr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330573">
            <a:off x="7551738" y="1074738"/>
            <a:ext cx="154305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9D5E73-2EEF-2BEC-4822-C7161CAB4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1" y="2819400"/>
            <a:ext cx="4343400" cy="40979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B61124-7FDA-8DFF-A5E8-849C41401A40}"/>
              </a:ext>
            </a:extLst>
          </p:cNvPr>
          <p:cNvSpPr txBox="1"/>
          <p:nvPr/>
        </p:nvSpPr>
        <p:spPr>
          <a:xfrm>
            <a:off x="849458" y="4212977"/>
            <a:ext cx="37935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Some species are also either male or female and produce either eggs or sperm.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8358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_04AnimalPhyloHypoth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9"/>
          <a:stretch/>
        </p:blipFill>
        <p:spPr>
          <a:xfrm>
            <a:off x="702517" y="137160"/>
            <a:ext cx="7760208" cy="6432973"/>
          </a:xfrm>
          <a:prstGeom prst="rect">
            <a:avLst/>
          </a:prstGeom>
        </p:spPr>
      </p:pic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6445798" y="533406"/>
            <a:ext cx="75501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Sponges</a:t>
            </a: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6443738" y="1224731"/>
            <a:ext cx="92493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Cnidarians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6453970" y="1937358"/>
            <a:ext cx="89607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Flatworms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6453970" y="2637486"/>
            <a:ext cx="76463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Mollusks</a:t>
            </a: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6455623" y="3341337"/>
            <a:ext cx="75501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Annelids</a:t>
            </a: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6455605" y="4041438"/>
            <a:ext cx="96500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Nematodes</a:t>
            </a: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6455623" y="4745289"/>
            <a:ext cx="97462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Arthropods</a:t>
            </a: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6468149" y="5460310"/>
            <a:ext cx="113492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Echinoderms</a:t>
            </a: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6443303" y="6136715"/>
            <a:ext cx="88485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Chordates</a:t>
            </a: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934725" y="296449"/>
            <a:ext cx="129202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No true tissues</a:t>
            </a: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2239271" y="773902"/>
            <a:ext cx="84798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Radial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symmetry</a:t>
            </a: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814910" y="1278501"/>
            <a:ext cx="8159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Ancestral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colonial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 err="1">
                <a:solidFill>
                  <a:srgbClr val="000000"/>
                </a:solidFill>
                <a:latin typeface="Arial" charset="0"/>
              </a:rPr>
              <a:t>protist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1611191" y="2670563"/>
            <a:ext cx="61555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True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tissues</a:t>
            </a: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2226745" y="3796851"/>
            <a:ext cx="84798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Bilateral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symmetry</a:t>
            </a: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 rot="5400000">
            <a:off x="3615064" y="2656005"/>
            <a:ext cx="10948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Protostomes</a:t>
            </a: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 rot="5400000">
            <a:off x="3675651" y="5707243"/>
            <a:ext cx="13032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err="1">
                <a:solidFill>
                  <a:srgbClr val="000000"/>
                </a:solidFill>
                <a:latin typeface="Arial" charset="0"/>
              </a:rPr>
              <a:t>Deuterostomes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 rot="5400000">
            <a:off x="3459652" y="4478541"/>
            <a:ext cx="10948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Protostomes</a:t>
            </a:r>
          </a:p>
        </p:txBody>
      </p:sp>
      <p:sp>
        <p:nvSpPr>
          <p:cNvPr id="2" name="Text Box 31">
            <a:extLst>
              <a:ext uri="{FF2B5EF4-FFF2-40B4-BE49-F238E27FC236}">
                <a16:creationId xmlns:a16="http://schemas.microsoft.com/office/drawing/2014/main" id="{AF89F19A-B4D7-5550-7F00-53CC2B418109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2952635" y="3525350"/>
            <a:ext cx="81105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3 Tissues</a:t>
            </a:r>
          </a:p>
        </p:txBody>
      </p:sp>
      <p:sp>
        <p:nvSpPr>
          <p:cNvPr id="4" name="Text Box 31">
            <a:extLst>
              <a:ext uri="{FF2B5EF4-FFF2-40B4-BE49-F238E27FC236}">
                <a16:creationId xmlns:a16="http://schemas.microsoft.com/office/drawing/2014/main" id="{0DFAA442-3F7A-FBEC-8830-9D7592AE06E6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2146199" y="2393098"/>
            <a:ext cx="81105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2 Tissues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2895EA-75AB-35F8-C308-92B33DA5CFA2}"/>
              </a:ext>
            </a:extLst>
          </p:cNvPr>
          <p:cNvSpPr txBox="1"/>
          <p:nvPr/>
        </p:nvSpPr>
        <p:spPr>
          <a:xfrm>
            <a:off x="4572000" y="4375957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exoskeleton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B95612-C131-47EC-C2B8-B0B6E6B06193}"/>
              </a:ext>
            </a:extLst>
          </p:cNvPr>
          <p:cNvSpPr txBox="1"/>
          <p:nvPr/>
        </p:nvSpPr>
        <p:spPr>
          <a:xfrm>
            <a:off x="6140009" y="628192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vertebrates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0EC720-9943-C8BB-B750-F453A8465E09}"/>
              </a:ext>
            </a:extLst>
          </p:cNvPr>
          <p:cNvSpPr txBox="1"/>
          <p:nvPr/>
        </p:nvSpPr>
        <p:spPr>
          <a:xfrm>
            <a:off x="191818" y="4880352"/>
            <a:ext cx="3389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Invertebrates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2" name="Picture 21" descr="quick_check-01.eps">
            <a:extLst>
              <a:ext uri="{FF2B5EF4-FFF2-40B4-BE49-F238E27FC236}">
                <a16:creationId xmlns:a16="http://schemas.microsoft.com/office/drawing/2014/main" id="{13ADCC45-F62E-BFF7-FEC9-6D5EA7EC01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2927114"/>
            <a:ext cx="881636" cy="71484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8A90BA1-3EEC-A258-3FE3-A05C850905B3}"/>
              </a:ext>
            </a:extLst>
          </p:cNvPr>
          <p:cNvSpPr txBox="1"/>
          <p:nvPr/>
        </p:nvSpPr>
        <p:spPr>
          <a:xfrm>
            <a:off x="2288209" y="641128"/>
            <a:ext cx="7250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F76CB87-9975-34DE-291E-A9FB3C2D68E9}"/>
              </a:ext>
            </a:extLst>
          </p:cNvPr>
          <p:cNvSpPr txBox="1"/>
          <p:nvPr/>
        </p:nvSpPr>
        <p:spPr>
          <a:xfrm>
            <a:off x="6453214" y="498787"/>
            <a:ext cx="7250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AE0D7CC-A6FF-A4F0-3AA5-80BCFD89A9FC}"/>
              </a:ext>
            </a:extLst>
          </p:cNvPr>
          <p:cNvSpPr txBox="1"/>
          <p:nvPr/>
        </p:nvSpPr>
        <p:spPr>
          <a:xfrm>
            <a:off x="6453213" y="1172926"/>
            <a:ext cx="9746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2C0FD0D-E471-4B47-F484-FADC12283140}"/>
              </a:ext>
            </a:extLst>
          </p:cNvPr>
          <p:cNvSpPr txBox="1"/>
          <p:nvPr/>
        </p:nvSpPr>
        <p:spPr>
          <a:xfrm>
            <a:off x="2217536" y="3655980"/>
            <a:ext cx="8697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2F30765-A02D-EDF8-AACF-996F710D0B45}"/>
              </a:ext>
            </a:extLst>
          </p:cNvPr>
          <p:cNvSpPr txBox="1"/>
          <p:nvPr/>
        </p:nvSpPr>
        <p:spPr>
          <a:xfrm>
            <a:off x="6360984" y="6382688"/>
            <a:ext cx="11402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E3C3700-8774-4324-277C-A7441D77A7A6}"/>
              </a:ext>
            </a:extLst>
          </p:cNvPr>
          <p:cNvSpPr txBox="1"/>
          <p:nvPr/>
        </p:nvSpPr>
        <p:spPr>
          <a:xfrm>
            <a:off x="6416995" y="5345668"/>
            <a:ext cx="12470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8DB4870-A50A-3079-45F8-DA4ADC99C2F9}"/>
              </a:ext>
            </a:extLst>
          </p:cNvPr>
          <p:cNvSpPr txBox="1"/>
          <p:nvPr/>
        </p:nvSpPr>
        <p:spPr>
          <a:xfrm>
            <a:off x="6326101" y="4648200"/>
            <a:ext cx="11349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F217D9E-56B8-2B71-C9DB-956395EC4B11}"/>
              </a:ext>
            </a:extLst>
          </p:cNvPr>
          <p:cNvSpPr txBox="1"/>
          <p:nvPr/>
        </p:nvSpPr>
        <p:spPr>
          <a:xfrm>
            <a:off x="6450671" y="4021373"/>
            <a:ext cx="10505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34B882D-4BE6-1DE2-BC5D-D0C35873AE75}"/>
              </a:ext>
            </a:extLst>
          </p:cNvPr>
          <p:cNvSpPr txBox="1"/>
          <p:nvPr/>
        </p:nvSpPr>
        <p:spPr>
          <a:xfrm>
            <a:off x="6420420" y="3288268"/>
            <a:ext cx="8814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9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6E58F0B-BD4A-8AF2-1376-0B7C61D95FF2}"/>
              </a:ext>
            </a:extLst>
          </p:cNvPr>
          <p:cNvSpPr txBox="1"/>
          <p:nvPr/>
        </p:nvSpPr>
        <p:spPr>
          <a:xfrm>
            <a:off x="6416995" y="2602468"/>
            <a:ext cx="8848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5FCFC4A-73F3-F967-29D3-8797E7D17EE8}"/>
              </a:ext>
            </a:extLst>
          </p:cNvPr>
          <p:cNvSpPr txBox="1"/>
          <p:nvPr/>
        </p:nvSpPr>
        <p:spPr>
          <a:xfrm>
            <a:off x="6370031" y="1836421"/>
            <a:ext cx="10505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BB7D767-18D6-1C8B-AC4A-8A27CF360FF3}"/>
              </a:ext>
            </a:extLst>
          </p:cNvPr>
          <p:cNvSpPr txBox="1"/>
          <p:nvPr/>
        </p:nvSpPr>
        <p:spPr>
          <a:xfrm>
            <a:off x="2362200" y="1830035"/>
            <a:ext cx="3299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5AB1C4D-6787-E39B-0A8F-9CD8AB2C1417}"/>
              </a:ext>
            </a:extLst>
          </p:cNvPr>
          <p:cNvSpPr txBox="1"/>
          <p:nvPr/>
        </p:nvSpPr>
        <p:spPr>
          <a:xfrm>
            <a:off x="3211737" y="3033260"/>
            <a:ext cx="3299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B012384-4CF5-D841-D75E-07896F9518B5}"/>
              </a:ext>
            </a:extLst>
          </p:cNvPr>
          <p:cNvSpPr txBox="1"/>
          <p:nvPr/>
        </p:nvSpPr>
        <p:spPr>
          <a:xfrm rot="16200000">
            <a:off x="3377661" y="2562249"/>
            <a:ext cx="1569660" cy="369332"/>
          </a:xfrm>
          <a:prstGeom prst="rect">
            <a:avLst/>
          </a:prstGeom>
          <a:solidFill>
            <a:schemeClr val="bg1"/>
          </a:solidFill>
        </p:spPr>
        <p:txBody>
          <a:bodyPr vert="vert" wrap="square" rtlCol="0">
            <a:spAutoFit/>
          </a:bodyPr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6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EC82535-AB22-CF17-53A7-6006EB20F442}"/>
              </a:ext>
            </a:extLst>
          </p:cNvPr>
          <p:cNvSpPr txBox="1"/>
          <p:nvPr/>
        </p:nvSpPr>
        <p:spPr>
          <a:xfrm rot="16200000">
            <a:off x="3376137" y="5691664"/>
            <a:ext cx="1846659" cy="369332"/>
          </a:xfrm>
          <a:prstGeom prst="rect">
            <a:avLst/>
          </a:prstGeom>
          <a:solidFill>
            <a:schemeClr val="bg1"/>
          </a:solidFill>
        </p:spPr>
        <p:txBody>
          <a:bodyPr vert="vert" wrap="square" rtlCol="0">
            <a:spAutoFit/>
          </a:bodyPr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12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1E11D71-E0ED-FA7A-F92D-619FD50882FB}"/>
              </a:ext>
            </a:extLst>
          </p:cNvPr>
          <p:cNvSpPr txBox="1"/>
          <p:nvPr/>
        </p:nvSpPr>
        <p:spPr>
          <a:xfrm>
            <a:off x="3857020" y="228600"/>
            <a:ext cx="152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asymmetrical</a:t>
            </a:r>
          </a:p>
        </p:txBody>
      </p:sp>
    </p:spTree>
    <p:extLst>
      <p:ext uri="{BB962C8B-B14F-4D97-AF65-F5344CB8AC3E}">
        <p14:creationId xmlns:p14="http://schemas.microsoft.com/office/powerpoint/2010/main" val="12344274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_04AnimalPhyloHypoth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9"/>
          <a:stretch/>
        </p:blipFill>
        <p:spPr>
          <a:xfrm>
            <a:off x="702517" y="137160"/>
            <a:ext cx="7760208" cy="6432973"/>
          </a:xfrm>
          <a:prstGeom prst="rect">
            <a:avLst/>
          </a:prstGeom>
        </p:spPr>
      </p:pic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6445798" y="533406"/>
            <a:ext cx="75501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Sponges</a:t>
            </a: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6443738" y="1224731"/>
            <a:ext cx="92493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Cnidarians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6453970" y="1937358"/>
            <a:ext cx="89607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Flatworms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6453970" y="2637486"/>
            <a:ext cx="76463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Mollusks</a:t>
            </a: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6455623" y="3341337"/>
            <a:ext cx="75501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Annelids</a:t>
            </a: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6455605" y="4041438"/>
            <a:ext cx="96500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Nematodes</a:t>
            </a: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6455623" y="4745289"/>
            <a:ext cx="97462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Arthropods</a:t>
            </a: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6468149" y="5460310"/>
            <a:ext cx="113492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Echinoderms</a:t>
            </a: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6443303" y="6136715"/>
            <a:ext cx="88485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Chordates</a:t>
            </a: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934725" y="296449"/>
            <a:ext cx="129202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No true tissues</a:t>
            </a: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2239271" y="773902"/>
            <a:ext cx="84798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Radial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symmetry</a:t>
            </a: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814910" y="1278501"/>
            <a:ext cx="8159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Ancestral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colonial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protist</a:t>
            </a: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1611191" y="2670563"/>
            <a:ext cx="61555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True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tissues</a:t>
            </a: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2226745" y="3796851"/>
            <a:ext cx="84798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Bilateral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symmetry</a:t>
            </a: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 rot="5400000">
            <a:off x="3615064" y="2656005"/>
            <a:ext cx="10948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Protostomes</a:t>
            </a: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 rot="5400000">
            <a:off x="3675651" y="5707243"/>
            <a:ext cx="13032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Deuterostomes</a:t>
            </a: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 rot="5400000">
            <a:off x="3459652" y="4478541"/>
            <a:ext cx="10948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Protostomes</a:t>
            </a:r>
          </a:p>
        </p:txBody>
      </p:sp>
      <p:sp>
        <p:nvSpPr>
          <p:cNvPr id="2" name="Text Box 31">
            <a:extLst>
              <a:ext uri="{FF2B5EF4-FFF2-40B4-BE49-F238E27FC236}">
                <a16:creationId xmlns:a16="http://schemas.microsoft.com/office/drawing/2014/main" id="{AF89F19A-B4D7-5550-7F00-53CC2B418109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2952635" y="3525350"/>
            <a:ext cx="81105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3 Tissues</a:t>
            </a:r>
          </a:p>
        </p:txBody>
      </p:sp>
      <p:sp>
        <p:nvSpPr>
          <p:cNvPr id="4" name="Text Box 31">
            <a:extLst>
              <a:ext uri="{FF2B5EF4-FFF2-40B4-BE49-F238E27FC236}">
                <a16:creationId xmlns:a16="http://schemas.microsoft.com/office/drawing/2014/main" id="{0DFAA442-3F7A-FBEC-8830-9D7592AE06E6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2146199" y="2393098"/>
            <a:ext cx="81105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2 Tissues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2895EA-75AB-35F8-C308-92B33DA5CFA2}"/>
              </a:ext>
            </a:extLst>
          </p:cNvPr>
          <p:cNvSpPr txBox="1"/>
          <p:nvPr/>
        </p:nvSpPr>
        <p:spPr>
          <a:xfrm>
            <a:off x="4572000" y="4375957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exoskeleton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B95612-C131-47EC-C2B8-B0B6E6B06193}"/>
              </a:ext>
            </a:extLst>
          </p:cNvPr>
          <p:cNvSpPr txBox="1"/>
          <p:nvPr/>
        </p:nvSpPr>
        <p:spPr>
          <a:xfrm>
            <a:off x="6140009" y="628192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vertebrates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0EC720-9943-C8BB-B750-F453A8465E09}"/>
              </a:ext>
            </a:extLst>
          </p:cNvPr>
          <p:cNvSpPr txBox="1"/>
          <p:nvPr/>
        </p:nvSpPr>
        <p:spPr>
          <a:xfrm>
            <a:off x="191818" y="4880352"/>
            <a:ext cx="3389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Invertebrates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2" name="Picture 21" descr="quick_check-01.eps">
            <a:extLst>
              <a:ext uri="{FF2B5EF4-FFF2-40B4-BE49-F238E27FC236}">
                <a16:creationId xmlns:a16="http://schemas.microsoft.com/office/drawing/2014/main" id="{8CBBEC68-CE47-3EDF-7B5E-CD95654A6B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2927114"/>
            <a:ext cx="881636" cy="71484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CBBD70B-6A52-DD1F-0575-8CEF61ACCF13}"/>
              </a:ext>
            </a:extLst>
          </p:cNvPr>
          <p:cNvSpPr txBox="1"/>
          <p:nvPr/>
        </p:nvSpPr>
        <p:spPr>
          <a:xfrm>
            <a:off x="3857020" y="228600"/>
            <a:ext cx="152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asymmetrical</a:t>
            </a:r>
          </a:p>
        </p:txBody>
      </p:sp>
    </p:spTree>
    <p:extLst>
      <p:ext uri="{BB962C8B-B14F-4D97-AF65-F5344CB8AC3E}">
        <p14:creationId xmlns:p14="http://schemas.microsoft.com/office/powerpoint/2010/main" val="408152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6" grpId="0"/>
      <p:bldP spid="19" grpId="0"/>
      <p:bldP spid="21" grpId="0"/>
      <p:bldP spid="24" grpId="0"/>
      <p:bldP spid="2" grpId="0"/>
      <p:bldP spid="4" grpId="0"/>
      <p:bldP spid="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008A2-8B6B-61B9-B598-51938CD06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Animal Phyla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9A1B7-67A1-5796-A3AE-32DBC539A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960" y="1417638"/>
            <a:ext cx="4343400" cy="429736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Download the worksheet.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dirty="0"/>
              <a:t>Download the PowerPoint template.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dirty="0">
                <a:solidFill>
                  <a:srgbClr val="0000FF"/>
                </a:solidFill>
              </a:rPr>
              <a:t>Secure “google drive” access.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7C44A3-1C5B-04AD-CA12-0B7D9CC49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149" y="1393254"/>
            <a:ext cx="3786651" cy="455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03555"/>
      </p:ext>
    </p:extLst>
  </p:cSld>
  <p:clrMapOvr>
    <a:masterClrMapping/>
  </p:clrMapOvr>
  <p:transition spd="med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_01bSeaStarLifeCycl_1-U.jpg">
            <a:extLst>
              <a:ext uri="{FF2B5EF4-FFF2-40B4-BE49-F238E27FC236}">
                <a16:creationId xmlns:a16="http://schemas.microsoft.com/office/drawing/2014/main" id="{C346FAFD-433D-138E-3378-B677672D54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38" r="74386" b="58101"/>
          <a:stretch/>
        </p:blipFill>
        <p:spPr>
          <a:xfrm>
            <a:off x="1251963" y="1828799"/>
            <a:ext cx="1678561" cy="1143001"/>
          </a:xfrm>
          <a:prstGeom prst="rect">
            <a:avLst/>
          </a:prstGeom>
        </p:spPr>
      </p:pic>
      <p:pic>
        <p:nvPicPr>
          <p:cNvPr id="9216" name="Picture 9215" descr="18_01bSeaStarLifeCycl_1-U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23" b="51772"/>
          <a:stretch/>
        </p:blipFill>
        <p:spPr>
          <a:xfrm>
            <a:off x="1295400" y="137160"/>
            <a:ext cx="3733800" cy="3175155"/>
          </a:xfrm>
          <a:prstGeom prst="rect">
            <a:avLst/>
          </a:prstGeom>
        </p:spPr>
      </p:pic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3289807" y="204944"/>
            <a:ext cx="55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Sperm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986654" y="1179379"/>
            <a:ext cx="209181" cy="209181"/>
            <a:chOff x="1986654" y="1179379"/>
            <a:chExt cx="209181" cy="209181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Text Box 31"/>
            <p:cNvSpPr txBox="1">
              <a:spLocks noChangeArrowheads="1"/>
            </p:cNvSpPr>
            <p:nvPr/>
          </p:nvSpPr>
          <p:spPr bwMode="auto">
            <a:xfrm>
              <a:off x="2056118" y="1199084"/>
              <a:ext cx="74887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1</a:t>
              </a:r>
            </a:p>
          </p:txBody>
        </p:sp>
      </p:grpSp>
      <p:sp>
        <p:nvSpPr>
          <p:cNvPr id="46" name="Text Box 31"/>
          <p:cNvSpPr txBox="1">
            <a:spLocks noChangeArrowheads="1"/>
          </p:cNvSpPr>
          <p:nvPr/>
        </p:nvSpPr>
        <p:spPr bwMode="auto">
          <a:xfrm>
            <a:off x="2389763" y="2388816"/>
            <a:ext cx="46166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Adult</a:t>
            </a:r>
          </a:p>
        </p:txBody>
      </p:sp>
      <p:sp>
        <p:nvSpPr>
          <p:cNvPr id="47" name="Text Box 31"/>
          <p:cNvSpPr txBox="1">
            <a:spLocks noChangeArrowheads="1"/>
          </p:cNvSpPr>
          <p:nvPr/>
        </p:nvSpPr>
        <p:spPr bwMode="auto">
          <a:xfrm>
            <a:off x="2178096" y="1449016"/>
            <a:ext cx="65853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Meiosis</a:t>
            </a: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3126361" y="1313549"/>
            <a:ext cx="33908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Egg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06D565D-FFE8-2FE6-A253-2AB0BDEE5321}"/>
              </a:ext>
            </a:extLst>
          </p:cNvPr>
          <p:cNvSpPr txBox="1">
            <a:spLocks/>
          </p:cNvSpPr>
          <p:nvPr/>
        </p:nvSpPr>
        <p:spPr>
          <a:xfrm>
            <a:off x="3961966" y="1360666"/>
            <a:ext cx="4953434" cy="5268733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 algn="l"/>
            <a:r>
              <a:rPr lang="en-US" sz="2800" kern="0" dirty="0"/>
              <a:t>6) Most adult animals are </a:t>
            </a:r>
            <a:r>
              <a:rPr 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diploid</a:t>
            </a:r>
            <a:r>
              <a:rPr lang="en-US" sz="2800" kern="0" dirty="0"/>
              <a:t> and reproduce </a:t>
            </a:r>
            <a:r>
              <a:rPr 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sexually …</a:t>
            </a:r>
            <a:endParaRPr lang="en-US" sz="2800" kern="0" dirty="0"/>
          </a:p>
          <a:p>
            <a:pPr lvl="1" algn="l">
              <a:spcBef>
                <a:spcPts val="1200"/>
              </a:spcBef>
            </a:pPr>
            <a:r>
              <a:rPr lang="en-US" sz="3200" kern="0" dirty="0"/>
              <a:t>by </a:t>
            </a:r>
            <a:r>
              <a:rPr lang="en-US" sz="32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eggs </a:t>
            </a:r>
            <a:r>
              <a:rPr lang="en-US" sz="3200" kern="0" dirty="0"/>
              <a:t>and </a:t>
            </a:r>
            <a:r>
              <a:rPr lang="en-US" sz="32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sperm</a:t>
            </a:r>
            <a:r>
              <a:rPr lang="en-US" sz="3200" kern="0" dirty="0"/>
              <a:t> </a:t>
            </a:r>
          </a:p>
          <a:p>
            <a:pPr marL="1428750" lvl="2" indent="-514350" algn="l">
              <a:spcBef>
                <a:spcPts val="1200"/>
              </a:spcBef>
              <a:buFontTx/>
              <a:buAutoNum type="arabicParenR"/>
            </a:pPr>
            <a:r>
              <a:rPr lang="en-US" sz="2800" kern="0" dirty="0"/>
              <a:t>are produced by </a:t>
            </a:r>
            <a:r>
              <a:rPr lang="en-US" sz="28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meiosis</a:t>
            </a:r>
            <a:r>
              <a:rPr lang="en-US" sz="2800" kern="0" dirty="0"/>
              <a:t> </a:t>
            </a:r>
          </a:p>
          <a:p>
            <a:pPr marL="1428750" lvl="2" indent="-514350" algn="l">
              <a:spcBef>
                <a:spcPts val="1200"/>
              </a:spcBef>
              <a:buFontTx/>
              <a:buAutoNum type="arabicParenR"/>
            </a:pPr>
            <a:r>
              <a:rPr lang="en-US" sz="2800" kern="0" dirty="0"/>
              <a:t>are the only </a:t>
            </a:r>
            <a:r>
              <a:rPr lang="en-US" sz="28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haploid cells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F855467-1192-2034-874F-05ACF13FE9FD}"/>
              </a:ext>
            </a:extLst>
          </p:cNvPr>
          <p:cNvGrpSpPr/>
          <p:nvPr/>
        </p:nvGrpSpPr>
        <p:grpSpPr>
          <a:xfrm>
            <a:off x="1425648" y="3164277"/>
            <a:ext cx="1676400" cy="989384"/>
            <a:chOff x="1426607" y="3736298"/>
            <a:chExt cx="1676400" cy="989384"/>
          </a:xfrm>
        </p:grpSpPr>
        <p:pic>
          <p:nvPicPr>
            <p:cNvPr id="5" name="Picture 4" descr="18_01bSeaStarLifeCycl_1-U.jpg">
              <a:extLst>
                <a:ext uri="{FF2B5EF4-FFF2-40B4-BE49-F238E27FC236}">
                  <a16:creationId xmlns:a16="http://schemas.microsoft.com/office/drawing/2014/main" id="{C71CFBEC-21C0-70D6-9062-0FDF3EF630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19" t="82683" b="2289"/>
            <a:stretch/>
          </p:blipFill>
          <p:spPr>
            <a:xfrm>
              <a:off x="1426607" y="3736298"/>
              <a:ext cx="1676400" cy="98938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ED31193-79E8-D4E8-D374-C36F58E24317}"/>
                </a:ext>
              </a:extLst>
            </p:cNvPr>
            <p:cNvGrpSpPr/>
            <p:nvPr/>
          </p:nvGrpSpPr>
          <p:grpSpPr>
            <a:xfrm>
              <a:off x="1716062" y="3886201"/>
              <a:ext cx="1266674" cy="698044"/>
              <a:chOff x="6470695" y="5733149"/>
              <a:chExt cx="1266674" cy="698044"/>
            </a:xfrm>
          </p:grpSpPr>
          <p:sp>
            <p:nvSpPr>
              <p:cNvPr id="49" name="Text Box 31"/>
              <p:cNvSpPr txBox="1">
                <a:spLocks noChangeArrowheads="1"/>
              </p:cNvSpPr>
              <p:nvPr/>
            </p:nvSpPr>
            <p:spPr bwMode="auto">
              <a:xfrm>
                <a:off x="6470695" y="5733149"/>
                <a:ext cx="32935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Key</a:t>
                </a:r>
              </a:p>
            </p:txBody>
          </p:sp>
          <p:sp>
            <p:nvSpPr>
              <p:cNvPr id="50" name="Text Box 31"/>
              <p:cNvSpPr txBox="1">
                <a:spLocks noChangeArrowheads="1"/>
              </p:cNvSpPr>
              <p:nvPr/>
            </p:nvSpPr>
            <p:spPr bwMode="auto">
              <a:xfrm>
                <a:off x="6750095" y="5970216"/>
                <a:ext cx="93739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Haploid (</a:t>
                </a:r>
                <a:r>
                  <a:rPr lang="en-US" sz="1400" i="1" dirty="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)</a:t>
                </a:r>
              </a:p>
            </p:txBody>
          </p:sp>
          <p:sp>
            <p:nvSpPr>
              <p:cNvPr id="51" name="Text Box 31"/>
              <p:cNvSpPr txBox="1">
                <a:spLocks noChangeArrowheads="1"/>
              </p:cNvSpPr>
              <p:nvPr/>
            </p:nvSpPr>
            <p:spPr bwMode="auto">
              <a:xfrm>
                <a:off x="6750095" y="6215749"/>
                <a:ext cx="98727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Diploid (2</a:t>
                </a:r>
                <a:r>
                  <a:rPr lang="en-US" sz="1400" i="1" dirty="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167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7" grpId="0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D65605BA-DC57-9846-32E0-33207DD40D46}"/>
              </a:ext>
            </a:extLst>
          </p:cNvPr>
          <p:cNvGrpSpPr/>
          <p:nvPr/>
        </p:nvGrpSpPr>
        <p:grpSpPr>
          <a:xfrm>
            <a:off x="1158266" y="274188"/>
            <a:ext cx="3733800" cy="3175155"/>
            <a:chOff x="1158266" y="274188"/>
            <a:chExt cx="3733800" cy="317515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84CF4CA-98C0-7120-C072-C0E2DA6D9014}"/>
                </a:ext>
              </a:extLst>
            </p:cNvPr>
            <p:cNvGrpSpPr/>
            <p:nvPr/>
          </p:nvGrpSpPr>
          <p:grpSpPr>
            <a:xfrm>
              <a:off x="1158266" y="274188"/>
              <a:ext cx="3733800" cy="3175155"/>
              <a:chOff x="1447800" y="289560"/>
              <a:chExt cx="3733800" cy="3175155"/>
            </a:xfrm>
          </p:grpSpPr>
          <p:pic>
            <p:nvPicPr>
              <p:cNvPr id="5" name="Picture 4" descr="18_01bSeaStarLifeCycl_1-U.jpg">
                <a:extLst>
                  <a:ext uri="{FF2B5EF4-FFF2-40B4-BE49-F238E27FC236}">
                    <a16:creationId xmlns:a16="http://schemas.microsoft.com/office/drawing/2014/main" id="{89FCF906-D18A-45CA-FB8C-C08261346F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3023" b="51772"/>
              <a:stretch/>
            </p:blipFill>
            <p:spPr>
              <a:xfrm>
                <a:off x="1447800" y="289560"/>
                <a:ext cx="3733800" cy="3175155"/>
              </a:xfrm>
              <a:prstGeom prst="rect">
                <a:avLst/>
              </a:prstGeom>
            </p:spPr>
          </p:pic>
          <p:sp>
            <p:nvSpPr>
              <p:cNvPr id="12" name="Text Box 31">
                <a:extLst>
                  <a:ext uri="{FF2B5EF4-FFF2-40B4-BE49-F238E27FC236}">
                    <a16:creationId xmlns:a16="http://schemas.microsoft.com/office/drawing/2014/main" id="{606217A8-ED22-E8E1-D304-ACEBB39B0E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48303" y="294179"/>
                <a:ext cx="558772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Sperm</a:t>
                </a:r>
              </a:p>
            </p:txBody>
          </p:sp>
          <p:sp>
            <p:nvSpPr>
              <p:cNvPr id="13" name="Text Box 31">
                <a:extLst>
                  <a:ext uri="{FF2B5EF4-FFF2-40B4-BE49-F238E27FC236}">
                    <a16:creationId xmlns:a16="http://schemas.microsoft.com/office/drawing/2014/main" id="{EB1FE15E-29E8-43FA-4C90-35D11A8D32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42163" y="2541216"/>
                <a:ext cx="461665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Adult</a:t>
                </a:r>
              </a:p>
            </p:txBody>
          </p:sp>
          <p:sp>
            <p:nvSpPr>
              <p:cNvPr id="14" name="Text Box 31">
                <a:extLst>
                  <a:ext uri="{FF2B5EF4-FFF2-40B4-BE49-F238E27FC236}">
                    <a16:creationId xmlns:a16="http://schemas.microsoft.com/office/drawing/2014/main" id="{4F865936-4A17-1075-AEF5-A10E3007F57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30496" y="1601416"/>
                <a:ext cx="65853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Meiosis</a:t>
                </a:r>
              </a:p>
            </p:txBody>
          </p:sp>
          <p:sp>
            <p:nvSpPr>
              <p:cNvPr id="15" name="Text Box 31">
                <a:extLst>
                  <a:ext uri="{FF2B5EF4-FFF2-40B4-BE49-F238E27FC236}">
                    <a16:creationId xmlns:a16="http://schemas.microsoft.com/office/drawing/2014/main" id="{859ACD11-5634-503F-9370-786D60ECA8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78761" y="1465949"/>
                <a:ext cx="339085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Egg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986654" y="1179379"/>
              <a:ext cx="209181" cy="209181"/>
              <a:chOff x="1986654" y="1179379"/>
              <a:chExt cx="209181" cy="209181"/>
            </a:xfrm>
          </p:grpSpPr>
          <p:sp>
            <p:nvSpPr>
              <p:cNvPr id="7" name="Oval 6"/>
              <p:cNvSpPr>
                <a:spLocks noChangeAspect="1"/>
              </p:cNvSpPr>
              <p:nvPr/>
            </p:nvSpPr>
            <p:spPr bwMode="auto">
              <a:xfrm>
                <a:off x="1986654" y="1179379"/>
                <a:ext cx="209181" cy="209181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" name="Text Box 31"/>
              <p:cNvSpPr txBox="1">
                <a:spLocks noChangeArrowheads="1"/>
              </p:cNvSpPr>
              <p:nvPr/>
            </p:nvSpPr>
            <p:spPr bwMode="auto">
              <a:xfrm>
                <a:off x="2056118" y="1199084"/>
                <a:ext cx="74887" cy="161583"/>
              </a:xfrm>
              <a:prstGeom prst="rect">
                <a:avLst/>
              </a:prstGeom>
              <a:noFill/>
              <a:ln w="6350" cmpd="sng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50" dirty="0">
                    <a:solidFill>
                      <a:srgbClr val="FFFFFF"/>
                    </a:solidFill>
                    <a:latin typeface="Arial" charset="0"/>
                  </a:rPr>
                  <a:t>1</a:t>
                </a:r>
              </a:p>
            </p:txBody>
          </p:sp>
        </p:grpSp>
      </p:grpSp>
      <p:pic>
        <p:nvPicPr>
          <p:cNvPr id="3" name="Picture 2" descr="18_01bSeaStarLifeCycl_2-U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3" r="38997" b="70190"/>
          <a:stretch/>
        </p:blipFill>
        <p:spPr>
          <a:xfrm>
            <a:off x="3583639" y="247218"/>
            <a:ext cx="1599606" cy="196258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458921" y="645979"/>
            <a:ext cx="209181" cy="209181"/>
            <a:chOff x="1986654" y="1179379"/>
            <a:chExt cx="209181" cy="209181"/>
          </a:xfrm>
        </p:grpSpPr>
        <p:sp>
          <p:nvSpPr>
            <p:cNvPr id="10" name="Oval 9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Text Box 31"/>
            <p:cNvSpPr txBox="1">
              <a:spLocks noChangeArrowheads="1"/>
            </p:cNvSpPr>
            <p:nvPr/>
          </p:nvSpPr>
          <p:spPr bwMode="auto">
            <a:xfrm>
              <a:off x="2056118" y="1199084"/>
              <a:ext cx="74887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2</a:t>
              </a:r>
            </a:p>
          </p:txBody>
        </p:sp>
      </p:grp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435C90B-694D-5003-9846-440A80C5F3E8}"/>
              </a:ext>
            </a:extLst>
          </p:cNvPr>
          <p:cNvSpPr txBox="1">
            <a:spLocks/>
          </p:cNvSpPr>
          <p:nvPr/>
        </p:nvSpPr>
        <p:spPr>
          <a:xfrm>
            <a:off x="838200" y="3640216"/>
            <a:ext cx="8077200" cy="2989184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/>
            <a:r>
              <a:rPr lang="en-US" sz="2800" kern="0" dirty="0"/>
              <a:t>Gametes fuse during </a:t>
            </a:r>
            <a:r>
              <a:rPr lang="en-US" sz="28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fertilization</a:t>
            </a:r>
            <a:r>
              <a:rPr lang="en-US" sz="2800" kern="0" dirty="0"/>
              <a:t> to form a </a:t>
            </a:r>
            <a:r>
              <a:rPr lang="en-US" sz="28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zygote</a:t>
            </a:r>
            <a:r>
              <a:rPr lang="en-US" sz="2800" kern="0" dirty="0"/>
              <a:t>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0DE352-9C47-B73C-D894-97C0F386FCCF}"/>
              </a:ext>
            </a:extLst>
          </p:cNvPr>
          <p:cNvGrpSpPr/>
          <p:nvPr/>
        </p:nvGrpSpPr>
        <p:grpSpPr>
          <a:xfrm>
            <a:off x="7283667" y="170992"/>
            <a:ext cx="1676400" cy="989384"/>
            <a:chOff x="1426607" y="3736298"/>
            <a:chExt cx="1676400" cy="989384"/>
          </a:xfrm>
        </p:grpSpPr>
        <p:pic>
          <p:nvPicPr>
            <p:cNvPr id="27" name="Picture 26" descr="18_01bSeaStarLifeCycl_1-U.jpg">
              <a:extLst>
                <a:ext uri="{FF2B5EF4-FFF2-40B4-BE49-F238E27FC236}">
                  <a16:creationId xmlns:a16="http://schemas.microsoft.com/office/drawing/2014/main" id="{DF4ACE81-8E20-AD9D-4E85-D2F19A429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19" t="82683" b="2289"/>
            <a:stretch/>
          </p:blipFill>
          <p:spPr>
            <a:xfrm>
              <a:off x="1426607" y="3736298"/>
              <a:ext cx="1676400" cy="989384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E7D2ADE-022B-ED9E-1BA0-811108C45C22}"/>
                </a:ext>
              </a:extLst>
            </p:cNvPr>
            <p:cNvGrpSpPr/>
            <p:nvPr/>
          </p:nvGrpSpPr>
          <p:grpSpPr>
            <a:xfrm>
              <a:off x="1716062" y="3886201"/>
              <a:ext cx="1266674" cy="698044"/>
              <a:chOff x="6470695" y="5733149"/>
              <a:chExt cx="1266674" cy="698044"/>
            </a:xfrm>
          </p:grpSpPr>
          <p:sp>
            <p:nvSpPr>
              <p:cNvPr id="29" name="Text Box 31">
                <a:extLst>
                  <a:ext uri="{FF2B5EF4-FFF2-40B4-BE49-F238E27FC236}">
                    <a16:creationId xmlns:a16="http://schemas.microsoft.com/office/drawing/2014/main" id="{0EEBF3E5-46A7-4104-522D-DA0DC7EA20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70695" y="5733149"/>
                <a:ext cx="32935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Key</a:t>
                </a:r>
              </a:p>
            </p:txBody>
          </p:sp>
          <p:sp>
            <p:nvSpPr>
              <p:cNvPr id="30" name="Text Box 31">
                <a:extLst>
                  <a:ext uri="{FF2B5EF4-FFF2-40B4-BE49-F238E27FC236}">
                    <a16:creationId xmlns:a16="http://schemas.microsoft.com/office/drawing/2014/main" id="{A0F4870D-D173-4A3D-979C-6BD1D30D54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50095" y="5970216"/>
                <a:ext cx="93739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Haploid (</a:t>
                </a:r>
                <a:r>
                  <a:rPr lang="en-US" sz="1400" i="1" dirty="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)</a:t>
                </a:r>
              </a:p>
            </p:txBody>
          </p:sp>
          <p:sp>
            <p:nvSpPr>
              <p:cNvPr id="31" name="Text Box 31">
                <a:extLst>
                  <a:ext uri="{FF2B5EF4-FFF2-40B4-BE49-F238E27FC236}">
                    <a16:creationId xmlns:a16="http://schemas.microsoft.com/office/drawing/2014/main" id="{F24174E4-D923-F4EC-D825-CCC600896E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50095" y="6215749"/>
                <a:ext cx="98727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Diploid (2</a:t>
                </a:r>
                <a:r>
                  <a:rPr lang="en-US" sz="1400" i="1" dirty="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)</a:t>
                </a:r>
              </a:p>
            </p:txBody>
          </p:sp>
        </p:grpSp>
      </p:grp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4961530" y="716126"/>
            <a:ext cx="122686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Zygote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(fertilized egg)</a:t>
            </a:r>
          </a:p>
        </p:txBody>
      </p:sp>
    </p:spTree>
    <p:extLst>
      <p:ext uri="{BB962C8B-B14F-4D97-AF65-F5344CB8AC3E}">
        <p14:creationId xmlns:p14="http://schemas.microsoft.com/office/powerpoint/2010/main" val="228532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297121" y="1666212"/>
            <a:ext cx="209181" cy="209181"/>
            <a:chOff x="1986654" y="1179379"/>
            <a:chExt cx="209181" cy="209181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" name="Text Box 31"/>
            <p:cNvSpPr txBox="1">
              <a:spLocks noChangeArrowheads="1"/>
            </p:cNvSpPr>
            <p:nvPr/>
          </p:nvSpPr>
          <p:spPr bwMode="auto">
            <a:xfrm>
              <a:off x="2056118" y="1199084"/>
              <a:ext cx="74887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3</a:t>
              </a:r>
            </a:p>
          </p:txBody>
        </p:sp>
      </p:grp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5755233" y="1781588"/>
            <a:ext cx="808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Eight-cell</a:t>
            </a:r>
            <a:br>
              <a:rPr lang="en-US" sz="1400" dirty="0">
                <a:solidFill>
                  <a:srgbClr val="000000"/>
                </a:solidFill>
                <a:latin typeface="Arial" charset="0"/>
              </a:rPr>
            </a:b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stage</a:t>
            </a:r>
          </a:p>
        </p:txBody>
      </p:sp>
      <p:sp>
        <p:nvSpPr>
          <p:cNvPr id="46" name="Text Box 31"/>
          <p:cNvSpPr txBox="1">
            <a:spLocks noChangeArrowheads="1"/>
          </p:cNvSpPr>
          <p:nvPr/>
        </p:nvSpPr>
        <p:spPr bwMode="auto">
          <a:xfrm>
            <a:off x="2389763" y="2388816"/>
            <a:ext cx="46166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Adult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CBEDE1B-9CD9-A278-B23B-0F01E13B14F4}"/>
              </a:ext>
            </a:extLst>
          </p:cNvPr>
          <p:cNvGrpSpPr/>
          <p:nvPr/>
        </p:nvGrpSpPr>
        <p:grpSpPr>
          <a:xfrm>
            <a:off x="1321173" y="137160"/>
            <a:ext cx="5047491" cy="3291840"/>
            <a:chOff x="1295400" y="137160"/>
            <a:chExt cx="5047491" cy="3291840"/>
          </a:xfrm>
        </p:grpSpPr>
        <p:pic>
          <p:nvPicPr>
            <p:cNvPr id="3" name="Picture 2" descr="18_01bSeaStarLifeCycl_3-U.jp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688" b="49999"/>
            <a:stretch/>
          </p:blipFill>
          <p:spPr>
            <a:xfrm>
              <a:off x="1295400" y="137160"/>
              <a:ext cx="4345562" cy="3291840"/>
            </a:xfrm>
            <a:prstGeom prst="rect">
              <a:avLst/>
            </a:prstGeom>
          </p:spPr>
        </p:pic>
        <p:sp>
          <p:nvSpPr>
            <p:cNvPr id="4" name="Text Box 31"/>
            <p:cNvSpPr txBox="1">
              <a:spLocks noChangeArrowheads="1"/>
            </p:cNvSpPr>
            <p:nvPr/>
          </p:nvSpPr>
          <p:spPr bwMode="auto">
            <a:xfrm>
              <a:off x="3186060" y="178506"/>
              <a:ext cx="55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Arial" charset="0"/>
                </a:rPr>
                <a:t>Sperm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986654" y="1179379"/>
              <a:ext cx="209181" cy="209181"/>
              <a:chOff x="1986654" y="1179379"/>
              <a:chExt cx="209181" cy="209181"/>
            </a:xfrm>
          </p:grpSpPr>
          <p:sp>
            <p:nvSpPr>
              <p:cNvPr id="7" name="Oval 6"/>
              <p:cNvSpPr>
                <a:spLocks noChangeAspect="1"/>
              </p:cNvSpPr>
              <p:nvPr/>
            </p:nvSpPr>
            <p:spPr bwMode="auto">
              <a:xfrm>
                <a:off x="1986654" y="1179379"/>
                <a:ext cx="209181" cy="209181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" name="Text Box 31"/>
              <p:cNvSpPr txBox="1">
                <a:spLocks noChangeArrowheads="1"/>
              </p:cNvSpPr>
              <p:nvPr/>
            </p:nvSpPr>
            <p:spPr bwMode="auto">
              <a:xfrm>
                <a:off x="2056118" y="1199084"/>
                <a:ext cx="74887" cy="161583"/>
              </a:xfrm>
              <a:prstGeom prst="rect">
                <a:avLst/>
              </a:prstGeom>
              <a:noFill/>
              <a:ln w="6350" cmpd="sng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50" dirty="0">
                    <a:solidFill>
                      <a:srgbClr val="FFFFFF"/>
                    </a:solidFill>
                    <a:latin typeface="Arial" charset="0"/>
                  </a:rPr>
                  <a:t>1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458921" y="645979"/>
              <a:ext cx="209181" cy="209181"/>
              <a:chOff x="1986654" y="1179379"/>
              <a:chExt cx="209181" cy="209181"/>
            </a:xfrm>
          </p:grpSpPr>
          <p:sp>
            <p:nvSpPr>
              <p:cNvPr id="10" name="Oval 9"/>
              <p:cNvSpPr>
                <a:spLocks noChangeAspect="1"/>
              </p:cNvSpPr>
              <p:nvPr/>
            </p:nvSpPr>
            <p:spPr bwMode="auto">
              <a:xfrm>
                <a:off x="1986654" y="1179379"/>
                <a:ext cx="209181" cy="209181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" name="Text Box 31"/>
              <p:cNvSpPr txBox="1">
                <a:spLocks noChangeArrowheads="1"/>
              </p:cNvSpPr>
              <p:nvPr/>
            </p:nvSpPr>
            <p:spPr bwMode="auto">
              <a:xfrm>
                <a:off x="2056118" y="1199084"/>
                <a:ext cx="74887" cy="161583"/>
              </a:xfrm>
              <a:prstGeom prst="rect">
                <a:avLst/>
              </a:prstGeom>
              <a:noFill/>
              <a:ln w="6350" cmpd="sng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50" dirty="0">
                    <a:solidFill>
                      <a:srgbClr val="FFFFFF"/>
                    </a:solidFill>
                    <a:latin typeface="Arial" charset="0"/>
                  </a:rPr>
                  <a:t>2</a:t>
                </a:r>
              </a:p>
            </p:txBody>
          </p:sp>
        </p:grpSp>
        <p:sp>
          <p:nvSpPr>
            <p:cNvPr id="34" name="Text Box 31"/>
            <p:cNvSpPr txBox="1">
              <a:spLocks noChangeArrowheads="1"/>
            </p:cNvSpPr>
            <p:nvPr/>
          </p:nvSpPr>
          <p:spPr bwMode="auto">
            <a:xfrm>
              <a:off x="5116030" y="729348"/>
              <a:ext cx="1226861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Arial" charset="0"/>
                </a:rPr>
                <a:t>Zygote</a:t>
              </a:r>
              <a:br>
                <a:rPr lang="en-US" sz="1400" dirty="0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400" dirty="0">
                  <a:solidFill>
                    <a:srgbClr val="000000"/>
                  </a:solidFill>
                  <a:latin typeface="Arial" charset="0"/>
                </a:rPr>
                <a:t>(fertilized egg)</a:t>
              </a:r>
            </a:p>
          </p:txBody>
        </p:sp>
        <p:sp>
          <p:nvSpPr>
            <p:cNvPr id="47" name="Text Box 31"/>
            <p:cNvSpPr txBox="1">
              <a:spLocks noChangeArrowheads="1"/>
            </p:cNvSpPr>
            <p:nvPr/>
          </p:nvSpPr>
          <p:spPr bwMode="auto">
            <a:xfrm>
              <a:off x="2178096" y="1449016"/>
              <a:ext cx="65853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Arial" charset="0"/>
                </a:rPr>
                <a:t>Meiosis</a:t>
              </a:r>
            </a:p>
          </p:txBody>
        </p:sp>
        <p:sp>
          <p:nvSpPr>
            <p:cNvPr id="48" name="Text Box 31"/>
            <p:cNvSpPr txBox="1">
              <a:spLocks noChangeArrowheads="1"/>
            </p:cNvSpPr>
            <p:nvPr/>
          </p:nvSpPr>
          <p:spPr bwMode="auto">
            <a:xfrm>
              <a:off x="3126361" y="1313549"/>
              <a:ext cx="33908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Arial" charset="0"/>
                </a:rPr>
                <a:t>Egg</a:t>
              </a:r>
            </a:p>
          </p:txBody>
        </p:sp>
      </p:grp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8D26D65-5D49-00CE-81F3-60243225AF2B}"/>
              </a:ext>
            </a:extLst>
          </p:cNvPr>
          <p:cNvSpPr txBox="1">
            <a:spLocks/>
          </p:cNvSpPr>
          <p:nvPr/>
        </p:nvSpPr>
        <p:spPr>
          <a:xfrm>
            <a:off x="838200" y="3608020"/>
            <a:ext cx="8077200" cy="3021380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2">
              <a:spcBef>
                <a:spcPts val="1200"/>
              </a:spcBef>
            </a:pPr>
            <a:r>
              <a:rPr lang="en-US" sz="2800" kern="0" dirty="0"/>
              <a:t>The </a:t>
            </a:r>
            <a:r>
              <a:rPr lang="en-US" sz="28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zygote </a:t>
            </a: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divides into cells.</a:t>
            </a:r>
            <a:endParaRPr lang="en-US" sz="2800" kern="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FBC7F94-F3D8-7156-2ECD-5247960DB66F}"/>
              </a:ext>
            </a:extLst>
          </p:cNvPr>
          <p:cNvGrpSpPr/>
          <p:nvPr/>
        </p:nvGrpSpPr>
        <p:grpSpPr>
          <a:xfrm>
            <a:off x="7270771" y="78166"/>
            <a:ext cx="1676400" cy="989384"/>
            <a:chOff x="1426607" y="3736298"/>
            <a:chExt cx="1676400" cy="989384"/>
          </a:xfrm>
        </p:grpSpPr>
        <p:pic>
          <p:nvPicPr>
            <p:cNvPr id="15" name="Picture 14" descr="18_01bSeaStarLifeCycl_1-U.jpg">
              <a:extLst>
                <a:ext uri="{FF2B5EF4-FFF2-40B4-BE49-F238E27FC236}">
                  <a16:creationId xmlns:a16="http://schemas.microsoft.com/office/drawing/2014/main" id="{12BDA2C5-271C-A0F3-8B7B-6BB70B7E52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19" t="82683" b="2289"/>
            <a:stretch/>
          </p:blipFill>
          <p:spPr>
            <a:xfrm>
              <a:off x="1426607" y="3736298"/>
              <a:ext cx="1676400" cy="989384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F2C7E67-E440-126D-CB8E-9E1FFF7E6F12}"/>
                </a:ext>
              </a:extLst>
            </p:cNvPr>
            <p:cNvGrpSpPr/>
            <p:nvPr/>
          </p:nvGrpSpPr>
          <p:grpSpPr>
            <a:xfrm>
              <a:off x="1716062" y="3886201"/>
              <a:ext cx="1266674" cy="698044"/>
              <a:chOff x="6470695" y="5733149"/>
              <a:chExt cx="1266674" cy="698044"/>
            </a:xfrm>
          </p:grpSpPr>
          <p:sp>
            <p:nvSpPr>
              <p:cNvPr id="17" name="Text Box 31">
                <a:extLst>
                  <a:ext uri="{FF2B5EF4-FFF2-40B4-BE49-F238E27FC236}">
                    <a16:creationId xmlns:a16="http://schemas.microsoft.com/office/drawing/2014/main" id="{23A57E37-6080-8AC9-5D2B-F7DDD1BCEC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70695" y="5733149"/>
                <a:ext cx="32935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Key</a:t>
                </a:r>
              </a:p>
            </p:txBody>
          </p:sp>
          <p:sp>
            <p:nvSpPr>
              <p:cNvPr id="18" name="Text Box 31">
                <a:extLst>
                  <a:ext uri="{FF2B5EF4-FFF2-40B4-BE49-F238E27FC236}">
                    <a16:creationId xmlns:a16="http://schemas.microsoft.com/office/drawing/2014/main" id="{3B85E160-30A1-EB67-44F1-B6E3EBA68A7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50095" y="5970216"/>
                <a:ext cx="93739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Haploid (</a:t>
                </a:r>
                <a:r>
                  <a:rPr lang="en-US" sz="1400" i="1" dirty="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)</a:t>
                </a:r>
              </a:p>
            </p:txBody>
          </p:sp>
          <p:sp>
            <p:nvSpPr>
              <p:cNvPr id="19" name="Text Box 31">
                <a:extLst>
                  <a:ext uri="{FF2B5EF4-FFF2-40B4-BE49-F238E27FC236}">
                    <a16:creationId xmlns:a16="http://schemas.microsoft.com/office/drawing/2014/main" id="{14B1F383-5582-0A15-00F6-49379CA53E1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50095" y="6215749"/>
                <a:ext cx="98727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Diploid (2</a:t>
                </a:r>
                <a:r>
                  <a:rPr lang="en-US" sz="1400" i="1" dirty="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r>
                  <a:rPr lang="en-US" sz="1400" dirty="0">
                    <a:solidFill>
                      <a:srgbClr val="000000"/>
                    </a:solidFill>
                    <a:latin typeface="Arial" charset="0"/>
                  </a:rPr>
                  <a:t>)</a:t>
                </a:r>
              </a:p>
            </p:txBody>
          </p:sp>
        </p:grpSp>
      </p:grp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7770916E-D9A1-0895-1085-B8AB110EBF26}"/>
              </a:ext>
            </a:extLst>
          </p:cNvPr>
          <p:cNvSpPr/>
          <p:nvPr/>
        </p:nvSpPr>
        <p:spPr bwMode="auto">
          <a:xfrm rot="19923668">
            <a:off x="4645120" y="1653703"/>
            <a:ext cx="1067363" cy="1329050"/>
          </a:xfrm>
          <a:prstGeom prst="round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84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6AE817A-F5BD-11C5-B4E0-6C847E7F21B7}"/>
              </a:ext>
            </a:extLst>
          </p:cNvPr>
          <p:cNvGrpSpPr/>
          <p:nvPr/>
        </p:nvGrpSpPr>
        <p:grpSpPr>
          <a:xfrm>
            <a:off x="5493332" y="1556738"/>
            <a:ext cx="209181" cy="209181"/>
            <a:chOff x="1986654" y="1179379"/>
            <a:chExt cx="209181" cy="209181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A39DC31E-9FC0-A285-A0AE-EEB6850095C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986654" y="1179379"/>
              <a:ext cx="209181" cy="209181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8" name="Text Box 31">
              <a:extLst>
                <a:ext uri="{FF2B5EF4-FFF2-40B4-BE49-F238E27FC236}">
                  <a16:creationId xmlns:a16="http://schemas.microsoft.com/office/drawing/2014/main" id="{B8DD72E9-57EC-CBDD-0DB5-FE7DEC2406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6118" y="1199084"/>
              <a:ext cx="74887" cy="161583"/>
            </a:xfrm>
            <a:prstGeom prst="rect">
              <a:avLst/>
            </a:prstGeom>
            <a:noFill/>
            <a:ln w="635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  <a:latin typeface="Arial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888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53" grpId="0" animBg="1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Notebook">
  <a:themeElements>
    <a:clrScheme name="Notebook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tebook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oteboo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teboo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boo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boo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boo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boo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boo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use_pixels">
  <a:themeElements>
    <a:clrScheme name="mouse_pixel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use_pixel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use_pixel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use_pixel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use_pixel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use_pixel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use_pixel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use_pixel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se_pixel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se_pixel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se_pixel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se_pixel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se_pixel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se_pixel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silly_mime">
  <a:themeElements>
    <a:clrScheme name="silly_mi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illy_mim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illy_mi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ly_mi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ly_mi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ly_mi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ly_mi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ly_mi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ly_mi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ly_mi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ly_mi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ly_mi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ly_mi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ly_mi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VIDEO TEMPLATES">
  <a:themeElements>
    <a:clrScheme name="e2020 Courses">
      <a:dk1>
        <a:srgbClr val="000000"/>
      </a:dk1>
      <a:lt1>
        <a:srgbClr val="FFFFFF"/>
      </a:lt1>
      <a:dk2>
        <a:srgbClr val="2877C4"/>
      </a:dk2>
      <a:lt2>
        <a:srgbClr val="FFFFFF"/>
      </a:lt2>
      <a:accent1>
        <a:srgbClr val="FE8900"/>
      </a:accent1>
      <a:accent2>
        <a:srgbClr val="2877C4"/>
      </a:accent2>
      <a:accent3>
        <a:srgbClr val="5B8F22"/>
      </a:accent3>
      <a:accent4>
        <a:srgbClr val="4D4F58"/>
      </a:accent4>
      <a:accent5>
        <a:srgbClr val="D6156C"/>
      </a:accent5>
      <a:accent6>
        <a:srgbClr val="7E5ABE"/>
      </a:accent6>
      <a:hlink>
        <a:srgbClr val="5B8F22"/>
      </a:hlink>
      <a:folHlink>
        <a:srgbClr val="808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>
            <a:lumMod val="40000"/>
            <a:lumOff val="60000"/>
          </a:schemeClr>
        </a:solidFill>
        <a:ln w="2857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marR="0" indent="0" algn="ctr" defTabSz="914400" rtl="0" eaLnBrk="1" fontAlgn="base" latinLnBrk="0" hangingPunct="1">
          <a:lnSpc>
            <a:spcPct val="115000"/>
          </a:lnSpc>
          <a:spcBef>
            <a:spcPct val="20000"/>
          </a:spcBef>
          <a:spcAft>
            <a:spcPct val="0"/>
          </a:spcAft>
          <a:buClr>
            <a:srgbClr val="2877C4"/>
          </a:buClr>
          <a:buSzTx/>
          <a:buFont typeface="Wingdings" pitchFamily="2" charset="2"/>
          <a:buNone/>
          <a:tabLst/>
          <a:defRPr kumimoji="0" sz="8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28575" cap="flat" cmpd="sng" algn="ctr">
          <a:solidFill>
            <a:schemeClr val="tx1"/>
          </a:solidFill>
          <a:prstDash val="solid"/>
          <a:round/>
          <a:headEnd type="triangl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2877C4"/>
        </a:dk2>
        <a:lt2>
          <a:srgbClr val="FFFFFF"/>
        </a:lt2>
        <a:accent1>
          <a:srgbClr val="D6156C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8AABA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808080"/>
        </a:dk1>
        <a:lt1>
          <a:srgbClr val="FFFFFF"/>
        </a:lt1>
        <a:dk2>
          <a:srgbClr val="2877C4"/>
        </a:dk2>
        <a:lt2>
          <a:srgbClr val="FFFFFF"/>
        </a:lt2>
        <a:accent1>
          <a:srgbClr val="D6156C"/>
        </a:accent1>
        <a:accent2>
          <a:srgbClr val="2877C4"/>
        </a:accent2>
        <a:accent3>
          <a:srgbClr val="FFFFFF"/>
        </a:accent3>
        <a:accent4>
          <a:srgbClr val="6C6C6C"/>
        </a:accent4>
        <a:accent5>
          <a:srgbClr val="E8AABA"/>
        </a:accent5>
        <a:accent6>
          <a:srgbClr val="236BB1"/>
        </a:accent6>
        <a:hlink>
          <a:srgbClr val="5B8F22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5288</TotalTime>
  <Words>3690</Words>
  <Application>Microsoft Office PowerPoint</Application>
  <PresentationFormat>On-screen Show (4:3)</PresentationFormat>
  <Paragraphs>716</Paragraphs>
  <Slides>68</Slides>
  <Notes>64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68</vt:i4>
      </vt:variant>
    </vt:vector>
  </HeadingPairs>
  <TitlesOfParts>
    <vt:vector size="89" baseType="lpstr">
      <vt:lpstr>-apple-system</vt:lpstr>
      <vt:lpstr>Arial</vt:lpstr>
      <vt:lpstr>Arial Black</vt:lpstr>
      <vt:lpstr>Arial Unicode MS</vt:lpstr>
      <vt:lpstr>Berlin Sans FB Demi</vt:lpstr>
      <vt:lpstr>Calibri</vt:lpstr>
      <vt:lpstr>Comic Sans MS</vt:lpstr>
      <vt:lpstr>Constantia</vt:lpstr>
      <vt:lpstr>Noto Sans Symbols</vt:lpstr>
      <vt:lpstr>Tahoma</vt:lpstr>
      <vt:lpstr>Times</vt:lpstr>
      <vt:lpstr>Times New Roman</vt:lpstr>
      <vt:lpstr>Wingdings</vt:lpstr>
      <vt:lpstr>Wingdings 2</vt:lpstr>
      <vt:lpstr>Notebook</vt:lpstr>
      <vt:lpstr>mouse_pixels</vt:lpstr>
      <vt:lpstr>Flow</vt:lpstr>
      <vt:lpstr>Blank</vt:lpstr>
      <vt:lpstr>Ripple</vt:lpstr>
      <vt:lpstr>silly_mime</vt:lpstr>
      <vt:lpstr>VIDEO TEMPLATES</vt:lpstr>
      <vt:lpstr>Go to the “Slide Show” shade above</vt:lpstr>
      <vt:lpstr>Kingdom Animalia I Invertebrates</vt:lpstr>
      <vt:lpstr>PowerPoint Presentation</vt:lpstr>
      <vt:lpstr>  Lesson Objectives</vt:lpstr>
      <vt:lpstr>Animals are Divided into</vt:lpstr>
      <vt:lpstr>Characteristics of Animals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Gastula Development</vt:lpstr>
      <vt:lpstr>Maturation</vt:lpstr>
      <vt:lpstr>PowerPoint Presentation</vt:lpstr>
      <vt:lpstr>PowerPoint Presentation</vt:lpstr>
      <vt:lpstr>What are the two branches of the animal kingdom?  </vt:lpstr>
      <vt:lpstr>What are the two branches of the animal kingdom?  Invertebrates &amp; vertebrates</vt:lpstr>
      <vt:lpstr>Creation of the Animal Kingdom</vt:lpstr>
      <vt:lpstr>Animal Diversity (according to Evolution)</vt:lpstr>
      <vt:lpstr>Animal’s Body Plan</vt:lpstr>
      <vt:lpstr>1) True Tissues</vt:lpstr>
      <vt:lpstr>1) True Tissues</vt:lpstr>
      <vt:lpstr>2) Body Symmetry</vt:lpstr>
      <vt:lpstr>2) Body Symmetry</vt:lpstr>
      <vt:lpstr>2) Body Symmetry</vt:lpstr>
      <vt:lpstr>2) Body Symmetry</vt:lpstr>
      <vt:lpstr>2) Body Symmetry</vt:lpstr>
      <vt:lpstr>2) Body Symmetry</vt:lpstr>
      <vt:lpstr>3) Embryonic Development 2 or 3 Tissue Layers</vt:lpstr>
      <vt:lpstr>3) Embryonic Development 2 or 3 Tissue Layers</vt:lpstr>
      <vt:lpstr>3) Embryonic Development 2 or 3 Tissue Layers</vt:lpstr>
      <vt:lpstr>Gastula Development</vt:lpstr>
      <vt:lpstr>PowerPoint Presentation</vt:lpstr>
      <vt:lpstr>PowerPoint Presentation</vt:lpstr>
      <vt:lpstr>PowerPoint Presentation</vt:lpstr>
      <vt:lpstr>PowerPoint Presentation</vt:lpstr>
      <vt:lpstr>5) Coelom: Body Cavity</vt:lpstr>
      <vt:lpstr>PowerPoint Presentation</vt:lpstr>
      <vt:lpstr>5) Coelom: Body Cavity</vt:lpstr>
      <vt:lpstr>What are two major ways to explain diversity?   </vt:lpstr>
      <vt:lpstr>What are two major ways to explain diversity?  Creation (Genesis 1-2) &amp; macroevolution (gradual, random)</vt:lpstr>
      <vt:lpstr>Give examples of phyla with each type of body symmetry.  </vt:lpstr>
      <vt:lpstr>Give examples of phyla with each type of body symmetry.  </vt:lpstr>
      <vt:lpstr>Invertebrates</vt:lpstr>
      <vt:lpstr>PowerPoint Presentation</vt:lpstr>
      <vt:lpstr>Phylum Porifera: Sponges</vt:lpstr>
      <vt:lpstr>Phylum Porifera: Sponges</vt:lpstr>
      <vt:lpstr>Phylum Porifera: Sponges</vt:lpstr>
      <vt:lpstr>PowerPoint Presentation</vt:lpstr>
      <vt:lpstr>PowerPoint Presentation</vt:lpstr>
      <vt:lpstr>Phylum Porifera: Sponges</vt:lpstr>
      <vt:lpstr>Phylum Porifera: Sponges</vt:lpstr>
      <vt:lpstr>Phylum Porifera: Sponges</vt:lpstr>
      <vt:lpstr>Which branch of animals has the most species?    </vt:lpstr>
      <vt:lpstr>Which branch of animals has the most species?  invertebrates  </vt:lpstr>
      <vt:lpstr>Phylum Cnidaria</vt:lpstr>
      <vt:lpstr>Phylum Cnidaria</vt:lpstr>
      <vt:lpstr>Phylum Cnidaria</vt:lpstr>
      <vt:lpstr>Nematocyst</vt:lpstr>
      <vt:lpstr>Phylum Cnidaria</vt:lpstr>
      <vt:lpstr>PowerPoint Presentation</vt:lpstr>
      <vt:lpstr>PowerPoint Presentation</vt:lpstr>
      <vt:lpstr>Phylum Cnidaria</vt:lpstr>
      <vt:lpstr>Phylum Cnidaria</vt:lpstr>
      <vt:lpstr>PowerPoint Presentation</vt:lpstr>
      <vt:lpstr>PowerPoint Presentation</vt:lpstr>
      <vt:lpstr>Animal Phyla Project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animals</dc:title>
  <dc:creator>Noemi</dc:creator>
  <cp:lastModifiedBy>Craig Riesen</cp:lastModifiedBy>
  <cp:revision>199</cp:revision>
  <dcterms:created xsi:type="dcterms:W3CDTF">2013-07-08T16:59:43Z</dcterms:created>
  <dcterms:modified xsi:type="dcterms:W3CDTF">2023-03-09T20:56:17Z</dcterms:modified>
</cp:coreProperties>
</file>