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4" r:id="rId2"/>
    <p:sldMasterId id="2147483715" r:id="rId3"/>
    <p:sldMasterId id="2147483716" r:id="rId4"/>
    <p:sldMasterId id="2147483717" r:id="rId5"/>
    <p:sldMasterId id="2147483722" r:id="rId6"/>
    <p:sldMasterId id="2147483734" r:id="rId7"/>
    <p:sldMasterId id="2147483750" r:id="rId8"/>
  </p:sldMasterIdLst>
  <p:notesMasterIdLst>
    <p:notesMasterId r:id="rId68"/>
  </p:notesMasterIdLst>
  <p:sldIdLst>
    <p:sldId id="631" r:id="rId9"/>
    <p:sldId id="256" r:id="rId10"/>
    <p:sldId id="685" r:id="rId11"/>
    <p:sldId id="686" r:id="rId12"/>
    <p:sldId id="663" r:id="rId13"/>
    <p:sldId id="257" r:id="rId14"/>
    <p:sldId id="258" r:id="rId15"/>
    <p:sldId id="259" r:id="rId16"/>
    <p:sldId id="687" r:id="rId17"/>
    <p:sldId id="260" r:id="rId18"/>
    <p:sldId id="261" r:id="rId19"/>
    <p:sldId id="688" r:id="rId20"/>
    <p:sldId id="689" r:id="rId21"/>
    <p:sldId id="262" r:id="rId22"/>
    <p:sldId id="690" r:id="rId23"/>
    <p:sldId id="696" r:id="rId24"/>
    <p:sldId id="694" r:id="rId25"/>
    <p:sldId id="695" r:id="rId26"/>
    <p:sldId id="263" r:id="rId27"/>
    <p:sldId id="693" r:id="rId28"/>
    <p:sldId id="264" r:id="rId29"/>
    <p:sldId id="692" r:id="rId30"/>
    <p:sldId id="265" r:id="rId31"/>
    <p:sldId id="691" r:id="rId32"/>
    <p:sldId id="702" r:id="rId33"/>
    <p:sldId id="703" r:id="rId34"/>
    <p:sldId id="697" r:id="rId35"/>
    <p:sldId id="705" r:id="rId36"/>
    <p:sldId id="699" r:id="rId37"/>
    <p:sldId id="700" r:id="rId38"/>
    <p:sldId id="706" r:id="rId39"/>
    <p:sldId id="709" r:id="rId40"/>
    <p:sldId id="707" r:id="rId41"/>
    <p:sldId id="708" r:id="rId42"/>
    <p:sldId id="713" r:id="rId43"/>
    <p:sldId id="710" r:id="rId44"/>
    <p:sldId id="711" r:id="rId45"/>
    <p:sldId id="266" r:id="rId46"/>
    <p:sldId id="712" r:id="rId47"/>
    <p:sldId id="267" r:id="rId48"/>
    <p:sldId id="268" r:id="rId49"/>
    <p:sldId id="269" r:id="rId50"/>
    <p:sldId id="270" r:id="rId51"/>
    <p:sldId id="271" r:id="rId52"/>
    <p:sldId id="272" r:id="rId53"/>
    <p:sldId id="273" r:id="rId54"/>
    <p:sldId id="274" r:id="rId55"/>
    <p:sldId id="275" r:id="rId56"/>
    <p:sldId id="276" r:id="rId57"/>
    <p:sldId id="277" r:id="rId58"/>
    <p:sldId id="278" r:id="rId59"/>
    <p:sldId id="279" r:id="rId60"/>
    <p:sldId id="280" r:id="rId61"/>
    <p:sldId id="281" r:id="rId62"/>
    <p:sldId id="282" r:id="rId63"/>
    <p:sldId id="283" r:id="rId64"/>
    <p:sldId id="284" r:id="rId65"/>
    <p:sldId id="285" r:id="rId66"/>
    <p:sldId id="286" r:id="rId6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65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Google Shape;3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4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14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05" name="Google Shape;4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20.4 Types of epithelial tissue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63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9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0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96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8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ABF06-D7A8-49D6-9932-EB3DE1BBE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576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9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38" name="Google Shape;4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Google Shape;4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20.5-0 Types of connective tissue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45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29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85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250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8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8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ABF06-D7A8-49D6-9932-EB3DE1BBE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232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5705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45194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3245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330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19493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52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6266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4319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9" name="Google Shape;499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57200"/>
            <a:ext cx="4398962" cy="3298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#frame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instructional video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</a:t>
            </a:r>
            <a:r>
              <a:rPr lang="en-US" sz="1100" b="1" dirty="0"/>
              <a:t>iming ≈ 0.5 minutes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Living organisms need energy to accomplish the wide variety of tasks they attempt each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</a:t>
            </a:r>
            <a:r>
              <a:rPr lang="en-US" baseline="0" dirty="0"/>
              <a:t> will begin learning about how energy is captured from the Sun and stored in organic molecules.</a:t>
            </a:r>
            <a:endParaRPr lang="en-US" dirty="0"/>
          </a:p>
          <a:p>
            <a:pPr marL="388931" lvl="1" indent="-171450">
              <a:buFont typeface="Arial" pitchFamily="34" charset="0"/>
              <a:buChar char="•"/>
            </a:pPr>
            <a:r>
              <a:rPr lang="en-US" dirty="0"/>
              <a:t>[read</a:t>
            </a:r>
            <a:r>
              <a:rPr lang="en-US" baseline="0" dirty="0"/>
              <a:t> objectives]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324B6-63DA-4FA6-B8C4-616B282EB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158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9" name="Google Shape;5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43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5" name="Google Shape;5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20.10-3 Human organ systems and their component parts: circulatory and respiratory (part 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Google Shape;55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48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81" name="Google Shape;5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2" name="Google Shape;5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20.10-7 Human organ systems and their component parts: urinary and digestive (part 7)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52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5" name="Google Shape;6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6" name="Google Shape;6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20.10-10 Human organ systems and their component parts: nervous (part 10)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54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59" name="Google Shape;6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Google Shape;66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20.10-11 Human organ systems and their component parts: reproductive (part 11)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56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6" name="Google Shape;6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7" name="Google Shape;6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20.14 A model of homeostasis in a white-tailed ptarmigan in its snowy habitat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2" name="Google Shape;71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58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19" name="Google Shape;7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0" name="Google Shape;7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20.15-1 Feedback control of body temperature (part 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59</a:t>
            </a:fld>
            <a:endParaRPr sz="1200" b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32" name="Google Shape;7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3" name="Google Shape;7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Figure 20.15-2 Feedback control of body temperature (part 2)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43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 cmassengale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None/>
              <a:defRPr/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/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/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 rot="5400000">
            <a:off x="4600575" y="2466975"/>
            <a:ext cx="6096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 rot="5400000">
            <a:off x="676275" y="619125"/>
            <a:ext cx="6096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14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67733" y="4606307"/>
            <a:ext cx="9076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Unifying Concepts of Animal Structure and Function</a:t>
            </a:r>
            <a:endParaRPr sz="2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771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2"/>
          </p:nvPr>
        </p:nvSpPr>
        <p:spPr>
          <a:xfrm>
            <a:off x="4838700" y="1676400"/>
            <a:ext cx="3771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sz="24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sz="20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sz="1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sz="1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sz="1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sz="16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sz="1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sz="1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sz="1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sz="9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sz="28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sz="20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3" name="Google Shape;133;p33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33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4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4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4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4"/>
          <p:cNvSpPr txBox="1"/>
          <p:nvPr/>
        </p:nvSpPr>
        <p:spPr>
          <a:xfrm>
            <a:off x="67733" y="4606307"/>
            <a:ext cx="9076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Unifying Concepts of Animal Structure and Function</a:t>
            </a:r>
            <a:endParaRPr sz="2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>
                <a:solidFill>
                  <a:srgbClr val="1F89B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1" name="Google Shape;171;p40"/>
          <p:cNvCxnSpPr/>
          <p:nvPr/>
        </p:nvCxnSpPr>
        <p:spPr>
          <a:xfrm>
            <a:off x="-8470" y="25399"/>
            <a:ext cx="91440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40"/>
          <p:cNvCxnSpPr/>
          <p:nvPr/>
        </p:nvCxnSpPr>
        <p:spPr>
          <a:xfrm>
            <a:off x="-8470" y="5566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2C55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7223" y="12204"/>
            <a:ext cx="7868312" cy="443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3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43"/>
          <p:cNvSpPr txBox="1"/>
          <p:nvPr/>
        </p:nvSpPr>
        <p:spPr>
          <a:xfrm>
            <a:off x="67733" y="5354189"/>
            <a:ext cx="78293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PowerPoint Lectures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Campbell Biology: Concepts &amp; Connections, </a:t>
            </a:r>
            <a:r>
              <a:rPr lang="en-US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Eighth Edition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REECE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TAYLOR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SIMON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DICKEY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4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HOGAN</a:t>
            </a:r>
            <a:endParaRPr sz="14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 txBox="1"/>
          <p:nvPr/>
        </p:nvSpPr>
        <p:spPr>
          <a:xfrm>
            <a:off x="67733" y="3878298"/>
            <a:ext cx="3366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Chapter 20 </a:t>
            </a:r>
            <a:endParaRPr sz="4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3"/>
          <p:cNvSpPr txBox="1"/>
          <p:nvPr/>
        </p:nvSpPr>
        <p:spPr>
          <a:xfrm>
            <a:off x="6392312" y="6434998"/>
            <a:ext cx="26500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Lecture by Edward J. Zalisko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 txBox="1"/>
          <p:nvPr/>
        </p:nvSpPr>
        <p:spPr>
          <a:xfrm>
            <a:off x="67733" y="4606307"/>
            <a:ext cx="9076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Unifying Concepts of Animal Structure and Function</a:t>
            </a:r>
            <a:endParaRPr sz="2800" b="1">
              <a:solidFill>
                <a:srgbClr val="F2C5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Slide">
  <p:cSld name="Section Title Slid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44"/>
          <p:cNvSpPr txBox="1"/>
          <p:nvPr/>
        </p:nvSpPr>
        <p:spPr>
          <a:xfrm>
            <a:off x="2302071" y="3105835"/>
            <a:ext cx="45398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small">
                <a:solidFill>
                  <a:srgbClr val="F2C552"/>
                </a:solidFill>
                <a:latin typeface="Arial"/>
                <a:ea typeface="Arial"/>
                <a:cs typeface="Arial"/>
                <a:sym typeface="Arial"/>
              </a:rPr>
              <a:t>Enter Section Title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>
            <a:spLocks noGrp="1"/>
          </p:cNvSpPr>
          <p:nvPr>
            <p:ph type="ftr" idx="11"/>
          </p:nvPr>
        </p:nvSpPr>
        <p:spPr>
          <a:xfrm>
            <a:off x="0" y="649287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2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" name="Google Shape;82;p2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2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2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2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15" name="Google Shape;115;p2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132;p2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178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131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918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728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Comparis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211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554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153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Content with Caption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059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1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Title and Vertical 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640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 Title and 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2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551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33800"/>
            <a:ext cx="9144000" cy="552450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381000"/>
          </a:xfrm>
        </p:spPr>
        <p:txBody>
          <a:bodyPr/>
          <a:lstStyle>
            <a:lvl1pPr marL="0" indent="0"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solidFill>
                  <a:srgbClr val="24486C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E2E112D-19D4-4108-8857-790625D612E7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24486C"/>
                </a:solidFill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solidFill>
                  <a:srgbClr val="24486C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F56AAE19-2818-47BF-869C-816AC13EC7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77659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3EC7-611D-4B2F-9026-6CDBA76046AF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5D57-1FA2-416A-A0E1-113085013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57212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C8AA-5682-41DB-A358-83B46B877700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75061-74BB-44E2-9C16-C8609316E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92277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875F-7895-4DFC-B794-8F20B3904D4F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E01C-86EE-47F4-B7D4-146CFBFC3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64661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0B1C-8DBC-4B04-B2AC-4CA7AB245735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BF465-8385-4882-9EA9-430D734DE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28482"/>
      </p:ext>
    </p:extLst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E263-6044-41BD-B088-6D22BC8DEF4E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2F74-A579-499C-8F4D-8EAE2863A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3789"/>
      </p:ext>
    </p:extLst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14C0-39F0-4DCA-94E9-F17F648912D7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99B7-F21A-4B21-B63A-EE112F250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66757"/>
      </p:ext>
    </p:extLst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159E-2918-4C33-84A7-9D1E59EB0747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35AF-1290-4026-A117-3159FE4DC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92184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8F1D8-8550-4B67-A90C-D0AEFA83DCBA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1539-EC8C-447E-B60F-CEB93CEDD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02121"/>
      </p:ext>
    </p:extLst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135A-2456-44A5-95F7-0F30C10DA2DC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68D26-FAF8-41BA-A483-E0FA3F8AC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1209"/>
      </p:ext>
    </p:extLst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B385-06DC-4141-9065-A1A00ECADE57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7D50-3C82-4DDC-ACDE-D3079619F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25594"/>
      </p:ext>
    </p:extLst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0D0B-47D6-4EB4-83E5-835CFC395100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646A-30CD-462B-A745-083B7E299B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9454"/>
      </p:ext>
    </p:extLst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2470-8DEC-4995-943A-74FBB16D7854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7055BAE-F9BF-49B4-8EF8-A05398F2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108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751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D5DE-24B6-483E-99C2-78F9110F3518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3F52-BEF1-4B22-911F-6612EEB24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82483"/>
      </p:ext>
    </p:extLst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" y="1371601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343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" y="1377153"/>
            <a:ext cx="4250323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220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" y="1377153"/>
            <a:ext cx="4250319" cy="5480848"/>
          </a:xfrm>
        </p:spPr>
        <p:txBody>
          <a:bodyPr rIns="0"/>
          <a:lstStyle>
            <a:lvl1pPr>
              <a:defRPr sz="2064"/>
            </a:lvl1pPr>
            <a:lvl2pPr>
              <a:lnSpc>
                <a:spcPct val="100000"/>
              </a:lnSpc>
              <a:spcBef>
                <a:spcPts val="938"/>
              </a:spcBef>
              <a:defRPr sz="2064"/>
            </a:lvl2pPr>
            <a:lvl3pPr>
              <a:lnSpc>
                <a:spcPct val="100000"/>
              </a:lnSpc>
              <a:spcBef>
                <a:spcPts val="981"/>
              </a:spcBef>
              <a:defRPr sz="2064"/>
            </a:lvl3pPr>
            <a:lvl4pPr>
              <a:defRPr sz="2251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96655" y="1658935"/>
            <a:ext cx="3937581" cy="4841875"/>
          </a:xfrm>
          <a:solidFill>
            <a:srgbClr val="FF0000"/>
          </a:solidFill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m + Definition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21680" y="2235231"/>
            <a:ext cx="3928643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6"/>
          </p:nvPr>
        </p:nvSpPr>
        <p:spPr>
          <a:xfrm>
            <a:off x="4896658" y="2235231"/>
            <a:ext cx="3937579" cy="4265583"/>
          </a:xfrm>
        </p:spPr>
        <p:txBody>
          <a:bodyPr lIns="0" rIns="0"/>
          <a:lstStyle>
            <a:lvl1pPr>
              <a:defRPr sz="2064"/>
            </a:lvl1pPr>
            <a:lvl2pPr>
              <a:defRPr sz="2064"/>
            </a:lvl2pPr>
            <a:lvl3pPr>
              <a:defRPr sz="2064"/>
            </a:lvl3pPr>
            <a:lvl4pPr>
              <a:defRPr sz="1876"/>
            </a:lvl4pPr>
            <a:lvl5pPr>
              <a:defRPr sz="18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5170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objects, 2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321680" y="2235229"/>
            <a:ext cx="3928643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3"/>
          </p:nvPr>
        </p:nvSpPr>
        <p:spPr>
          <a:xfrm>
            <a:off x="4896659" y="2235230"/>
            <a:ext cx="3937577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80" y="5286221"/>
            <a:ext cx="3928643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660" y="5286221"/>
            <a:ext cx="3937575" cy="1214593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1680" y="1371594"/>
            <a:ext cx="8512556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059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objects, 3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04802" y="2230156"/>
            <a:ext cx="2424114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2"/>
          </p:nvPr>
        </p:nvSpPr>
        <p:spPr>
          <a:xfrm>
            <a:off x="6415216" y="2230156"/>
            <a:ext cx="2419020" cy="3017848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3360010" y="2230158"/>
            <a:ext cx="2424114" cy="3017865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1678" y="5253238"/>
            <a:ext cx="2407237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60010" y="5253238"/>
            <a:ext cx="2424114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15219" y="5265438"/>
            <a:ext cx="2419018" cy="1228725"/>
          </a:xfrm>
        </p:spPr>
        <p:txBody>
          <a:bodyPr lIns="0" tIns="0" rIns="0" bIns="0"/>
          <a:lstStyle>
            <a:lvl1pPr algn="l">
              <a:defRPr sz="1876"/>
            </a:lvl1pPr>
            <a:lvl2pPr>
              <a:defRPr sz="2064"/>
            </a:lvl2pPr>
            <a:lvl3pPr>
              <a:defRPr sz="2064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21679" y="1371594"/>
            <a:ext cx="8512558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5104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objects, 4-u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96" rIns="4349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76" indent="-99176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76" indent="-99176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/>
          </p:nvPr>
        </p:nvSpPr>
        <p:spPr>
          <a:xfrm>
            <a:off x="321678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/>
          </p:nvPr>
        </p:nvSpPr>
        <p:spPr>
          <a:xfrm>
            <a:off x="4740465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3"/>
          </p:nvPr>
        </p:nvSpPr>
        <p:spPr>
          <a:xfrm>
            <a:off x="2531071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1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518887" y="52236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32973" y="5235845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7"/>
          </p:nvPr>
        </p:nvSpPr>
        <p:spPr>
          <a:xfrm>
            <a:off x="6949856" y="2253589"/>
            <a:ext cx="1887179" cy="2957513"/>
          </a:xfrm>
          <a:solidFill>
            <a:srgbClr val="FF0000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947057" y="5219663"/>
            <a:ext cx="1887179" cy="1017600"/>
          </a:xfrm>
        </p:spPr>
        <p:txBody>
          <a:bodyPr lIns="0" tIns="0" rIns="0" bIns="0">
            <a:noAutofit/>
          </a:bodyPr>
          <a:lstStyle>
            <a:lvl1pPr algn="l">
              <a:defRPr sz="1876"/>
            </a:lvl1pPr>
            <a:lvl2pPr>
              <a:defRPr sz="1689"/>
            </a:lvl2pPr>
            <a:lvl3pPr>
              <a:defRPr sz="1689"/>
            </a:lvl3pPr>
            <a:lvl4pPr>
              <a:defRPr sz="1689"/>
            </a:lvl4pPr>
            <a:lvl5pPr>
              <a:defRPr sz="168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1676" y="1371594"/>
            <a:ext cx="8512560" cy="863638"/>
          </a:xfrm>
        </p:spPr>
        <p:txBody>
          <a:bodyPr lIns="0" rIns="0"/>
          <a:lstStyle>
            <a:lvl1pPr>
              <a:defRPr sz="1876"/>
            </a:lvl1pPr>
            <a:lvl2pPr>
              <a:defRPr sz="1501"/>
            </a:lvl2pPr>
            <a:lvl3pPr>
              <a:defRPr sz="1501"/>
            </a:lvl3pPr>
            <a:lvl4pPr>
              <a:defRPr sz="2064"/>
            </a:lvl4pPr>
            <a:lvl5pPr>
              <a:defRPr sz="206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" y="-8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85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 rot="5400000">
            <a:off x="2362200" y="228600"/>
            <a:ext cx="4800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DRLC0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5080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313267" y="365126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313267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2015 Pearson Education, Inc.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627813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80D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" name="Google Shape;12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ED3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80D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82DA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ED3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2DA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D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5" name="Google Shape;45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692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358E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4DD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6E0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3" name="Google Shape;63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" name="Google Shape;70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" name="Google Shape;71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226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3783E-D2E9-4CA2-9C46-CA17556074DE}" type="datetime1">
              <a:rPr lang="en-US"/>
              <a:pPr>
                <a:defRPr/>
              </a:pPr>
              <a:t>4/17/2024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cmassengale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0D503-1C23-47DB-8F05-5C9A28D47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8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transition spd="med">
    <p:fade thruBlk="1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00000"/>
        <a:defRPr sz="2400" b="1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00000"/>
        <a:defRPr sz="2000" b="1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00000"/>
        <a:defRPr b="1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" y="0"/>
            <a:ext cx="9143996" cy="137716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155448" tIns="64008" rIns="155448" bIns="64008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" y="1377271"/>
            <a:ext cx="9143996" cy="54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92" tIns="91440" rIns="164592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703120" y="0"/>
            <a:ext cx="1441118" cy="1377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715597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2877C4"/>
              </a:buClr>
              <a:buSzTx/>
              <a:buFont typeface="Wingdings" pitchFamily="2" charset="2"/>
              <a:buNone/>
              <a:tabLst/>
            </a:pPr>
            <a:endParaRPr kumimoji="0" lang="en-US" sz="150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hf sldNum="0" hdr="0" dt="0"/>
  <p:txStyles>
    <p:titleStyle>
      <a:lvl1pPr marL="1021615" indent="-1021615" algn="l" rtl="0" eaLnBrk="1" fontAlgn="base" hangingPunct="1">
        <a:lnSpc>
          <a:spcPct val="95000"/>
        </a:lnSpc>
        <a:spcBef>
          <a:spcPts val="0"/>
        </a:spcBef>
        <a:spcAft>
          <a:spcPct val="0"/>
        </a:spcAft>
        <a:tabLst/>
        <a:defRPr sz="2627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5pPr>
      <a:lvl6pPr marL="40803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6pPr>
      <a:lvl7pPr marL="816078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7pPr>
      <a:lvl8pPr marL="122411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8pPr>
      <a:lvl9pPr marL="1632159" algn="l" rtl="0" eaLnBrk="1" fontAlgn="base" hangingPunct="1">
        <a:spcBef>
          <a:spcPct val="0"/>
        </a:spcBef>
        <a:spcAft>
          <a:spcPct val="0"/>
        </a:spcAft>
        <a:defRPr sz="2814" b="1">
          <a:solidFill>
            <a:srgbClr val="2877C4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13000"/>
        </a:lnSpc>
        <a:spcBef>
          <a:spcPts val="1876"/>
        </a:spcBef>
        <a:spcAft>
          <a:spcPts val="0"/>
        </a:spcAft>
        <a:buClr>
          <a:srgbClr val="2877C4"/>
        </a:buClr>
        <a:buFont typeface="Arial Unicode MS" pitchFamily="34" charset="-128"/>
        <a:defRPr sz="2064">
          <a:solidFill>
            <a:srgbClr val="000000"/>
          </a:solidFill>
          <a:latin typeface="+mn-lt"/>
          <a:ea typeface="+mn-ea"/>
          <a:cs typeface="+mn-cs"/>
        </a:defRPr>
      </a:lvl1pPr>
      <a:lvl2pPr marL="205436" indent="-204020" algn="l" rtl="0" eaLnBrk="1" fontAlgn="base" hangingPunct="1">
        <a:lnSpc>
          <a:spcPct val="113000"/>
        </a:lnSpc>
        <a:spcBef>
          <a:spcPts val="938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64">
          <a:solidFill>
            <a:srgbClr val="000000"/>
          </a:solidFill>
          <a:latin typeface="+mn-lt"/>
        </a:defRPr>
      </a:lvl2pPr>
      <a:lvl3pPr marL="612058" indent="-202601" algn="l" rtl="0" eaLnBrk="1" fontAlgn="base" hangingPunct="1">
        <a:lnSpc>
          <a:spcPct val="113000"/>
        </a:lnSpc>
        <a:spcBef>
          <a:spcPts val="563"/>
        </a:spcBef>
        <a:spcAft>
          <a:spcPts val="0"/>
        </a:spcAft>
        <a:buClr>
          <a:schemeClr val="accent3"/>
        </a:buClr>
        <a:buChar char="•"/>
        <a:defRPr sz="2064">
          <a:solidFill>
            <a:srgbClr val="000000"/>
          </a:solidFill>
          <a:latin typeface="+mn-lt"/>
        </a:defRPr>
      </a:lvl3pPr>
      <a:lvl4pPr marL="1333213" indent="-209686" algn="l" rtl="0" eaLnBrk="1" fontAlgn="base" hangingPunct="1">
        <a:lnSpc>
          <a:spcPct val="115000"/>
        </a:lnSpc>
        <a:spcBef>
          <a:spcPts val="0"/>
        </a:spcBef>
        <a:spcAft>
          <a:spcPts val="0"/>
        </a:spcAft>
        <a:buClr>
          <a:schemeClr val="accent4"/>
        </a:buClr>
        <a:buFont typeface="Arial" pitchFamily="34" charset="0"/>
        <a:buChar char="•"/>
        <a:defRPr sz="2439">
          <a:solidFill>
            <a:srgbClr val="000000"/>
          </a:solidFill>
          <a:latin typeface="+mn-lt"/>
        </a:defRPr>
      </a:lvl4pPr>
      <a:lvl5pPr marL="183476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5pPr>
      <a:lvl6pPr marL="2242800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6pPr>
      <a:lvl7pPr marL="265083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7pPr>
      <a:lvl8pPr marL="3058878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8pPr>
      <a:lvl9pPr marL="3466916" indent="-202601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har char="»"/>
        <a:defRPr sz="1876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1pPr>
      <a:lvl2pPr marL="40803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2pPr>
      <a:lvl3pPr marL="816078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3pPr>
      <a:lvl4pPr marL="122411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4pPr>
      <a:lvl5pPr marL="1632159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5pPr>
      <a:lvl6pPr marL="2040197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6pPr>
      <a:lvl7pPr marL="2448236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7pPr>
      <a:lvl8pPr marL="285627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8pPr>
      <a:lvl9pPr marL="3264314" algn="l" defTabSz="816078" rtl="0" eaLnBrk="1" latinLnBrk="0" hangingPunct="1">
        <a:defRPr sz="1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hyperlink" Target="file:///E:\wiki\Locomotio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E:\wiki\Skeleton" TargetMode="External"/><Relationship Id="rId5" Type="http://schemas.openxmlformats.org/officeDocument/2006/relationships/hyperlink" Target="file:///E:\wiki\Bone" TargetMode="External"/><Relationship Id="rId4" Type="http://schemas.openxmlformats.org/officeDocument/2006/relationships/hyperlink" Target="file:///E:\wiki\Tendon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t>Biology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9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</a:rPr>
              <a:t>4 Main Types of Tissues</a:t>
            </a:r>
            <a:endParaRPr/>
          </a:p>
        </p:txBody>
      </p:sp>
      <p:pic>
        <p:nvPicPr>
          <p:cNvPr id="395" name="Google Shape;395;p79"/>
          <p:cNvPicPr preferRelativeResize="0"/>
          <p:nvPr/>
        </p:nvPicPr>
        <p:blipFill rotWithShape="1">
          <a:blip r:embed="rId3">
            <a:alphaModFix/>
          </a:blip>
          <a:srcRect l="7094" t="10089" r="53633" b="52488"/>
          <a:stretch/>
        </p:blipFill>
        <p:spPr>
          <a:xfrm>
            <a:off x="5316186" y="1282534"/>
            <a:ext cx="2957944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95;p79">
            <a:extLst>
              <a:ext uri="{FF2B5EF4-FFF2-40B4-BE49-F238E27FC236}">
                <a16:creationId xmlns:a16="http://schemas.microsoft.com/office/drawing/2014/main" id="{1E3DFA95-DBFA-80AA-B469-F4DF26F4AD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94" t="47821" r="53633" b="14756"/>
          <a:stretch/>
        </p:blipFill>
        <p:spPr>
          <a:xfrm>
            <a:off x="869871" y="3887188"/>
            <a:ext cx="2957944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95;p79">
            <a:extLst>
              <a:ext uri="{FF2B5EF4-FFF2-40B4-BE49-F238E27FC236}">
                <a16:creationId xmlns:a16="http://schemas.microsoft.com/office/drawing/2014/main" id="{C2406681-26D7-29EC-802A-434636F5FF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826" t="10089" r="6120" b="52007"/>
          <a:stretch/>
        </p:blipFill>
        <p:spPr>
          <a:xfrm>
            <a:off x="703120" y="1282534"/>
            <a:ext cx="3311235" cy="249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95;p79">
            <a:extLst>
              <a:ext uri="{FF2B5EF4-FFF2-40B4-BE49-F238E27FC236}">
                <a16:creationId xmlns:a16="http://schemas.microsoft.com/office/drawing/2014/main" id="{36D81801-238A-C72A-0730-858C60F3B9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1443" t="47821" r="6120" b="14756"/>
          <a:stretch/>
        </p:blipFill>
        <p:spPr>
          <a:xfrm>
            <a:off x="5149436" y="3887188"/>
            <a:ext cx="3291444" cy="2493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2493817" y="118753"/>
            <a:ext cx="3978894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</a:t>
            </a:r>
            <a:endParaRPr sz="3600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106878" y="890649"/>
            <a:ext cx="9037122" cy="584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Cover body surfaces, lining internal organs &amp; cavities.</a:t>
            </a:r>
          </a:p>
          <a:p>
            <a:pPr marL="2286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Apical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cells face the interior cavity.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lang="en-US" sz="11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cells come in three shapes: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Squamous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like a fried egg.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Cuboidal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as tall as they are wide.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Columnar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taller than they are wide.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98" name="Picture 2" descr="Epithelial Histology">
            <a:extLst>
              <a:ext uri="{FF2B5EF4-FFF2-40B4-BE49-F238E27FC236}">
                <a16:creationId xmlns:a16="http://schemas.microsoft.com/office/drawing/2014/main" id="{3A83B820-2E6F-E1CD-B469-53948995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93" y="2069337"/>
            <a:ext cx="5661005" cy="23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pithelial cell">
            <a:extLst>
              <a:ext uri="{FF2B5EF4-FFF2-40B4-BE49-F238E27FC236}">
                <a16:creationId xmlns:a16="http://schemas.microsoft.com/office/drawing/2014/main" id="{0DA3A026-F6A6-8C82-8520-ADDC85DF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2" t="16720" r="25430" b="29947"/>
          <a:stretch/>
        </p:blipFill>
        <p:spPr bwMode="auto">
          <a:xfrm>
            <a:off x="4780476" y="1107317"/>
            <a:ext cx="207460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pithelial cell">
            <a:extLst>
              <a:ext uri="{FF2B5EF4-FFF2-40B4-BE49-F238E27FC236}">
                <a16:creationId xmlns:a16="http://schemas.microsoft.com/office/drawing/2014/main" id="{8B513BD5-2295-BBFE-207E-90E006B6D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16775" r="49570" b="29892"/>
          <a:stretch/>
        </p:blipFill>
        <p:spPr bwMode="auto">
          <a:xfrm>
            <a:off x="2551848" y="1091056"/>
            <a:ext cx="2074607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pithelial cell">
            <a:extLst>
              <a:ext uri="{FF2B5EF4-FFF2-40B4-BE49-F238E27FC236}">
                <a16:creationId xmlns:a16="http://schemas.microsoft.com/office/drawing/2014/main" id="{FAB9614F-3155-4226-82A9-5A2448535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16129" r="72634" b="30538"/>
          <a:stretch/>
        </p:blipFill>
        <p:spPr bwMode="auto">
          <a:xfrm>
            <a:off x="293778" y="1006443"/>
            <a:ext cx="22220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pithelial cell">
            <a:extLst>
              <a:ext uri="{FF2B5EF4-FFF2-40B4-BE49-F238E27FC236}">
                <a16:creationId xmlns:a16="http://schemas.microsoft.com/office/drawing/2014/main" id="{FA7507A1-9C54-DBE2-0F9C-FEE5812FD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3"/>
          <a:stretch/>
        </p:blipFill>
        <p:spPr bwMode="auto">
          <a:xfrm>
            <a:off x="0" y="4617245"/>
            <a:ext cx="9144000" cy="21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pithelial cell">
            <a:extLst>
              <a:ext uri="{FF2B5EF4-FFF2-40B4-BE49-F238E27FC236}">
                <a16:creationId xmlns:a16="http://schemas.microsoft.com/office/drawing/2014/main" id="{E8E5A271-6ED0-6D4F-9F15-A1ABBA90D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14552" r="2422" b="30538"/>
          <a:stretch/>
        </p:blipFill>
        <p:spPr bwMode="auto">
          <a:xfrm>
            <a:off x="6836824" y="1036978"/>
            <a:ext cx="2074607" cy="37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01;p80">
            <a:extLst>
              <a:ext uri="{FF2B5EF4-FFF2-40B4-BE49-F238E27FC236}">
                <a16:creationId xmlns:a16="http://schemas.microsoft.com/office/drawing/2014/main" id="{6BC5DBAF-BACE-38BF-239C-5F5792A808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3817" y="118753"/>
            <a:ext cx="3978894" cy="771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Cells</a:t>
            </a:r>
            <a:endParaRPr sz="3600" dirty="0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453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B02D534A-AACB-A836-391F-A09DAE8BC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4725" b="90037"/>
          <a:stretch/>
        </p:blipFill>
        <p:spPr bwMode="auto">
          <a:xfrm>
            <a:off x="1406768" y="0"/>
            <a:ext cx="6390753" cy="6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3FE9B576-D475-0174-8B11-9DDE7960C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53114" b="4200"/>
          <a:stretch/>
        </p:blipFill>
        <p:spPr bwMode="auto">
          <a:xfrm>
            <a:off x="6836229" y="3940628"/>
            <a:ext cx="2307771" cy="29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8CA55236-CF86-628A-A3D4-567C8B462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9" r="74322" b="4200"/>
          <a:stretch/>
        </p:blipFill>
        <p:spPr bwMode="auto">
          <a:xfrm>
            <a:off x="0" y="939521"/>
            <a:ext cx="2347966" cy="59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7CFFD86E-559E-D3F2-FA06-2DC3E18BE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9499" r="49725" b="4200"/>
          <a:stretch/>
        </p:blipFill>
        <p:spPr bwMode="auto">
          <a:xfrm>
            <a:off x="2347966" y="939520"/>
            <a:ext cx="2299398" cy="59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4BC6F135-8C76-BABF-F455-24AD5ABFC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 t="9499" r="25037" b="4200"/>
          <a:stretch/>
        </p:blipFill>
        <p:spPr bwMode="auto">
          <a:xfrm>
            <a:off x="4647365" y="939521"/>
            <a:ext cx="2307772" cy="59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assification and Types of Epithelial Tissues - Rs' Science">
            <a:extLst>
              <a:ext uri="{FF2B5EF4-FFF2-40B4-BE49-F238E27FC236}">
                <a16:creationId xmlns:a16="http://schemas.microsoft.com/office/drawing/2014/main" id="{EE5D4EEF-F4FE-0D08-90EA-A6C9324D9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2" t="9499" b="47814"/>
          <a:stretch/>
        </p:blipFill>
        <p:spPr bwMode="auto">
          <a:xfrm>
            <a:off x="6917455" y="929473"/>
            <a:ext cx="2226546" cy="29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81" descr="20_04EpitheliumTypes-U.jpg"/>
          <p:cNvPicPr preferRelativeResize="0"/>
          <p:nvPr/>
        </p:nvPicPr>
        <p:blipFill rotWithShape="1">
          <a:blip r:embed="rId3">
            <a:alphaModFix/>
          </a:blip>
          <a:srcRect b="4075"/>
          <a:stretch/>
        </p:blipFill>
        <p:spPr>
          <a:xfrm>
            <a:off x="298704" y="765048"/>
            <a:ext cx="8546592" cy="511081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81"/>
          <p:cNvSpPr txBox="1"/>
          <p:nvPr/>
        </p:nvSpPr>
        <p:spPr>
          <a:xfrm>
            <a:off x="2220431" y="2033218"/>
            <a:ext cx="59291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b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nuclei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81"/>
          <p:cNvCxnSpPr/>
          <p:nvPr/>
        </p:nvCxnSpPr>
        <p:spPr>
          <a:xfrm>
            <a:off x="2040467" y="1651000"/>
            <a:ext cx="356700" cy="40593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81"/>
          <p:cNvCxnSpPr/>
          <p:nvPr/>
        </p:nvCxnSpPr>
        <p:spPr>
          <a:xfrm>
            <a:off x="2307167" y="1693333"/>
            <a:ext cx="90000" cy="36360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81"/>
          <p:cNvCxnSpPr>
            <a:cxnSpLocks/>
          </p:cNvCxnSpPr>
          <p:nvPr/>
        </p:nvCxnSpPr>
        <p:spPr>
          <a:xfrm flipV="1">
            <a:off x="2531866" y="810957"/>
            <a:ext cx="217850" cy="2638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81"/>
          <p:cNvCxnSpPr/>
          <p:nvPr/>
        </p:nvCxnSpPr>
        <p:spPr>
          <a:xfrm>
            <a:off x="2625000" y="1311867"/>
            <a:ext cx="249433" cy="1020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81"/>
          <p:cNvCxnSpPr/>
          <p:nvPr/>
        </p:nvCxnSpPr>
        <p:spPr>
          <a:xfrm rot="10800000" flipH="1">
            <a:off x="804666" y="1701800"/>
            <a:ext cx="190167" cy="3720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81"/>
          <p:cNvSpPr txBox="1"/>
          <p:nvPr/>
        </p:nvSpPr>
        <p:spPr>
          <a:xfrm>
            <a:off x="586365" y="2033218"/>
            <a:ext cx="10716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Underlying </a:t>
            </a:r>
            <a:b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sz="16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81"/>
          <p:cNvSpPr txBox="1"/>
          <p:nvPr/>
        </p:nvSpPr>
        <p:spPr>
          <a:xfrm>
            <a:off x="2238805" y="318514"/>
            <a:ext cx="166712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Apical surface of</a:t>
            </a:r>
            <a:br>
              <a:rPr lang="en-US" sz="1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epithelium</a:t>
            </a:r>
            <a:endParaRPr sz="1600" b="1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81"/>
          <p:cNvSpPr txBox="1"/>
          <p:nvPr/>
        </p:nvSpPr>
        <p:spPr>
          <a:xfrm>
            <a:off x="2906231" y="1279684"/>
            <a:ext cx="12567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Basal lamina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81"/>
          <p:cNvSpPr txBox="1"/>
          <p:nvPr/>
        </p:nvSpPr>
        <p:spPr>
          <a:xfrm>
            <a:off x="332355" y="5640020"/>
            <a:ext cx="29048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cuboidal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81"/>
          <p:cNvSpPr txBox="1"/>
          <p:nvPr/>
        </p:nvSpPr>
        <p:spPr>
          <a:xfrm>
            <a:off x="340822" y="2668220"/>
            <a:ext cx="30873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squamous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81"/>
          <p:cNvSpPr txBox="1"/>
          <p:nvPr/>
        </p:nvSpPr>
        <p:spPr>
          <a:xfrm>
            <a:off x="5539356" y="2659754"/>
            <a:ext cx="33038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</a:t>
            </a:r>
            <a:r>
              <a:rPr lang="en-US" sz="16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squamous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1"/>
          <p:cNvSpPr txBox="1"/>
          <p:nvPr/>
        </p:nvSpPr>
        <p:spPr>
          <a:xfrm>
            <a:off x="5547824" y="5648487"/>
            <a:ext cx="29847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6063" marR="0" lvl="0" indent="-2460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16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columnar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epithelium</a:t>
            </a: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/>
      <p:bldP spid="415" grpId="0"/>
      <p:bldP spid="416" grpId="0"/>
      <p:bldP spid="417" grpId="0"/>
      <p:bldP spid="418" grpId="0"/>
      <p:bldP spid="419" grpId="0"/>
      <p:bldP spid="420" grpId="0"/>
      <p:bldP spid="4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man skin | Definition, Layers, Types, &amp; Facts | Britannica">
            <a:extLst>
              <a:ext uri="{FF2B5EF4-FFF2-40B4-BE49-F238E27FC236}">
                <a16:creationId xmlns:a16="http://schemas.microsoft.com/office/drawing/2014/main" id="{80F207A7-1317-5F0D-4D06-798E77A3B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1632527" y="1930702"/>
            <a:ext cx="6343850" cy="47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1632527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98322" y="866899"/>
            <a:ext cx="9045677" cy="141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Part of integumentary system. Skin </a:t>
            </a:r>
            <a:r>
              <a:rPr lang="en-US" b="1" dirty="0">
                <a:solidFill>
                  <a:srgbClr val="00B0F0"/>
                </a:solidFill>
                <a:latin typeface="Comic Sans MS"/>
                <a:sym typeface="Comic Sans MS"/>
              </a:rPr>
              <a:t>protects 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internal organs, </a:t>
            </a:r>
            <a:r>
              <a:rPr lang="en-US" dirty="0">
                <a:solidFill>
                  <a:srgbClr val="FF0000"/>
                </a:solidFill>
                <a:latin typeface="Comic Sans MS"/>
                <a:sym typeface="Comic Sans MS"/>
              </a:rPr>
              <a:t>regulates body temperature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, and </a:t>
            </a: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excretes sweat 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(liquid waste).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14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1632527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4788131" y="1264275"/>
            <a:ext cx="4355869" cy="535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Skin</a:t>
            </a:r>
            <a:r>
              <a:rPr lang="en-US" sz="2400" dirty="0">
                <a:solidFill>
                  <a:srgbClr val="002060"/>
                </a:solidFill>
                <a:latin typeface="+mn-lt"/>
                <a:sym typeface="Comic Sans MS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+mn-lt"/>
                <a:sym typeface="Comic Sans MS"/>
              </a:rPr>
              <a:t>oil </a:t>
            </a: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protects from pathogens (bacteria, fungi) &amp; hydrates the skin.</a:t>
            </a:r>
          </a:p>
          <a:p>
            <a:pPr marL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  <a:sym typeface="Comic Sans MS"/>
              </a:rPr>
              <a:t>Sweat glands </a:t>
            </a:r>
            <a:r>
              <a:rPr lang="en-US" sz="2400" dirty="0">
                <a:solidFill>
                  <a:srgbClr val="002060"/>
                </a:solidFill>
                <a:latin typeface="+mn-lt"/>
                <a:sym typeface="Comic Sans MS"/>
              </a:rPr>
              <a:t>control body temperature (forehead, armpits, palms, soles).</a:t>
            </a:r>
          </a:p>
          <a:p>
            <a:pPr marL="0" lvl="1" indent="0">
              <a:spcBef>
                <a:spcPts val="1800"/>
              </a:spcBef>
              <a:buSzPts val="2600"/>
              <a:buNone/>
            </a:pP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Skin</a:t>
            </a:r>
            <a:r>
              <a:rPr lang="en-US" sz="2400" dirty="0">
                <a:solidFill>
                  <a:srgbClr val="002060"/>
                </a:solidFill>
                <a:latin typeface="+mn-lt"/>
                <a:sym typeface="Comic Sans MS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+mn-lt"/>
                <a:sym typeface="Comic Sans MS"/>
              </a:rPr>
              <a:t>pigmentation </a:t>
            </a:r>
            <a:r>
              <a:rPr lang="en-US" sz="2400" dirty="0">
                <a:solidFill>
                  <a:srgbClr val="00B050"/>
                </a:solidFill>
                <a:latin typeface="+mn-lt"/>
                <a:sym typeface="Comic Sans MS"/>
              </a:rPr>
              <a:t>is determined by melanin.</a:t>
            </a:r>
          </a:p>
          <a:p>
            <a:pPr marL="0" lvl="1" indent="0">
              <a:spcBef>
                <a:spcPts val="1800"/>
              </a:spcBef>
              <a:buSzPts val="2600"/>
              <a:buNone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Hair</a:t>
            </a:r>
            <a:r>
              <a:rPr lang="en-US" sz="2400" dirty="0">
                <a:latin typeface="+mn-lt"/>
              </a:rPr>
              <a:t> serves as protection (from sun), sensory input &amp; detection, thermoregulation, communication, and beauty. </a:t>
            </a:r>
            <a:endParaRPr sz="2400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Human skin | Definition, Layers, Types, &amp; Facts | Britannica">
            <a:extLst>
              <a:ext uri="{FF2B5EF4-FFF2-40B4-BE49-F238E27FC236}">
                <a16:creationId xmlns:a16="http://schemas.microsoft.com/office/drawing/2014/main" id="{80F207A7-1317-5F0D-4D06-798E77A3B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7"/>
          <a:stretch/>
        </p:blipFill>
        <p:spPr bwMode="auto">
          <a:xfrm>
            <a:off x="174937" y="1748481"/>
            <a:ext cx="4495208" cy="41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902524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1307691" y="5615049"/>
            <a:ext cx="6888134" cy="124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120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Special sensory cells in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DERMIS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detect pain, heat, cold, pressure and touch.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Schematic of the skin anatomy with cutaneous sensory receptors. | Download  Scientific Diagram">
            <a:extLst>
              <a:ext uri="{FF2B5EF4-FFF2-40B4-BE49-F238E27FC236}">
                <a16:creationId xmlns:a16="http://schemas.microsoft.com/office/drawing/2014/main" id="{1FC85057-1896-8736-8C2B-5B533B47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98" y="1009041"/>
            <a:ext cx="7295425" cy="45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0"/>
          <p:cNvSpPr txBox="1">
            <a:spLocks noGrp="1"/>
          </p:cNvSpPr>
          <p:nvPr>
            <p:ph type="title"/>
          </p:nvPr>
        </p:nvSpPr>
        <p:spPr>
          <a:xfrm>
            <a:off x="902524" y="95003"/>
            <a:ext cx="5878945" cy="7718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Epithelial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SKIN</a:t>
            </a:r>
            <a:endParaRPr sz="36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4473676" y="1022555"/>
            <a:ext cx="4670323" cy="583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heat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receptors are near the sweat glands.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F0"/>
                </a:solidFill>
                <a:latin typeface="Comic Sans MS"/>
                <a:sym typeface="Comic Sans MS"/>
              </a:rPr>
              <a:t>Cold</a:t>
            </a: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 and </a:t>
            </a:r>
            <a:r>
              <a:rPr lang="en-US" dirty="0">
                <a:solidFill>
                  <a:schemeClr val="tx1"/>
                </a:solidFill>
                <a:latin typeface="Comic Sans MS"/>
                <a:sym typeface="Comic Sans MS"/>
              </a:rPr>
              <a:t>touch</a:t>
            </a: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 receptors are near the hair follicle (“goose bumps”).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Pain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receptors are embedded in the fat layer.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chemeClr val="tx1"/>
                </a:solidFill>
                <a:latin typeface="Comic Sans MS"/>
                <a:sym typeface="Comic Sans MS"/>
              </a:rPr>
              <a:t>Touch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, </a:t>
            </a: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pain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, and </a:t>
            </a:r>
            <a:r>
              <a:rPr lang="en-US" dirty="0">
                <a:solidFill>
                  <a:srgbClr val="00B0F0"/>
                </a:solidFill>
                <a:latin typeface="Comic Sans MS"/>
                <a:sym typeface="Comic Sans MS"/>
              </a:rPr>
              <a:t>cold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are nearer the epidermis while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Comic Sans MS"/>
              </a:rPr>
              <a:t>pressure</a:t>
            </a: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 receptors are deeper in the dermis.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0" name="Picture 2" descr="Schematic of the skin anatomy with cutaneous sensory receptors. | Download  Scientific Diagram">
            <a:extLst>
              <a:ext uri="{FF2B5EF4-FFF2-40B4-BE49-F238E27FC236}">
                <a16:creationId xmlns:a16="http://schemas.microsoft.com/office/drawing/2014/main" id="{1FC85057-1896-8736-8C2B-5B533B47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9" y="1759128"/>
            <a:ext cx="4031115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2"/>
          <p:cNvSpPr txBox="1">
            <a:spLocks noGrp="1"/>
          </p:cNvSpPr>
          <p:nvPr>
            <p:ph type="title"/>
          </p:nvPr>
        </p:nvSpPr>
        <p:spPr>
          <a:xfrm>
            <a:off x="2463800" y="139496"/>
            <a:ext cx="4216400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</a:t>
            </a:r>
            <a:endParaRPr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8" name="Google Shape;428;p82"/>
          <p:cNvSpPr txBox="1">
            <a:spLocks noGrp="1"/>
          </p:cNvSpPr>
          <p:nvPr>
            <p:ph type="body" idx="1"/>
          </p:nvPr>
        </p:nvSpPr>
        <p:spPr>
          <a:xfrm>
            <a:off x="84117" y="997527"/>
            <a:ext cx="8976756" cy="572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rPr>
              <a:t>Binds and supports other tissues </a:t>
            </a: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Six major types:</a:t>
            </a:r>
            <a:endParaRPr dirty="0"/>
          </a:p>
        </p:txBody>
      </p:sp>
      <p:pic>
        <p:nvPicPr>
          <p:cNvPr id="1026" name="Picture 2" descr="8,756 Connective Tissue Images, Stock Photos &amp; Vectors | Shutterstock">
            <a:extLst>
              <a:ext uri="{FF2B5EF4-FFF2-40B4-BE49-F238E27FC236}">
                <a16:creationId xmlns:a16="http://schemas.microsoft.com/office/drawing/2014/main" id="{8C6D69CF-A44E-F4C7-DC71-1C8A3C23A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" r="2867" b="10882"/>
          <a:stretch/>
        </p:blipFill>
        <p:spPr bwMode="auto">
          <a:xfrm>
            <a:off x="1814968" y="2234995"/>
            <a:ext cx="5514063" cy="462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5"/>
          <p:cNvSpPr txBox="1">
            <a:spLocks noGrp="1"/>
          </p:cNvSpPr>
          <p:nvPr>
            <p:ph type="ctrTitle"/>
          </p:nvPr>
        </p:nvSpPr>
        <p:spPr>
          <a:xfrm>
            <a:off x="762000" y="412955"/>
            <a:ext cx="7772400" cy="191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Anatomy and Physiology</a:t>
            </a:r>
            <a:br>
              <a:rPr lang="en-US" sz="3600" b="1" dirty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800" b="1" dirty="0">
                <a:solidFill>
                  <a:srgbClr val="FF0000"/>
                </a:solidFill>
              </a:rPr>
              <a:t>Skin, Muscle, Bone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Chapter 30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1026" name="Picture 2" descr="Explore Human Anatomy, Physiology, and Genetics | Innerbody">
            <a:extLst>
              <a:ext uri="{FF2B5EF4-FFF2-40B4-BE49-F238E27FC236}">
                <a16:creationId xmlns:a16="http://schemas.microsoft.com/office/drawing/2014/main" id="{46FB06A1-3002-51E8-81BD-CBC6C29AB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7197"/>
          <a:stretch/>
        </p:blipFill>
        <p:spPr bwMode="auto">
          <a:xfrm>
            <a:off x="2055584" y="2323461"/>
            <a:ext cx="5185231" cy="44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2"/>
          <p:cNvSpPr txBox="1">
            <a:spLocks noGrp="1"/>
          </p:cNvSpPr>
          <p:nvPr>
            <p:ph type="body" idx="1"/>
          </p:nvPr>
        </p:nvSpPr>
        <p:spPr>
          <a:xfrm>
            <a:off x="84117" y="997527"/>
            <a:ext cx="7207332" cy="572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Loose Connective Tissue</a:t>
            </a:r>
            <a:endParaRPr dirty="0"/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most widespread.</a:t>
            </a:r>
            <a:endParaRPr dirty="0"/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consists of ropelike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collagen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elastic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fibers that are strong and resilient.</a:t>
            </a:r>
            <a:endParaRPr dirty="0"/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helps to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 skin to underlying tissues.</a:t>
            </a:r>
          </a:p>
          <a:p>
            <a:pPr marL="914400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1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600"/>
              <a:buNone/>
            </a:pP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Fibrous Connective Tissue</a:t>
            </a:r>
            <a:r>
              <a:rPr lang="en-US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>
              <a:solidFill>
                <a:srgbClr val="00B050"/>
              </a:solidFill>
            </a:endParaRPr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has </a:t>
            </a:r>
            <a:r>
              <a:rPr lang="en-US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DENSELY</a:t>
            </a: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packed collagen fibers.</a:t>
            </a:r>
            <a:endParaRPr dirty="0">
              <a:solidFill>
                <a:srgbClr val="00B0F0"/>
              </a:solidFill>
            </a:endParaRPr>
          </a:p>
          <a:p>
            <a:pPr marL="6889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Tendons </a:t>
            </a: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attach muscle to bone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441;p84" descr="20_05_0ConnectiveTissue-U.jpg">
            <a:extLst>
              <a:ext uri="{FF2B5EF4-FFF2-40B4-BE49-F238E27FC236}">
                <a16:creationId xmlns:a16="http://schemas.microsoft.com/office/drawing/2014/main" id="{12669766-1D8A-CB9A-569D-AAE3804F2D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314" r="80756" b="37013"/>
          <a:stretch/>
        </p:blipFill>
        <p:spPr>
          <a:xfrm>
            <a:off x="6803787" y="1246909"/>
            <a:ext cx="1991553" cy="243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1;p84" descr="20_05_0ConnectiveTissue-U.jpg">
            <a:extLst>
              <a:ext uri="{FF2B5EF4-FFF2-40B4-BE49-F238E27FC236}">
                <a16:creationId xmlns:a16="http://schemas.microsoft.com/office/drawing/2014/main" id="{10F1B48D-4834-FF80-2E00-971AC1CF51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821" t="65213" r="59873" b="7026"/>
          <a:stretch/>
        </p:blipFill>
        <p:spPr>
          <a:xfrm>
            <a:off x="6937632" y="4066529"/>
            <a:ext cx="1991553" cy="24314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35;p83">
            <a:extLst>
              <a:ext uri="{FF2B5EF4-FFF2-40B4-BE49-F238E27FC236}">
                <a16:creationId xmlns:a16="http://schemas.microsoft.com/office/drawing/2014/main" id="{154E3E5C-AF32-8672-3DDD-9CE812044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207" y="89139"/>
            <a:ext cx="8475133" cy="7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and supports other tissues</a:t>
            </a:r>
            <a:endParaRPr dirty="0">
              <a:solidFill>
                <a:schemeClr val="accent4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3600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3"/>
          <p:cNvSpPr txBox="1">
            <a:spLocks noGrp="1"/>
          </p:cNvSpPr>
          <p:nvPr>
            <p:ph type="body" idx="1"/>
          </p:nvPr>
        </p:nvSpPr>
        <p:spPr>
          <a:xfrm>
            <a:off x="87676" y="1049866"/>
            <a:ext cx="6657254" cy="520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Adipose Tissue</a:t>
            </a: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06450" indent="-236538">
              <a:spcBef>
                <a:spcPts val="1200"/>
              </a:spcBef>
              <a:buSzPts val="2400"/>
            </a:pP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stores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large, closely packed cells held in a matrix of fibers.</a:t>
            </a:r>
            <a:endParaRPr dirty="0">
              <a:solidFill>
                <a:srgbClr val="00B0F0"/>
              </a:solidFill>
            </a:endParaRPr>
          </a:p>
          <a:p>
            <a:pPr marL="635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endParaRPr lang="en-US"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35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Cartilage</a:t>
            </a:r>
            <a:endParaRPr dirty="0">
              <a:solidFill>
                <a:srgbClr val="00B050"/>
              </a:solidFill>
            </a:endParaRPr>
          </a:p>
          <a:p>
            <a:pPr marL="10318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 strong and flexible skeletal material.</a:t>
            </a:r>
            <a:endParaRPr dirty="0">
              <a:solidFill>
                <a:schemeClr val="tx1"/>
              </a:solidFill>
            </a:endParaRPr>
          </a:p>
          <a:p>
            <a:pPr marL="1031875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surrounds the </a:t>
            </a:r>
            <a:r>
              <a:rPr lang="en-US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ends of bones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798513" lvl="2" indent="39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435" name="Google Shape;435;p83"/>
          <p:cNvSpPr txBox="1">
            <a:spLocks noGrp="1"/>
          </p:cNvSpPr>
          <p:nvPr>
            <p:ph type="title"/>
          </p:nvPr>
        </p:nvSpPr>
        <p:spPr>
          <a:xfrm>
            <a:off x="320207" y="89139"/>
            <a:ext cx="8475133" cy="7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and supports other tissues</a:t>
            </a:r>
            <a:endParaRPr dirty="0">
              <a:solidFill>
                <a:schemeClr val="accent4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441;p84" descr="20_05_0ConnectiveTissue-U.jpg">
            <a:extLst>
              <a:ext uri="{FF2B5EF4-FFF2-40B4-BE49-F238E27FC236}">
                <a16:creationId xmlns:a16="http://schemas.microsoft.com/office/drawing/2014/main" id="{B126812A-F6B9-6271-A92D-4A6AB41FE8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054" t="44293" r="10970" b="29033"/>
          <a:stretch/>
        </p:blipFill>
        <p:spPr>
          <a:xfrm>
            <a:off x="6263423" y="4216038"/>
            <a:ext cx="2107128" cy="221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1;p84" descr="20_05_0ConnectiveTissue-U.jpg">
            <a:extLst>
              <a:ext uri="{FF2B5EF4-FFF2-40B4-BE49-F238E27FC236}">
                <a16:creationId xmlns:a16="http://schemas.microsoft.com/office/drawing/2014/main" id="{EE214ECF-3FB6-6AEC-6F6A-930521615E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89" t="59708" r="33835" b="14299"/>
          <a:stretch/>
        </p:blipFill>
        <p:spPr>
          <a:xfrm rot="5400000">
            <a:off x="6688212" y="1177170"/>
            <a:ext cx="2107128" cy="225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3"/>
          <p:cNvSpPr txBox="1">
            <a:spLocks noGrp="1"/>
          </p:cNvSpPr>
          <p:nvPr>
            <p:ph type="body" idx="1"/>
          </p:nvPr>
        </p:nvSpPr>
        <p:spPr>
          <a:xfrm>
            <a:off x="87676" y="1049866"/>
            <a:ext cx="5933114" cy="520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Bone</a:t>
            </a:r>
            <a:r>
              <a:rPr lang="en-US" sz="2400" b="1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855663" indent="-285750">
              <a:spcBef>
                <a:spcPts val="1200"/>
              </a:spcBef>
              <a:buSzPts val="2400"/>
            </a:pPr>
            <a:r>
              <a:rPr lang="en-US" sz="2400" b="1" dirty="0">
                <a:solidFill>
                  <a:schemeClr val="tx1"/>
                </a:solidFill>
                <a:latin typeface="Comic Sans MS"/>
                <a:sym typeface="Comic Sans MS"/>
              </a:rPr>
              <a:t>Osteoblasts</a:t>
            </a:r>
            <a:r>
              <a:rPr lang="en-US" sz="2400" b="1" dirty="0">
                <a:solidFill>
                  <a:srgbClr val="00B0F0"/>
                </a:solidFill>
                <a:latin typeface="Comic Sans MS"/>
                <a:sym typeface="Comic Sans MS"/>
              </a:rPr>
              <a:t> secrete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collagen fibers </a:t>
            </a: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embedded in a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 mineral substance </a:t>
            </a:r>
            <a:r>
              <a:rPr lang="en-US" sz="2400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containing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calcium, magnesium, </a:t>
            </a:r>
            <a:r>
              <a:rPr lang="en-US" sz="2400" b="1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phosphate.</a:t>
            </a:r>
          </a:p>
          <a:p>
            <a:pPr marL="855663" indent="-285750">
              <a:spcBef>
                <a:spcPts val="1200"/>
              </a:spcBef>
              <a:buSzPts val="2400"/>
            </a:pPr>
            <a:endParaRPr lang="en-US" sz="2000" b="1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36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Blood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628650" indent="-223838">
              <a:spcBef>
                <a:spcPts val="1200"/>
              </a:spcBef>
              <a:buSzPts val="2400"/>
            </a:pP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transports substances throughout the body.</a:t>
            </a:r>
            <a:endParaRPr dirty="0">
              <a:solidFill>
                <a:schemeClr val="tx1"/>
              </a:solidFill>
            </a:endParaRPr>
          </a:p>
          <a:p>
            <a:pPr marL="798513" lvl="2" indent="396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435" name="Google Shape;435;p83"/>
          <p:cNvSpPr txBox="1">
            <a:spLocks noGrp="1"/>
          </p:cNvSpPr>
          <p:nvPr>
            <p:ph type="title"/>
          </p:nvPr>
        </p:nvSpPr>
        <p:spPr>
          <a:xfrm>
            <a:off x="320207" y="89139"/>
            <a:ext cx="8475133" cy="75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binds and supports other tissues</a:t>
            </a:r>
            <a:endParaRPr dirty="0">
              <a:solidFill>
                <a:schemeClr val="accent4">
                  <a:lumMod val="75000"/>
                </a:schemeClr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Google Shape;441;p84" descr="20_05_0ConnectiveTissue-U.jpg">
            <a:extLst>
              <a:ext uri="{FF2B5EF4-FFF2-40B4-BE49-F238E27FC236}">
                <a16:creationId xmlns:a16="http://schemas.microsoft.com/office/drawing/2014/main" id="{520F314B-F39B-0190-67F8-A86ECA0B98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823" t="1" r="43870" b="74700"/>
          <a:stretch/>
        </p:blipFill>
        <p:spPr>
          <a:xfrm rot="16200000">
            <a:off x="6020790" y="4289334"/>
            <a:ext cx="2268186" cy="217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441;p84" descr="20_05_0ConnectiveTissue-U.jpg">
            <a:extLst>
              <a:ext uri="{FF2B5EF4-FFF2-40B4-BE49-F238E27FC236}">
                <a16:creationId xmlns:a16="http://schemas.microsoft.com/office/drawing/2014/main" id="{9D6BD87D-4248-3BFA-A4DB-EA8BD3AD9B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318" t="12653" r="12707" b="60950"/>
          <a:stretch/>
        </p:blipFill>
        <p:spPr>
          <a:xfrm rot="16200000">
            <a:off x="5858648" y="1179279"/>
            <a:ext cx="2178534" cy="2178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1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84" descr="20_05_0ConnectiveTissue-U.jpg"/>
          <p:cNvPicPr preferRelativeResize="0"/>
          <p:nvPr/>
        </p:nvPicPr>
        <p:blipFill rotWithShape="1">
          <a:blip r:embed="rId3">
            <a:alphaModFix/>
          </a:blip>
          <a:srcRect b="7026"/>
          <a:stretch/>
        </p:blipFill>
        <p:spPr>
          <a:xfrm>
            <a:off x="298704" y="241215"/>
            <a:ext cx="8546592" cy="588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84" descr="20_05_0ConnectiveTissue-U.jpg">
            <a:extLst>
              <a:ext uri="{FF2B5EF4-FFF2-40B4-BE49-F238E27FC236}">
                <a16:creationId xmlns:a16="http://schemas.microsoft.com/office/drawing/2014/main" id="{D04348EE-94E9-156B-095A-E2172B8412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6314" r="80756" b="37013"/>
          <a:stretch/>
        </p:blipFill>
        <p:spPr>
          <a:xfrm>
            <a:off x="251824" y="2455346"/>
            <a:ext cx="1644726" cy="168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84" descr="20_05_0ConnectiveTissue-U.jpg">
            <a:extLst>
              <a:ext uri="{FF2B5EF4-FFF2-40B4-BE49-F238E27FC236}">
                <a16:creationId xmlns:a16="http://schemas.microsoft.com/office/drawing/2014/main" id="{469E4F31-ECC5-DFA3-A175-AC7A15C113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823" t="1" r="43870" b="74700"/>
          <a:stretch/>
        </p:blipFill>
        <p:spPr>
          <a:xfrm>
            <a:off x="3392353" y="206329"/>
            <a:ext cx="1650097" cy="160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1;p84" descr="20_05_0ConnectiveTissue-U.jpg">
            <a:extLst>
              <a:ext uri="{FF2B5EF4-FFF2-40B4-BE49-F238E27FC236}">
                <a16:creationId xmlns:a16="http://schemas.microsoft.com/office/drawing/2014/main" id="{6C8A774A-53B6-4A06-A0F9-8AF317BCA7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8318" t="12653" r="12707" b="60950"/>
          <a:stretch/>
        </p:blipFill>
        <p:spPr>
          <a:xfrm>
            <a:off x="6146384" y="1060460"/>
            <a:ext cx="1621776" cy="16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1;p84" descr="20_05_0ConnectiveTissue-U.jpg">
            <a:extLst>
              <a:ext uri="{FF2B5EF4-FFF2-40B4-BE49-F238E27FC236}">
                <a16:creationId xmlns:a16="http://schemas.microsoft.com/office/drawing/2014/main" id="{C9E5A763-CE71-BE0C-528A-E22337D71C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0054" t="44293" r="10970" b="29033"/>
          <a:stretch/>
        </p:blipFill>
        <p:spPr>
          <a:xfrm>
            <a:off x="6299049" y="3072075"/>
            <a:ext cx="1621777" cy="168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1;p84" descr="20_05_0ConnectiveTissue-U.jpg">
            <a:extLst>
              <a:ext uri="{FF2B5EF4-FFF2-40B4-BE49-F238E27FC236}">
                <a16:creationId xmlns:a16="http://schemas.microsoft.com/office/drawing/2014/main" id="{6B44CD31-DFD6-C8C8-2D92-D15219AE68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7189" t="59708" r="33835" b="14299"/>
          <a:stretch/>
        </p:blipFill>
        <p:spPr>
          <a:xfrm>
            <a:off x="4329298" y="4010638"/>
            <a:ext cx="1621777" cy="164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1;p84" descr="20_05_0ConnectiveTissue-U.jpg">
            <a:extLst>
              <a:ext uri="{FF2B5EF4-FFF2-40B4-BE49-F238E27FC236}">
                <a16:creationId xmlns:a16="http://schemas.microsoft.com/office/drawing/2014/main" id="{5F892F14-5EA2-3BEC-A0F6-8D8E326252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821" t="65213" r="59873" b="7026"/>
          <a:stretch/>
        </p:blipFill>
        <p:spPr>
          <a:xfrm>
            <a:off x="2072608" y="4371561"/>
            <a:ext cx="1650098" cy="175830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84"/>
          <p:cNvSpPr txBox="1"/>
          <p:nvPr/>
        </p:nvSpPr>
        <p:spPr>
          <a:xfrm>
            <a:off x="5243028" y="1296618"/>
            <a:ext cx="615553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84"/>
          <p:cNvCxnSpPr/>
          <p:nvPr/>
        </p:nvCxnSpPr>
        <p:spPr>
          <a:xfrm rot="10800000" flipH="1">
            <a:off x="3996267" y="562567"/>
            <a:ext cx="1228766" cy="4957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84"/>
          <p:cNvCxnSpPr/>
          <p:nvPr/>
        </p:nvCxnSpPr>
        <p:spPr>
          <a:xfrm rot="10800000" flipH="1">
            <a:off x="4627033" y="562567"/>
            <a:ext cx="598000" cy="44496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84"/>
          <p:cNvCxnSpPr/>
          <p:nvPr/>
        </p:nvCxnSpPr>
        <p:spPr>
          <a:xfrm>
            <a:off x="4885267" y="1049400"/>
            <a:ext cx="314366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84"/>
          <p:cNvCxnSpPr/>
          <p:nvPr/>
        </p:nvCxnSpPr>
        <p:spPr>
          <a:xfrm>
            <a:off x="4601633" y="1430401"/>
            <a:ext cx="58953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84"/>
          <p:cNvCxnSpPr/>
          <p:nvPr/>
        </p:nvCxnSpPr>
        <p:spPr>
          <a:xfrm>
            <a:off x="1092200" y="3750267"/>
            <a:ext cx="9155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84"/>
          <p:cNvCxnSpPr/>
          <p:nvPr/>
        </p:nvCxnSpPr>
        <p:spPr>
          <a:xfrm>
            <a:off x="1498600" y="3492500"/>
            <a:ext cx="509100" cy="25776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84"/>
          <p:cNvCxnSpPr/>
          <p:nvPr/>
        </p:nvCxnSpPr>
        <p:spPr>
          <a:xfrm>
            <a:off x="812800" y="3360800"/>
            <a:ext cx="1182200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84"/>
          <p:cNvCxnSpPr/>
          <p:nvPr/>
        </p:nvCxnSpPr>
        <p:spPr>
          <a:xfrm rot="10800000" flipH="1">
            <a:off x="1232232" y="2810933"/>
            <a:ext cx="782835" cy="1985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2" name="Google Shape;452;p84"/>
          <p:cNvCxnSpPr/>
          <p:nvPr/>
        </p:nvCxnSpPr>
        <p:spPr>
          <a:xfrm rot="10800000" flipH="1">
            <a:off x="1841832" y="4910667"/>
            <a:ext cx="638901" cy="4017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3" name="Google Shape;453;p84"/>
          <p:cNvCxnSpPr/>
          <p:nvPr/>
        </p:nvCxnSpPr>
        <p:spPr>
          <a:xfrm rot="10800000" flipH="1">
            <a:off x="2095832" y="5380567"/>
            <a:ext cx="346801" cy="25353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4" name="Google Shape;454;p84"/>
          <p:cNvCxnSpPr/>
          <p:nvPr/>
        </p:nvCxnSpPr>
        <p:spPr>
          <a:xfrm>
            <a:off x="2095832" y="5634100"/>
            <a:ext cx="40924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5" name="Google Shape;455;p84"/>
          <p:cNvCxnSpPr/>
          <p:nvPr/>
        </p:nvCxnSpPr>
        <p:spPr>
          <a:xfrm>
            <a:off x="5391150" y="5429250"/>
            <a:ext cx="392683" cy="4927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6" name="Google Shape;456;p84"/>
          <p:cNvCxnSpPr/>
          <p:nvPr/>
        </p:nvCxnSpPr>
        <p:spPr>
          <a:xfrm>
            <a:off x="5518150" y="5172075"/>
            <a:ext cx="265683" cy="30645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7" name="Google Shape;457;p84"/>
          <p:cNvCxnSpPr/>
          <p:nvPr/>
        </p:nvCxnSpPr>
        <p:spPr>
          <a:xfrm>
            <a:off x="7534275" y="3656075"/>
            <a:ext cx="40538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8" name="Google Shape;458;p84"/>
          <p:cNvCxnSpPr/>
          <p:nvPr/>
        </p:nvCxnSpPr>
        <p:spPr>
          <a:xfrm rot="10800000" flipH="1">
            <a:off x="7419975" y="3656075"/>
            <a:ext cx="519683" cy="49047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84"/>
          <p:cNvCxnSpPr/>
          <p:nvPr/>
        </p:nvCxnSpPr>
        <p:spPr>
          <a:xfrm>
            <a:off x="7585075" y="4213225"/>
            <a:ext cx="389508" cy="588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84"/>
          <p:cNvCxnSpPr/>
          <p:nvPr/>
        </p:nvCxnSpPr>
        <p:spPr>
          <a:xfrm>
            <a:off x="7089775" y="2235200"/>
            <a:ext cx="849883" cy="1752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2" name="Google Shape;462;p84"/>
          <p:cNvCxnSpPr/>
          <p:nvPr/>
        </p:nvCxnSpPr>
        <p:spPr>
          <a:xfrm>
            <a:off x="7594600" y="1890775"/>
            <a:ext cx="341883" cy="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3" name="Google Shape;463;p84"/>
          <p:cNvCxnSpPr/>
          <p:nvPr/>
        </p:nvCxnSpPr>
        <p:spPr>
          <a:xfrm rot="10800000" flipH="1">
            <a:off x="7229475" y="1344675"/>
            <a:ext cx="710183" cy="55080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4" name="Google Shape;464;p84"/>
          <p:cNvSpPr txBox="1"/>
          <p:nvPr/>
        </p:nvSpPr>
        <p:spPr>
          <a:xfrm>
            <a:off x="3913756" y="1846953"/>
            <a:ext cx="6960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endParaRPr sz="1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84"/>
          <p:cNvSpPr txBox="1"/>
          <p:nvPr/>
        </p:nvSpPr>
        <p:spPr>
          <a:xfrm>
            <a:off x="6656956" y="2693619"/>
            <a:ext cx="64120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Bone</a:t>
            </a:r>
            <a:endParaRPr sz="1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4"/>
          <p:cNvSpPr txBox="1"/>
          <p:nvPr/>
        </p:nvSpPr>
        <p:spPr>
          <a:xfrm>
            <a:off x="4536016" y="5617005"/>
            <a:ext cx="1461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Adipose tissue</a:t>
            </a:r>
            <a:endParaRPr sz="14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4"/>
          <p:cNvSpPr txBox="1"/>
          <p:nvPr/>
        </p:nvSpPr>
        <p:spPr>
          <a:xfrm>
            <a:off x="6639921" y="4703699"/>
            <a:ext cx="20028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(at the end of a bone)</a:t>
            </a:r>
            <a:endParaRPr sz="14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4"/>
          <p:cNvSpPr txBox="1"/>
          <p:nvPr/>
        </p:nvSpPr>
        <p:spPr>
          <a:xfrm>
            <a:off x="1918382" y="5996204"/>
            <a:ext cx="241091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Fibrous connective tissue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(forming a tendon)</a:t>
            </a: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4"/>
          <p:cNvSpPr txBox="1"/>
          <p:nvPr/>
        </p:nvSpPr>
        <p:spPr>
          <a:xfrm>
            <a:off x="366223" y="4107554"/>
            <a:ext cx="22728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5738" marR="0" lvl="0" indent="-18573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93C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4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Loose connective tissue</a:t>
            </a:r>
            <a:b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(under the skin)</a:t>
            </a:r>
            <a:endParaRPr sz="14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4"/>
          <p:cNvSpPr txBox="1"/>
          <p:nvPr/>
        </p:nvSpPr>
        <p:spPr>
          <a:xfrm>
            <a:off x="5251493" y="424552"/>
            <a:ext cx="165009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 blood Cells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4"/>
          <p:cNvSpPr txBox="1"/>
          <p:nvPr/>
        </p:nvSpPr>
        <p:spPr>
          <a:xfrm>
            <a:off x="5243027" y="907151"/>
            <a:ext cx="1335959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blood cell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4"/>
          <p:cNvSpPr txBox="1"/>
          <p:nvPr/>
        </p:nvSpPr>
        <p:spPr>
          <a:xfrm>
            <a:off x="7986228" y="1195018"/>
            <a:ext cx="59646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</a:t>
            </a:r>
            <a:b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canal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4"/>
          <p:cNvSpPr txBox="1"/>
          <p:nvPr/>
        </p:nvSpPr>
        <p:spPr>
          <a:xfrm>
            <a:off x="7977761" y="1770751"/>
            <a:ext cx="51296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4"/>
          <p:cNvSpPr txBox="1"/>
          <p:nvPr/>
        </p:nvSpPr>
        <p:spPr>
          <a:xfrm>
            <a:off x="7969294" y="2134816"/>
            <a:ext cx="64431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Bone-</a:t>
            </a:r>
            <a:b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b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4"/>
          <p:cNvSpPr txBox="1"/>
          <p:nvPr/>
        </p:nvSpPr>
        <p:spPr>
          <a:xfrm>
            <a:off x="7986227" y="3540284"/>
            <a:ext cx="807913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Cartilage-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84"/>
          <p:cNvSpPr txBox="1"/>
          <p:nvPr/>
        </p:nvSpPr>
        <p:spPr>
          <a:xfrm>
            <a:off x="8011628" y="4175284"/>
            <a:ext cx="51296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84"/>
          <p:cNvSpPr txBox="1"/>
          <p:nvPr/>
        </p:nvSpPr>
        <p:spPr>
          <a:xfrm>
            <a:off x="5827228" y="5377551"/>
            <a:ext cx="99073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 droplets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84"/>
          <p:cNvSpPr txBox="1"/>
          <p:nvPr/>
        </p:nvSpPr>
        <p:spPr>
          <a:xfrm>
            <a:off x="798029" y="5513018"/>
            <a:ext cx="125058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 fibers</a:t>
            </a:r>
            <a:endParaRPr sz="13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84"/>
          <p:cNvSpPr txBox="1"/>
          <p:nvPr/>
        </p:nvSpPr>
        <p:spPr>
          <a:xfrm>
            <a:off x="798029" y="5199751"/>
            <a:ext cx="101981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 nucleus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84"/>
          <p:cNvSpPr txBox="1"/>
          <p:nvPr/>
        </p:nvSpPr>
        <p:spPr>
          <a:xfrm>
            <a:off x="2059561" y="3641886"/>
            <a:ext cx="55817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Elastic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fibers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84"/>
          <p:cNvSpPr txBox="1"/>
          <p:nvPr/>
        </p:nvSpPr>
        <p:spPr>
          <a:xfrm>
            <a:off x="2059562" y="3150817"/>
            <a:ext cx="73104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Collagen</a:t>
            </a:r>
            <a:b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fiber</a:t>
            </a:r>
            <a:endParaRPr sz="135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4"/>
          <p:cNvSpPr txBox="1"/>
          <p:nvPr/>
        </p:nvSpPr>
        <p:spPr>
          <a:xfrm>
            <a:off x="2051095" y="2676684"/>
            <a:ext cx="6542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b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5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sz="135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0"/>
      <p:bldP spid="464" grpId="0"/>
      <p:bldP spid="465" grpId="0"/>
      <p:bldP spid="466" grpId="0"/>
      <p:bldP spid="467" grpId="0"/>
      <p:bldP spid="468" grpId="0"/>
      <p:bldP spid="469" grpId="0"/>
      <p:bldP spid="470" grpId="0"/>
      <p:bldP spid="471" grpId="0"/>
      <p:bldP spid="472" grpId="0"/>
      <p:bldP spid="473" grpId="0"/>
      <p:bldP spid="474" grpId="0"/>
      <p:bldP spid="475" grpId="0"/>
      <p:bldP spid="476" grpId="0"/>
      <p:bldP spid="477" grpId="0"/>
      <p:bldP spid="478" grpId="0"/>
      <p:bldP spid="479" grpId="0"/>
      <p:bldP spid="480" grpId="0"/>
      <p:bldP spid="481" grpId="0"/>
      <p:bldP spid="4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5456903" y="890649"/>
            <a:ext cx="3687097" cy="596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Periosteum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Soft, thin covering; protection.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F0"/>
                </a:solidFill>
                <a:latin typeface="Comic Sans MS"/>
                <a:sym typeface="Comic Sans MS"/>
              </a:rPr>
              <a:t>Compact Bone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Touch, hard; regrows.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Spongy Bone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sym typeface="Comic Sans MS"/>
              </a:rPr>
              <a:t>Contains red marrow; red blood cells (RBC’s).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endParaRPr lang="en-US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sym typeface="Comic Sans MS"/>
              </a:rPr>
              <a:t>Marrow</a:t>
            </a:r>
          </a:p>
          <a:p>
            <a:pPr marL="0" lvl="1" indent="0">
              <a:spcBef>
                <a:spcPts val="0"/>
              </a:spcBef>
              <a:buSzPts val="2600"/>
              <a:buNone/>
            </a:pPr>
            <a:r>
              <a:rPr lang="en-US" dirty="0">
                <a:solidFill>
                  <a:srgbClr val="00B050"/>
                </a:solidFill>
                <a:latin typeface="Comic Sans MS"/>
                <a:sym typeface="Comic Sans MS"/>
              </a:rPr>
              <a:t>Soft, inner center; blood vessels, fat.</a:t>
            </a:r>
            <a:endParaRPr lang="en-US"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494503" y="151370"/>
            <a:ext cx="599384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Leukemia : Improving efficiency of bone marrow transplants">
            <a:extLst>
              <a:ext uri="{FF2B5EF4-FFF2-40B4-BE49-F238E27FC236}">
                <a16:creationId xmlns:a16="http://schemas.microsoft.com/office/drawing/2014/main" id="{8BF48790-7560-B0AC-C408-D29D62BF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555"/>
            <a:ext cx="5383065" cy="35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02;p80">
            <a:extLst>
              <a:ext uri="{FF2B5EF4-FFF2-40B4-BE49-F238E27FC236}">
                <a16:creationId xmlns:a16="http://schemas.microsoft.com/office/drawing/2014/main" id="{81773D15-75CD-5DE2-C4FE-4BC705BC0522}"/>
              </a:ext>
            </a:extLst>
          </p:cNvPr>
          <p:cNvSpPr txBox="1">
            <a:spLocks/>
          </p:cNvSpPr>
          <p:nvPr/>
        </p:nvSpPr>
        <p:spPr>
          <a:xfrm>
            <a:off x="0" y="4589095"/>
            <a:ext cx="5383065" cy="226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Bone Marrow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&amp; White blood cells, platelets.</a:t>
            </a: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endParaRPr lang="en-US" sz="1600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b="1" dirty="0">
                <a:solidFill>
                  <a:srgbClr val="FFC000"/>
                </a:solidFill>
                <a:latin typeface="Comic Sans MS"/>
                <a:sym typeface="Comic Sans MS"/>
              </a:rPr>
              <a:t>Yellow Bone Marrow</a:t>
            </a:r>
          </a:p>
          <a:p>
            <a:pPr marL="0" lvl="1" indent="0">
              <a:spcBef>
                <a:spcPts val="0"/>
              </a:spcBef>
              <a:buSzPts val="2600"/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sym typeface="Comic Sans MS"/>
              </a:rPr>
              <a:t>Fat &amp; mineral storage, stem cells </a:t>
            </a:r>
            <a:r>
              <a:rPr lang="en-US" sz="2400" dirty="0">
                <a:solidFill>
                  <a:srgbClr val="002060"/>
                </a:solidFill>
                <a:latin typeface="Comic Sans MS"/>
                <a:sym typeface="Wingdings" panose="05000000000000000000" pitchFamily="2" charset="2"/>
              </a:rPr>
              <a:t> cartilage, fat, bone cells.</a:t>
            </a:r>
            <a:endParaRPr lang="en-US" sz="2400" dirty="0">
              <a:solidFill>
                <a:srgbClr val="002060"/>
              </a:solidFill>
              <a:latin typeface="Comic Sans MS"/>
              <a:sym typeface="Comic Sans MS"/>
            </a:endParaRPr>
          </a:p>
          <a:p>
            <a:pPr marL="0" indent="0">
              <a:spcBef>
                <a:spcPts val="1800"/>
              </a:spcBef>
              <a:buSzPts val="2800"/>
              <a:buFont typeface="Arial"/>
              <a:buNone/>
            </a:pPr>
            <a:endParaRPr lang="en-US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397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06877" y="57763"/>
            <a:ext cx="282882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1800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sz="1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10DCB-D8E9-3062-A013-B701A813373C}"/>
              </a:ext>
            </a:extLst>
          </p:cNvPr>
          <p:cNvGrpSpPr/>
          <p:nvPr/>
        </p:nvGrpSpPr>
        <p:grpSpPr>
          <a:xfrm>
            <a:off x="3583024" y="129013"/>
            <a:ext cx="5250547" cy="6602679"/>
            <a:chOff x="3342803" y="0"/>
            <a:chExt cx="5151018" cy="6857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545AA2-14DB-74E5-6A29-88343643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803" y="0"/>
              <a:ext cx="5151018" cy="6857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E416A-F0F6-6702-E714-8E2F289FA9B0}"/>
                </a:ext>
              </a:extLst>
            </p:cNvPr>
            <p:cNvSpPr txBox="1"/>
            <p:nvPr/>
          </p:nvSpPr>
          <p:spPr>
            <a:xfrm>
              <a:off x="4403559" y="273513"/>
              <a:ext cx="854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Cranium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A160C-486E-C74A-8F78-5666137235E9}"/>
                </a:ext>
              </a:extLst>
            </p:cNvPr>
            <p:cNvSpPr txBox="1"/>
            <p:nvPr/>
          </p:nvSpPr>
          <p:spPr>
            <a:xfrm>
              <a:off x="6252412" y="736760"/>
              <a:ext cx="1929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Mandible (lower jaw)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885DC6-A3F8-99E7-F254-5034CC96DD28}"/>
                </a:ext>
              </a:extLst>
            </p:cNvPr>
            <p:cNvGrpSpPr/>
            <p:nvPr/>
          </p:nvGrpSpPr>
          <p:grpSpPr>
            <a:xfrm>
              <a:off x="5825291" y="3008012"/>
              <a:ext cx="1064793" cy="307777"/>
              <a:chOff x="5825291" y="3008012"/>
              <a:chExt cx="1064793" cy="30777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48B3F-3039-C225-37D3-7C7512DF4271}"/>
                  </a:ext>
                </a:extLst>
              </p:cNvPr>
              <p:cNvSpPr txBox="1"/>
              <p:nvPr/>
            </p:nvSpPr>
            <p:spPr>
              <a:xfrm>
                <a:off x="6035842" y="3008012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Ilium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EB2650-B4F5-549F-D2F1-C23F99521DEC}"/>
                  </a:ext>
                </a:extLst>
              </p:cNvPr>
              <p:cNvCxnSpPr/>
              <p:nvPr/>
            </p:nvCxnSpPr>
            <p:spPr>
              <a:xfrm>
                <a:off x="5825291" y="3159957"/>
                <a:ext cx="42712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6B3439-A68E-C191-94DB-85E514859857}"/>
                </a:ext>
              </a:extLst>
            </p:cNvPr>
            <p:cNvGrpSpPr/>
            <p:nvPr/>
          </p:nvGrpSpPr>
          <p:grpSpPr>
            <a:xfrm>
              <a:off x="5433263" y="3402651"/>
              <a:ext cx="854242" cy="475286"/>
              <a:chOff x="5433263" y="3402651"/>
              <a:chExt cx="854242" cy="4752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8457E0-9A7B-4D87-98A1-15639446AC84}"/>
                  </a:ext>
                </a:extLst>
              </p:cNvPr>
              <p:cNvSpPr txBox="1"/>
              <p:nvPr/>
            </p:nvSpPr>
            <p:spPr>
              <a:xfrm>
                <a:off x="5433263" y="3570160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Ischium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1FA033-7748-443C-A6A2-5D143E166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9935" y="3402651"/>
                <a:ext cx="135356" cy="2492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92" name="TextBox 391">
            <a:extLst>
              <a:ext uri="{FF2B5EF4-FFF2-40B4-BE49-F238E27FC236}">
                <a16:creationId xmlns:a16="http://schemas.microsoft.com/office/drawing/2014/main" id="{4EE65875-34F3-E826-29A8-38D4467E9603}"/>
              </a:ext>
            </a:extLst>
          </p:cNvPr>
          <p:cNvSpPr txBox="1"/>
          <p:nvPr/>
        </p:nvSpPr>
        <p:spPr>
          <a:xfrm>
            <a:off x="3821128" y="22699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F13A5AAC-DA2A-A70C-C64D-22C9973B53FE}"/>
              </a:ext>
            </a:extLst>
          </p:cNvPr>
          <p:cNvSpPr txBox="1"/>
          <p:nvPr/>
        </p:nvSpPr>
        <p:spPr>
          <a:xfrm>
            <a:off x="6584623" y="639631"/>
            <a:ext cx="17756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5D8018F3-D61D-3BCF-AF7C-EF35BF55928A}"/>
              </a:ext>
            </a:extLst>
          </p:cNvPr>
          <p:cNvSpPr txBox="1"/>
          <p:nvPr/>
        </p:nvSpPr>
        <p:spPr>
          <a:xfrm>
            <a:off x="3821128" y="1068134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86411B4-598E-422F-7E8A-A41F96FFF882}"/>
              </a:ext>
            </a:extLst>
          </p:cNvPr>
          <p:cNvSpPr txBox="1"/>
          <p:nvPr/>
        </p:nvSpPr>
        <p:spPr>
          <a:xfrm>
            <a:off x="7252746" y="1055801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271704D1-1F0D-A0D1-8A2F-742C3AD5CEDC}"/>
              </a:ext>
            </a:extLst>
          </p:cNvPr>
          <p:cNvSpPr txBox="1"/>
          <p:nvPr/>
        </p:nvSpPr>
        <p:spPr>
          <a:xfrm>
            <a:off x="3665200" y="1866231"/>
            <a:ext cx="99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4AEDDFC7-9BB1-4C40-5192-D283BF62F0AC}"/>
              </a:ext>
            </a:extLst>
          </p:cNvPr>
          <p:cNvSpPr txBox="1"/>
          <p:nvPr/>
        </p:nvSpPr>
        <p:spPr>
          <a:xfrm>
            <a:off x="7108747" y="1578262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26F6A7CB-6B5C-72E4-7E39-AADFC6EA1ED0}"/>
              </a:ext>
            </a:extLst>
          </p:cNvPr>
          <p:cNvSpPr txBox="1"/>
          <p:nvPr/>
        </p:nvSpPr>
        <p:spPr>
          <a:xfrm>
            <a:off x="3821127" y="6006207"/>
            <a:ext cx="1225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99BC55C1-32E5-1254-4EB9-ABE2A3341F4A}"/>
              </a:ext>
            </a:extLst>
          </p:cNvPr>
          <p:cNvSpPr txBox="1"/>
          <p:nvPr/>
        </p:nvSpPr>
        <p:spPr>
          <a:xfrm>
            <a:off x="3688767" y="4413492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0106C1BA-9731-55B1-EC71-A2B74217C3A8}"/>
              </a:ext>
            </a:extLst>
          </p:cNvPr>
          <p:cNvSpPr txBox="1"/>
          <p:nvPr/>
        </p:nvSpPr>
        <p:spPr>
          <a:xfrm>
            <a:off x="3333332" y="2984369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3B7AEC78-640B-A1AC-16F0-61E5C448BBD1}"/>
              </a:ext>
            </a:extLst>
          </p:cNvPr>
          <p:cNvSpPr txBox="1"/>
          <p:nvPr/>
        </p:nvSpPr>
        <p:spPr>
          <a:xfrm>
            <a:off x="3259425" y="2435985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0782EB30-C633-0DB8-E24A-AA0616F8076B}"/>
              </a:ext>
            </a:extLst>
          </p:cNvPr>
          <p:cNvSpPr txBox="1"/>
          <p:nvPr/>
        </p:nvSpPr>
        <p:spPr>
          <a:xfrm>
            <a:off x="8113964" y="2765480"/>
            <a:ext cx="6124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67C9275A-E6A0-759C-E201-45E758687605}"/>
              </a:ext>
            </a:extLst>
          </p:cNvPr>
          <p:cNvSpPr txBox="1"/>
          <p:nvPr/>
        </p:nvSpPr>
        <p:spPr>
          <a:xfrm>
            <a:off x="7981084" y="2346333"/>
            <a:ext cx="6124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908997C6-366E-89E6-74CA-66BA2DF67B2E}"/>
              </a:ext>
            </a:extLst>
          </p:cNvPr>
          <p:cNvSpPr txBox="1"/>
          <p:nvPr/>
        </p:nvSpPr>
        <p:spPr>
          <a:xfrm>
            <a:off x="7752599" y="1911725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7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133C0921-5C72-9EC8-FCEF-8D4C7081F3D1}"/>
              </a:ext>
            </a:extLst>
          </p:cNvPr>
          <p:cNvSpPr txBox="1"/>
          <p:nvPr/>
        </p:nvSpPr>
        <p:spPr>
          <a:xfrm>
            <a:off x="7335060" y="5624722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3A535D4E-8584-4F7B-9A6B-2E1D8C11A94F}"/>
              </a:ext>
            </a:extLst>
          </p:cNvPr>
          <p:cNvSpPr txBox="1"/>
          <p:nvPr/>
        </p:nvSpPr>
        <p:spPr>
          <a:xfrm>
            <a:off x="7403642" y="5072465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17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331F0218-E07C-0823-AD24-75BE0E60EA9B}"/>
              </a:ext>
            </a:extLst>
          </p:cNvPr>
          <p:cNvSpPr txBox="1"/>
          <p:nvPr/>
        </p:nvSpPr>
        <p:spPr>
          <a:xfrm>
            <a:off x="7335060" y="4517753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5FE25E76-C480-B464-F8F9-7759953742EE}"/>
              </a:ext>
            </a:extLst>
          </p:cNvPr>
          <p:cNvSpPr txBox="1"/>
          <p:nvPr/>
        </p:nvSpPr>
        <p:spPr>
          <a:xfrm>
            <a:off x="5778038" y="3592329"/>
            <a:ext cx="7708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13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07681007-7B7D-53F8-B6B6-0364CEB83D64}"/>
              </a:ext>
            </a:extLst>
          </p:cNvPr>
          <p:cNvSpPr txBox="1"/>
          <p:nvPr/>
        </p:nvSpPr>
        <p:spPr>
          <a:xfrm>
            <a:off x="6548853" y="3009652"/>
            <a:ext cx="5598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5F5E81D7-39A8-FA36-5A5E-882957AD7E02}"/>
              </a:ext>
            </a:extLst>
          </p:cNvPr>
          <p:cNvSpPr txBox="1"/>
          <p:nvPr/>
        </p:nvSpPr>
        <p:spPr>
          <a:xfrm>
            <a:off x="7599804" y="4022946"/>
            <a:ext cx="9990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14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Google Shape;402;p80">
            <a:extLst>
              <a:ext uri="{FF2B5EF4-FFF2-40B4-BE49-F238E27FC236}">
                <a16:creationId xmlns:a16="http://schemas.microsoft.com/office/drawing/2014/main" id="{15A04770-5934-CDF3-C2E2-5ABF6E6277B0}"/>
              </a:ext>
            </a:extLst>
          </p:cNvPr>
          <p:cNvSpPr txBox="1">
            <a:spLocks/>
          </p:cNvSpPr>
          <p:nvPr/>
        </p:nvSpPr>
        <p:spPr>
          <a:xfrm>
            <a:off x="106878" y="890649"/>
            <a:ext cx="3347188" cy="562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1800"/>
              </a:spcBef>
              <a:buSzPts val="2600"/>
              <a:buFont typeface="Arial"/>
              <a:buNone/>
            </a:pPr>
            <a:r>
              <a:rPr lang="en-US" sz="2400" dirty="0"/>
              <a:t>The skeletal system works as a support structure for the body. </a:t>
            </a:r>
          </a:p>
          <a:p>
            <a:pPr marL="0" lvl="1" indent="0">
              <a:spcBef>
                <a:spcPts val="1800"/>
              </a:spcBef>
              <a:buSzPts val="2600"/>
              <a:buFont typeface="Arial"/>
              <a:buNone/>
            </a:pPr>
            <a:r>
              <a:rPr lang="en-US" sz="2400" b="1" dirty="0">
                <a:solidFill>
                  <a:srgbClr val="00B050"/>
                </a:solidFill>
              </a:rPr>
              <a:t>It gives the body its shape, allows movement, makes blood cells, provides protection for organs and stores minerals.</a:t>
            </a:r>
          </a:p>
          <a:p>
            <a:pPr marL="0" lvl="1" indent="0">
              <a:spcBef>
                <a:spcPts val="1800"/>
              </a:spcBef>
              <a:buSzPts val="2600"/>
              <a:buFont typeface="Arial"/>
              <a:buNone/>
            </a:pPr>
            <a:r>
              <a:rPr lang="en-US" sz="2400" dirty="0"/>
              <a:t>The skeletal system is also called the musculoskeletal system.</a:t>
            </a:r>
            <a:endParaRPr lang="en-US"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B0C03F39-D998-0ABC-1CE7-5F4134F30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5" y="45946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06877" y="57763"/>
            <a:ext cx="282882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1800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sz="18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10DCB-D8E9-3062-A013-B701A813373C}"/>
              </a:ext>
            </a:extLst>
          </p:cNvPr>
          <p:cNvGrpSpPr/>
          <p:nvPr/>
        </p:nvGrpSpPr>
        <p:grpSpPr>
          <a:xfrm>
            <a:off x="3583024" y="129013"/>
            <a:ext cx="5250547" cy="6602679"/>
            <a:chOff x="3342803" y="0"/>
            <a:chExt cx="5151018" cy="6857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545AA2-14DB-74E5-6A29-88343643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803" y="0"/>
              <a:ext cx="5151018" cy="6857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1E416A-F0F6-6702-E714-8E2F289FA9B0}"/>
                </a:ext>
              </a:extLst>
            </p:cNvPr>
            <p:cNvSpPr txBox="1"/>
            <p:nvPr/>
          </p:nvSpPr>
          <p:spPr>
            <a:xfrm>
              <a:off x="4403559" y="273513"/>
              <a:ext cx="8542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Cranium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A160C-486E-C74A-8F78-5666137235E9}"/>
                </a:ext>
              </a:extLst>
            </p:cNvPr>
            <p:cNvSpPr txBox="1"/>
            <p:nvPr/>
          </p:nvSpPr>
          <p:spPr>
            <a:xfrm>
              <a:off x="6252412" y="736760"/>
              <a:ext cx="1929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Mandible (lower jaw)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885DC6-A3F8-99E7-F254-5034CC96DD28}"/>
                </a:ext>
              </a:extLst>
            </p:cNvPr>
            <p:cNvGrpSpPr/>
            <p:nvPr/>
          </p:nvGrpSpPr>
          <p:grpSpPr>
            <a:xfrm>
              <a:off x="5825291" y="3008012"/>
              <a:ext cx="1064793" cy="307777"/>
              <a:chOff x="5825291" y="3008012"/>
              <a:chExt cx="1064793" cy="30777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48B3F-3039-C225-37D3-7C7512DF4271}"/>
                  </a:ext>
                </a:extLst>
              </p:cNvPr>
              <p:cNvSpPr txBox="1"/>
              <p:nvPr/>
            </p:nvSpPr>
            <p:spPr>
              <a:xfrm>
                <a:off x="6035842" y="3008012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Ilium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FEB2650-B4F5-549F-D2F1-C23F99521DEC}"/>
                  </a:ext>
                </a:extLst>
              </p:cNvPr>
              <p:cNvCxnSpPr/>
              <p:nvPr/>
            </p:nvCxnSpPr>
            <p:spPr>
              <a:xfrm>
                <a:off x="5825291" y="3159957"/>
                <a:ext cx="42712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6B3439-A68E-C191-94DB-85E514859857}"/>
                </a:ext>
              </a:extLst>
            </p:cNvPr>
            <p:cNvGrpSpPr/>
            <p:nvPr/>
          </p:nvGrpSpPr>
          <p:grpSpPr>
            <a:xfrm>
              <a:off x="5433263" y="3402651"/>
              <a:ext cx="854242" cy="475286"/>
              <a:chOff x="5433263" y="3402651"/>
              <a:chExt cx="854242" cy="4752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8457E0-9A7B-4D87-98A1-15639446AC84}"/>
                  </a:ext>
                </a:extLst>
              </p:cNvPr>
              <p:cNvSpPr txBox="1"/>
              <p:nvPr/>
            </p:nvSpPr>
            <p:spPr>
              <a:xfrm>
                <a:off x="5433263" y="3570160"/>
                <a:ext cx="854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Ischium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D1FA033-7748-443C-A6A2-5D143E166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89935" y="3402651"/>
                <a:ext cx="135356" cy="2492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4210B781-C62C-F8EC-2C51-2544ADB6F3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" y="1123883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32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3012560" y="1043796"/>
            <a:ext cx="2469174" cy="7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Arm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494503" y="151370"/>
            <a:ext cx="599384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D092A-71BB-F1BE-9340-6CD3E14D1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b="17744"/>
          <a:stretch/>
        </p:blipFill>
        <p:spPr bwMode="auto">
          <a:xfrm>
            <a:off x="3337337" y="1814505"/>
            <a:ext cx="4739027" cy="3802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739A2-746C-C4DB-822B-7EA55A9FBD34}"/>
              </a:ext>
            </a:extLst>
          </p:cNvPr>
          <p:cNvSpPr txBox="1"/>
          <p:nvPr/>
        </p:nvSpPr>
        <p:spPr>
          <a:xfrm>
            <a:off x="1651042" y="2302684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91A8-C4D1-EC86-DAAF-FD8A12B8F3D1}"/>
              </a:ext>
            </a:extLst>
          </p:cNvPr>
          <p:cNvSpPr txBox="1"/>
          <p:nvPr/>
        </p:nvSpPr>
        <p:spPr>
          <a:xfrm>
            <a:off x="5706850" y="541762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9DD98-3D8C-6A87-C230-5F28229FF4B3}"/>
              </a:ext>
            </a:extLst>
          </p:cNvPr>
          <p:cNvSpPr txBox="1"/>
          <p:nvPr/>
        </p:nvSpPr>
        <p:spPr>
          <a:xfrm>
            <a:off x="1494503" y="2999271"/>
            <a:ext cx="19536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455-BD6C-1DE1-745B-70E6CB6F7680}"/>
              </a:ext>
            </a:extLst>
          </p:cNvPr>
          <p:cNvSpPr txBox="1"/>
          <p:nvPr/>
        </p:nvSpPr>
        <p:spPr>
          <a:xfrm>
            <a:off x="1716548" y="3482475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34E16-1053-E52D-09BB-AE8FC8CF4FCA}"/>
              </a:ext>
            </a:extLst>
          </p:cNvPr>
          <p:cNvSpPr txBox="1"/>
          <p:nvPr/>
        </p:nvSpPr>
        <p:spPr>
          <a:xfrm>
            <a:off x="1975818" y="4093547"/>
            <a:ext cx="136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A61C1-A6BD-B9FA-867F-4D97248212D0}"/>
              </a:ext>
            </a:extLst>
          </p:cNvPr>
          <p:cNvSpPr txBox="1"/>
          <p:nvPr/>
        </p:nvSpPr>
        <p:spPr>
          <a:xfrm>
            <a:off x="1878937" y="4889261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try_it-01.eps">
            <a:extLst>
              <a:ext uri="{FF2B5EF4-FFF2-40B4-BE49-F238E27FC236}">
                <a16:creationId xmlns:a16="http://schemas.microsoft.com/office/drawing/2014/main" id="{D4E53E51-E48A-9EBB-E76D-1A61CCECA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9" y="123461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0"/>
          <p:cNvSpPr txBox="1">
            <a:spLocks noGrp="1"/>
          </p:cNvSpPr>
          <p:nvPr>
            <p:ph type="body" idx="1"/>
          </p:nvPr>
        </p:nvSpPr>
        <p:spPr>
          <a:xfrm>
            <a:off x="3012560" y="1043796"/>
            <a:ext cx="2469174" cy="739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Human Arm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1494503" y="151370"/>
            <a:ext cx="5993847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dirty="0">
                <a:solidFill>
                  <a:srgbClr val="3333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Connective Tissue: </a:t>
            </a: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Skeleton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D092A-71BB-F1BE-9340-6CD3E14D1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4" b="17744"/>
          <a:stretch/>
        </p:blipFill>
        <p:spPr bwMode="auto">
          <a:xfrm>
            <a:off x="3337337" y="1814505"/>
            <a:ext cx="4739027" cy="38025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739A2-746C-C4DB-822B-7EA55A9FBD34}"/>
              </a:ext>
            </a:extLst>
          </p:cNvPr>
          <p:cNvSpPr txBox="1"/>
          <p:nvPr/>
        </p:nvSpPr>
        <p:spPr>
          <a:xfrm>
            <a:off x="1651042" y="2302684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191A8-C4D1-EC86-DAAF-FD8A12B8F3D1}"/>
              </a:ext>
            </a:extLst>
          </p:cNvPr>
          <p:cNvSpPr txBox="1"/>
          <p:nvPr/>
        </p:nvSpPr>
        <p:spPr>
          <a:xfrm>
            <a:off x="5706850" y="541762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9DD98-3D8C-6A87-C230-5F28229FF4B3}"/>
              </a:ext>
            </a:extLst>
          </p:cNvPr>
          <p:cNvSpPr txBox="1"/>
          <p:nvPr/>
        </p:nvSpPr>
        <p:spPr>
          <a:xfrm>
            <a:off x="1494503" y="2999271"/>
            <a:ext cx="19536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455-BD6C-1DE1-745B-70E6CB6F7680}"/>
              </a:ext>
            </a:extLst>
          </p:cNvPr>
          <p:cNvSpPr txBox="1"/>
          <p:nvPr/>
        </p:nvSpPr>
        <p:spPr>
          <a:xfrm>
            <a:off x="1716548" y="3482475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34E16-1053-E52D-09BB-AE8FC8CF4FCA}"/>
              </a:ext>
            </a:extLst>
          </p:cNvPr>
          <p:cNvSpPr txBox="1"/>
          <p:nvPr/>
        </p:nvSpPr>
        <p:spPr>
          <a:xfrm>
            <a:off x="1975818" y="4093547"/>
            <a:ext cx="136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A61C1-A6BD-B9FA-867F-4D97248212D0}"/>
              </a:ext>
            </a:extLst>
          </p:cNvPr>
          <p:cNvSpPr txBox="1"/>
          <p:nvPr/>
        </p:nvSpPr>
        <p:spPr>
          <a:xfrm>
            <a:off x="1878937" y="4889261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A1984-5C33-84E0-4D85-56641BB0B165}"/>
              </a:ext>
            </a:extLst>
          </p:cNvPr>
          <p:cNvSpPr txBox="1"/>
          <p:nvPr/>
        </p:nvSpPr>
        <p:spPr>
          <a:xfrm>
            <a:off x="1569000" y="2310015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Phalanges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451E7-3210-A361-8609-502D55A74824}"/>
              </a:ext>
            </a:extLst>
          </p:cNvPr>
          <p:cNvSpPr txBox="1"/>
          <p:nvPr/>
        </p:nvSpPr>
        <p:spPr>
          <a:xfrm>
            <a:off x="5706849" y="5417627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Humerus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CCC09-0DD1-8136-5AD4-808A9D2CCE0E}"/>
              </a:ext>
            </a:extLst>
          </p:cNvPr>
          <p:cNvSpPr txBox="1"/>
          <p:nvPr/>
        </p:nvSpPr>
        <p:spPr>
          <a:xfrm>
            <a:off x="1646903" y="2973546"/>
            <a:ext cx="19536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Metacarpals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293C5-FCD3-040A-973D-EFC750A732AB}"/>
              </a:ext>
            </a:extLst>
          </p:cNvPr>
          <p:cNvSpPr txBox="1"/>
          <p:nvPr/>
        </p:nvSpPr>
        <p:spPr>
          <a:xfrm>
            <a:off x="1868948" y="3456750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Carpals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9BEB8-1C94-5159-6759-3794E0B56845}"/>
              </a:ext>
            </a:extLst>
          </p:cNvPr>
          <p:cNvSpPr txBox="1"/>
          <p:nvPr/>
        </p:nvSpPr>
        <p:spPr>
          <a:xfrm>
            <a:off x="2128218" y="4067822"/>
            <a:ext cx="13615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Radius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0AB1B-C0A9-8F0F-DBC9-18E3CE855FEA}"/>
              </a:ext>
            </a:extLst>
          </p:cNvPr>
          <p:cNvSpPr txBox="1"/>
          <p:nvPr/>
        </p:nvSpPr>
        <p:spPr>
          <a:xfrm>
            <a:off x="2031337" y="4863536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Ulna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16" descr="try_it-01.eps">
            <a:extLst>
              <a:ext uri="{FF2B5EF4-FFF2-40B4-BE49-F238E27FC236}">
                <a16:creationId xmlns:a16="http://schemas.microsoft.com/office/drawing/2014/main" id="{122D0BE6-B387-BC59-0683-802DF5C0B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9" y="123461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3012560" y="71616"/>
            <a:ext cx="2585884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Joints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89456-B9C3-1468-E17C-0C3890A2F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4" y="217791"/>
            <a:ext cx="2670048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D726A-8499-237B-1AE8-7E28C0426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9" y="2550266"/>
            <a:ext cx="3002280" cy="22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F519E-E3B8-9850-BF9A-E01177ABD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0" y="4866642"/>
            <a:ext cx="2425403" cy="19700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CDB1B-6A09-E2D0-C081-0A193FCE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659" y="1093392"/>
            <a:ext cx="5892961" cy="55827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Ball &amp; Socket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Shoulder, hip; greatest movement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Gliding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F0"/>
                </a:solidFill>
              </a:rPr>
              <a:t>Wrist; foot; bones slide over each other.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Hinge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Elbow, knee; one plane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6DF58-110B-4235-86C0-A898C522819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455"/>
            <a:ext cx="7086600" cy="5486945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muscles in your body as you can.</a:t>
            </a:r>
          </a:p>
          <a:p>
            <a:pPr marL="117475" indent="6350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sym typeface="Wingdings" panose="05000000000000000000" pitchFamily="2" charset="2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bones in your body as you can.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is the function of skin?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32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4629" name="Slide Number Placeholder 3"/>
          <p:cNvSpPr txBox="1">
            <a:spLocks noGrp="1"/>
          </p:cNvSpPr>
          <p:nvPr/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0D70F-5F6C-4F08-B78E-6F6747C13B85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charset="0"/>
              <a:sym typeface="Arial"/>
            </a:endParaRPr>
          </a:p>
        </p:txBody>
      </p:sp>
      <p:pic>
        <p:nvPicPr>
          <p:cNvPr id="12" name="Picture 11" descr="warm_up-01.eps">
            <a:extLst>
              <a:ext uri="{FF2B5EF4-FFF2-40B4-BE49-F238E27FC236}">
                <a16:creationId xmlns:a16="http://schemas.microsoft.com/office/drawing/2014/main" id="{CA731A4E-E3FC-7B89-D927-CBACBC51D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" y="7194"/>
            <a:ext cx="838200" cy="6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56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7;p82">
            <a:extLst>
              <a:ext uri="{FF2B5EF4-FFF2-40B4-BE49-F238E27FC236}">
                <a16:creationId xmlns:a16="http://schemas.microsoft.com/office/drawing/2014/main" id="{515B3EFC-DCB4-B7C4-D427-CB450138DB2D}"/>
              </a:ext>
            </a:extLst>
          </p:cNvPr>
          <p:cNvSpPr txBox="1">
            <a:spLocks/>
          </p:cNvSpPr>
          <p:nvPr/>
        </p:nvSpPr>
        <p:spPr>
          <a:xfrm>
            <a:off x="5363874" y="21840"/>
            <a:ext cx="2585884" cy="739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89BD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F8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FF"/>
              </a:buClr>
              <a:buFont typeface="Comic Sans MS"/>
              <a:buNone/>
            </a:pPr>
            <a:r>
              <a:rPr lang="en-US" sz="40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Joints</a:t>
            </a:r>
            <a:endParaRPr lang="en-US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69A95-8C1B-38AB-8221-B551A68A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12" y="2271252"/>
            <a:ext cx="9144000" cy="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CDB1B-6A09-E2D0-C081-0A193FCEC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660" y="523378"/>
            <a:ext cx="5892961" cy="14063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Saddle</a:t>
            </a:r>
          </a:p>
          <a:p>
            <a:pPr marL="225425" indent="0">
              <a:spcBef>
                <a:spcPts val="600"/>
              </a:spcBef>
              <a:buNone/>
            </a:pPr>
            <a:r>
              <a:rPr lang="en-US" sz="2400" dirty="0">
                <a:solidFill>
                  <a:srgbClr val="00B050"/>
                </a:solidFill>
              </a:rPr>
              <a:t>Thumb; middle ear; </a:t>
            </a:r>
            <a:r>
              <a:rPr lang="en-US" sz="2400" dirty="0" err="1">
                <a:solidFill>
                  <a:srgbClr val="00B050"/>
                </a:solidFill>
              </a:rPr>
              <a:t>sterno</a:t>
            </a:r>
            <a:r>
              <a:rPr lang="en-US" sz="2400" dirty="0">
                <a:solidFill>
                  <a:srgbClr val="00B050"/>
                </a:solidFill>
              </a:rPr>
              <a:t>-clavicle joint of thorax; heel; stability; flexibility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050" name="Picture 2" descr="Diarthrodial joint Definition and Examples - Biology Online Dictionary">
            <a:extLst>
              <a:ext uri="{FF2B5EF4-FFF2-40B4-BE49-F238E27FC236}">
                <a16:creationId xmlns:a16="http://schemas.microsoft.com/office/drawing/2014/main" id="{21A91D68-88C7-B10C-D9FD-C7C8CDF6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" y="124072"/>
            <a:ext cx="2981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Pivot Joint What type of movement pivotal - Tutorix">
            <a:extLst>
              <a:ext uri="{FF2B5EF4-FFF2-40B4-BE49-F238E27FC236}">
                <a16:creationId xmlns:a16="http://schemas.microsoft.com/office/drawing/2014/main" id="{01619C1D-5A66-2024-9FDB-9C692EFB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9" y="2761100"/>
            <a:ext cx="2876797" cy="251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ndon vs. ligament: MedlinePlus Medical Encyclopedia Image">
            <a:extLst>
              <a:ext uri="{FF2B5EF4-FFF2-40B4-BE49-F238E27FC236}">
                <a16:creationId xmlns:a16="http://schemas.microsoft.com/office/drawing/2014/main" id="{095A1292-1D34-B2F4-EE17-509927307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6"/>
          <a:stretch/>
        </p:blipFill>
        <p:spPr bwMode="auto">
          <a:xfrm>
            <a:off x="3927170" y="2026998"/>
            <a:ext cx="4801194" cy="36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E30F122-5484-D923-D421-65251B156802}"/>
              </a:ext>
            </a:extLst>
          </p:cNvPr>
          <p:cNvSpPr txBox="1">
            <a:spLocks/>
          </p:cNvSpPr>
          <p:nvPr/>
        </p:nvSpPr>
        <p:spPr>
          <a:xfrm>
            <a:off x="164765" y="5304813"/>
            <a:ext cx="5892961" cy="121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F89BD"/>
              </a:buClr>
              <a:buSzPts val="18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dirty="0"/>
              <a:t>Pivot</a:t>
            </a:r>
          </a:p>
          <a:p>
            <a:pPr marL="225425" indent="0">
              <a:spcBef>
                <a:spcPts val="600"/>
              </a:spcBef>
              <a:buFont typeface="Arial"/>
              <a:buNone/>
            </a:pPr>
            <a:r>
              <a:rPr lang="en-US" dirty="0">
                <a:solidFill>
                  <a:srgbClr val="00B0F0"/>
                </a:solidFill>
              </a:rPr>
              <a:t>Vertebrae; rotary movement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230511" y="80664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62677" y="3283527"/>
            <a:ext cx="9018643" cy="349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+mn-lt"/>
              </a:rPr>
              <a:t>The muscular system is responsible for the movement of the human body. There are three (3) main types of muscle tissue.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0" i="0" dirty="0">
                <a:solidFill>
                  <a:srgbClr val="00B050"/>
                </a:solidFill>
                <a:effectLst/>
                <a:latin typeface="+mn-lt"/>
              </a:rPr>
              <a:t>Attached to the bones of the skeletal system are about 700 named muscles that make up roughly half of a person’s body weight. Each of these muscles is a discrete organ constructed of skeletal muscle tissue, blood vessels, tendons, and nerves.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+mn-lt"/>
              </a:rPr>
              <a:t>Muscle tissue is also found inside of the heart, digestive organs, and blood vessels. In these organs, muscles serve to move substances throughout the body.</a:t>
            </a:r>
            <a:r>
              <a:rPr lang="en-US" sz="2200" b="1" cap="all" dirty="0">
                <a:solidFill>
                  <a:schemeClr val="tx1"/>
                </a:solidFill>
                <a:latin typeface="+mn-lt"/>
              </a:rPr>
              <a:t> </a:t>
            </a:r>
            <a:endParaRPr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D0D6E-4F50-C43E-45B8-11F18BC1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" y="918864"/>
            <a:ext cx="9018644" cy="225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230511" y="80664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pic>
        <p:nvPicPr>
          <p:cNvPr id="2050" name="Picture 2" descr="Types of Muscles | BioNinja">
            <a:extLst>
              <a:ext uri="{FF2B5EF4-FFF2-40B4-BE49-F238E27FC236}">
                <a16:creationId xmlns:a16="http://schemas.microsoft.com/office/drawing/2014/main" id="{F7BE8BE4-7A3B-5C4C-E6AD-FDE3E9ABC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4533"/>
            <a:ext cx="9143677" cy="59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16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23580" y="80665"/>
            <a:ext cx="478780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Skeletal Muscle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92953" y="1068929"/>
            <a:ext cx="5442608" cy="29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Skeletal muscle is the only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muscle tissue in the human body — it is controlled consciously.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 physical action that a person consciously performs (e.g. speaking, walking, or writing) requires skeletal muscle. </a:t>
            </a:r>
          </a:p>
        </p:txBody>
      </p:sp>
      <p:pic>
        <p:nvPicPr>
          <p:cNvPr id="1026" name="Picture 2" descr="Skeletal muscle - The School of Biomedical Sciences Wiki">
            <a:extLst>
              <a:ext uri="{FF2B5EF4-FFF2-40B4-BE49-F238E27FC236}">
                <a16:creationId xmlns:a16="http://schemas.microsoft.com/office/drawing/2014/main" id="{3B73C12F-403D-C898-F8DD-F5F9E05C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97" y="918865"/>
            <a:ext cx="3638974" cy="27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839E88-7527-F61F-6D93-BF07FC5F91CD}"/>
              </a:ext>
            </a:extLst>
          </p:cNvPr>
          <p:cNvSpPr txBox="1"/>
          <p:nvPr/>
        </p:nvSpPr>
        <p:spPr>
          <a:xfrm>
            <a:off x="28661" y="3928568"/>
            <a:ext cx="895809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Skeletal muscle is anchored by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tendons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bone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is used to affect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skeletal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movement such as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locomotion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in maintaining posture.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skeletal muscles are attached to two bones across a joint.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average adult male is made up of 40–50% of skeletal muscle and an average adult female is made up of 30–40%.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8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keletal muscles">
            <a:extLst>
              <a:ext uri="{FF2B5EF4-FFF2-40B4-BE49-F238E27FC236}">
                <a16:creationId xmlns:a16="http://schemas.microsoft.com/office/drawing/2014/main" id="{C887E1CE-7853-8264-9432-DEE7B91E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5" y="381000"/>
            <a:ext cx="920151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7267696" y="103908"/>
            <a:ext cx="1769423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Skeletal Muscle</a:t>
            </a:r>
            <a:endParaRPr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6F9BA-6492-CD3B-584B-1C7877E21EFB}"/>
              </a:ext>
            </a:extLst>
          </p:cNvPr>
          <p:cNvSpPr txBox="1"/>
          <p:nvPr/>
        </p:nvSpPr>
        <p:spPr>
          <a:xfrm>
            <a:off x="102600" y="1222291"/>
            <a:ext cx="1686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A4422-D6C8-010D-FBF0-AE49D052045E}"/>
              </a:ext>
            </a:extLst>
          </p:cNvPr>
          <p:cNvSpPr txBox="1"/>
          <p:nvPr/>
        </p:nvSpPr>
        <p:spPr>
          <a:xfrm>
            <a:off x="239471" y="1878764"/>
            <a:ext cx="1412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4F811-489C-6E14-92CC-3468BCE78E4A}"/>
              </a:ext>
            </a:extLst>
          </p:cNvPr>
          <p:cNvSpPr txBox="1"/>
          <p:nvPr/>
        </p:nvSpPr>
        <p:spPr>
          <a:xfrm>
            <a:off x="528619" y="2427148"/>
            <a:ext cx="11234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722CD-2A10-22DF-DB68-38192B09A33F}"/>
              </a:ext>
            </a:extLst>
          </p:cNvPr>
          <p:cNvSpPr txBox="1"/>
          <p:nvPr/>
        </p:nvSpPr>
        <p:spPr>
          <a:xfrm>
            <a:off x="3814351" y="1965483"/>
            <a:ext cx="1065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4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D3B3A-B092-0520-B496-BC84167AA3DA}"/>
              </a:ext>
            </a:extLst>
          </p:cNvPr>
          <p:cNvSpPr txBox="1"/>
          <p:nvPr/>
        </p:nvSpPr>
        <p:spPr>
          <a:xfrm>
            <a:off x="7187209" y="2340429"/>
            <a:ext cx="17173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AA4C4-3341-C0BF-DAA6-1513BBE7B191}"/>
              </a:ext>
            </a:extLst>
          </p:cNvPr>
          <p:cNvSpPr txBox="1"/>
          <p:nvPr/>
        </p:nvSpPr>
        <p:spPr>
          <a:xfrm>
            <a:off x="564721" y="4098161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93DDF-475C-3ED4-FB77-60D2DF120FCD}"/>
              </a:ext>
            </a:extLst>
          </p:cNvPr>
          <p:cNvSpPr txBox="1"/>
          <p:nvPr/>
        </p:nvSpPr>
        <p:spPr>
          <a:xfrm>
            <a:off x="6922462" y="4200020"/>
            <a:ext cx="1391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9164AC-F91D-F0A2-71D1-D1A98ED35F0C}"/>
              </a:ext>
            </a:extLst>
          </p:cNvPr>
          <p:cNvSpPr txBox="1"/>
          <p:nvPr/>
        </p:nvSpPr>
        <p:spPr>
          <a:xfrm>
            <a:off x="3785326" y="4200020"/>
            <a:ext cx="12389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4C4AA-86B0-3817-72DE-63B72EA609FF}"/>
              </a:ext>
            </a:extLst>
          </p:cNvPr>
          <p:cNvSpPr txBox="1"/>
          <p:nvPr/>
        </p:nvSpPr>
        <p:spPr>
          <a:xfrm>
            <a:off x="6813662" y="5038164"/>
            <a:ext cx="15535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11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1D6D0-A1B0-61F6-4D58-94729B7EC797}"/>
              </a:ext>
            </a:extLst>
          </p:cNvPr>
          <p:cNvSpPr txBox="1"/>
          <p:nvPr/>
        </p:nvSpPr>
        <p:spPr>
          <a:xfrm>
            <a:off x="319043" y="5072185"/>
            <a:ext cx="1637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mic Sans MS" panose="030F0702030302020204" pitchFamily="66" charset="0"/>
              </a:rPr>
              <a:t>10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9062F-EF83-4880-7B8E-3B08C6117F60}"/>
              </a:ext>
            </a:extLst>
          </p:cNvPr>
          <p:cNvSpPr txBox="1"/>
          <p:nvPr/>
        </p:nvSpPr>
        <p:spPr>
          <a:xfrm>
            <a:off x="7645718" y="3429000"/>
            <a:ext cx="13914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7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BF17B0DB-AEF0-EE1B-0675-3F0FFD588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1" y="10390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keletal muscles">
            <a:extLst>
              <a:ext uri="{FF2B5EF4-FFF2-40B4-BE49-F238E27FC236}">
                <a16:creationId xmlns:a16="http://schemas.microsoft.com/office/drawing/2014/main" id="{C887E1CE-7853-8264-9432-DEE7B91E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5" y="381000"/>
            <a:ext cx="920151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7267696" y="103908"/>
            <a:ext cx="1769423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Skeletal Muscle</a:t>
            </a:r>
            <a:endParaRPr sz="4400" dirty="0"/>
          </a:p>
        </p:txBody>
      </p:sp>
      <p:pic>
        <p:nvPicPr>
          <p:cNvPr id="2" name="Picture 1" descr="try_it-01.eps">
            <a:extLst>
              <a:ext uri="{FF2B5EF4-FFF2-40B4-BE49-F238E27FC236}">
                <a16:creationId xmlns:a16="http://schemas.microsoft.com/office/drawing/2014/main" id="{F2065A6A-5738-227A-C7F1-D06BFF70F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51" y="10390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20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938151" y="80664"/>
            <a:ext cx="6840187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Visceral “Smooth” Muscle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106876" y="990114"/>
            <a:ext cx="5035140" cy="573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Visceral muscle is found inside of organs like the esophagus, stomach, intestines, bronchi, urethra, &amp; blood vessels.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weakest of all muscle tissues, visceral muscle makes organs contract to move substances through the organ.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visceral muscle is controlled by the unconscious part of the brain, it is known as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INVOLUNTARY</a:t>
            </a:r>
            <a:r>
              <a:rPr lang="en-US" sz="2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muscle—it cannot be directly controlled by the conscious mind.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2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term “smooth muscle” is often used to describe visceral muscle because it has a very smooth, uniform appearance when viewed under a microscope. </a:t>
            </a:r>
            <a:endParaRPr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Muscular System">
            <a:extLst>
              <a:ext uri="{FF2B5EF4-FFF2-40B4-BE49-F238E27FC236}">
                <a16:creationId xmlns:a16="http://schemas.microsoft.com/office/drawing/2014/main" id="{92830D18-B7B9-8B6A-D907-C2D34CB5F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13196" b="5269"/>
          <a:stretch/>
        </p:blipFill>
        <p:spPr bwMode="auto">
          <a:xfrm>
            <a:off x="5142016" y="1100204"/>
            <a:ext cx="3737360" cy="53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2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2303813" y="96869"/>
            <a:ext cx="4536374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Cardiac Muscle</a:t>
            </a:r>
            <a:endParaRPr dirty="0"/>
          </a:p>
        </p:txBody>
      </p:sp>
      <p:sp>
        <p:nvSpPr>
          <p:cNvPr id="490" name="Google Shape;490;p85"/>
          <p:cNvSpPr txBox="1">
            <a:spLocks noGrp="1"/>
          </p:cNvSpPr>
          <p:nvPr>
            <p:ph type="body" idx="1"/>
          </p:nvPr>
        </p:nvSpPr>
        <p:spPr>
          <a:xfrm>
            <a:off x="4001982" y="1306284"/>
            <a:ext cx="5035140" cy="528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 only in the heart, cardiac muscle is responsible for pumping blood throughout the body.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Cardiac muscle tissue cannot be controlled consciously, so it is an involuntary muscle.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0" i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cells of cardiac muscle tissue are striated — that is, they appear to have light and dark stripes when viewed under a light microscope.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Striations indicate that a muscle cell is very strong, unlike visceral muscles.</a:t>
            </a:r>
            <a:endParaRPr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ardiac muscle - Stock Image - C008/2293 - Science Photo Library">
            <a:extLst>
              <a:ext uri="{FF2B5EF4-FFF2-40B4-BE49-F238E27FC236}">
                <a16:creationId xmlns:a16="http://schemas.microsoft.com/office/drawing/2014/main" id="{0D64F535-AB72-25E4-679B-F6048542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1125694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C61D6-5279-2EE2-1A7A-180A27A2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3" y="3783294"/>
            <a:ext cx="3797821" cy="29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5"/>
          <p:cNvPicPr preferRelativeResize="0"/>
          <p:nvPr/>
        </p:nvPicPr>
        <p:blipFill rotWithShape="1">
          <a:blip r:embed="rId3">
            <a:alphaModFix/>
          </a:blip>
          <a:srcRect l="-1" t="6972" r="40302" b="15081"/>
          <a:stretch/>
        </p:blipFill>
        <p:spPr>
          <a:xfrm>
            <a:off x="41563" y="538118"/>
            <a:ext cx="5409211" cy="54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104828" y="119018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sp>
        <p:nvSpPr>
          <p:cNvPr id="492" name="Google Shape;492;p85"/>
          <p:cNvSpPr txBox="1"/>
          <p:nvPr/>
        </p:nvSpPr>
        <p:spPr>
          <a:xfrm>
            <a:off x="5514039" y="2906048"/>
            <a:ext cx="2558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3" name="Google Shape;493;p85"/>
          <p:cNvSpPr txBox="1"/>
          <p:nvPr/>
        </p:nvSpPr>
        <p:spPr>
          <a:xfrm>
            <a:off x="5514039" y="5064869"/>
            <a:ext cx="27622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4" name="Google Shape;494;p85"/>
          <p:cNvSpPr txBox="1"/>
          <p:nvPr/>
        </p:nvSpPr>
        <p:spPr>
          <a:xfrm>
            <a:off x="5514039" y="957218"/>
            <a:ext cx="2190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Picture 3" descr="try_it-01.eps">
            <a:extLst>
              <a:ext uri="{FF2B5EF4-FFF2-40B4-BE49-F238E27FC236}">
                <a16:creationId xmlns:a16="http://schemas.microsoft.com/office/drawing/2014/main" id="{034A3249-27CF-AEF1-D9C0-7049FAFE2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3" y="119018"/>
            <a:ext cx="939800" cy="762000"/>
          </a:xfrm>
          <a:prstGeom prst="rect">
            <a:avLst/>
          </a:prstGeom>
        </p:spPr>
      </p:pic>
      <p:sp>
        <p:nvSpPr>
          <p:cNvPr id="5" name="Google Shape;494;p85">
            <a:extLst>
              <a:ext uri="{FF2B5EF4-FFF2-40B4-BE49-F238E27FC236}">
                <a16:creationId xmlns:a16="http://schemas.microsoft.com/office/drawing/2014/main" id="{E28FC7D8-9C8E-BF72-580C-2C1954F096F9}"/>
              </a:ext>
            </a:extLst>
          </p:cNvPr>
          <p:cNvSpPr txBox="1"/>
          <p:nvPr/>
        </p:nvSpPr>
        <p:spPr>
          <a:xfrm>
            <a:off x="5680294" y="199130"/>
            <a:ext cx="30004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the type &amp; location.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/>
      <p:bldP spid="493" grpId="0"/>
      <p:bldP spid="4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5"/>
          <p:cNvPicPr preferRelativeResize="0"/>
          <p:nvPr/>
        </p:nvPicPr>
        <p:blipFill rotWithShape="1">
          <a:blip r:embed="rId3">
            <a:alphaModFix/>
          </a:blip>
          <a:srcRect t="6972" b="15081"/>
          <a:stretch/>
        </p:blipFill>
        <p:spPr>
          <a:xfrm>
            <a:off x="41563" y="538118"/>
            <a:ext cx="9060872" cy="547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85"/>
          <p:cNvSpPr txBox="1">
            <a:spLocks noGrp="1"/>
          </p:cNvSpPr>
          <p:nvPr>
            <p:ph type="title"/>
          </p:nvPr>
        </p:nvSpPr>
        <p:spPr>
          <a:xfrm>
            <a:off x="104828" y="119018"/>
            <a:ext cx="420485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Muscle Tissue</a:t>
            </a:r>
            <a:endParaRPr dirty="0"/>
          </a:p>
        </p:txBody>
      </p:sp>
      <p:sp>
        <p:nvSpPr>
          <p:cNvPr id="492" name="Google Shape;492;p85"/>
          <p:cNvSpPr txBox="1"/>
          <p:nvPr/>
        </p:nvSpPr>
        <p:spPr>
          <a:xfrm>
            <a:off x="5814810" y="4182864"/>
            <a:ext cx="2558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Voluntary Movements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3" name="Google Shape;493;p85"/>
          <p:cNvSpPr txBox="1"/>
          <p:nvPr/>
        </p:nvSpPr>
        <p:spPr>
          <a:xfrm>
            <a:off x="5926845" y="5852153"/>
            <a:ext cx="27622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Involuntary Movements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(Ex. Digestion)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4" name="Google Shape;494;p85"/>
          <p:cNvSpPr txBox="1"/>
          <p:nvPr/>
        </p:nvSpPr>
        <p:spPr>
          <a:xfrm>
            <a:off x="5926845" y="2178793"/>
            <a:ext cx="21900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in the Heart</a:t>
            </a:r>
            <a:endParaRPr sz="1800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 descr="try_it-01.eps">
            <a:extLst>
              <a:ext uri="{FF2B5EF4-FFF2-40B4-BE49-F238E27FC236}">
                <a16:creationId xmlns:a16="http://schemas.microsoft.com/office/drawing/2014/main" id="{D34E1EFE-7F00-5B9C-1AAA-A2973F02CB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3" y="11901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/>
      <p:bldP spid="493" grpId="0"/>
      <p:bldP spid="4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6DF58-110B-4235-86C0-A898C5228190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455"/>
            <a:ext cx="7086600" cy="5486945"/>
          </a:xfrm>
        </p:spPr>
        <p:txBody>
          <a:bodyPr/>
          <a:lstStyle/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muscles in your body as you can.</a:t>
            </a:r>
          </a:p>
          <a:p>
            <a:pPr marL="117475" indent="635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Bicep,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tricep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quads, hamstrings, gluteus, deltoids,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pects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as many bones in your body as you can.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cranium, femur, tibia, fibula, vertebrae, sternum, rib cage, humorous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is the function of skin?</a:t>
            </a:r>
          </a:p>
          <a:p>
            <a:pPr marL="0" indent="0" eaLnBrk="1" hangingPunct="1">
              <a:buClr>
                <a:srgbClr val="002060"/>
              </a:buClr>
              <a:buSzPct val="100000"/>
              <a:tabLst>
                <a:tab pos="463550" algn="l"/>
              </a:tabLs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protection, regulates body temperature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eaLnBrk="1" hangingPunct="1">
              <a:buClr>
                <a:srgbClr val="002060"/>
              </a:buClr>
              <a:buSzPct val="100000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3200" dirty="0">
              <a:solidFill>
                <a:srgbClr val="99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Clr>
                <a:srgbClr val="002060"/>
              </a:buClr>
              <a:buSzPct val="100000"/>
              <a:buFont typeface="Arial" pitchFamily="34" charset="0"/>
              <a:buChar char="•"/>
              <a:defRPr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3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4629" name="Slide Number Placeholder 3"/>
          <p:cNvSpPr txBox="1">
            <a:spLocks noGrp="1"/>
          </p:cNvSpPr>
          <p:nvPr/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0D70F-5F6C-4F08-B78E-6F6747C13B85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Arial" charset="0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Arial" charset="0"/>
              <a:sym typeface="Arial"/>
            </a:endParaRPr>
          </a:p>
        </p:txBody>
      </p:sp>
      <p:pic>
        <p:nvPicPr>
          <p:cNvPr id="12" name="Picture 11" descr="warm_up-01.eps">
            <a:extLst>
              <a:ext uri="{FF2B5EF4-FFF2-40B4-BE49-F238E27FC236}">
                <a16:creationId xmlns:a16="http://schemas.microsoft.com/office/drawing/2014/main" id="{CA731A4E-E3FC-7B89-D927-CBACBC51D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" y="7194"/>
            <a:ext cx="838200" cy="6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54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820" y="2971800"/>
            <a:ext cx="5289246" cy="380474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86"/>
          <p:cNvSpPr txBox="1">
            <a:spLocks noGrp="1"/>
          </p:cNvSpPr>
          <p:nvPr>
            <p:ph type="title"/>
          </p:nvPr>
        </p:nvSpPr>
        <p:spPr>
          <a:xfrm>
            <a:off x="2374570" y="81453"/>
            <a:ext cx="439486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</a:rPr>
              <a:t>Nervous Tissue</a:t>
            </a:r>
            <a:endParaRPr dirty="0"/>
          </a:p>
        </p:txBody>
      </p:sp>
      <p:sp>
        <p:nvSpPr>
          <p:cNvPr id="502" name="Google Shape;502;p86"/>
          <p:cNvSpPr txBox="1">
            <a:spLocks noGrp="1"/>
          </p:cNvSpPr>
          <p:nvPr>
            <p:ph type="body" idx="1"/>
          </p:nvPr>
        </p:nvSpPr>
        <p:spPr>
          <a:xfrm>
            <a:off x="216310" y="919652"/>
            <a:ext cx="8790038" cy="47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 b="1" dirty="0">
                <a:solidFill>
                  <a:srgbClr val="002060"/>
                </a:solidFill>
              </a:rPr>
              <a:t>Communication with other tissues through electrical signals (</a:t>
            </a:r>
            <a:r>
              <a:rPr lang="en-US" sz="2800" b="1" dirty="0">
                <a:solidFill>
                  <a:srgbClr val="FF0000"/>
                </a:solidFill>
              </a:rPr>
              <a:t>Action Potentials</a:t>
            </a:r>
            <a:r>
              <a:rPr lang="en-US" sz="2800" b="1" dirty="0">
                <a:solidFill>
                  <a:srgbClr val="002060"/>
                </a:solidFill>
              </a:rPr>
              <a:t>).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2800" b="1" dirty="0">
                <a:solidFill>
                  <a:srgbClr val="FF0000"/>
                </a:solidFill>
              </a:rPr>
              <a:t>Neuron: </a:t>
            </a:r>
            <a:r>
              <a:rPr lang="en-US" sz="2800" b="1" dirty="0">
                <a:solidFill>
                  <a:srgbClr val="00B050"/>
                </a:solidFill>
              </a:rPr>
              <a:t>Basic Unit of Nervous System.</a:t>
            </a:r>
            <a:endParaRPr dirty="0">
              <a:solidFill>
                <a:srgbClr val="00B050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1" dirty="0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504" name="Google Shape;504;p86"/>
          <p:cNvSpPr/>
          <p:nvPr/>
        </p:nvSpPr>
        <p:spPr>
          <a:xfrm>
            <a:off x="3468258" y="4619406"/>
            <a:ext cx="104974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5" name="Google Shape;505;p86"/>
          <p:cNvSpPr/>
          <p:nvPr/>
        </p:nvSpPr>
        <p:spPr>
          <a:xfrm>
            <a:off x="2196963" y="3833351"/>
            <a:ext cx="104974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6" name="Google Shape;506;p86"/>
          <p:cNvSpPr/>
          <p:nvPr/>
        </p:nvSpPr>
        <p:spPr>
          <a:xfrm>
            <a:off x="3246703" y="5883823"/>
            <a:ext cx="104974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 animBg="1"/>
      <p:bldP spid="505" grpId="0" animBg="1"/>
      <p:bldP spid="50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7"/>
          <p:cNvSpPr txBox="1">
            <a:spLocks noGrp="1"/>
          </p:cNvSpPr>
          <p:nvPr>
            <p:ph type="title"/>
          </p:nvPr>
        </p:nvSpPr>
        <p:spPr>
          <a:xfrm>
            <a:off x="2025445" y="114300"/>
            <a:ext cx="4798142" cy="838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bg1"/>
                </a:solidFill>
              </a:rPr>
              <a:t>Organ Systems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14" name="Google Shape;514;p87"/>
          <p:cNvSpPr txBox="1">
            <a:spLocks noGrp="1"/>
          </p:cNvSpPr>
          <p:nvPr>
            <p:ph type="body" idx="1"/>
          </p:nvPr>
        </p:nvSpPr>
        <p:spPr>
          <a:xfrm>
            <a:off x="914400" y="914400"/>
            <a:ext cx="7696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b="1">
              <a:solidFill>
                <a:srgbClr val="00206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>
              <a:solidFill>
                <a:srgbClr val="002060"/>
              </a:solidFill>
            </a:endParaRPr>
          </a:p>
        </p:txBody>
      </p:sp>
      <p:pic>
        <p:nvPicPr>
          <p:cNvPr id="515" name="Google Shape;515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56" y="990600"/>
            <a:ext cx="8882742" cy="571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475133" cy="1040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dirty="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2" name="Google Shape;522;p88"/>
          <p:cNvSpPr txBox="1">
            <a:spLocks noGrp="1"/>
          </p:cNvSpPr>
          <p:nvPr>
            <p:ph type="body" idx="1"/>
          </p:nvPr>
        </p:nvSpPr>
        <p:spPr>
          <a:xfrm>
            <a:off x="304801" y="1614312"/>
            <a:ext cx="8483600" cy="510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Circulatory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delivers oxygen and nutrients to body cells.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transports carbon dioxide to the lungs.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carries metabolic wastes to the kidneys.</a:t>
            </a:r>
            <a:endParaRPr dirty="0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18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Respiratory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exchanges gases with the environment. 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supplying the blood with oxygen.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disposing of carbon dioxide.</a:t>
            </a:r>
            <a:endParaRPr dirty="0"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89" descr="20_10_3OrganSysCircResp-U.jpg"/>
          <p:cNvPicPr preferRelativeResize="0"/>
          <p:nvPr/>
        </p:nvPicPr>
        <p:blipFill rotWithShape="1">
          <a:blip r:embed="rId3">
            <a:alphaModFix/>
          </a:blip>
          <a:srcRect b="4494"/>
          <a:stretch/>
        </p:blipFill>
        <p:spPr>
          <a:xfrm>
            <a:off x="380010" y="178130"/>
            <a:ext cx="8597735" cy="650767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9"/>
          <p:cNvSpPr txBox="1"/>
          <p:nvPr/>
        </p:nvSpPr>
        <p:spPr>
          <a:xfrm>
            <a:off x="873912" y="2717075"/>
            <a:ext cx="5901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89"/>
          <p:cNvCxnSpPr>
            <a:cxnSpLocks/>
          </p:cNvCxnSpPr>
          <p:nvPr/>
        </p:nvCxnSpPr>
        <p:spPr>
          <a:xfrm>
            <a:off x="6179204" y="2315073"/>
            <a:ext cx="1137076" cy="2645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1" name="Google Shape;531;p89"/>
          <p:cNvCxnSpPr>
            <a:cxnSpLocks/>
          </p:cNvCxnSpPr>
          <p:nvPr/>
        </p:nvCxnSpPr>
        <p:spPr>
          <a:xfrm>
            <a:off x="6179204" y="2878938"/>
            <a:ext cx="1297934" cy="10165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2" name="Google Shape;532;p89"/>
          <p:cNvCxnSpPr>
            <a:cxnSpLocks/>
          </p:cNvCxnSpPr>
          <p:nvPr/>
        </p:nvCxnSpPr>
        <p:spPr>
          <a:xfrm>
            <a:off x="6549643" y="3627366"/>
            <a:ext cx="645491" cy="64159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3" name="Google Shape;533;p89"/>
          <p:cNvCxnSpPr>
            <a:cxnSpLocks/>
          </p:cNvCxnSpPr>
          <p:nvPr/>
        </p:nvCxnSpPr>
        <p:spPr>
          <a:xfrm>
            <a:off x="5156566" y="1679380"/>
            <a:ext cx="406034" cy="20108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4" name="Google Shape;534;p89"/>
          <p:cNvCxnSpPr>
            <a:cxnSpLocks/>
            <a:endCxn id="16" idx="1"/>
          </p:cNvCxnSpPr>
          <p:nvPr/>
        </p:nvCxnSpPr>
        <p:spPr>
          <a:xfrm flipH="1">
            <a:off x="6598135" y="1754925"/>
            <a:ext cx="487866" cy="29960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89"/>
          <p:cNvCxnSpPr>
            <a:cxnSpLocks/>
          </p:cNvCxnSpPr>
          <p:nvPr/>
        </p:nvCxnSpPr>
        <p:spPr>
          <a:xfrm>
            <a:off x="5040069" y="2777721"/>
            <a:ext cx="1007051" cy="31069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89"/>
          <p:cNvCxnSpPr>
            <a:cxnSpLocks/>
          </p:cNvCxnSpPr>
          <p:nvPr/>
        </p:nvCxnSpPr>
        <p:spPr>
          <a:xfrm flipV="1">
            <a:off x="1501460" y="2777721"/>
            <a:ext cx="1141341" cy="982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7" name="Google Shape;537;p89"/>
          <p:cNvCxnSpPr>
            <a:cxnSpLocks/>
          </p:cNvCxnSpPr>
          <p:nvPr/>
        </p:nvCxnSpPr>
        <p:spPr>
          <a:xfrm flipV="1">
            <a:off x="1630976" y="4191654"/>
            <a:ext cx="722828" cy="7730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89"/>
          <p:cNvSpPr txBox="1"/>
          <p:nvPr/>
        </p:nvSpPr>
        <p:spPr>
          <a:xfrm>
            <a:off x="873912" y="4067981"/>
            <a:ext cx="8344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Blood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vessels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89"/>
          <p:cNvSpPr txBox="1"/>
          <p:nvPr/>
        </p:nvSpPr>
        <p:spPr>
          <a:xfrm>
            <a:off x="204800" y="300224"/>
            <a:ext cx="224249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Circulatory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9"/>
          <p:cNvSpPr txBox="1"/>
          <p:nvPr/>
        </p:nvSpPr>
        <p:spPr>
          <a:xfrm>
            <a:off x="4559528" y="1200927"/>
            <a:ext cx="67967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Nasal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cavity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9"/>
          <p:cNvSpPr txBox="1"/>
          <p:nvPr/>
        </p:nvSpPr>
        <p:spPr>
          <a:xfrm>
            <a:off x="7111096" y="1540880"/>
            <a:ext cx="9233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Pharynx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9"/>
          <p:cNvSpPr txBox="1"/>
          <p:nvPr/>
        </p:nvSpPr>
        <p:spPr>
          <a:xfrm>
            <a:off x="3943344" y="2614314"/>
            <a:ext cx="1077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Bronchus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89"/>
          <p:cNvSpPr txBox="1"/>
          <p:nvPr/>
        </p:nvSpPr>
        <p:spPr>
          <a:xfrm>
            <a:off x="7354837" y="2194273"/>
            <a:ext cx="7694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Larynx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89"/>
          <p:cNvSpPr txBox="1"/>
          <p:nvPr/>
        </p:nvSpPr>
        <p:spPr>
          <a:xfrm>
            <a:off x="7477138" y="2842095"/>
            <a:ext cx="1074676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Trachea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89"/>
          <p:cNvSpPr txBox="1"/>
          <p:nvPr/>
        </p:nvSpPr>
        <p:spPr>
          <a:xfrm>
            <a:off x="7195134" y="4268957"/>
            <a:ext cx="5640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Lung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89"/>
          <p:cNvSpPr txBox="1"/>
          <p:nvPr/>
        </p:nvSpPr>
        <p:spPr>
          <a:xfrm>
            <a:off x="5850088" y="195108"/>
            <a:ext cx="247182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Respiratory</a:t>
            </a:r>
            <a:b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FB513E6-E01A-5F16-5337-C3B161F29E83}"/>
              </a:ext>
            </a:extLst>
          </p:cNvPr>
          <p:cNvSpPr/>
          <p:nvPr/>
        </p:nvSpPr>
        <p:spPr>
          <a:xfrm>
            <a:off x="5916385" y="1880463"/>
            <a:ext cx="681750" cy="34812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539" grpId="0"/>
      <p:bldP spid="540" grpId="0"/>
      <p:bldP spid="541" grpId="0"/>
      <p:bldP spid="542" grpId="0"/>
      <p:bldP spid="543" grpId="0"/>
      <p:bldP spid="544" grpId="0"/>
      <p:bldP spid="545" grpId="0"/>
      <p:bldP spid="546" grpId="0"/>
      <p:bldP spid="547" grpId="0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0"/>
          <p:cNvSpPr txBox="1">
            <a:spLocks noGrp="1"/>
          </p:cNvSpPr>
          <p:nvPr>
            <p:ph type="body" idx="1"/>
          </p:nvPr>
        </p:nvSpPr>
        <p:spPr>
          <a:xfrm>
            <a:off x="105834" y="1048589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Integumentary System</a:t>
            </a:r>
            <a:r>
              <a:rPr lang="en-US" sz="36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US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1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(outer layer of skin, nails, hair) which acts as a physical barrier, protecting against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physical injury.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Infection (bacteria, fungus).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excessive heat or cold.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drying out.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4" name="Google Shape;554;p90"/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5" name="Google Shape;555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966536"/>
            <a:ext cx="4343400" cy="289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1"/>
          <p:cNvSpPr txBox="1">
            <a:spLocks noGrp="1"/>
          </p:cNvSpPr>
          <p:nvPr>
            <p:ph type="body" idx="1"/>
          </p:nvPr>
        </p:nvSpPr>
        <p:spPr>
          <a:xfrm>
            <a:off x="118753" y="1752600"/>
            <a:ext cx="47838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Skeletal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supports the body.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protects organs such as the brain and lungs.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provides the framework for muscle movement.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3" name="Google Shape;563;p9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b="2323"/>
          <a:stretch/>
        </p:blipFill>
        <p:spPr>
          <a:xfrm>
            <a:off x="5118266" y="228600"/>
            <a:ext cx="3205117" cy="6457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BDDB52DE-39F6-E46E-D9B3-74A78D345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4" y="127620"/>
            <a:ext cx="4783832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2"/>
          <p:cNvSpPr txBox="1">
            <a:spLocks noGrp="1"/>
          </p:cNvSpPr>
          <p:nvPr>
            <p:ph type="body" idx="1"/>
          </p:nvPr>
        </p:nvSpPr>
        <p:spPr>
          <a:xfrm>
            <a:off x="170213" y="1782288"/>
            <a:ext cx="49351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Muscular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moves the body.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maintains posture.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produces heat.</a:t>
            </a:r>
            <a:endParaRPr sz="28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1" name="Google Shape;571;p9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0"/>
            <a:ext cx="3352800" cy="67799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C1EF0706-CCAB-BAE2-E89D-FA92519B0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4" y="127620"/>
            <a:ext cx="4783832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3"/>
          <p:cNvSpPr txBox="1">
            <a:spLocks noGrp="1"/>
          </p:cNvSpPr>
          <p:nvPr>
            <p:ph type="body" idx="1"/>
          </p:nvPr>
        </p:nvSpPr>
        <p:spPr>
          <a:xfrm>
            <a:off x="91044" y="1210294"/>
            <a:ext cx="8934203" cy="534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Urinary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removes waste products from the blood.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excretes urine.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regulates the chemical makeup, pH, and water balance of blood.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16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Digestive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ingests and breaks down food.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absorbs nutrients.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eliminates undigested material.</a:t>
            </a:r>
            <a:endParaRPr dirty="0"/>
          </a:p>
          <a:p>
            <a:pPr marL="68580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A7C61B94-DFC8-97DF-CC9B-554103141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94" descr="20_10_7OrganSysUriDigest-U.jpg"/>
          <p:cNvPicPr preferRelativeResize="0"/>
          <p:nvPr/>
        </p:nvPicPr>
        <p:blipFill rotWithShape="1">
          <a:blip r:embed="rId3">
            <a:alphaModFix/>
          </a:blip>
          <a:srcRect b="4371"/>
          <a:stretch/>
        </p:blipFill>
        <p:spPr>
          <a:xfrm>
            <a:off x="1097280" y="896112"/>
            <a:ext cx="6949440" cy="4844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5" name="Google Shape;585;p94"/>
          <p:cNvCxnSpPr/>
          <p:nvPr/>
        </p:nvCxnSpPr>
        <p:spPr>
          <a:xfrm>
            <a:off x="2505584" y="3425422"/>
            <a:ext cx="810397" cy="6766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6" name="Google Shape;586;p94"/>
          <p:cNvCxnSpPr>
            <a:cxnSpLocks/>
          </p:cNvCxnSpPr>
          <p:nvPr/>
        </p:nvCxnSpPr>
        <p:spPr>
          <a:xfrm>
            <a:off x="2285165" y="4000825"/>
            <a:ext cx="1178983" cy="47380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7" name="Google Shape;587;p94"/>
          <p:cNvCxnSpPr/>
          <p:nvPr/>
        </p:nvCxnSpPr>
        <p:spPr>
          <a:xfrm>
            <a:off x="1995181" y="4653088"/>
            <a:ext cx="1557867" cy="357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8" name="Google Shape;588;p94"/>
          <p:cNvCxnSpPr>
            <a:cxnSpLocks/>
          </p:cNvCxnSpPr>
          <p:nvPr/>
        </p:nvCxnSpPr>
        <p:spPr>
          <a:xfrm flipV="1">
            <a:off x="2056328" y="4864100"/>
            <a:ext cx="1551752" cy="65999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9" name="Google Shape;589;p94"/>
          <p:cNvCxnSpPr/>
          <p:nvPr/>
        </p:nvCxnSpPr>
        <p:spPr>
          <a:xfrm rot="10800000" flipH="1">
            <a:off x="5468919" y="2472267"/>
            <a:ext cx="1170229" cy="22502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0" name="Google Shape;590;p94"/>
          <p:cNvCxnSpPr/>
          <p:nvPr/>
        </p:nvCxnSpPr>
        <p:spPr>
          <a:xfrm rot="10800000" flipH="1">
            <a:off x="5456218" y="2844800"/>
            <a:ext cx="1195630" cy="55945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1" name="Google Shape;591;p94"/>
          <p:cNvCxnSpPr/>
          <p:nvPr/>
        </p:nvCxnSpPr>
        <p:spPr>
          <a:xfrm rot="10800000" flipH="1">
            <a:off x="5367318" y="3255433"/>
            <a:ext cx="1250663" cy="62718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94"/>
          <p:cNvCxnSpPr>
            <a:cxnSpLocks/>
          </p:cNvCxnSpPr>
          <p:nvPr/>
        </p:nvCxnSpPr>
        <p:spPr>
          <a:xfrm flipV="1">
            <a:off x="5828751" y="3718718"/>
            <a:ext cx="900858" cy="37557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94"/>
          <p:cNvCxnSpPr>
            <a:cxnSpLocks/>
          </p:cNvCxnSpPr>
          <p:nvPr/>
        </p:nvCxnSpPr>
        <p:spPr>
          <a:xfrm flipV="1">
            <a:off x="5608618" y="4265147"/>
            <a:ext cx="1408359" cy="2609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94"/>
          <p:cNvCxnSpPr>
            <a:cxnSpLocks/>
          </p:cNvCxnSpPr>
          <p:nvPr/>
        </p:nvCxnSpPr>
        <p:spPr>
          <a:xfrm>
            <a:off x="5748318" y="4729289"/>
            <a:ext cx="1268659" cy="30866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94"/>
          <p:cNvCxnSpPr>
            <a:cxnSpLocks/>
            <a:endCxn id="600" idx="1"/>
          </p:cNvCxnSpPr>
          <p:nvPr/>
        </p:nvCxnSpPr>
        <p:spPr>
          <a:xfrm>
            <a:off x="5349103" y="5182255"/>
            <a:ext cx="1519392" cy="675492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6" name="Google Shape;596;p94"/>
          <p:cNvSpPr txBox="1"/>
          <p:nvPr/>
        </p:nvSpPr>
        <p:spPr>
          <a:xfrm>
            <a:off x="1722140" y="3238767"/>
            <a:ext cx="7950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Kidney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4"/>
          <p:cNvSpPr txBox="1"/>
          <p:nvPr/>
        </p:nvSpPr>
        <p:spPr>
          <a:xfrm>
            <a:off x="1537439" y="3807427"/>
            <a:ext cx="67998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Ureter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4"/>
          <p:cNvSpPr txBox="1"/>
          <p:nvPr/>
        </p:nvSpPr>
        <p:spPr>
          <a:xfrm>
            <a:off x="1161214" y="4487621"/>
            <a:ext cx="83372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bladder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4"/>
          <p:cNvSpPr txBox="1"/>
          <p:nvPr/>
        </p:nvSpPr>
        <p:spPr>
          <a:xfrm>
            <a:off x="1208059" y="5411788"/>
            <a:ext cx="820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94"/>
          <p:cNvSpPr txBox="1"/>
          <p:nvPr/>
        </p:nvSpPr>
        <p:spPr>
          <a:xfrm>
            <a:off x="6868495" y="5719247"/>
            <a:ext cx="5770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Anus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94"/>
          <p:cNvSpPr txBox="1"/>
          <p:nvPr/>
        </p:nvSpPr>
        <p:spPr>
          <a:xfrm>
            <a:off x="7076497" y="4740220"/>
            <a:ext cx="9491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intestine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94"/>
          <p:cNvSpPr txBox="1"/>
          <p:nvPr/>
        </p:nvSpPr>
        <p:spPr>
          <a:xfrm>
            <a:off x="7076496" y="4017039"/>
            <a:ext cx="9491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intestine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94"/>
          <p:cNvSpPr txBox="1"/>
          <p:nvPr/>
        </p:nvSpPr>
        <p:spPr>
          <a:xfrm>
            <a:off x="6729609" y="3570857"/>
            <a:ext cx="9748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Stomach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4"/>
          <p:cNvSpPr txBox="1"/>
          <p:nvPr/>
        </p:nvSpPr>
        <p:spPr>
          <a:xfrm>
            <a:off x="6679365" y="3096918"/>
            <a:ext cx="5517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Liver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4"/>
          <p:cNvSpPr txBox="1"/>
          <p:nvPr/>
        </p:nvSpPr>
        <p:spPr>
          <a:xfrm>
            <a:off x="6679365" y="2677811"/>
            <a:ext cx="1244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Esophagus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94"/>
          <p:cNvSpPr txBox="1"/>
          <p:nvPr/>
        </p:nvSpPr>
        <p:spPr>
          <a:xfrm>
            <a:off x="6670898" y="2315855"/>
            <a:ext cx="6921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Mouth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94"/>
          <p:cNvSpPr txBox="1"/>
          <p:nvPr/>
        </p:nvSpPr>
        <p:spPr>
          <a:xfrm>
            <a:off x="5162682" y="465253"/>
            <a:ext cx="242360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Digestive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94"/>
          <p:cNvSpPr txBox="1"/>
          <p:nvPr/>
        </p:nvSpPr>
        <p:spPr>
          <a:xfrm>
            <a:off x="985652" y="872291"/>
            <a:ext cx="3116797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Urinary</a:t>
            </a:r>
            <a:br>
              <a:rPr lang="en-US" sz="32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/>
      <p:bldP spid="597" grpId="0"/>
      <p:bldP spid="598" grpId="0"/>
      <p:bldP spid="599" grpId="0"/>
      <p:bldP spid="600" grpId="0"/>
      <p:bldP spid="601" grpId="0"/>
      <p:bldP spid="602" grpId="0"/>
      <p:bldP spid="603" grpId="0"/>
      <p:bldP spid="604" grpId="0"/>
      <p:bldP spid="605" grpId="0"/>
      <p:bldP spid="606" grpId="0"/>
      <p:bldP spid="607" grpId="0"/>
      <p:bldP spid="6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5"/>
          <p:cNvSpPr txBox="1">
            <a:spLocks noGrp="1"/>
          </p:cNvSpPr>
          <p:nvPr>
            <p:ph type="body" idx="1"/>
          </p:nvPr>
        </p:nvSpPr>
        <p:spPr>
          <a:xfrm>
            <a:off x="166255" y="1825625"/>
            <a:ext cx="46195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System </a:t>
            </a:r>
            <a:endParaRPr lang="en-US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secretes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regulate body activities.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5" name="Google Shape;615;p9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00760" y="1029195"/>
            <a:ext cx="4076985" cy="5422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02FD20E3-84A2-81AD-2840-7BA6CB5B3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90411"/>
            <a:ext cx="9143996" cy="5767589"/>
          </a:xfrm>
        </p:spPr>
        <p:txBody>
          <a:bodyPr vert="horz" wrap="square" lIns="164592" tIns="91440" rIns="171562" bIns="9144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By the end of this lesson, you should be able to: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Recognize the hierarchy of levels of organization for humans (cells, tissues, organs, systems).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Identify characteristics and define the purpose of the four types of human tissues, emphasizing: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Skin (Epithelial tissue)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Skeleton (Connective tissue)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Muscle tissue</a:t>
            </a:r>
          </a:p>
          <a:p>
            <a:pPr marL="548336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0066FF"/>
                </a:solidFill>
              </a:rPr>
              <a:t>Nervous tissue (next lesson) 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Understand how </a:t>
            </a:r>
            <a:r>
              <a:rPr lang="en-US" sz="2000" dirty="0">
                <a:solidFill>
                  <a:schemeClr val="tx1"/>
                </a:solidFill>
                <a:ea typeface="Comic Sans MS"/>
                <a:cs typeface="Comic Sans MS"/>
                <a:sym typeface="Comic Sans MS"/>
              </a:rPr>
              <a:t>Organ Systems work together to perform life’s functions</a:t>
            </a:r>
            <a:r>
              <a:rPr lang="en-US" sz="2000" dirty="0">
                <a:solidFill>
                  <a:schemeClr val="tx1"/>
                </a:solidFill>
                <a:sym typeface="Comic Sans MS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Describe regulation of the internal environment (homeostasis).</a:t>
            </a:r>
            <a:endParaRPr lang="en-US" sz="2000" dirty="0">
              <a:solidFill>
                <a:srgbClr val="FF0000"/>
              </a:solidFill>
            </a:endParaRPr>
          </a:p>
          <a:p>
            <a:pPr marL="347663" lvl="1" indent="-347663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>
                <a:solidFill>
                  <a:schemeClr val="tx2"/>
                </a:solidFill>
              </a:rPr>
              <a:t>Science Practice:  </a:t>
            </a:r>
            <a:r>
              <a:rPr lang="en-US" sz="2200" b="1" dirty="0">
                <a:solidFill>
                  <a:srgbClr val="00B050"/>
                </a:solidFill>
              </a:rPr>
              <a:t>Labelling Skin, Muscle, and Bones</a:t>
            </a:r>
            <a:endParaRPr lang="en-US" sz="2800" dirty="0"/>
          </a:p>
          <a:p>
            <a:pPr marL="342900" lvl="1" indent="-342900"/>
            <a:endParaRPr lang="en-US" sz="2800" dirty="0">
              <a:ea typeface="Lucida Grande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0"/>
            <a:ext cx="9143996" cy="1172573"/>
          </a:xfrm>
        </p:spPr>
        <p:txBody>
          <a:bodyPr>
            <a:normAutofit/>
          </a:bodyPr>
          <a:lstStyle/>
          <a:p>
            <a:r>
              <a:rPr lang="en-US" dirty="0"/>
              <a:t>		Lesson Objectives</a:t>
            </a:r>
          </a:p>
        </p:txBody>
      </p:sp>
      <p:pic>
        <p:nvPicPr>
          <p:cNvPr id="6" name="Picture 5" descr="objectives-0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" y="123360"/>
            <a:ext cx="881636" cy="71484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96836" y="65102"/>
            <a:ext cx="838200" cy="1042368"/>
            <a:chOff x="611981" y="1262063"/>
            <a:chExt cx="902494" cy="959643"/>
          </a:xfrm>
        </p:grpSpPr>
        <p:sp>
          <p:nvSpPr>
            <p:cNvPr id="8" name="Rectangle 7"/>
            <p:cNvSpPr/>
            <p:nvPr/>
          </p:nvSpPr>
          <p:spPr bwMode="auto">
            <a:xfrm>
              <a:off x="611981" y="1262063"/>
              <a:ext cx="902494" cy="959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514685" tIns="85781" rIns="514685" bIns="8578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715597" rtl="0" eaLnBrk="1" fontAlgn="base" latinLnBrk="0" hangingPunct="1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877C4"/>
                </a:buClr>
                <a:buSzTx/>
                <a:buFontTx/>
                <a:buNone/>
                <a:tabLst/>
                <a:defRPr/>
              </a:pPr>
              <a:endParaRPr kumimoji="0" lang="en-US" sz="600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633982" y="1282430"/>
              <a:ext cx="858515" cy="918842"/>
              <a:chOff x="1439" y="765"/>
              <a:chExt cx="185" cy="198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439" y="824"/>
                <a:ext cx="185" cy="139"/>
              </a:xfrm>
              <a:custGeom>
                <a:avLst/>
                <a:gdLst>
                  <a:gd name="T0" fmla="*/ 2254 w 3142"/>
                  <a:gd name="T1" fmla="*/ 0 h 2361"/>
                  <a:gd name="T2" fmla="*/ 3100 w 3142"/>
                  <a:gd name="T3" fmla="*/ 1886 h 2361"/>
                  <a:gd name="T4" fmla="*/ 3102 w 3142"/>
                  <a:gd name="T5" fmla="*/ 1892 h 2361"/>
                  <a:gd name="T6" fmla="*/ 3109 w 3142"/>
                  <a:gd name="T7" fmla="*/ 1907 h 2361"/>
                  <a:gd name="T8" fmla="*/ 3118 w 3142"/>
                  <a:gd name="T9" fmla="*/ 1933 h 2361"/>
                  <a:gd name="T10" fmla="*/ 3127 w 3142"/>
                  <a:gd name="T11" fmla="*/ 1964 h 2361"/>
                  <a:gd name="T12" fmla="*/ 3135 w 3142"/>
                  <a:gd name="T13" fmla="*/ 2002 h 2361"/>
                  <a:gd name="T14" fmla="*/ 3141 w 3142"/>
                  <a:gd name="T15" fmla="*/ 2045 h 2361"/>
                  <a:gd name="T16" fmla="*/ 3142 w 3142"/>
                  <a:gd name="T17" fmla="*/ 2089 h 2361"/>
                  <a:gd name="T18" fmla="*/ 3137 w 3142"/>
                  <a:gd name="T19" fmla="*/ 2135 h 2361"/>
                  <a:gd name="T20" fmla="*/ 3125 w 3142"/>
                  <a:gd name="T21" fmla="*/ 2180 h 2361"/>
                  <a:gd name="T22" fmla="*/ 3103 w 3142"/>
                  <a:gd name="T23" fmla="*/ 2224 h 2361"/>
                  <a:gd name="T24" fmla="*/ 3071 w 3142"/>
                  <a:gd name="T25" fmla="*/ 2264 h 2361"/>
                  <a:gd name="T26" fmla="*/ 3026 w 3142"/>
                  <a:gd name="T27" fmla="*/ 2299 h 2361"/>
                  <a:gd name="T28" fmla="*/ 2966 w 3142"/>
                  <a:gd name="T29" fmla="*/ 2328 h 2361"/>
                  <a:gd name="T30" fmla="*/ 2891 w 3142"/>
                  <a:gd name="T31" fmla="*/ 2349 h 2361"/>
                  <a:gd name="T32" fmla="*/ 2798 w 3142"/>
                  <a:gd name="T33" fmla="*/ 2360 h 2361"/>
                  <a:gd name="T34" fmla="*/ 1571 w 3142"/>
                  <a:gd name="T35" fmla="*/ 2361 h 2361"/>
                  <a:gd name="T36" fmla="*/ 1379 w 3142"/>
                  <a:gd name="T37" fmla="*/ 2361 h 2361"/>
                  <a:gd name="T38" fmla="*/ 570 w 3142"/>
                  <a:gd name="T39" fmla="*/ 2361 h 2361"/>
                  <a:gd name="T40" fmla="*/ 398 w 3142"/>
                  <a:gd name="T41" fmla="*/ 2361 h 2361"/>
                  <a:gd name="T42" fmla="*/ 296 w 3142"/>
                  <a:gd name="T43" fmla="*/ 2355 h 2361"/>
                  <a:gd name="T44" fmla="*/ 211 w 3142"/>
                  <a:gd name="T45" fmla="*/ 2340 h 2361"/>
                  <a:gd name="T46" fmla="*/ 144 w 3142"/>
                  <a:gd name="T47" fmla="*/ 2314 h 2361"/>
                  <a:gd name="T48" fmla="*/ 93 w 3142"/>
                  <a:gd name="T49" fmla="*/ 2282 h 2361"/>
                  <a:gd name="T50" fmla="*/ 54 w 3142"/>
                  <a:gd name="T51" fmla="*/ 2245 h 2361"/>
                  <a:gd name="T52" fmla="*/ 27 w 3142"/>
                  <a:gd name="T53" fmla="*/ 2203 h 2361"/>
                  <a:gd name="T54" fmla="*/ 10 w 3142"/>
                  <a:gd name="T55" fmla="*/ 2158 h 2361"/>
                  <a:gd name="T56" fmla="*/ 2 w 3142"/>
                  <a:gd name="T57" fmla="*/ 2112 h 2361"/>
                  <a:gd name="T58" fmla="*/ 0 w 3142"/>
                  <a:gd name="T59" fmla="*/ 2066 h 2361"/>
                  <a:gd name="T60" fmla="*/ 4 w 3142"/>
                  <a:gd name="T61" fmla="*/ 2022 h 2361"/>
                  <a:gd name="T62" fmla="*/ 11 w 3142"/>
                  <a:gd name="T63" fmla="*/ 1983 h 2361"/>
                  <a:gd name="T64" fmla="*/ 20 w 3142"/>
                  <a:gd name="T65" fmla="*/ 1948 h 2361"/>
                  <a:gd name="T66" fmla="*/ 29 w 3142"/>
                  <a:gd name="T67" fmla="*/ 1919 h 2361"/>
                  <a:gd name="T68" fmla="*/ 37 w 3142"/>
                  <a:gd name="T69" fmla="*/ 1898 h 2361"/>
                  <a:gd name="T70" fmla="*/ 41 w 3142"/>
                  <a:gd name="T71" fmla="*/ 1888 h 2361"/>
                  <a:gd name="T72" fmla="*/ 889 w 3142"/>
                  <a:gd name="T73" fmla="*/ 632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42" h="2361"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632"/>
                    </a:lnTo>
                    <a:lnTo>
                      <a:pt x="3100" y="1886"/>
                    </a:lnTo>
                    <a:lnTo>
                      <a:pt x="3101" y="1888"/>
                    </a:lnTo>
                    <a:lnTo>
                      <a:pt x="3102" y="1892"/>
                    </a:lnTo>
                    <a:lnTo>
                      <a:pt x="3105" y="1898"/>
                    </a:lnTo>
                    <a:lnTo>
                      <a:pt x="3109" y="1907"/>
                    </a:lnTo>
                    <a:lnTo>
                      <a:pt x="3114" y="1919"/>
                    </a:lnTo>
                    <a:lnTo>
                      <a:pt x="3118" y="1933"/>
                    </a:lnTo>
                    <a:lnTo>
                      <a:pt x="3123" y="1948"/>
                    </a:lnTo>
                    <a:lnTo>
                      <a:pt x="3127" y="1964"/>
                    </a:lnTo>
                    <a:lnTo>
                      <a:pt x="3131" y="1983"/>
                    </a:lnTo>
                    <a:lnTo>
                      <a:pt x="3135" y="2002"/>
                    </a:lnTo>
                    <a:lnTo>
                      <a:pt x="3138" y="2022"/>
                    </a:lnTo>
                    <a:lnTo>
                      <a:pt x="3141" y="2045"/>
                    </a:lnTo>
                    <a:lnTo>
                      <a:pt x="3142" y="2066"/>
                    </a:lnTo>
                    <a:lnTo>
                      <a:pt x="3142" y="2089"/>
                    </a:lnTo>
                    <a:lnTo>
                      <a:pt x="3140" y="2112"/>
                    </a:lnTo>
                    <a:lnTo>
                      <a:pt x="3137" y="2135"/>
                    </a:lnTo>
                    <a:lnTo>
                      <a:pt x="3132" y="2158"/>
                    </a:lnTo>
                    <a:lnTo>
                      <a:pt x="3125" y="2180"/>
                    </a:lnTo>
                    <a:lnTo>
                      <a:pt x="3116" y="2203"/>
                    </a:lnTo>
                    <a:lnTo>
                      <a:pt x="3103" y="2224"/>
                    </a:lnTo>
                    <a:lnTo>
                      <a:pt x="3089" y="2245"/>
                    </a:lnTo>
                    <a:lnTo>
                      <a:pt x="3071" y="2264"/>
                    </a:lnTo>
                    <a:lnTo>
                      <a:pt x="3050" y="2282"/>
                    </a:lnTo>
                    <a:lnTo>
                      <a:pt x="3026" y="2299"/>
                    </a:lnTo>
                    <a:lnTo>
                      <a:pt x="2998" y="2314"/>
                    </a:lnTo>
                    <a:lnTo>
                      <a:pt x="2966" y="2328"/>
                    </a:lnTo>
                    <a:lnTo>
                      <a:pt x="2931" y="2340"/>
                    </a:lnTo>
                    <a:lnTo>
                      <a:pt x="2891" y="2349"/>
                    </a:lnTo>
                    <a:lnTo>
                      <a:pt x="2847" y="2355"/>
                    </a:lnTo>
                    <a:lnTo>
                      <a:pt x="2798" y="2360"/>
                    </a:lnTo>
                    <a:lnTo>
                      <a:pt x="2745" y="2361"/>
                    </a:lnTo>
                    <a:lnTo>
                      <a:pt x="1571" y="2361"/>
                    </a:lnTo>
                    <a:lnTo>
                      <a:pt x="1451" y="2361"/>
                    </a:lnTo>
                    <a:lnTo>
                      <a:pt x="1379" y="2361"/>
                    </a:lnTo>
                    <a:lnTo>
                      <a:pt x="666" y="2361"/>
                    </a:lnTo>
                    <a:lnTo>
                      <a:pt x="570" y="2361"/>
                    </a:lnTo>
                    <a:lnTo>
                      <a:pt x="480" y="2361"/>
                    </a:lnTo>
                    <a:lnTo>
                      <a:pt x="398" y="2361"/>
                    </a:lnTo>
                    <a:lnTo>
                      <a:pt x="344" y="2360"/>
                    </a:lnTo>
                    <a:lnTo>
                      <a:pt x="296" y="2355"/>
                    </a:lnTo>
                    <a:lnTo>
                      <a:pt x="251" y="2349"/>
                    </a:lnTo>
                    <a:lnTo>
                      <a:pt x="211" y="2340"/>
                    </a:lnTo>
                    <a:lnTo>
                      <a:pt x="176" y="2328"/>
                    </a:lnTo>
                    <a:lnTo>
                      <a:pt x="144" y="2314"/>
                    </a:lnTo>
                    <a:lnTo>
                      <a:pt x="116" y="2299"/>
                    </a:lnTo>
                    <a:lnTo>
                      <a:pt x="93" y="2282"/>
                    </a:lnTo>
                    <a:lnTo>
                      <a:pt x="71" y="2264"/>
                    </a:lnTo>
                    <a:lnTo>
                      <a:pt x="54" y="2245"/>
                    </a:lnTo>
                    <a:lnTo>
                      <a:pt x="39" y="2224"/>
                    </a:lnTo>
                    <a:lnTo>
                      <a:pt x="27" y="2203"/>
                    </a:lnTo>
                    <a:lnTo>
                      <a:pt x="18" y="2180"/>
                    </a:lnTo>
                    <a:lnTo>
                      <a:pt x="10" y="2158"/>
                    </a:lnTo>
                    <a:lnTo>
                      <a:pt x="5" y="2135"/>
                    </a:lnTo>
                    <a:lnTo>
                      <a:pt x="2" y="2112"/>
                    </a:lnTo>
                    <a:lnTo>
                      <a:pt x="0" y="2089"/>
                    </a:lnTo>
                    <a:lnTo>
                      <a:pt x="0" y="2066"/>
                    </a:lnTo>
                    <a:lnTo>
                      <a:pt x="1" y="2045"/>
                    </a:lnTo>
                    <a:lnTo>
                      <a:pt x="4" y="2022"/>
                    </a:lnTo>
                    <a:lnTo>
                      <a:pt x="7" y="2002"/>
                    </a:lnTo>
                    <a:lnTo>
                      <a:pt x="11" y="1983"/>
                    </a:lnTo>
                    <a:lnTo>
                      <a:pt x="15" y="1964"/>
                    </a:lnTo>
                    <a:lnTo>
                      <a:pt x="20" y="1948"/>
                    </a:lnTo>
                    <a:lnTo>
                      <a:pt x="25" y="1933"/>
                    </a:lnTo>
                    <a:lnTo>
                      <a:pt x="29" y="1919"/>
                    </a:lnTo>
                    <a:lnTo>
                      <a:pt x="33" y="1907"/>
                    </a:lnTo>
                    <a:lnTo>
                      <a:pt x="37" y="1898"/>
                    </a:lnTo>
                    <a:lnTo>
                      <a:pt x="40" y="1892"/>
                    </a:lnTo>
                    <a:lnTo>
                      <a:pt x="41" y="1888"/>
                    </a:lnTo>
                    <a:lnTo>
                      <a:pt x="42" y="1886"/>
                    </a:lnTo>
                    <a:lnTo>
                      <a:pt x="889" y="632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1439" y="777"/>
                <a:ext cx="185" cy="186"/>
              </a:xfrm>
              <a:custGeom>
                <a:avLst/>
                <a:gdLst>
                  <a:gd name="T0" fmla="*/ 1025 w 3142"/>
                  <a:gd name="T1" fmla="*/ 1481 h 3169"/>
                  <a:gd name="T2" fmla="*/ 163 w 3142"/>
                  <a:gd name="T3" fmla="*/ 2758 h 3169"/>
                  <a:gd name="T4" fmla="*/ 151 w 3142"/>
                  <a:gd name="T5" fmla="*/ 2790 h 3169"/>
                  <a:gd name="T6" fmla="*/ 141 w 3142"/>
                  <a:gd name="T7" fmla="*/ 2830 h 3169"/>
                  <a:gd name="T8" fmla="*/ 136 w 3142"/>
                  <a:gd name="T9" fmla="*/ 2876 h 3169"/>
                  <a:gd name="T10" fmla="*/ 139 w 3142"/>
                  <a:gd name="T11" fmla="*/ 2921 h 3169"/>
                  <a:gd name="T12" fmla="*/ 155 w 3142"/>
                  <a:gd name="T13" fmla="*/ 2961 h 3169"/>
                  <a:gd name="T14" fmla="*/ 188 w 3142"/>
                  <a:gd name="T15" fmla="*/ 2993 h 3169"/>
                  <a:gd name="T16" fmla="*/ 240 w 3142"/>
                  <a:gd name="T17" fmla="*/ 3015 h 3169"/>
                  <a:gd name="T18" fmla="*/ 311 w 3142"/>
                  <a:gd name="T19" fmla="*/ 3029 h 3169"/>
                  <a:gd name="T20" fmla="*/ 398 w 3142"/>
                  <a:gd name="T21" fmla="*/ 3034 h 3169"/>
                  <a:gd name="T22" fmla="*/ 2790 w 3142"/>
                  <a:gd name="T23" fmla="*/ 3033 h 3169"/>
                  <a:gd name="T24" fmla="*/ 2869 w 3142"/>
                  <a:gd name="T25" fmla="*/ 3023 h 3169"/>
                  <a:gd name="T26" fmla="*/ 2931 w 3142"/>
                  <a:gd name="T27" fmla="*/ 3005 h 3169"/>
                  <a:gd name="T28" fmla="*/ 2974 w 3142"/>
                  <a:gd name="T29" fmla="*/ 2977 h 3169"/>
                  <a:gd name="T30" fmla="*/ 2998 w 3142"/>
                  <a:gd name="T31" fmla="*/ 2942 h 3169"/>
                  <a:gd name="T32" fmla="*/ 3006 w 3142"/>
                  <a:gd name="T33" fmla="*/ 2898 h 3169"/>
                  <a:gd name="T34" fmla="*/ 3004 w 3142"/>
                  <a:gd name="T35" fmla="*/ 2851 h 3169"/>
                  <a:gd name="T36" fmla="*/ 2996 w 3142"/>
                  <a:gd name="T37" fmla="*/ 2807 h 3169"/>
                  <a:gd name="T38" fmla="*/ 2985 w 3142"/>
                  <a:gd name="T39" fmla="*/ 2771 h 3169"/>
                  <a:gd name="T40" fmla="*/ 2141 w 3142"/>
                  <a:gd name="T41" fmla="*/ 1515 h 3169"/>
                  <a:gd name="T42" fmla="*/ 2118 w 3142"/>
                  <a:gd name="T43" fmla="*/ 135 h 3169"/>
                  <a:gd name="T44" fmla="*/ 889 w 3142"/>
                  <a:gd name="T45" fmla="*/ 0 h 3169"/>
                  <a:gd name="T46" fmla="*/ 2254 w 3142"/>
                  <a:gd name="T47" fmla="*/ 1440 h 3169"/>
                  <a:gd name="T48" fmla="*/ 3101 w 3142"/>
                  <a:gd name="T49" fmla="*/ 2696 h 3169"/>
                  <a:gd name="T50" fmla="*/ 3105 w 3142"/>
                  <a:gd name="T51" fmla="*/ 2706 h 3169"/>
                  <a:gd name="T52" fmla="*/ 3114 w 3142"/>
                  <a:gd name="T53" fmla="*/ 2727 h 3169"/>
                  <a:gd name="T54" fmla="*/ 3123 w 3142"/>
                  <a:gd name="T55" fmla="*/ 2756 h 3169"/>
                  <a:gd name="T56" fmla="*/ 3131 w 3142"/>
                  <a:gd name="T57" fmla="*/ 2791 h 3169"/>
                  <a:gd name="T58" fmla="*/ 3138 w 3142"/>
                  <a:gd name="T59" fmla="*/ 2830 h 3169"/>
                  <a:gd name="T60" fmla="*/ 3142 w 3142"/>
                  <a:gd name="T61" fmla="*/ 2874 h 3169"/>
                  <a:gd name="T62" fmla="*/ 3140 w 3142"/>
                  <a:gd name="T63" fmla="*/ 2920 h 3169"/>
                  <a:gd name="T64" fmla="*/ 3132 w 3142"/>
                  <a:gd name="T65" fmla="*/ 2966 h 3169"/>
                  <a:gd name="T66" fmla="*/ 3116 w 3142"/>
                  <a:gd name="T67" fmla="*/ 3011 h 3169"/>
                  <a:gd name="T68" fmla="*/ 3089 w 3142"/>
                  <a:gd name="T69" fmla="*/ 3053 h 3169"/>
                  <a:gd name="T70" fmla="*/ 3050 w 3142"/>
                  <a:gd name="T71" fmla="*/ 3090 h 3169"/>
                  <a:gd name="T72" fmla="*/ 2998 w 3142"/>
                  <a:gd name="T73" fmla="*/ 3122 h 3169"/>
                  <a:gd name="T74" fmla="*/ 2931 w 3142"/>
                  <a:gd name="T75" fmla="*/ 3148 h 3169"/>
                  <a:gd name="T76" fmla="*/ 2847 w 3142"/>
                  <a:gd name="T77" fmla="*/ 3163 h 3169"/>
                  <a:gd name="T78" fmla="*/ 2745 w 3142"/>
                  <a:gd name="T79" fmla="*/ 3169 h 3169"/>
                  <a:gd name="T80" fmla="*/ 1451 w 3142"/>
                  <a:gd name="T81" fmla="*/ 3169 h 3169"/>
                  <a:gd name="T82" fmla="*/ 666 w 3142"/>
                  <a:gd name="T83" fmla="*/ 3169 h 3169"/>
                  <a:gd name="T84" fmla="*/ 480 w 3142"/>
                  <a:gd name="T85" fmla="*/ 3169 h 3169"/>
                  <a:gd name="T86" fmla="*/ 344 w 3142"/>
                  <a:gd name="T87" fmla="*/ 3168 h 3169"/>
                  <a:gd name="T88" fmla="*/ 251 w 3142"/>
                  <a:gd name="T89" fmla="*/ 3157 h 3169"/>
                  <a:gd name="T90" fmla="*/ 176 w 3142"/>
                  <a:gd name="T91" fmla="*/ 3136 h 3169"/>
                  <a:gd name="T92" fmla="*/ 116 w 3142"/>
                  <a:gd name="T93" fmla="*/ 3107 h 3169"/>
                  <a:gd name="T94" fmla="*/ 71 w 3142"/>
                  <a:gd name="T95" fmla="*/ 3072 h 3169"/>
                  <a:gd name="T96" fmla="*/ 39 w 3142"/>
                  <a:gd name="T97" fmla="*/ 3032 h 3169"/>
                  <a:gd name="T98" fmla="*/ 18 w 3142"/>
                  <a:gd name="T99" fmla="*/ 2988 h 3169"/>
                  <a:gd name="T100" fmla="*/ 5 w 3142"/>
                  <a:gd name="T101" fmla="*/ 2943 h 3169"/>
                  <a:gd name="T102" fmla="*/ 0 w 3142"/>
                  <a:gd name="T103" fmla="*/ 2897 h 3169"/>
                  <a:gd name="T104" fmla="*/ 1 w 3142"/>
                  <a:gd name="T105" fmla="*/ 2853 h 3169"/>
                  <a:gd name="T106" fmla="*/ 7 w 3142"/>
                  <a:gd name="T107" fmla="*/ 2810 h 3169"/>
                  <a:gd name="T108" fmla="*/ 15 w 3142"/>
                  <a:gd name="T109" fmla="*/ 2772 h 3169"/>
                  <a:gd name="T110" fmla="*/ 25 w 3142"/>
                  <a:gd name="T111" fmla="*/ 2741 h 3169"/>
                  <a:gd name="T112" fmla="*/ 33 w 3142"/>
                  <a:gd name="T113" fmla="*/ 2715 h 3169"/>
                  <a:gd name="T114" fmla="*/ 40 w 3142"/>
                  <a:gd name="T115" fmla="*/ 2700 h 3169"/>
                  <a:gd name="T116" fmla="*/ 42 w 3142"/>
                  <a:gd name="T117" fmla="*/ 2694 h 3169"/>
                  <a:gd name="T118" fmla="*/ 889 w 3142"/>
                  <a:gd name="T119" fmla="*/ 0 h 3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2" h="3169">
                    <a:moveTo>
                      <a:pt x="1025" y="135"/>
                    </a:moveTo>
                    <a:lnTo>
                      <a:pt x="1025" y="1481"/>
                    </a:lnTo>
                    <a:lnTo>
                      <a:pt x="1001" y="1515"/>
                    </a:lnTo>
                    <a:lnTo>
                      <a:pt x="163" y="2758"/>
                    </a:lnTo>
                    <a:lnTo>
                      <a:pt x="157" y="2772"/>
                    </a:lnTo>
                    <a:lnTo>
                      <a:pt x="151" y="2790"/>
                    </a:lnTo>
                    <a:lnTo>
                      <a:pt x="146" y="2809"/>
                    </a:lnTo>
                    <a:lnTo>
                      <a:pt x="141" y="2830"/>
                    </a:lnTo>
                    <a:lnTo>
                      <a:pt x="138" y="2854"/>
                    </a:lnTo>
                    <a:lnTo>
                      <a:pt x="136" y="2876"/>
                    </a:lnTo>
                    <a:lnTo>
                      <a:pt x="136" y="2900"/>
                    </a:lnTo>
                    <a:lnTo>
                      <a:pt x="139" y="2921"/>
                    </a:lnTo>
                    <a:lnTo>
                      <a:pt x="145" y="2943"/>
                    </a:lnTo>
                    <a:lnTo>
                      <a:pt x="155" y="2961"/>
                    </a:lnTo>
                    <a:lnTo>
                      <a:pt x="169" y="2977"/>
                    </a:lnTo>
                    <a:lnTo>
                      <a:pt x="188" y="2993"/>
                    </a:lnTo>
                    <a:lnTo>
                      <a:pt x="212" y="3005"/>
                    </a:lnTo>
                    <a:lnTo>
                      <a:pt x="240" y="3015"/>
                    </a:lnTo>
                    <a:lnTo>
                      <a:pt x="273" y="3023"/>
                    </a:lnTo>
                    <a:lnTo>
                      <a:pt x="311" y="3029"/>
                    </a:lnTo>
                    <a:lnTo>
                      <a:pt x="352" y="3033"/>
                    </a:lnTo>
                    <a:lnTo>
                      <a:pt x="398" y="3034"/>
                    </a:lnTo>
                    <a:lnTo>
                      <a:pt x="2745" y="3034"/>
                    </a:lnTo>
                    <a:lnTo>
                      <a:pt x="2790" y="3033"/>
                    </a:lnTo>
                    <a:lnTo>
                      <a:pt x="2832" y="3029"/>
                    </a:lnTo>
                    <a:lnTo>
                      <a:pt x="2869" y="3023"/>
                    </a:lnTo>
                    <a:lnTo>
                      <a:pt x="2902" y="3015"/>
                    </a:lnTo>
                    <a:lnTo>
                      <a:pt x="2931" y="3005"/>
                    </a:lnTo>
                    <a:lnTo>
                      <a:pt x="2955" y="2993"/>
                    </a:lnTo>
                    <a:lnTo>
                      <a:pt x="2974" y="2977"/>
                    </a:lnTo>
                    <a:lnTo>
                      <a:pt x="2988" y="2961"/>
                    </a:lnTo>
                    <a:lnTo>
                      <a:pt x="2998" y="2942"/>
                    </a:lnTo>
                    <a:lnTo>
                      <a:pt x="3003" y="2920"/>
                    </a:lnTo>
                    <a:lnTo>
                      <a:pt x="3006" y="2898"/>
                    </a:lnTo>
                    <a:lnTo>
                      <a:pt x="3006" y="2874"/>
                    </a:lnTo>
                    <a:lnTo>
                      <a:pt x="3004" y="2851"/>
                    </a:lnTo>
                    <a:lnTo>
                      <a:pt x="3000" y="2828"/>
                    </a:lnTo>
                    <a:lnTo>
                      <a:pt x="2996" y="2807"/>
                    </a:lnTo>
                    <a:lnTo>
                      <a:pt x="2990" y="2788"/>
                    </a:lnTo>
                    <a:lnTo>
                      <a:pt x="2985" y="2771"/>
                    </a:lnTo>
                    <a:lnTo>
                      <a:pt x="2981" y="2759"/>
                    </a:lnTo>
                    <a:lnTo>
                      <a:pt x="2141" y="1515"/>
                    </a:lnTo>
                    <a:lnTo>
                      <a:pt x="2118" y="1481"/>
                    </a:lnTo>
                    <a:lnTo>
                      <a:pt x="2118" y="135"/>
                    </a:lnTo>
                    <a:lnTo>
                      <a:pt x="1025" y="135"/>
                    </a:lnTo>
                    <a:close/>
                    <a:moveTo>
                      <a:pt x="889" y="0"/>
                    </a:moveTo>
                    <a:lnTo>
                      <a:pt x="2254" y="0"/>
                    </a:lnTo>
                    <a:lnTo>
                      <a:pt x="2254" y="1440"/>
                    </a:lnTo>
                    <a:lnTo>
                      <a:pt x="3100" y="2694"/>
                    </a:lnTo>
                    <a:lnTo>
                      <a:pt x="3101" y="2696"/>
                    </a:lnTo>
                    <a:lnTo>
                      <a:pt x="3102" y="2700"/>
                    </a:lnTo>
                    <a:lnTo>
                      <a:pt x="3105" y="2706"/>
                    </a:lnTo>
                    <a:lnTo>
                      <a:pt x="3109" y="2715"/>
                    </a:lnTo>
                    <a:lnTo>
                      <a:pt x="3114" y="2727"/>
                    </a:lnTo>
                    <a:lnTo>
                      <a:pt x="3118" y="2741"/>
                    </a:lnTo>
                    <a:lnTo>
                      <a:pt x="3123" y="2756"/>
                    </a:lnTo>
                    <a:lnTo>
                      <a:pt x="3127" y="2772"/>
                    </a:lnTo>
                    <a:lnTo>
                      <a:pt x="3131" y="2791"/>
                    </a:lnTo>
                    <a:lnTo>
                      <a:pt x="3135" y="2810"/>
                    </a:lnTo>
                    <a:lnTo>
                      <a:pt x="3138" y="2830"/>
                    </a:lnTo>
                    <a:lnTo>
                      <a:pt x="3141" y="2853"/>
                    </a:lnTo>
                    <a:lnTo>
                      <a:pt x="3142" y="2874"/>
                    </a:lnTo>
                    <a:lnTo>
                      <a:pt x="3142" y="2897"/>
                    </a:lnTo>
                    <a:lnTo>
                      <a:pt x="3140" y="2920"/>
                    </a:lnTo>
                    <a:lnTo>
                      <a:pt x="3137" y="2943"/>
                    </a:lnTo>
                    <a:lnTo>
                      <a:pt x="3132" y="2966"/>
                    </a:lnTo>
                    <a:lnTo>
                      <a:pt x="3125" y="2988"/>
                    </a:lnTo>
                    <a:lnTo>
                      <a:pt x="3116" y="3011"/>
                    </a:lnTo>
                    <a:lnTo>
                      <a:pt x="3103" y="3032"/>
                    </a:lnTo>
                    <a:lnTo>
                      <a:pt x="3089" y="3053"/>
                    </a:lnTo>
                    <a:lnTo>
                      <a:pt x="3071" y="3072"/>
                    </a:lnTo>
                    <a:lnTo>
                      <a:pt x="3050" y="3090"/>
                    </a:lnTo>
                    <a:lnTo>
                      <a:pt x="3026" y="3107"/>
                    </a:lnTo>
                    <a:lnTo>
                      <a:pt x="2998" y="3122"/>
                    </a:lnTo>
                    <a:lnTo>
                      <a:pt x="2966" y="3136"/>
                    </a:lnTo>
                    <a:lnTo>
                      <a:pt x="2931" y="3148"/>
                    </a:lnTo>
                    <a:lnTo>
                      <a:pt x="2891" y="3157"/>
                    </a:lnTo>
                    <a:lnTo>
                      <a:pt x="2847" y="3163"/>
                    </a:lnTo>
                    <a:lnTo>
                      <a:pt x="2798" y="3168"/>
                    </a:lnTo>
                    <a:lnTo>
                      <a:pt x="2745" y="3169"/>
                    </a:lnTo>
                    <a:lnTo>
                      <a:pt x="1571" y="3169"/>
                    </a:lnTo>
                    <a:lnTo>
                      <a:pt x="1451" y="3169"/>
                    </a:lnTo>
                    <a:lnTo>
                      <a:pt x="1379" y="3169"/>
                    </a:lnTo>
                    <a:lnTo>
                      <a:pt x="666" y="3169"/>
                    </a:lnTo>
                    <a:lnTo>
                      <a:pt x="570" y="3169"/>
                    </a:lnTo>
                    <a:lnTo>
                      <a:pt x="480" y="3169"/>
                    </a:lnTo>
                    <a:lnTo>
                      <a:pt x="398" y="3169"/>
                    </a:lnTo>
                    <a:lnTo>
                      <a:pt x="344" y="3168"/>
                    </a:lnTo>
                    <a:lnTo>
                      <a:pt x="296" y="3163"/>
                    </a:lnTo>
                    <a:lnTo>
                      <a:pt x="251" y="3157"/>
                    </a:lnTo>
                    <a:lnTo>
                      <a:pt x="211" y="3148"/>
                    </a:lnTo>
                    <a:lnTo>
                      <a:pt x="176" y="3136"/>
                    </a:lnTo>
                    <a:lnTo>
                      <a:pt x="144" y="3122"/>
                    </a:lnTo>
                    <a:lnTo>
                      <a:pt x="116" y="3107"/>
                    </a:lnTo>
                    <a:lnTo>
                      <a:pt x="93" y="3090"/>
                    </a:lnTo>
                    <a:lnTo>
                      <a:pt x="71" y="3072"/>
                    </a:lnTo>
                    <a:lnTo>
                      <a:pt x="54" y="3053"/>
                    </a:lnTo>
                    <a:lnTo>
                      <a:pt x="39" y="3032"/>
                    </a:lnTo>
                    <a:lnTo>
                      <a:pt x="27" y="3011"/>
                    </a:lnTo>
                    <a:lnTo>
                      <a:pt x="18" y="2988"/>
                    </a:lnTo>
                    <a:lnTo>
                      <a:pt x="10" y="2966"/>
                    </a:lnTo>
                    <a:lnTo>
                      <a:pt x="5" y="2943"/>
                    </a:lnTo>
                    <a:lnTo>
                      <a:pt x="2" y="2920"/>
                    </a:lnTo>
                    <a:lnTo>
                      <a:pt x="0" y="2897"/>
                    </a:lnTo>
                    <a:lnTo>
                      <a:pt x="0" y="2874"/>
                    </a:lnTo>
                    <a:lnTo>
                      <a:pt x="1" y="2853"/>
                    </a:lnTo>
                    <a:lnTo>
                      <a:pt x="4" y="2830"/>
                    </a:lnTo>
                    <a:lnTo>
                      <a:pt x="7" y="2810"/>
                    </a:lnTo>
                    <a:lnTo>
                      <a:pt x="11" y="2791"/>
                    </a:lnTo>
                    <a:lnTo>
                      <a:pt x="15" y="2772"/>
                    </a:lnTo>
                    <a:lnTo>
                      <a:pt x="20" y="2756"/>
                    </a:lnTo>
                    <a:lnTo>
                      <a:pt x="25" y="2741"/>
                    </a:lnTo>
                    <a:lnTo>
                      <a:pt x="29" y="2727"/>
                    </a:lnTo>
                    <a:lnTo>
                      <a:pt x="33" y="2715"/>
                    </a:lnTo>
                    <a:lnTo>
                      <a:pt x="37" y="2706"/>
                    </a:lnTo>
                    <a:lnTo>
                      <a:pt x="40" y="2700"/>
                    </a:lnTo>
                    <a:lnTo>
                      <a:pt x="41" y="2696"/>
                    </a:lnTo>
                    <a:lnTo>
                      <a:pt x="42" y="2694"/>
                    </a:lnTo>
                    <a:lnTo>
                      <a:pt x="889" y="1440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480" y="769"/>
                <a:ext cx="104" cy="16"/>
              </a:xfrm>
              <a:custGeom>
                <a:avLst/>
                <a:gdLst>
                  <a:gd name="T0" fmla="*/ 131 w 1768"/>
                  <a:gd name="T1" fmla="*/ 0 h 270"/>
                  <a:gd name="T2" fmla="*/ 1638 w 1768"/>
                  <a:gd name="T3" fmla="*/ 0 h 270"/>
                  <a:gd name="T4" fmla="*/ 1664 w 1768"/>
                  <a:gd name="T5" fmla="*/ 3 h 270"/>
                  <a:gd name="T6" fmla="*/ 1689 w 1768"/>
                  <a:gd name="T7" fmla="*/ 11 h 270"/>
                  <a:gd name="T8" fmla="*/ 1711 w 1768"/>
                  <a:gd name="T9" fmla="*/ 24 h 270"/>
                  <a:gd name="T10" fmla="*/ 1730 w 1768"/>
                  <a:gd name="T11" fmla="*/ 40 h 270"/>
                  <a:gd name="T12" fmla="*/ 1746 w 1768"/>
                  <a:gd name="T13" fmla="*/ 59 h 270"/>
                  <a:gd name="T14" fmla="*/ 1758 w 1768"/>
                  <a:gd name="T15" fmla="*/ 83 h 270"/>
                  <a:gd name="T16" fmla="*/ 1765 w 1768"/>
                  <a:gd name="T17" fmla="*/ 107 h 270"/>
                  <a:gd name="T18" fmla="*/ 1768 w 1768"/>
                  <a:gd name="T19" fmla="*/ 135 h 270"/>
                  <a:gd name="T20" fmla="*/ 1765 w 1768"/>
                  <a:gd name="T21" fmla="*/ 163 h 270"/>
                  <a:gd name="T22" fmla="*/ 1758 w 1768"/>
                  <a:gd name="T23" fmla="*/ 187 h 270"/>
                  <a:gd name="T24" fmla="*/ 1746 w 1768"/>
                  <a:gd name="T25" fmla="*/ 210 h 270"/>
                  <a:gd name="T26" fmla="*/ 1730 w 1768"/>
                  <a:gd name="T27" fmla="*/ 230 h 270"/>
                  <a:gd name="T28" fmla="*/ 1711 w 1768"/>
                  <a:gd name="T29" fmla="*/ 246 h 270"/>
                  <a:gd name="T30" fmla="*/ 1689 w 1768"/>
                  <a:gd name="T31" fmla="*/ 259 h 270"/>
                  <a:gd name="T32" fmla="*/ 1664 w 1768"/>
                  <a:gd name="T33" fmla="*/ 267 h 270"/>
                  <a:gd name="T34" fmla="*/ 1638 w 1768"/>
                  <a:gd name="T35" fmla="*/ 270 h 270"/>
                  <a:gd name="T36" fmla="*/ 131 w 1768"/>
                  <a:gd name="T37" fmla="*/ 270 h 270"/>
                  <a:gd name="T38" fmla="*/ 104 w 1768"/>
                  <a:gd name="T39" fmla="*/ 267 h 270"/>
                  <a:gd name="T40" fmla="*/ 80 w 1768"/>
                  <a:gd name="T41" fmla="*/ 259 h 270"/>
                  <a:gd name="T42" fmla="*/ 58 w 1768"/>
                  <a:gd name="T43" fmla="*/ 246 h 270"/>
                  <a:gd name="T44" fmla="*/ 39 w 1768"/>
                  <a:gd name="T45" fmla="*/ 230 h 270"/>
                  <a:gd name="T46" fmla="*/ 23 w 1768"/>
                  <a:gd name="T47" fmla="*/ 210 h 270"/>
                  <a:gd name="T48" fmla="*/ 11 w 1768"/>
                  <a:gd name="T49" fmla="*/ 187 h 270"/>
                  <a:gd name="T50" fmla="*/ 4 w 1768"/>
                  <a:gd name="T51" fmla="*/ 163 h 270"/>
                  <a:gd name="T52" fmla="*/ 0 w 1768"/>
                  <a:gd name="T53" fmla="*/ 135 h 270"/>
                  <a:gd name="T54" fmla="*/ 4 w 1768"/>
                  <a:gd name="T55" fmla="*/ 107 h 270"/>
                  <a:gd name="T56" fmla="*/ 11 w 1768"/>
                  <a:gd name="T57" fmla="*/ 83 h 270"/>
                  <a:gd name="T58" fmla="*/ 23 w 1768"/>
                  <a:gd name="T59" fmla="*/ 59 h 270"/>
                  <a:gd name="T60" fmla="*/ 39 w 1768"/>
                  <a:gd name="T61" fmla="*/ 40 h 270"/>
                  <a:gd name="T62" fmla="*/ 58 w 1768"/>
                  <a:gd name="T63" fmla="*/ 24 h 270"/>
                  <a:gd name="T64" fmla="*/ 80 w 1768"/>
                  <a:gd name="T65" fmla="*/ 11 h 270"/>
                  <a:gd name="T66" fmla="*/ 104 w 1768"/>
                  <a:gd name="T67" fmla="*/ 3 h 270"/>
                  <a:gd name="T68" fmla="*/ 131 w 1768"/>
                  <a:gd name="T6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8" h="270">
                    <a:moveTo>
                      <a:pt x="131" y="0"/>
                    </a:moveTo>
                    <a:lnTo>
                      <a:pt x="1638" y="0"/>
                    </a:lnTo>
                    <a:lnTo>
                      <a:pt x="1664" y="3"/>
                    </a:lnTo>
                    <a:lnTo>
                      <a:pt x="1689" y="11"/>
                    </a:lnTo>
                    <a:lnTo>
                      <a:pt x="1711" y="24"/>
                    </a:lnTo>
                    <a:lnTo>
                      <a:pt x="1730" y="40"/>
                    </a:lnTo>
                    <a:lnTo>
                      <a:pt x="1746" y="59"/>
                    </a:lnTo>
                    <a:lnTo>
                      <a:pt x="1758" y="83"/>
                    </a:lnTo>
                    <a:lnTo>
                      <a:pt x="1765" y="107"/>
                    </a:lnTo>
                    <a:lnTo>
                      <a:pt x="1768" y="135"/>
                    </a:lnTo>
                    <a:lnTo>
                      <a:pt x="1765" y="163"/>
                    </a:lnTo>
                    <a:lnTo>
                      <a:pt x="1758" y="187"/>
                    </a:lnTo>
                    <a:lnTo>
                      <a:pt x="1746" y="210"/>
                    </a:lnTo>
                    <a:lnTo>
                      <a:pt x="1730" y="230"/>
                    </a:lnTo>
                    <a:lnTo>
                      <a:pt x="1711" y="246"/>
                    </a:lnTo>
                    <a:lnTo>
                      <a:pt x="1689" y="259"/>
                    </a:lnTo>
                    <a:lnTo>
                      <a:pt x="1664" y="267"/>
                    </a:lnTo>
                    <a:lnTo>
                      <a:pt x="1638" y="270"/>
                    </a:lnTo>
                    <a:lnTo>
                      <a:pt x="131" y="270"/>
                    </a:lnTo>
                    <a:lnTo>
                      <a:pt x="104" y="267"/>
                    </a:lnTo>
                    <a:lnTo>
                      <a:pt x="80" y="259"/>
                    </a:lnTo>
                    <a:lnTo>
                      <a:pt x="58" y="246"/>
                    </a:lnTo>
                    <a:lnTo>
                      <a:pt x="39" y="230"/>
                    </a:lnTo>
                    <a:lnTo>
                      <a:pt x="23" y="210"/>
                    </a:lnTo>
                    <a:lnTo>
                      <a:pt x="11" y="187"/>
                    </a:lnTo>
                    <a:lnTo>
                      <a:pt x="4" y="163"/>
                    </a:lnTo>
                    <a:lnTo>
                      <a:pt x="0" y="135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3" y="59"/>
                    </a:lnTo>
                    <a:lnTo>
                      <a:pt x="39" y="40"/>
                    </a:lnTo>
                    <a:lnTo>
                      <a:pt x="58" y="24"/>
                    </a:lnTo>
                    <a:lnTo>
                      <a:pt x="80" y="11"/>
                    </a:lnTo>
                    <a:lnTo>
                      <a:pt x="104" y="3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Freeform 11"/>
              <p:cNvSpPr>
                <a:spLocks noEditPoints="1"/>
              </p:cNvSpPr>
              <p:nvPr/>
            </p:nvSpPr>
            <p:spPr bwMode="auto">
              <a:xfrm>
                <a:off x="1476" y="765"/>
                <a:ext cx="112" cy="24"/>
              </a:xfrm>
              <a:custGeom>
                <a:avLst/>
                <a:gdLst>
                  <a:gd name="T0" fmla="*/ 182 w 1904"/>
                  <a:gd name="T1" fmla="*/ 137 h 404"/>
                  <a:gd name="T2" fmla="*/ 155 w 1904"/>
                  <a:gd name="T3" fmla="*/ 154 h 404"/>
                  <a:gd name="T4" fmla="*/ 138 w 1904"/>
                  <a:gd name="T5" fmla="*/ 185 h 404"/>
                  <a:gd name="T6" fmla="*/ 138 w 1904"/>
                  <a:gd name="T7" fmla="*/ 220 h 404"/>
                  <a:gd name="T8" fmla="*/ 155 w 1904"/>
                  <a:gd name="T9" fmla="*/ 250 h 404"/>
                  <a:gd name="T10" fmla="*/ 182 w 1904"/>
                  <a:gd name="T11" fmla="*/ 267 h 404"/>
                  <a:gd name="T12" fmla="*/ 1706 w 1904"/>
                  <a:gd name="T13" fmla="*/ 269 h 404"/>
                  <a:gd name="T14" fmla="*/ 1738 w 1904"/>
                  <a:gd name="T15" fmla="*/ 260 h 404"/>
                  <a:gd name="T16" fmla="*/ 1760 w 1904"/>
                  <a:gd name="T17" fmla="*/ 236 h 404"/>
                  <a:gd name="T18" fmla="*/ 1768 w 1904"/>
                  <a:gd name="T19" fmla="*/ 202 h 404"/>
                  <a:gd name="T20" fmla="*/ 1760 w 1904"/>
                  <a:gd name="T21" fmla="*/ 168 h 404"/>
                  <a:gd name="T22" fmla="*/ 1738 w 1904"/>
                  <a:gd name="T23" fmla="*/ 144 h 404"/>
                  <a:gd name="T24" fmla="*/ 1706 w 1904"/>
                  <a:gd name="T25" fmla="*/ 135 h 404"/>
                  <a:gd name="T26" fmla="*/ 199 w 1904"/>
                  <a:gd name="T27" fmla="*/ 0 h 404"/>
                  <a:gd name="T28" fmla="*/ 1739 w 1904"/>
                  <a:gd name="T29" fmla="*/ 3 h 404"/>
                  <a:gd name="T30" fmla="*/ 1797 w 1904"/>
                  <a:gd name="T31" fmla="*/ 22 h 404"/>
                  <a:gd name="T32" fmla="*/ 1847 w 1904"/>
                  <a:gd name="T33" fmla="*/ 59 h 404"/>
                  <a:gd name="T34" fmla="*/ 1883 w 1904"/>
                  <a:gd name="T35" fmla="*/ 109 h 404"/>
                  <a:gd name="T36" fmla="*/ 1902 w 1904"/>
                  <a:gd name="T37" fmla="*/ 169 h 404"/>
                  <a:gd name="T38" fmla="*/ 1902 w 1904"/>
                  <a:gd name="T39" fmla="*/ 235 h 404"/>
                  <a:gd name="T40" fmla="*/ 1883 w 1904"/>
                  <a:gd name="T41" fmla="*/ 295 h 404"/>
                  <a:gd name="T42" fmla="*/ 1847 w 1904"/>
                  <a:gd name="T43" fmla="*/ 345 h 404"/>
                  <a:gd name="T44" fmla="*/ 1797 w 1904"/>
                  <a:gd name="T45" fmla="*/ 381 h 404"/>
                  <a:gd name="T46" fmla="*/ 1739 w 1904"/>
                  <a:gd name="T47" fmla="*/ 401 h 404"/>
                  <a:gd name="T48" fmla="*/ 199 w 1904"/>
                  <a:gd name="T49" fmla="*/ 404 h 404"/>
                  <a:gd name="T50" fmla="*/ 136 w 1904"/>
                  <a:gd name="T51" fmla="*/ 394 h 404"/>
                  <a:gd name="T52" fmla="*/ 82 w 1904"/>
                  <a:gd name="T53" fmla="*/ 365 h 404"/>
                  <a:gd name="T54" fmla="*/ 39 w 1904"/>
                  <a:gd name="T55" fmla="*/ 321 h 404"/>
                  <a:gd name="T56" fmla="*/ 11 w 1904"/>
                  <a:gd name="T57" fmla="*/ 266 h 404"/>
                  <a:gd name="T58" fmla="*/ 0 w 1904"/>
                  <a:gd name="T59" fmla="*/ 202 h 404"/>
                  <a:gd name="T60" fmla="*/ 11 w 1904"/>
                  <a:gd name="T61" fmla="*/ 138 h 404"/>
                  <a:gd name="T62" fmla="*/ 39 w 1904"/>
                  <a:gd name="T63" fmla="*/ 83 h 404"/>
                  <a:gd name="T64" fmla="*/ 82 w 1904"/>
                  <a:gd name="T65" fmla="*/ 39 h 404"/>
                  <a:gd name="T66" fmla="*/ 136 w 1904"/>
                  <a:gd name="T67" fmla="*/ 10 h 404"/>
                  <a:gd name="T68" fmla="*/ 199 w 1904"/>
                  <a:gd name="T6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04" h="404">
                    <a:moveTo>
                      <a:pt x="199" y="135"/>
                    </a:moveTo>
                    <a:lnTo>
                      <a:pt x="182" y="137"/>
                    </a:lnTo>
                    <a:lnTo>
                      <a:pt x="167" y="144"/>
                    </a:lnTo>
                    <a:lnTo>
                      <a:pt x="155" y="154"/>
                    </a:lnTo>
                    <a:lnTo>
                      <a:pt x="145" y="168"/>
                    </a:lnTo>
                    <a:lnTo>
                      <a:pt x="138" y="185"/>
                    </a:lnTo>
                    <a:lnTo>
                      <a:pt x="136" y="202"/>
                    </a:lnTo>
                    <a:lnTo>
                      <a:pt x="138" y="220"/>
                    </a:lnTo>
                    <a:lnTo>
                      <a:pt x="145" y="236"/>
                    </a:lnTo>
                    <a:lnTo>
                      <a:pt x="155" y="250"/>
                    </a:lnTo>
                    <a:lnTo>
                      <a:pt x="167" y="260"/>
                    </a:lnTo>
                    <a:lnTo>
                      <a:pt x="182" y="267"/>
                    </a:lnTo>
                    <a:lnTo>
                      <a:pt x="199" y="269"/>
                    </a:lnTo>
                    <a:lnTo>
                      <a:pt x="1706" y="269"/>
                    </a:lnTo>
                    <a:lnTo>
                      <a:pt x="1723" y="267"/>
                    </a:lnTo>
                    <a:lnTo>
                      <a:pt x="1738" y="260"/>
                    </a:lnTo>
                    <a:lnTo>
                      <a:pt x="1750" y="250"/>
                    </a:lnTo>
                    <a:lnTo>
                      <a:pt x="1760" y="236"/>
                    </a:lnTo>
                    <a:lnTo>
                      <a:pt x="1766" y="220"/>
                    </a:lnTo>
                    <a:lnTo>
                      <a:pt x="1768" y="202"/>
                    </a:lnTo>
                    <a:lnTo>
                      <a:pt x="1766" y="185"/>
                    </a:lnTo>
                    <a:lnTo>
                      <a:pt x="1760" y="168"/>
                    </a:lnTo>
                    <a:lnTo>
                      <a:pt x="1750" y="154"/>
                    </a:lnTo>
                    <a:lnTo>
                      <a:pt x="1738" y="144"/>
                    </a:lnTo>
                    <a:lnTo>
                      <a:pt x="1723" y="137"/>
                    </a:lnTo>
                    <a:lnTo>
                      <a:pt x="1706" y="135"/>
                    </a:lnTo>
                    <a:lnTo>
                      <a:pt x="199" y="135"/>
                    </a:lnTo>
                    <a:close/>
                    <a:moveTo>
                      <a:pt x="199" y="0"/>
                    </a:moveTo>
                    <a:lnTo>
                      <a:pt x="1706" y="0"/>
                    </a:lnTo>
                    <a:lnTo>
                      <a:pt x="1739" y="3"/>
                    </a:lnTo>
                    <a:lnTo>
                      <a:pt x="1768" y="10"/>
                    </a:lnTo>
                    <a:lnTo>
                      <a:pt x="1797" y="22"/>
                    </a:lnTo>
                    <a:lnTo>
                      <a:pt x="1823" y="39"/>
                    </a:lnTo>
                    <a:lnTo>
                      <a:pt x="1847" y="59"/>
                    </a:lnTo>
                    <a:lnTo>
                      <a:pt x="1866" y="83"/>
                    </a:lnTo>
                    <a:lnTo>
                      <a:pt x="1883" y="109"/>
                    </a:lnTo>
                    <a:lnTo>
                      <a:pt x="1894" y="138"/>
                    </a:lnTo>
                    <a:lnTo>
                      <a:pt x="1902" y="169"/>
                    </a:lnTo>
                    <a:lnTo>
                      <a:pt x="1904" y="202"/>
                    </a:lnTo>
                    <a:lnTo>
                      <a:pt x="1902" y="235"/>
                    </a:lnTo>
                    <a:lnTo>
                      <a:pt x="1894" y="266"/>
                    </a:lnTo>
                    <a:lnTo>
                      <a:pt x="1883" y="295"/>
                    </a:lnTo>
                    <a:lnTo>
                      <a:pt x="1866" y="321"/>
                    </a:lnTo>
                    <a:lnTo>
                      <a:pt x="1847" y="345"/>
                    </a:lnTo>
                    <a:lnTo>
                      <a:pt x="1823" y="365"/>
                    </a:lnTo>
                    <a:lnTo>
                      <a:pt x="1797" y="381"/>
                    </a:lnTo>
                    <a:lnTo>
                      <a:pt x="1768" y="394"/>
                    </a:lnTo>
                    <a:lnTo>
                      <a:pt x="1739" y="401"/>
                    </a:lnTo>
                    <a:lnTo>
                      <a:pt x="1706" y="404"/>
                    </a:lnTo>
                    <a:lnTo>
                      <a:pt x="199" y="404"/>
                    </a:lnTo>
                    <a:lnTo>
                      <a:pt x="166" y="401"/>
                    </a:lnTo>
                    <a:lnTo>
                      <a:pt x="136" y="394"/>
                    </a:lnTo>
                    <a:lnTo>
                      <a:pt x="108" y="381"/>
                    </a:lnTo>
                    <a:lnTo>
                      <a:pt x="82" y="365"/>
                    </a:lnTo>
                    <a:lnTo>
                      <a:pt x="58" y="345"/>
                    </a:lnTo>
                    <a:lnTo>
                      <a:pt x="39" y="321"/>
                    </a:lnTo>
                    <a:lnTo>
                      <a:pt x="23" y="295"/>
                    </a:lnTo>
                    <a:lnTo>
                      <a:pt x="11" y="266"/>
                    </a:lnTo>
                    <a:lnTo>
                      <a:pt x="4" y="235"/>
                    </a:lnTo>
                    <a:lnTo>
                      <a:pt x="0" y="202"/>
                    </a:lnTo>
                    <a:lnTo>
                      <a:pt x="4" y="169"/>
                    </a:lnTo>
                    <a:lnTo>
                      <a:pt x="11" y="138"/>
                    </a:lnTo>
                    <a:lnTo>
                      <a:pt x="23" y="109"/>
                    </a:lnTo>
                    <a:lnTo>
                      <a:pt x="39" y="83"/>
                    </a:lnTo>
                    <a:lnTo>
                      <a:pt x="58" y="59"/>
                    </a:lnTo>
                    <a:lnTo>
                      <a:pt x="82" y="39"/>
                    </a:lnTo>
                    <a:lnTo>
                      <a:pt x="108" y="22"/>
                    </a:lnTo>
                    <a:lnTo>
                      <a:pt x="136" y="10"/>
                    </a:lnTo>
                    <a:lnTo>
                      <a:pt x="166" y="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548" y="921"/>
                <a:ext cx="31" cy="22"/>
              </a:xfrm>
              <a:custGeom>
                <a:avLst/>
                <a:gdLst>
                  <a:gd name="T0" fmla="*/ 255 w 511"/>
                  <a:gd name="T1" fmla="*/ 0 h 506"/>
                  <a:gd name="T2" fmla="*/ 293 w 511"/>
                  <a:gd name="T3" fmla="*/ 2 h 506"/>
                  <a:gd name="T4" fmla="*/ 329 w 511"/>
                  <a:gd name="T5" fmla="*/ 11 h 506"/>
                  <a:gd name="T6" fmla="*/ 363 w 511"/>
                  <a:gd name="T7" fmla="*/ 24 h 506"/>
                  <a:gd name="T8" fmla="*/ 394 w 511"/>
                  <a:gd name="T9" fmla="*/ 41 h 506"/>
                  <a:gd name="T10" fmla="*/ 423 w 511"/>
                  <a:gd name="T11" fmla="*/ 63 h 506"/>
                  <a:gd name="T12" fmla="*/ 448 w 511"/>
                  <a:gd name="T13" fmla="*/ 87 h 506"/>
                  <a:gd name="T14" fmla="*/ 470 w 511"/>
                  <a:gd name="T15" fmla="*/ 116 h 506"/>
                  <a:gd name="T16" fmla="*/ 487 w 511"/>
                  <a:gd name="T17" fmla="*/ 146 h 506"/>
                  <a:gd name="T18" fmla="*/ 500 w 511"/>
                  <a:gd name="T19" fmla="*/ 180 h 506"/>
                  <a:gd name="T20" fmla="*/ 508 w 511"/>
                  <a:gd name="T21" fmla="*/ 216 h 506"/>
                  <a:gd name="T22" fmla="*/ 511 w 511"/>
                  <a:gd name="T23" fmla="*/ 253 h 506"/>
                  <a:gd name="T24" fmla="*/ 508 w 511"/>
                  <a:gd name="T25" fmla="*/ 291 h 506"/>
                  <a:gd name="T26" fmla="*/ 500 w 511"/>
                  <a:gd name="T27" fmla="*/ 327 h 506"/>
                  <a:gd name="T28" fmla="*/ 487 w 511"/>
                  <a:gd name="T29" fmla="*/ 361 h 506"/>
                  <a:gd name="T30" fmla="*/ 470 w 511"/>
                  <a:gd name="T31" fmla="*/ 391 h 506"/>
                  <a:gd name="T32" fmla="*/ 448 w 511"/>
                  <a:gd name="T33" fmla="*/ 420 h 506"/>
                  <a:gd name="T34" fmla="*/ 423 w 511"/>
                  <a:gd name="T35" fmla="*/ 444 h 506"/>
                  <a:gd name="T36" fmla="*/ 394 w 511"/>
                  <a:gd name="T37" fmla="*/ 466 h 506"/>
                  <a:gd name="T38" fmla="*/ 363 w 511"/>
                  <a:gd name="T39" fmla="*/ 483 h 506"/>
                  <a:gd name="T40" fmla="*/ 329 w 511"/>
                  <a:gd name="T41" fmla="*/ 496 h 506"/>
                  <a:gd name="T42" fmla="*/ 293 w 511"/>
                  <a:gd name="T43" fmla="*/ 503 h 506"/>
                  <a:gd name="T44" fmla="*/ 255 w 511"/>
                  <a:gd name="T45" fmla="*/ 506 h 506"/>
                  <a:gd name="T46" fmla="*/ 217 w 511"/>
                  <a:gd name="T47" fmla="*/ 503 h 506"/>
                  <a:gd name="T48" fmla="*/ 181 w 511"/>
                  <a:gd name="T49" fmla="*/ 496 h 506"/>
                  <a:gd name="T50" fmla="*/ 147 w 511"/>
                  <a:gd name="T51" fmla="*/ 483 h 506"/>
                  <a:gd name="T52" fmla="*/ 116 w 511"/>
                  <a:gd name="T53" fmla="*/ 466 h 506"/>
                  <a:gd name="T54" fmla="*/ 87 w 511"/>
                  <a:gd name="T55" fmla="*/ 444 h 506"/>
                  <a:gd name="T56" fmla="*/ 63 w 511"/>
                  <a:gd name="T57" fmla="*/ 420 h 506"/>
                  <a:gd name="T58" fmla="*/ 41 w 511"/>
                  <a:gd name="T59" fmla="*/ 391 h 506"/>
                  <a:gd name="T60" fmla="*/ 23 w 511"/>
                  <a:gd name="T61" fmla="*/ 361 h 506"/>
                  <a:gd name="T62" fmla="*/ 10 w 511"/>
                  <a:gd name="T63" fmla="*/ 327 h 506"/>
                  <a:gd name="T64" fmla="*/ 3 w 511"/>
                  <a:gd name="T65" fmla="*/ 291 h 506"/>
                  <a:gd name="T66" fmla="*/ 0 w 511"/>
                  <a:gd name="T67" fmla="*/ 253 h 506"/>
                  <a:gd name="T68" fmla="*/ 3 w 511"/>
                  <a:gd name="T69" fmla="*/ 216 h 506"/>
                  <a:gd name="T70" fmla="*/ 10 w 511"/>
                  <a:gd name="T71" fmla="*/ 180 h 506"/>
                  <a:gd name="T72" fmla="*/ 23 w 511"/>
                  <a:gd name="T73" fmla="*/ 146 h 506"/>
                  <a:gd name="T74" fmla="*/ 41 w 511"/>
                  <a:gd name="T75" fmla="*/ 116 h 506"/>
                  <a:gd name="T76" fmla="*/ 63 w 511"/>
                  <a:gd name="T77" fmla="*/ 87 h 506"/>
                  <a:gd name="T78" fmla="*/ 87 w 511"/>
                  <a:gd name="T79" fmla="*/ 63 h 506"/>
                  <a:gd name="T80" fmla="*/ 116 w 511"/>
                  <a:gd name="T81" fmla="*/ 41 h 506"/>
                  <a:gd name="T82" fmla="*/ 147 w 511"/>
                  <a:gd name="T83" fmla="*/ 24 h 506"/>
                  <a:gd name="T84" fmla="*/ 181 w 511"/>
                  <a:gd name="T85" fmla="*/ 11 h 506"/>
                  <a:gd name="T86" fmla="*/ 217 w 511"/>
                  <a:gd name="T87" fmla="*/ 2 h 506"/>
                  <a:gd name="T88" fmla="*/ 255 w 511"/>
                  <a:gd name="T89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11" h="506">
                    <a:moveTo>
                      <a:pt x="255" y="0"/>
                    </a:moveTo>
                    <a:lnTo>
                      <a:pt x="293" y="2"/>
                    </a:lnTo>
                    <a:lnTo>
                      <a:pt x="329" y="11"/>
                    </a:lnTo>
                    <a:lnTo>
                      <a:pt x="363" y="24"/>
                    </a:lnTo>
                    <a:lnTo>
                      <a:pt x="394" y="41"/>
                    </a:lnTo>
                    <a:lnTo>
                      <a:pt x="423" y="63"/>
                    </a:lnTo>
                    <a:lnTo>
                      <a:pt x="448" y="87"/>
                    </a:lnTo>
                    <a:lnTo>
                      <a:pt x="470" y="116"/>
                    </a:lnTo>
                    <a:lnTo>
                      <a:pt x="487" y="146"/>
                    </a:lnTo>
                    <a:lnTo>
                      <a:pt x="500" y="180"/>
                    </a:lnTo>
                    <a:lnTo>
                      <a:pt x="508" y="216"/>
                    </a:lnTo>
                    <a:lnTo>
                      <a:pt x="511" y="253"/>
                    </a:lnTo>
                    <a:lnTo>
                      <a:pt x="508" y="291"/>
                    </a:lnTo>
                    <a:lnTo>
                      <a:pt x="500" y="327"/>
                    </a:lnTo>
                    <a:lnTo>
                      <a:pt x="487" y="361"/>
                    </a:lnTo>
                    <a:lnTo>
                      <a:pt x="470" y="391"/>
                    </a:lnTo>
                    <a:lnTo>
                      <a:pt x="448" y="420"/>
                    </a:lnTo>
                    <a:lnTo>
                      <a:pt x="423" y="444"/>
                    </a:lnTo>
                    <a:lnTo>
                      <a:pt x="394" y="466"/>
                    </a:lnTo>
                    <a:lnTo>
                      <a:pt x="363" y="483"/>
                    </a:lnTo>
                    <a:lnTo>
                      <a:pt x="329" y="496"/>
                    </a:lnTo>
                    <a:lnTo>
                      <a:pt x="293" y="503"/>
                    </a:lnTo>
                    <a:lnTo>
                      <a:pt x="255" y="506"/>
                    </a:lnTo>
                    <a:lnTo>
                      <a:pt x="217" y="503"/>
                    </a:lnTo>
                    <a:lnTo>
                      <a:pt x="181" y="496"/>
                    </a:lnTo>
                    <a:lnTo>
                      <a:pt x="147" y="483"/>
                    </a:lnTo>
                    <a:lnTo>
                      <a:pt x="116" y="466"/>
                    </a:lnTo>
                    <a:lnTo>
                      <a:pt x="87" y="444"/>
                    </a:lnTo>
                    <a:lnTo>
                      <a:pt x="63" y="420"/>
                    </a:lnTo>
                    <a:lnTo>
                      <a:pt x="41" y="391"/>
                    </a:lnTo>
                    <a:lnTo>
                      <a:pt x="23" y="361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3" y="146"/>
                    </a:lnTo>
                    <a:lnTo>
                      <a:pt x="41" y="116"/>
                    </a:lnTo>
                    <a:lnTo>
                      <a:pt x="63" y="87"/>
                    </a:lnTo>
                    <a:lnTo>
                      <a:pt x="87" y="63"/>
                    </a:lnTo>
                    <a:lnTo>
                      <a:pt x="116" y="41"/>
                    </a:lnTo>
                    <a:lnTo>
                      <a:pt x="147" y="24"/>
                    </a:lnTo>
                    <a:lnTo>
                      <a:pt x="181" y="11"/>
                    </a:lnTo>
                    <a:lnTo>
                      <a:pt x="217" y="2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503" y="867"/>
                <a:ext cx="32" cy="21"/>
              </a:xfrm>
              <a:custGeom>
                <a:avLst/>
                <a:gdLst>
                  <a:gd name="T0" fmla="*/ 272 w 544"/>
                  <a:gd name="T1" fmla="*/ 0 h 538"/>
                  <a:gd name="T2" fmla="*/ 312 w 544"/>
                  <a:gd name="T3" fmla="*/ 2 h 538"/>
                  <a:gd name="T4" fmla="*/ 351 w 544"/>
                  <a:gd name="T5" fmla="*/ 11 h 538"/>
                  <a:gd name="T6" fmla="*/ 387 w 544"/>
                  <a:gd name="T7" fmla="*/ 25 h 538"/>
                  <a:gd name="T8" fmla="*/ 420 w 544"/>
                  <a:gd name="T9" fmla="*/ 43 h 538"/>
                  <a:gd name="T10" fmla="*/ 451 w 544"/>
                  <a:gd name="T11" fmla="*/ 65 h 538"/>
                  <a:gd name="T12" fmla="*/ 478 w 544"/>
                  <a:gd name="T13" fmla="*/ 92 h 538"/>
                  <a:gd name="T14" fmla="*/ 501 w 544"/>
                  <a:gd name="T15" fmla="*/ 122 h 538"/>
                  <a:gd name="T16" fmla="*/ 519 w 544"/>
                  <a:gd name="T17" fmla="*/ 155 h 538"/>
                  <a:gd name="T18" fmla="*/ 532 w 544"/>
                  <a:gd name="T19" fmla="*/ 191 h 538"/>
                  <a:gd name="T20" fmla="*/ 541 w 544"/>
                  <a:gd name="T21" fmla="*/ 230 h 538"/>
                  <a:gd name="T22" fmla="*/ 544 w 544"/>
                  <a:gd name="T23" fmla="*/ 269 h 538"/>
                  <a:gd name="T24" fmla="*/ 541 w 544"/>
                  <a:gd name="T25" fmla="*/ 309 h 538"/>
                  <a:gd name="T26" fmla="*/ 532 w 544"/>
                  <a:gd name="T27" fmla="*/ 347 h 538"/>
                  <a:gd name="T28" fmla="*/ 519 w 544"/>
                  <a:gd name="T29" fmla="*/ 383 h 538"/>
                  <a:gd name="T30" fmla="*/ 501 w 544"/>
                  <a:gd name="T31" fmla="*/ 415 h 538"/>
                  <a:gd name="T32" fmla="*/ 478 w 544"/>
                  <a:gd name="T33" fmla="*/ 446 h 538"/>
                  <a:gd name="T34" fmla="*/ 451 w 544"/>
                  <a:gd name="T35" fmla="*/ 472 h 538"/>
                  <a:gd name="T36" fmla="*/ 420 w 544"/>
                  <a:gd name="T37" fmla="*/ 495 h 538"/>
                  <a:gd name="T38" fmla="*/ 387 w 544"/>
                  <a:gd name="T39" fmla="*/ 513 h 538"/>
                  <a:gd name="T40" fmla="*/ 351 w 544"/>
                  <a:gd name="T41" fmla="*/ 526 h 538"/>
                  <a:gd name="T42" fmla="*/ 312 w 544"/>
                  <a:gd name="T43" fmla="*/ 536 h 538"/>
                  <a:gd name="T44" fmla="*/ 272 w 544"/>
                  <a:gd name="T45" fmla="*/ 538 h 538"/>
                  <a:gd name="T46" fmla="*/ 232 w 544"/>
                  <a:gd name="T47" fmla="*/ 536 h 538"/>
                  <a:gd name="T48" fmla="*/ 193 w 544"/>
                  <a:gd name="T49" fmla="*/ 526 h 538"/>
                  <a:gd name="T50" fmla="*/ 157 w 544"/>
                  <a:gd name="T51" fmla="*/ 513 h 538"/>
                  <a:gd name="T52" fmla="*/ 124 w 544"/>
                  <a:gd name="T53" fmla="*/ 495 h 538"/>
                  <a:gd name="T54" fmla="*/ 94 w 544"/>
                  <a:gd name="T55" fmla="*/ 472 h 538"/>
                  <a:gd name="T56" fmla="*/ 67 w 544"/>
                  <a:gd name="T57" fmla="*/ 446 h 538"/>
                  <a:gd name="T58" fmla="*/ 44 w 544"/>
                  <a:gd name="T59" fmla="*/ 415 h 538"/>
                  <a:gd name="T60" fmla="*/ 26 w 544"/>
                  <a:gd name="T61" fmla="*/ 383 h 538"/>
                  <a:gd name="T62" fmla="*/ 12 w 544"/>
                  <a:gd name="T63" fmla="*/ 347 h 538"/>
                  <a:gd name="T64" fmla="*/ 3 w 544"/>
                  <a:gd name="T65" fmla="*/ 309 h 538"/>
                  <a:gd name="T66" fmla="*/ 0 w 544"/>
                  <a:gd name="T67" fmla="*/ 269 h 538"/>
                  <a:gd name="T68" fmla="*/ 3 w 544"/>
                  <a:gd name="T69" fmla="*/ 230 h 538"/>
                  <a:gd name="T70" fmla="*/ 12 w 544"/>
                  <a:gd name="T71" fmla="*/ 191 h 538"/>
                  <a:gd name="T72" fmla="*/ 26 w 544"/>
                  <a:gd name="T73" fmla="*/ 155 h 538"/>
                  <a:gd name="T74" fmla="*/ 44 w 544"/>
                  <a:gd name="T75" fmla="*/ 122 h 538"/>
                  <a:gd name="T76" fmla="*/ 67 w 544"/>
                  <a:gd name="T77" fmla="*/ 92 h 538"/>
                  <a:gd name="T78" fmla="*/ 94 w 544"/>
                  <a:gd name="T79" fmla="*/ 65 h 538"/>
                  <a:gd name="T80" fmla="*/ 124 w 544"/>
                  <a:gd name="T81" fmla="*/ 43 h 538"/>
                  <a:gd name="T82" fmla="*/ 157 w 544"/>
                  <a:gd name="T83" fmla="*/ 25 h 538"/>
                  <a:gd name="T84" fmla="*/ 193 w 544"/>
                  <a:gd name="T85" fmla="*/ 11 h 538"/>
                  <a:gd name="T86" fmla="*/ 232 w 544"/>
                  <a:gd name="T87" fmla="*/ 2 h 538"/>
                  <a:gd name="T88" fmla="*/ 272 w 544"/>
                  <a:gd name="T8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4" h="538">
                    <a:moveTo>
                      <a:pt x="272" y="0"/>
                    </a:moveTo>
                    <a:lnTo>
                      <a:pt x="312" y="2"/>
                    </a:lnTo>
                    <a:lnTo>
                      <a:pt x="351" y="11"/>
                    </a:lnTo>
                    <a:lnTo>
                      <a:pt x="387" y="25"/>
                    </a:lnTo>
                    <a:lnTo>
                      <a:pt x="420" y="43"/>
                    </a:lnTo>
                    <a:lnTo>
                      <a:pt x="451" y="65"/>
                    </a:lnTo>
                    <a:lnTo>
                      <a:pt x="478" y="92"/>
                    </a:lnTo>
                    <a:lnTo>
                      <a:pt x="501" y="122"/>
                    </a:lnTo>
                    <a:lnTo>
                      <a:pt x="519" y="155"/>
                    </a:lnTo>
                    <a:lnTo>
                      <a:pt x="532" y="191"/>
                    </a:lnTo>
                    <a:lnTo>
                      <a:pt x="541" y="230"/>
                    </a:lnTo>
                    <a:lnTo>
                      <a:pt x="544" y="269"/>
                    </a:lnTo>
                    <a:lnTo>
                      <a:pt x="541" y="309"/>
                    </a:lnTo>
                    <a:lnTo>
                      <a:pt x="532" y="347"/>
                    </a:lnTo>
                    <a:lnTo>
                      <a:pt x="519" y="383"/>
                    </a:lnTo>
                    <a:lnTo>
                      <a:pt x="501" y="415"/>
                    </a:lnTo>
                    <a:lnTo>
                      <a:pt x="478" y="446"/>
                    </a:lnTo>
                    <a:lnTo>
                      <a:pt x="451" y="472"/>
                    </a:lnTo>
                    <a:lnTo>
                      <a:pt x="420" y="495"/>
                    </a:lnTo>
                    <a:lnTo>
                      <a:pt x="387" y="513"/>
                    </a:lnTo>
                    <a:lnTo>
                      <a:pt x="351" y="526"/>
                    </a:lnTo>
                    <a:lnTo>
                      <a:pt x="312" y="536"/>
                    </a:lnTo>
                    <a:lnTo>
                      <a:pt x="272" y="538"/>
                    </a:lnTo>
                    <a:lnTo>
                      <a:pt x="232" y="536"/>
                    </a:lnTo>
                    <a:lnTo>
                      <a:pt x="193" y="526"/>
                    </a:lnTo>
                    <a:lnTo>
                      <a:pt x="157" y="513"/>
                    </a:lnTo>
                    <a:lnTo>
                      <a:pt x="124" y="495"/>
                    </a:lnTo>
                    <a:lnTo>
                      <a:pt x="94" y="472"/>
                    </a:lnTo>
                    <a:lnTo>
                      <a:pt x="67" y="446"/>
                    </a:lnTo>
                    <a:lnTo>
                      <a:pt x="44" y="415"/>
                    </a:lnTo>
                    <a:lnTo>
                      <a:pt x="26" y="383"/>
                    </a:lnTo>
                    <a:lnTo>
                      <a:pt x="12" y="347"/>
                    </a:lnTo>
                    <a:lnTo>
                      <a:pt x="3" y="309"/>
                    </a:lnTo>
                    <a:lnTo>
                      <a:pt x="0" y="269"/>
                    </a:lnTo>
                    <a:lnTo>
                      <a:pt x="3" y="230"/>
                    </a:lnTo>
                    <a:lnTo>
                      <a:pt x="12" y="191"/>
                    </a:lnTo>
                    <a:lnTo>
                      <a:pt x="26" y="155"/>
                    </a:lnTo>
                    <a:lnTo>
                      <a:pt x="44" y="122"/>
                    </a:lnTo>
                    <a:lnTo>
                      <a:pt x="67" y="92"/>
                    </a:lnTo>
                    <a:lnTo>
                      <a:pt x="94" y="65"/>
                    </a:lnTo>
                    <a:lnTo>
                      <a:pt x="124" y="43"/>
                    </a:lnTo>
                    <a:lnTo>
                      <a:pt x="157" y="25"/>
                    </a:lnTo>
                    <a:lnTo>
                      <a:pt x="193" y="11"/>
                    </a:lnTo>
                    <a:lnTo>
                      <a:pt x="232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532" y="817"/>
                <a:ext cx="23" cy="14"/>
              </a:xfrm>
              <a:custGeom>
                <a:avLst/>
                <a:gdLst>
                  <a:gd name="T0" fmla="*/ 197 w 394"/>
                  <a:gd name="T1" fmla="*/ 0 h 389"/>
                  <a:gd name="T2" fmla="*/ 232 w 394"/>
                  <a:gd name="T3" fmla="*/ 3 h 389"/>
                  <a:gd name="T4" fmla="*/ 266 w 394"/>
                  <a:gd name="T5" fmla="*/ 12 h 389"/>
                  <a:gd name="T6" fmla="*/ 297 w 394"/>
                  <a:gd name="T7" fmla="*/ 26 h 389"/>
                  <a:gd name="T8" fmla="*/ 324 w 394"/>
                  <a:gd name="T9" fmla="*/ 45 h 389"/>
                  <a:gd name="T10" fmla="*/ 348 w 394"/>
                  <a:gd name="T11" fmla="*/ 69 h 389"/>
                  <a:gd name="T12" fmla="*/ 367 w 394"/>
                  <a:gd name="T13" fmla="*/ 96 h 389"/>
                  <a:gd name="T14" fmla="*/ 382 w 394"/>
                  <a:gd name="T15" fmla="*/ 126 h 389"/>
                  <a:gd name="T16" fmla="*/ 391 w 394"/>
                  <a:gd name="T17" fmla="*/ 160 h 389"/>
                  <a:gd name="T18" fmla="*/ 394 w 394"/>
                  <a:gd name="T19" fmla="*/ 194 h 389"/>
                  <a:gd name="T20" fmla="*/ 391 w 394"/>
                  <a:gd name="T21" fmla="*/ 229 h 389"/>
                  <a:gd name="T22" fmla="*/ 382 w 394"/>
                  <a:gd name="T23" fmla="*/ 263 h 389"/>
                  <a:gd name="T24" fmla="*/ 367 w 394"/>
                  <a:gd name="T25" fmla="*/ 292 h 389"/>
                  <a:gd name="T26" fmla="*/ 348 w 394"/>
                  <a:gd name="T27" fmla="*/ 320 h 389"/>
                  <a:gd name="T28" fmla="*/ 324 w 394"/>
                  <a:gd name="T29" fmla="*/ 343 h 389"/>
                  <a:gd name="T30" fmla="*/ 297 w 394"/>
                  <a:gd name="T31" fmla="*/ 363 h 389"/>
                  <a:gd name="T32" fmla="*/ 266 w 394"/>
                  <a:gd name="T33" fmla="*/ 377 h 389"/>
                  <a:gd name="T34" fmla="*/ 232 w 394"/>
                  <a:gd name="T35" fmla="*/ 386 h 389"/>
                  <a:gd name="T36" fmla="*/ 197 w 394"/>
                  <a:gd name="T37" fmla="*/ 389 h 389"/>
                  <a:gd name="T38" fmla="*/ 162 w 394"/>
                  <a:gd name="T39" fmla="*/ 386 h 389"/>
                  <a:gd name="T40" fmla="*/ 128 w 394"/>
                  <a:gd name="T41" fmla="*/ 377 h 389"/>
                  <a:gd name="T42" fmla="*/ 98 w 394"/>
                  <a:gd name="T43" fmla="*/ 363 h 389"/>
                  <a:gd name="T44" fmla="*/ 70 w 394"/>
                  <a:gd name="T45" fmla="*/ 343 h 389"/>
                  <a:gd name="T46" fmla="*/ 47 w 394"/>
                  <a:gd name="T47" fmla="*/ 320 h 389"/>
                  <a:gd name="T48" fmla="*/ 27 w 394"/>
                  <a:gd name="T49" fmla="*/ 292 h 389"/>
                  <a:gd name="T50" fmla="*/ 13 w 394"/>
                  <a:gd name="T51" fmla="*/ 263 h 389"/>
                  <a:gd name="T52" fmla="*/ 4 w 394"/>
                  <a:gd name="T53" fmla="*/ 229 h 389"/>
                  <a:gd name="T54" fmla="*/ 0 w 394"/>
                  <a:gd name="T55" fmla="*/ 194 h 389"/>
                  <a:gd name="T56" fmla="*/ 4 w 394"/>
                  <a:gd name="T57" fmla="*/ 160 h 389"/>
                  <a:gd name="T58" fmla="*/ 13 w 394"/>
                  <a:gd name="T59" fmla="*/ 126 h 389"/>
                  <a:gd name="T60" fmla="*/ 27 w 394"/>
                  <a:gd name="T61" fmla="*/ 96 h 389"/>
                  <a:gd name="T62" fmla="*/ 47 w 394"/>
                  <a:gd name="T63" fmla="*/ 69 h 389"/>
                  <a:gd name="T64" fmla="*/ 70 w 394"/>
                  <a:gd name="T65" fmla="*/ 45 h 389"/>
                  <a:gd name="T66" fmla="*/ 98 w 394"/>
                  <a:gd name="T67" fmla="*/ 26 h 389"/>
                  <a:gd name="T68" fmla="*/ 128 w 394"/>
                  <a:gd name="T69" fmla="*/ 12 h 389"/>
                  <a:gd name="T70" fmla="*/ 162 w 394"/>
                  <a:gd name="T71" fmla="*/ 3 h 389"/>
                  <a:gd name="T72" fmla="*/ 197 w 394"/>
                  <a:gd name="T73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4" h="389">
                    <a:moveTo>
                      <a:pt x="197" y="0"/>
                    </a:moveTo>
                    <a:lnTo>
                      <a:pt x="232" y="3"/>
                    </a:lnTo>
                    <a:lnTo>
                      <a:pt x="266" y="12"/>
                    </a:lnTo>
                    <a:lnTo>
                      <a:pt x="297" y="26"/>
                    </a:lnTo>
                    <a:lnTo>
                      <a:pt x="324" y="45"/>
                    </a:lnTo>
                    <a:lnTo>
                      <a:pt x="348" y="69"/>
                    </a:lnTo>
                    <a:lnTo>
                      <a:pt x="367" y="96"/>
                    </a:lnTo>
                    <a:lnTo>
                      <a:pt x="382" y="126"/>
                    </a:lnTo>
                    <a:lnTo>
                      <a:pt x="391" y="160"/>
                    </a:lnTo>
                    <a:lnTo>
                      <a:pt x="394" y="194"/>
                    </a:lnTo>
                    <a:lnTo>
                      <a:pt x="391" y="229"/>
                    </a:lnTo>
                    <a:lnTo>
                      <a:pt x="382" y="263"/>
                    </a:lnTo>
                    <a:lnTo>
                      <a:pt x="367" y="292"/>
                    </a:lnTo>
                    <a:lnTo>
                      <a:pt x="348" y="320"/>
                    </a:lnTo>
                    <a:lnTo>
                      <a:pt x="324" y="343"/>
                    </a:lnTo>
                    <a:lnTo>
                      <a:pt x="297" y="363"/>
                    </a:lnTo>
                    <a:lnTo>
                      <a:pt x="266" y="377"/>
                    </a:lnTo>
                    <a:lnTo>
                      <a:pt x="232" y="386"/>
                    </a:lnTo>
                    <a:lnTo>
                      <a:pt x="197" y="389"/>
                    </a:lnTo>
                    <a:lnTo>
                      <a:pt x="162" y="386"/>
                    </a:lnTo>
                    <a:lnTo>
                      <a:pt x="128" y="377"/>
                    </a:lnTo>
                    <a:lnTo>
                      <a:pt x="98" y="363"/>
                    </a:lnTo>
                    <a:lnTo>
                      <a:pt x="70" y="343"/>
                    </a:lnTo>
                    <a:lnTo>
                      <a:pt x="47" y="320"/>
                    </a:lnTo>
                    <a:lnTo>
                      <a:pt x="27" y="292"/>
                    </a:lnTo>
                    <a:lnTo>
                      <a:pt x="13" y="263"/>
                    </a:lnTo>
                    <a:lnTo>
                      <a:pt x="4" y="229"/>
                    </a:lnTo>
                    <a:lnTo>
                      <a:pt x="0" y="194"/>
                    </a:lnTo>
                    <a:lnTo>
                      <a:pt x="4" y="160"/>
                    </a:lnTo>
                    <a:lnTo>
                      <a:pt x="13" y="126"/>
                    </a:lnTo>
                    <a:lnTo>
                      <a:pt x="27" y="96"/>
                    </a:lnTo>
                    <a:lnTo>
                      <a:pt x="47" y="69"/>
                    </a:lnTo>
                    <a:lnTo>
                      <a:pt x="70" y="45"/>
                    </a:lnTo>
                    <a:lnTo>
                      <a:pt x="98" y="26"/>
                    </a:lnTo>
                    <a:lnTo>
                      <a:pt x="128" y="12"/>
                    </a:lnTo>
                    <a:lnTo>
                      <a:pt x="162" y="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71562" tIns="85781" rIns="171562" bIns="8578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715597" rtl="0" eaLnBrk="1" fontAlgn="base" latinLnBrk="0" hangingPunct="1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2877C4"/>
                  </a:buClr>
                  <a:buSzTx/>
                  <a:buFontTx/>
                  <a:buNone/>
                  <a:tabLst/>
                  <a:defRPr/>
                </a:pPr>
                <a:endParaRPr kumimoji="0" lang="en-US" sz="2814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10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6"/>
          <p:cNvSpPr txBox="1">
            <a:spLocks noGrp="1"/>
          </p:cNvSpPr>
          <p:nvPr>
            <p:ph type="body" idx="1"/>
          </p:nvPr>
        </p:nvSpPr>
        <p:spPr>
          <a:xfrm>
            <a:off x="207763" y="1147948"/>
            <a:ext cx="860180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Lymphatic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Immune Systems</a:t>
            </a:r>
            <a:r>
              <a:rPr lang="en-US" sz="32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 the body from infection and cancer.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lymphatic system also returns excess body fluid to the circulatory system.</a:t>
            </a:r>
            <a:endParaRPr dirty="0">
              <a:solidFill>
                <a:srgbClr val="00B050"/>
              </a:solidFill>
            </a:endParaRPr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4" name="Google Shape;624;p96"/>
          <p:cNvPicPr preferRelativeResize="0"/>
          <p:nvPr/>
        </p:nvPicPr>
        <p:blipFill rotWithShape="1">
          <a:blip r:embed="rId3">
            <a:alphaModFix/>
          </a:blip>
          <a:srcRect b="7120"/>
          <a:stretch/>
        </p:blipFill>
        <p:spPr>
          <a:xfrm>
            <a:off x="2084439" y="3060700"/>
            <a:ext cx="5245138" cy="37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8A84D135-0A56-660F-97AC-AAAAB9D0E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97"/>
          <p:cNvPicPr preferRelativeResize="0"/>
          <p:nvPr/>
        </p:nvPicPr>
        <p:blipFill rotWithShape="1">
          <a:blip r:embed="rId3">
            <a:alphaModFix/>
          </a:blip>
          <a:srcRect b="4174"/>
          <a:stretch/>
        </p:blipFill>
        <p:spPr>
          <a:xfrm>
            <a:off x="4006215" y="2355144"/>
            <a:ext cx="5137785" cy="37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97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475133" cy="257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Nervous System</a:t>
            </a:r>
            <a:r>
              <a:rPr lang="en-US" sz="32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coordinates body activities by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detecting stimuli.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integrating information.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directing responses.</a:t>
            </a:r>
            <a:endParaRPr sz="24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Google Shape;554;p90">
            <a:extLst>
              <a:ext uri="{FF2B5EF4-FFF2-40B4-BE49-F238E27FC236}">
                <a16:creationId xmlns:a16="http://schemas.microsoft.com/office/drawing/2014/main" id="{891E2AB2-8A42-D2F4-87FF-3EFC0731FF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433" y="127620"/>
            <a:ext cx="8475133" cy="63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Comic Sans MS"/>
              <a:buNone/>
            </a:pPr>
            <a: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br>
              <a:rPr lang="en-US" sz="18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8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1800"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98" descr="20_10_10OrganSysNervous-U.jpg"/>
          <p:cNvPicPr preferRelativeResize="0"/>
          <p:nvPr/>
        </p:nvPicPr>
        <p:blipFill rotWithShape="1">
          <a:blip r:embed="rId3">
            <a:alphaModFix/>
          </a:blip>
          <a:srcRect b="4119"/>
          <a:stretch/>
        </p:blipFill>
        <p:spPr>
          <a:xfrm>
            <a:off x="2350008" y="1048512"/>
            <a:ext cx="4443984" cy="4564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0" name="Google Shape;640;p98"/>
          <p:cNvCxnSpPr/>
          <p:nvPr/>
        </p:nvCxnSpPr>
        <p:spPr>
          <a:xfrm rot="10800000" flipH="1">
            <a:off x="4309533" y="3338522"/>
            <a:ext cx="1456927" cy="1158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1" name="Google Shape;641;p98"/>
          <p:cNvCxnSpPr/>
          <p:nvPr/>
        </p:nvCxnSpPr>
        <p:spPr>
          <a:xfrm rot="10800000" flipH="1">
            <a:off x="4356100" y="3338522"/>
            <a:ext cx="1410360" cy="36564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2" name="Google Shape;642;p98"/>
          <p:cNvCxnSpPr/>
          <p:nvPr/>
        </p:nvCxnSpPr>
        <p:spPr>
          <a:xfrm rot="10800000" flipH="1">
            <a:off x="3873500" y="2810937"/>
            <a:ext cx="1591733" cy="17356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98"/>
          <p:cNvCxnSpPr/>
          <p:nvPr/>
        </p:nvCxnSpPr>
        <p:spPr>
          <a:xfrm rot="10800000" flipH="1">
            <a:off x="4148667" y="2091271"/>
            <a:ext cx="1113366" cy="28362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4" name="Google Shape;644;p98"/>
          <p:cNvCxnSpPr/>
          <p:nvPr/>
        </p:nvCxnSpPr>
        <p:spPr>
          <a:xfrm rot="10800000" flipH="1">
            <a:off x="4089400" y="1634070"/>
            <a:ext cx="1193800" cy="452963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5" name="Google Shape;645;p98"/>
          <p:cNvSpPr txBox="1"/>
          <p:nvPr/>
        </p:nvSpPr>
        <p:spPr>
          <a:xfrm>
            <a:off x="5323019" y="1469071"/>
            <a:ext cx="5900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98"/>
          <p:cNvSpPr txBox="1"/>
          <p:nvPr/>
        </p:nvSpPr>
        <p:spPr>
          <a:xfrm>
            <a:off x="5323021" y="1934735"/>
            <a:ext cx="13854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Sense organ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(ear)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98"/>
          <p:cNvSpPr txBox="1"/>
          <p:nvPr/>
        </p:nvSpPr>
        <p:spPr>
          <a:xfrm>
            <a:off x="5500823" y="2654405"/>
            <a:ext cx="12569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Spinal cord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98"/>
          <p:cNvSpPr txBox="1"/>
          <p:nvPr/>
        </p:nvSpPr>
        <p:spPr>
          <a:xfrm>
            <a:off x="5839492" y="3179340"/>
            <a:ext cx="7700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Nerves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98"/>
          <p:cNvSpPr txBox="1"/>
          <p:nvPr/>
        </p:nvSpPr>
        <p:spPr>
          <a:xfrm>
            <a:off x="1638796" y="633037"/>
            <a:ext cx="3187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Nervous 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" grpId="0"/>
      <p:bldP spid="646" grpId="0"/>
      <p:bldP spid="647" grpId="0"/>
      <p:bldP spid="6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9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Reproductive System</a:t>
            </a:r>
            <a:r>
              <a:rPr lang="en-US" sz="36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gametes (eggs and sperm cells).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sex hormones.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16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Female Reproductive System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supports a developing embryo.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produces milk.</a:t>
            </a:r>
            <a:endParaRPr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6" name="Google Shape;656;p99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85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Comic Sans MS"/>
              <a:buNone/>
            </a:pPr>
            <a:r>
              <a:rPr lang="en-US" sz="2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 Systems </a:t>
            </a:r>
            <a:r>
              <a:rPr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together to perform life’s functions</a:t>
            </a:r>
            <a:endParaRPr sz="2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0" descr="20_10_11OrganSysRepro-U.jpg"/>
          <p:cNvPicPr preferRelativeResize="0"/>
          <p:nvPr/>
        </p:nvPicPr>
        <p:blipFill rotWithShape="1">
          <a:blip r:embed="rId3">
            <a:alphaModFix/>
          </a:blip>
          <a:srcRect b="4382"/>
          <a:stretch/>
        </p:blipFill>
        <p:spPr>
          <a:xfrm>
            <a:off x="356616" y="310896"/>
            <a:ext cx="8430768" cy="59629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p100"/>
          <p:cNvCxnSpPr/>
          <p:nvPr/>
        </p:nvCxnSpPr>
        <p:spPr>
          <a:xfrm rot="10800000" flipH="1">
            <a:off x="6570133" y="2999855"/>
            <a:ext cx="1169062" cy="7381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100"/>
          <p:cNvCxnSpPr/>
          <p:nvPr/>
        </p:nvCxnSpPr>
        <p:spPr>
          <a:xfrm rot="10800000" flipH="1">
            <a:off x="6811433" y="2999857"/>
            <a:ext cx="927762" cy="717010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100"/>
          <p:cNvCxnSpPr/>
          <p:nvPr/>
        </p:nvCxnSpPr>
        <p:spPr>
          <a:xfrm rot="10800000" flipH="1">
            <a:off x="6790267" y="3678771"/>
            <a:ext cx="944034" cy="342896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100"/>
          <p:cNvCxnSpPr/>
          <p:nvPr/>
        </p:nvCxnSpPr>
        <p:spPr>
          <a:xfrm>
            <a:off x="6980661" y="4269854"/>
            <a:ext cx="753639" cy="39679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100"/>
          <p:cNvCxnSpPr>
            <a:cxnSpLocks/>
          </p:cNvCxnSpPr>
          <p:nvPr/>
        </p:nvCxnSpPr>
        <p:spPr>
          <a:xfrm>
            <a:off x="6678595" y="4557720"/>
            <a:ext cx="1038772" cy="37834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00"/>
          <p:cNvCxnSpPr/>
          <p:nvPr/>
        </p:nvCxnSpPr>
        <p:spPr>
          <a:xfrm>
            <a:off x="6612360" y="4705889"/>
            <a:ext cx="1121940" cy="57307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00"/>
          <p:cNvCxnSpPr/>
          <p:nvPr/>
        </p:nvCxnSpPr>
        <p:spPr>
          <a:xfrm>
            <a:off x="6773227" y="5010689"/>
            <a:ext cx="986473" cy="691611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00"/>
          <p:cNvCxnSpPr/>
          <p:nvPr/>
        </p:nvCxnSpPr>
        <p:spPr>
          <a:xfrm rot="10800000" flipH="1">
            <a:off x="1189461" y="4174067"/>
            <a:ext cx="1088072" cy="307455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100"/>
          <p:cNvCxnSpPr/>
          <p:nvPr/>
        </p:nvCxnSpPr>
        <p:spPr>
          <a:xfrm rot="10800000" flipH="1">
            <a:off x="1197928" y="4563533"/>
            <a:ext cx="1068350" cy="332858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100"/>
          <p:cNvCxnSpPr/>
          <p:nvPr/>
        </p:nvCxnSpPr>
        <p:spPr>
          <a:xfrm>
            <a:off x="1096328" y="4075123"/>
            <a:ext cx="643572" cy="90477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100"/>
          <p:cNvCxnSpPr/>
          <p:nvPr/>
        </p:nvCxnSpPr>
        <p:spPr>
          <a:xfrm>
            <a:off x="1320695" y="3664489"/>
            <a:ext cx="321838" cy="276744"/>
          </a:xfrm>
          <a:prstGeom prst="straightConnector1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4" name="Google Shape;674;p100"/>
          <p:cNvSpPr txBox="1"/>
          <p:nvPr/>
        </p:nvSpPr>
        <p:spPr>
          <a:xfrm>
            <a:off x="412360" y="3492652"/>
            <a:ext cx="8593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Oviduct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00"/>
          <p:cNvSpPr txBox="1"/>
          <p:nvPr/>
        </p:nvSpPr>
        <p:spPr>
          <a:xfrm>
            <a:off x="412361" y="3915993"/>
            <a:ext cx="6796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0"/>
          <p:cNvSpPr txBox="1"/>
          <p:nvPr/>
        </p:nvSpPr>
        <p:spPr>
          <a:xfrm>
            <a:off x="403892" y="4322399"/>
            <a:ext cx="7311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Uterus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100"/>
          <p:cNvSpPr txBox="1"/>
          <p:nvPr/>
        </p:nvSpPr>
        <p:spPr>
          <a:xfrm>
            <a:off x="412360" y="4737273"/>
            <a:ext cx="7569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Vagina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00"/>
          <p:cNvSpPr txBox="1"/>
          <p:nvPr/>
        </p:nvSpPr>
        <p:spPr>
          <a:xfrm>
            <a:off x="1092035" y="2381789"/>
            <a:ext cx="157210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100"/>
          <p:cNvSpPr txBox="1"/>
          <p:nvPr/>
        </p:nvSpPr>
        <p:spPr>
          <a:xfrm>
            <a:off x="6406757" y="2152111"/>
            <a:ext cx="10784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00"/>
          <p:cNvSpPr txBox="1"/>
          <p:nvPr/>
        </p:nvSpPr>
        <p:spPr>
          <a:xfrm>
            <a:off x="7786826" y="2789871"/>
            <a:ext cx="89853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Seminal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vesicles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00"/>
          <p:cNvSpPr txBox="1"/>
          <p:nvPr/>
        </p:nvSpPr>
        <p:spPr>
          <a:xfrm>
            <a:off x="7786826" y="3501083"/>
            <a:ext cx="923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Prostate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gland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00"/>
          <p:cNvSpPr txBox="1"/>
          <p:nvPr/>
        </p:nvSpPr>
        <p:spPr>
          <a:xfrm>
            <a:off x="7786825" y="4153027"/>
            <a:ext cx="9750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deferens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100"/>
          <p:cNvSpPr txBox="1"/>
          <p:nvPr/>
        </p:nvSpPr>
        <p:spPr>
          <a:xfrm>
            <a:off x="7778359" y="4779571"/>
            <a:ext cx="61585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Penis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00"/>
          <p:cNvSpPr txBox="1"/>
          <p:nvPr/>
        </p:nvSpPr>
        <p:spPr>
          <a:xfrm>
            <a:off x="7759700" y="5189237"/>
            <a:ext cx="820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Urethra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00"/>
          <p:cNvSpPr txBox="1"/>
          <p:nvPr/>
        </p:nvSpPr>
        <p:spPr>
          <a:xfrm>
            <a:off x="7778359" y="5642560"/>
            <a:ext cx="820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Testis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00"/>
          <p:cNvSpPr txBox="1"/>
          <p:nvPr/>
        </p:nvSpPr>
        <p:spPr>
          <a:xfrm>
            <a:off x="356617" y="310896"/>
            <a:ext cx="29925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Reproductive</a:t>
            </a:r>
            <a:b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sz="32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" grpId="0"/>
      <p:bldP spid="675" grpId="0"/>
      <p:bldP spid="676" grpId="0"/>
      <p:bldP spid="677" grpId="0"/>
      <p:bldP spid="678" grpId="0"/>
      <p:bldP spid="679" grpId="0"/>
      <p:bldP spid="680" grpId="0"/>
      <p:bldP spid="681" grpId="0"/>
      <p:bldP spid="682" grpId="0"/>
      <p:bldP spid="683" grpId="0"/>
      <p:bldP spid="684" grpId="0"/>
      <p:bldP spid="68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01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ic Sans MS"/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Regulating Internal Environment</a:t>
            </a:r>
            <a:endParaRPr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3" name="Google Shape;693;p101"/>
          <p:cNvSpPr txBox="1">
            <a:spLocks noGrp="1"/>
          </p:cNvSpPr>
          <p:nvPr>
            <p:ph type="body" idx="1"/>
          </p:nvPr>
        </p:nvSpPr>
        <p:spPr>
          <a:xfrm>
            <a:off x="304800" y="1769423"/>
            <a:ext cx="8475133" cy="413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HOMEOSTASIS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-231775">
              <a:spcBef>
                <a:spcPts val="1800"/>
              </a:spcBef>
              <a:buSzPts val="2800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active maintenance of a </a:t>
            </a:r>
            <a:r>
              <a:rPr lang="en-US" b="1" u="sng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steady state 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within the body especially related to temperature, pH, and physiological functions.</a:t>
            </a:r>
            <a:endParaRPr dirty="0"/>
          </a:p>
          <a:p>
            <a:pPr marL="795338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environmental conditions may fluctuate wildly.</a:t>
            </a:r>
            <a:endParaRPr dirty="0">
              <a:solidFill>
                <a:srgbClr val="00B050"/>
              </a:solidFill>
            </a:endParaRPr>
          </a:p>
          <a:p>
            <a:pPr marL="795338" lvl="1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Homeostatic mechanisms regulate internal conditions.</a:t>
            </a:r>
            <a:endParaRPr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102" descr="20_14OwlHomeostasis-U.jpg"/>
          <p:cNvPicPr preferRelativeResize="0"/>
          <p:nvPr/>
        </p:nvPicPr>
        <p:blipFill rotWithShape="1">
          <a:blip r:embed="rId3">
            <a:alphaModFix/>
          </a:blip>
          <a:srcRect b="3838"/>
          <a:stretch/>
        </p:blipFill>
        <p:spPr>
          <a:xfrm>
            <a:off x="1347216" y="1338072"/>
            <a:ext cx="6449568" cy="4021328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102"/>
          <p:cNvSpPr/>
          <p:nvPr/>
        </p:nvSpPr>
        <p:spPr>
          <a:xfrm>
            <a:off x="3530600" y="3674533"/>
            <a:ext cx="1507067" cy="541867"/>
          </a:xfrm>
          <a:prstGeom prst="rect">
            <a:avLst/>
          </a:prstGeom>
          <a:solidFill>
            <a:srgbClr val="FFF1C3"/>
          </a:solidFill>
          <a:ln w="25400" cap="flat" cmpd="sng">
            <a:solidFill>
              <a:srgbClr val="DEC8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1" name="Google Shape;701;p102"/>
          <p:cNvSpPr txBox="1"/>
          <p:nvPr/>
        </p:nvSpPr>
        <p:spPr>
          <a:xfrm>
            <a:off x="1924098" y="1516752"/>
            <a:ext cx="13852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02"/>
          <p:cNvSpPr txBox="1"/>
          <p:nvPr/>
        </p:nvSpPr>
        <p:spPr>
          <a:xfrm>
            <a:off x="5124498" y="2600485"/>
            <a:ext cx="13852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02"/>
          <p:cNvSpPr txBox="1"/>
          <p:nvPr/>
        </p:nvSpPr>
        <p:spPr>
          <a:xfrm>
            <a:off x="1962703" y="3599552"/>
            <a:ext cx="13080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fluctuations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02"/>
          <p:cNvSpPr txBox="1"/>
          <p:nvPr/>
        </p:nvSpPr>
        <p:spPr>
          <a:xfrm>
            <a:off x="3583510" y="3675752"/>
            <a:ext cx="138533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Homeostatic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mechanisms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02"/>
          <p:cNvSpPr txBox="1"/>
          <p:nvPr/>
        </p:nvSpPr>
        <p:spPr>
          <a:xfrm>
            <a:off x="5180037" y="3709619"/>
            <a:ext cx="13080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fluctuations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02"/>
          <p:cNvSpPr txBox="1"/>
          <p:nvPr/>
        </p:nvSpPr>
        <p:spPr>
          <a:xfrm>
            <a:off x="3433891" y="1931618"/>
            <a:ext cx="51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02"/>
          <p:cNvSpPr txBox="1"/>
          <p:nvPr/>
        </p:nvSpPr>
        <p:spPr>
          <a:xfrm>
            <a:off x="6490358" y="3049217"/>
            <a:ext cx="51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02"/>
          <p:cNvSpPr txBox="1"/>
          <p:nvPr/>
        </p:nvSpPr>
        <p:spPr>
          <a:xfrm>
            <a:off x="4763158" y="3150818"/>
            <a:ext cx="51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lang="en-US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02"/>
          <p:cNvSpPr txBox="1"/>
          <p:nvPr/>
        </p:nvSpPr>
        <p:spPr>
          <a:xfrm>
            <a:off x="1470033" y="3032285"/>
            <a:ext cx="65081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8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" grpId="0"/>
      <p:bldP spid="702" grpId="0"/>
      <p:bldP spid="703" grpId="0"/>
      <p:bldP spid="705" grpId="0"/>
      <p:bldP spid="706" grpId="0"/>
      <p:bldP spid="707" grpId="0"/>
      <p:bldP spid="708" grpId="0"/>
      <p:bldP spid="7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03"/>
          <p:cNvSpPr txBox="1">
            <a:spLocks noGrp="1"/>
          </p:cNvSpPr>
          <p:nvPr>
            <p:ph type="title"/>
          </p:nvPr>
        </p:nvSpPr>
        <p:spPr>
          <a:xfrm>
            <a:off x="313267" y="365127"/>
            <a:ext cx="8475133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ic Sans MS"/>
              <a:buNone/>
            </a:pPr>
            <a:r>
              <a:rPr lang="en-US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Homeostasis depends on Negative Feedback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6" name="Google Shape;716;p10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475133" cy="4758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 systems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 change. </a:t>
            </a:r>
            <a:endParaRPr dirty="0">
              <a:solidFill>
                <a:srgbClr val="00B050"/>
              </a:solidFill>
            </a:endParaRP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directs responses.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b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Negative-Feedback</a:t>
            </a: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mechanisms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 internal variables steady.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permit only small fluctuations around set points.</a:t>
            </a:r>
            <a:endParaRPr dirty="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04" descr="20_15_1NegativeFeedback-U.jpg"/>
          <p:cNvPicPr preferRelativeResize="0"/>
          <p:nvPr/>
        </p:nvPicPr>
        <p:blipFill rotWithShape="1">
          <a:blip r:embed="rId3">
            <a:alphaModFix/>
          </a:blip>
          <a:srcRect b="3109"/>
          <a:stretch/>
        </p:blipFill>
        <p:spPr>
          <a:xfrm>
            <a:off x="707136" y="1008717"/>
            <a:ext cx="7729728" cy="46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104"/>
          <p:cNvSpPr txBox="1"/>
          <p:nvPr/>
        </p:nvSpPr>
        <p:spPr>
          <a:xfrm>
            <a:off x="1001234" y="3640122"/>
            <a:ext cx="13849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04"/>
          <p:cNvSpPr txBox="1"/>
          <p:nvPr/>
        </p:nvSpPr>
        <p:spPr>
          <a:xfrm>
            <a:off x="6277661" y="3640123"/>
            <a:ext cx="19843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rises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 set point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04"/>
          <p:cNvSpPr txBox="1"/>
          <p:nvPr/>
        </p:nvSpPr>
        <p:spPr>
          <a:xfrm>
            <a:off x="707136" y="1015457"/>
            <a:ext cx="3276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Glands secrete sweat that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evaporates, cooling the body.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04"/>
          <p:cNvSpPr txBox="1"/>
          <p:nvPr/>
        </p:nvSpPr>
        <p:spPr>
          <a:xfrm>
            <a:off x="6009662" y="1051082"/>
            <a:ext cx="22523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The hypothalamus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activates cooling</a:t>
            </a:r>
            <a:b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mechanisms.</a:t>
            </a:r>
            <a:endParaRPr sz="1800" b="1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104"/>
          <p:cNvSpPr txBox="1"/>
          <p:nvPr/>
        </p:nvSpPr>
        <p:spPr>
          <a:xfrm>
            <a:off x="2861667" y="3032281"/>
            <a:ext cx="34891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Blood vessels in the skin dilate,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increasing heat loss.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04"/>
          <p:cNvSpPr txBox="1"/>
          <p:nvPr/>
        </p:nvSpPr>
        <p:spPr>
          <a:xfrm>
            <a:off x="369265" y="4649410"/>
            <a:ext cx="17385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hypothalamus shuts off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cooling mechanisms.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04"/>
          <p:cNvSpPr txBox="1"/>
          <p:nvPr/>
        </p:nvSpPr>
        <p:spPr>
          <a:xfrm>
            <a:off x="3508457" y="4649410"/>
            <a:ext cx="2144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Homeostasis: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temperature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37</a:t>
            </a:r>
            <a:r>
              <a:rPr lang="en-US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  <p:bldP spid="724" grpId="0"/>
      <p:bldP spid="725" grpId="0"/>
      <p:bldP spid="726" grpId="0"/>
      <p:bldP spid="727" grpId="0"/>
      <p:bldP spid="728" grpId="0"/>
      <p:bldP spid="7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 descr="20_15_2NegativeFeedback-U.jpg"/>
          <p:cNvPicPr preferRelativeResize="0"/>
          <p:nvPr/>
        </p:nvPicPr>
        <p:blipFill rotWithShape="1">
          <a:blip r:embed="rId3">
            <a:alphaModFix/>
          </a:blip>
          <a:srcRect b="6139"/>
          <a:stretch/>
        </p:blipFill>
        <p:spPr>
          <a:xfrm>
            <a:off x="758952" y="880872"/>
            <a:ext cx="7626096" cy="4783328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105"/>
          <p:cNvSpPr txBox="1"/>
          <p:nvPr/>
        </p:nvSpPr>
        <p:spPr>
          <a:xfrm>
            <a:off x="1052032" y="2270282"/>
            <a:ext cx="138499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105"/>
          <p:cNvSpPr txBox="1"/>
          <p:nvPr/>
        </p:nvSpPr>
        <p:spPr>
          <a:xfrm>
            <a:off x="6260458" y="2295682"/>
            <a:ext cx="190718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falls</a:t>
            </a:r>
            <a:b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set point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105"/>
          <p:cNvSpPr txBox="1"/>
          <p:nvPr/>
        </p:nvSpPr>
        <p:spPr>
          <a:xfrm>
            <a:off x="3559254" y="1025681"/>
            <a:ext cx="21448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Homeostasis: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temperature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approximately 37</a:t>
            </a:r>
            <a:r>
              <a:rPr lang="en-US" sz="1800" b="1" dirty="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°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105"/>
          <p:cNvSpPr txBox="1"/>
          <p:nvPr/>
        </p:nvSpPr>
        <p:spPr>
          <a:xfrm>
            <a:off x="219480" y="333183"/>
            <a:ext cx="18470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hypothalamus shuts off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the warming mechanisms.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05"/>
          <p:cNvSpPr txBox="1"/>
          <p:nvPr/>
        </p:nvSpPr>
        <p:spPr>
          <a:xfrm>
            <a:off x="2667280" y="3362483"/>
            <a:ext cx="386114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Blood vessels in the skin constrict,</a:t>
            </a:r>
            <a:b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minimizing </a:t>
            </a:r>
            <a:r>
              <a:rPr lang="en-US" sz="18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heat loss.</a:t>
            </a:r>
            <a:endParaRPr sz="1800" b="1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105"/>
          <p:cNvSpPr txBox="1"/>
          <p:nvPr/>
        </p:nvSpPr>
        <p:spPr>
          <a:xfrm>
            <a:off x="823669" y="5225148"/>
            <a:ext cx="29123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Skeletal muscles contract;</a:t>
            </a:r>
            <a:b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shivering generates heat.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05"/>
          <p:cNvSpPr txBox="1"/>
          <p:nvPr/>
        </p:nvSpPr>
        <p:spPr>
          <a:xfrm>
            <a:off x="6060351" y="4988082"/>
            <a:ext cx="20398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hypothalamus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activates warming</a:t>
            </a:r>
            <a:b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mechanisms.</a:t>
            </a:r>
            <a:endParaRPr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/>
      <p:bldP spid="737" grpId="0"/>
      <p:bldP spid="738" grpId="0"/>
      <p:bldP spid="739" grpId="0"/>
      <p:bldP spid="740" grpId="0"/>
      <p:bldP spid="741" grpId="0"/>
      <p:bldP spid="7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6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69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050"/>
                </a:solidFill>
              </a:rPr>
              <a:t>Human Anatomy &amp; Physiology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70" name="Google Shape;370;p76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411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4800" b="1" dirty="0">
                <a:solidFill>
                  <a:srgbClr val="FF0000"/>
                </a:solidFill>
              </a:rPr>
              <a:t>Anatomy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b="1" dirty="0">
                <a:solidFill>
                  <a:srgbClr val="FFC000"/>
                </a:solidFill>
              </a:rPr>
              <a:t>Study of </a:t>
            </a:r>
            <a:r>
              <a:rPr lang="en-US" b="1" dirty="0">
                <a:solidFill>
                  <a:srgbClr val="00B0F0"/>
                </a:solidFill>
              </a:rPr>
              <a:t>Structure</a:t>
            </a:r>
            <a:endParaRPr dirty="0">
              <a:solidFill>
                <a:srgbClr val="00B0F0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4800" b="1" dirty="0">
                <a:solidFill>
                  <a:srgbClr val="FF0000"/>
                </a:solidFill>
              </a:rPr>
              <a:t>Physiology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b="1" dirty="0">
                <a:solidFill>
                  <a:srgbClr val="FFC000"/>
                </a:solidFill>
              </a:rPr>
              <a:t>Study of </a:t>
            </a:r>
            <a:r>
              <a:rPr lang="en-US" b="1" dirty="0">
                <a:solidFill>
                  <a:schemeClr val="tx1"/>
                </a:solidFill>
              </a:rPr>
              <a:t>Function</a:t>
            </a:r>
            <a:endParaRPr dirty="0">
              <a:solidFill>
                <a:schemeClr val="tx1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b="1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0000FF"/>
              </a:buClr>
              <a:buSzPts val="3600"/>
              <a:buNone/>
            </a:pPr>
            <a:r>
              <a:rPr lang="en-US" sz="3600" b="1" dirty="0">
                <a:solidFill>
                  <a:srgbClr val="0000FF"/>
                </a:solidFill>
              </a:rPr>
              <a:t>“</a:t>
            </a:r>
            <a:r>
              <a:rPr lang="en-US" sz="3600" b="1" dirty="0">
                <a:solidFill>
                  <a:srgbClr val="00B0F0"/>
                </a:solidFill>
              </a:rPr>
              <a:t>Structure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C000"/>
                </a:solidFill>
              </a:rPr>
              <a:t>fits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Function</a:t>
            </a:r>
            <a:r>
              <a:rPr lang="en-US" sz="3600" b="1" dirty="0">
                <a:solidFill>
                  <a:srgbClr val="0000FF"/>
                </a:solidFill>
              </a:rPr>
              <a:t>”</a:t>
            </a:r>
            <a:endParaRPr b="1" dirty="0">
              <a:solidFill>
                <a:srgbClr val="0000FF"/>
              </a:solidFill>
            </a:endParaRPr>
          </a:p>
        </p:txBody>
      </p:sp>
      <p:pic>
        <p:nvPicPr>
          <p:cNvPr id="371" name="Google Shape;371;p7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371600"/>
            <a:ext cx="37719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7"/>
          <p:cNvSpPr txBox="1">
            <a:spLocks noGrp="1"/>
          </p:cNvSpPr>
          <p:nvPr>
            <p:ph type="body" idx="1"/>
          </p:nvPr>
        </p:nvSpPr>
        <p:spPr>
          <a:xfrm>
            <a:off x="213756" y="118754"/>
            <a:ext cx="868443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2060"/>
                </a:solidFill>
              </a:rPr>
              <a:t>The Human Body consists of a </a:t>
            </a:r>
            <a:r>
              <a:rPr lang="en-US" sz="2400" b="1" dirty="0">
                <a:solidFill>
                  <a:srgbClr val="FF0000"/>
                </a:solidFill>
              </a:rPr>
              <a:t>HIERARCHY</a:t>
            </a:r>
            <a:r>
              <a:rPr lang="en-US" sz="2400" b="1" dirty="0">
                <a:solidFill>
                  <a:srgbClr val="002060"/>
                </a:solidFill>
              </a:rPr>
              <a:t> of levels of organization:</a:t>
            </a:r>
            <a:endParaRPr dirty="0"/>
          </a:p>
          <a:p>
            <a:pPr marL="125730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379" name="Google Shape;37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87" y="1033154"/>
            <a:ext cx="6064832" cy="5591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8;p77">
            <a:extLst>
              <a:ext uri="{FF2B5EF4-FFF2-40B4-BE49-F238E27FC236}">
                <a16:creationId xmlns:a16="http://schemas.microsoft.com/office/drawing/2014/main" id="{CC618BE2-A444-DF03-AA84-74F36A094022}"/>
              </a:ext>
            </a:extLst>
          </p:cNvPr>
          <p:cNvSpPr txBox="1">
            <a:spLocks/>
          </p:cNvSpPr>
          <p:nvPr/>
        </p:nvSpPr>
        <p:spPr>
          <a:xfrm>
            <a:off x="3531121" y="720491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B050"/>
                </a:solidFill>
              </a:rPr>
              <a:t>Cells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Google Shape;378;p77">
            <a:extLst>
              <a:ext uri="{FF2B5EF4-FFF2-40B4-BE49-F238E27FC236}">
                <a16:creationId xmlns:a16="http://schemas.microsoft.com/office/drawing/2014/main" id="{5A5BA2BF-7D33-8F1D-C7AF-0CB80FE545AC}"/>
              </a:ext>
            </a:extLst>
          </p:cNvPr>
          <p:cNvSpPr txBox="1">
            <a:spLocks/>
          </p:cNvSpPr>
          <p:nvPr/>
        </p:nvSpPr>
        <p:spPr>
          <a:xfrm>
            <a:off x="49171" y="4006478"/>
            <a:ext cx="1586740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B050"/>
                </a:solidFill>
              </a:rPr>
              <a:t>Organism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Google Shape;378;p77">
            <a:extLst>
              <a:ext uri="{FF2B5EF4-FFF2-40B4-BE49-F238E27FC236}">
                <a16:creationId xmlns:a16="http://schemas.microsoft.com/office/drawing/2014/main" id="{73F4821A-B0E1-39EC-F971-0163EADFAE4E}"/>
              </a:ext>
            </a:extLst>
          </p:cNvPr>
          <p:cNvSpPr txBox="1">
            <a:spLocks/>
          </p:cNvSpPr>
          <p:nvPr/>
        </p:nvSpPr>
        <p:spPr>
          <a:xfrm>
            <a:off x="6848486" y="1218239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FF0000"/>
                </a:solidFill>
              </a:rPr>
              <a:t>Tissue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Google Shape;378;p77">
            <a:extLst>
              <a:ext uri="{FF2B5EF4-FFF2-40B4-BE49-F238E27FC236}">
                <a16:creationId xmlns:a16="http://schemas.microsoft.com/office/drawing/2014/main" id="{CD1C813E-2445-6254-9FB9-BCD18EFB628B}"/>
              </a:ext>
            </a:extLst>
          </p:cNvPr>
          <p:cNvSpPr txBox="1">
            <a:spLocks/>
          </p:cNvSpPr>
          <p:nvPr/>
        </p:nvSpPr>
        <p:spPr>
          <a:xfrm>
            <a:off x="6918546" y="3192044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00B050"/>
                </a:solidFill>
              </a:rPr>
              <a:t>Organ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Google Shape;378;p77">
            <a:extLst>
              <a:ext uri="{FF2B5EF4-FFF2-40B4-BE49-F238E27FC236}">
                <a16:creationId xmlns:a16="http://schemas.microsoft.com/office/drawing/2014/main" id="{9B6D1DDF-2993-DE02-E453-8C5C0AD990D5}"/>
              </a:ext>
            </a:extLst>
          </p:cNvPr>
          <p:cNvSpPr txBox="1">
            <a:spLocks/>
          </p:cNvSpPr>
          <p:nvPr/>
        </p:nvSpPr>
        <p:spPr>
          <a:xfrm>
            <a:off x="3162986" y="3641821"/>
            <a:ext cx="1409014" cy="72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4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1" indent="0" algn="ctr">
              <a:spcBef>
                <a:spcPts val="1200"/>
              </a:spcBef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1" dirty="0">
                <a:solidFill>
                  <a:srgbClr val="FF0000"/>
                </a:solidFill>
              </a:rPr>
              <a:t>System</a:t>
            </a:r>
          </a:p>
          <a:p>
            <a:pPr marL="1257300" lvl="2" indent="-304800" algn="ctr">
              <a:spcBef>
                <a:spcPts val="480"/>
              </a:spcBef>
              <a:buSzPts val="2400"/>
              <a:buFont typeface="Comic Sans MS"/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69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</a:rPr>
              <a:t>Human Being</a:t>
            </a:r>
            <a:endParaRPr sz="3600" b="1">
              <a:solidFill>
                <a:srgbClr val="002060"/>
              </a:solidFill>
            </a:endParaRPr>
          </a:p>
        </p:txBody>
      </p:sp>
      <p:sp>
        <p:nvSpPr>
          <p:cNvPr id="385" name="Google Shape;385;p78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3771900" cy="230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omic Sans MS"/>
              <a:buNone/>
            </a:pPr>
            <a:r>
              <a:rPr lang="en-US" sz="3200" b="1" dirty="0">
                <a:solidFill>
                  <a:srgbClr val="FF0000"/>
                </a:solidFill>
              </a:rPr>
              <a:t>	“…fearfully and wonderfully made.” 	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lang="en-US" b="1" dirty="0">
                <a:solidFill>
                  <a:schemeClr val="tx1"/>
                </a:solidFill>
              </a:rPr>
              <a:t>(Psalm 139:14)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endParaRPr sz="2800" dirty="0">
              <a:solidFill>
                <a:srgbClr val="00FF00"/>
              </a:solidFill>
            </a:endParaRPr>
          </a:p>
        </p:txBody>
      </p:sp>
      <p:pic>
        <p:nvPicPr>
          <p:cNvPr id="386" name="Google Shape;38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371600"/>
            <a:ext cx="3571875" cy="513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8"/>
          <p:cNvSpPr txBox="1">
            <a:spLocks noGrp="1"/>
          </p:cNvSpPr>
          <p:nvPr>
            <p:ph type="title"/>
          </p:nvPr>
        </p:nvSpPr>
        <p:spPr>
          <a:xfrm>
            <a:off x="246059" y="352302"/>
            <a:ext cx="3733800" cy="20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</a:rPr>
              <a:t>Germ Layers</a:t>
            </a:r>
            <a:br>
              <a:rPr lang="en-US" sz="3600" b="1" dirty="0">
                <a:solidFill>
                  <a:srgbClr val="002060"/>
                </a:solidFill>
              </a:rPr>
            </a:b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“</a:t>
            </a:r>
            <a:r>
              <a:rPr lang="en-US" sz="3600" b="1" dirty="0">
                <a:solidFill>
                  <a:srgbClr val="00B050"/>
                </a:solidFill>
              </a:rPr>
              <a:t>Triploblastic</a:t>
            </a:r>
            <a:r>
              <a:rPr lang="en-US" sz="3600" b="1" dirty="0">
                <a:solidFill>
                  <a:srgbClr val="002060"/>
                </a:solidFill>
              </a:rPr>
              <a:t>”</a:t>
            </a:r>
            <a:endParaRPr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Organ and Body System Formation">
            <a:extLst>
              <a:ext uri="{FF2B5EF4-FFF2-40B4-BE49-F238E27FC236}">
                <a16:creationId xmlns:a16="http://schemas.microsoft.com/office/drawing/2014/main" id="{1FD5C54A-2194-3976-9E4B-8518C0518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54942" r="7534" b="40260"/>
          <a:stretch/>
        </p:blipFill>
        <p:spPr bwMode="auto">
          <a:xfrm>
            <a:off x="139184" y="3146961"/>
            <a:ext cx="8880482" cy="4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m layers | The Stem Cellar">
            <a:extLst>
              <a:ext uri="{FF2B5EF4-FFF2-40B4-BE49-F238E27FC236}">
                <a16:creationId xmlns:a16="http://schemas.microsoft.com/office/drawing/2014/main" id="{7E19D722-E138-BF30-2F1A-243D2D5E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2302"/>
            <a:ext cx="3815289" cy="24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gan and Body System Formation">
            <a:extLst>
              <a:ext uri="{FF2B5EF4-FFF2-40B4-BE49-F238E27FC236}">
                <a16:creationId xmlns:a16="http://schemas.microsoft.com/office/drawing/2014/main" id="{C8B70A1D-D69D-9549-D1D4-99D8578B1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0271" r="64069" b="8066"/>
          <a:stretch/>
        </p:blipFill>
        <p:spPr bwMode="auto">
          <a:xfrm>
            <a:off x="127309" y="3614057"/>
            <a:ext cx="2969186" cy="30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rgan and Body System Formation">
            <a:extLst>
              <a:ext uri="{FF2B5EF4-FFF2-40B4-BE49-F238E27FC236}">
                <a16:creationId xmlns:a16="http://schemas.microsoft.com/office/drawing/2014/main" id="{2FEFE98C-165A-F7BE-0B64-E3DF10F73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2" t="60271" r="35931" b="8066"/>
          <a:stretch/>
        </p:blipFill>
        <p:spPr bwMode="auto">
          <a:xfrm>
            <a:off x="3101090" y="3614058"/>
            <a:ext cx="2969186" cy="30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rgan and Body System Formation">
            <a:extLst>
              <a:ext uri="{FF2B5EF4-FFF2-40B4-BE49-F238E27FC236}">
                <a16:creationId xmlns:a16="http://schemas.microsoft.com/office/drawing/2014/main" id="{64E9D364-B737-8143-AD99-FC7FF1280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9" t="60271" r="7534" b="8066"/>
          <a:stretch/>
        </p:blipFill>
        <p:spPr bwMode="auto">
          <a:xfrm>
            <a:off x="6066951" y="3612077"/>
            <a:ext cx="2969185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/>
    </p:bldLst>
  </p:timing>
</p:sld>
</file>

<file path=ppt/theme/theme1.xml><?xml version="1.0" encoding="utf-8"?>
<a:theme xmlns:a="http://schemas.openxmlformats.org/drawingml/2006/main" name="Notebook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lly_mime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IDEO TEMPLATES">
  <a:themeElements>
    <a:clrScheme name="e2020 Courses">
      <a:dk1>
        <a:srgbClr val="000000"/>
      </a:dk1>
      <a:lt1>
        <a:srgbClr val="FFFFFF"/>
      </a:lt1>
      <a:dk2>
        <a:srgbClr val="2877C4"/>
      </a:dk2>
      <a:lt2>
        <a:srgbClr val="FFFFFF"/>
      </a:lt2>
      <a:accent1>
        <a:srgbClr val="FE8900"/>
      </a:accent1>
      <a:accent2>
        <a:srgbClr val="2877C4"/>
      </a:accent2>
      <a:accent3>
        <a:srgbClr val="5B8F22"/>
      </a:accent3>
      <a:accent4>
        <a:srgbClr val="4D4F58"/>
      </a:accent4>
      <a:accent5>
        <a:srgbClr val="D6156C"/>
      </a:accent5>
      <a:accent6>
        <a:srgbClr val="7E5ABE"/>
      </a:accent6>
      <a:hlink>
        <a:srgbClr val="5B8F22"/>
      </a:hlink>
      <a:folHlink>
        <a:srgbClr val="808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rgbClr val="2877C4"/>
          </a:buClr>
          <a:buSzTx/>
          <a:buFont typeface="Wingdings" pitchFamily="2" charset="2"/>
          <a:buNone/>
          <a:tabLst/>
          <a:defRPr kumimoji="0" sz="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8AAB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2877C4"/>
        </a:dk2>
        <a:lt2>
          <a:srgbClr val="FFFFFF"/>
        </a:lt2>
        <a:accent1>
          <a:srgbClr val="D6156C"/>
        </a:accent1>
        <a:accent2>
          <a:srgbClr val="2877C4"/>
        </a:accent2>
        <a:accent3>
          <a:srgbClr val="FFFFFF"/>
        </a:accent3>
        <a:accent4>
          <a:srgbClr val="6C6C6C"/>
        </a:accent4>
        <a:accent5>
          <a:srgbClr val="E8AABA"/>
        </a:accent5>
        <a:accent6>
          <a:srgbClr val="236BB1"/>
        </a:accent6>
        <a:hlink>
          <a:srgbClr val="5B8F2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2300</Words>
  <Application>Microsoft Office PowerPoint</Application>
  <PresentationFormat>On-screen Show (4:3)</PresentationFormat>
  <Paragraphs>509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Arial</vt:lpstr>
      <vt:lpstr>Arial Black</vt:lpstr>
      <vt:lpstr>Arial Unicode MS</vt:lpstr>
      <vt:lpstr>Calibri</vt:lpstr>
      <vt:lpstr>Comic Sans MS</vt:lpstr>
      <vt:lpstr>Constantia</vt:lpstr>
      <vt:lpstr>Lucida Grande</vt:lpstr>
      <vt:lpstr>Noto Sans Symbols</vt:lpstr>
      <vt:lpstr>Tahoma</vt:lpstr>
      <vt:lpstr>Times</vt:lpstr>
      <vt:lpstr>Times New Roman</vt:lpstr>
      <vt:lpstr>Wingdings</vt:lpstr>
      <vt:lpstr>Notebook</vt:lpstr>
      <vt:lpstr>Office Theme</vt:lpstr>
      <vt:lpstr>Blank</vt:lpstr>
      <vt:lpstr>1_Office Theme</vt:lpstr>
      <vt:lpstr>2_Office Theme</vt:lpstr>
      <vt:lpstr>Ripple</vt:lpstr>
      <vt:lpstr>silly_mime</vt:lpstr>
      <vt:lpstr>VIDEO TEMPLATES</vt:lpstr>
      <vt:lpstr>Go to the “Slide Show” shade above</vt:lpstr>
      <vt:lpstr>Human Anatomy and Physiology Skin, Muscle, Bone Chapter 30</vt:lpstr>
      <vt:lpstr>PowerPoint Presentation</vt:lpstr>
      <vt:lpstr>PowerPoint Presentation</vt:lpstr>
      <vt:lpstr>  Lesson Objectives</vt:lpstr>
      <vt:lpstr>Human Anatomy &amp; Physiology</vt:lpstr>
      <vt:lpstr>PowerPoint Presentation</vt:lpstr>
      <vt:lpstr>Human Being</vt:lpstr>
      <vt:lpstr>Germ Layers  “Triploblastic”</vt:lpstr>
      <vt:lpstr>4 Main Types of Tissues</vt:lpstr>
      <vt:lpstr>Epithelial Tissue</vt:lpstr>
      <vt:lpstr>Epithelial Cells</vt:lpstr>
      <vt:lpstr>PowerPoint Presentation</vt:lpstr>
      <vt:lpstr>PowerPoint Presentation</vt:lpstr>
      <vt:lpstr>Epithelial Tissue: SKIN</vt:lpstr>
      <vt:lpstr>Epithelial Tissue: SKIN</vt:lpstr>
      <vt:lpstr>Epithelial Tissue: SKIN</vt:lpstr>
      <vt:lpstr>Epithelial Tissue: SKIN</vt:lpstr>
      <vt:lpstr>Connective Tissue</vt:lpstr>
      <vt:lpstr>Connective Tissue binds and supports other tissues</vt:lpstr>
      <vt:lpstr>Connective Tissue binds and supports other tissues</vt:lpstr>
      <vt:lpstr>Connective Tissue binds and supports other tissues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Tissue</vt:lpstr>
      <vt:lpstr>Muscle Tissue</vt:lpstr>
      <vt:lpstr>Skeletal Muscle</vt:lpstr>
      <vt:lpstr>Skeletal Muscle</vt:lpstr>
      <vt:lpstr>Skeletal Muscle</vt:lpstr>
      <vt:lpstr>Visceral “Smooth” Muscle</vt:lpstr>
      <vt:lpstr>Cardiac Muscle</vt:lpstr>
      <vt:lpstr>Muscle Tissue</vt:lpstr>
      <vt:lpstr>Muscle Tissue</vt:lpstr>
      <vt:lpstr>Nervous Tissue</vt:lpstr>
      <vt:lpstr>Organ Systems</vt:lpstr>
      <vt:lpstr>Organ Systems  work together to perform life’s functions</vt:lpstr>
      <vt:lpstr>PowerPoint Presentation</vt:lpstr>
      <vt:lpstr>Organ Systems  work together to perform life’s functions</vt:lpstr>
      <vt:lpstr>Organ Systems  work together to perform life’s functions</vt:lpstr>
      <vt:lpstr>Organ Systems  work together to perform life’s functions</vt:lpstr>
      <vt:lpstr>Organ Systems  work together to perform life’s functions</vt:lpstr>
      <vt:lpstr>PowerPoint Presentation</vt:lpstr>
      <vt:lpstr>Organ Systems  work together to perform life’s functions</vt:lpstr>
      <vt:lpstr>Organ Systems  work together to perform life’s functions</vt:lpstr>
      <vt:lpstr>Organ Systems  work together to perform life’s functions</vt:lpstr>
      <vt:lpstr>PowerPoint Presentation</vt:lpstr>
      <vt:lpstr>Organ Systems work together to perform life’s functions</vt:lpstr>
      <vt:lpstr>PowerPoint Presentation</vt:lpstr>
      <vt:lpstr>Regulating Internal Environment</vt:lpstr>
      <vt:lpstr>PowerPoint Presentation</vt:lpstr>
      <vt:lpstr>Homeostasis depends on Negative Feedback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the “Slide Show” shade above</dc:title>
  <cp:lastModifiedBy>Craig Riesen</cp:lastModifiedBy>
  <cp:revision>49</cp:revision>
  <dcterms:modified xsi:type="dcterms:W3CDTF">2024-04-17T20:37:07Z</dcterms:modified>
</cp:coreProperties>
</file>