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713" r:id="rId2"/>
    <p:sldMasterId id="2147483725" r:id="rId3"/>
    <p:sldMasterId id="2147483738" r:id="rId4"/>
  </p:sldMasterIdLst>
  <p:notesMasterIdLst>
    <p:notesMasterId r:id="rId74"/>
  </p:notesMasterIdLst>
  <p:handoutMasterIdLst>
    <p:handoutMasterId r:id="rId75"/>
  </p:handoutMasterIdLst>
  <p:sldIdLst>
    <p:sldId id="506" r:id="rId5"/>
    <p:sldId id="438" r:id="rId6"/>
    <p:sldId id="379" r:id="rId7"/>
    <p:sldId id="371" r:id="rId8"/>
    <p:sldId id="491" r:id="rId9"/>
    <p:sldId id="470" r:id="rId10"/>
    <p:sldId id="471" r:id="rId11"/>
    <p:sldId id="477" r:id="rId12"/>
    <p:sldId id="439" r:id="rId13"/>
    <p:sldId id="443" r:id="rId14"/>
    <p:sldId id="486" r:id="rId15"/>
    <p:sldId id="444" r:id="rId16"/>
    <p:sldId id="445" r:id="rId17"/>
    <p:sldId id="446" r:id="rId18"/>
    <p:sldId id="447" r:id="rId19"/>
    <p:sldId id="448" r:id="rId20"/>
    <p:sldId id="449" r:id="rId21"/>
    <p:sldId id="450" r:id="rId22"/>
    <p:sldId id="451" r:id="rId23"/>
    <p:sldId id="452" r:id="rId24"/>
    <p:sldId id="453" r:id="rId25"/>
    <p:sldId id="454" r:id="rId26"/>
    <p:sldId id="441" r:id="rId27"/>
    <p:sldId id="472" r:id="rId28"/>
    <p:sldId id="455" r:id="rId29"/>
    <p:sldId id="473" r:id="rId30"/>
    <p:sldId id="456" r:id="rId31"/>
    <p:sldId id="458" r:id="rId32"/>
    <p:sldId id="459" r:id="rId33"/>
    <p:sldId id="347" r:id="rId34"/>
    <p:sldId id="480" r:id="rId35"/>
    <p:sldId id="464" r:id="rId36"/>
    <p:sldId id="465" r:id="rId37"/>
    <p:sldId id="468" r:id="rId38"/>
    <p:sldId id="462" r:id="rId39"/>
    <p:sldId id="461" r:id="rId40"/>
    <p:sldId id="463" r:id="rId41"/>
    <p:sldId id="467" r:id="rId42"/>
    <p:sldId id="469" r:id="rId43"/>
    <p:sldId id="478" r:id="rId44"/>
    <p:sldId id="499" r:id="rId45"/>
    <p:sldId id="479" r:id="rId46"/>
    <p:sldId id="489" r:id="rId47"/>
    <p:sldId id="490" r:id="rId48"/>
    <p:sldId id="460" r:id="rId49"/>
    <p:sldId id="483" r:id="rId50"/>
    <p:sldId id="475" r:id="rId51"/>
    <p:sldId id="484" r:id="rId52"/>
    <p:sldId id="498" r:id="rId53"/>
    <p:sldId id="485" r:id="rId54"/>
    <p:sldId id="476" r:id="rId55"/>
    <p:sldId id="435" r:id="rId56"/>
    <p:sldId id="430" r:id="rId57"/>
    <p:sldId id="500" r:id="rId58"/>
    <p:sldId id="431" r:id="rId59"/>
    <p:sldId id="432" r:id="rId60"/>
    <p:sldId id="433" r:id="rId61"/>
    <p:sldId id="481" r:id="rId62"/>
    <p:sldId id="482" r:id="rId63"/>
    <p:sldId id="501" r:id="rId64"/>
    <p:sldId id="505" r:id="rId65"/>
    <p:sldId id="503" r:id="rId66"/>
    <p:sldId id="504" r:id="rId67"/>
    <p:sldId id="492" r:id="rId68"/>
    <p:sldId id="493" r:id="rId69"/>
    <p:sldId id="497" r:id="rId70"/>
    <p:sldId id="495" r:id="rId71"/>
    <p:sldId id="494" r:id="rId72"/>
    <p:sldId id="496" r:id="rId73"/>
  </p:sldIdLst>
  <p:sldSz cx="9144000" cy="6858000" type="screen4x3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33"/>
    <a:srgbClr val="CC66FF"/>
    <a:srgbClr val="9900CC"/>
    <a:srgbClr val="CC00CC"/>
    <a:srgbClr val="008000"/>
    <a:srgbClr val="FFFF00"/>
    <a:srgbClr val="FF99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511" autoAdjust="0"/>
  </p:normalViewPr>
  <p:slideViewPr>
    <p:cSldViewPr>
      <p:cViewPr varScale="1">
        <p:scale>
          <a:sx n="78" d="100"/>
          <a:sy n="78" d="100"/>
        </p:scale>
        <p:origin x="965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53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63" Type="http://schemas.openxmlformats.org/officeDocument/2006/relationships/slide" Target="slides/slide59.xml"/><Relationship Id="rId68" Type="http://schemas.openxmlformats.org/officeDocument/2006/relationships/slide" Target="slides/slide64.xml"/><Relationship Id="rId76" Type="http://schemas.openxmlformats.org/officeDocument/2006/relationships/presProps" Target="presProps.xml"/><Relationship Id="rId7" Type="http://schemas.openxmlformats.org/officeDocument/2006/relationships/slide" Target="slides/slide3.xml"/><Relationship Id="rId71" Type="http://schemas.openxmlformats.org/officeDocument/2006/relationships/slide" Target="slides/slide6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slide" Target="slides/slide54.xml"/><Relationship Id="rId66" Type="http://schemas.openxmlformats.org/officeDocument/2006/relationships/slide" Target="slides/slide62.xml"/><Relationship Id="rId74" Type="http://schemas.openxmlformats.org/officeDocument/2006/relationships/notesMaster" Target="notesMasters/notesMaster1.xml"/><Relationship Id="rId79" Type="http://schemas.openxmlformats.org/officeDocument/2006/relationships/tableStyles" Target="tableStyles.xml"/><Relationship Id="rId5" Type="http://schemas.openxmlformats.org/officeDocument/2006/relationships/slide" Target="slides/slide1.xml"/><Relationship Id="rId61" Type="http://schemas.openxmlformats.org/officeDocument/2006/relationships/slide" Target="slides/slide57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slide" Target="slides/slide56.xml"/><Relationship Id="rId65" Type="http://schemas.openxmlformats.org/officeDocument/2006/relationships/slide" Target="slides/slide61.xml"/><Relationship Id="rId73" Type="http://schemas.openxmlformats.org/officeDocument/2006/relationships/slide" Target="slides/slide69.xml"/><Relationship Id="rId78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slide" Target="slides/slide52.xml"/><Relationship Id="rId64" Type="http://schemas.openxmlformats.org/officeDocument/2006/relationships/slide" Target="slides/slide60.xml"/><Relationship Id="rId69" Type="http://schemas.openxmlformats.org/officeDocument/2006/relationships/slide" Target="slides/slide65.xml"/><Relationship Id="rId77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72" Type="http://schemas.openxmlformats.org/officeDocument/2006/relationships/slide" Target="slides/slide6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slide" Target="slides/slide55.xml"/><Relationship Id="rId67" Type="http://schemas.openxmlformats.org/officeDocument/2006/relationships/slide" Target="slides/slide63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slide" Target="slides/slide58.xml"/><Relationship Id="rId70" Type="http://schemas.openxmlformats.org/officeDocument/2006/relationships/slide" Target="slides/slide66.xml"/><Relationship Id="rId75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slide" Target="slides/slide5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800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4D76F47B-5C9B-4F10-BB1A-4571F2146D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21812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338" y="0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675" y="4416425"/>
            <a:ext cx="5607050" cy="4183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49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49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338" y="8829675"/>
            <a:ext cx="3038475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DA356DA4-FD8D-439E-8C4B-73CCDD740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602136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12345C2-998B-458E-B688-9BDF1F91F67F}" type="slidenum">
              <a:rPr lang="en-US" altLang="en-US" sz="1200" smtClean="0">
                <a:solidFill>
                  <a:srgbClr val="000000"/>
                </a:solidFill>
              </a:rPr>
              <a:pPr/>
              <a:t>3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  <p:sp>
        <p:nvSpPr>
          <p:cNvPr id="768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ln/>
        </p:spPr>
      </p:sp>
      <p:sp>
        <p:nvSpPr>
          <p:cNvPr id="7680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240131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 ≈ 1 min</a:t>
            </a:r>
          </a:p>
          <a:p>
            <a:endParaRPr lang="en-US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[Animate stem]</a:t>
            </a:r>
            <a:r>
              <a:rPr lang="en-US" baseline="0" dirty="0"/>
              <a:t> </a:t>
            </a:r>
            <a:r>
              <a:rPr lang="en-US" dirty="0"/>
              <a:t>The observation that </a:t>
            </a:r>
            <a:r>
              <a:rPr lang="en-US" dirty="0">
                <a:latin typeface="Book Antiqua" pitchFamily="18" charset="0"/>
              </a:rPr>
              <a:t>the</a:t>
            </a:r>
            <a:r>
              <a:rPr lang="en-US" dirty="0"/>
              <a:t> energy was related to the frequency and not the intensity gave Einstein the clue he needed to explain the photoelectric effect.  [Animate bullet 1] He claimed that the electrons come off the metal as quanta (packets) of energy related to the frequency of the light driving them off.  [Animate sub-bullet]</a:t>
            </a:r>
            <a:r>
              <a:rPr lang="en-US" baseline="0" dirty="0"/>
              <a:t> </a:t>
            </a:r>
            <a:r>
              <a:rPr lang="en-US" dirty="0"/>
              <a:t>This idea originated with Max Planck, the German physicist. Planck proposed in 1901 that the energy of a vibrating molecule could only take on certain values and was not continuous.  He said that this energy was quantized.  The energy would be related to a constant (Planck’s constant) and only certain energy levels would exist.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Einstein picked up on this idea and related it to the photoelectric effect.  [Animate image]</a:t>
            </a:r>
            <a:r>
              <a:rPr lang="en-US" baseline="0" dirty="0"/>
              <a:t> </a:t>
            </a:r>
            <a:r>
              <a:rPr lang="en-US" dirty="0"/>
              <a:t>The electrons coming off a metal had energies related to the frequency of light (teacher point</a:t>
            </a:r>
            <a:r>
              <a:rPr lang="en-US" baseline="0" dirty="0"/>
              <a:t> to light waves)</a:t>
            </a:r>
            <a:r>
              <a:rPr lang="en-US" dirty="0"/>
              <a:t> striking the metal. [Animate</a:t>
            </a:r>
            <a:r>
              <a:rPr lang="en-US" baseline="0" dirty="0"/>
              <a:t> bullet 2] </a:t>
            </a:r>
            <a:r>
              <a:rPr lang="en-US" dirty="0"/>
              <a:t>This energy could be expressed as E = h</a:t>
            </a:r>
            <a:r>
              <a:rPr lang="en-US" dirty="0">
                <a:latin typeface="Calibri"/>
                <a:cs typeface="Calibri"/>
              </a:rPr>
              <a:t>v </a:t>
            </a:r>
            <a:r>
              <a:rPr lang="en-US" sz="1100" dirty="0">
                <a:latin typeface="Book Antiqua" pitchFamily="18" charset="0"/>
                <a:cs typeface="Arial" pitchFamily="34" charset="0"/>
              </a:rPr>
              <a:t>where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[Animate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 sub-bullet] </a:t>
            </a:r>
            <a:r>
              <a:rPr lang="en-US" sz="1100" dirty="0">
                <a:latin typeface="Book Antiqua" pitchFamily="18" charset="0"/>
                <a:cs typeface="Arial" pitchFamily="34" charset="0"/>
              </a:rPr>
              <a:t>E = the energy of the electron, [Animate</a:t>
            </a:r>
            <a:r>
              <a:rPr lang="en-US" sz="1100" baseline="0" dirty="0">
                <a:latin typeface="Book Antiqua" pitchFamily="18" charset="0"/>
                <a:cs typeface="Arial" pitchFamily="34" charset="0"/>
              </a:rPr>
              <a:t> sub-bullet] </a:t>
            </a:r>
            <a:r>
              <a:rPr lang="en-US" sz="1100" dirty="0">
                <a:latin typeface="Book Antiqua" pitchFamily="18" charset="0"/>
                <a:cs typeface="Arial" pitchFamily="34" charset="0"/>
              </a:rPr>
              <a:t>h is Planck’s constant </a:t>
            </a:r>
            <a:r>
              <a:rPr lang="en-US" sz="1100" dirty="0">
                <a:latin typeface="Book Antiqua" pitchFamily="18" charset="0"/>
              </a:rPr>
              <a:t> and the [Animate</a:t>
            </a:r>
            <a:r>
              <a:rPr lang="en-US" sz="1100" baseline="0" dirty="0">
                <a:latin typeface="Book Antiqua" pitchFamily="18" charset="0"/>
              </a:rPr>
              <a:t> sub-bullet] </a:t>
            </a:r>
            <a:r>
              <a:rPr lang="en-US" sz="1100" dirty="0">
                <a:latin typeface="Book Antiqua" pitchFamily="18" charset="0"/>
              </a:rPr>
              <a:t>Greek letter v (nu) is the frequency of light.  Energy levels between these levels would not be seen.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>
                <a:latin typeface="Book Antiqua" pitchFamily="18" charset="0"/>
              </a:rPr>
              <a:t>The observation that lower-frequency light would not cause electrons to be emitted also fit the theory.  These frequencies put too little energy into the system to dislodge an electron.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>
                <a:latin typeface="Book Antiqua" pitchFamily="18" charset="0"/>
              </a:rPr>
              <a:t>It may also help the student understand through an analogy.  A 3' wall with different sized/aged people trying to climb over.  Babies may not be able to climb over- no matter how many babies try, but all the able-bodied 6' people can easily climb over. </a:t>
            </a:r>
          </a:p>
          <a:p>
            <a:endParaRPr lang="en-US" b="0" dirty="0"/>
          </a:p>
          <a:p>
            <a:r>
              <a:rPr lang="en-US" b="0" dirty="0"/>
              <a:t>SOURCE:</a:t>
            </a:r>
          </a:p>
          <a:p>
            <a:r>
              <a:rPr lang="en-US" b="0" dirty="0"/>
              <a:t>http://commons.wikimedia.org/wiki/File:Fot%C3%B3n.jpg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24B6-63DA-4FA6-B8C4-616B282EBE8D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608926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98563" y="611188"/>
            <a:ext cx="4460875" cy="33464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Timing ≈ 1 min</a:t>
            </a:r>
          </a:p>
          <a:p>
            <a:endParaRPr lang="en-US" b="1" dirty="0"/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[Animate stem]</a:t>
            </a:r>
            <a:r>
              <a:rPr lang="en-US" baseline="0" dirty="0"/>
              <a:t> </a:t>
            </a:r>
            <a:r>
              <a:rPr lang="en-US" dirty="0"/>
              <a:t>The observation that </a:t>
            </a:r>
            <a:r>
              <a:rPr lang="en-US" dirty="0">
                <a:latin typeface="Book Antiqua" pitchFamily="18" charset="0"/>
              </a:rPr>
              <a:t>the</a:t>
            </a:r>
            <a:r>
              <a:rPr lang="en-US" dirty="0"/>
              <a:t> energy was related to the frequency and not the intensity gave Einstein the clue he needed to explain the photoelectric effect.  [Animate bullet 1] He claimed that the electrons come off the metal as quanta (packets) of energy related to the frequency of the light driving them off.  [Animate sub-bullet]</a:t>
            </a:r>
            <a:r>
              <a:rPr lang="en-US" baseline="0" dirty="0"/>
              <a:t> </a:t>
            </a:r>
            <a:r>
              <a:rPr lang="en-US" dirty="0"/>
              <a:t>This idea originated with Max Planck, the German physicist. Planck proposed in 1901 that the energy of a vibrating molecule could only take on certain values and was not continuous.  He said that this energy was quantized.  The energy would be related to a constant (Planck’s constant) and only certain energy levels would exist.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dirty="0"/>
              <a:t>Einstein picked up on this idea and related it to the photoelectric effect.  [Animate image]</a:t>
            </a:r>
            <a:r>
              <a:rPr lang="en-US" baseline="0" dirty="0"/>
              <a:t> </a:t>
            </a:r>
            <a:r>
              <a:rPr lang="en-US" dirty="0"/>
              <a:t>The electrons coming off a metal had energies related to the frequency of light (teacher point</a:t>
            </a:r>
            <a:r>
              <a:rPr lang="en-US" baseline="0" dirty="0"/>
              <a:t> to light waves)</a:t>
            </a:r>
            <a:r>
              <a:rPr lang="en-US" dirty="0"/>
              <a:t> striking the metal. [Animate</a:t>
            </a:r>
            <a:r>
              <a:rPr lang="en-US" baseline="0" dirty="0"/>
              <a:t> bullet 2] </a:t>
            </a:r>
            <a:r>
              <a:rPr lang="en-US" dirty="0"/>
              <a:t>This energy could be expressed as E = h</a:t>
            </a:r>
            <a:r>
              <a:rPr lang="en-US" dirty="0">
                <a:latin typeface="Calibri"/>
                <a:cs typeface="Calibri"/>
              </a:rPr>
              <a:t>v </a:t>
            </a:r>
            <a:r>
              <a:rPr lang="en-US" sz="1100" dirty="0">
                <a:latin typeface="Book Antiqua" pitchFamily="18" charset="0"/>
                <a:cs typeface="Arial" pitchFamily="34" charset="0"/>
              </a:rPr>
              <a:t>where</a:t>
            </a:r>
            <a:r>
              <a:rPr lang="en-US" sz="1100" dirty="0">
                <a:latin typeface="Arial" pitchFamily="34" charset="0"/>
                <a:cs typeface="Arial" pitchFamily="34" charset="0"/>
              </a:rPr>
              <a:t> [Animate</a:t>
            </a:r>
            <a:r>
              <a:rPr lang="en-US" sz="1100" baseline="0" dirty="0">
                <a:latin typeface="Arial" pitchFamily="34" charset="0"/>
                <a:cs typeface="Arial" pitchFamily="34" charset="0"/>
              </a:rPr>
              <a:t> sub-bullet] </a:t>
            </a:r>
            <a:r>
              <a:rPr lang="en-US" sz="1100" dirty="0">
                <a:latin typeface="Book Antiqua" pitchFamily="18" charset="0"/>
                <a:cs typeface="Arial" pitchFamily="34" charset="0"/>
              </a:rPr>
              <a:t>E = the energy of the electron, [Animate</a:t>
            </a:r>
            <a:r>
              <a:rPr lang="en-US" sz="1100" baseline="0" dirty="0">
                <a:latin typeface="Book Antiqua" pitchFamily="18" charset="0"/>
                <a:cs typeface="Arial" pitchFamily="34" charset="0"/>
              </a:rPr>
              <a:t> sub-bullet] </a:t>
            </a:r>
            <a:r>
              <a:rPr lang="en-US" sz="1100" dirty="0">
                <a:latin typeface="Book Antiqua" pitchFamily="18" charset="0"/>
                <a:cs typeface="Arial" pitchFamily="34" charset="0"/>
              </a:rPr>
              <a:t>h is Planck’s constant </a:t>
            </a:r>
            <a:r>
              <a:rPr lang="en-US" sz="1100" dirty="0">
                <a:latin typeface="Book Antiqua" pitchFamily="18" charset="0"/>
              </a:rPr>
              <a:t> and the [Animate</a:t>
            </a:r>
            <a:r>
              <a:rPr lang="en-US" sz="1100" baseline="0" dirty="0">
                <a:latin typeface="Book Antiqua" pitchFamily="18" charset="0"/>
              </a:rPr>
              <a:t> sub-bullet] </a:t>
            </a:r>
            <a:r>
              <a:rPr lang="en-US" sz="1100" dirty="0">
                <a:latin typeface="Book Antiqua" pitchFamily="18" charset="0"/>
              </a:rPr>
              <a:t>Greek letter v (nu) is the frequency of light.  Energy levels between these levels would not be seen.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>
                <a:latin typeface="Book Antiqua" pitchFamily="18" charset="0"/>
              </a:rPr>
              <a:t>The observation that lower-frequency light would not cause electrons to be emitted also fit the theory.  These frequencies put too little energy into the system to dislodge an electron.</a:t>
            </a:r>
          </a:p>
          <a:p>
            <a:pPr marL="171450" indent="-171450">
              <a:buFont typeface="Arial" pitchFamily="34" charset="0"/>
              <a:buChar char="•"/>
            </a:pPr>
            <a:r>
              <a:rPr lang="en-US" sz="1100" dirty="0">
                <a:latin typeface="Book Antiqua" pitchFamily="18" charset="0"/>
              </a:rPr>
              <a:t>It may also help the student understand through an analogy.  A 3' wall with different sized/aged people trying to climb over.  Babies may not be able to climb over- no matter how many babies try, but all the able-bodied 6' people can easily climb over. </a:t>
            </a:r>
          </a:p>
          <a:p>
            <a:endParaRPr lang="en-US" b="0" dirty="0"/>
          </a:p>
          <a:p>
            <a:r>
              <a:rPr lang="en-US" b="0" dirty="0"/>
              <a:t>SOURCE:</a:t>
            </a:r>
          </a:p>
          <a:p>
            <a:r>
              <a:rPr lang="en-US" b="0" dirty="0"/>
              <a:t>http://commons.wikimedia.org/wiki/File:Fot%C3%B3n.jpg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F324B6-63DA-4FA6-B8C4-616B282EBE8D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803067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57066" indent="-291179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64717" indent="-232943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30604" indent="-232943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96491" indent="-232943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62377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3028264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94151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960038" indent="-232943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42943D6-767A-4A81-8347-266161B50B44}" type="slidenum">
              <a:rPr lang="en-US" altLang="en-US">
                <a:solidFill>
                  <a:prstClr val="black"/>
                </a:solidFill>
              </a:rPr>
              <a:pPr eaLnBrk="1" hangingPunct="1"/>
              <a:t>15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41 h 385"/>
                <a:gd name="T2" fmla="*/ 5762 w 5762"/>
                <a:gd name="T3" fmla="*/ 230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EAEB81-8C35-4F40-A547-E36D7485B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697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4917-EB83-4806-BBC6-CD2AB2198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6994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4B6B2-C3B6-4EDB-AC7F-17AFFC629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483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3163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73163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D11A-AC61-46A7-858A-968617616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309920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5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1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6884" indent="0" algn="ctr">
              <a:buNone/>
              <a:defRPr/>
            </a:lvl2pPr>
            <a:lvl3pPr marL="913770" indent="0" algn="ctr">
              <a:buNone/>
              <a:defRPr/>
            </a:lvl3pPr>
            <a:lvl4pPr marL="1370659" indent="0" algn="ctr">
              <a:buNone/>
              <a:defRPr/>
            </a:lvl4pPr>
            <a:lvl5pPr marL="1827545" indent="0" algn="ctr">
              <a:buNone/>
              <a:defRPr/>
            </a:lvl5pPr>
            <a:lvl6pPr marL="2284429" indent="0" algn="ctr">
              <a:buNone/>
              <a:defRPr/>
            </a:lvl6pPr>
            <a:lvl7pPr marL="2741315" indent="0" algn="ctr">
              <a:buNone/>
              <a:defRPr/>
            </a:lvl7pPr>
            <a:lvl8pPr marL="3198199" indent="0" algn="ctr">
              <a:buNone/>
              <a:defRPr/>
            </a:lvl8pPr>
            <a:lvl9pPr marL="3655085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A71577-8085-4361-B931-9C37426FDB8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67785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21C48-9D09-4589-9144-B728FE3B6F7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2824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4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4" y="2906719"/>
            <a:ext cx="7772400" cy="1500188"/>
          </a:xfrm>
        </p:spPr>
        <p:txBody>
          <a:bodyPr anchor="b"/>
          <a:lstStyle>
            <a:lvl1pPr marL="0" indent="0">
              <a:buNone/>
              <a:defRPr sz="2100"/>
            </a:lvl1pPr>
            <a:lvl2pPr marL="456884" indent="0">
              <a:buNone/>
              <a:defRPr sz="1900"/>
            </a:lvl2pPr>
            <a:lvl3pPr marL="913770" indent="0">
              <a:buNone/>
              <a:defRPr sz="1700"/>
            </a:lvl3pPr>
            <a:lvl4pPr marL="1370659" indent="0">
              <a:buNone/>
              <a:defRPr sz="1500"/>
            </a:lvl4pPr>
            <a:lvl5pPr marL="1827545" indent="0">
              <a:buNone/>
              <a:defRPr sz="1500"/>
            </a:lvl5pPr>
            <a:lvl6pPr marL="2284429" indent="0">
              <a:buNone/>
              <a:defRPr sz="1500"/>
            </a:lvl6pPr>
            <a:lvl7pPr marL="2741315" indent="0">
              <a:buNone/>
              <a:defRPr sz="1500"/>
            </a:lvl7pPr>
            <a:lvl8pPr marL="3198199" indent="0">
              <a:buNone/>
              <a:defRPr sz="1500"/>
            </a:lvl8pPr>
            <a:lvl9pPr marL="3655085" indent="0">
              <a:buNone/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83DE20-98D5-4F87-B73F-C17FD2DB6311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56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1" y="1981200"/>
            <a:ext cx="3810000" cy="411480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5" y="1981200"/>
            <a:ext cx="3810000" cy="4114800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0DD1A3-3295-4168-A00C-C68F35FD1516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98532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4" y="274638"/>
            <a:ext cx="8229601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199" y="1535119"/>
            <a:ext cx="4040188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84" indent="0">
              <a:buNone/>
              <a:defRPr sz="2100" b="1"/>
            </a:lvl2pPr>
            <a:lvl3pPr marL="913770" indent="0">
              <a:buNone/>
              <a:defRPr sz="1900" b="1"/>
            </a:lvl3pPr>
            <a:lvl4pPr marL="1370659" indent="0">
              <a:buNone/>
              <a:defRPr sz="1700" b="1"/>
            </a:lvl4pPr>
            <a:lvl5pPr marL="1827545" indent="0">
              <a:buNone/>
              <a:defRPr sz="1700" b="1"/>
            </a:lvl5pPr>
            <a:lvl6pPr marL="2284429" indent="0">
              <a:buNone/>
              <a:defRPr sz="1700" b="1"/>
            </a:lvl6pPr>
            <a:lvl7pPr marL="2741315" indent="0">
              <a:buNone/>
              <a:defRPr sz="1700" b="1"/>
            </a:lvl7pPr>
            <a:lvl8pPr marL="3198199" indent="0">
              <a:buNone/>
              <a:defRPr sz="1700" b="1"/>
            </a:lvl8pPr>
            <a:lvl9pPr marL="365508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199" y="2174876"/>
            <a:ext cx="4040188" cy="3951288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9"/>
            <a:ext cx="4041775" cy="639763"/>
          </a:xfrm>
        </p:spPr>
        <p:txBody>
          <a:bodyPr anchor="b"/>
          <a:lstStyle>
            <a:lvl1pPr marL="0" indent="0">
              <a:buNone/>
              <a:defRPr sz="2300" b="1"/>
            </a:lvl1pPr>
            <a:lvl2pPr marL="456884" indent="0">
              <a:buNone/>
              <a:defRPr sz="2100" b="1"/>
            </a:lvl2pPr>
            <a:lvl3pPr marL="913770" indent="0">
              <a:buNone/>
              <a:defRPr sz="1900" b="1"/>
            </a:lvl3pPr>
            <a:lvl4pPr marL="1370659" indent="0">
              <a:buNone/>
              <a:defRPr sz="1700" b="1"/>
            </a:lvl4pPr>
            <a:lvl5pPr marL="1827545" indent="0">
              <a:buNone/>
              <a:defRPr sz="1700" b="1"/>
            </a:lvl5pPr>
            <a:lvl6pPr marL="2284429" indent="0">
              <a:buNone/>
              <a:defRPr sz="1700" b="1"/>
            </a:lvl6pPr>
            <a:lvl7pPr marL="2741315" indent="0">
              <a:buNone/>
              <a:defRPr sz="1700" b="1"/>
            </a:lvl7pPr>
            <a:lvl8pPr marL="3198199" indent="0">
              <a:buNone/>
              <a:defRPr sz="1700" b="1"/>
            </a:lvl8pPr>
            <a:lvl9pPr marL="365508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6"/>
            <a:ext cx="4041775" cy="3951288"/>
          </a:xfrm>
        </p:spPr>
        <p:txBody>
          <a:bodyPr/>
          <a:lstStyle>
            <a:lvl1pPr>
              <a:defRPr sz="2300"/>
            </a:lvl1pPr>
            <a:lvl2pPr>
              <a:defRPr sz="2100"/>
            </a:lvl2pPr>
            <a:lvl3pPr>
              <a:defRPr sz="19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5DF09E-6FE1-4DC6-B243-CC48D4506F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259502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C134A4-0AE5-4FAC-A679-76979C2DEFC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56582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9C90EE-EACE-4270-B925-4692A6C1879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59251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6E81C-03D5-4E61-820B-84E7DF263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2088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6" y="273050"/>
            <a:ext cx="3008313" cy="1162050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6" y="1435106"/>
            <a:ext cx="3008313" cy="4691063"/>
          </a:xfrm>
        </p:spPr>
        <p:txBody>
          <a:bodyPr/>
          <a:lstStyle>
            <a:lvl1pPr marL="0" indent="0">
              <a:buNone/>
              <a:defRPr sz="1500"/>
            </a:lvl1pPr>
            <a:lvl2pPr marL="456884" indent="0">
              <a:buNone/>
              <a:defRPr sz="1300"/>
            </a:lvl2pPr>
            <a:lvl3pPr marL="913770" indent="0">
              <a:buNone/>
              <a:defRPr sz="1100"/>
            </a:lvl3pPr>
            <a:lvl4pPr marL="1370659" indent="0">
              <a:buNone/>
              <a:defRPr sz="800"/>
            </a:lvl4pPr>
            <a:lvl5pPr marL="1827545" indent="0">
              <a:buNone/>
              <a:defRPr sz="800"/>
            </a:lvl5pPr>
            <a:lvl6pPr marL="2284429" indent="0">
              <a:buNone/>
              <a:defRPr sz="800"/>
            </a:lvl6pPr>
            <a:lvl7pPr marL="2741315" indent="0">
              <a:buNone/>
              <a:defRPr sz="800"/>
            </a:lvl7pPr>
            <a:lvl8pPr marL="3198199" indent="0">
              <a:buNone/>
              <a:defRPr sz="800"/>
            </a:lvl8pPr>
            <a:lvl9pPr marL="365508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AF2A6-8E48-4943-855D-D5ABE1B8102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1512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93" y="4800606"/>
            <a:ext cx="5486400" cy="566738"/>
          </a:xfrm>
        </p:spPr>
        <p:txBody>
          <a:bodyPr anchor="b"/>
          <a:lstStyle>
            <a:lvl1pPr algn="l">
              <a:defRPr sz="21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93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6884" indent="0">
              <a:buNone/>
              <a:defRPr sz="2700"/>
            </a:lvl2pPr>
            <a:lvl3pPr marL="913770" indent="0">
              <a:buNone/>
              <a:defRPr sz="2300"/>
            </a:lvl3pPr>
            <a:lvl4pPr marL="1370659" indent="0">
              <a:buNone/>
              <a:defRPr sz="2100"/>
            </a:lvl4pPr>
            <a:lvl5pPr marL="1827545" indent="0">
              <a:buNone/>
              <a:defRPr sz="2100"/>
            </a:lvl5pPr>
            <a:lvl6pPr marL="2284429" indent="0">
              <a:buNone/>
              <a:defRPr sz="2100"/>
            </a:lvl6pPr>
            <a:lvl7pPr marL="2741315" indent="0">
              <a:buNone/>
              <a:defRPr sz="2100"/>
            </a:lvl7pPr>
            <a:lvl8pPr marL="3198199" indent="0">
              <a:buNone/>
              <a:defRPr sz="2100"/>
            </a:lvl8pPr>
            <a:lvl9pPr marL="3655085" indent="0">
              <a:buNone/>
              <a:defRPr sz="21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93" y="5367344"/>
            <a:ext cx="5486400" cy="804863"/>
          </a:xfrm>
        </p:spPr>
        <p:txBody>
          <a:bodyPr/>
          <a:lstStyle>
            <a:lvl1pPr marL="0" indent="0">
              <a:buNone/>
              <a:defRPr sz="1500"/>
            </a:lvl1pPr>
            <a:lvl2pPr marL="456884" indent="0">
              <a:buNone/>
              <a:defRPr sz="1300"/>
            </a:lvl2pPr>
            <a:lvl3pPr marL="913770" indent="0">
              <a:buNone/>
              <a:defRPr sz="1100"/>
            </a:lvl3pPr>
            <a:lvl4pPr marL="1370659" indent="0">
              <a:buNone/>
              <a:defRPr sz="800"/>
            </a:lvl4pPr>
            <a:lvl5pPr marL="1827545" indent="0">
              <a:buNone/>
              <a:defRPr sz="800"/>
            </a:lvl5pPr>
            <a:lvl6pPr marL="2284429" indent="0">
              <a:buNone/>
              <a:defRPr sz="800"/>
            </a:lvl6pPr>
            <a:lvl7pPr marL="2741315" indent="0">
              <a:buNone/>
              <a:defRPr sz="800"/>
            </a:lvl7pPr>
            <a:lvl8pPr marL="3198199" indent="0">
              <a:buNone/>
              <a:defRPr sz="800"/>
            </a:lvl8pPr>
            <a:lvl9pPr marL="3655085" indent="0">
              <a:buNone/>
              <a:defRPr sz="8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EF082-0BC0-4298-B6E0-95C0A8511F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5038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315F5C-E55E-4E2D-95D6-0BFEF77389E8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75750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5" y="609600"/>
            <a:ext cx="1943099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1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69C614-8CA6-4467-80E1-7B1C5CBC54E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224464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-Columns text or full-bleed image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13"/>
          <p:cNvSpPr>
            <a:spLocks noGrp="1"/>
          </p:cNvSpPr>
          <p:nvPr>
            <p:ph type="body" sz="quarter" idx="12"/>
          </p:nvPr>
        </p:nvSpPr>
        <p:spPr>
          <a:xfrm>
            <a:off x="38" y="1377153"/>
            <a:ext cx="4250323" cy="5480848"/>
          </a:xfrm>
        </p:spPr>
        <p:txBody>
          <a:bodyPr rIns="0"/>
          <a:lstStyle>
            <a:lvl1pPr>
              <a:defRPr sz="2300"/>
            </a:lvl1pPr>
            <a:lvl2pPr>
              <a:lnSpc>
                <a:spcPct val="100000"/>
              </a:lnSpc>
              <a:spcBef>
                <a:spcPts val="1050"/>
              </a:spcBef>
              <a:defRPr sz="2300"/>
            </a:lvl2pPr>
            <a:lvl3pPr>
              <a:lnSpc>
                <a:spcPct val="100000"/>
              </a:lnSpc>
              <a:spcBef>
                <a:spcPts val="1099"/>
              </a:spcBef>
              <a:defRPr sz="2300"/>
            </a:lvl3pPr>
            <a:lvl4pPr>
              <a:defRPr sz="2500"/>
            </a:lvl4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9372601" y="0"/>
            <a:ext cx="2573425" cy="6858000"/>
          </a:xfrm>
          <a:solidFill>
            <a:srgbClr val="FFFFD6"/>
          </a:solidFill>
        </p:spPr>
        <p:txBody>
          <a:bodyPr lIns="90956" rIns="90956"/>
          <a:lstStyle>
            <a:lvl1pPr marL="0" indent="0">
              <a:spcBef>
                <a:spcPts val="1200"/>
              </a:spcBef>
              <a:buNone/>
              <a:defRPr sz="1500" b="0">
                <a:solidFill>
                  <a:schemeClr val="tx1"/>
                </a:solidFill>
              </a:defRPr>
            </a:lvl1pPr>
            <a:lvl2pPr marL="110544" indent="-110544">
              <a:spcBef>
                <a:spcPts val="0"/>
              </a:spcBef>
              <a:defRPr sz="1500">
                <a:solidFill>
                  <a:schemeClr val="tx1"/>
                </a:solidFill>
              </a:defRPr>
            </a:lvl2pPr>
            <a:lvl3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3pPr>
            <a:lvl4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4pPr>
            <a:lvl5pPr marL="110544" indent="-110544">
              <a:defRPr sz="1300">
                <a:solidFill>
                  <a:schemeClr val="tx1">
                    <a:lumMod val="50000"/>
                  </a:schemeClr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13"/>
          </p:nvPr>
        </p:nvSpPr>
        <p:spPr>
          <a:xfrm>
            <a:off x="4586894" y="1377155"/>
            <a:ext cx="4557106" cy="5480845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itle 2"/>
          <p:cNvSpPr>
            <a:spLocks noGrp="1"/>
          </p:cNvSpPr>
          <p:nvPr>
            <p:ph type="title"/>
          </p:nvPr>
        </p:nvSpPr>
        <p:spPr>
          <a:xfrm>
            <a:off x="8" y="0"/>
            <a:ext cx="7702878" cy="13716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4921424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lIns="45720" tIns="0" rIns="45720" bIns="0" anchor="b">
            <a:scene3d>
              <a:camera prst="orthographicFront"/>
              <a:lightRig rig="soft" dir="t">
                <a:rot lat="0" lon="0" rev="17220000"/>
              </a:lightRig>
            </a:scene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AA155-A0B1-4AD8-859D-5CCB47F9B58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444801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7CAF83-A6D8-4447-B557-C08F134C507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424393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AECD8-50E1-4E1A-BA27-54FCCD649EEA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1025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A7321F-621A-4AEF-8519-7D117A3323E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37864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9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9E4C4C-5D88-49EE-9F46-3B6343A566C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9724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843E-D196-44CD-A5E1-57B807BBE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4965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4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5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90D3E3D-E07D-4E5A-A6E3-A076A62F39A3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43545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68178F-AFDB-4B3A-82DA-DEF11D685691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9275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DBC07-DBCA-4237-8B95-842E69AB8E7F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808277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indent="0">
              <a:buNone/>
              <a:defRPr sz="3200"/>
            </a:lvl1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rIns="45720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EBBC59-2812-49A0-9EA0-B56C1FDB72B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2669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0D55C-FDA5-4BB2-8AF1-FE358BF04BC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09321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6E424-38AD-49F1-94E6-083BB4E8019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44792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-3175" y="2438400"/>
            <a:ext cx="9147175" cy="1063625"/>
            <a:chOff x="-2" y="1536"/>
            <a:chExt cx="5762" cy="670"/>
          </a:xfrm>
        </p:grpSpPr>
        <p:grpSp>
          <p:nvGrpSpPr>
            <p:cNvPr id="5" name="Group 3"/>
            <p:cNvGrpSpPr>
              <a:grpSpLocks/>
            </p:cNvGrpSpPr>
            <p:nvPr/>
          </p:nvGrpSpPr>
          <p:grpSpPr bwMode="auto">
            <a:xfrm flipH="1">
              <a:off x="-2" y="1562"/>
              <a:ext cx="5762" cy="638"/>
              <a:chOff x="-2" y="1562"/>
              <a:chExt cx="5762" cy="638"/>
            </a:xfrm>
          </p:grpSpPr>
          <p:sp>
            <p:nvSpPr>
              <p:cNvPr id="8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9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2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3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4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5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6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8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2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3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4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5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6" name="Freeform 23"/>
            <p:cNvSpPr>
              <a:spLocks/>
            </p:cNvSpPr>
            <p:nvPr/>
          </p:nvSpPr>
          <p:spPr bwMode="ltGray">
            <a:xfrm flipH="1">
              <a:off x="-2" y="1536"/>
              <a:ext cx="5762" cy="412"/>
            </a:xfrm>
            <a:custGeom>
              <a:avLst/>
              <a:gdLst>
                <a:gd name="T0" fmla="*/ 0 w 5762"/>
                <a:gd name="T1" fmla="*/ 241 h 385"/>
                <a:gd name="T2" fmla="*/ 5762 w 5762"/>
                <a:gd name="T3" fmla="*/ 230 h 385"/>
                <a:gd name="T4" fmla="*/ 5762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" name="Freeform 24"/>
            <p:cNvSpPr>
              <a:spLocks/>
            </p:cNvSpPr>
            <p:nvPr/>
          </p:nvSpPr>
          <p:spPr bwMode="ltGray">
            <a:xfrm flipH="1">
              <a:off x="-2" y="2017"/>
              <a:ext cx="5761" cy="189"/>
            </a:xfrm>
            <a:custGeom>
              <a:avLst/>
              <a:gdLst>
                <a:gd name="T0" fmla="*/ 0 w 5761"/>
                <a:gd name="T1" fmla="*/ 28 h 189"/>
                <a:gd name="T2" fmla="*/ 5761 w 5761"/>
                <a:gd name="T3" fmla="*/ 0 h 189"/>
                <a:gd name="T4" fmla="*/ 5761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121" name="Rectangle 25"/>
          <p:cNvSpPr>
            <a:spLocks noGrp="1" noChangeArrowheads="1"/>
          </p:cNvSpPr>
          <p:nvPr>
            <p:ph type="ctrTitle"/>
          </p:nvPr>
        </p:nvSpPr>
        <p:spPr>
          <a:xfrm>
            <a:off x="1173163" y="198438"/>
            <a:ext cx="7772400" cy="2286000"/>
          </a:xfrm>
        </p:spPr>
        <p:txBody>
          <a:bodyPr anchor="b">
            <a:spAutoFit/>
          </a:bodyPr>
          <a:lstStyle>
            <a:lvl1pPr>
              <a:defRPr sz="7200"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4122" name="Rectangle 26"/>
          <p:cNvSpPr>
            <a:spLocks noGrp="1" noChangeArrowheads="1"/>
          </p:cNvSpPr>
          <p:nvPr>
            <p:ph type="subTitle" idx="1"/>
          </p:nvPr>
        </p:nvSpPr>
        <p:spPr>
          <a:xfrm>
            <a:off x="1166813" y="3886200"/>
            <a:ext cx="6400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4000"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27" name="Rectangle 27"/>
          <p:cNvSpPr>
            <a:spLocks noGrp="1" noChangeArrowheads="1"/>
          </p:cNvSpPr>
          <p:nvPr>
            <p:ph type="dt" sz="half" idx="10"/>
          </p:nvPr>
        </p:nvSpPr>
        <p:spPr>
          <a:xfrm>
            <a:off x="1166813" y="6248400"/>
            <a:ext cx="1905000" cy="457200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" name="Rectangle 28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29" name="Rectangle 29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0FEAEB81-8C35-4F40-A547-E36D7485B1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40468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C6E81C-03D5-4E61-820B-84E7DF263E1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282315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D843E-D196-44CD-A5E1-57B807BBE1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36577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F22D-B834-47AA-85E2-1BC2236F0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71724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731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35563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9DF22D-B834-47AA-85E2-1BC2236F0E1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626131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5809C-7E64-4858-8C17-A85568859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676149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5A24-8308-48A6-BD4E-230D659F9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64459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68F7C-BD42-4F59-B837-849039AB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900696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C520-C4BB-4C86-9463-D27221789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1402582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E80E0-53E2-4531-9C8F-BDC9DD991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44065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2E4917-EB83-4806-BBC6-CD2AB2198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73321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02463" y="457200"/>
            <a:ext cx="1943100" cy="56388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73163" y="457200"/>
            <a:ext cx="5676900" cy="56388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6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8B4B6B2-C3B6-4EDB-AC7F-17AFFC629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84077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1173163" y="457200"/>
            <a:ext cx="77724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173163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135563" y="19812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1173163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35563" y="4114800"/>
            <a:ext cx="381000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2BD11A-AC61-46A7-858A-968617616D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77548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9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005809C-7E64-4858-8C17-A855688591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791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5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865A24-8308-48A6-BD4E-230D659F94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4049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4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9868F7C-BD42-4F59-B837-849039ABA6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2683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A4C520-C4BB-4C86-9463-D272217890E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3175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27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28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7" name="Rectangle 29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7E80E0-53E2-4531-9C8F-BDC9DD991B5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286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41 h 385"/>
                <a:gd name="T2" fmla="*/ 2428 w 5762"/>
                <a:gd name="T3" fmla="*/ 230 h 385"/>
                <a:gd name="T4" fmla="*/ 2428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8 w 5761"/>
                <a:gd name="T3" fmla="*/ 0 h 189"/>
                <a:gd name="T4" fmla="*/ 242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064BA262-C597-4430-95E2-9C2B3CEE4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689" r:id="rId2"/>
    <p:sldLayoutId id="2147483690" r:id="rId3"/>
    <p:sldLayoutId id="2147483691" r:id="rId4"/>
    <p:sldLayoutId id="2147483692" r:id="rId5"/>
    <p:sldLayoutId id="2147483693" r:id="rId6"/>
    <p:sldLayoutId id="2147483694" r:id="rId7"/>
    <p:sldLayoutId id="2147483695" r:id="rId8"/>
    <p:sldLayoutId id="2147483696" r:id="rId9"/>
    <p:sldLayoutId id="2147483697" r:id="rId10"/>
    <p:sldLayoutId id="2147483698" r:id="rId11"/>
    <p:sldLayoutId id="2147483699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F0F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5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5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5" y="6248400"/>
            <a:ext cx="1905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>
              <a:defRPr sz="1500"/>
            </a:lvl1pPr>
          </a:lstStyle>
          <a:p>
            <a:pPr>
              <a:defRPr/>
            </a:pPr>
            <a:endParaRPr lang="en-US" alt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4" y="6248400"/>
            <a:ext cx="2895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ctr">
              <a:defRPr sz="1500"/>
            </a:lvl1pPr>
          </a:lstStyle>
          <a:p>
            <a:pPr>
              <a:defRPr/>
            </a:pPr>
            <a:r>
              <a:rPr lang="en-US" altLang="en-US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4" y="6248400"/>
            <a:ext cx="19050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376" tIns="45688" rIns="91376" bIns="45688" numCol="1" anchor="t" anchorCtr="0" compatLnSpc="1">
            <a:prstTxWarp prst="textNoShape">
              <a:avLst/>
            </a:prstTxWarp>
          </a:bodyPr>
          <a:lstStyle>
            <a:lvl1pPr algn="r">
              <a:defRPr sz="1500"/>
            </a:lvl1pPr>
          </a:lstStyle>
          <a:p>
            <a:pPr>
              <a:defRPr/>
            </a:pPr>
            <a:fld id="{2F26AA13-E5F8-4F97-BE33-CF04A28053B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2777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37" r:id="rId12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6884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377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0659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7545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664" indent="-342664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440" indent="-285553" algn="l" rtl="0" eaLnBrk="0" fontAlgn="base" hangingPunct="0">
        <a:spcBef>
          <a:spcPct val="20000"/>
        </a:spcBef>
        <a:spcAft>
          <a:spcPct val="0"/>
        </a:spcAft>
        <a:buChar char="–"/>
        <a:defRPr sz="2700">
          <a:solidFill>
            <a:schemeClr val="tx1"/>
          </a:solidFill>
          <a:latin typeface="+mn-lt"/>
        </a:defRPr>
      </a:lvl2pPr>
      <a:lvl3pPr marL="1142213" indent="-228443" algn="l" rtl="0" eaLnBrk="0" fontAlgn="base" hangingPunct="0">
        <a:spcBef>
          <a:spcPct val="20000"/>
        </a:spcBef>
        <a:spcAft>
          <a:spcPct val="0"/>
        </a:spcAft>
        <a:buChar char="•"/>
        <a:defRPr sz="2300">
          <a:solidFill>
            <a:schemeClr val="tx1"/>
          </a:solidFill>
          <a:latin typeface="+mn-lt"/>
        </a:defRPr>
      </a:lvl3pPr>
      <a:lvl4pPr marL="1599100" indent="-228443" algn="l" rtl="0" eaLnBrk="0" fontAlgn="base" hangingPunct="0">
        <a:spcBef>
          <a:spcPct val="20000"/>
        </a:spcBef>
        <a:spcAft>
          <a:spcPct val="0"/>
        </a:spcAft>
        <a:buChar char="–"/>
        <a:defRPr sz="2100">
          <a:solidFill>
            <a:schemeClr val="tx1"/>
          </a:solidFill>
          <a:latin typeface="+mn-lt"/>
        </a:defRPr>
      </a:lvl4pPr>
      <a:lvl5pPr marL="2055986" indent="-228443" algn="l" rtl="0" eaLnBrk="0" fontAlgn="base" hangingPunct="0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5pPr>
      <a:lvl6pPr marL="2512872" indent="-22844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6pPr>
      <a:lvl7pPr marL="2969758" indent="-22844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7pPr>
      <a:lvl8pPr marL="3426642" indent="-22844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8pPr>
      <a:lvl9pPr marL="3883528" indent="-228443" algn="l" rtl="0" fontAlgn="base">
        <a:spcBef>
          <a:spcPct val="20000"/>
        </a:spcBef>
        <a:spcAft>
          <a:spcPct val="0"/>
        </a:spcAft>
        <a:buChar char="»"/>
        <a:defRPr sz="2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6884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3770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0659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7545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4429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1315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8199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5085" algn="l" defTabSz="913770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1027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70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r>
              <a:rPr lang="en-US">
                <a:solidFill>
                  <a:prstClr val="white">
                    <a:shade val="50000"/>
                  </a:prstClr>
                </a:solidFill>
              </a:rPr>
              <a:t>Nuclear Energy</a:t>
            </a:r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62E2AAE2-E750-48C2-83C8-77D5E17E6F7C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188110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100" b="1" kern="120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5pPr>
      <a:lvl6pPr marL="4572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6pPr>
      <a:lvl7pPr marL="9144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7pPr>
      <a:lvl8pPr marL="13716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8pPr>
      <a:lvl9pPr marL="1828800" algn="ctr" rtl="0" fontAlgn="base">
        <a:spcBef>
          <a:spcPct val="0"/>
        </a:spcBef>
        <a:spcAft>
          <a:spcPct val="0"/>
        </a:spcAft>
        <a:defRPr sz="4100" b="1">
          <a:solidFill>
            <a:schemeClr val="tx1"/>
          </a:solidFill>
          <a:latin typeface="Lucida Sans"/>
        </a:defRPr>
      </a:lvl9pPr>
    </p:titleStyle>
    <p:bodyStyle>
      <a:lvl1pPr marL="547688" indent="-411163" algn="l" rtl="0" eaLnBrk="0" fontAlgn="base" hangingPunct="0">
        <a:spcBef>
          <a:spcPct val="20000"/>
        </a:spcBef>
        <a:spcAft>
          <a:spcPct val="0"/>
        </a:spcAft>
        <a:buClr>
          <a:srgbClr val="F9F9F9"/>
        </a:buClr>
        <a:buSzPct val="65000"/>
        <a:buFont typeface="Wingdings 2" pitchFamily="18" charset="2"/>
        <a:buChar char="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363" indent="-282575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 2" pitchFamily="18" charset="2"/>
        <a:buChar char="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475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95000"/>
        <a:buFont typeface="Wingdings" pitchFamily="2" charset="2"/>
        <a:buChar char="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2550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00000"/>
        <a:buFont typeface="Wingdings 3" pitchFamily="18" charset="2"/>
        <a:buChar char="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4638" indent="-182563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 2" pitchFamily="18" charset="2"/>
        <a:buChar char="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-4763"/>
            <a:ext cx="1063625" cy="6858001"/>
            <a:chOff x="0" y="-3"/>
            <a:chExt cx="670" cy="4320"/>
          </a:xfrm>
        </p:grpSpPr>
        <p:grpSp>
          <p:nvGrpSpPr>
            <p:cNvPr id="1032" name="Group 3"/>
            <p:cNvGrpSpPr>
              <a:grpSpLocks/>
            </p:cNvGrpSpPr>
            <p:nvPr/>
          </p:nvGrpSpPr>
          <p:grpSpPr bwMode="auto">
            <a:xfrm rot="16200000" flipH="1">
              <a:off x="-1815" y="1838"/>
              <a:ext cx="4320" cy="638"/>
              <a:chOff x="-2" y="1562"/>
              <a:chExt cx="5762" cy="638"/>
            </a:xfrm>
          </p:grpSpPr>
          <p:sp>
            <p:nvSpPr>
              <p:cNvPr id="1035" name="Freeform 4"/>
              <p:cNvSpPr>
                <a:spLocks/>
              </p:cNvSpPr>
              <p:nvPr/>
            </p:nvSpPr>
            <p:spPr bwMode="ltGray">
              <a:xfrm rot="-5400000">
                <a:off x="2559" y="-993"/>
                <a:ext cx="624" cy="5745"/>
              </a:xfrm>
              <a:custGeom>
                <a:avLst/>
                <a:gdLst>
                  <a:gd name="T0" fmla="*/ 0 w 1000"/>
                  <a:gd name="T1" fmla="*/ 0 h 720"/>
                  <a:gd name="T2" fmla="*/ 0 w 1000"/>
                  <a:gd name="T3" fmla="*/ 365765 h 720"/>
                  <a:gd name="T4" fmla="*/ 243 w 1000"/>
                  <a:gd name="T5" fmla="*/ 365765 h 720"/>
                  <a:gd name="T6" fmla="*/ 243 w 1000"/>
                  <a:gd name="T7" fmla="*/ 0 h 720"/>
                  <a:gd name="T8" fmla="*/ 0 w 1000"/>
                  <a:gd name="T9" fmla="*/ 0 h 72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000" h="720">
                    <a:moveTo>
                      <a:pt x="0" y="0"/>
                    </a:moveTo>
                    <a:lnTo>
                      <a:pt x="0" y="720"/>
                    </a:lnTo>
                    <a:lnTo>
                      <a:pt x="1000" y="720"/>
                    </a:lnTo>
                    <a:lnTo>
                      <a:pt x="1000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6" name="Freeform 5"/>
              <p:cNvSpPr>
                <a:spLocks/>
              </p:cNvSpPr>
              <p:nvPr/>
            </p:nvSpPr>
            <p:spPr bwMode="ltGray">
              <a:xfrm rot="-5400000">
                <a:off x="1323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7" name="Freeform 6"/>
              <p:cNvSpPr>
                <a:spLocks/>
              </p:cNvSpPr>
              <p:nvPr/>
            </p:nvSpPr>
            <p:spPr bwMode="ltGray">
              <a:xfrm rot="-5400000">
                <a:off x="982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8" name="Freeform 7"/>
              <p:cNvSpPr>
                <a:spLocks/>
              </p:cNvSpPr>
              <p:nvPr/>
            </p:nvSpPr>
            <p:spPr bwMode="ltGray">
              <a:xfrm rot="-5400000">
                <a:off x="-57" y="1752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39" name="Freeform 8"/>
              <p:cNvSpPr>
                <a:spLocks/>
              </p:cNvSpPr>
              <p:nvPr/>
            </p:nvSpPr>
            <p:spPr bwMode="ltGray">
              <a:xfrm rot="-5400000">
                <a:off x="664" y="1733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0" name="Freeform 9"/>
              <p:cNvSpPr>
                <a:spLocks/>
              </p:cNvSpPr>
              <p:nvPr/>
            </p:nvSpPr>
            <p:spPr bwMode="ltGray">
              <a:xfrm rot="-5400000">
                <a:off x="442" y="1699"/>
                <a:ext cx="624" cy="362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41 h 272"/>
                  <a:gd name="T4" fmla="*/ 240 w 624"/>
                  <a:gd name="T5" fmla="*/ 566 h 272"/>
                  <a:gd name="T6" fmla="*/ 624 w 624"/>
                  <a:gd name="T7" fmla="*/ 641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1" name="Freeform 10"/>
              <p:cNvSpPr>
                <a:spLocks/>
              </p:cNvSpPr>
              <p:nvPr/>
            </p:nvSpPr>
            <p:spPr bwMode="ltGray">
              <a:xfrm rot="-5400000">
                <a:off x="156" y="1726"/>
                <a:ext cx="632" cy="315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09 h 362"/>
                  <a:gd name="T4" fmla="*/ 248 w 632"/>
                  <a:gd name="T5" fmla="*/ 209 h 362"/>
                  <a:gd name="T6" fmla="*/ 632 w 632"/>
                  <a:gd name="T7" fmla="*/ 209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2" name="Freeform 11"/>
              <p:cNvSpPr>
                <a:spLocks/>
              </p:cNvSpPr>
              <p:nvPr/>
            </p:nvSpPr>
            <p:spPr bwMode="ltGray">
              <a:xfrm rot="-5400000">
                <a:off x="3211" y="1664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3" name="Freeform 12"/>
              <p:cNvSpPr>
                <a:spLocks/>
              </p:cNvSpPr>
              <p:nvPr/>
            </p:nvSpPr>
            <p:spPr bwMode="ltGray">
              <a:xfrm rot="-5400000">
                <a:off x="2870" y="1664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4" name="Freeform 13"/>
              <p:cNvSpPr>
                <a:spLocks/>
              </p:cNvSpPr>
              <p:nvPr/>
            </p:nvSpPr>
            <p:spPr bwMode="ltGray">
              <a:xfrm rot="-5400000">
                <a:off x="1830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5" name="Freeform 14"/>
              <p:cNvSpPr>
                <a:spLocks/>
              </p:cNvSpPr>
              <p:nvPr/>
            </p:nvSpPr>
            <p:spPr bwMode="ltGray">
              <a:xfrm rot="-5400000">
                <a:off x="2551" y="1728"/>
                <a:ext cx="624" cy="294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217 h 317"/>
                  <a:gd name="T4" fmla="*/ 624 w 624"/>
                  <a:gd name="T5" fmla="*/ 217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520" y="317"/>
                      <a:pt x="624" y="272"/>
                    </a:cubicBezTo>
                    <a:lnTo>
                      <a:pt x="624" y="0"/>
                    </a:lnTo>
                    <a:cubicBezTo>
                      <a:pt x="240" y="42"/>
                      <a:pt x="130" y="0"/>
                      <a:pt x="0" y="0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6" name="Freeform 15"/>
              <p:cNvSpPr>
                <a:spLocks/>
              </p:cNvSpPr>
              <p:nvPr/>
            </p:nvSpPr>
            <p:spPr bwMode="ltGray">
              <a:xfrm rot="-5400000">
                <a:off x="2330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7" name="Freeform 16"/>
              <p:cNvSpPr>
                <a:spLocks/>
              </p:cNvSpPr>
              <p:nvPr/>
            </p:nvSpPr>
            <p:spPr bwMode="ltGray">
              <a:xfrm rot="-5400000">
                <a:off x="2043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8" name="Freeform 17"/>
              <p:cNvSpPr>
                <a:spLocks/>
              </p:cNvSpPr>
              <p:nvPr/>
            </p:nvSpPr>
            <p:spPr bwMode="ltGray">
              <a:xfrm rot="-5400000">
                <a:off x="4077" y="1669"/>
                <a:ext cx="624" cy="421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36 h 317"/>
                  <a:gd name="T4" fmla="*/ 624 w 624"/>
                  <a:gd name="T5" fmla="*/ 636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432" y="224"/>
                      <a:pt x="520" y="317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49" name="Freeform 18"/>
              <p:cNvSpPr>
                <a:spLocks/>
              </p:cNvSpPr>
              <p:nvPr/>
            </p:nvSpPr>
            <p:spPr bwMode="ltGray">
              <a:xfrm rot="-5400000">
                <a:off x="3736" y="1669"/>
                <a:ext cx="624" cy="422"/>
              </a:xfrm>
              <a:custGeom>
                <a:avLst/>
                <a:gdLst>
                  <a:gd name="T0" fmla="*/ 0 w 624"/>
                  <a:gd name="T1" fmla="*/ 0 h 317"/>
                  <a:gd name="T2" fmla="*/ 0 w 624"/>
                  <a:gd name="T3" fmla="*/ 642 h 317"/>
                  <a:gd name="T4" fmla="*/ 624 w 624"/>
                  <a:gd name="T5" fmla="*/ 642 h 317"/>
                  <a:gd name="T6" fmla="*/ 624 w 624"/>
                  <a:gd name="T7" fmla="*/ 0 h 317"/>
                  <a:gd name="T8" fmla="*/ 0 w 624"/>
                  <a:gd name="T9" fmla="*/ 0 h 31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24" h="317">
                    <a:moveTo>
                      <a:pt x="0" y="0"/>
                    </a:moveTo>
                    <a:lnTo>
                      <a:pt x="0" y="272"/>
                    </a:lnTo>
                    <a:cubicBezTo>
                      <a:pt x="104" y="317"/>
                      <a:pt x="432" y="240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0" name="Freeform 19"/>
              <p:cNvSpPr>
                <a:spLocks/>
              </p:cNvSpPr>
              <p:nvPr/>
            </p:nvSpPr>
            <p:spPr bwMode="ltGray">
              <a:xfrm rot="-5400000">
                <a:off x="4584" y="1747"/>
                <a:ext cx="624" cy="255"/>
              </a:xfrm>
              <a:custGeom>
                <a:avLst/>
                <a:gdLst>
                  <a:gd name="T0" fmla="*/ 0 w 624"/>
                  <a:gd name="T1" fmla="*/ 18 h 370"/>
                  <a:gd name="T2" fmla="*/ 0 w 624"/>
                  <a:gd name="T3" fmla="*/ 106 h 370"/>
                  <a:gd name="T4" fmla="*/ 624 w 624"/>
                  <a:gd name="T5" fmla="*/ 106 h 370"/>
                  <a:gd name="T6" fmla="*/ 624 w 624"/>
                  <a:gd name="T7" fmla="*/ 18 h 370"/>
                  <a:gd name="T8" fmla="*/ 384 w 624"/>
                  <a:gd name="T9" fmla="*/ 3 h 370"/>
                  <a:gd name="T10" fmla="*/ 0 w 624"/>
                  <a:gd name="T11" fmla="*/ 18 h 37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370">
                    <a:moveTo>
                      <a:pt x="0" y="53"/>
                    </a:moveTo>
                    <a:lnTo>
                      <a:pt x="0" y="325"/>
                    </a:lnTo>
                    <a:cubicBezTo>
                      <a:pt x="104" y="370"/>
                      <a:pt x="520" y="370"/>
                      <a:pt x="624" y="325"/>
                    </a:cubicBezTo>
                    <a:lnTo>
                      <a:pt x="624" y="53"/>
                    </a:lnTo>
                    <a:cubicBezTo>
                      <a:pt x="584" y="0"/>
                      <a:pt x="488" y="8"/>
                      <a:pt x="384" y="8"/>
                    </a:cubicBezTo>
                    <a:cubicBezTo>
                      <a:pt x="280" y="8"/>
                      <a:pt x="80" y="44"/>
                      <a:pt x="0" y="53"/>
                    </a:cubicBezTo>
                    <a:close/>
                  </a:path>
                </a:pathLst>
              </a:custGeom>
              <a:solidFill>
                <a:schemeClr val="fol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2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1" name="Freeform 20"/>
              <p:cNvSpPr>
                <a:spLocks/>
              </p:cNvSpPr>
              <p:nvPr/>
            </p:nvSpPr>
            <p:spPr bwMode="ltGray">
              <a:xfrm>
                <a:off x="5469" y="1562"/>
                <a:ext cx="291" cy="625"/>
              </a:xfrm>
              <a:custGeom>
                <a:avLst/>
                <a:gdLst>
                  <a:gd name="T0" fmla="*/ 0 w 291"/>
                  <a:gd name="T1" fmla="*/ 624 h 625"/>
                  <a:gd name="T2" fmla="*/ 291 w 291"/>
                  <a:gd name="T3" fmla="*/ 625 h 625"/>
                  <a:gd name="T4" fmla="*/ 291 w 291"/>
                  <a:gd name="T5" fmla="*/ 6 h 625"/>
                  <a:gd name="T6" fmla="*/ 0 w 291"/>
                  <a:gd name="T7" fmla="*/ 0 h 625"/>
                  <a:gd name="T8" fmla="*/ 0 w 291"/>
                  <a:gd name="T9" fmla="*/ 624 h 62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91" h="625">
                    <a:moveTo>
                      <a:pt x="0" y="624"/>
                    </a:moveTo>
                    <a:lnTo>
                      <a:pt x="291" y="625"/>
                    </a:lnTo>
                    <a:lnTo>
                      <a:pt x="291" y="6"/>
                    </a:lnTo>
                    <a:lnTo>
                      <a:pt x="0" y="0"/>
                    </a:lnTo>
                    <a:cubicBezTo>
                      <a:pt x="39" y="384"/>
                      <a:pt x="0" y="494"/>
                      <a:pt x="0" y="624"/>
                    </a:cubicBezTo>
                    <a:close/>
                  </a:path>
                </a:pathLst>
              </a:custGeom>
              <a:solidFill>
                <a:schemeClr val="tx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2" name="Freeform 21"/>
              <p:cNvSpPr>
                <a:spLocks/>
              </p:cNvSpPr>
              <p:nvPr/>
            </p:nvSpPr>
            <p:spPr bwMode="ltGray">
              <a:xfrm rot="-5400000">
                <a:off x="5084" y="1694"/>
                <a:ext cx="624" cy="361"/>
              </a:xfrm>
              <a:custGeom>
                <a:avLst/>
                <a:gdLst>
                  <a:gd name="T0" fmla="*/ 0 w 624"/>
                  <a:gd name="T1" fmla="*/ 0 h 272"/>
                  <a:gd name="T2" fmla="*/ 0 w 624"/>
                  <a:gd name="T3" fmla="*/ 636 h 272"/>
                  <a:gd name="T4" fmla="*/ 240 w 624"/>
                  <a:gd name="T5" fmla="*/ 561 h 272"/>
                  <a:gd name="T6" fmla="*/ 624 w 624"/>
                  <a:gd name="T7" fmla="*/ 636 h 272"/>
                  <a:gd name="T8" fmla="*/ 624 w 624"/>
                  <a:gd name="T9" fmla="*/ 0 h 272"/>
                  <a:gd name="T10" fmla="*/ 0 w 624"/>
                  <a:gd name="T11" fmla="*/ 0 h 272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24" h="272">
                    <a:moveTo>
                      <a:pt x="0" y="0"/>
                    </a:moveTo>
                    <a:cubicBezTo>
                      <a:pt x="0" y="0"/>
                      <a:pt x="0" y="272"/>
                      <a:pt x="0" y="272"/>
                    </a:cubicBezTo>
                    <a:cubicBezTo>
                      <a:pt x="96" y="240"/>
                      <a:pt x="136" y="240"/>
                      <a:pt x="240" y="240"/>
                    </a:cubicBezTo>
                    <a:cubicBezTo>
                      <a:pt x="344" y="240"/>
                      <a:pt x="528" y="272"/>
                      <a:pt x="624" y="272"/>
                    </a:cubicBezTo>
                    <a:lnTo>
                      <a:pt x="62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053" name="Freeform 22"/>
              <p:cNvSpPr>
                <a:spLocks/>
              </p:cNvSpPr>
              <p:nvPr/>
            </p:nvSpPr>
            <p:spPr bwMode="ltGray">
              <a:xfrm rot="-5400000">
                <a:off x="4797" y="1721"/>
                <a:ext cx="632" cy="316"/>
              </a:xfrm>
              <a:custGeom>
                <a:avLst/>
                <a:gdLst>
                  <a:gd name="T0" fmla="*/ 8 w 632"/>
                  <a:gd name="T1" fmla="*/ 30 h 362"/>
                  <a:gd name="T2" fmla="*/ 8 w 632"/>
                  <a:gd name="T3" fmla="*/ 211 h 362"/>
                  <a:gd name="T4" fmla="*/ 248 w 632"/>
                  <a:gd name="T5" fmla="*/ 211 h 362"/>
                  <a:gd name="T6" fmla="*/ 632 w 632"/>
                  <a:gd name="T7" fmla="*/ 211 h 362"/>
                  <a:gd name="T8" fmla="*/ 632 w 632"/>
                  <a:gd name="T9" fmla="*/ 30 h 362"/>
                  <a:gd name="T10" fmla="*/ 104 w 632"/>
                  <a:gd name="T11" fmla="*/ 30 h 362"/>
                  <a:gd name="T12" fmla="*/ 8 w 632"/>
                  <a:gd name="T13" fmla="*/ 30 h 362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632" h="362">
                    <a:moveTo>
                      <a:pt x="8" y="45"/>
                    </a:moveTo>
                    <a:lnTo>
                      <a:pt x="8" y="317"/>
                    </a:lnTo>
                    <a:cubicBezTo>
                      <a:pt x="48" y="362"/>
                      <a:pt x="144" y="317"/>
                      <a:pt x="248" y="317"/>
                    </a:cubicBezTo>
                    <a:cubicBezTo>
                      <a:pt x="352" y="317"/>
                      <a:pt x="568" y="362"/>
                      <a:pt x="632" y="317"/>
                    </a:cubicBezTo>
                    <a:lnTo>
                      <a:pt x="632" y="45"/>
                    </a:lnTo>
                    <a:cubicBezTo>
                      <a:pt x="544" y="0"/>
                      <a:pt x="208" y="45"/>
                      <a:pt x="104" y="45"/>
                    </a:cubicBezTo>
                    <a:cubicBezTo>
                      <a:pt x="0" y="45"/>
                      <a:pt x="28" y="45"/>
                      <a:pt x="8" y="45"/>
                    </a:cubicBezTo>
                    <a:close/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1033" name="Freeform 23"/>
            <p:cNvSpPr>
              <a:spLocks/>
            </p:cNvSpPr>
            <p:nvPr/>
          </p:nvSpPr>
          <p:spPr bwMode="ltGray">
            <a:xfrm rot="16200000" flipH="1">
              <a:off x="-1954" y="1951"/>
              <a:ext cx="4320" cy="412"/>
            </a:xfrm>
            <a:custGeom>
              <a:avLst/>
              <a:gdLst>
                <a:gd name="T0" fmla="*/ 0 w 5762"/>
                <a:gd name="T1" fmla="*/ 241 h 385"/>
                <a:gd name="T2" fmla="*/ 2428 w 5762"/>
                <a:gd name="T3" fmla="*/ 230 h 385"/>
                <a:gd name="T4" fmla="*/ 2428 w 5762"/>
                <a:gd name="T5" fmla="*/ 4 h 385"/>
                <a:gd name="T6" fmla="*/ 0 w 5762"/>
                <a:gd name="T7" fmla="*/ 0 h 385"/>
                <a:gd name="T8" fmla="*/ 0 w 5762"/>
                <a:gd name="T9" fmla="*/ 241 h 38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2" h="385">
                  <a:moveTo>
                    <a:pt x="0" y="196"/>
                  </a:moveTo>
                  <a:cubicBezTo>
                    <a:pt x="1667" y="385"/>
                    <a:pt x="2275" y="93"/>
                    <a:pt x="5762" y="188"/>
                  </a:cubicBezTo>
                  <a:lnTo>
                    <a:pt x="5762" y="4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rgbClr val="767676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34" name="Freeform 24"/>
            <p:cNvSpPr>
              <a:spLocks/>
            </p:cNvSpPr>
            <p:nvPr/>
          </p:nvSpPr>
          <p:spPr bwMode="ltGray">
            <a:xfrm rot="16200000" flipH="1">
              <a:off x="-1584" y="2062"/>
              <a:ext cx="4319" cy="189"/>
            </a:xfrm>
            <a:custGeom>
              <a:avLst/>
              <a:gdLst>
                <a:gd name="T0" fmla="*/ 0 w 5761"/>
                <a:gd name="T1" fmla="*/ 28 h 189"/>
                <a:gd name="T2" fmla="*/ 2428 w 5761"/>
                <a:gd name="T3" fmla="*/ 0 h 189"/>
                <a:gd name="T4" fmla="*/ 2428 w 5761"/>
                <a:gd name="T5" fmla="*/ 189 h 189"/>
                <a:gd name="T6" fmla="*/ 1 w 5761"/>
                <a:gd name="T7" fmla="*/ 189 h 189"/>
                <a:gd name="T8" fmla="*/ 0 w 5761"/>
                <a:gd name="T9" fmla="*/ 28 h 18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5761" h="189">
                  <a:moveTo>
                    <a:pt x="0" y="28"/>
                  </a:moveTo>
                  <a:cubicBezTo>
                    <a:pt x="961" y="0"/>
                    <a:pt x="4971" y="161"/>
                    <a:pt x="5761" y="0"/>
                  </a:cubicBezTo>
                  <a:lnTo>
                    <a:pt x="5761" y="189"/>
                  </a:lnTo>
                  <a:lnTo>
                    <a:pt x="1" y="189"/>
                  </a:lnTo>
                  <a:lnTo>
                    <a:pt x="0" y="28"/>
                  </a:lnTo>
                  <a:close/>
                </a:path>
              </a:pathLst>
            </a:custGeom>
            <a:gradFill rotWithShape="0">
              <a:gsLst>
                <a:gs pos="0">
                  <a:srgbClr val="767676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cap="flat">
                  <a:solidFill>
                    <a:schemeClr val="tx1"/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27" name="Rectangle 25"/>
          <p:cNvSpPr>
            <a:spLocks noGrp="1" noChangeArrowheads="1"/>
          </p:cNvSpPr>
          <p:nvPr>
            <p:ph type="title"/>
          </p:nvPr>
        </p:nvSpPr>
        <p:spPr bwMode="auto">
          <a:xfrm>
            <a:off x="1173163" y="4572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Rectangle 26"/>
          <p:cNvSpPr>
            <a:spLocks noGrp="1" noChangeArrowheads="1"/>
          </p:cNvSpPr>
          <p:nvPr>
            <p:ph type="body" idx="1"/>
          </p:nvPr>
        </p:nvSpPr>
        <p:spPr bwMode="auto">
          <a:xfrm>
            <a:off x="1173163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3099" name="Rectangle 2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173163" y="6265863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814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r>
              <a:rPr lang="en-US"/>
              <a:t>Module 13B Nuclear Energy</a:t>
            </a:r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50000"/>
              </a:spcBef>
              <a:defRPr sz="1400">
                <a:latin typeface="+mn-lt"/>
              </a:defRPr>
            </a:lvl1pPr>
          </a:lstStyle>
          <a:p>
            <a:pPr>
              <a:defRPr/>
            </a:pPr>
            <a:fld id="{064BA262-C597-4430-95E2-9C2B3CEE46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7038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  <p:sldLayoutId id="2147483750" r:id="rId12"/>
  </p:sldLayoutIdLst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1.xml"/><Relationship Id="rId4" Type="http://schemas.openxmlformats.org/officeDocument/2006/relationships/image" Target="../media/image13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obel.se/chemistry/laureates/1944/index.html" TargetMode="External"/><Relationship Id="rId1" Type="http://schemas.openxmlformats.org/officeDocument/2006/relationships/slideLayout" Target="../slideLayouts/slideLayout3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phet.colorado.edu/simulations/sims.php?sim=Photoelectric_Effect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3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31.xml"/><Relationship Id="rId1" Type="http://schemas.openxmlformats.org/officeDocument/2006/relationships/video" Target="file:///C:\Documents%20and%20Settings\CReisen\My%20Documents\CHS%20folders\physics\atomic%20blast.avi" TargetMode="External"/><Relationship Id="rId4" Type="http://schemas.openxmlformats.org/officeDocument/2006/relationships/hyperlink" Target="http://somup.com/cFX20qnjnh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441C92-ABBA-64F0-CEEB-3930EE15D2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3163" y="1468775"/>
            <a:ext cx="7772400" cy="1015663"/>
          </a:xfrm>
        </p:spPr>
        <p:txBody>
          <a:bodyPr/>
          <a:lstStyle/>
          <a:p>
            <a:r>
              <a:rPr lang="en-US" sz="6000" dirty="0"/>
              <a:t>Click on “Slide Show”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9F644EC-1A96-FF45-DE6F-60EA3C8AAEA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Click on </a:t>
            </a:r>
          </a:p>
          <a:p>
            <a:r>
              <a:rPr lang="en-US" dirty="0"/>
              <a:t>“From Current Slice”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243E47E-1F62-09B2-9566-F5A825157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9767E2F-04D3-A88E-5D88-6F9D3B86D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FEAEB81-8C35-4F40-A547-E36D7485B139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39632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0C71A-9A5C-4CB1-9E44-6A0C1554E9A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71475" y="647700"/>
            <a:ext cx="8220075" cy="5355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7200" u="sng" dirty="0">
                <a:solidFill>
                  <a:srgbClr val="00B0F0"/>
                </a:solidFill>
              </a:rPr>
              <a:t>Matter</a:t>
            </a:r>
            <a:r>
              <a:rPr lang="en-US" altLang="en-US" sz="7200" dirty="0">
                <a:solidFill>
                  <a:srgbClr val="FFC000"/>
                </a:solidFill>
              </a:rPr>
              <a:t> can be turned into </a:t>
            </a:r>
            <a:r>
              <a:rPr lang="en-US" altLang="en-US" sz="7200" u="sng" dirty="0">
                <a:solidFill>
                  <a:srgbClr val="92D050"/>
                </a:solidFill>
              </a:rPr>
              <a:t>energy</a:t>
            </a:r>
            <a:r>
              <a:rPr lang="en-US" altLang="en-US" sz="7200" dirty="0">
                <a:solidFill>
                  <a:srgbClr val="FFC000"/>
                </a:solidFill>
              </a:rPr>
              <a:t>,</a:t>
            </a:r>
          </a:p>
          <a:p>
            <a:pPr algn="ctr" eaLnBrk="1" hangingPunct="1"/>
            <a:endParaRPr lang="en-US" altLang="en-US" sz="5400" dirty="0">
              <a:solidFill>
                <a:srgbClr val="FFC000"/>
              </a:solidFill>
            </a:endParaRPr>
          </a:p>
          <a:p>
            <a:pPr algn="ctr" eaLnBrk="1" hangingPunct="1"/>
            <a:r>
              <a:rPr lang="en-US" altLang="en-US" sz="7200" dirty="0">
                <a:solidFill>
                  <a:srgbClr val="FFC000"/>
                </a:solidFill>
              </a:rPr>
              <a:t> and </a:t>
            </a:r>
            <a:r>
              <a:rPr lang="en-US" altLang="en-US" sz="7200" dirty="0">
                <a:solidFill>
                  <a:srgbClr val="92D050"/>
                </a:solidFill>
              </a:rPr>
              <a:t>energy</a:t>
            </a:r>
            <a:r>
              <a:rPr lang="en-US" altLang="en-US" sz="7200" dirty="0">
                <a:solidFill>
                  <a:srgbClr val="CC66FF"/>
                </a:solidFill>
              </a:rPr>
              <a:t> </a:t>
            </a:r>
            <a:r>
              <a:rPr lang="en-US" altLang="en-US" sz="7200" dirty="0">
                <a:solidFill>
                  <a:srgbClr val="FFC000"/>
                </a:solidFill>
              </a:rPr>
              <a:t>into </a:t>
            </a:r>
            <a:r>
              <a:rPr lang="en-US" altLang="en-US" sz="7200" dirty="0">
                <a:solidFill>
                  <a:srgbClr val="00B0F0"/>
                </a:solidFill>
              </a:rPr>
              <a:t>matter</a:t>
            </a:r>
            <a:r>
              <a:rPr lang="en-US" altLang="en-US" sz="7200" dirty="0">
                <a:solidFill>
                  <a:srgbClr val="FFC00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887251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A0C71A-9A5C-4CB1-9E44-6A0C1554E9A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11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7173" name="Rectangle 4"/>
          <p:cNvSpPr>
            <a:spLocks noChangeArrowheads="1"/>
          </p:cNvSpPr>
          <p:nvPr/>
        </p:nvSpPr>
        <p:spPr bwMode="auto">
          <a:xfrm>
            <a:off x="304800" y="124864"/>
            <a:ext cx="8839200" cy="6463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u="sng" dirty="0">
                <a:solidFill>
                  <a:srgbClr val="00B0F0"/>
                </a:solidFill>
              </a:rPr>
              <a:t>Matter</a:t>
            </a:r>
            <a:r>
              <a:rPr lang="en-US" altLang="en-US" sz="2800" dirty="0">
                <a:solidFill>
                  <a:srgbClr val="FFC000"/>
                </a:solidFill>
              </a:rPr>
              <a:t> can be turned into </a:t>
            </a:r>
            <a:r>
              <a:rPr lang="en-US" altLang="en-US" sz="2800" u="sng" dirty="0">
                <a:solidFill>
                  <a:srgbClr val="92D050"/>
                </a:solidFill>
              </a:rPr>
              <a:t>energy</a:t>
            </a:r>
            <a:r>
              <a:rPr lang="en-US" altLang="en-US" sz="2800" dirty="0">
                <a:solidFill>
                  <a:srgbClr val="FFC000"/>
                </a:solidFill>
              </a:rPr>
              <a:t>,</a:t>
            </a:r>
          </a:p>
          <a:p>
            <a:pPr algn="ctr" eaLnBrk="1" hangingPunct="1"/>
            <a:r>
              <a:rPr lang="en-US" altLang="en-US" sz="2800" dirty="0">
                <a:solidFill>
                  <a:srgbClr val="FFC000"/>
                </a:solidFill>
              </a:rPr>
              <a:t> and </a:t>
            </a:r>
            <a:r>
              <a:rPr lang="en-US" altLang="en-US" sz="2800" dirty="0">
                <a:solidFill>
                  <a:srgbClr val="92D050"/>
                </a:solidFill>
              </a:rPr>
              <a:t>energy </a:t>
            </a:r>
            <a:r>
              <a:rPr lang="en-US" altLang="en-US" sz="2800" dirty="0">
                <a:solidFill>
                  <a:srgbClr val="FFC000"/>
                </a:solidFill>
              </a:rPr>
              <a:t>into </a:t>
            </a:r>
            <a:r>
              <a:rPr lang="en-US" altLang="en-US" sz="2800" dirty="0">
                <a:solidFill>
                  <a:srgbClr val="00B0F0"/>
                </a:solidFill>
              </a:rPr>
              <a:t>matter</a:t>
            </a:r>
            <a:r>
              <a:rPr lang="en-US" altLang="en-US" sz="2800" dirty="0">
                <a:solidFill>
                  <a:srgbClr val="FFC000"/>
                </a:solidFill>
              </a:rPr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4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Background: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Law of conservation of matter and energy </a:t>
            </a:r>
            <a:r>
              <a:rPr lang="en-US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</a:t>
            </a:r>
            <a:r>
              <a:rPr lang="en-US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energy and/or matter cannot be created or destroyed.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r>
              <a:rPr lang="en-US" altLang="en-US" sz="280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total mass and energy of the universe is constant.</a:t>
            </a:r>
          </a:p>
          <a:p>
            <a:pPr marL="571500" indent="-571500" eaLnBrk="1" hangingPunct="1">
              <a:buFont typeface="Arial" panose="020B0604020202020204" pitchFamily="34" charset="0"/>
              <a:buChar char="•"/>
            </a:pPr>
            <a:endParaRPr lang="en-US" altLang="en-US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2860675" indent="-2860675" eaLnBrk="1" hangingPunct="1"/>
            <a:r>
              <a:rPr lang="en-US" altLang="en-US" sz="40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Modification</a:t>
            </a:r>
            <a:r>
              <a:rPr lang="en-US" altLang="en-US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Matter and energy can be converted into each other.</a:t>
            </a:r>
          </a:p>
          <a:p>
            <a:pPr marL="457200" indent="-457200" eaLnBrk="1" hangingPunct="1">
              <a:buFont typeface="Arial" panose="020B0604020202020204" pitchFamily="34" charset="0"/>
              <a:buChar char="•"/>
            </a:pPr>
            <a:r>
              <a:rPr lang="en-US" altLang="en-US" sz="32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Mass and energy together are conserved.</a:t>
            </a:r>
            <a:endParaRPr lang="en-US" altLang="en-US" sz="3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643539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17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17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17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17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17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17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502E2-491D-41EC-A975-D53BFB8C34B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12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8197" name="Rectangle 4"/>
          <p:cNvSpPr>
            <a:spLocks noChangeArrowheads="1"/>
          </p:cNvSpPr>
          <p:nvPr/>
        </p:nvSpPr>
        <p:spPr bwMode="auto">
          <a:xfrm>
            <a:off x="825500" y="1066800"/>
            <a:ext cx="7467600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prstClr val="white"/>
                </a:solidFill>
              </a:rPr>
              <a:t>In </a:t>
            </a:r>
            <a:r>
              <a:rPr lang="en-US" altLang="en-US" sz="4800" dirty="0">
                <a:solidFill>
                  <a:srgbClr val="FF0000"/>
                </a:solidFill>
              </a:rPr>
              <a:t>one kilogram </a:t>
            </a:r>
            <a:r>
              <a:rPr lang="en-US" altLang="en-US" sz="4800" dirty="0">
                <a:solidFill>
                  <a:prstClr val="white"/>
                </a:solidFill>
              </a:rPr>
              <a:t>of pure water, the mass of </a:t>
            </a:r>
            <a:r>
              <a:rPr lang="en-US" altLang="en-US" sz="4800" dirty="0">
                <a:solidFill>
                  <a:srgbClr val="FFFF00"/>
                </a:solidFill>
              </a:rPr>
              <a:t>hydrogen atoms </a:t>
            </a:r>
            <a:r>
              <a:rPr lang="en-US" altLang="en-US" sz="4800" dirty="0">
                <a:solidFill>
                  <a:prstClr val="white"/>
                </a:solidFill>
              </a:rPr>
              <a:t>amounts to just slightly more than 111 grams, or </a:t>
            </a:r>
            <a:r>
              <a:rPr lang="en-US" altLang="en-US" sz="4800" dirty="0">
                <a:solidFill>
                  <a:srgbClr val="00B0F0"/>
                </a:solidFill>
              </a:rPr>
              <a:t>0.111 kg</a:t>
            </a:r>
            <a:r>
              <a:rPr lang="en-US" altLang="en-US" sz="4800" dirty="0">
                <a:solidFill>
                  <a:prstClr val="white"/>
                </a:solidFill>
              </a:rPr>
              <a:t>. (i.e. 0.2 pounds)</a:t>
            </a:r>
          </a:p>
        </p:txBody>
      </p:sp>
    </p:spTree>
    <p:extLst>
      <p:ext uri="{BB962C8B-B14F-4D97-AF65-F5344CB8AC3E}">
        <p14:creationId xmlns:p14="http://schemas.microsoft.com/office/powerpoint/2010/main" val="293808470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8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9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7019E1-A69A-4C68-9A47-01226C19FB0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94700" y="1986260"/>
            <a:ext cx="8451801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dirty="0">
                <a:ln w="31550" cmpd="sng">
                  <a:gradFill>
                    <a:gsLst>
                      <a:gs pos="70000">
                        <a:srgbClr val="A379BB">
                          <a:shade val="50000"/>
                          <a:satMod val="190000"/>
                        </a:srgbClr>
                      </a:gs>
                      <a:gs pos="0">
                        <a:srgbClr val="A379BB">
                          <a:tint val="77000"/>
                          <a:satMod val="18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A379BB">
                    <a:tint val="15000"/>
                    <a:satMod val="200000"/>
                  </a:srgb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Arial" charset="0"/>
              </a:rPr>
              <a:t>E = 0.111 kg x 300,000,000 m/s x 300,000,000 m/s</a:t>
            </a:r>
          </a:p>
        </p:txBody>
      </p:sp>
      <p:sp>
        <p:nvSpPr>
          <p:cNvPr id="6" name="Rectangle 5"/>
          <p:cNvSpPr/>
          <p:nvPr/>
        </p:nvSpPr>
        <p:spPr>
          <a:xfrm>
            <a:off x="430579" y="3024485"/>
            <a:ext cx="8100294" cy="769441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4400" b="1" dirty="0">
                <a:ln w="11430"/>
                <a:gradFill>
                  <a:gsLst>
                    <a:gs pos="0">
                      <a:srgbClr val="9CB084">
                        <a:tint val="70000"/>
                        <a:satMod val="245000"/>
                      </a:srgbClr>
                    </a:gs>
                    <a:gs pos="75000">
                      <a:srgbClr val="9CB084">
                        <a:tint val="90000"/>
                        <a:shade val="60000"/>
                        <a:satMod val="240000"/>
                      </a:srgbClr>
                    </a:gs>
                    <a:gs pos="100000">
                      <a:srgbClr val="9CB084">
                        <a:tint val="100000"/>
                        <a:shade val="50000"/>
                        <a:satMod val="240000"/>
                      </a:srgb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Arial" charset="0"/>
              </a:rPr>
              <a:t>10,000,000,000,000,000 joules</a:t>
            </a:r>
          </a:p>
        </p:txBody>
      </p:sp>
      <p:sp>
        <p:nvSpPr>
          <p:cNvPr id="7" name="Rectangle 6"/>
          <p:cNvSpPr/>
          <p:nvPr/>
        </p:nvSpPr>
        <p:spPr>
          <a:xfrm>
            <a:off x="2735629" y="4253210"/>
            <a:ext cx="3954930" cy="92333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5400" b="1" dirty="0">
                <a:ln w="24500" cmpd="dbl">
                  <a:solidFill>
                    <a:srgbClr val="9CB084">
                      <a:shade val="85000"/>
                      <a:satMod val="155000"/>
                    </a:srgbClr>
                  </a:solidFill>
                  <a:prstDash val="solid"/>
                  <a:miter lim="800000"/>
                </a:ln>
                <a:gradFill>
                  <a:gsLst>
                    <a:gs pos="10000">
                      <a:srgbClr val="9CB084">
                        <a:tint val="10000"/>
                        <a:satMod val="155000"/>
                      </a:srgbClr>
                    </a:gs>
                    <a:gs pos="60000">
                      <a:srgbClr val="9CB084">
                        <a:tint val="30000"/>
                        <a:satMod val="155000"/>
                      </a:srgbClr>
                    </a:gs>
                    <a:gs pos="100000">
                      <a:srgbClr val="9CB084">
                        <a:tint val="73000"/>
                        <a:satMod val="155000"/>
                      </a:srgb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Arial" charset="0"/>
              </a:rPr>
              <a:t>Of Energy!!</a:t>
            </a:r>
          </a:p>
        </p:txBody>
      </p:sp>
      <p:sp>
        <p:nvSpPr>
          <p:cNvPr id="8" name="Rectangle 7"/>
          <p:cNvSpPr/>
          <p:nvPr/>
        </p:nvSpPr>
        <p:spPr>
          <a:xfrm>
            <a:off x="747645" y="614660"/>
            <a:ext cx="8071440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2800" b="1" spc="50" dirty="0">
                <a:ln w="13500">
                  <a:solidFill>
                    <a:srgbClr val="CEB966">
                      <a:shade val="2500"/>
                      <a:alpha val="6500"/>
                    </a:srgbClr>
                  </a:solidFill>
                  <a:prstDash val="solid"/>
                </a:ln>
                <a:solidFill>
                  <a:srgbClr val="CEB966">
                    <a:tint val="3000"/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  <a:latin typeface="Arial" pitchFamily="34" charset="0"/>
              </a:rPr>
              <a:t>Calculating the energy in the hydrogen atom</a:t>
            </a:r>
          </a:p>
        </p:txBody>
      </p:sp>
      <p:pic>
        <p:nvPicPr>
          <p:cNvPr id="10249" name="Picture 2" descr="http://www.worsleyschool.net/science/files/emc2/emc2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5700" y="1362075"/>
            <a:ext cx="1616075" cy="42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16683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26E3BA-3705-47D8-A5C1-593A4795F4C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0245" name="Rectangle 4"/>
          <p:cNvSpPr>
            <a:spLocks noChangeArrowheads="1"/>
          </p:cNvSpPr>
          <p:nvPr/>
        </p:nvSpPr>
        <p:spPr bwMode="auto">
          <a:xfrm>
            <a:off x="723900" y="1104900"/>
            <a:ext cx="7810500" cy="48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4800" dirty="0">
                <a:solidFill>
                  <a:srgbClr val="FFC000"/>
                </a:solidFill>
                <a:latin typeface="Arial" pitchFamily="34" charset="0"/>
              </a:rPr>
              <a:t>The </a:t>
            </a:r>
            <a:r>
              <a:rPr lang="en-US" sz="4800" b="1" dirty="0">
                <a:solidFill>
                  <a:srgbClr val="FFC000"/>
                </a:solidFill>
                <a:latin typeface="Arial" pitchFamily="34" charset="0"/>
              </a:rPr>
              <a:t>amount of energy </a:t>
            </a:r>
            <a:r>
              <a:rPr lang="en-US" sz="4800" dirty="0">
                <a:solidFill>
                  <a:srgbClr val="FFC000"/>
                </a:solidFill>
                <a:latin typeface="Arial" pitchFamily="34" charset="0"/>
              </a:rPr>
              <a:t>in </a:t>
            </a:r>
            <a:r>
              <a:rPr lang="en-US" sz="4800" u="sng" dirty="0">
                <a:solidFill>
                  <a:srgbClr val="FFC000"/>
                </a:solidFill>
                <a:latin typeface="Arial" pitchFamily="34" charset="0"/>
              </a:rPr>
              <a:t>30 grams</a:t>
            </a:r>
            <a:r>
              <a:rPr lang="en-US" sz="4800" dirty="0">
                <a:solidFill>
                  <a:srgbClr val="FFC000"/>
                </a:solidFill>
                <a:latin typeface="Arial" pitchFamily="34" charset="0"/>
              </a:rPr>
              <a:t> of </a:t>
            </a:r>
            <a:r>
              <a:rPr lang="en-US" sz="4800" b="1" dirty="0">
                <a:solidFill>
                  <a:srgbClr val="6585CF">
                    <a:lumMod val="60000"/>
                    <a:lumOff val="4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hydrogen</a:t>
            </a:r>
            <a:r>
              <a:rPr lang="en-US" sz="4800" b="1" dirty="0">
                <a:solidFill>
                  <a:srgbClr val="FFC000"/>
                </a:solidFill>
                <a:latin typeface="Arial" pitchFamily="34" charset="0"/>
              </a:rPr>
              <a:t> </a:t>
            </a:r>
            <a:r>
              <a:rPr lang="en-US" sz="4800" dirty="0">
                <a:solidFill>
                  <a:srgbClr val="FFC000"/>
                </a:solidFill>
                <a:latin typeface="Arial" pitchFamily="34" charset="0"/>
              </a:rPr>
              <a:t>atoms is equivalent to burning </a:t>
            </a:r>
            <a:r>
              <a:rPr lang="en-US" sz="4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hundreds of thousands </a:t>
            </a:r>
            <a:r>
              <a:rPr lang="en-US" sz="4800" dirty="0">
                <a:solidFill>
                  <a:srgbClr val="FFC000"/>
                </a:solidFill>
                <a:latin typeface="Arial" pitchFamily="34" charset="0"/>
              </a:rPr>
              <a:t>of gallons of gasoline!</a:t>
            </a:r>
            <a:br>
              <a:rPr lang="en-US" sz="1800" dirty="0">
                <a:solidFill>
                  <a:prstClr val="white"/>
                </a:solidFill>
                <a:latin typeface="Arial" pitchFamily="34" charset="0"/>
              </a:rPr>
            </a:br>
            <a:endParaRPr lang="en-US" sz="1800" dirty="0">
              <a:solidFill>
                <a:prstClr val="white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2248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8CE7D8-86B7-46BF-A88A-8B5C77B8ED3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15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1269" name="Picture 4" descr="fission equ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6955"/>
          <a:stretch>
            <a:fillRect/>
          </a:stretch>
        </p:blipFill>
        <p:spPr bwMode="auto">
          <a:xfrm>
            <a:off x="1" y="0"/>
            <a:ext cx="9144000" cy="1323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ission equ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214" r="51434" b="25584"/>
          <a:stretch>
            <a:fillRect/>
          </a:stretch>
        </p:blipFill>
        <p:spPr bwMode="auto">
          <a:xfrm>
            <a:off x="903288" y="1495425"/>
            <a:ext cx="35448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ission equ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12" b="25752"/>
          <a:stretch>
            <a:fillRect/>
          </a:stretch>
        </p:blipFill>
        <p:spPr bwMode="auto">
          <a:xfrm>
            <a:off x="903288" y="1495425"/>
            <a:ext cx="7299325" cy="344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ission equation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248" r="21" b="11539"/>
          <a:stretch>
            <a:fillRect/>
          </a:stretch>
        </p:blipFill>
        <p:spPr bwMode="auto">
          <a:xfrm>
            <a:off x="0" y="5118554"/>
            <a:ext cx="9144000" cy="17394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6614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20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63846"/>
            <a:ext cx="2133600" cy="365125"/>
          </a:xfrm>
        </p:spPr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9E1BCDC-8301-4A57-A4F7-3549EC47119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2293" name="Picture 4" descr="fusion equ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418" t="93762" r="37749" b="93"/>
          <a:stretch>
            <a:fillRect/>
          </a:stretch>
        </p:blipFill>
        <p:spPr bwMode="auto">
          <a:xfrm>
            <a:off x="3231243" y="6052186"/>
            <a:ext cx="2667000" cy="5867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fusion equ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2699" r="64571" b="12943"/>
          <a:stretch>
            <a:fillRect/>
          </a:stretch>
        </p:blipFill>
        <p:spPr bwMode="auto">
          <a:xfrm>
            <a:off x="1924050" y="904875"/>
            <a:ext cx="187642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fusion equ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2699" r="32452" b="12943"/>
          <a:stretch>
            <a:fillRect/>
          </a:stretch>
        </p:blipFill>
        <p:spPr bwMode="auto">
          <a:xfrm>
            <a:off x="1924050" y="904875"/>
            <a:ext cx="3724275" cy="431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fusion equ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15" t="2699" r="4308" b="12943"/>
          <a:stretch>
            <a:fillRect/>
          </a:stretch>
        </p:blipFill>
        <p:spPr bwMode="auto">
          <a:xfrm>
            <a:off x="1143000" y="231885"/>
            <a:ext cx="7010400" cy="566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7610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1229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8C5DB21-773E-4987-A2B6-3760DC84D048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17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341" name="Rectangle 1"/>
          <p:cNvSpPr>
            <a:spLocks noChangeArrowheads="1"/>
          </p:cNvSpPr>
          <p:nvPr/>
        </p:nvSpPr>
        <p:spPr bwMode="auto">
          <a:xfrm>
            <a:off x="438150" y="1123950"/>
            <a:ext cx="81153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prstClr val="white"/>
                </a:solidFill>
              </a:rPr>
              <a:t>Two protons stuck together have </a:t>
            </a:r>
            <a:r>
              <a:rPr lang="en-US" altLang="en-US" sz="3600" b="1" dirty="0">
                <a:solidFill>
                  <a:srgbClr val="FFFF00"/>
                </a:solidFill>
              </a:rPr>
              <a:t>less mass </a:t>
            </a:r>
            <a:r>
              <a:rPr lang="en-US" altLang="en-US" sz="3600" b="1" dirty="0">
                <a:solidFill>
                  <a:prstClr val="white"/>
                </a:solidFill>
              </a:rPr>
              <a:t>than two single separate protons!</a:t>
            </a:r>
          </a:p>
        </p:txBody>
      </p:sp>
      <p:pic>
        <p:nvPicPr>
          <p:cNvPr id="14342" name="Picture 2" descr="http://www.worsleyschool.net/science/files/emc2/emc2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526" y="5162550"/>
            <a:ext cx="32321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438150" y="1123950"/>
            <a:ext cx="8115300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b="1" dirty="0">
                <a:solidFill>
                  <a:prstClr val="white"/>
                </a:solidFill>
              </a:rPr>
              <a:t>Two protons stuck together have </a:t>
            </a:r>
            <a:r>
              <a:rPr lang="en-US" altLang="en-US" sz="3600" b="1" dirty="0">
                <a:solidFill>
                  <a:srgbClr val="FFFF00"/>
                </a:solidFill>
              </a:rPr>
              <a:t>less mass </a:t>
            </a:r>
            <a:r>
              <a:rPr lang="en-US" altLang="en-US" sz="3600" b="1" dirty="0">
                <a:solidFill>
                  <a:prstClr val="white"/>
                </a:solidFill>
              </a:rPr>
              <a:t>than two single separate protons!</a:t>
            </a:r>
          </a:p>
          <a:p>
            <a:pPr algn="ctr"/>
            <a:br>
              <a:rPr lang="en-US" altLang="en-US" sz="3600" dirty="0">
                <a:solidFill>
                  <a:prstClr val="white"/>
                </a:solidFill>
              </a:rPr>
            </a:br>
            <a:r>
              <a:rPr lang="en-US" altLang="en-US" sz="3600" dirty="0">
                <a:solidFill>
                  <a:prstClr val="white"/>
                </a:solidFill>
              </a:rPr>
              <a:t>When the protons are forced together, this extra mass is released ... as </a:t>
            </a:r>
            <a:r>
              <a:rPr lang="en-US" altLang="en-US" sz="3600" dirty="0">
                <a:solidFill>
                  <a:srgbClr val="92D050"/>
                </a:solidFill>
              </a:rPr>
              <a:t>energy</a:t>
            </a:r>
            <a:r>
              <a:rPr lang="en-US" altLang="en-US" sz="3600" dirty="0">
                <a:solidFill>
                  <a:prstClr val="white"/>
                </a:solidFill>
              </a:rPr>
              <a:t>! </a:t>
            </a:r>
          </a:p>
        </p:txBody>
      </p:sp>
    </p:spTree>
    <p:extLst>
      <p:ext uri="{BB962C8B-B14F-4D97-AF65-F5344CB8AC3E}">
        <p14:creationId xmlns:p14="http://schemas.microsoft.com/office/powerpoint/2010/main" val="1700066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3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692ED74-5723-4E7A-B8E5-33E4DE7EE5C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18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5365" name="Rectangle 1"/>
          <p:cNvSpPr>
            <a:spLocks noChangeArrowheads="1"/>
          </p:cNvSpPr>
          <p:nvPr/>
        </p:nvSpPr>
        <p:spPr bwMode="auto">
          <a:xfrm>
            <a:off x="609600" y="304731"/>
            <a:ext cx="8382000" cy="17543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905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Typically this amounts to about </a:t>
            </a: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0.7%</a:t>
            </a:r>
            <a:r>
              <a:rPr lang="en-US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of the total </a:t>
            </a:r>
            <a:r>
              <a:rPr lang="en-US" altLang="en-US" sz="3600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mass, converted to an amount of energy </a:t>
            </a:r>
            <a:r>
              <a:rPr lang="en-US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predictable using the formula.      </a:t>
            </a:r>
          </a:p>
        </p:txBody>
      </p:sp>
      <p:pic>
        <p:nvPicPr>
          <p:cNvPr id="15366" name="Picture 2" descr="http://www.worsleyschool.net/science/files/emc2/emc2for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2224768"/>
            <a:ext cx="3662167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417"/>
          <a:stretch/>
        </p:blipFill>
        <p:spPr>
          <a:xfrm>
            <a:off x="4612383" y="3299220"/>
            <a:ext cx="3429000" cy="355386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B7B4730-75E5-46BF-9CF2-14C7BBBF825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133600"/>
            <a:ext cx="3798962" cy="4726443"/>
          </a:xfrm>
          <a:prstGeom prst="rect">
            <a:avLst/>
          </a:pr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CDEE826-20F9-402C-A0FC-1CFBB289A8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90548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CFBC83-96B0-4046-80F3-AED81BBA41C2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19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4341" name="Rectangle 4"/>
          <p:cNvSpPr>
            <a:spLocks noChangeArrowheads="1"/>
          </p:cNvSpPr>
          <p:nvPr/>
        </p:nvSpPr>
        <p:spPr bwMode="auto">
          <a:xfrm>
            <a:off x="942975" y="457200"/>
            <a:ext cx="7010400" cy="5262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Because other scientists were confirming his theories, </a:t>
            </a:r>
            <a:r>
              <a:rPr lang="en-US" altLang="en-US" sz="48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Albert Einstein </a:t>
            </a:r>
          </a:p>
          <a:p>
            <a:pPr algn="ctr" eaLnBrk="1" hangingPunct="1"/>
            <a:r>
              <a:rPr lang="en-US" alt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was able to see </a:t>
            </a:r>
          </a:p>
          <a:p>
            <a:pPr algn="ctr" eaLnBrk="1" hangingPunct="1"/>
            <a:r>
              <a:rPr lang="en-US" alt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where an understanding </a:t>
            </a:r>
          </a:p>
          <a:p>
            <a:pPr algn="ctr" eaLnBrk="1" hangingPunct="1"/>
            <a:r>
              <a:rPr lang="en-US" altLang="en-US" sz="4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this formula would lead ... </a:t>
            </a:r>
          </a:p>
        </p:txBody>
      </p:sp>
    </p:spTree>
    <p:extLst>
      <p:ext uri="{BB962C8B-B14F-4D97-AF65-F5344CB8AC3E}">
        <p14:creationId xmlns:p14="http://schemas.microsoft.com/office/powerpoint/2010/main" val="42286154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1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ato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4" y="1752606"/>
            <a:ext cx="2209801" cy="190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WordArt 3"/>
          <p:cNvSpPr>
            <a:spLocks noChangeArrowheads="1" noChangeShapeType="1" noTextEdit="1"/>
          </p:cNvSpPr>
          <p:nvPr/>
        </p:nvSpPr>
        <p:spPr bwMode="auto">
          <a:xfrm>
            <a:off x="228600" y="3918155"/>
            <a:ext cx="8458200" cy="2362200"/>
          </a:xfrm>
          <a:prstGeom prst="rect">
            <a:avLst/>
          </a:prstGeom>
        </p:spPr>
        <p:txBody>
          <a:bodyPr wrap="none" lIns="91376" tIns="45688" rIns="91376" bIns="45688" fromWordArt="1">
            <a:prstTxWarp prst="textCascadeUp">
              <a:avLst>
                <a:gd name="adj" fmla="val 44444"/>
              </a:avLst>
            </a:prstTxWarp>
            <a:scene3d>
              <a:camera prst="legacyPerspectiveFront">
                <a:rot lat="20519994" lon="1080000" rev="0"/>
              </a:camera>
              <a:lightRig rig="legacyHarsh2" dir="b"/>
            </a:scene3d>
            <a:sp3d extrusionH="430200" prstMaterial="legacyMatte">
              <a:extrusionClr>
                <a:srgbClr val="FF6600"/>
              </a:extrusionClr>
            </a:sp3d>
          </a:bodyPr>
          <a:lstStyle/>
          <a:p>
            <a:pPr algn="ctr"/>
            <a:r>
              <a:rPr lang="en-US" sz="3600" kern="10" dirty="0">
                <a:ln w="9525">
                  <a:round/>
                  <a:headEnd/>
                  <a:tailEnd/>
                </a:ln>
                <a:gradFill rotWithShape="1">
                  <a:gsLst>
                    <a:gs pos="0">
                      <a:srgbClr val="FFE701"/>
                    </a:gs>
                    <a:gs pos="100000">
                      <a:srgbClr val="FE3E02"/>
                    </a:gs>
                  </a:gsLst>
                  <a:lin ang="5400000" scaled="1"/>
                </a:gradFill>
                <a:latin typeface="Impact"/>
              </a:rPr>
              <a:t>Nuclear Energy</a:t>
            </a:r>
          </a:p>
        </p:txBody>
      </p:sp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1828800" y="533400"/>
            <a:ext cx="5334000" cy="95707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76" tIns="45688" rIns="91376" bIns="456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Chapters 39 – 40 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C90EE-EACE-4270-B925-4692A6C1879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2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387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1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78F453-83A5-4B1A-8658-1AB5D1E45457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20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762000" y="1045029"/>
            <a:ext cx="740092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Although peaceful by nature and politics, he helped write a letter to the President of the United States,</a:t>
            </a:r>
          </a:p>
          <a:p>
            <a:pPr eaLnBrk="1" hangingPunct="1"/>
            <a:r>
              <a:rPr lang="en-US" altLang="en-US" sz="36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urging him to fund research into the development of an atomic bomb</a:t>
            </a:r>
            <a:r>
              <a:rPr lang="en-US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(The Manhattan Project) </a:t>
            </a:r>
          </a:p>
          <a:p>
            <a:pPr eaLnBrk="1" hangingPunct="1"/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... </a:t>
            </a:r>
            <a:r>
              <a:rPr lang="en-US" altLang="en-US" sz="3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altLang="en-US" sz="3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the Nazis or Japan could develop their own first. </a:t>
            </a:r>
          </a:p>
        </p:txBody>
      </p:sp>
    </p:spTree>
    <p:extLst>
      <p:ext uri="{BB962C8B-B14F-4D97-AF65-F5344CB8AC3E}">
        <p14:creationId xmlns:p14="http://schemas.microsoft.com/office/powerpoint/2010/main" val="2175160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 rot="20184259">
            <a:off x="517741" y="1852910"/>
            <a:ext cx="7494360" cy="186204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11500" b="1" spc="200" dirty="0">
                <a:ln w="29210">
                  <a:solidFill>
                    <a:srgbClr val="6BB1C9">
                      <a:tint val="10000"/>
                    </a:srgbClr>
                  </a:solidFill>
                </a:ln>
                <a:solidFill>
                  <a:srgbClr val="6BB1C9">
                    <a:satMod val="200000"/>
                    <a:alpha val="50000"/>
                  </a:srgbClr>
                </a:solidFill>
                <a:effectLst>
                  <a:innerShdw blurRad="50800" dist="50800" dir="8100000">
                    <a:srgbClr val="7D7D7D">
                      <a:alpha val="73000"/>
                    </a:srgbClr>
                  </a:innerShdw>
                  <a:reflection blurRad="6350" stA="55000" endA="50" endPos="85000" dist="60007" dir="5400000" sy="-100000" algn="bl" rotWithShape="0"/>
                </a:effectLst>
                <a:latin typeface="Arial" charset="0"/>
              </a:rPr>
              <a:t>REGRETS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B04FB3E-D812-4AD7-A3EF-104231791075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21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5366" name="Rectangle 4"/>
          <p:cNvSpPr>
            <a:spLocks noChangeArrowheads="1"/>
          </p:cNvSpPr>
          <p:nvPr/>
        </p:nvSpPr>
        <p:spPr bwMode="auto">
          <a:xfrm>
            <a:off x="1657350" y="1585913"/>
            <a:ext cx="5915025" cy="2862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of the most famous pacifists in history, and he had created the formula for weapons of mass destruction. </a:t>
            </a:r>
          </a:p>
        </p:txBody>
      </p:sp>
    </p:spTree>
    <p:extLst>
      <p:ext uri="{BB962C8B-B14F-4D97-AF65-F5344CB8AC3E}">
        <p14:creationId xmlns:p14="http://schemas.microsoft.com/office/powerpoint/2010/main" val="889046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2000"/>
                                        <p:tgtEl>
                                          <p:spTgt spid="1536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70CA75E-0F75-4AA1-A7B2-90430A81B2F0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22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6389" name="Rectangle 4"/>
          <p:cNvSpPr>
            <a:spLocks noChangeArrowheads="1"/>
          </p:cNvSpPr>
          <p:nvPr/>
        </p:nvSpPr>
        <p:spPr bwMode="auto">
          <a:xfrm>
            <a:off x="876300" y="1466850"/>
            <a:ext cx="6781800" cy="3084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"Had I known that the Germans would not succeed in developing an atomic bomb, I would have done nothing." </a:t>
            </a:r>
          </a:p>
          <a:p>
            <a:pPr algn="ctr" eaLnBrk="1" hangingPunct="1"/>
            <a:endParaRPr lang="en-US" alt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eaLnBrk="1" hangingPunct="1"/>
            <a:r>
              <a:rPr lang="en-US" altLang="en-US" sz="32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Einstein</a:t>
            </a:r>
            <a:endParaRPr lang="en-US" altLang="en-US" sz="3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5682955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5" descr="Einstein photo.jpg"/>
          <p:cNvPicPr>
            <a:picLocks noChangeAspect="1"/>
          </p:cNvPicPr>
          <p:nvPr/>
        </p:nvPicPr>
        <p:blipFill>
          <a:blip r:embed="rId2">
            <a:lum contrast="-7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2575" y="261938"/>
            <a:ext cx="6038850" cy="633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EFAD7F-2CED-4D93-8AE4-39D28281B9F4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23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714500" y="485775"/>
            <a:ext cx="56197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"I want to know God's thoughts; the rest 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are details.”</a:t>
            </a:r>
          </a:p>
        </p:txBody>
      </p:sp>
      <p:sp>
        <p:nvSpPr>
          <p:cNvPr id="8" name="Rectangle 7"/>
          <p:cNvSpPr/>
          <p:nvPr/>
        </p:nvSpPr>
        <p:spPr>
          <a:xfrm>
            <a:off x="1914525" y="1323975"/>
            <a:ext cx="5124450" cy="12001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en-US" dirty="0">
                <a:solidFill>
                  <a:srgbClr val="7E6BC9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</a:rPr>
              <a:t>"Education is what remains after one has forgotten everything he learned in school.”</a:t>
            </a:r>
            <a:endParaRPr lang="en-US" sz="1800" dirty="0">
              <a:solidFill>
                <a:srgbClr val="7E6BC9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2028825" y="2609850"/>
            <a:ext cx="5086350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"Only two things are 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infinite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 universe and </a:t>
            </a:r>
            <a:r>
              <a:rPr lang="en-US" altLang="en-US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human stupidity</a:t>
            </a:r>
            <a:r>
              <a:rPr lang="en-US" altLang="en-US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and I'm not sure about the former.”</a:t>
            </a: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2095500" y="3886200"/>
            <a:ext cx="4933950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28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“All religions, arts and sciences are branches of the same tree.”</a:t>
            </a: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2085975" y="5324475"/>
            <a:ext cx="502920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dirty="0">
                <a:solidFill>
                  <a:srgbClr val="C9C2D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“Science without religion is lame. Religion without science is blind."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7909909-4092-4BED-8E67-DBF4DAF6C1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1046814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3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8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9" grpId="0"/>
      <p:bldP spid="10" grpId="0"/>
      <p:bldP spid="1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6E6703-444D-42EF-BECF-C96FF296923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24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5125" name="Picture 4" descr="Einstein comic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61"/>
          <a:stretch>
            <a:fillRect/>
          </a:stretch>
        </p:blipFill>
        <p:spPr bwMode="auto">
          <a:xfrm>
            <a:off x="1104900" y="968375"/>
            <a:ext cx="6867525" cy="492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74765729"/>
      </p:ext>
    </p:extLst>
  </p:cSld>
  <p:clrMapOvr>
    <a:masterClrMapping/>
  </p:clrMapOvr>
  <p:transition spd="med">
    <p:wipe dir="r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AB5F9-591B-46EF-A8CF-9B301A27DE0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25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0" y="152400"/>
            <a:ext cx="9144000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4400" dirty="0">
                <a:solidFill>
                  <a:srgbClr val="FFFF00"/>
                </a:solidFill>
                <a:cs typeface="Times New Roman" panose="02020603050405020304" pitchFamily="18" charset="0"/>
              </a:rPr>
              <a:t>Lise MEITNER </a:t>
            </a:r>
          </a:p>
          <a:p>
            <a:pPr>
              <a:spcBef>
                <a:spcPts val="1200"/>
              </a:spcBef>
              <a:defRPr/>
            </a:pPr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A Jewish woman 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became the second woman to obtain a doctoral degree in physics at the University of Vienna in 1905. </a:t>
            </a: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 1907 she went to Berlin to attend lectures of Max Planck.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Times New Roman" panose="02020603050405020304" pitchFamily="18" charset="0"/>
            </a:endParaRPr>
          </a:p>
          <a:p>
            <a:pPr>
              <a:spcBef>
                <a:spcPts val="1200"/>
              </a:spcBef>
              <a:defRPr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 1926, Meitner became the first woman in Germany to assume a post of full professor in Physics, at the University of Berlin and</a:t>
            </a:r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became directly involved in research with German physicist Otto Hahn (1879-1968).  Otto Frisch (Meitner’s nephew) discovered “</a:t>
            </a:r>
            <a:r>
              <a:rPr lang="en-US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nuclear fission</a:t>
            </a:r>
            <a:r>
              <a:rPr 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.”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 1933, Meitner was acting head of the Physics department of the Kaiser Wilhelm Institute for Chemistry when Hitler came into power. She was one of a very few allowed to stay under his antisemitic regime.</a:t>
            </a:r>
          </a:p>
          <a:p>
            <a:pPr eaLnBrk="1" hangingPunct="1">
              <a:spcBef>
                <a:spcPts val="120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  </a:t>
            </a:r>
            <a:r>
              <a:rPr lang="en-US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In 1936, the duo discovered that uranium would successfully fission when bombarded by “moderated” (slowed down in “heavy” water) neutrons but </a:t>
            </a:r>
            <a:r>
              <a:rPr lang="en-US" altLang="en-US" b="1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the discovery was not revealed in a publication</a:t>
            </a:r>
            <a:r>
              <a:rPr lang="en-US" altLang="en-US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11361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4AB5F9-591B-46EF-A8CF-9B301A27DE06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26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52400" y="76200"/>
            <a:ext cx="8991600" cy="64940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44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Lise MEITNER </a:t>
            </a:r>
          </a:p>
          <a:p>
            <a:pPr eaLnBrk="1" hangingPunct="1"/>
            <a:endParaRPr lang="en-US" altLang="en-US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events changed in Nazi Germany, in 1938, Dr. Lise Meitner successfully escaped Germany to escape Hitler’s inevitable attack and went to Stockholm, Sweden. </a:t>
            </a:r>
          </a:p>
          <a:p>
            <a:pPr eaLnBrk="1" hangingPunct="1"/>
            <a:endParaRPr lang="en-US" alt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/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She (along three other colleagues) 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confirmed Einstein's famous equation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 </a:t>
            </a:r>
            <a:r>
              <a:rPr lang="en-US" sz="28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 = mc</a:t>
            </a:r>
            <a:r>
              <a:rPr lang="en-US" sz="2800" baseline="30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which explained the source of the tremendous releases of energy in </a:t>
            </a:r>
            <a:r>
              <a:rPr lang="en-US" sz="280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nuclear fission</a:t>
            </a:r>
            <a:r>
              <a:rPr lang="en-US" sz="28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eaLnBrk="1" hangingPunct="1"/>
            <a:endParaRPr lang="en-US" altLang="en-US" sz="12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 1944, </a:t>
            </a:r>
            <a:r>
              <a:rPr lang="en-US" alt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Hahn</a:t>
            </a: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was awarded the </a:t>
            </a: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Nobel Prize for Physics</a:t>
            </a:r>
            <a:r>
              <a:rPr lang="en-US" altLang="en-US" sz="28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for his research into fission, but Meitner was ignored.</a:t>
            </a:r>
          </a:p>
          <a:p>
            <a:endParaRPr lang="en-US" altLang="en-US" sz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Nobel "mistake," never acknowledged, was partly rectified in 1966, when Hahn, Meitner, and </a:t>
            </a:r>
            <a:r>
              <a:rPr lang="en-US" altLang="en-US" sz="2800" dirty="0" err="1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Strassmann</a:t>
            </a:r>
            <a:r>
              <a:rPr lang="en-US" altLang="en-US" sz="28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were awarded the U.S. Fermi Prize.</a:t>
            </a:r>
          </a:p>
        </p:txBody>
      </p:sp>
    </p:spTree>
    <p:extLst>
      <p:ext uri="{BB962C8B-B14F-4D97-AF65-F5344CB8AC3E}">
        <p14:creationId xmlns:p14="http://schemas.microsoft.com/office/powerpoint/2010/main" val="278735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51A9A33-B2E5-4E36-B0C6-C04F952699A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27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505200" y="304800"/>
            <a:ext cx="5181600" cy="58477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5400" dirty="0" err="1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Lise</a:t>
            </a:r>
            <a:r>
              <a:rPr lang="en-US" sz="5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pitchFamily="34" charset="0"/>
              </a:rPr>
              <a:t> MEITNER</a:t>
            </a:r>
          </a:p>
          <a:p>
            <a:pPr algn="ctr">
              <a:defRPr/>
            </a:pPr>
            <a:endParaRPr lang="en-US" sz="3200" b="1" spc="100" dirty="0">
              <a:ln w="18000">
                <a:solidFill>
                  <a:srgbClr val="CEB966">
                    <a:satMod val="200000"/>
                    <a:tint val="72000"/>
                  </a:srgbClr>
                </a:solidFill>
                <a:prstDash val="solid"/>
              </a:ln>
              <a:solidFill>
                <a:srgbClr val="CEB966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CEB966">
                    <a:satMod val="200000"/>
                    <a:shade val="1000"/>
                    <a:alpha val="60000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sz="3200" b="1" spc="100" dirty="0">
                <a:ln w="18000">
                  <a:solidFill>
                    <a:srgbClr val="CEB96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CEB966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CEB966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Significantly </a:t>
            </a:r>
          </a:p>
          <a:p>
            <a:pPr algn="ctr">
              <a:defRPr/>
            </a:pPr>
            <a:r>
              <a:rPr lang="en-US" sz="3200" b="1" spc="100" dirty="0">
                <a:ln w="18000">
                  <a:solidFill>
                    <a:srgbClr val="CEB96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CEB966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CEB966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helped to confirm</a:t>
            </a:r>
          </a:p>
          <a:p>
            <a:pPr algn="ctr">
              <a:defRPr/>
            </a:pPr>
            <a:r>
              <a:rPr lang="en-US" sz="3200" b="1" spc="100" dirty="0">
                <a:ln w="18000">
                  <a:solidFill>
                    <a:srgbClr val="CEB96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CEB966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CEB966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Einstein’s </a:t>
            </a:r>
          </a:p>
          <a:p>
            <a:pPr algn="ctr">
              <a:defRPr/>
            </a:pPr>
            <a:r>
              <a:rPr lang="en-US" sz="3200" b="1" spc="100" dirty="0">
                <a:ln w="18000">
                  <a:solidFill>
                    <a:srgbClr val="CEB96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00B0F0">
                    <a:alpha val="5700"/>
                  </a:srgbClr>
                </a:solidFill>
                <a:effectLst>
                  <a:outerShdw blurRad="25000" dist="20000" dir="16020000" algn="tl">
                    <a:srgbClr val="CEB966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e = mc</a:t>
            </a:r>
            <a:r>
              <a:rPr lang="en-US" sz="3200" b="1" spc="100" baseline="30000" dirty="0">
                <a:ln w="18000">
                  <a:solidFill>
                    <a:srgbClr val="CEB96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00B0F0">
                    <a:alpha val="5700"/>
                  </a:srgbClr>
                </a:solidFill>
                <a:effectLst>
                  <a:outerShdw blurRad="25000" dist="20000" dir="16020000" algn="tl">
                    <a:srgbClr val="CEB966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2</a:t>
            </a:r>
            <a:r>
              <a:rPr lang="en-US" sz="3200" b="1" spc="100" dirty="0">
                <a:ln w="18000">
                  <a:solidFill>
                    <a:srgbClr val="CEB96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00B0F0">
                    <a:alpha val="5700"/>
                  </a:srgbClr>
                </a:solidFill>
                <a:effectLst>
                  <a:outerShdw blurRad="25000" dist="20000" dir="16020000" algn="tl">
                    <a:srgbClr val="CEB966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3200" b="1" spc="100" dirty="0">
                <a:ln w="18000">
                  <a:solidFill>
                    <a:srgbClr val="CEB96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CEB966">
                    <a:satMod val="280000"/>
                    <a:tint val="100000"/>
                    <a:alpha val="5700"/>
                  </a:srgbClr>
                </a:solidFill>
                <a:effectLst>
                  <a:outerShdw blurRad="25000" dist="20000" dir="16020000" algn="tl">
                    <a:srgbClr val="CEB966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equation.</a:t>
            </a:r>
          </a:p>
          <a:p>
            <a:pPr algn="ctr">
              <a:defRPr/>
            </a:pPr>
            <a:endParaRPr lang="en-US" sz="3200" b="1" spc="100" dirty="0">
              <a:ln w="18000">
                <a:solidFill>
                  <a:srgbClr val="CEB966">
                    <a:satMod val="200000"/>
                    <a:tint val="72000"/>
                  </a:srgbClr>
                </a:solidFill>
                <a:prstDash val="solid"/>
              </a:ln>
              <a:solidFill>
                <a:srgbClr val="CEB966">
                  <a:satMod val="280000"/>
                  <a:tint val="100000"/>
                  <a:alpha val="5700"/>
                </a:srgbClr>
              </a:solidFill>
              <a:effectLst>
                <a:outerShdw blurRad="25000" dist="20000" dir="16020000" algn="tl">
                  <a:srgbClr val="CEB966">
                    <a:satMod val="200000"/>
                    <a:shade val="1000"/>
                    <a:alpha val="60000"/>
                  </a:srgbClr>
                </a:outerShdw>
              </a:effectLst>
              <a:latin typeface="Arial" pitchFamily="34" charset="0"/>
            </a:endParaRPr>
          </a:p>
          <a:p>
            <a:pPr algn="ctr">
              <a:defRPr/>
            </a:pPr>
            <a:r>
              <a:rPr lang="en-US" sz="3200" b="1" spc="100" dirty="0">
                <a:ln w="18000">
                  <a:solidFill>
                    <a:srgbClr val="CEB966">
                      <a:satMod val="200000"/>
                      <a:tint val="72000"/>
                    </a:srgbClr>
                  </a:solidFill>
                  <a:prstDash val="solid"/>
                </a:ln>
                <a:solidFill>
                  <a:srgbClr val="FF9933">
                    <a:alpha val="5700"/>
                  </a:srgbClr>
                </a:solidFill>
                <a:effectLst>
                  <a:outerShdw blurRad="25000" dist="20000" dir="16020000" algn="tl">
                    <a:srgbClr val="CEB966">
                      <a:satMod val="200000"/>
                      <a:shade val="1000"/>
                      <a:alpha val="60000"/>
                    </a:srgbClr>
                  </a:outerShdw>
                </a:effectLst>
                <a:latin typeface="Arial" pitchFamily="34" charset="0"/>
              </a:rPr>
              <a:t>But Otto Hahn was given full credit when she fled from under the Nazi regime. </a:t>
            </a:r>
          </a:p>
        </p:txBody>
      </p:sp>
      <p:pic>
        <p:nvPicPr>
          <p:cNvPr id="21510" name="Picture 5" descr="lise meitn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993" y="2042070"/>
            <a:ext cx="2381250" cy="3133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955674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9D35E8E-DFF0-4C82-B157-C57E574EFFC8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28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86477" y="1290935"/>
            <a:ext cx="7225055" cy="4247317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>
              <a:defRPr/>
            </a:pPr>
            <a:r>
              <a:rPr lang="en-US" sz="5400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Element 109 </a:t>
            </a: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would be </a:t>
            </a:r>
          </a:p>
          <a:p>
            <a:pPr algn="ctr">
              <a:defRPr/>
            </a:pP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given the official name</a:t>
            </a:r>
          </a:p>
          <a:p>
            <a:pPr algn="ctr">
              <a:defRPr/>
            </a:pP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</a:t>
            </a:r>
            <a:r>
              <a:rPr lang="en-US" sz="5400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meitnerium</a:t>
            </a: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(Mt)</a:t>
            </a:r>
          </a:p>
          <a:p>
            <a:pPr algn="ctr">
              <a:defRPr/>
            </a:pP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 in her honor </a:t>
            </a:r>
          </a:p>
          <a:p>
            <a:pPr algn="ctr">
              <a:defRPr/>
            </a:pPr>
            <a:r>
              <a:rPr lang="en-US" sz="54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</a:rPr>
              <a:t>as a consolation.</a:t>
            </a:r>
            <a:endParaRPr lang="en-US" sz="5400" b="1" spc="150" dirty="0">
              <a:ln w="11430"/>
              <a:solidFill>
                <a:srgbClr val="F8F8F8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238000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273ECD-1716-43C9-A46F-01293A050133}" type="slidenum">
              <a:rPr lang="en-US" smtClean="0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29</a:t>
            </a:fld>
            <a:endParaRPr lang="en-US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17413" name="Picture 4" descr="Einstein comic 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874713"/>
            <a:ext cx="4267200" cy="5108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555964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74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7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9" name="Rectangle 9"/>
          <p:cNvSpPr>
            <a:spLocks noGrp="1" noChangeArrowheads="1"/>
          </p:cNvSpPr>
          <p:nvPr>
            <p:ph type="title"/>
          </p:nvPr>
        </p:nvSpPr>
        <p:spPr>
          <a:xfrm>
            <a:off x="228564" y="0"/>
            <a:ext cx="8763037" cy="1233506"/>
          </a:xfrm>
        </p:spPr>
        <p:txBody>
          <a:bodyPr/>
          <a:lstStyle/>
          <a:p>
            <a:pPr eaLnBrk="1" hangingPunct="1">
              <a:defRPr/>
            </a:pPr>
            <a:r>
              <a:rPr lang="en-US" altLang="en-US" dirty="0"/>
              <a:t>The Quantum Concept and Photons</a:t>
            </a:r>
          </a:p>
        </p:txBody>
      </p:sp>
      <p:grpSp>
        <p:nvGrpSpPr>
          <p:cNvPr id="75780" name="Group 14"/>
          <p:cNvGrpSpPr>
            <a:grpSpLocks/>
          </p:cNvGrpSpPr>
          <p:nvPr/>
        </p:nvGrpSpPr>
        <p:grpSpPr bwMode="auto">
          <a:xfrm>
            <a:off x="304799" y="1981200"/>
            <a:ext cx="8610600" cy="4205100"/>
            <a:chOff x="192" y="1230"/>
            <a:chExt cx="5424" cy="2757"/>
          </a:xfrm>
        </p:grpSpPr>
        <p:pic>
          <p:nvPicPr>
            <p:cNvPr id="75782" name="Picture 10" descr="0132525763_A143a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8732" b="39806"/>
            <a:stretch>
              <a:fillRect/>
            </a:stretch>
          </p:blipFill>
          <p:spPr bwMode="auto">
            <a:xfrm>
              <a:off x="192" y="1230"/>
              <a:ext cx="5424" cy="16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5783" name="Text Box 11"/>
            <p:cNvSpPr txBox="1">
              <a:spLocks noChangeArrowheads="1"/>
            </p:cNvSpPr>
            <p:nvPr/>
          </p:nvSpPr>
          <p:spPr bwMode="auto">
            <a:xfrm>
              <a:off x="288" y="2928"/>
              <a:ext cx="1728" cy="105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900" dirty="0">
                  <a:solidFill>
                    <a:srgbClr val="000000"/>
                  </a:solidFill>
                </a:rPr>
                <a:t>No electrons are ejected because the frequency of the light is below the threshold frequency.</a:t>
              </a:r>
            </a:p>
          </p:txBody>
        </p:sp>
        <p:sp>
          <p:nvSpPr>
            <p:cNvPr id="75784" name="Text Box 12"/>
            <p:cNvSpPr txBox="1">
              <a:spLocks noChangeArrowheads="1"/>
            </p:cNvSpPr>
            <p:nvPr/>
          </p:nvSpPr>
          <p:spPr bwMode="auto">
            <a:xfrm>
              <a:off x="2064" y="2928"/>
              <a:ext cx="1728" cy="83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900" dirty="0">
                  <a:solidFill>
                    <a:srgbClr val="000000"/>
                  </a:solidFill>
                </a:rPr>
                <a:t>If the light is at or above the threshold frequency, electrons are ejected.</a:t>
              </a:r>
            </a:p>
          </p:txBody>
        </p:sp>
        <p:sp>
          <p:nvSpPr>
            <p:cNvPr id="75785" name="Text Box 13"/>
            <p:cNvSpPr txBox="1">
              <a:spLocks noChangeArrowheads="1"/>
            </p:cNvSpPr>
            <p:nvPr/>
          </p:nvSpPr>
          <p:spPr bwMode="auto">
            <a:xfrm>
              <a:off x="3840" y="2928"/>
              <a:ext cx="1728" cy="8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altLang="en-US" sz="1900" dirty="0">
                  <a:solidFill>
                    <a:srgbClr val="000000"/>
                  </a:solidFill>
                </a:rPr>
                <a:t>If the frequency is increased, the ejected electrons will travel faster.</a:t>
              </a:r>
            </a:p>
          </p:txBody>
        </p:sp>
      </p:grpSp>
      <p:sp>
        <p:nvSpPr>
          <p:cNvPr id="75781" name="Text Box 15"/>
          <p:cNvSpPr txBox="1">
            <a:spLocks noChangeArrowheads="1"/>
          </p:cNvSpPr>
          <p:nvPr/>
        </p:nvSpPr>
        <p:spPr bwMode="auto">
          <a:xfrm>
            <a:off x="152437" y="1233506"/>
            <a:ext cx="8762999" cy="6459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91019" tIns="45510" rIns="91019" bIns="45510">
            <a:spAutoFit/>
          </a:bodyPr>
          <a:lstStyle>
            <a:lvl1pPr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50000"/>
              </a:spcBef>
            </a:pPr>
            <a:r>
              <a:rPr lang="en-US" altLang="en-US" sz="3600" b="1" dirty="0">
                <a:solidFill>
                  <a:srgbClr val="00B0F0"/>
                </a:solidFill>
              </a:rPr>
              <a:t>The Photoelectric Effect </a:t>
            </a:r>
            <a:r>
              <a:rPr lang="en-US" altLang="en-US" b="1" dirty="0">
                <a:solidFill>
                  <a:srgbClr val="658B92"/>
                </a:solidFill>
                <a:sym typeface="Wingdings" panose="05000000000000000000" pitchFamily="2" charset="2"/>
              </a:rPr>
              <a:t> </a:t>
            </a:r>
            <a:r>
              <a:rPr lang="en-US" altLang="en-US" dirty="0">
                <a:sym typeface="Wingdings" panose="05000000000000000000" pitchFamily="2" charset="2"/>
              </a:rPr>
              <a:t>Shows</a:t>
            </a:r>
            <a:r>
              <a:rPr lang="en-US" altLang="en-US" b="1" dirty="0">
                <a:solidFill>
                  <a:srgbClr val="658B92"/>
                </a:solidFill>
                <a:sym typeface="Wingdings" panose="05000000000000000000" pitchFamily="2" charset="2"/>
              </a:rPr>
              <a:t> “</a:t>
            </a:r>
            <a:r>
              <a:rPr lang="en-US" altLang="en-US" b="1" dirty="0">
                <a:solidFill>
                  <a:srgbClr val="FF0000"/>
                </a:solidFill>
                <a:sym typeface="Wingdings" panose="05000000000000000000" pitchFamily="2" charset="2"/>
              </a:rPr>
              <a:t>Quanta</a:t>
            </a:r>
            <a:r>
              <a:rPr lang="en-US" altLang="en-US" b="1" dirty="0">
                <a:solidFill>
                  <a:srgbClr val="658B92"/>
                </a:solidFill>
                <a:sym typeface="Wingdings" panose="05000000000000000000" pitchFamily="2" charset="2"/>
              </a:rPr>
              <a:t>”</a:t>
            </a:r>
            <a:endParaRPr lang="en-US" altLang="en-US" b="1" dirty="0">
              <a:solidFill>
                <a:srgbClr val="FF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828800" y="5943613"/>
            <a:ext cx="6553201" cy="507407"/>
          </a:xfrm>
          <a:prstGeom prst="rect">
            <a:avLst/>
          </a:prstGeom>
          <a:solidFill>
            <a:srgbClr val="FFC000"/>
          </a:solidFill>
        </p:spPr>
        <p:txBody>
          <a:bodyPr wrap="square" lIns="91019" tIns="45510" rIns="91019" bIns="45510" rtlCol="0">
            <a:spAutoFit/>
          </a:bodyPr>
          <a:lstStyle/>
          <a:p>
            <a:pPr algn="ctr"/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e.g. garage door opener; remote controls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0CC7B5-D948-415F-A922-98CCEBA683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C721C48-9D09-4589-9144-B728FE3B6F7F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3</a:t>
            </a:fld>
            <a:endParaRPr lang="en-US" alt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23305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7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57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81" grpId="0"/>
      <p:bldP spid="2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1219200"/>
            <a:ext cx="7772400" cy="4800600"/>
          </a:xfrm>
        </p:spPr>
        <p:txBody>
          <a:bodyPr/>
          <a:lstStyle/>
          <a:p>
            <a:pPr marL="457200" indent="-457200" eaLnBrk="1" hangingPunct="1"/>
            <a:r>
              <a:rPr lang="en-US" b="1" dirty="0"/>
              <a:t>Radioactive decay</a:t>
            </a:r>
            <a:r>
              <a:rPr lang="en-US" dirty="0"/>
              <a:t>, also known as nuclear </a:t>
            </a:r>
            <a:r>
              <a:rPr lang="en-US" b="1" dirty="0"/>
              <a:t>decay</a:t>
            </a:r>
            <a:r>
              <a:rPr lang="en-US" dirty="0"/>
              <a:t> or </a:t>
            </a:r>
            <a:r>
              <a:rPr lang="en-US" b="1" dirty="0"/>
              <a:t>radioactivity</a:t>
            </a:r>
            <a:r>
              <a:rPr lang="en-US" dirty="0"/>
              <a:t>, is the process by which a nucleus of an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unstable atom </a:t>
            </a:r>
            <a:r>
              <a:rPr lang="en-US" dirty="0"/>
              <a:t>loses energy by emitting radiation. </a:t>
            </a:r>
          </a:p>
          <a:p>
            <a:pPr marL="457200" indent="-457200" eaLnBrk="1" hangingPunct="1">
              <a:spcBef>
                <a:spcPts val="1800"/>
              </a:spcBef>
            </a:pPr>
            <a:r>
              <a:rPr lang="en-US" dirty="0">
                <a:solidFill>
                  <a:srgbClr val="FF0000"/>
                </a:solidFill>
              </a:rPr>
              <a:t>Radioactive decay occurs when a material </a:t>
            </a:r>
            <a:r>
              <a:rPr lang="en-US" dirty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spontaneously</a:t>
            </a:r>
            <a:r>
              <a:rPr lang="en-US" dirty="0">
                <a:solidFill>
                  <a:srgbClr val="FF0000"/>
                </a:solidFill>
              </a:rPr>
              <a:t> emits radiation </a:t>
            </a:r>
            <a:r>
              <a:rPr lang="en-US" dirty="0"/>
              <a:t>—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including alpha particles, beta particles, gamma rays</a:t>
            </a:r>
            <a:r>
              <a:rPr lang="en-US" dirty="0">
                <a:solidFill>
                  <a:srgbClr val="00B050"/>
                </a:solidFill>
              </a:rPr>
              <a:t>.</a:t>
            </a:r>
            <a:endParaRPr lang="en-US" altLang="en-US" dirty="0">
              <a:solidFill>
                <a:srgbClr val="00B05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30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b="1" dirty="0"/>
              <a:t>Radioactive Decay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65836" y="3276600"/>
            <a:ext cx="7772400" cy="27432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00B050"/>
                </a:solidFill>
              </a:rPr>
              <a:t>A particle with two neutrons and two protons is ejected from the nucleus of a radioactive atom. </a:t>
            </a:r>
          </a:p>
          <a:p>
            <a:pPr eaLnBrk="1" hangingPunct="1"/>
            <a:r>
              <a:rPr lang="en-US" dirty="0"/>
              <a:t>The particle is identical to the nucleus of a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helium atom</a:t>
            </a:r>
            <a:r>
              <a:rPr lang="en-US" dirty="0"/>
              <a:t>. 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31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dirty="0"/>
              <a:t>Alpha Decay</a:t>
            </a: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5564" y="838200"/>
            <a:ext cx="7846036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268482" y="2012950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66FF"/>
                </a:solidFill>
              </a:rPr>
              <a:t>Daughter Product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90600" y="2048383"/>
            <a:ext cx="182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Radioactive Isotope</a:t>
            </a:r>
          </a:p>
        </p:txBody>
      </p:sp>
    </p:spTree>
    <p:extLst>
      <p:ext uri="{BB962C8B-B14F-4D97-AF65-F5344CB8AC3E}">
        <p14:creationId xmlns:p14="http://schemas.microsoft.com/office/powerpoint/2010/main" val="356966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3991" y="4267200"/>
            <a:ext cx="7772400" cy="22860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rgbClr val="00B050"/>
                </a:solidFill>
              </a:rPr>
              <a:t>Notice that the atomic mass &amp; atomic number on each side of the arrow are equal.</a:t>
            </a:r>
          </a:p>
          <a:p>
            <a:pPr marL="0" indent="0" eaLnBrk="1" hangingPunct="1">
              <a:buNone/>
              <a:tabLst>
                <a:tab pos="2062163" algn="l"/>
              </a:tabLst>
            </a:pPr>
            <a:r>
              <a:rPr lang="en-US" altLang="en-US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Mass: 	</a:t>
            </a:r>
            <a:r>
              <a:rPr lang="en-US" altLang="en-US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240 </a:t>
            </a:r>
            <a:r>
              <a:rPr lang="en-US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= </a:t>
            </a:r>
            <a:r>
              <a:rPr lang="en-US" altLang="en-US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236 + 4</a:t>
            </a:r>
          </a:p>
          <a:p>
            <a:pPr marL="0" indent="0" eaLnBrk="1" hangingPunct="1">
              <a:buNone/>
              <a:tabLst>
                <a:tab pos="2286000" algn="l"/>
              </a:tabLst>
            </a:pPr>
            <a:r>
              <a:rPr lang="en-US" alt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Atomic #:  	</a:t>
            </a:r>
            <a:r>
              <a:rPr lang="en-US" altLang="en-US" dirty="0">
                <a:solidFill>
                  <a:srgbClr val="FF99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94</a:t>
            </a:r>
            <a:r>
              <a:rPr lang="en-US" alt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= </a:t>
            </a:r>
            <a:r>
              <a:rPr lang="en-US" altLang="en-US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92 + 2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dirty="0"/>
              <a:t>Alpha Decay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4413983" cy="324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124526" y="1616755"/>
            <a:ext cx="1600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66FF"/>
                </a:solidFill>
              </a:rPr>
              <a:t>Daughter Product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990600" y="1662166"/>
            <a:ext cx="18262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Radioactive Isotope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352800" y="881406"/>
            <a:ext cx="685800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Pu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95E2DD3-5150-4516-A857-707E59DF51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19285789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85800"/>
            <a:ext cx="7772400" cy="137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rgbClr val="00B050"/>
                </a:solidFill>
              </a:rPr>
              <a:t>Fill in the atomic masses &amp; atomic numbers on each side of the arrow. </a:t>
            </a:r>
            <a:r>
              <a:rPr lang="en-US" sz="2000" i="1" dirty="0">
                <a:solidFill>
                  <a:srgbClr val="00B050"/>
                </a:solidFill>
              </a:rPr>
              <a:t>Make sure they are equal on both sides.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dirty="0"/>
              <a:t>Alpha Decay Transmutation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6013622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4495800" y="29718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6705600" y="3276600"/>
            <a:ext cx="422189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611894" y="1981200"/>
            <a:ext cx="398506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4572000" y="24384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2057400" y="53340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648200" y="5791200"/>
            <a:ext cx="457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1981200" y="39624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4633686" y="42672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6611894" y="47244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2057400" y="58674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648200" y="6248400"/>
            <a:ext cx="4572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6629400" y="6139543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83727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85800"/>
            <a:ext cx="7772400" cy="137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rgbClr val="00B050"/>
                </a:solidFill>
              </a:rPr>
              <a:t>Fill in the atomic masses &amp; atomic numbers on each side of the arrow. </a:t>
            </a:r>
            <a:r>
              <a:rPr lang="en-US" sz="2000" i="1" dirty="0">
                <a:solidFill>
                  <a:srgbClr val="00B050"/>
                </a:solidFill>
              </a:rPr>
              <a:t>Make sure they are equal on both sides.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chemeClr val="accent6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dirty="0"/>
              <a:t>Alpha Decay Transmutation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981200"/>
            <a:ext cx="6013622" cy="476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1925438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6414" y="4191000"/>
            <a:ext cx="7772400" cy="1295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/>
              <a:t>A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neutron</a:t>
            </a:r>
            <a:r>
              <a:rPr lang="en-US" dirty="0"/>
              <a:t> in an atom's nucleus turns into a proton, an 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</a:t>
            </a:r>
            <a:r>
              <a:rPr lang="en-US" dirty="0"/>
              <a:t> and an </a:t>
            </a:r>
            <a:r>
              <a:rPr lang="en-US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antineutrino</a:t>
            </a:r>
            <a:r>
              <a:rPr lang="en-US" dirty="0"/>
              <a:t>. </a:t>
            </a:r>
            <a:endParaRPr lang="en-US" altLang="en-US" dirty="0">
              <a:solidFill>
                <a:srgbClr val="7030A0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533400"/>
            <a:ext cx="3886200" cy="33032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</p:spPr>
        <p:txBody>
          <a:bodyPr/>
          <a:lstStyle/>
          <a:p>
            <a:pPr algn="r" eaLnBrk="1" hangingPunct="1"/>
            <a:r>
              <a:rPr lang="en-US" altLang="en-US" dirty="0"/>
              <a:t>Beta Decay</a:t>
            </a:r>
          </a:p>
        </p:txBody>
      </p:sp>
    </p:spTree>
    <p:extLst>
      <p:ext uri="{BB962C8B-B14F-4D97-AF65-F5344CB8AC3E}">
        <p14:creationId xmlns:p14="http://schemas.microsoft.com/office/powerpoint/2010/main" val="4203504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</p:spPr>
        <p:txBody>
          <a:bodyPr/>
          <a:lstStyle/>
          <a:p>
            <a:pPr algn="r" eaLnBrk="1" hangingPunct="1"/>
            <a:r>
              <a:rPr lang="en-US" altLang="en-US" dirty="0"/>
              <a:t>Beta Decay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46364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/>
              <a:t>The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</a:t>
            </a:r>
            <a:r>
              <a:rPr lang="en-US" dirty="0"/>
              <a:t> and </a:t>
            </a:r>
            <a:r>
              <a:rPr lang="en-US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antineutrino</a:t>
            </a:r>
            <a:r>
              <a:rPr lang="en-US" dirty="0"/>
              <a:t> fly away from the nucleus, which now has one more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</a:t>
            </a:r>
            <a:r>
              <a:rPr lang="en-US" dirty="0"/>
              <a:t> than it started with. </a:t>
            </a:r>
          </a:p>
          <a:p>
            <a:pPr eaLnBrk="1" hangingPunct="1"/>
            <a:r>
              <a:rPr lang="en-US" dirty="0">
                <a:solidFill>
                  <a:srgbClr val="CC00CC"/>
                </a:solidFill>
              </a:rPr>
              <a:t>Since an atom gains a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</a:t>
            </a:r>
            <a:r>
              <a:rPr lang="en-US" dirty="0">
                <a:solidFill>
                  <a:srgbClr val="CC00CC"/>
                </a:solidFill>
              </a:rPr>
              <a:t> during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 decay</a:t>
            </a:r>
            <a:r>
              <a:rPr lang="en-US" dirty="0">
                <a:solidFill>
                  <a:srgbClr val="CC00CC"/>
                </a:solidFill>
              </a:rPr>
              <a:t>, it changes from one element to another (e.g. </a:t>
            </a:r>
            <a:r>
              <a:rPr lang="en-US" dirty="0">
                <a:solidFill>
                  <a:srgbClr val="002060"/>
                </a:solidFill>
              </a:rPr>
              <a:t>H to He</a:t>
            </a:r>
            <a:r>
              <a:rPr lang="en-US" dirty="0">
                <a:solidFill>
                  <a:srgbClr val="CC00CC"/>
                </a:solidFill>
              </a:rPr>
              <a:t>).</a:t>
            </a:r>
            <a:endParaRPr lang="en-US" altLang="en-US" dirty="0">
              <a:solidFill>
                <a:srgbClr val="CC00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36</a:t>
            </a:fld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4114800"/>
            <a:ext cx="6400800" cy="2419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134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457200"/>
            <a:ext cx="7530414" cy="2428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73163" y="4343400"/>
            <a:ext cx="7772400" cy="1752600"/>
          </a:xfrm>
        </p:spPr>
        <p:txBody>
          <a:bodyPr/>
          <a:lstStyle/>
          <a:p>
            <a:pPr eaLnBrk="1" hangingPunct="1"/>
            <a:r>
              <a:rPr lang="en-US" dirty="0">
                <a:solidFill>
                  <a:srgbClr val="CC00CC"/>
                </a:solidFill>
              </a:rPr>
              <a:t>Since an atom gains a </a:t>
            </a:r>
            <a:r>
              <a:rPr lang="en-US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proton</a:t>
            </a:r>
            <a:r>
              <a:rPr lang="en-US" dirty="0">
                <a:solidFill>
                  <a:srgbClr val="CC00CC"/>
                </a:solidFill>
              </a:rPr>
              <a:t> during </a:t>
            </a:r>
            <a:r>
              <a:rPr lang="en-US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 decay</a:t>
            </a:r>
            <a:r>
              <a:rPr lang="en-US" dirty="0">
                <a:solidFill>
                  <a:srgbClr val="CC00CC"/>
                </a:solidFill>
              </a:rPr>
              <a:t>, it changes from one element to another (e.g. </a:t>
            </a:r>
            <a:r>
              <a:rPr lang="en-US" dirty="0">
                <a:solidFill>
                  <a:srgbClr val="002060"/>
                </a:solidFill>
              </a:rPr>
              <a:t>C to N</a:t>
            </a:r>
            <a:r>
              <a:rPr lang="en-US" dirty="0">
                <a:solidFill>
                  <a:srgbClr val="CC00CC"/>
                </a:solidFill>
              </a:rPr>
              <a:t>).</a:t>
            </a:r>
            <a:endParaRPr lang="en-US" altLang="en-US" dirty="0">
              <a:solidFill>
                <a:srgbClr val="CC00CC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37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</p:spPr>
        <p:txBody>
          <a:bodyPr/>
          <a:lstStyle/>
          <a:p>
            <a:pPr algn="r" eaLnBrk="1" hangingPunct="1"/>
            <a:r>
              <a:rPr lang="en-US" altLang="en-US" dirty="0"/>
              <a:t>Beta Decay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937141"/>
            <a:ext cx="5257800" cy="983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2819400" y="51581"/>
            <a:ext cx="27201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Daughter Product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838200" y="71735"/>
            <a:ext cx="18262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RadioIsotope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584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85800"/>
            <a:ext cx="7772400" cy="137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rgbClr val="00B050"/>
                </a:solidFill>
              </a:rPr>
              <a:t>Fill in the atomic masses &amp; atomic numbers on each side of the arrow. </a:t>
            </a:r>
            <a:r>
              <a:rPr lang="en-US" sz="2000" i="1" dirty="0">
                <a:solidFill>
                  <a:srgbClr val="00B050"/>
                </a:solidFill>
              </a:rPr>
              <a:t>Make sure they are equal on both sides.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15393"/>
            <a:ext cx="5544378" cy="451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Beta Decay Transmutation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6400800" y="2514600"/>
            <a:ext cx="398506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7" name="Rectangle 6"/>
          <p:cNvSpPr/>
          <p:nvPr/>
        </p:nvSpPr>
        <p:spPr bwMode="auto">
          <a:xfrm>
            <a:off x="4267200" y="21336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0" name="Rectangle 9"/>
          <p:cNvSpPr/>
          <p:nvPr/>
        </p:nvSpPr>
        <p:spPr bwMode="auto">
          <a:xfrm>
            <a:off x="4267200" y="33528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 bwMode="auto">
          <a:xfrm>
            <a:off x="6459494" y="5791200"/>
            <a:ext cx="398506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 bwMode="auto">
          <a:xfrm>
            <a:off x="1843314" y="51816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 bwMode="auto">
          <a:xfrm>
            <a:off x="6459494" y="6232071"/>
            <a:ext cx="398506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Rectangle 13"/>
          <p:cNvSpPr/>
          <p:nvPr/>
        </p:nvSpPr>
        <p:spPr bwMode="auto">
          <a:xfrm>
            <a:off x="4219989" y="4372396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 bwMode="auto">
          <a:xfrm>
            <a:off x="6459494" y="3962400"/>
            <a:ext cx="398506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 bwMode="auto">
          <a:xfrm>
            <a:off x="1828800" y="29718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 bwMode="auto">
          <a:xfrm>
            <a:off x="1792475" y="58674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4191000" y="3951514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 bwMode="auto">
          <a:xfrm>
            <a:off x="4267200" y="62484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4267200" y="4800600"/>
            <a:ext cx="609600" cy="381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14223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685800"/>
            <a:ext cx="7772400" cy="1371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sz="2800" dirty="0">
                <a:solidFill>
                  <a:srgbClr val="00B050"/>
                </a:solidFill>
              </a:rPr>
              <a:t>Fill in the atomic masses &amp; atomic numbers on each side of the arrow. </a:t>
            </a:r>
            <a:r>
              <a:rPr lang="en-US" sz="2000" i="1" dirty="0">
                <a:solidFill>
                  <a:srgbClr val="00B050"/>
                </a:solidFill>
              </a:rPr>
              <a:t>Make sure they are equal on both sides.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39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2115393"/>
            <a:ext cx="5544378" cy="45140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</p:spPr>
        <p:txBody>
          <a:bodyPr/>
          <a:lstStyle/>
          <a:p>
            <a:pPr algn="ctr" eaLnBrk="1" hangingPunct="1"/>
            <a:r>
              <a:rPr lang="en-US" altLang="en-US" dirty="0"/>
              <a:t>Beta Decay Transmutation</a:t>
            </a:r>
          </a:p>
        </p:txBody>
      </p:sp>
    </p:spTree>
    <p:extLst>
      <p:ext uri="{BB962C8B-B14F-4D97-AF65-F5344CB8AC3E}">
        <p14:creationId xmlns:p14="http://schemas.microsoft.com/office/powerpoint/2010/main" val="24641492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7373" y="1219201"/>
            <a:ext cx="8984227" cy="5480848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Einstein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explained the photoelectric effect incorporating </a:t>
            </a:r>
            <a:r>
              <a:rPr lang="en-US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Planck’s </a:t>
            </a:r>
            <a:r>
              <a:rPr lang="en-US" sz="2700" u="sng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particle</a:t>
            </a:r>
            <a:r>
              <a:rPr lang="en-US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view (quantum) 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while proposing that light being a </a:t>
            </a:r>
            <a:r>
              <a:rPr lang="en-US" sz="27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wave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behaves as “</a:t>
            </a:r>
            <a:r>
              <a:rPr lang="en-US" sz="2700" u="sng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Photons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or bundle of energy.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" y="0"/>
            <a:ext cx="9143994" cy="1371600"/>
          </a:xfrm>
        </p:spPr>
        <p:txBody>
          <a:bodyPr/>
          <a:lstStyle/>
          <a:p>
            <a:pPr marL="0" indent="0"/>
            <a:r>
              <a:rPr lang="en-US" sz="4000" dirty="0">
                <a:solidFill>
                  <a:srgbClr val="00B0F0"/>
                </a:solidFill>
              </a:rPr>
              <a:t>Photoelectric Effect</a:t>
            </a:r>
            <a:r>
              <a:rPr lang="en-US" sz="2500" dirty="0"/>
              <a:t>:  Discrete Particle &amp; Wavelength</a:t>
            </a:r>
          </a:p>
        </p:txBody>
      </p:sp>
      <p:sp>
        <p:nvSpPr>
          <p:cNvPr id="6" name="Rectangle 5"/>
          <p:cNvSpPr/>
          <p:nvPr/>
        </p:nvSpPr>
        <p:spPr bwMode="auto">
          <a:xfrm>
            <a:off x="7545304" y="4742649"/>
            <a:ext cx="157582" cy="193343"/>
          </a:xfrm>
          <a:prstGeom prst="rect">
            <a:avLst/>
          </a:prstGeom>
          <a:solidFill>
            <a:schemeClr val="bg1"/>
          </a:solidFill>
          <a:ln w="2857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 sz="1700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15241" y="2895600"/>
            <a:ext cx="4556760" cy="3733800"/>
          </a:xfrm>
        </p:spPr>
        <p:txBody>
          <a:bodyPr/>
          <a:lstStyle/>
          <a:p>
            <a:pPr marL="1586" lvl="1" indent="0">
              <a:spcBef>
                <a:spcPts val="0"/>
              </a:spcBef>
              <a:buNone/>
            </a:pP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Every Photon has a quantized amount of energy as described by </a:t>
            </a:r>
            <a:r>
              <a:rPr lang="en-US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 = h</a:t>
            </a:r>
            <a:r>
              <a:rPr lang="el-GR" sz="4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7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456371" lvl="2" indent="0">
              <a:spcBef>
                <a:spcPts val="1200"/>
              </a:spcBef>
              <a:buNone/>
            </a:pPr>
            <a:r>
              <a:rPr lang="en-US" sz="2700" i="1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sz="2700" dirty="0">
                <a:solidFill>
                  <a:srgbClr val="00B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energy of photon</a:t>
            </a:r>
          </a:p>
          <a:p>
            <a:pPr marL="456371" lvl="2" indent="0">
              <a:spcBef>
                <a:spcPts val="1200"/>
              </a:spcBef>
              <a:buNone/>
            </a:pPr>
            <a:r>
              <a:rPr lang="en-US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h</a:t>
            </a: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Planck’s constant</a:t>
            </a:r>
          </a:p>
          <a:p>
            <a:pPr marL="456371" lvl="2" indent="0">
              <a:spcBef>
                <a:spcPts val="1200"/>
              </a:spcBef>
              <a:buNone/>
            </a:pPr>
            <a:r>
              <a:rPr lang="el-GR" sz="27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ν</a:t>
            </a:r>
            <a:r>
              <a:rPr lang="en-US" sz="27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7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frequency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908332" y="2819400"/>
            <a:ext cx="4267199" cy="4038600"/>
            <a:chOff x="4876800" y="2708345"/>
            <a:chExt cx="4267200" cy="4139823"/>
          </a:xfrm>
        </p:grpSpPr>
        <p:pic>
          <p:nvPicPr>
            <p:cNvPr id="10" name="Picture 2" descr="File:Fotón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76800" y="2708345"/>
              <a:ext cx="4267200" cy="41398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/>
            <p:cNvSpPr/>
            <p:nvPr/>
          </p:nvSpPr>
          <p:spPr bwMode="auto">
            <a:xfrm>
              <a:off x="6553200" y="2784545"/>
              <a:ext cx="2133600" cy="568255"/>
            </a:xfrm>
            <a:prstGeom prst="rect">
              <a:avLst/>
            </a:prstGeom>
            <a:solidFill>
              <a:schemeClr val="bg1"/>
            </a:solidFill>
            <a:ln w="28575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rot="0" spcFirstLastPara="0" vertOverflow="overflow" horzOverflow="overflow" vert="horz" wrap="square" lIns="0" tIns="0" rIns="0" bIns="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 defTabSz="910222" eaLnBrk="1" hangingPunct="1">
                <a:lnSpc>
                  <a:spcPct val="115000"/>
                </a:lnSpc>
                <a:spcBef>
                  <a:spcPct val="20000"/>
                </a:spcBef>
                <a:buClr>
                  <a:srgbClr val="2877C4"/>
                </a:buClr>
              </a:pPr>
              <a:endParaRPr lang="en-US" sz="800" dirty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154147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810000"/>
            <a:ext cx="7878763" cy="2438400"/>
          </a:xfrm>
        </p:spPr>
        <p:txBody>
          <a:bodyPr/>
          <a:lstStyle/>
          <a:p>
            <a:pPr eaLnBrk="1" hangingPunct="1"/>
            <a:r>
              <a:rPr lang="en-US" dirty="0"/>
              <a:t>Gamma rays (e.g. photon) are NOT charged particles.</a:t>
            </a:r>
          </a:p>
          <a:p>
            <a:pPr eaLnBrk="1" hangingPunct="1"/>
            <a:r>
              <a:rPr lang="en-US" altLang="en-US" dirty="0">
                <a:solidFill>
                  <a:srgbClr val="7030A0"/>
                </a:solidFill>
              </a:rPr>
              <a:t>They are HIGH energy electromagnetic radiation with 10,000 times more energy than visible light.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dirty="0"/>
              <a:t>Gamma Decay</a:t>
            </a: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990600"/>
            <a:ext cx="6132812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9257E9D-B861-4142-896C-E6FC617E15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410200" y="6322259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545411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810000"/>
            <a:ext cx="8077200" cy="2438400"/>
          </a:xfrm>
        </p:spPr>
        <p:txBody>
          <a:bodyPr/>
          <a:lstStyle/>
          <a:p>
            <a:pPr eaLnBrk="1" hangingPunct="1"/>
            <a:r>
              <a:rPr lang="en-US" dirty="0"/>
              <a:t>Gamma rays have no mass and no charge.</a:t>
            </a:r>
          </a:p>
          <a:p>
            <a:pPr eaLnBrk="1" hangingPunct="1"/>
            <a:r>
              <a:rPr lang="en-US" altLang="en-US" dirty="0">
                <a:solidFill>
                  <a:srgbClr val="7030A0"/>
                </a:solidFill>
              </a:rPr>
              <a:t>They are the most dangerous type of radiation since they penetrate materials much more than alpha and beta particles.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>
          <a:xfrm>
            <a:off x="6993860" y="6373878"/>
            <a:ext cx="1905000" cy="457200"/>
          </a:xfrm>
        </p:spPr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dirty="0"/>
              <a:t>Gamma Decay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18D38746-EBBA-4FBF-A832-0D7773279B91}"/>
              </a:ext>
            </a:extLst>
          </p:cNvPr>
          <p:cNvGrpSpPr/>
          <p:nvPr/>
        </p:nvGrpSpPr>
        <p:grpSpPr>
          <a:xfrm>
            <a:off x="3048000" y="1066800"/>
            <a:ext cx="2327979" cy="2684206"/>
            <a:chOff x="3048000" y="1066800"/>
            <a:chExt cx="2327979" cy="268420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E9ACE7BF-AB8E-4CFF-AE35-08058CF1E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68020" y="1219200"/>
              <a:ext cx="1607959" cy="2354784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6DF50741-B56E-4ED5-998F-E6350660E8BD}"/>
                </a:ext>
              </a:extLst>
            </p:cNvPr>
            <p:cNvSpPr txBox="1"/>
            <p:nvPr/>
          </p:nvSpPr>
          <p:spPr>
            <a:xfrm>
              <a:off x="3048000" y="1066800"/>
              <a:ext cx="68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0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934542F5-FFEB-4A5B-9B97-C92A08D1BEEA}"/>
                </a:ext>
              </a:extLst>
            </p:cNvPr>
            <p:cNvSpPr txBox="1"/>
            <p:nvPr/>
          </p:nvSpPr>
          <p:spPr>
            <a:xfrm>
              <a:off x="3048000" y="2920009"/>
              <a:ext cx="685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4800" dirty="0"/>
                <a:t>0</a:t>
              </a:r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000388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3962400"/>
            <a:ext cx="7878763" cy="2438400"/>
          </a:xfrm>
        </p:spPr>
        <p:txBody>
          <a:bodyPr/>
          <a:lstStyle/>
          <a:p>
            <a:pPr eaLnBrk="1" hangingPunct="1"/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Gamma rays </a:t>
            </a:r>
            <a:r>
              <a:rPr lang="en-US" sz="2400" dirty="0"/>
              <a:t>have no mass &amp; can penetrate most substances except thick </a:t>
            </a:r>
            <a:r>
              <a:rPr lang="en-US" sz="2400" u="sng" dirty="0">
                <a:solidFill>
                  <a:srgbClr val="FF0000"/>
                </a:solidFill>
              </a:rPr>
              <a:t>lead</a:t>
            </a:r>
            <a:r>
              <a:rPr lang="en-US" sz="2400" dirty="0"/>
              <a:t>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400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Alpha particles </a:t>
            </a:r>
            <a:r>
              <a:rPr lang="en-US" altLang="en-US" sz="2400" dirty="0">
                <a:solidFill>
                  <a:srgbClr val="7030A0"/>
                </a:solidFill>
              </a:rPr>
              <a:t>can be stopped by paper.</a:t>
            </a:r>
          </a:p>
          <a:p>
            <a:pPr eaLnBrk="1" hangingPunct="1">
              <a:spcBef>
                <a:spcPts val="1200"/>
              </a:spcBef>
            </a:pPr>
            <a:r>
              <a:rPr lang="en-US" altLang="en-US" sz="2400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Beta particles </a:t>
            </a:r>
            <a:r>
              <a:rPr lang="en-US" altLang="en-US" sz="2400" dirty="0">
                <a:solidFill>
                  <a:srgbClr val="00B050"/>
                </a:solidFill>
              </a:rPr>
              <a:t>have little mass, can penetrate more than alpha particles, but possess much lower energy than gamma rays.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42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066800" y="14514"/>
            <a:ext cx="7924800" cy="82368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dirty="0"/>
              <a:t>Penetration of Particles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90600"/>
            <a:ext cx="7951099" cy="281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B99681-C916-4115-B483-B10A392217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3381260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4684713" cy="6005286"/>
          </a:xfrm>
        </p:spPr>
        <p:txBody>
          <a:bodyPr/>
          <a:lstStyle/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Some transmutations require particles that are moving at extremely high speeds. 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Minion-Regular" charset="0"/>
              </a:rPr>
              <a:t>Particle accelerators cause charged particles to move very close to the speed of light. 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n-US" altLang="en-US" sz="24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The fast-moving particles collide with atomic nuclei. 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n-US" altLang="en-US" sz="2400" dirty="0">
                <a:solidFill>
                  <a:srgbClr val="00B050"/>
                </a:solidFill>
                <a:ea typeface="Times New Roman" panose="02020603050405020304" pitchFamily="18" charset="0"/>
                <a:cs typeface="Minion-Regular" charset="0"/>
              </a:rPr>
              <a:t>Scientists have produced more than 3000 different isotopes.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r>
              <a:rPr lang="en-US" altLang="en-US" sz="20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Frutiger-Roman"/>
              </a:rPr>
              <a:t>This particle detector records subatomic particles produced in the </a:t>
            </a:r>
            <a:r>
              <a:rPr lang="en-US" altLang="en-US" sz="2000" i="1" dirty="0" err="1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Frutiger-Roman"/>
              </a:rPr>
              <a:t>Tevatron</a:t>
            </a:r>
            <a:r>
              <a:rPr lang="en-US" altLang="en-US" sz="2000" i="1" dirty="0">
                <a:solidFill>
                  <a:srgbClr val="000000"/>
                </a:solidFill>
                <a:latin typeface="+mj-lt"/>
                <a:ea typeface="Times New Roman" panose="02020603050405020304" pitchFamily="18" charset="0"/>
                <a:cs typeface="Frutiger-Roman"/>
              </a:rPr>
              <a:t>, the most powerful particle accelerator in the world. (Fermilab in Batavia, Illinois.)</a:t>
            </a:r>
          </a:p>
          <a:p>
            <a:pPr marL="0" indent="0" eaLnBrk="1" hangingPunct="1">
              <a:spcBef>
                <a:spcPts val="1200"/>
              </a:spcBef>
              <a:buFontTx/>
              <a:buNone/>
            </a:pPr>
            <a:endParaRPr lang="en-US" altLang="en-US" sz="2400" dirty="0">
              <a:solidFill>
                <a:srgbClr val="000000"/>
              </a:solidFill>
              <a:ea typeface="Times New Roman" panose="02020603050405020304" pitchFamily="18" charset="0"/>
              <a:cs typeface="Minion-Regular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43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514"/>
            <a:ext cx="8382000" cy="82368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4400" b="1" dirty="0">
                <a:solidFill>
                  <a:srgbClr val="007B32"/>
                </a:solidFill>
                <a:latin typeface="StoneSans-Bold" charset="0"/>
              </a:rPr>
              <a:t>Particle Accelerators</a:t>
            </a:r>
            <a:endParaRPr lang="en-US" altLang="en-US" dirty="0"/>
          </a:p>
        </p:txBody>
      </p:sp>
      <p:pic>
        <p:nvPicPr>
          <p:cNvPr id="2" name="Picture 4" descr="HSPS_Ch10s3-p305-PrtDetect">
            <a:extLst>
              <a:ext uri="{FF2B5EF4-FFF2-40B4-BE49-F238E27FC236}">
                <a16:creationId xmlns:a16="http://schemas.microsoft.com/office/drawing/2014/main" id="{0CB54ECC-151B-4F1E-8CC2-6D8D0D0F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1071372"/>
            <a:ext cx="3468687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EFF4056-3D73-4195-8803-4571EF6F8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4258011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838200"/>
            <a:ext cx="4684713" cy="6005286"/>
          </a:xfrm>
        </p:spPr>
        <p:txBody>
          <a:bodyPr/>
          <a:lstStyle/>
          <a:p>
            <a:pPr marL="0" indent="0" eaLnBrk="1" hangingPunct="1">
              <a:buFontTx/>
              <a:buNone/>
            </a:pPr>
            <a:r>
              <a:rPr lang="en-US" altLang="en-US" sz="28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Scientists also conduct collision experiments in order to study nuclear structure. </a:t>
            </a:r>
          </a:p>
          <a:p>
            <a:pPr lvl="1" eaLnBrk="1" hangingPunct="1">
              <a:buFontTx/>
              <a:buChar char="•"/>
            </a:pPr>
            <a:r>
              <a:rPr lang="en-US" altLang="en-US" sz="2200" dirty="0">
                <a:solidFill>
                  <a:srgbClr val="FF0000"/>
                </a:solidFill>
                <a:ea typeface="Times New Roman" panose="02020603050405020304" pitchFamily="18" charset="0"/>
                <a:cs typeface="Minion-Regular" charset="0"/>
              </a:rPr>
              <a:t>More than 200 different subatomic particles have been detected.</a:t>
            </a:r>
          </a:p>
          <a:p>
            <a:pPr lvl="1" eaLnBrk="1" hangingPunct="1">
              <a:buFontTx/>
              <a:buChar char="•"/>
            </a:pPr>
            <a:r>
              <a:rPr lang="en-US" alt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A </a:t>
            </a:r>
            <a:r>
              <a:rPr lang="en-US" altLang="en-US" sz="3200" b="1" dirty="0">
                <a:solidFill>
                  <a:srgbClr val="CC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Minion-Bold" charset="0"/>
              </a:rPr>
              <a:t>quark</a:t>
            </a:r>
            <a:r>
              <a:rPr lang="en-US" altLang="en-US" sz="2200" b="1" dirty="0">
                <a:solidFill>
                  <a:srgbClr val="000000"/>
                </a:solidFill>
                <a:ea typeface="Times New Roman" panose="02020603050405020304" pitchFamily="18" charset="0"/>
                <a:cs typeface="Minion-Bold" charset="0"/>
              </a:rPr>
              <a:t> </a:t>
            </a:r>
            <a:r>
              <a:rPr lang="en-US" altLang="en-US" sz="2200" dirty="0">
                <a:solidFill>
                  <a:srgbClr val="000000"/>
                </a:solidFill>
                <a:ea typeface="Times New Roman" panose="02020603050405020304" pitchFamily="18" charset="0"/>
                <a:cs typeface="Minion-Regular" charset="0"/>
              </a:rPr>
              <a:t>is a subatomic particle theorized to be among the basic units of matter. </a:t>
            </a:r>
          </a:p>
          <a:p>
            <a:pPr lvl="1" eaLnBrk="1" hangingPunct="1">
              <a:buFontTx/>
              <a:buChar char="•"/>
            </a:pPr>
            <a:r>
              <a:rPr lang="en-US" altLang="en-US" sz="2200" dirty="0">
                <a:solidFill>
                  <a:srgbClr val="00B050"/>
                </a:solidFill>
                <a:ea typeface="Times New Roman" panose="02020603050405020304" pitchFamily="18" charset="0"/>
                <a:cs typeface="Minion-Regular" charset="0"/>
              </a:rPr>
              <a:t>According to the current model of the atom, protons and neutrons are made up of quarks.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44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4514"/>
            <a:ext cx="8382000" cy="823686"/>
          </a:xfrm>
          <a:solidFill>
            <a:schemeClr val="tx2">
              <a:lumMod val="20000"/>
              <a:lumOff val="80000"/>
            </a:schemeClr>
          </a:solidFill>
        </p:spPr>
        <p:txBody>
          <a:bodyPr/>
          <a:lstStyle/>
          <a:p>
            <a:pPr algn="ctr" eaLnBrk="1" hangingPunct="1"/>
            <a:r>
              <a:rPr lang="en-US" altLang="en-US" sz="4400" b="1" dirty="0">
                <a:solidFill>
                  <a:srgbClr val="007B32"/>
                </a:solidFill>
                <a:latin typeface="StoneSans-Bold" charset="0"/>
              </a:rPr>
              <a:t>Particle Accelerators</a:t>
            </a:r>
            <a:endParaRPr lang="en-US" altLang="en-US" dirty="0"/>
          </a:p>
        </p:txBody>
      </p:sp>
      <p:pic>
        <p:nvPicPr>
          <p:cNvPr id="2" name="Picture 4" descr="HSPS_Ch10s3-p305-PrtDetect">
            <a:extLst>
              <a:ext uri="{FF2B5EF4-FFF2-40B4-BE49-F238E27FC236}">
                <a16:creationId xmlns:a16="http://schemas.microsoft.com/office/drawing/2014/main" id="{0CB54ECC-151B-4F1E-8CC2-6D8D0D0FA4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22913" y="1071372"/>
            <a:ext cx="3468687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FA3BEE7-39BD-495B-84DF-5AC718E077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724400" y="6276731"/>
            <a:ext cx="2895600" cy="457200"/>
          </a:xfrm>
        </p:spPr>
        <p:txBody>
          <a:bodyPr/>
          <a:lstStyle/>
          <a:p>
            <a:pPr>
              <a:defRPr/>
            </a:pPr>
            <a:r>
              <a:rPr lang="en-US" dirty="0"/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4922565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239000" cy="838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Radioactive Isotopes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RadioIsotopes</a:t>
            </a:r>
            <a:r>
              <a:rPr lang="en-US" altLang="en-US" sz="2800" dirty="0"/>
              <a:t>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838200"/>
            <a:ext cx="7924800" cy="3200400"/>
          </a:xfrm>
        </p:spPr>
        <p:txBody>
          <a:bodyPr/>
          <a:lstStyle/>
          <a:p>
            <a:pPr marL="460375" indent="-460375" eaLnBrk="1" hangingPunct="1"/>
            <a:r>
              <a:rPr lang="en-US" altLang="en-US" dirty="0">
                <a:solidFill>
                  <a:srgbClr val="7030A0"/>
                </a:solidFill>
              </a:rPr>
              <a:t>Radiometric isotopes are used in industry, medicine, and to determine the age of rocks &amp; formerly living organisms. </a:t>
            </a:r>
          </a:p>
          <a:p>
            <a:pPr marL="460375" indent="-460375" eaLnBrk="1" hangingPunct="1"/>
            <a:r>
              <a:rPr lang="en-US" u="sng" dirty="0">
                <a:solidFill>
                  <a:srgbClr val="C00000"/>
                </a:solidFill>
              </a:rPr>
              <a:t>Carbon</a:t>
            </a:r>
            <a:r>
              <a:rPr lang="en-US" dirty="0">
                <a:solidFill>
                  <a:srgbClr val="00B050"/>
                </a:solidFill>
              </a:rPr>
              <a:t> dating is used for formerly living organisms (trees, bones).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50F038-B6B6-478C-81C6-2C4EFDE00E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3962400"/>
            <a:ext cx="5082980" cy="2895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127726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990600" y="0"/>
            <a:ext cx="7315200" cy="838200"/>
          </a:xfrm>
          <a:solidFill>
            <a:schemeClr val="accent6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Radioactive Isotopes</a:t>
            </a:r>
            <a:r>
              <a:rPr lang="en-US" altLang="en-US" sz="2800" dirty="0"/>
              <a:t> (</a:t>
            </a:r>
            <a:r>
              <a:rPr lang="en-US" altLang="en-US" sz="2800" dirty="0" err="1"/>
              <a:t>RadioIsotopes</a:t>
            </a:r>
            <a:r>
              <a:rPr lang="en-US" altLang="en-US" sz="2800" dirty="0"/>
              <a:t>)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143000"/>
            <a:ext cx="7924800" cy="24384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dirty="0">
                <a:solidFill>
                  <a:srgbClr val="00B0F0"/>
                </a:solidFill>
              </a:rPr>
              <a:t>Cobalt-60</a:t>
            </a:r>
            <a:r>
              <a:rPr lang="en-US" dirty="0"/>
              <a:t> is extensively used in treating cancer.</a:t>
            </a:r>
            <a:r>
              <a:rPr lang="en-US" altLang="en-US" dirty="0">
                <a:solidFill>
                  <a:srgbClr val="7030A0"/>
                </a:solidFill>
              </a:rPr>
              <a:t>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46</a:t>
            </a:fld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0B46E6C0-B47B-4E2A-AE96-0ACDEDD73474}"/>
              </a:ext>
            </a:extLst>
          </p:cNvPr>
          <p:cNvSpPr/>
          <p:nvPr/>
        </p:nvSpPr>
        <p:spPr>
          <a:xfrm>
            <a:off x="1052529" y="2436339"/>
            <a:ext cx="271226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0375" indent="-460375" algn="ctr" eaLnBrk="1" hangingPunct="1"/>
            <a:r>
              <a:rPr lang="en-US" sz="2800" dirty="0">
                <a:solidFill>
                  <a:srgbClr val="7030A0"/>
                </a:solidFill>
              </a:rPr>
              <a:t>Iodine-131</a:t>
            </a:r>
            <a:r>
              <a:rPr lang="en-US" sz="2800" dirty="0"/>
              <a:t> </a:t>
            </a:r>
          </a:p>
          <a:p>
            <a:pPr marL="3175" indent="-3175" eaLnBrk="1" hangingPunct="1"/>
            <a:r>
              <a:rPr lang="en-US" sz="2800" dirty="0">
                <a:solidFill>
                  <a:srgbClr val="FF0000"/>
                </a:solidFill>
              </a:rPr>
              <a:t>is used to locate brain tumors, measure cardiac output, and determine liver and thyroid activity.</a:t>
            </a:r>
            <a:endParaRPr lang="en-US" altLang="en-US" sz="2800" dirty="0">
              <a:solidFill>
                <a:srgbClr val="FF000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13009B5-8F11-49D8-8491-F7A1ED2076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2404170"/>
            <a:ext cx="5459913" cy="3539701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E0469F8-8E84-445B-8BE7-0E42E57889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3709136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Radioactive Dating</a:t>
            </a:r>
          </a:p>
        </p:txBody>
      </p:sp>
      <p:sp>
        <p:nvSpPr>
          <p:cNvPr id="21507" name="TextBox 5"/>
          <p:cNvSpPr>
            <a:spLocks noGrp="1" noChangeArrowheads="1"/>
          </p:cNvSpPr>
          <p:nvPr>
            <p:ph idx="1"/>
          </p:nvPr>
        </p:nvSpPr>
        <p:spPr>
          <a:xfrm>
            <a:off x="990600" y="990600"/>
            <a:ext cx="8001000" cy="1905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4763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FF0000"/>
                </a:solidFill>
              </a:rPr>
              <a:t>According to the Theory of Evolution, the universe is over 13 Billion years old and our Earth is considered 4.5 Billion years old all based on radioactive dating. </a:t>
            </a:r>
            <a:r>
              <a:rPr lang="en-US" sz="2800" dirty="0">
                <a:solidFill>
                  <a:srgbClr val="7030A0"/>
                </a:solidFill>
              </a:rPr>
              <a:t>Fact or Fiction?</a:t>
            </a:r>
          </a:p>
          <a:p>
            <a:pPr marL="0" indent="4763" eaLnBrk="1" hangingPunct="1">
              <a:spcBef>
                <a:spcPts val="600"/>
              </a:spcBef>
              <a:buClrTx/>
              <a:buSzTx/>
              <a:buNone/>
            </a:pPr>
            <a:endParaRPr lang="en-US" sz="1000" dirty="0"/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47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E93F52A-31E4-4244-86D4-E84D19BE1BC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4117" y="3005954"/>
            <a:ext cx="7437765" cy="3132091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176AECD-55C4-42C7-8CF3-069012892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4115345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Radioactive Dating</a:t>
            </a:r>
          </a:p>
        </p:txBody>
      </p:sp>
      <p:sp>
        <p:nvSpPr>
          <p:cNvPr id="21507" name="TextBox 5"/>
          <p:cNvSpPr>
            <a:spLocks noGrp="1" noChangeArrowheads="1"/>
          </p:cNvSpPr>
          <p:nvPr>
            <p:ph idx="1"/>
          </p:nvPr>
        </p:nvSpPr>
        <p:spPr>
          <a:xfrm>
            <a:off x="952500" y="1051882"/>
            <a:ext cx="8001000" cy="297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4763" eaLnBrk="1" hangingPunct="1">
              <a:spcBef>
                <a:spcPts val="600"/>
              </a:spcBef>
              <a:buClrTx/>
              <a:buSzTx/>
              <a:buNone/>
            </a:pPr>
            <a:r>
              <a:rPr lang="en-US" dirty="0"/>
              <a:t>Three assumptions of Radioactive dating: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FF0000"/>
                </a:solidFill>
              </a:rPr>
              <a:t>1) 	The original amount of both mother and daughter elements is known.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00B050"/>
                </a:solidFill>
              </a:rPr>
              <a:t>2) 	The sample has remained in a closed system.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7030A0"/>
                </a:solidFill>
              </a:rPr>
              <a:t>3)	The rate of decay has remained constant throughout the past.</a:t>
            </a:r>
          </a:p>
          <a:p>
            <a:pPr>
              <a:spcBef>
                <a:spcPct val="0"/>
              </a:spcBef>
              <a:buClrTx/>
              <a:buSzTx/>
              <a:buNone/>
              <a:tabLst>
                <a:tab pos="465138" algn="l"/>
              </a:tabLst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48</a:t>
            </a:fld>
            <a:endParaRPr lang="en-US">
              <a:solidFill>
                <a:srgbClr val="00000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626712B-46E7-42A2-9445-44850F050D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4037050"/>
            <a:ext cx="3962539" cy="282095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D928AC1-1833-4F23-B32A-030F120A35B2}"/>
              </a:ext>
            </a:extLst>
          </p:cNvPr>
          <p:cNvSpPr txBox="1"/>
          <p:nvPr/>
        </p:nvSpPr>
        <p:spPr>
          <a:xfrm>
            <a:off x="5715000" y="4847360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Radioisotopes are only reliable to 2-3 half-lives, not indefinitely.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FEEB6-AB4D-4EAA-9165-C3BA4EC3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37020586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7772400" cy="762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US" altLang="en-US" dirty="0"/>
              <a:t>Radioactive Dating</a:t>
            </a:r>
          </a:p>
        </p:txBody>
      </p:sp>
      <p:sp>
        <p:nvSpPr>
          <p:cNvPr id="21507" name="TextBox 5"/>
          <p:cNvSpPr>
            <a:spLocks noGrp="1" noChangeArrowheads="1"/>
          </p:cNvSpPr>
          <p:nvPr>
            <p:ph idx="1"/>
          </p:nvPr>
        </p:nvSpPr>
        <p:spPr>
          <a:xfrm>
            <a:off x="952500" y="1051882"/>
            <a:ext cx="8001000" cy="29718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4763" eaLnBrk="1" hangingPunct="1">
              <a:spcBef>
                <a:spcPts val="600"/>
              </a:spcBef>
              <a:buClrTx/>
              <a:buSzTx/>
              <a:buNone/>
            </a:pPr>
            <a:r>
              <a:rPr lang="en-US" dirty="0"/>
              <a:t>Three assumptions of Radioactive dating: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FF0000"/>
                </a:solidFill>
              </a:rPr>
              <a:t>1) 	The original amount of both mother and daughter elements is known.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00B050"/>
                </a:solidFill>
              </a:rPr>
              <a:t>2) 	The sample has remained in a closed system.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7030A0"/>
                </a:solidFill>
              </a:rPr>
              <a:t>3)	The rate of decay has remained constant throughout the past.</a:t>
            </a:r>
          </a:p>
          <a:p>
            <a:pPr>
              <a:spcBef>
                <a:spcPct val="0"/>
              </a:spcBef>
              <a:buClrTx/>
              <a:buSzTx/>
              <a:buNone/>
              <a:tabLst>
                <a:tab pos="465138" algn="l"/>
              </a:tabLst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49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D928AC1-1833-4F23-B32A-030F120A35B2}"/>
              </a:ext>
            </a:extLst>
          </p:cNvPr>
          <p:cNvSpPr txBox="1"/>
          <p:nvPr/>
        </p:nvSpPr>
        <p:spPr>
          <a:xfrm>
            <a:off x="5884185" y="4238736"/>
            <a:ext cx="259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/>
              <a:t>The half-life equation requires the original quantity.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56BFEEB6-AB4D-4EAA-9165-C3BA4EC33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9A72440-68FF-40AA-B3E2-39EFA3AEAE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2500" y="4013839"/>
            <a:ext cx="4458086" cy="2209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83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2"/>
          </p:nvPr>
        </p:nvSpPr>
        <p:spPr>
          <a:xfrm>
            <a:off x="228600" y="1143000"/>
            <a:ext cx="8458200" cy="1371600"/>
          </a:xfrm>
        </p:spPr>
        <p:txBody>
          <a:bodyPr/>
          <a:lstStyle/>
          <a:p>
            <a:pPr marL="0" lvl="1" indent="0">
              <a:spcBef>
                <a:spcPts val="0"/>
              </a:spcBef>
              <a:buNone/>
            </a:pPr>
            <a:r>
              <a:rPr lang="en-US" sz="3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 Application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1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1" indent="0">
              <a:spcBef>
                <a:spcPts val="0"/>
              </a:spcBef>
              <a:buNone/>
            </a:pPr>
            <a:r>
              <a:rPr lang="en-US" altLang="en-US" sz="2000" dirty="0">
                <a:solidFill>
                  <a:srgbClr val="CC66FF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http://phet.colorado.edu/simulations/sims.php?sim=Photoelectric_Effect</a:t>
            </a:r>
            <a:r>
              <a:rPr lang="en-US" altLang="en-US" sz="2000" dirty="0">
                <a:solidFill>
                  <a:srgbClr val="CC66FF"/>
                </a:solidFill>
              </a:rPr>
              <a:t>  </a:t>
            </a:r>
          </a:p>
          <a:p>
            <a:pPr marL="0" lvl="1" indent="0">
              <a:spcBef>
                <a:spcPts val="0"/>
              </a:spcBef>
              <a:buNone/>
            </a:pPr>
            <a:endParaRPr lang="en-US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" y="0"/>
            <a:ext cx="9143994" cy="1371600"/>
          </a:xfrm>
        </p:spPr>
        <p:txBody>
          <a:bodyPr/>
          <a:lstStyle/>
          <a:p>
            <a:pPr marL="0" indent="0"/>
            <a:r>
              <a:rPr lang="en-US" sz="4000" dirty="0">
                <a:solidFill>
                  <a:srgbClr val="00B0F0"/>
                </a:solidFill>
              </a:rPr>
              <a:t>Photoelectric Effect</a:t>
            </a:r>
            <a:r>
              <a:rPr lang="en-US" sz="2500" dirty="0"/>
              <a:t>:  Discrete Particle &amp; Wavelength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14D3FBF-8320-465A-95B8-CCB5913ED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191000"/>
            <a:ext cx="4953000" cy="2514600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4729A2A9-89A3-44E3-99BF-29E202E98864}"/>
              </a:ext>
            </a:extLst>
          </p:cNvPr>
          <p:cNvSpPr/>
          <p:nvPr/>
        </p:nvSpPr>
        <p:spPr>
          <a:xfrm>
            <a:off x="110613" y="2720370"/>
            <a:ext cx="89227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Two metal balls (touching each other) are at the lowest point of the track. Roll a ball from the designated spectral color line to see the results.</a:t>
            </a:r>
            <a:endParaRPr lang="en-US" sz="3200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3CC6D514-DFA1-4826-B7A1-428AC5AED405}"/>
              </a:ext>
            </a:extLst>
          </p:cNvPr>
          <p:cNvSpPr/>
          <p:nvPr/>
        </p:nvSpPr>
        <p:spPr>
          <a:xfrm>
            <a:off x="4076700" y="5715000"/>
            <a:ext cx="1143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A1D11438-9872-4EF5-BF6B-0329BE12502A}"/>
              </a:ext>
            </a:extLst>
          </p:cNvPr>
          <p:cNvSpPr/>
          <p:nvPr/>
        </p:nvSpPr>
        <p:spPr>
          <a:xfrm>
            <a:off x="4191000" y="5715000"/>
            <a:ext cx="1143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35734395-580A-4621-A527-BD3DD06B70F9}"/>
              </a:ext>
            </a:extLst>
          </p:cNvPr>
          <p:cNvSpPr/>
          <p:nvPr/>
        </p:nvSpPr>
        <p:spPr>
          <a:xfrm>
            <a:off x="3505200" y="5486400"/>
            <a:ext cx="1143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6115D365-AC1E-409F-983D-FAA9517EA161}"/>
              </a:ext>
            </a:extLst>
          </p:cNvPr>
          <p:cNvCxnSpPr>
            <a:cxnSpLocks/>
          </p:cNvCxnSpPr>
          <p:nvPr/>
        </p:nvCxnSpPr>
        <p:spPr>
          <a:xfrm>
            <a:off x="3733800" y="5638800"/>
            <a:ext cx="228600" cy="76200"/>
          </a:xfrm>
          <a:prstGeom prst="straightConnector1">
            <a:avLst/>
          </a:prstGeom>
          <a:ln>
            <a:solidFill>
              <a:srgbClr val="CC00CC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>
            <a:extLst>
              <a:ext uri="{FF2B5EF4-FFF2-40B4-BE49-F238E27FC236}">
                <a16:creationId xmlns:a16="http://schemas.microsoft.com/office/drawing/2014/main" id="{FD966BF3-3DB9-4CDB-B13B-F54735075EDC}"/>
              </a:ext>
            </a:extLst>
          </p:cNvPr>
          <p:cNvSpPr txBox="1"/>
          <p:nvPr/>
        </p:nvSpPr>
        <p:spPr>
          <a:xfrm>
            <a:off x="3200400" y="5486400"/>
            <a:ext cx="30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C81CE96-F837-44A3-9233-454278FA49DA}"/>
              </a:ext>
            </a:extLst>
          </p:cNvPr>
          <p:cNvSpPr txBox="1"/>
          <p:nvPr/>
        </p:nvSpPr>
        <p:spPr>
          <a:xfrm>
            <a:off x="2438400" y="4648200"/>
            <a:ext cx="30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G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65019AA9-C7C6-4F2E-82F1-9BB66A56EB83}"/>
              </a:ext>
            </a:extLst>
          </p:cNvPr>
          <p:cNvSpPr txBox="1"/>
          <p:nvPr/>
        </p:nvSpPr>
        <p:spPr>
          <a:xfrm>
            <a:off x="2743200" y="4999703"/>
            <a:ext cx="30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5139E839-D22E-4517-9754-B639DB2AC80E}"/>
              </a:ext>
            </a:extLst>
          </p:cNvPr>
          <p:cNvSpPr txBox="1"/>
          <p:nvPr/>
        </p:nvSpPr>
        <p:spPr>
          <a:xfrm>
            <a:off x="2934315" y="5181600"/>
            <a:ext cx="30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O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7B335A0-4373-43E8-AC18-DEE40BF8C880}"/>
              </a:ext>
            </a:extLst>
          </p:cNvPr>
          <p:cNvSpPr txBox="1"/>
          <p:nvPr/>
        </p:nvSpPr>
        <p:spPr>
          <a:xfrm>
            <a:off x="2133600" y="4419600"/>
            <a:ext cx="304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7C753748-4F69-4A8E-96C2-87C3A439A68D}"/>
              </a:ext>
            </a:extLst>
          </p:cNvPr>
          <p:cNvSpPr txBox="1"/>
          <p:nvPr/>
        </p:nvSpPr>
        <p:spPr>
          <a:xfrm>
            <a:off x="1708355" y="4277620"/>
            <a:ext cx="181896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V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1B66A8A2-9774-435D-8C9B-CDDA8FEC8DBA}"/>
              </a:ext>
            </a:extLst>
          </p:cNvPr>
          <p:cNvSpPr/>
          <p:nvPr/>
        </p:nvSpPr>
        <p:spPr>
          <a:xfrm>
            <a:off x="6845709" y="4630994"/>
            <a:ext cx="217784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CC66FF"/>
                </a:solidFill>
              </a:rPr>
              <a:t>To test intensity, roll TWO metals balls from the color line.</a:t>
            </a:r>
          </a:p>
        </p:txBody>
      </p:sp>
    </p:spTree>
    <p:extLst>
      <p:ext uri="{BB962C8B-B14F-4D97-AF65-F5344CB8AC3E}">
        <p14:creationId xmlns:p14="http://schemas.microsoft.com/office/powerpoint/2010/main" val="18465604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8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4572000" cy="762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dirty="0"/>
              <a:t>Radioactive Dating</a:t>
            </a:r>
          </a:p>
        </p:txBody>
      </p:sp>
      <p:sp>
        <p:nvSpPr>
          <p:cNvPr id="21507" name="TextBox 5"/>
          <p:cNvSpPr>
            <a:spLocks noGrp="1" noChangeArrowheads="1"/>
          </p:cNvSpPr>
          <p:nvPr>
            <p:ph idx="1"/>
          </p:nvPr>
        </p:nvSpPr>
        <p:spPr>
          <a:xfrm>
            <a:off x="952500" y="1051882"/>
            <a:ext cx="8001000" cy="5653718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4763" eaLnBrk="1" hangingPunct="1">
              <a:spcBef>
                <a:spcPts val="600"/>
              </a:spcBef>
              <a:buClrTx/>
              <a:buSzTx/>
              <a:buNone/>
            </a:pPr>
            <a:r>
              <a:rPr lang="en-US" dirty="0"/>
              <a:t>Addressing the assumptions of Radioactive dating: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FF0000"/>
                </a:solidFill>
              </a:rPr>
              <a:t>1) 	Ensuring that any one of the assumptions is met is difficult at best, if not impossible.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00B050"/>
                </a:solidFill>
              </a:rPr>
              <a:t>2) 	Many dates have changed due to different procedures or materials used.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AutoNum type="arabicParenR" startAt="3"/>
            </a:pPr>
            <a:r>
              <a:rPr lang="en-US" sz="2800" dirty="0">
                <a:solidFill>
                  <a:srgbClr val="7030A0"/>
                </a:solidFill>
              </a:rPr>
              <a:t>Emotion, reasoning, and bias dominate this topic on the part of Christians and evolutionists. </a:t>
            </a:r>
          </a:p>
          <a:p>
            <a:pPr marL="0" indent="0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CC66FF"/>
                </a:solidFill>
              </a:rPr>
              <a:t>“As we overthrow </a:t>
            </a:r>
            <a:r>
              <a:rPr lang="en-US" sz="2800" u="sng" dirty="0">
                <a:solidFill>
                  <a:srgbClr val="CC66FF"/>
                </a:solidFill>
              </a:rPr>
              <a:t>reasonings</a:t>
            </a:r>
            <a:r>
              <a:rPr lang="en-US" sz="2800" dirty="0">
                <a:solidFill>
                  <a:srgbClr val="CC66FF"/>
                </a:solidFill>
              </a:rPr>
              <a:t> and every high thing rising up against the knowledge of God …” </a:t>
            </a:r>
          </a:p>
          <a:p>
            <a:pPr marL="0" indent="0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CC66FF"/>
                </a:solidFill>
              </a:rPr>
              <a:t>2 Corinthians 10:5</a:t>
            </a:r>
          </a:p>
          <a:p>
            <a:pPr>
              <a:spcBef>
                <a:spcPct val="0"/>
              </a:spcBef>
              <a:buClrTx/>
              <a:buSzTx/>
              <a:buNone/>
              <a:tabLst>
                <a:tab pos="465138" algn="l"/>
              </a:tabLst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50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28D9EB5F-762D-43EE-881F-9209E13D5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40511929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066800" y="152400"/>
            <a:ext cx="4648200" cy="762000"/>
          </a:xfrm>
          <a:solidFill>
            <a:srgbClr val="FFC000"/>
          </a:solidFill>
        </p:spPr>
        <p:txBody>
          <a:bodyPr/>
          <a:lstStyle/>
          <a:p>
            <a:pPr eaLnBrk="1" hangingPunct="1"/>
            <a:r>
              <a:rPr lang="en-US" altLang="en-US" dirty="0"/>
              <a:t>Radioactive Dating</a:t>
            </a:r>
          </a:p>
        </p:txBody>
      </p:sp>
      <p:sp>
        <p:nvSpPr>
          <p:cNvPr id="21507" name="TextBox 5"/>
          <p:cNvSpPr>
            <a:spLocks noGrp="1" noChangeArrowheads="1"/>
          </p:cNvSpPr>
          <p:nvPr>
            <p:ph idx="1"/>
          </p:nvPr>
        </p:nvSpPr>
        <p:spPr>
          <a:xfrm>
            <a:off x="990600" y="990600"/>
            <a:ext cx="8001000" cy="5867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0" indent="4763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FF0000"/>
                </a:solidFill>
              </a:rPr>
              <a:t>Although evolutionists claim “absolute age” based on dating, we certainly </a:t>
            </a:r>
            <a:r>
              <a:rPr lang="en-US" sz="2800" dirty="0">
                <a:solidFill>
                  <a:srgbClr val="002060"/>
                </a:solidFill>
              </a:rPr>
              <a:t>cannot</a:t>
            </a:r>
            <a:r>
              <a:rPr lang="en-US" sz="2800" dirty="0">
                <a:solidFill>
                  <a:srgbClr val="FF0000"/>
                </a:solidFill>
              </a:rPr>
              <a:t> know precise dates, especially over 100’s, 1000’s, millions, and billions of years. </a:t>
            </a:r>
          </a:p>
          <a:p>
            <a:pPr marL="0" indent="4763" eaLnBrk="1" hangingPunct="1">
              <a:spcBef>
                <a:spcPts val="600"/>
              </a:spcBef>
              <a:buClrTx/>
              <a:buSzTx/>
              <a:buNone/>
            </a:pPr>
            <a:endParaRPr lang="en-US" sz="1000" dirty="0"/>
          </a:p>
          <a:p>
            <a:pPr marL="0" indent="4763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/>
              <a:t>Some things to consider: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7030A0"/>
                </a:solidFill>
              </a:rPr>
              <a:t>1) 	People often believe what they were taught even if it is proven false (e.g. prejudice).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FF0000"/>
                </a:solidFill>
              </a:rPr>
              <a:t>2) 	Historians cannot even decide on exact dates within the past 6,000 years. How can scientists be so sure of millions of years ago?</a:t>
            </a:r>
          </a:p>
          <a:p>
            <a:pPr marL="561975" indent="-561975" eaLnBrk="1" hangingPunct="1">
              <a:spcBef>
                <a:spcPts val="600"/>
              </a:spcBef>
              <a:buClrTx/>
              <a:buSzTx/>
              <a:buNone/>
            </a:pPr>
            <a:r>
              <a:rPr lang="en-US" sz="2800" dirty="0">
                <a:solidFill>
                  <a:srgbClr val="00B050"/>
                </a:solidFill>
              </a:rPr>
              <a:t>3) 	We should not reject the fossil record, but neither should we compromise the Bible.</a:t>
            </a:r>
            <a:endParaRPr lang="en-US" altLang="en-US" dirty="0">
              <a:solidFill>
                <a:srgbClr val="00B05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  <a:tabLst>
                <a:tab pos="465138" algn="l"/>
              </a:tabLst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51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81114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1143000" y="304800"/>
            <a:ext cx="4419600" cy="1143000"/>
          </a:xfrm>
          <a:solidFill>
            <a:schemeClr val="bg2">
              <a:lumMod val="40000"/>
              <a:lumOff val="60000"/>
            </a:schemeClr>
          </a:solidFill>
        </p:spPr>
        <p:txBody>
          <a:bodyPr/>
          <a:lstStyle/>
          <a:p>
            <a:pPr eaLnBrk="1" hangingPunct="1"/>
            <a:r>
              <a:rPr lang="en-US" altLang="en-US" dirty="0"/>
              <a:t>Radioactive decay</a:t>
            </a:r>
          </a:p>
        </p:txBody>
      </p:sp>
      <p:sp>
        <p:nvSpPr>
          <p:cNvPr id="21507" name="TextBox 5"/>
          <p:cNvSpPr>
            <a:spLocks noGrp="1" noChangeArrowheads="1"/>
          </p:cNvSpPr>
          <p:nvPr>
            <p:ph idx="1"/>
          </p:nvPr>
        </p:nvSpPr>
        <p:spPr>
          <a:xfrm>
            <a:off x="1066800" y="1600200"/>
            <a:ext cx="7848600" cy="51054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460375" indent="-4603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sz="3000" dirty="0">
                <a:solidFill>
                  <a:srgbClr val="00B050"/>
                </a:solidFill>
              </a:rPr>
              <a:t>Radioactive isotopes are used based on the decay of specific atomic nuclei.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tabLst>
                <a:tab pos="4165600" algn="l"/>
              </a:tabLst>
            </a:pPr>
            <a:endParaRPr lang="en-US" sz="1200" dirty="0">
              <a:solidFill>
                <a:srgbClr val="00B050"/>
              </a:solidFill>
            </a:endParaRPr>
          </a:p>
          <a:p>
            <a:pPr marL="460375" indent="-4603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sz="3000" dirty="0">
                <a:solidFill>
                  <a:srgbClr val="7030A0"/>
                </a:solidFill>
              </a:rPr>
              <a:t>The moment in time at which a particular </a:t>
            </a:r>
            <a:r>
              <a:rPr lang="en-US" sz="3000" dirty="0">
                <a:solidFill>
                  <a:srgbClr val="FF0000"/>
                </a:solidFill>
              </a:rPr>
              <a:t>nucleus decays </a:t>
            </a:r>
            <a:r>
              <a:rPr lang="en-US" sz="3000" dirty="0">
                <a:solidFill>
                  <a:srgbClr val="7030A0"/>
                </a:solidFill>
              </a:rPr>
              <a:t>is unpredictable.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tabLst>
                <a:tab pos="4165600" algn="l"/>
              </a:tabLst>
            </a:pPr>
            <a:endParaRPr lang="en-US" sz="1200" dirty="0">
              <a:solidFill>
                <a:srgbClr val="7030A0"/>
              </a:solidFill>
            </a:endParaRPr>
          </a:p>
          <a:p>
            <a:pPr marL="460375" indent="-4603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sz="3000" dirty="0">
                <a:solidFill>
                  <a:srgbClr val="00B050"/>
                </a:solidFill>
              </a:rPr>
              <a:t>However, a collection of atoms of a radioactive nuclide decays exponentially at a rate described by </a:t>
            </a:r>
            <a:r>
              <a:rPr lang="en-US" sz="3000" dirty="0">
                <a:solidFill>
                  <a:srgbClr val="FF0000"/>
                </a:solidFill>
              </a:rPr>
              <a:t>half-life.</a:t>
            </a:r>
          </a:p>
          <a:p>
            <a:pPr marL="0" indent="0" eaLnBrk="1" hangingPunct="1">
              <a:spcBef>
                <a:spcPct val="0"/>
              </a:spcBef>
              <a:buClrTx/>
              <a:buSzTx/>
              <a:buNone/>
              <a:tabLst>
                <a:tab pos="4165600" algn="l"/>
              </a:tabLst>
            </a:pPr>
            <a:endParaRPr lang="en-US" sz="1200" dirty="0">
              <a:solidFill>
                <a:srgbClr val="FF0000"/>
              </a:solidFill>
            </a:endParaRPr>
          </a:p>
          <a:p>
            <a:pPr marL="460375" indent="-460375" eaLnBrk="1" hangingPunct="1">
              <a:spcBef>
                <a:spcPct val="0"/>
              </a:spcBef>
              <a:buClrTx/>
              <a:buSzTx/>
              <a:tabLst>
                <a:tab pos="4165600" algn="l"/>
              </a:tabLst>
            </a:pPr>
            <a:r>
              <a:rPr lang="en-US" sz="3000" dirty="0">
                <a:solidFill>
                  <a:srgbClr val="FF0000"/>
                </a:solidFill>
              </a:rPr>
              <a:t>Half-life is</a:t>
            </a:r>
            <a:r>
              <a:rPr lang="en-US" sz="3000" dirty="0">
                <a:solidFill>
                  <a:srgbClr val="7030A0"/>
                </a:solidFill>
              </a:rPr>
              <a:t> usually given in units of years.</a:t>
            </a:r>
            <a:endParaRPr lang="en-US" altLang="en-US" sz="3000" dirty="0">
              <a:solidFill>
                <a:srgbClr val="7030A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None/>
            </a:pPr>
            <a:endParaRPr lang="en-US" altLang="en-US" dirty="0">
              <a:solidFill>
                <a:srgbClr val="000000"/>
              </a:solidFill>
              <a:ea typeface="ＭＳ Ｐゴシック" pitchFamily="26" charset="-128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n-US" altLang="en-US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836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7030A0"/>
                </a:solidFill>
              </a:rPr>
              <a:t>Measures the rate of decay of a radioactive isotope </a:t>
            </a:r>
          </a:p>
          <a:p>
            <a:pPr marL="0" lvl="0" indent="0">
              <a:buNone/>
            </a:pPr>
            <a:endParaRPr lang="en-US" dirty="0"/>
          </a:p>
          <a:p>
            <a:pPr lvl="0"/>
            <a:r>
              <a:rPr lang="en-US" dirty="0">
                <a:solidFill>
                  <a:srgbClr val="C00000"/>
                </a:solidFill>
              </a:rPr>
              <a:t>The time it takes for </a:t>
            </a:r>
            <a:r>
              <a:rPr lang="en-US" sz="4800" b="1" dirty="0">
                <a:solidFill>
                  <a:srgbClr val="CC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½</a:t>
            </a:r>
            <a:r>
              <a:rPr lang="en-US" dirty="0">
                <a:solidFill>
                  <a:srgbClr val="C00000"/>
                </a:solidFill>
              </a:rPr>
              <a:t> of an original quantity of a radioactive element to decay into another element.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Nuclear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88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228600"/>
            <a:ext cx="8001000" cy="42683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6800" y="0"/>
            <a:ext cx="7772400" cy="1143000"/>
          </a:xfrm>
        </p:spPr>
        <p:txBody>
          <a:bodyPr/>
          <a:lstStyle/>
          <a:p>
            <a:pPr algn="r"/>
            <a:r>
              <a:rPr lang="en-US" dirty="0"/>
              <a:t>Half-Life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85603" y="4419600"/>
            <a:ext cx="7772400" cy="2286000"/>
          </a:xfrm>
        </p:spPr>
        <p:txBody>
          <a:bodyPr/>
          <a:lstStyle/>
          <a:p>
            <a:pPr marL="0" lvl="0" indent="0">
              <a:buNone/>
            </a:pPr>
            <a:r>
              <a:rPr lang="en-US" sz="2800" dirty="0">
                <a:solidFill>
                  <a:srgbClr val="0070C0"/>
                </a:solidFill>
              </a:rPr>
              <a:t>Half-life is the time it takes for a radioactive isotope to half its amount. </a:t>
            </a:r>
          </a:p>
          <a:p>
            <a:pPr marL="0" lvl="0" indent="0">
              <a:buNone/>
            </a:pPr>
            <a:r>
              <a:rPr lang="en-US" sz="2800" dirty="0"/>
              <a:t>Reliability greatly decreases with each half-life. After 2-3 half lives, the dating of a sample is relatively unreliable.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6E81C-03D5-4E61-820B-84E7DF263E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Arrow: Left 3">
            <a:extLst>
              <a:ext uri="{FF2B5EF4-FFF2-40B4-BE49-F238E27FC236}">
                <a16:creationId xmlns:a16="http://schemas.microsoft.com/office/drawing/2014/main" id="{67AE5465-F58C-457E-8EF8-8DC5B667356E}"/>
              </a:ext>
            </a:extLst>
          </p:cNvPr>
          <p:cNvSpPr/>
          <p:nvPr/>
        </p:nvSpPr>
        <p:spPr bwMode="auto">
          <a:xfrm rot="18319740">
            <a:off x="2867565" y="1315359"/>
            <a:ext cx="1752600" cy="22748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" name="Arrow: Left 6">
            <a:extLst>
              <a:ext uri="{FF2B5EF4-FFF2-40B4-BE49-F238E27FC236}">
                <a16:creationId xmlns:a16="http://schemas.microsoft.com/office/drawing/2014/main" id="{A63241B8-3478-4336-BA45-115BE7C23593}"/>
              </a:ext>
            </a:extLst>
          </p:cNvPr>
          <p:cNvSpPr/>
          <p:nvPr/>
        </p:nvSpPr>
        <p:spPr bwMode="auto">
          <a:xfrm rot="18089536">
            <a:off x="4326654" y="2203810"/>
            <a:ext cx="1752600" cy="227484"/>
          </a:xfrm>
          <a:prstGeom prst="lef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E3FF09-7898-40AD-A5D5-CECDDEAE0CED}"/>
              </a:ext>
            </a:extLst>
          </p:cNvPr>
          <p:cNvSpPr txBox="1"/>
          <p:nvPr/>
        </p:nvSpPr>
        <p:spPr>
          <a:xfrm>
            <a:off x="3505200" y="1219200"/>
            <a:ext cx="5749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0.5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D6FE37C-F26F-4984-BDB8-2058E74BD919}"/>
              </a:ext>
            </a:extLst>
          </p:cNvPr>
          <p:cNvSpPr txBox="1"/>
          <p:nvPr/>
        </p:nvSpPr>
        <p:spPr>
          <a:xfrm>
            <a:off x="4800600" y="2133600"/>
            <a:ext cx="717804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0.25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DD3BB12-59DA-4846-9E71-A317B8D5BFC3}"/>
              </a:ext>
            </a:extLst>
          </p:cNvPr>
          <p:cNvSpPr txBox="1"/>
          <p:nvPr/>
        </p:nvSpPr>
        <p:spPr>
          <a:xfrm>
            <a:off x="1600200" y="236337"/>
            <a:ext cx="574938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1.0</a:t>
            </a:r>
          </a:p>
        </p:txBody>
      </p:sp>
    </p:spTree>
    <p:extLst>
      <p:ext uri="{BB962C8B-B14F-4D97-AF65-F5344CB8AC3E}">
        <p14:creationId xmlns:p14="http://schemas.microsoft.com/office/powerpoint/2010/main" val="3923086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0070C0"/>
                </a:solidFill>
              </a:rPr>
              <a:t>Radium-226 has a ½ life of 1,620 years</a:t>
            </a:r>
          </a:p>
          <a:p>
            <a:pPr marL="0" indent="0">
              <a:buNone/>
            </a:pPr>
            <a:r>
              <a:rPr lang="en-US" sz="1200" dirty="0"/>
              <a:t>	</a:t>
            </a:r>
          </a:p>
          <a:p>
            <a:r>
              <a:rPr lang="en-US" dirty="0">
                <a:solidFill>
                  <a:srgbClr val="00B050"/>
                </a:solidFill>
              </a:rPr>
              <a:t>This means ½ of a sample of radium will change into other elements after 1,620 years</a:t>
            </a:r>
          </a:p>
          <a:p>
            <a:pPr marL="0" indent="0">
              <a:buNone/>
            </a:pPr>
            <a:r>
              <a:rPr lang="en-US" sz="1200" dirty="0"/>
              <a:t>	</a:t>
            </a:r>
          </a:p>
          <a:p>
            <a:r>
              <a:rPr lang="en-US" dirty="0">
                <a:solidFill>
                  <a:srgbClr val="C00000"/>
                </a:solidFill>
              </a:rPr>
              <a:t>After another 1,620 years (</a:t>
            </a:r>
            <a:r>
              <a:rPr lang="en-US" sz="2400" i="1" dirty="0">
                <a:solidFill>
                  <a:srgbClr val="C00000"/>
                </a:solidFill>
                <a:latin typeface="+mj-lt"/>
              </a:rPr>
              <a:t>3240 years total</a:t>
            </a:r>
            <a:r>
              <a:rPr lang="en-US" dirty="0">
                <a:solidFill>
                  <a:srgbClr val="C00000"/>
                </a:solidFill>
              </a:rPr>
              <a:t>), ½ the remaining radium will decay </a:t>
            </a:r>
            <a:r>
              <a:rPr lang="en-US" dirty="0"/>
              <a:t>(</a:t>
            </a:r>
            <a:r>
              <a:rPr lang="en-US" dirty="0">
                <a:solidFill>
                  <a:srgbClr val="7030A0"/>
                </a:solidFill>
              </a:rPr>
              <a:t>leaving ¼ the original amount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789E76C-BFFA-4EC6-BE88-4DE17E2823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638643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Half-Life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>
                <a:solidFill>
                  <a:srgbClr val="0070C0"/>
                </a:solidFill>
              </a:rPr>
              <a:t>The shorter </a:t>
            </a:r>
            <a:r>
              <a:rPr lang="en-US">
                <a:solidFill>
                  <a:srgbClr val="0070C0"/>
                </a:solidFill>
              </a:rPr>
              <a:t>the half-life </a:t>
            </a:r>
            <a:r>
              <a:rPr lang="en-US" dirty="0">
                <a:solidFill>
                  <a:srgbClr val="0070C0"/>
                </a:solidFill>
              </a:rPr>
              <a:t>of an element, the faster it decays </a:t>
            </a:r>
          </a:p>
          <a:p>
            <a:pPr marL="0" lvl="0" indent="0">
              <a:buNone/>
            </a:pPr>
            <a:endParaRPr lang="en-US" dirty="0">
              <a:solidFill>
                <a:srgbClr val="0070C0"/>
              </a:solidFill>
            </a:endParaRPr>
          </a:p>
          <a:p>
            <a:pPr lvl="0"/>
            <a:r>
              <a:rPr lang="en-US" dirty="0">
                <a:solidFill>
                  <a:srgbClr val="C00000"/>
                </a:solidFill>
              </a:rPr>
              <a:t>The more radioactivity it gives off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Nuclear Energy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9925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Half-Life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752600"/>
            <a:ext cx="7772400" cy="1219200"/>
          </a:xfrm>
        </p:spPr>
        <p:txBody>
          <a:bodyPr/>
          <a:lstStyle/>
          <a:p>
            <a:pPr marL="0" indent="0">
              <a:buNone/>
            </a:pPr>
            <a:r>
              <a:rPr lang="en-US" dirty="0">
                <a:solidFill>
                  <a:srgbClr val="C00000"/>
                </a:solidFill>
              </a:rPr>
              <a:t>A sample of 8 atoms of Radon-222 has a ½ life of 3.8 days</a:t>
            </a:r>
          </a:p>
          <a:p>
            <a:pPr marL="0" lv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7900"/>
          <a:stretch/>
        </p:blipFill>
        <p:spPr bwMode="auto">
          <a:xfrm>
            <a:off x="1066696" y="3200400"/>
            <a:ext cx="1734562" cy="291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 bwMode="auto">
          <a:xfrm>
            <a:off x="2514600" y="3200400"/>
            <a:ext cx="6096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307" r="37680"/>
          <a:stretch/>
        </p:blipFill>
        <p:spPr bwMode="auto">
          <a:xfrm>
            <a:off x="2743200" y="3193143"/>
            <a:ext cx="3454400" cy="291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Rectangle 7"/>
          <p:cNvSpPr/>
          <p:nvPr/>
        </p:nvSpPr>
        <p:spPr bwMode="auto">
          <a:xfrm>
            <a:off x="2739572" y="4891685"/>
            <a:ext cx="6096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5257800" y="3180072"/>
            <a:ext cx="11430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/>
          <a:stretch/>
        </p:blipFill>
        <p:spPr bwMode="auto">
          <a:xfrm>
            <a:off x="5257800" y="3180072"/>
            <a:ext cx="3924353" cy="29159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Nuclear Energy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11" name="Right Arrow 10"/>
          <p:cNvSpPr/>
          <p:nvPr/>
        </p:nvSpPr>
        <p:spPr bwMode="auto">
          <a:xfrm>
            <a:off x="2819400" y="5257800"/>
            <a:ext cx="762000" cy="205385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3" name="Right Arrow 12"/>
          <p:cNvSpPr/>
          <p:nvPr/>
        </p:nvSpPr>
        <p:spPr bwMode="auto">
          <a:xfrm>
            <a:off x="6019800" y="5307508"/>
            <a:ext cx="381000" cy="155678"/>
          </a:xfrm>
          <a:prstGeom prst="rightArrow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741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914400"/>
            <a:ext cx="4800600" cy="5410200"/>
          </a:xfrm>
        </p:spPr>
        <p:txBody>
          <a:bodyPr/>
          <a:lstStyle/>
          <a:p>
            <a:pPr eaLnBrk="1" hangingPunct="1"/>
            <a:r>
              <a:rPr lang="en-US" sz="2800" b="1" dirty="0"/>
              <a:t>A feared and negative effect of radiation is cancer due to mutations.</a:t>
            </a:r>
          </a:p>
          <a:p>
            <a:pPr lvl="1" eaLnBrk="1" hangingPunct="1"/>
            <a:r>
              <a:rPr lang="en-US" b="1" dirty="0">
                <a:solidFill>
                  <a:srgbClr val="00B050"/>
                </a:solidFill>
              </a:rPr>
              <a:t>Alpha, beta, and gamma particles penetrate to our cells</a:t>
            </a:r>
            <a:endParaRPr lang="en-US" dirty="0">
              <a:solidFill>
                <a:srgbClr val="00B050"/>
              </a:solidFill>
            </a:endParaRPr>
          </a:p>
          <a:p>
            <a:pPr eaLnBrk="1" hangingPunct="1"/>
            <a:r>
              <a:rPr lang="en-US" sz="2800" dirty="0">
                <a:solidFill>
                  <a:srgbClr val="FF0000"/>
                </a:solidFill>
              </a:rPr>
              <a:t>Radiation also causes burns, hair loss, alter chemical reactions in the body, and many other severe side effects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  <a:endParaRPr lang="en-US" altLang="en-US" sz="2800" dirty="0">
              <a:solidFill>
                <a:srgbClr val="00B050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58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b="1" dirty="0"/>
              <a:t>Dangers of Radioactive Decay</a:t>
            </a:r>
            <a:endParaRPr lang="en-US" alt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79302" y="1416504"/>
            <a:ext cx="3178973" cy="4069896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94A4BBDF-B91E-4DEE-BBB5-A0B836AD35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4100393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143000" y="735418"/>
            <a:ext cx="4048465" cy="5893981"/>
          </a:xfrm>
        </p:spPr>
        <p:txBody>
          <a:bodyPr/>
          <a:lstStyle/>
          <a:p>
            <a:pPr eaLnBrk="1" hangingPunct="1"/>
            <a:r>
              <a:rPr lang="en-US" sz="2800" dirty="0"/>
              <a:t>The Chernobyl disaster was the worst nuclear power plant accident in history in terms of cost and casualties.</a:t>
            </a:r>
          </a:p>
          <a:p>
            <a:pPr eaLnBrk="1" hangingPunct="1"/>
            <a:r>
              <a:rPr lang="en-US" altLang="en-US" sz="2800" dirty="0">
                <a:solidFill>
                  <a:srgbClr val="00B050"/>
                </a:solidFill>
              </a:rPr>
              <a:t>Used graphite instead of </a:t>
            </a:r>
            <a:r>
              <a:rPr lang="en-US" sz="2800" dirty="0">
                <a:solidFill>
                  <a:srgbClr val="00B050"/>
                </a:solidFill>
              </a:rPr>
              <a:t>heavy water as its coolant and </a:t>
            </a:r>
            <a:r>
              <a:rPr lang="en-US" sz="2800" dirty="0">
                <a:solidFill>
                  <a:srgbClr val="0070C0"/>
                </a:solidFill>
              </a:rPr>
              <a:t>neutron moderator</a:t>
            </a:r>
            <a:r>
              <a:rPr lang="en-US" sz="2800" dirty="0">
                <a:solidFill>
                  <a:srgbClr val="00B050"/>
                </a:solidFill>
              </a:rPr>
              <a:t>.</a:t>
            </a:r>
          </a:p>
          <a:p>
            <a:pPr eaLnBrk="1" hangingPunct="1"/>
            <a:r>
              <a:rPr lang="en-US" altLang="en-US" sz="2800" dirty="0">
                <a:solidFill>
                  <a:srgbClr val="FF0000"/>
                </a:solidFill>
              </a:rPr>
              <a:t>Gives nuclear energy a “bad” name based on fear.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59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219200" y="7257"/>
            <a:ext cx="7650163" cy="685800"/>
          </a:xfrm>
          <a:solidFill>
            <a:srgbClr val="FFFF00"/>
          </a:solidFill>
        </p:spPr>
        <p:txBody>
          <a:bodyPr/>
          <a:lstStyle/>
          <a:p>
            <a:pPr algn="ctr" eaLnBrk="1" hangingPunct="1"/>
            <a:r>
              <a:rPr lang="en-US" b="1" dirty="0"/>
              <a:t>Dangers of Radioactive Decay</a:t>
            </a:r>
            <a:endParaRPr lang="en-US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702" y="1143000"/>
            <a:ext cx="3833812" cy="459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7C361E5-DAD7-4637-BE3D-AFCF370D25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3610466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304800" y="304806"/>
            <a:ext cx="8305800" cy="1447800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76" tIns="45688" rIns="91376" bIns="456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What’s Wrong with this picture?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C90EE-EACE-4270-B925-4692A6C1879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6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056" y="2133600"/>
            <a:ext cx="6706144" cy="46739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987605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39" y="122767"/>
            <a:ext cx="7772400" cy="1143000"/>
          </a:xfrm>
        </p:spPr>
        <p:txBody>
          <a:bodyPr/>
          <a:lstStyle/>
          <a:p>
            <a:r>
              <a:rPr lang="en-US" dirty="0"/>
              <a:t>Half-Life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1828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Carbon-14 has a ½ life of 5,730 years. If a fossil has 1/8 of its original carbon-14, how old is it? </a:t>
            </a:r>
          </a:p>
          <a:p>
            <a:pPr marL="0" lv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739572" y="4891685"/>
            <a:ext cx="609600" cy="1143000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6E81C-03D5-4E61-820B-84E7DF263E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 descr="try_it-01.eps">
            <a:extLst>
              <a:ext uri="{FF2B5EF4-FFF2-40B4-BE49-F238E27FC236}">
                <a16:creationId xmlns:a16="http://schemas.microsoft.com/office/drawing/2014/main" id="{A7F53183-DB53-E732-13CD-B6999B2F8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32" y="-245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4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70039" y="122767"/>
            <a:ext cx="7772400" cy="1143000"/>
          </a:xfrm>
        </p:spPr>
        <p:txBody>
          <a:bodyPr/>
          <a:lstStyle/>
          <a:p>
            <a:r>
              <a:rPr lang="en-US" dirty="0"/>
              <a:t>Half-Life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Carbon-14 has a ½ life of 5,730 years. If a fossil has 1/8 of its original carbon-14, how old is it?</a:t>
            </a:r>
          </a:p>
          <a:p>
            <a:pPr>
              <a:spcBef>
                <a:spcPts val="2400"/>
              </a:spcBef>
            </a:pPr>
            <a:r>
              <a:rPr lang="en-US" dirty="0">
                <a:solidFill>
                  <a:srgbClr val="0000FF"/>
                </a:solidFill>
              </a:rPr>
              <a:t>Each half-life took 5,730 years and there were three half-lives. </a:t>
            </a:r>
          </a:p>
          <a:p>
            <a:pPr>
              <a:spcBef>
                <a:spcPts val="2400"/>
              </a:spcBef>
            </a:pPr>
            <a:r>
              <a:rPr lang="en-US" dirty="0"/>
              <a:t>So, 5,730 x 3 = </a:t>
            </a:r>
            <a:r>
              <a:rPr lang="en-US" b="1" dirty="0"/>
              <a:t>17,190 years old</a:t>
            </a:r>
          </a:p>
          <a:p>
            <a:pPr>
              <a:spcBef>
                <a:spcPts val="2400"/>
              </a:spcBef>
            </a:pPr>
            <a:r>
              <a:rPr lang="en-US" sz="2400" b="1" dirty="0">
                <a:solidFill>
                  <a:srgbClr val="0000FF"/>
                </a:solidFill>
              </a:rPr>
              <a:t>Now </a:t>
            </a:r>
            <a:r>
              <a:rPr 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 </a:t>
            </a:r>
            <a:r>
              <a:rPr lang="en-US" sz="2400" b="1" dirty="0">
                <a:solidFill>
                  <a:srgbClr val="0000FF"/>
                </a:solidFill>
              </a:rPr>
              <a:t>5730 </a:t>
            </a:r>
            <a:r>
              <a:rPr lang="en-US" sz="2400" b="1" dirty="0" err="1">
                <a:solidFill>
                  <a:srgbClr val="0000FF"/>
                </a:solidFill>
              </a:rPr>
              <a:t>yrs</a:t>
            </a:r>
            <a:r>
              <a:rPr lang="en-US" sz="2400" b="1" dirty="0">
                <a:solidFill>
                  <a:srgbClr val="0000FF"/>
                </a:solidFill>
              </a:rPr>
              <a:t> </a:t>
            </a:r>
            <a:r>
              <a:rPr 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 11,460 </a:t>
            </a:r>
            <a:r>
              <a:rPr lang="en-US" sz="24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yrs</a:t>
            </a:r>
            <a:r>
              <a:rPr lang="en-US" sz="2400" b="1" dirty="0">
                <a:solidFill>
                  <a:srgbClr val="0000FF"/>
                </a:solidFill>
                <a:sym typeface="Wingdings" panose="05000000000000000000" pitchFamily="2" charset="2"/>
              </a:rPr>
              <a:t>   17,190 </a:t>
            </a:r>
            <a:r>
              <a:rPr lang="en-US" sz="2400" b="1" dirty="0" err="1">
                <a:solidFill>
                  <a:srgbClr val="0000FF"/>
                </a:solidFill>
                <a:sym typeface="Wingdings" panose="05000000000000000000" pitchFamily="2" charset="2"/>
              </a:rPr>
              <a:t>yrs</a:t>
            </a:r>
            <a:endParaRPr lang="en-US" sz="2400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lv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6E81C-03D5-4E61-820B-84E7DF263E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14" name="Picture 13" descr="try_it-01.eps">
            <a:extLst>
              <a:ext uri="{FF2B5EF4-FFF2-40B4-BE49-F238E27FC236}">
                <a16:creationId xmlns:a16="http://schemas.microsoft.com/office/drawing/2014/main" id="{A7F53183-DB53-E732-13CD-B6999B2F816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32" y="-245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235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7484"/>
            <a:ext cx="7772400" cy="1143000"/>
          </a:xfrm>
        </p:spPr>
        <p:txBody>
          <a:bodyPr/>
          <a:lstStyle/>
          <a:p>
            <a:r>
              <a:rPr lang="en-US" dirty="0"/>
              <a:t>Half-Life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2209800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The half-life of Zn-71 is 2.4 minutes. If one had 100.0 g at the beginning, how many grams would be left after 7.2 minutes has elapsed?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lv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6E81C-03D5-4E61-820B-84E7DF263E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try_it-01.eps">
            <a:extLst>
              <a:ext uri="{FF2B5EF4-FFF2-40B4-BE49-F238E27FC236}">
                <a16:creationId xmlns:a16="http://schemas.microsoft.com/office/drawing/2014/main" id="{FA3A5F46-E71F-433C-BB90-8B0EF5FBA54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32" y="-245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9978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47484"/>
            <a:ext cx="7772400" cy="1143000"/>
          </a:xfrm>
        </p:spPr>
        <p:txBody>
          <a:bodyPr/>
          <a:lstStyle/>
          <a:p>
            <a:r>
              <a:rPr lang="en-US" dirty="0"/>
              <a:t>Half-Life Example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0" y="1600200"/>
            <a:ext cx="7772400" cy="46482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half-life of Zn-71 is 2.4 minutes. If one had 100.0 g at the beginning, how many grams would be left after 7.2 minutes has elapsed?</a:t>
            </a:r>
          </a:p>
          <a:p>
            <a:pPr marL="0" indent="0">
              <a:buNone/>
            </a:pPr>
            <a:r>
              <a:rPr lang="en-US" dirty="0"/>
              <a:t> </a:t>
            </a:r>
          </a:p>
          <a:p>
            <a:pPr marL="0" indent="0">
              <a:buNone/>
            </a:pPr>
            <a:r>
              <a:rPr lang="en-US" i="1" dirty="0"/>
              <a:t>7.2 / 2.4 = 3 half-lives</a:t>
            </a:r>
            <a:endParaRPr lang="en-US" dirty="0"/>
          </a:p>
          <a:p>
            <a:pPr marL="0" indent="0">
              <a:buNone/>
            </a:pPr>
            <a:r>
              <a:rPr lang="en-US" i="1" dirty="0"/>
              <a:t>100.0 g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r>
              <a:rPr lang="en-US" i="1" dirty="0"/>
              <a:t>  50.0 g 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r>
              <a:rPr lang="en-US" i="1" dirty="0"/>
              <a:t>  25.0 g  </a:t>
            </a:r>
            <a:r>
              <a:rPr lang="en-US" i="1" dirty="0">
                <a:sym typeface="Wingdings" panose="05000000000000000000" pitchFamily="2" charset="2"/>
              </a:rPr>
              <a:t></a:t>
            </a:r>
            <a:r>
              <a:rPr lang="en-US" i="1" dirty="0"/>
              <a:t>  </a:t>
            </a:r>
            <a:r>
              <a:rPr lang="en-US" b="1" i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12.5 g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 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y = a (1/2)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	</a:t>
            </a:r>
            <a:r>
              <a:rPr lang="en-US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y = (100 g) (1/2)</a:t>
            </a:r>
            <a:r>
              <a:rPr lang="en-US" b="1" baseline="30000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X = 100 g</a:t>
            </a:r>
            <a:r>
              <a:rPr lang="en-US" baseline="30000" dirty="0">
                <a:solidFill>
                  <a:srgbClr val="FF0000"/>
                </a:solidFill>
              </a:rPr>
              <a:t>(1/8) </a:t>
            </a:r>
            <a:r>
              <a:rPr lang="en-US" dirty="0">
                <a:solidFill>
                  <a:srgbClr val="FF0000"/>
                </a:solidFill>
              </a:rPr>
              <a:t>= </a:t>
            </a:r>
            <a:r>
              <a:rPr lang="en-US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12.5 g</a:t>
            </a:r>
          </a:p>
          <a:p>
            <a:pPr marL="0" lvl="0" indent="0">
              <a:buNone/>
            </a:pPr>
            <a:endParaRPr lang="en-US" dirty="0">
              <a:solidFill>
                <a:srgbClr val="0070C0"/>
              </a:solidFill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0C6E81C-03D5-4E61-820B-84E7DF263E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pic>
        <p:nvPicPr>
          <p:cNvPr id="5" name="Picture 4" descr="try_it-01.eps">
            <a:extLst>
              <a:ext uri="{FF2B5EF4-FFF2-40B4-BE49-F238E27FC236}">
                <a16:creationId xmlns:a16="http://schemas.microsoft.com/office/drawing/2014/main" id="{8DA3DA6F-2517-F220-0931-8E2024A3E72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4032" y="-2458"/>
            <a:ext cx="939800" cy="76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3878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99785D-2DD5-4E89-B5D1-A6DDE0CE83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07558" y="152399"/>
            <a:ext cx="7772400" cy="576625"/>
          </a:xfrm>
        </p:spPr>
        <p:txBody>
          <a:bodyPr/>
          <a:lstStyle/>
          <a:p>
            <a:pPr algn="ctr"/>
            <a:r>
              <a:rPr lang="en-US" dirty="0"/>
              <a:t>Uranium-238 Series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3437EDC-5608-43D8-BCB2-C8F94C746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47800" y="838200"/>
            <a:ext cx="7132637" cy="838200"/>
          </a:xfrm>
        </p:spPr>
        <p:txBody>
          <a:bodyPr/>
          <a:lstStyle/>
          <a:p>
            <a:r>
              <a:rPr lang="en-US" sz="1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All the radioactive U-238 will eventually become stable lead, Pb. On the way to becoming lead, it will exist as a series of other elements.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62627FF-7083-4EAF-A4E5-1A09ECB3F8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A51E867-2CD0-473D-8160-DEDDB195D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64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10C8B5-2986-495C-9958-99F8D3E8367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5939" y="1604010"/>
            <a:ext cx="6833661" cy="4339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108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2708-B06C-4A8E-BA3C-60537624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1143000"/>
          </a:xfrm>
        </p:spPr>
        <p:txBody>
          <a:bodyPr/>
          <a:lstStyle/>
          <a:p>
            <a:pPr algn="ctr"/>
            <a:r>
              <a:rPr lang="en-US" dirty="0" err="1"/>
              <a:t>SubAtomic</a:t>
            </a:r>
            <a:r>
              <a:rPr lang="en-US" dirty="0"/>
              <a:t> Particles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6BE2-337F-4A41-BF7F-E101D6C44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748" y="1568244"/>
            <a:ext cx="7772400" cy="4299155"/>
          </a:xfrm>
        </p:spPr>
        <p:txBody>
          <a:bodyPr/>
          <a:lstStyle/>
          <a:p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Professor EHS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Burhop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of University College London suggesting that protons and neutrons were in fact NOT fundamental particles but that they had a structure. </a:t>
            </a:r>
          </a:p>
          <a:p>
            <a:endParaRPr lang="en-US" sz="2000" b="0" i="0" dirty="0"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The nucleus is a conglomeration of quarks which manifest themselves as protons and neutrons.</a:t>
            </a:r>
          </a:p>
          <a:p>
            <a:pPr marL="0" indent="0">
              <a:buNone/>
            </a:pPr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</a:p>
          <a:p>
            <a:r>
              <a:rPr lang="en-US" sz="2000" dirty="0">
                <a:latin typeface="Verdana" panose="020B0604030504040204" pitchFamily="34" charset="0"/>
                <a:ea typeface="Verdana" panose="020B0604030504040204" pitchFamily="34" charset="0"/>
              </a:rPr>
              <a:t>Each elementary particle has a corresponding antiparticle.</a:t>
            </a:r>
          </a:p>
          <a:p>
            <a:pPr marL="0" indent="0"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In 1964 Murray Gell-Mann and George Zweig proposed that all 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hadrons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(</a:t>
            </a:r>
            <a:r>
              <a:rPr lang="en-US" sz="18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mesons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and </a:t>
            </a:r>
            <a:r>
              <a:rPr lang="en-US" sz="1800" b="0" i="0" dirty="0">
                <a:solidFill>
                  <a:srgbClr val="9900CC"/>
                </a:solidFill>
                <a:effectLst/>
                <a:latin typeface="verdana" panose="020B0604030504040204" pitchFamily="34" charset="0"/>
              </a:rPr>
              <a:t>baryons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) were composed of particles that they called </a:t>
            </a:r>
            <a:r>
              <a:rPr lang="en-US" sz="1800" b="1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QUARKS</a:t>
            </a:r>
            <a:r>
              <a:rPr lang="en-US" sz="18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B5B43-9646-41D6-815D-456AC27C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47E1A-EFF0-463B-B7E7-95845985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65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78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2708-B06C-4A8E-BA3C-605376240E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43000" y="152400"/>
            <a:ext cx="7772400" cy="609600"/>
          </a:xfrm>
        </p:spPr>
        <p:txBody>
          <a:bodyPr/>
          <a:lstStyle/>
          <a:p>
            <a:pPr algn="ctr"/>
            <a:r>
              <a:rPr lang="en-US" dirty="0"/>
              <a:t>Hadrons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6BE2-337F-4A41-BF7F-E101D6C44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0600" y="762000"/>
            <a:ext cx="7772400" cy="601980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4000" b="1" i="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Hadrons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are particles that experience the strong nuclear force.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b="0" i="0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Baryon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implied a heavy subatomic particle. 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0" i="0" dirty="0">
              <a:solidFill>
                <a:srgbClr val="44444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3600" b="0" i="0" dirty="0">
                <a:solidFill>
                  <a:srgbClr val="00B05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Meson</a:t>
            </a:r>
            <a:r>
              <a:rPr lang="en-US" sz="28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implies particles with much lower masses</a:t>
            </a:r>
            <a:r>
              <a:rPr lang="en-US" sz="36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endParaRPr lang="en-US" sz="2000" b="0" i="0" dirty="0">
              <a:solidFill>
                <a:srgbClr val="444444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pPr>
              <a:spcBef>
                <a:spcPts val="0"/>
              </a:spcBef>
            </a:pPr>
            <a:r>
              <a:rPr lang="en-US" sz="24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Making an analogy to the animal kingdom, the term </a:t>
            </a:r>
            <a:r>
              <a:rPr lang="en-US" sz="2400" b="0" i="0" dirty="0">
                <a:solidFill>
                  <a:srgbClr val="CC66FF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hadron</a:t>
            </a:r>
            <a:r>
              <a:rPr lang="en-US" sz="2400" b="0" i="0" dirty="0">
                <a:solidFill>
                  <a:srgbClr val="444444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 corresponds to the term animal, while the terms meson and baryon might correspond to the classifications mammal and reptile.</a:t>
            </a:r>
            <a:br>
              <a:rPr kumimoji="0" lang="en-US" altLang="en-US" sz="4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</a:br>
            <a:endParaRPr kumimoji="0" lang="en-US" altLang="en-US" sz="16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US" sz="3600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47E1A-EFF0-463B-B7E7-95845985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1457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2708-B06C-4A8E-BA3C-60537624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SubAtomic</a:t>
            </a:r>
            <a:r>
              <a:rPr lang="en-US" dirty="0"/>
              <a:t> Particles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B5B43-9646-41D6-815D-456AC27C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47E1A-EFF0-463B-B7E7-95845985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7A677F9-24DA-4BC2-A76B-DA2FC18B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024" y="2913226"/>
            <a:ext cx="5794375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    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54" name="Picture 6">
            <a:extLst>
              <a:ext uri="{FF2B5EF4-FFF2-40B4-BE49-F238E27FC236}">
                <a16:creationId xmlns:a16="http://schemas.microsoft.com/office/drawing/2014/main" id="{68A593D9-371C-4EE7-9671-16CBDBB3B9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0" y="4114800"/>
            <a:ext cx="5121992" cy="1912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37210231-7970-46BE-9C2C-5FFAE49E3121}"/>
              </a:ext>
            </a:extLst>
          </p:cNvPr>
          <p:cNvSpPr txBox="1"/>
          <p:nvPr/>
        </p:nvSpPr>
        <p:spPr>
          <a:xfrm>
            <a:off x="1128252" y="1847402"/>
            <a:ext cx="7772400" cy="25545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There are actually six quarks and their anti-quarks (same magnitude, but opposite sign) but in every day life we are only concerned with three types: the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9933"/>
                </a:solidFill>
                <a:effectLst/>
                <a:latin typeface="Verdana" panose="020B0604030504040204" pitchFamily="34" charset="0"/>
              </a:rPr>
              <a:t>up quark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, the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down quark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and the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strange quark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.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9357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2708-B06C-4A8E-BA3C-60537624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Quarks, Mesons, Baryons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616BE2-337F-4A41-BF7F-E101D6C44F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43000" y="1585452"/>
            <a:ext cx="7772400" cy="4114800"/>
          </a:xfrm>
        </p:spPr>
        <p:txBody>
          <a:bodyPr/>
          <a:lstStyle/>
          <a:p>
            <a:r>
              <a:rPr lang="en-US" b="0" i="0" dirty="0">
                <a:solidFill>
                  <a:srgbClr val="CC66FF"/>
                </a:solidFill>
                <a:effectLst/>
                <a:latin typeface="verdana" panose="020B0604030504040204" pitchFamily="34" charset="0"/>
              </a:rPr>
              <a:t>Baryons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are composed of three quarks while </a:t>
            </a:r>
            <a:r>
              <a:rPr lang="en-US" b="0" i="0" dirty="0">
                <a:solidFill>
                  <a:srgbClr val="FF9933"/>
                </a:solidFill>
                <a:effectLst/>
                <a:latin typeface="verdana" panose="020B0604030504040204" pitchFamily="34" charset="0"/>
              </a:rPr>
              <a:t>mesons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 are composed of two quarks. </a:t>
            </a:r>
          </a:p>
          <a:p>
            <a:r>
              <a:rPr lang="en-US" sz="2000" b="0" i="0" dirty="0"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One of the quarks in any meson is an anti-quark. For example a π+ meson is composed of one up quark and one anti-down quark.</a:t>
            </a:r>
            <a:br>
              <a:rPr lang="en-US" sz="2000" dirty="0"/>
            </a:br>
            <a:endParaRPr lang="en-US" sz="2000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B5B43-9646-41D6-815D-456AC27C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47E1A-EFF0-463B-B7E7-95845985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21F2F82-EDA3-4EA1-A244-4ED7DEA47C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1099" y="3657600"/>
            <a:ext cx="6096528" cy="21490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283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972708-B06C-4A8E-BA3C-605376240E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/>
              <a:t>SubAtomic</a:t>
            </a:r>
            <a:r>
              <a:rPr lang="en-US" dirty="0"/>
              <a:t> Particles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5B5B43-9646-41D6-815D-456AC27C7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Nuclear Energy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0847E1A-EFF0-463B-B7E7-958459859F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C6E81C-03D5-4E61-820B-84E7DF263E17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9" name="Rectangle 5">
            <a:extLst>
              <a:ext uri="{FF2B5EF4-FFF2-40B4-BE49-F238E27FC236}">
                <a16:creationId xmlns:a16="http://schemas.microsoft.com/office/drawing/2014/main" id="{37A677F9-24DA-4BC2-A76B-DA2FC18B2C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16024" y="2913226"/>
            <a:ext cx="5794375" cy="181588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00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          </a:t>
            </a:r>
            <a:endParaRPr kumimoji="0" lang="en-US" altLang="en-US" sz="9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Verdan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7210231-7970-46BE-9C2C-5FFAE49E3121}"/>
              </a:ext>
            </a:extLst>
          </p:cNvPr>
          <p:cNvSpPr txBox="1"/>
          <p:nvPr/>
        </p:nvSpPr>
        <p:spPr>
          <a:xfrm>
            <a:off x="1128252" y="1847402"/>
            <a:ext cx="777240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Verdana" panose="020B0604030504040204" pitchFamily="34" charset="0"/>
              </a:rPr>
              <a:t>Protons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Verdana" panose="020B0604030504040204" pitchFamily="34" charset="0"/>
              </a:rPr>
              <a:t>and the </a:t>
            </a:r>
            <a:r>
              <a:rPr kumimoji="0" lang="en-US" altLang="en-US" sz="3200" b="1" i="0" u="none" strike="noStrike" cap="none" normalizeH="0" baseline="0" dirty="0">
                <a:ln>
                  <a:noFill/>
                </a:ln>
                <a:solidFill>
                  <a:srgbClr val="00B0F0"/>
                </a:solidFill>
                <a:effectLst/>
                <a:latin typeface="Verdana" panose="020B0604030504040204" pitchFamily="34" charset="0"/>
              </a:rPr>
              <a:t>Neutrons</a:t>
            </a:r>
            <a:br>
              <a:rPr kumimoji="0" lang="en-US" altLang="en-US" sz="5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</a:rPr>
            </a:br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A7A6CC3-5174-459C-8701-91DC7953C6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2479326"/>
            <a:ext cx="5794375" cy="3498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6776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0" name="WordArt 6"/>
          <p:cNvSpPr>
            <a:spLocks noChangeArrowheads="1" noChangeShapeType="1" noTextEdit="1"/>
          </p:cNvSpPr>
          <p:nvPr/>
        </p:nvSpPr>
        <p:spPr bwMode="auto">
          <a:xfrm>
            <a:off x="571228" y="228600"/>
            <a:ext cx="8305800" cy="533406"/>
          </a:xfrm>
          <a:prstGeom prst="rect">
            <a:avLst/>
          </a:prstGeom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lIns="91376" tIns="45688" rIns="91376" bIns="45688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i="1" kern="10" dirty="0">
                <a:solidFill>
                  <a:srgbClr val="336699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What’s Wrong with this picture?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>
                <a:solidFill>
                  <a:srgbClr val="000000"/>
                </a:solidFill>
              </a:rPr>
              <a:t>Nuclear Energy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9C90EE-EACE-4270-B925-4692A6C18795}" type="slidenum">
              <a:rPr lang="en-US" altLang="en-US" smtClean="0">
                <a:solidFill>
                  <a:srgbClr val="000000"/>
                </a:solidFill>
              </a:rPr>
              <a:pPr>
                <a:defRPr/>
              </a:pPr>
              <a:t>7</a:t>
            </a:fld>
            <a:endParaRPr lang="en-US" altLang="en-US" dirty="0">
              <a:solidFill>
                <a:srgbClr val="00000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999" y="1066799"/>
            <a:ext cx="3883921" cy="2706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4419600" y="1219200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3200" dirty="0">
                <a:solidFill>
                  <a:srgbClr val="002060"/>
                </a:solidFill>
              </a:rPr>
              <a:t>If “</a:t>
            </a:r>
            <a:r>
              <a:rPr lang="en-US" sz="3200" dirty="0">
                <a:solidFill>
                  <a:srgbClr val="FF0000"/>
                </a:solidFill>
              </a:rPr>
              <a:t>like</a:t>
            </a:r>
            <a:r>
              <a:rPr lang="en-US" sz="3200" dirty="0">
                <a:solidFill>
                  <a:srgbClr val="002060"/>
                </a:solidFill>
              </a:rPr>
              <a:t>” charges </a:t>
            </a:r>
            <a:r>
              <a:rPr lang="en-US" sz="3200" dirty="0">
                <a:solidFill>
                  <a:srgbClr val="FF0000"/>
                </a:solidFill>
              </a:rPr>
              <a:t>repel</a:t>
            </a:r>
            <a:r>
              <a:rPr lang="en-US" sz="3200" dirty="0">
                <a:solidFill>
                  <a:srgbClr val="002060"/>
                </a:solidFill>
              </a:rPr>
              <a:t> (</a:t>
            </a:r>
            <a:r>
              <a:rPr lang="en-US" sz="3200" i="1" dirty="0">
                <a:solidFill>
                  <a:srgbClr val="002060"/>
                </a:solidFill>
              </a:rPr>
              <a:t>which they do</a:t>
            </a:r>
            <a:r>
              <a:rPr lang="en-US" sz="3200" dirty="0">
                <a:solidFill>
                  <a:srgbClr val="002060"/>
                </a:solidFill>
              </a:rPr>
              <a:t>), how can </a:t>
            </a:r>
            <a:r>
              <a:rPr lang="en-US" sz="3200" dirty="0">
                <a:solidFill>
                  <a:srgbClr val="CC66FF"/>
                </a:solidFill>
              </a:rPr>
              <a:t>protons</a:t>
            </a:r>
            <a:r>
              <a:rPr lang="en-US" sz="3200" dirty="0">
                <a:solidFill>
                  <a:srgbClr val="002060"/>
                </a:solidFill>
              </a:rPr>
              <a:t> exist in the same region of the atom without being repelled?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52400" y="4191000"/>
            <a:ext cx="872462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</a:rPr>
              <a:t>There must be a </a:t>
            </a:r>
            <a:r>
              <a:rPr lang="en-US" sz="4000" dirty="0">
                <a:solidFill>
                  <a:srgbClr val="00B050"/>
                </a:solidFill>
              </a:rPr>
              <a:t>strong nuclear force </a:t>
            </a:r>
            <a:r>
              <a:rPr lang="en-US" sz="4000" dirty="0">
                <a:solidFill>
                  <a:srgbClr val="002060"/>
                </a:solidFill>
              </a:rPr>
              <a:t>that binds the protons together.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33362922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F21BA8-2D5C-475A-AB58-CFEB18F288ED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8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679148" y="1066800"/>
            <a:ext cx="4982454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dirty="0">
                <a:ln/>
                <a:solidFill>
                  <a:srgbClr val="6BB1C9"/>
                </a:solidFill>
                <a:latin typeface="Arial" charset="0"/>
              </a:rPr>
              <a:t>E = mc</a:t>
            </a:r>
          </a:p>
        </p:txBody>
      </p:sp>
      <p:sp>
        <p:nvSpPr>
          <p:cNvPr id="7" name="Rectangle 6"/>
          <p:cNvSpPr/>
          <p:nvPr/>
        </p:nvSpPr>
        <p:spPr>
          <a:xfrm>
            <a:off x="6462197" y="381000"/>
            <a:ext cx="1005403" cy="1862048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11500" b="1" dirty="0">
                <a:ln/>
                <a:solidFill>
                  <a:srgbClr val="6BB1C9"/>
                </a:solidFill>
                <a:latin typeface="Arial" charset="0"/>
              </a:rPr>
              <a:t>2</a:t>
            </a:r>
          </a:p>
        </p:txBody>
      </p:sp>
      <p:sp>
        <p:nvSpPr>
          <p:cNvPr id="2" name="Rectangle 1"/>
          <p:cNvSpPr/>
          <p:nvPr/>
        </p:nvSpPr>
        <p:spPr>
          <a:xfrm>
            <a:off x="381000" y="3124200"/>
            <a:ext cx="838200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200"/>
              </a:spcBef>
            </a:pPr>
            <a:r>
              <a:rPr lang="en-US" sz="2800" dirty="0"/>
              <a:t>Albert Einstein's theory of special relativity explains the </a:t>
            </a:r>
            <a:r>
              <a:rPr lang="en-US" sz="2800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nuclear force</a:t>
            </a:r>
            <a:r>
              <a:rPr lang="en-US" sz="2800" dirty="0"/>
              <a:t>:</a:t>
            </a:r>
          </a:p>
          <a:p>
            <a:pPr marL="914400">
              <a:spcBef>
                <a:spcPts val="1200"/>
              </a:spcBef>
            </a:pPr>
            <a:r>
              <a:rPr lang="en-US" sz="2800" dirty="0">
                <a:solidFill>
                  <a:srgbClr val="FFFF00"/>
                </a:solidFill>
              </a:rPr>
              <a:t>m  </a:t>
            </a:r>
            <a:r>
              <a:rPr lang="en-US" sz="2800" dirty="0">
                <a:solidFill>
                  <a:srgbClr val="FFFF00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rgbClr val="FFFF00"/>
                </a:solidFill>
              </a:rPr>
              <a:t>relativistic mass of a body </a:t>
            </a:r>
          </a:p>
          <a:p>
            <a:pPr marL="914400">
              <a:spcBef>
                <a:spcPts val="1200"/>
              </a:spcBef>
            </a:pPr>
            <a:r>
              <a:rPr lang="en-US" sz="2800" dirty="0">
                <a:solidFill>
                  <a:schemeClr val="bg1"/>
                </a:solidFill>
              </a:rPr>
              <a:t>E  </a:t>
            </a:r>
            <a:r>
              <a:rPr lang="en-US" sz="2800" dirty="0">
                <a:solidFill>
                  <a:schemeClr val="bg1"/>
                </a:solidFill>
                <a:sym typeface="Wingdings" panose="05000000000000000000" pitchFamily="2" charset="2"/>
              </a:rPr>
              <a:t> </a:t>
            </a:r>
            <a:r>
              <a:rPr lang="en-US" sz="2800" dirty="0">
                <a:solidFill>
                  <a:schemeClr val="bg1"/>
                </a:solidFill>
              </a:rPr>
              <a:t>energy of motion (KE) of the body</a:t>
            </a:r>
          </a:p>
          <a:p>
            <a:pPr marL="914400">
              <a:spcBef>
                <a:spcPts val="1200"/>
              </a:spcBef>
            </a:pPr>
            <a:r>
              <a:rPr lang="en-US" sz="2800" dirty="0"/>
              <a:t>c </a:t>
            </a:r>
            <a:r>
              <a:rPr lang="en-US" sz="2800" dirty="0">
                <a:sym typeface="Wingdings" panose="05000000000000000000" pitchFamily="2" charset="2"/>
              </a:rPr>
              <a:t> </a:t>
            </a:r>
            <a:r>
              <a:rPr lang="en-US" sz="2800" dirty="0"/>
              <a:t>the speed of light </a:t>
            </a:r>
          </a:p>
        </p:txBody>
      </p:sp>
    </p:spTree>
    <p:extLst>
      <p:ext uri="{BB962C8B-B14F-4D97-AF65-F5344CB8AC3E}">
        <p14:creationId xmlns:p14="http://schemas.microsoft.com/office/powerpoint/2010/main" val="12440862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E0788B8-DCE9-4F4D-9216-E1B10769110B}" type="slidenum">
              <a:rPr lang="en-US">
                <a:solidFill>
                  <a:prstClr val="white">
                    <a:shade val="50000"/>
                  </a:prstClr>
                </a:solidFill>
              </a:rPr>
              <a:pPr>
                <a:defRPr/>
              </a:pPr>
              <a:t>9</a:t>
            </a:fld>
            <a:endParaRPr lang="en-US" dirty="0">
              <a:solidFill>
                <a:prstClr val="white">
                  <a:shade val="50000"/>
                </a:prstClr>
              </a:solidFill>
            </a:endParaRPr>
          </a:p>
        </p:txBody>
      </p:sp>
      <p:pic>
        <p:nvPicPr>
          <p:cNvPr id="5" name="atomic blast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593725"/>
            <a:ext cx="3811588" cy="2835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2" name="TextBox 5"/>
          <p:cNvSpPr txBox="1">
            <a:spLocks noChangeArrowheads="1"/>
          </p:cNvSpPr>
          <p:nvPr/>
        </p:nvSpPr>
        <p:spPr bwMode="auto">
          <a:xfrm>
            <a:off x="714375" y="3657600"/>
            <a:ext cx="7715250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200" dirty="0">
                <a:solidFill>
                  <a:prstClr val="white"/>
                </a:solidFill>
              </a:rPr>
              <a:t>Click on the following Link</a:t>
            </a:r>
          </a:p>
          <a:p>
            <a:pPr algn="ctr" eaLnBrk="1" hangingPunct="1"/>
            <a:r>
              <a:rPr lang="en-US" altLang="en-US" sz="3200" dirty="0">
                <a:solidFill>
                  <a:prstClr val="white"/>
                </a:solidFill>
              </a:rPr>
              <a:t> (Atomic Blast Action):</a:t>
            </a:r>
          </a:p>
          <a:p>
            <a:pPr algn="ctr" eaLnBrk="1" hangingPunct="1"/>
            <a:endParaRPr lang="en-US" altLang="en-US" sz="3200" dirty="0">
              <a:solidFill>
                <a:prstClr val="white"/>
              </a:solidFill>
            </a:endParaRPr>
          </a:p>
          <a:p>
            <a:pPr algn="ctr" eaLnBrk="1" hangingPunct="1"/>
            <a:r>
              <a:rPr lang="en-US" altLang="en-US" sz="3200" dirty="0">
                <a:solidFill>
                  <a:prstClr val="white"/>
                </a:solidFill>
                <a:hlinkClick r:id="rId4"/>
              </a:rPr>
              <a:t>http://somup.com/cFX20qnjnh</a:t>
            </a:r>
            <a:r>
              <a:rPr lang="en-US" altLang="en-US" sz="3200" dirty="0">
                <a:solidFill>
                  <a:prstClr val="white"/>
                </a:solidFill>
              </a:rPr>
              <a:t>  (4:48)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6396335"/>
            <a:ext cx="21171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C12C5FB7-651C-492C-AF08-3FD230FE0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solidFill>
                  <a:prstClr val="white">
                    <a:shade val="50000"/>
                  </a:prstClr>
                </a:solidFill>
              </a:rPr>
              <a:t>Nuclear Energy</a:t>
            </a:r>
          </a:p>
        </p:txBody>
      </p:sp>
    </p:spTree>
    <p:extLst>
      <p:ext uri="{BB962C8B-B14F-4D97-AF65-F5344CB8AC3E}">
        <p14:creationId xmlns:p14="http://schemas.microsoft.com/office/powerpoint/2010/main" val="2254890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video>
          </p:childTnLst>
        </p:cTn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Dad`s Tie">
  <a:themeElements>
    <a:clrScheme name="Dad`s Tie 2">
      <a:dk1>
        <a:srgbClr val="000000"/>
      </a:dk1>
      <a:lt1>
        <a:srgbClr val="FFFFFF"/>
      </a:lt1>
      <a:dk2>
        <a:srgbClr val="003366"/>
      </a:dk2>
      <a:lt2>
        <a:srgbClr val="5490A8"/>
      </a:lt2>
      <a:accent1>
        <a:srgbClr val="0099CC"/>
      </a:accent1>
      <a:accent2>
        <a:srgbClr val="3366CC"/>
      </a:accent2>
      <a:accent3>
        <a:srgbClr val="FFFFFF"/>
      </a:accent3>
      <a:accent4>
        <a:srgbClr val="000000"/>
      </a:accent4>
      <a:accent5>
        <a:srgbClr val="AACAE2"/>
      </a:accent5>
      <a:accent6>
        <a:srgbClr val="2D5CB9"/>
      </a:accent6>
      <a:hlink>
        <a:srgbClr val="99CCFF"/>
      </a:hlink>
      <a:folHlink>
        <a:srgbClr val="E1E1B7"/>
      </a:folHlink>
    </a:clrScheme>
    <a:fontScheme name="Dad`s Tie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ad`s Tie 1">
        <a:dk1>
          <a:srgbClr val="5490A8"/>
        </a:dk1>
        <a:lt1>
          <a:srgbClr val="DDDDDD"/>
        </a:lt1>
        <a:dk2>
          <a:srgbClr val="00172E"/>
        </a:dk2>
        <a:lt2>
          <a:srgbClr val="CCECFF"/>
        </a:lt2>
        <a:accent1>
          <a:srgbClr val="0099CC"/>
        </a:accent1>
        <a:accent2>
          <a:srgbClr val="3366CC"/>
        </a:accent2>
        <a:accent3>
          <a:srgbClr val="AAABAD"/>
        </a:accent3>
        <a:accent4>
          <a:srgbClr val="BDBDBD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ad`s Tie 2">
        <a:dk1>
          <a:srgbClr val="000000"/>
        </a:dk1>
        <a:lt1>
          <a:srgbClr val="FFFFFF"/>
        </a:lt1>
        <a:dk2>
          <a:srgbClr val="003366"/>
        </a:dk2>
        <a:lt2>
          <a:srgbClr val="5490A8"/>
        </a:lt2>
        <a:accent1>
          <a:srgbClr val="0099CC"/>
        </a:accent1>
        <a:accent2>
          <a:srgbClr val="3366CC"/>
        </a:accent2>
        <a:accent3>
          <a:srgbClr val="FFFFFF"/>
        </a:accent3>
        <a:accent4>
          <a:srgbClr val="000000"/>
        </a:accent4>
        <a:accent5>
          <a:srgbClr val="AACAE2"/>
        </a:accent5>
        <a:accent6>
          <a:srgbClr val="2D5CB9"/>
        </a:accent6>
        <a:hlink>
          <a:srgbClr val="99CCFF"/>
        </a:hlink>
        <a:folHlink>
          <a:srgbClr val="E1E1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3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4">
        <a:dk1>
          <a:srgbClr val="000000"/>
        </a:dk1>
        <a:lt1>
          <a:srgbClr val="FFFFFF"/>
        </a:lt1>
        <a:dk2>
          <a:srgbClr val="666633"/>
        </a:dk2>
        <a:lt2>
          <a:srgbClr val="908A6C"/>
        </a:lt2>
        <a:accent1>
          <a:srgbClr val="808000"/>
        </a:accent1>
        <a:accent2>
          <a:srgbClr val="996633"/>
        </a:accent2>
        <a:accent3>
          <a:srgbClr val="FFFFFF"/>
        </a:accent3>
        <a:accent4>
          <a:srgbClr val="000000"/>
        </a:accent4>
        <a:accent5>
          <a:srgbClr val="C0C0AA"/>
        </a:accent5>
        <a:accent6>
          <a:srgbClr val="8A5C2D"/>
        </a:accent6>
        <a:hlink>
          <a:srgbClr val="CCCC00"/>
        </a:hlink>
        <a:folHlink>
          <a:srgbClr val="D6DE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5">
        <a:dk1>
          <a:srgbClr val="000000"/>
        </a:dk1>
        <a:lt1>
          <a:srgbClr val="FFFFFF"/>
        </a:lt1>
        <a:dk2>
          <a:srgbClr val="181848"/>
        </a:dk2>
        <a:lt2>
          <a:srgbClr val="656F97"/>
        </a:lt2>
        <a:accent1>
          <a:srgbClr val="6666FF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B8B8FF"/>
        </a:accent5>
        <a:accent6>
          <a:srgbClr val="2D2D8A"/>
        </a:accent6>
        <a:hlink>
          <a:srgbClr val="9A9ABC"/>
        </a:hlink>
        <a:folHlink>
          <a:srgbClr val="D2B6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ad`s Tie 6">
        <a:dk1>
          <a:srgbClr val="CC0066"/>
        </a:dk1>
        <a:lt1>
          <a:srgbClr val="FFFFFF"/>
        </a:lt1>
        <a:dk2>
          <a:srgbClr val="000000"/>
        </a:dk2>
        <a:lt2>
          <a:srgbClr val="CC0099"/>
        </a:lt2>
        <a:accent1>
          <a:srgbClr val="FF9900"/>
        </a:accent1>
        <a:accent2>
          <a:srgbClr val="CC6600"/>
        </a:accent2>
        <a:accent3>
          <a:srgbClr val="AAAAAA"/>
        </a:accent3>
        <a:accent4>
          <a:srgbClr val="DADADA"/>
        </a:accent4>
        <a:accent5>
          <a:srgbClr val="FFCAAA"/>
        </a:accent5>
        <a:accent6>
          <a:srgbClr val="B95C00"/>
        </a:accent6>
        <a:hlink>
          <a:srgbClr val="009900"/>
        </a:hlink>
        <a:folHlink>
          <a:srgbClr val="A5002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Office\Templates\Presentation Designs\Dad`s Tie.pot</Template>
  <TotalTime>35203</TotalTime>
  <Words>3704</Words>
  <Application>Microsoft Office PowerPoint</Application>
  <PresentationFormat>On-screen Show (4:3)</PresentationFormat>
  <Paragraphs>427</Paragraphs>
  <Slides>69</Slides>
  <Notes>4</Notes>
  <HiddenSlides>0</HiddenSlides>
  <MMClips>1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69</vt:i4>
      </vt:variant>
    </vt:vector>
  </HeadingPairs>
  <TitlesOfParts>
    <vt:vector size="86" baseType="lpstr">
      <vt:lpstr>ＭＳ Ｐゴシック</vt:lpstr>
      <vt:lpstr>Arial</vt:lpstr>
      <vt:lpstr>Book Antiqua</vt:lpstr>
      <vt:lpstr>Calibri</vt:lpstr>
      <vt:lpstr>Impact</vt:lpstr>
      <vt:lpstr>Lucida Sans</vt:lpstr>
      <vt:lpstr>StoneSans-Bold</vt:lpstr>
      <vt:lpstr>Times New Roman</vt:lpstr>
      <vt:lpstr>Verdana</vt:lpstr>
      <vt:lpstr>Verdana</vt:lpstr>
      <vt:lpstr>Wingdings</vt:lpstr>
      <vt:lpstr>Wingdings 2</vt:lpstr>
      <vt:lpstr>Wingdings 3</vt:lpstr>
      <vt:lpstr>Dad`s Tie</vt:lpstr>
      <vt:lpstr>Default Design</vt:lpstr>
      <vt:lpstr>Apex</vt:lpstr>
      <vt:lpstr>1_Dad`s Tie</vt:lpstr>
      <vt:lpstr>Click on “Slide Show”</vt:lpstr>
      <vt:lpstr>PowerPoint Presentation</vt:lpstr>
      <vt:lpstr>The Quantum Concept and Photons</vt:lpstr>
      <vt:lpstr>Photoelectric Effect:  Discrete Particle &amp; Wavelength</vt:lpstr>
      <vt:lpstr>Photoelectric Effect:  Discrete Particle &amp; Wavelength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Radioactive Decay</vt:lpstr>
      <vt:lpstr>Alpha Decay</vt:lpstr>
      <vt:lpstr>Alpha Decay</vt:lpstr>
      <vt:lpstr>Alpha Decay Transmutation</vt:lpstr>
      <vt:lpstr>Alpha Decay Transmutation</vt:lpstr>
      <vt:lpstr>Beta Decay</vt:lpstr>
      <vt:lpstr>Beta Decay</vt:lpstr>
      <vt:lpstr>Beta Decay</vt:lpstr>
      <vt:lpstr>Beta Decay Transmutation</vt:lpstr>
      <vt:lpstr>Beta Decay Transmutation</vt:lpstr>
      <vt:lpstr>Gamma Decay</vt:lpstr>
      <vt:lpstr>Gamma Decay</vt:lpstr>
      <vt:lpstr>Penetration of Particles</vt:lpstr>
      <vt:lpstr>Particle Accelerators</vt:lpstr>
      <vt:lpstr>Particle Accelerators</vt:lpstr>
      <vt:lpstr>Radioactive Isotopes (RadioIsotopes)</vt:lpstr>
      <vt:lpstr>Radioactive Isotopes (RadioIsotopes)</vt:lpstr>
      <vt:lpstr>Radioactive Dating</vt:lpstr>
      <vt:lpstr>Radioactive Dating</vt:lpstr>
      <vt:lpstr>Radioactive Dating</vt:lpstr>
      <vt:lpstr>Radioactive Dating</vt:lpstr>
      <vt:lpstr>Radioactive Dating</vt:lpstr>
      <vt:lpstr>Radioactive decay</vt:lpstr>
      <vt:lpstr>Half-Life</vt:lpstr>
      <vt:lpstr>Half-Life</vt:lpstr>
      <vt:lpstr>Half-Life Example</vt:lpstr>
      <vt:lpstr>Half-Life</vt:lpstr>
      <vt:lpstr>Half-Life Example</vt:lpstr>
      <vt:lpstr>Dangers of Radioactive Decay</vt:lpstr>
      <vt:lpstr>Dangers of Radioactive Decay</vt:lpstr>
      <vt:lpstr>Half-Life Example</vt:lpstr>
      <vt:lpstr>Half-Life Example</vt:lpstr>
      <vt:lpstr>Half-Life Example</vt:lpstr>
      <vt:lpstr>Half-Life Example</vt:lpstr>
      <vt:lpstr>Uranium-238 Series</vt:lpstr>
      <vt:lpstr>SubAtomic Particles</vt:lpstr>
      <vt:lpstr>Hadrons</vt:lpstr>
      <vt:lpstr>SubAtomic Particles</vt:lpstr>
      <vt:lpstr>Quarks, Mesons, Baryons</vt:lpstr>
      <vt:lpstr>SubAtomic Particles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Geologic Time Scale</dc:title>
  <dc:creator>Berkley School District Berkl</dc:creator>
  <cp:lastModifiedBy>Craig Riesen</cp:lastModifiedBy>
  <cp:revision>217</cp:revision>
  <cp:lastPrinted>1601-01-01T00:00:00Z</cp:lastPrinted>
  <dcterms:created xsi:type="dcterms:W3CDTF">2004-04-22T14:03:51Z</dcterms:created>
  <dcterms:modified xsi:type="dcterms:W3CDTF">2025-01-22T21:38:39Z</dcterms:modified>
</cp:coreProperties>
</file>