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9"/>
  </p:notesMasterIdLst>
  <p:sldIdLst>
    <p:sldId id="429" r:id="rId2"/>
    <p:sldId id="394" r:id="rId3"/>
    <p:sldId id="427" r:id="rId4"/>
    <p:sldId id="395" r:id="rId5"/>
    <p:sldId id="396" r:id="rId6"/>
    <p:sldId id="450" r:id="rId7"/>
    <p:sldId id="397" r:id="rId8"/>
    <p:sldId id="451" r:id="rId9"/>
    <p:sldId id="398" r:id="rId10"/>
    <p:sldId id="399" r:id="rId11"/>
    <p:sldId id="430" r:id="rId12"/>
    <p:sldId id="400" r:id="rId13"/>
    <p:sldId id="431" r:id="rId14"/>
    <p:sldId id="401" r:id="rId15"/>
    <p:sldId id="452" r:id="rId16"/>
    <p:sldId id="402" r:id="rId17"/>
    <p:sldId id="453" r:id="rId18"/>
    <p:sldId id="403" r:id="rId19"/>
    <p:sldId id="405" r:id="rId20"/>
    <p:sldId id="432" r:id="rId21"/>
    <p:sldId id="408" r:id="rId22"/>
    <p:sldId id="433" r:id="rId23"/>
    <p:sldId id="434" r:id="rId24"/>
    <p:sldId id="410" r:id="rId25"/>
    <p:sldId id="436" r:id="rId26"/>
    <p:sldId id="454" r:id="rId27"/>
    <p:sldId id="435" r:id="rId28"/>
    <p:sldId id="455" r:id="rId29"/>
    <p:sldId id="411" r:id="rId30"/>
    <p:sldId id="412" r:id="rId31"/>
    <p:sldId id="437" r:id="rId32"/>
    <p:sldId id="438" r:id="rId33"/>
    <p:sldId id="413" r:id="rId34"/>
    <p:sldId id="414" r:id="rId35"/>
    <p:sldId id="445" r:id="rId36"/>
    <p:sldId id="447" r:id="rId37"/>
    <p:sldId id="420" r:id="rId38"/>
    <p:sldId id="439" r:id="rId39"/>
    <p:sldId id="440" r:id="rId40"/>
    <p:sldId id="421" r:id="rId41"/>
    <p:sldId id="423" r:id="rId42"/>
    <p:sldId id="425" r:id="rId43"/>
    <p:sldId id="442" r:id="rId44"/>
    <p:sldId id="448" r:id="rId45"/>
    <p:sldId id="456" r:id="rId46"/>
    <p:sldId id="342" r:id="rId47"/>
    <p:sldId id="443" r:id="rId48"/>
    <p:sldId id="390" r:id="rId49"/>
    <p:sldId id="343" r:id="rId50"/>
    <p:sldId id="293" r:id="rId51"/>
    <p:sldId id="457" r:id="rId52"/>
    <p:sldId id="344" r:id="rId53"/>
    <p:sldId id="444" r:id="rId54"/>
    <p:sldId id="296" r:id="rId55"/>
    <p:sldId id="292" r:id="rId56"/>
    <p:sldId id="391" r:id="rId57"/>
    <p:sldId id="269" r:id="rId58"/>
    <p:sldId id="458" r:id="rId59"/>
    <p:sldId id="345" r:id="rId60"/>
    <p:sldId id="299" r:id="rId61"/>
    <p:sldId id="428" r:id="rId62"/>
    <p:sldId id="346" r:id="rId63"/>
    <p:sldId id="300" r:id="rId64"/>
    <p:sldId id="301" r:id="rId65"/>
    <p:sldId id="302" r:id="rId66"/>
    <p:sldId id="449" r:id="rId67"/>
    <p:sldId id="305" r:id="rId6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9" autoAdjust="0"/>
    <p:restoredTop sz="94660"/>
  </p:normalViewPr>
  <p:slideViewPr>
    <p:cSldViewPr>
      <p:cViewPr varScale="1">
        <p:scale>
          <a:sx n="78" d="100"/>
          <a:sy n="78" d="100"/>
        </p:scale>
        <p:origin x="94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63DB97F-B481-4BAB-B3EF-A89B061FAFDB}" type="datetimeFigureOut">
              <a:rPr lang="en-US"/>
              <a:pPr>
                <a:defRPr/>
              </a:pPr>
              <a:t>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B1363F-4719-41FD-807D-121E8DC5D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305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E3978-AE13-4891-8B43-828EA4073349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197B04-8F33-4DEB-8774-AEE3403518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3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49388-9E3A-47BB-921C-5DFD088D557F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CDABC6-BCEB-43E6-BC3A-D6532C756C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3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05505F-2870-404F-ABDC-8E20978B1E94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B3927-C8BF-42BC-A377-E58342D4A0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0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E7EDFA-5084-4D79-84BE-5A8232A97DE2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6F68B-A054-43CA-BB97-080190EDBF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7CDB53-E263-4580-AF87-1924EA175E18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E8670-AB73-45A0-8F96-5C29999813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5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F38EB9-5212-4381-AC06-081FDEB2E6E3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934BCE-6311-406C-B5C0-9ACC9FF172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2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043B9-1D7B-4FF3-9DE7-402B0C070CA8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9746B-69CB-4382-9E90-A88C222D03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1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C5686-5C5D-41ED-B955-2C4692CE8D83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0E567D-064E-4D4F-A89B-42ABBA9356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78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184CC6-D639-4183-8621-D5C218E24807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544B8-3162-412B-A7CE-9CC641ED18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0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D47CFB-DE1A-4CDC-851A-5D3AB9C52DDB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1082D-658B-4F2E-BA47-6DDAF72CEF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831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DEDABD-141E-4F72-BD1B-71E902D978C3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87F44-5245-47FE-812F-867FB8A473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2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6000">
              <a:schemeClr val="accent1">
                <a:lumMod val="45000"/>
                <a:lumOff val="55000"/>
              </a:schemeClr>
            </a:gs>
            <a:gs pos="80000">
              <a:schemeClr val="accent1">
                <a:lumMod val="45000"/>
                <a:lumOff val="5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B8BE35-F757-49F8-83B8-D31E90B6958A}" type="datetimeFigureOut">
              <a:rPr lang="en-US" smtClean="0"/>
              <a:pPr>
                <a:defRPr/>
              </a:pPr>
              <a:t>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4A13C6-5B96-4E4C-9F9A-B402277D86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424" y="1676400"/>
            <a:ext cx="7848600" cy="784225"/>
          </a:xfrm>
        </p:spPr>
        <p:txBody>
          <a:bodyPr/>
          <a:lstStyle/>
          <a:p>
            <a:pPr algn="ctr"/>
            <a:r>
              <a:rPr lang="en-US" sz="4400" dirty="0"/>
              <a:t>Click on “Slide Show”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4038600"/>
            <a:ext cx="7924800" cy="1066800"/>
          </a:xfrm>
        </p:spPr>
        <p:txBody>
          <a:bodyPr/>
          <a:lstStyle/>
          <a:p>
            <a:r>
              <a:rPr lang="en-US" dirty="0"/>
              <a:t>Click “From Beginning” or “From Current Slide”</a:t>
            </a:r>
          </a:p>
        </p:txBody>
      </p:sp>
    </p:spTree>
    <p:extLst>
      <p:ext uri="{BB962C8B-B14F-4D97-AF65-F5344CB8AC3E}">
        <p14:creationId xmlns:p14="http://schemas.microsoft.com/office/powerpoint/2010/main" val="601124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2400" y="609600"/>
            <a:ext cx="8763000" cy="56388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742950" indent="-742950">
              <a:buFont typeface="Wingdings 2" pitchFamily="18" charset="2"/>
              <a:buAutoNum type="alphaUcPeriod" startAt="4"/>
            </a:pPr>
            <a:r>
              <a:rPr lang="en-US" sz="4000" dirty="0">
                <a:solidFill>
                  <a:srgbClr val="7030A0"/>
                </a:solidFill>
              </a:rPr>
              <a:t>Vas Deferens</a:t>
            </a:r>
            <a:r>
              <a:rPr lang="en-US" sz="4000" dirty="0"/>
              <a:t>	</a:t>
            </a:r>
          </a:p>
          <a:p>
            <a:pPr marL="0" indent="0">
              <a:buNone/>
            </a:pPr>
            <a:r>
              <a:rPr lang="en-US" sz="2400" dirty="0"/>
              <a:t>	Tube leading to urethra.</a:t>
            </a:r>
          </a:p>
          <a:p>
            <a:pPr marL="0" indent="0">
              <a:buNone/>
            </a:pPr>
            <a:endParaRPr lang="en-US" sz="800" dirty="0"/>
          </a:p>
          <a:p>
            <a:pPr marL="742950" indent="-742950">
              <a:buFont typeface="Wingdings 2" pitchFamily="18" charset="2"/>
              <a:buAutoNum type="alphaUcPeriod" startAt="5"/>
            </a:pPr>
            <a:r>
              <a:rPr lang="en-US" sz="4000" dirty="0">
                <a:solidFill>
                  <a:srgbClr val="FF0000"/>
                </a:solidFill>
              </a:rPr>
              <a:t>Ejaculatory Duct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/>
              <a:t>Storage of sperm before ejaculation </a:t>
            </a:r>
          </a:p>
          <a:p>
            <a:pPr marL="0" indent="0">
              <a:buNone/>
            </a:pPr>
            <a:r>
              <a:rPr lang="en-US" sz="2400" dirty="0"/>
              <a:t>	between vas deferens &amp; seminal vesicles.</a:t>
            </a:r>
          </a:p>
          <a:p>
            <a:pPr marL="0" indent="0">
              <a:buNone/>
            </a:pPr>
            <a:endParaRPr lang="en-US" sz="800" dirty="0"/>
          </a:p>
          <a:p>
            <a:pPr marL="742950" indent="-742950">
              <a:buFont typeface="Wingdings 2" pitchFamily="18" charset="2"/>
              <a:buAutoNum type="alphaUcPeriod" startAt="6"/>
            </a:pPr>
            <a:r>
              <a:rPr lang="en-US" sz="4000" dirty="0">
                <a:solidFill>
                  <a:srgbClr val="002060"/>
                </a:solidFill>
              </a:rPr>
              <a:t>Urethra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Tube leading from body, common to both urine and semen.</a:t>
            </a:r>
          </a:p>
          <a:p>
            <a:pPr marL="0" indent="0">
              <a:buNone/>
            </a:pPr>
            <a:endParaRPr lang="en-US" sz="800" dirty="0"/>
          </a:p>
          <a:p>
            <a:pPr marL="742950" indent="-742950">
              <a:buFont typeface="Wingdings 2" pitchFamily="18" charset="2"/>
              <a:buAutoNum type="alphaUcPeriod" startAt="7"/>
            </a:pPr>
            <a:r>
              <a:rPr lang="en-US" sz="4000" dirty="0">
                <a:solidFill>
                  <a:srgbClr val="009900"/>
                </a:solidFill>
              </a:rPr>
              <a:t>Penis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9900"/>
                </a:solidFill>
              </a:rPr>
              <a:t>	</a:t>
            </a:r>
            <a:r>
              <a:rPr lang="en-US" sz="2400" dirty="0"/>
              <a:t>Contains erectile tissue that  fills with  blood.</a:t>
            </a:r>
          </a:p>
          <a:p>
            <a:pPr>
              <a:buFont typeface="Wingdings 2" pitchFamily="18" charset="2"/>
              <a:buNone/>
            </a:pPr>
            <a:r>
              <a:rPr lang="en-US" sz="4000" dirty="0"/>
              <a:t>	</a:t>
            </a:r>
          </a:p>
        </p:txBody>
      </p:sp>
      <p:pic>
        <p:nvPicPr>
          <p:cNvPr id="4" name="Picture 2" descr="C:\Users\ATabbert\Desktop\unit 8 cd downloads\Pearson_Resources\mlbio10a07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202" y="13447"/>
            <a:ext cx="4106904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abbert\Desktop\unit 8 cd downloads\Pearson_Resources\mlbio10a07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0"/>
          <a:stretch/>
        </p:blipFill>
        <p:spPr bwMode="auto">
          <a:xfrm>
            <a:off x="0" y="614082"/>
            <a:ext cx="9251576" cy="532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124200" y="2286000"/>
            <a:ext cx="1371600" cy="60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124200" y="2821641"/>
            <a:ext cx="1371600" cy="609600"/>
          </a:xfrm>
          <a:prstGeom prst="ellipse">
            <a:avLst/>
          </a:prstGeom>
          <a:noFill/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2057400"/>
            <a:ext cx="198120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Ejaculatory Duct</a:t>
            </a:r>
          </a:p>
        </p:txBody>
      </p:sp>
    </p:spTree>
    <p:extLst>
      <p:ext uri="{BB962C8B-B14F-4D97-AF65-F5344CB8AC3E}">
        <p14:creationId xmlns:p14="http://schemas.microsoft.com/office/powerpoint/2010/main" val="331378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3 0.02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3.33333E-6 0.077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685800"/>
            <a:ext cx="4419600" cy="266700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4000" dirty="0"/>
              <a:t>H.  </a:t>
            </a:r>
            <a:r>
              <a:rPr lang="en-US" sz="4000" dirty="0">
                <a:solidFill>
                  <a:srgbClr val="FF0000"/>
                </a:solidFill>
              </a:rPr>
              <a:t>Semen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4000" dirty="0"/>
              <a:t>		</a:t>
            </a:r>
            <a:r>
              <a:rPr lang="en-US" sz="3200" dirty="0">
                <a:solidFill>
                  <a:srgbClr val="009900"/>
                </a:solidFill>
              </a:rPr>
              <a:t>Alkaline (basic) pH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3200" dirty="0"/>
              <a:t>		</a:t>
            </a:r>
            <a:r>
              <a:rPr lang="en-US" sz="3200" dirty="0">
                <a:solidFill>
                  <a:srgbClr val="002060"/>
                </a:solidFill>
              </a:rPr>
              <a:t>Fructose </a:t>
            </a:r>
          </a:p>
          <a:p>
            <a:pPr>
              <a:defRPr/>
            </a:pPr>
            <a:endParaRPr lang="en-US" sz="4000" dirty="0"/>
          </a:p>
        </p:txBody>
      </p:sp>
      <p:pic>
        <p:nvPicPr>
          <p:cNvPr id="1026" name="Picture 2" descr="http://www.babyhopes.com/articles/wp-content/uploads/2008/08/spe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4/4e/Sperm_stain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9547"/>
            <a:ext cx="6996954" cy="348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/>
          <a:srcRect l="22222" r="35803" b="5416"/>
          <a:stretch/>
        </p:blipFill>
        <p:spPr>
          <a:xfrm>
            <a:off x="5791200" y="76200"/>
            <a:ext cx="3200400" cy="67440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"/>
            <a:ext cx="5638800" cy="66294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4300" dirty="0"/>
              <a:t>I.   </a:t>
            </a:r>
            <a:r>
              <a:rPr lang="en-US" sz="4000" dirty="0">
                <a:solidFill>
                  <a:srgbClr val="FF0000"/>
                </a:solidFill>
              </a:rPr>
              <a:t>Three Accessory Glands</a:t>
            </a:r>
          </a:p>
          <a:p>
            <a:pPr marL="457200" indent="0">
              <a:buFont typeface="Wingdings 2" pitchFamily="18" charset="2"/>
              <a:buNone/>
              <a:defRPr/>
            </a:pPr>
            <a:r>
              <a:rPr lang="en-US" sz="3200" dirty="0"/>
              <a:t>1.  </a:t>
            </a:r>
            <a:r>
              <a:rPr lang="en-US" sz="3200" dirty="0">
                <a:solidFill>
                  <a:srgbClr val="002060"/>
                </a:solidFill>
              </a:rPr>
              <a:t>Two Seminal Vesicles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Produce majority of semen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( 50-60%).</a:t>
            </a:r>
          </a:p>
          <a:p>
            <a:pPr>
              <a:buFont typeface="Wingdings 2" pitchFamily="18" charset="2"/>
              <a:buNone/>
              <a:defRPr/>
            </a:pPr>
            <a:endParaRPr lang="en-US" sz="900" dirty="0"/>
          </a:p>
          <a:p>
            <a:pPr marL="457200" indent="6350">
              <a:buFont typeface="Wingdings 2" pitchFamily="18" charset="2"/>
              <a:buNone/>
              <a:defRPr/>
            </a:pPr>
            <a:r>
              <a:rPr lang="en-US" sz="3200" dirty="0"/>
              <a:t>2.  </a:t>
            </a:r>
            <a:r>
              <a:rPr lang="en-US" sz="3200" dirty="0">
                <a:solidFill>
                  <a:srgbClr val="009900"/>
                </a:solidFill>
              </a:rPr>
              <a:t>Prostate Gland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-Large gland surrounding 	 	 urethra; produces basic solution 	 found in semen.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</a:t>
            </a:r>
            <a:r>
              <a:rPr lang="en-US" sz="2600" b="1" dirty="0"/>
              <a:t>-</a:t>
            </a:r>
            <a:r>
              <a:rPr lang="en-US" sz="2600" dirty="0"/>
              <a:t>Common site of cancer in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 older men.</a:t>
            </a:r>
          </a:p>
          <a:p>
            <a:pPr>
              <a:buFont typeface="Wingdings 2" pitchFamily="18" charset="2"/>
              <a:buNone/>
              <a:defRPr/>
            </a:pPr>
            <a:endParaRPr lang="en-US" sz="900" dirty="0"/>
          </a:p>
          <a:p>
            <a:pPr marL="457200" indent="6350">
              <a:buFont typeface="Wingdings 2" pitchFamily="18" charset="2"/>
              <a:buNone/>
              <a:defRPr/>
            </a:pPr>
            <a:r>
              <a:rPr lang="en-US" sz="3200" dirty="0"/>
              <a:t>3.  </a:t>
            </a:r>
            <a:r>
              <a:rPr lang="en-US" sz="3200" dirty="0">
                <a:solidFill>
                  <a:srgbClr val="7030A0"/>
                </a:solidFill>
              </a:rPr>
              <a:t>Two Bulbourethral glands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-Secrete pre-ejaculatory fluid.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600" dirty="0"/>
              <a:t>		-Prepare urethra for passage of 	 semen.</a:t>
            </a:r>
          </a:p>
          <a:p>
            <a:pPr>
              <a:defRPr/>
            </a:pPr>
            <a:endParaRPr lang="en-US" sz="24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95800" y="990600"/>
            <a:ext cx="1905000" cy="18288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581400" y="2362200"/>
            <a:ext cx="3276600" cy="1295400"/>
          </a:xfrm>
          <a:prstGeom prst="straightConnector1">
            <a:avLst/>
          </a:prstGeom>
          <a:ln w="571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029200" y="4191000"/>
            <a:ext cx="2438400" cy="705048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18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Review of Spermatogenesis </a:t>
            </a:r>
          </a:p>
        </p:txBody>
      </p:sp>
      <p:pic>
        <p:nvPicPr>
          <p:cNvPr id="10244" name="Picture 2" descr="http://faculty.clintoncc.suny.edu/faculty/michael.gregory/files/bio%20102/bio%20102%20lectures/animal%20reproduction/anim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7138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838200" y="2209800"/>
            <a:ext cx="7315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35729" y="3276600"/>
            <a:ext cx="7315200" cy="723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71588" y="4038600"/>
            <a:ext cx="73152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280553" y="5105400"/>
            <a:ext cx="73152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quick_check-01.eps">
            <a:extLst>
              <a:ext uri="{FF2B5EF4-FFF2-40B4-BE49-F238E27FC236}">
                <a16:creationId xmlns:a16="http://schemas.microsoft.com/office/drawing/2014/main" id="{9D5902C1-D8E9-F5EE-444D-146D05281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559"/>
            <a:ext cx="714274" cy="57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Review of Spermatogenesis </a:t>
            </a:r>
          </a:p>
        </p:txBody>
      </p:sp>
      <p:pic>
        <p:nvPicPr>
          <p:cNvPr id="10244" name="Picture 2" descr="http://faculty.clintoncc.suny.edu/faculty/michael.gregory/files/bio%20102/bio%20102%20lectures/animal%20reproduction/animal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7138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quick_check-01.eps">
            <a:extLst>
              <a:ext uri="{FF2B5EF4-FFF2-40B4-BE49-F238E27FC236}">
                <a16:creationId xmlns:a16="http://schemas.microsoft.com/office/drawing/2014/main" id="{533FB253-FC3B-BBD1-9AB1-5A84337EBC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559"/>
            <a:ext cx="714274" cy="5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5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0551" y="0"/>
            <a:ext cx="8316351" cy="6744435"/>
            <a:chOff x="-10551" y="0"/>
            <a:chExt cx="8316351" cy="6744435"/>
          </a:xfrm>
        </p:grpSpPr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3124200" y="0"/>
              <a:ext cx="2590800" cy="2438400"/>
              <a:chOff x="3124200" y="0"/>
              <a:chExt cx="2590800" cy="2438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124200" y="0"/>
                <a:ext cx="2590800" cy="12954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hypothalamus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4343400" y="1295400"/>
                <a:ext cx="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0" y="4343400"/>
              <a:ext cx="3276600" cy="1066800"/>
              <a:chOff x="0" y="4343400"/>
              <a:chExt cx="3276600" cy="10668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0" y="4343400"/>
                <a:ext cx="3276600" cy="5334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Seminiferous Tubules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609600" y="4876800"/>
                <a:ext cx="3048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505077" y="4876802"/>
                <a:ext cx="388936" cy="4571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>
              <a:off x="-10551" y="5337176"/>
              <a:ext cx="1959286" cy="73574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/>
                <a:t>Spermatogonia</a:t>
              </a:r>
            </a:p>
            <a:p>
              <a:pPr algn="ctr">
                <a:defRPr/>
              </a:pPr>
              <a:r>
                <a:rPr lang="en-US" sz="1400" dirty="0"/>
                <a:t>Meiosis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14400" y="1524000"/>
              <a:ext cx="7391400" cy="4838700"/>
              <a:chOff x="914400" y="1524000"/>
              <a:chExt cx="7391400" cy="48387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62400" y="1524000"/>
                <a:ext cx="1828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Releasing Hormones</a:t>
                </a:r>
              </a:p>
            </p:txBody>
          </p:sp>
          <p:grpSp>
            <p:nvGrpSpPr>
              <p:cNvPr id="3" name="Group 25"/>
              <p:cNvGrpSpPr>
                <a:grpSpLocks/>
              </p:cNvGrpSpPr>
              <p:nvPr/>
            </p:nvGrpSpPr>
            <p:grpSpPr bwMode="auto">
              <a:xfrm>
                <a:off x="2438400" y="2438400"/>
                <a:ext cx="3581400" cy="762000"/>
                <a:chOff x="2438400" y="2438400"/>
                <a:chExt cx="3581400" cy="762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657600" y="2438400"/>
                  <a:ext cx="1371600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APG</a:t>
                  </a:r>
                </a:p>
              </p:txBody>
            </p:sp>
            <p:cxnSp>
              <p:nvCxnSpPr>
                <p:cNvPr id="18" name="Straight Arrow Connector 17"/>
                <p:cNvCxnSpPr>
                  <a:stCxn id="17" idx="1"/>
                </p:cNvCxnSpPr>
                <p:nvPr/>
              </p:nvCxnSpPr>
              <p:spPr>
                <a:xfrm flipH="1">
                  <a:off x="2438400" y="2628900"/>
                  <a:ext cx="1219200" cy="571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5029200" y="2628900"/>
                  <a:ext cx="990600" cy="4191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914400" y="3200400"/>
                <a:ext cx="1524000" cy="1143000"/>
                <a:chOff x="914400" y="3200400"/>
                <a:chExt cx="1524000" cy="1143000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914400" y="3200400"/>
                  <a:ext cx="1524000" cy="533400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FSH</a:t>
                  </a: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 rot="5400000">
                  <a:off x="1372394" y="4037806"/>
                  <a:ext cx="609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6019800" y="3048000"/>
                <a:ext cx="1524000" cy="1143000"/>
                <a:chOff x="6019800" y="3048000"/>
                <a:chExt cx="1524000" cy="1143000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6019800" y="3048000"/>
                  <a:ext cx="15240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LH</a:t>
                  </a:r>
                </a:p>
              </p:txBody>
            </p:sp>
            <p:cxnSp>
              <p:nvCxnSpPr>
                <p:cNvPr id="30" name="Straight Arrow Connector 29"/>
                <p:cNvCxnSpPr>
                  <a:stCxn id="27" idx="2"/>
                </p:cNvCxnSpPr>
                <p:nvPr/>
              </p:nvCxnSpPr>
              <p:spPr>
                <a:xfrm>
                  <a:off x="6781800" y="3581400"/>
                  <a:ext cx="0" cy="609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ounded Rectangle 41"/>
              <p:cNvSpPr/>
              <p:nvPr/>
            </p:nvSpPr>
            <p:spPr>
              <a:xfrm>
                <a:off x="2505075" y="5334000"/>
                <a:ext cx="1447800" cy="457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Spermatogonia Mitosis </a:t>
                </a:r>
              </a:p>
            </p:txBody>
          </p:sp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5334000" y="4191000"/>
                <a:ext cx="2971800" cy="1141413"/>
                <a:chOff x="5334000" y="4191000"/>
                <a:chExt cx="2971800" cy="114220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34000" y="4191000"/>
                  <a:ext cx="2971800" cy="5337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Interstitial Cells </a:t>
                  </a:r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6934200" y="4724773"/>
                  <a:ext cx="0" cy="6084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/>
              <p:cNvSpPr/>
              <p:nvPr/>
            </p:nvSpPr>
            <p:spPr>
              <a:xfrm>
                <a:off x="5943600" y="5334000"/>
                <a:ext cx="2209800" cy="6096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Testosterone</a:t>
                </a:r>
              </a:p>
            </p:txBody>
          </p:sp>
          <p:cxnSp>
            <p:nvCxnSpPr>
              <p:cNvPr id="51" name="Straight Arrow Connector 50"/>
              <p:cNvCxnSpPr>
                <a:stCxn id="48" idx="2"/>
              </p:cNvCxnSpPr>
              <p:nvPr/>
            </p:nvCxnSpPr>
            <p:spPr>
              <a:xfrm flipH="1">
                <a:off x="3962400" y="5638800"/>
                <a:ext cx="1981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0800000" flipV="1">
                <a:off x="1948736" y="5640387"/>
                <a:ext cx="490385" cy="36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1447800" y="6172200"/>
                <a:ext cx="990600" cy="190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/>
            <p:cNvSpPr/>
            <p:nvPr/>
          </p:nvSpPr>
          <p:spPr>
            <a:xfrm>
              <a:off x="2590800" y="6058635"/>
              <a:ext cx="20574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Sperm production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3352800" y="228600"/>
            <a:ext cx="21717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/>
          <p:cNvSpPr/>
          <p:nvPr/>
        </p:nvSpPr>
        <p:spPr>
          <a:xfrm>
            <a:off x="494507" y="4456511"/>
            <a:ext cx="2171700" cy="350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5783822" y="4282494"/>
            <a:ext cx="2171700" cy="350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/>
        </p:nvSpPr>
        <p:spPr>
          <a:xfrm>
            <a:off x="236791" y="5410200"/>
            <a:ext cx="1493397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069666" y="5440789"/>
            <a:ext cx="1931334" cy="426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2705099" y="6158753"/>
            <a:ext cx="1799665" cy="5468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666207" y="5410200"/>
            <a:ext cx="1143793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846979" y="2446244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4267200" y="1524000"/>
            <a:ext cx="1257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143000" y="3314700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6248400" y="3154653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77772" y="2924770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Anterior pituitary gland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2979" y="2317822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Luteinizing Hormone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7873" y="2212888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Follicle Stimulating Hormone</a:t>
            </a:r>
          </a:p>
        </p:txBody>
      </p:sp>
      <p:pic>
        <p:nvPicPr>
          <p:cNvPr id="13" name="Picture 12" descr="quick_check-01.eps">
            <a:extLst>
              <a:ext uri="{FF2B5EF4-FFF2-40B4-BE49-F238E27FC236}">
                <a16:creationId xmlns:a16="http://schemas.microsoft.com/office/drawing/2014/main" id="{B86489C9-FD24-E83B-0F87-5274F078E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" y="76200"/>
            <a:ext cx="714274" cy="57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8" grpId="0" animBg="1"/>
      <p:bldP spid="40" grpId="0" animBg="1"/>
      <p:bldP spid="41" grpId="0" animBg="1"/>
      <p:bldP spid="43" grpId="0" animBg="1"/>
      <p:bldP spid="45" grpId="0" animBg="1"/>
      <p:bldP spid="20" grpId="0" animBg="1"/>
      <p:bldP spid="22" grpId="0" animBg="1"/>
      <p:bldP spid="46" grpId="0" animBg="1"/>
      <p:bldP spid="47" grpId="0" animBg="1"/>
      <p:bldP spid="49" grpId="0" animBg="1"/>
      <p:bldP spid="12" grpId="0"/>
      <p:bldP spid="50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10551" y="0"/>
            <a:ext cx="8316351" cy="6744435"/>
            <a:chOff x="-10551" y="0"/>
            <a:chExt cx="8316351" cy="6744435"/>
          </a:xfrm>
        </p:grpSpPr>
        <p:grpSp>
          <p:nvGrpSpPr>
            <p:cNvPr id="2" name="Group 15"/>
            <p:cNvGrpSpPr>
              <a:grpSpLocks/>
            </p:cNvGrpSpPr>
            <p:nvPr/>
          </p:nvGrpSpPr>
          <p:grpSpPr bwMode="auto">
            <a:xfrm>
              <a:off x="3124200" y="0"/>
              <a:ext cx="2590800" cy="2438400"/>
              <a:chOff x="3124200" y="0"/>
              <a:chExt cx="2590800" cy="24384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124200" y="0"/>
                <a:ext cx="2590800" cy="12954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hypothalamus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>
                <a:off x="4343400" y="1295400"/>
                <a:ext cx="0" cy="1143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40"/>
            <p:cNvGrpSpPr>
              <a:grpSpLocks/>
            </p:cNvGrpSpPr>
            <p:nvPr/>
          </p:nvGrpSpPr>
          <p:grpSpPr bwMode="auto">
            <a:xfrm>
              <a:off x="0" y="4343400"/>
              <a:ext cx="3276600" cy="1066800"/>
              <a:chOff x="0" y="4343400"/>
              <a:chExt cx="3276600" cy="1066800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0" y="4343400"/>
                <a:ext cx="3276600" cy="5334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Seminiferous Tubules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>
                <a:off x="609600" y="4876800"/>
                <a:ext cx="304800" cy="5334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505077" y="4876802"/>
                <a:ext cx="388936" cy="45719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Oval 53"/>
            <p:cNvSpPr/>
            <p:nvPr/>
          </p:nvSpPr>
          <p:spPr>
            <a:xfrm>
              <a:off x="-10551" y="5337176"/>
              <a:ext cx="1959286" cy="73574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en-US" sz="1400" dirty="0"/>
                <a:t>Spermatogonia</a:t>
              </a:r>
            </a:p>
            <a:p>
              <a:pPr algn="ctr">
                <a:defRPr/>
              </a:pPr>
              <a:r>
                <a:rPr lang="en-US" sz="1400" dirty="0"/>
                <a:t>Meiosis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914400" y="1524000"/>
              <a:ext cx="7391400" cy="4838700"/>
              <a:chOff x="914400" y="1524000"/>
              <a:chExt cx="7391400" cy="48387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962400" y="1524000"/>
                <a:ext cx="18288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Releasing Hormones</a:t>
                </a:r>
              </a:p>
            </p:txBody>
          </p:sp>
          <p:grpSp>
            <p:nvGrpSpPr>
              <p:cNvPr id="3" name="Group 25"/>
              <p:cNvGrpSpPr>
                <a:grpSpLocks/>
              </p:cNvGrpSpPr>
              <p:nvPr/>
            </p:nvGrpSpPr>
            <p:grpSpPr bwMode="auto">
              <a:xfrm>
                <a:off x="2438400" y="2438400"/>
                <a:ext cx="3581400" cy="762000"/>
                <a:chOff x="2438400" y="2438400"/>
                <a:chExt cx="3581400" cy="762000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3657600" y="2438400"/>
                  <a:ext cx="1371600" cy="381000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APG</a:t>
                  </a:r>
                </a:p>
              </p:txBody>
            </p:sp>
            <p:cxnSp>
              <p:nvCxnSpPr>
                <p:cNvPr id="18" name="Straight Arrow Connector 17"/>
                <p:cNvCxnSpPr>
                  <a:stCxn id="17" idx="1"/>
                </p:cNvCxnSpPr>
                <p:nvPr/>
              </p:nvCxnSpPr>
              <p:spPr>
                <a:xfrm flipH="1">
                  <a:off x="2438400" y="2628900"/>
                  <a:ext cx="1219200" cy="5715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/>
                <p:nvPr/>
              </p:nvCxnSpPr>
              <p:spPr>
                <a:xfrm>
                  <a:off x="5029200" y="2628900"/>
                  <a:ext cx="990600" cy="4191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33"/>
              <p:cNvGrpSpPr>
                <a:grpSpLocks/>
              </p:cNvGrpSpPr>
              <p:nvPr/>
            </p:nvGrpSpPr>
            <p:grpSpPr bwMode="auto">
              <a:xfrm>
                <a:off x="914400" y="3200400"/>
                <a:ext cx="1524000" cy="1143000"/>
                <a:chOff x="914400" y="3200400"/>
                <a:chExt cx="1524000" cy="1143000"/>
              </a:xfrm>
            </p:grpSpPr>
            <p:sp>
              <p:nvSpPr>
                <p:cNvPr id="25" name="Rounded Rectangle 24"/>
                <p:cNvSpPr/>
                <p:nvPr/>
              </p:nvSpPr>
              <p:spPr>
                <a:xfrm>
                  <a:off x="914400" y="3200400"/>
                  <a:ext cx="1524000" cy="533400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FSH</a:t>
                  </a:r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 rot="5400000">
                  <a:off x="1372394" y="4037806"/>
                  <a:ext cx="609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34"/>
              <p:cNvGrpSpPr>
                <a:grpSpLocks/>
              </p:cNvGrpSpPr>
              <p:nvPr/>
            </p:nvGrpSpPr>
            <p:grpSpPr bwMode="auto">
              <a:xfrm>
                <a:off x="6019800" y="3048000"/>
                <a:ext cx="1524000" cy="1143000"/>
                <a:chOff x="6019800" y="3048000"/>
                <a:chExt cx="1524000" cy="1143000"/>
              </a:xfrm>
            </p:grpSpPr>
            <p:sp>
              <p:nvSpPr>
                <p:cNvPr id="27" name="Rounded Rectangle 26"/>
                <p:cNvSpPr/>
                <p:nvPr/>
              </p:nvSpPr>
              <p:spPr>
                <a:xfrm>
                  <a:off x="6019800" y="3048000"/>
                  <a:ext cx="1524000" cy="533400"/>
                </a:xfrm>
                <a:prstGeom prst="roundRect">
                  <a:avLst/>
                </a:prstGeom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LH</a:t>
                  </a:r>
                </a:p>
              </p:txBody>
            </p:sp>
            <p:cxnSp>
              <p:nvCxnSpPr>
                <p:cNvPr id="30" name="Straight Arrow Connector 29"/>
                <p:cNvCxnSpPr>
                  <a:stCxn id="27" idx="2"/>
                </p:cNvCxnSpPr>
                <p:nvPr/>
              </p:nvCxnSpPr>
              <p:spPr>
                <a:xfrm>
                  <a:off x="6781800" y="3581400"/>
                  <a:ext cx="0" cy="609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" name="Rounded Rectangle 41"/>
              <p:cNvSpPr/>
              <p:nvPr/>
            </p:nvSpPr>
            <p:spPr>
              <a:xfrm>
                <a:off x="2505075" y="5334000"/>
                <a:ext cx="1447800" cy="457200"/>
              </a:xfrm>
              <a:prstGeom prst="round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/>
                  <a:t>Spermatogonia Mitosis </a:t>
                </a:r>
              </a:p>
            </p:txBody>
          </p:sp>
          <p:grpSp>
            <p:nvGrpSpPr>
              <p:cNvPr id="9" name="Group 48"/>
              <p:cNvGrpSpPr>
                <a:grpSpLocks/>
              </p:cNvGrpSpPr>
              <p:nvPr/>
            </p:nvGrpSpPr>
            <p:grpSpPr bwMode="auto">
              <a:xfrm>
                <a:off x="5334000" y="4191000"/>
                <a:ext cx="2971800" cy="1141413"/>
                <a:chOff x="5334000" y="4191000"/>
                <a:chExt cx="2971800" cy="1142206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5334000" y="4191000"/>
                  <a:ext cx="2971800" cy="533771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dirty="0"/>
                    <a:t>Interstitial Cells </a:t>
                  </a:r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>
                <a:xfrm>
                  <a:off x="6934200" y="4724773"/>
                  <a:ext cx="0" cy="60843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Oval 47"/>
              <p:cNvSpPr/>
              <p:nvPr/>
            </p:nvSpPr>
            <p:spPr>
              <a:xfrm>
                <a:off x="5943600" y="5334000"/>
                <a:ext cx="2209800" cy="6096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dirty="0"/>
                  <a:t>Testosterone</a:t>
                </a:r>
              </a:p>
            </p:txBody>
          </p:sp>
          <p:cxnSp>
            <p:nvCxnSpPr>
              <p:cNvPr id="51" name="Straight Arrow Connector 50"/>
              <p:cNvCxnSpPr>
                <a:stCxn id="48" idx="2"/>
              </p:cNvCxnSpPr>
              <p:nvPr/>
            </p:nvCxnSpPr>
            <p:spPr>
              <a:xfrm flipH="1">
                <a:off x="3962400" y="5638800"/>
                <a:ext cx="198120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>
              <a:xfrm rot="10800000" flipV="1">
                <a:off x="1948736" y="5640387"/>
                <a:ext cx="490385" cy="36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/>
              <p:cNvCxnSpPr/>
              <p:nvPr/>
            </p:nvCxnSpPr>
            <p:spPr>
              <a:xfrm>
                <a:off x="1447800" y="6172200"/>
                <a:ext cx="990600" cy="1905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/>
            <p:cNvSpPr/>
            <p:nvPr/>
          </p:nvSpPr>
          <p:spPr>
            <a:xfrm>
              <a:off x="2590800" y="6058635"/>
              <a:ext cx="2057400" cy="6858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Sperm production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677772" y="2924770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Anterior pituitary gland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32979" y="2317822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Luteinizing Hormone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7873" y="2212888"/>
            <a:ext cx="1562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Follicle Stimulating Hormone</a:t>
            </a:r>
          </a:p>
        </p:txBody>
      </p:sp>
      <p:pic>
        <p:nvPicPr>
          <p:cNvPr id="13" name="Picture 12" descr="quick_check-01.eps">
            <a:extLst>
              <a:ext uri="{FF2B5EF4-FFF2-40B4-BE49-F238E27FC236}">
                <a16:creationId xmlns:a16="http://schemas.microsoft.com/office/drawing/2014/main" id="{6894C3E7-0652-C80C-6533-D8F29F76C7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" y="76200"/>
            <a:ext cx="714274" cy="5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8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General Information about Sperm Production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800600" y="1295400"/>
            <a:ext cx="4343400" cy="4602163"/>
          </a:xfrm>
        </p:spPr>
        <p:txBody>
          <a:bodyPr>
            <a:normAutofit/>
          </a:bodyPr>
          <a:lstStyle/>
          <a:p>
            <a:pPr eaLnBrk="1" fontAlgn="t" hangingPunct="1"/>
            <a:r>
              <a:rPr lang="en-US" sz="1800" b="1" dirty="0"/>
              <a:t>Seminiferous Tubules </a:t>
            </a:r>
          </a:p>
          <a:p>
            <a:pPr eaLnBrk="1" fontAlgn="t" hangingPunct="1"/>
            <a:endParaRPr lang="en-US" sz="1800" b="1" dirty="0"/>
          </a:p>
          <a:p>
            <a:pPr eaLnBrk="1" fontAlgn="t" hangingPunct="1"/>
            <a:r>
              <a:rPr lang="en-US" sz="1800" b="1" dirty="0">
                <a:solidFill>
                  <a:srgbClr val="FF0000"/>
                </a:solidFill>
              </a:rPr>
              <a:t>Epididymis </a:t>
            </a:r>
          </a:p>
          <a:p>
            <a:pPr eaLnBrk="1" fontAlgn="t" hangingPunct="1"/>
            <a:endParaRPr lang="en-US" sz="1800" b="1" dirty="0"/>
          </a:p>
          <a:p>
            <a:pPr eaLnBrk="1" fontAlgn="t" hangingPunct="1"/>
            <a:r>
              <a:rPr lang="en-US" sz="1800" b="1" dirty="0"/>
              <a:t>Puberty </a:t>
            </a:r>
          </a:p>
          <a:p>
            <a:pPr eaLnBrk="1" fontAlgn="t" hangingPunct="1"/>
            <a:endParaRPr lang="en-US" sz="1800" b="1" dirty="0"/>
          </a:p>
          <a:p>
            <a:pPr marL="0" indent="0" eaLnBrk="1" fontAlgn="t" hangingPunct="1">
              <a:buNone/>
            </a:pPr>
            <a:endParaRPr lang="en-US" sz="800" b="1" dirty="0"/>
          </a:p>
          <a:p>
            <a:pPr eaLnBrk="1" fontAlgn="t" hangingPunct="1"/>
            <a:r>
              <a:rPr lang="en-US" sz="1800" b="1" dirty="0">
                <a:solidFill>
                  <a:srgbClr val="002060"/>
                </a:solidFill>
              </a:rPr>
              <a:t>About 30 BILLION (1000/SEC)</a:t>
            </a:r>
          </a:p>
          <a:p>
            <a:pPr eaLnBrk="1" fontAlgn="t" hangingPunct="1"/>
            <a:endParaRPr lang="en-US" sz="1800" b="1" dirty="0"/>
          </a:p>
          <a:p>
            <a:pPr marL="136525" indent="0" eaLnBrk="1" fontAlgn="t" hangingPunct="1">
              <a:buNone/>
            </a:pPr>
            <a:endParaRPr lang="en-US" sz="1200" b="1" dirty="0"/>
          </a:p>
          <a:p>
            <a:pPr eaLnBrk="1" fontAlgn="t" hangingPunct="1"/>
            <a:r>
              <a:rPr lang="en-US" sz="1800" b="1" dirty="0"/>
              <a:t>200-300 MILLION</a:t>
            </a:r>
          </a:p>
          <a:p>
            <a:pPr eaLnBrk="1" fontAlgn="t" hangingPunct="1"/>
            <a:endParaRPr lang="en-US" sz="1800" b="1" dirty="0"/>
          </a:p>
          <a:p>
            <a:pPr eaLnBrk="1" fontAlgn="t" hangingPunct="1"/>
            <a:endParaRPr lang="en-US" sz="1400" b="1" dirty="0"/>
          </a:p>
          <a:p>
            <a:pPr eaLnBrk="1" fontAlgn="t" hangingPunct="1"/>
            <a:r>
              <a:rPr lang="en-US" sz="1800" b="1" dirty="0">
                <a:solidFill>
                  <a:srgbClr val="009900"/>
                </a:solidFill>
              </a:rPr>
              <a:t>Temperature Regulation 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295400"/>
            <a:ext cx="4800600" cy="4830763"/>
          </a:xfrm>
        </p:spPr>
        <p:txBody>
          <a:bodyPr>
            <a:normAutofit/>
          </a:bodyPr>
          <a:lstStyle/>
          <a:p>
            <a:pPr marL="349250" indent="-295275" eaLnBrk="1" fontAlgn="t" hangingPunct="1">
              <a:buNone/>
            </a:pPr>
            <a:r>
              <a:rPr lang="en-US" sz="1800" b="1" dirty="0">
                <a:solidFill>
                  <a:srgbClr val="FF0000"/>
                </a:solidFill>
              </a:rPr>
              <a:t>1. 	Where are SPERM PRODUCED?</a:t>
            </a:r>
          </a:p>
          <a:p>
            <a:pPr marL="349250" indent="-295275" eaLnBrk="1" fontAlgn="t" hangingPunct="1">
              <a:buNone/>
            </a:pPr>
            <a:endParaRPr lang="en-US" sz="1800" b="1" dirty="0"/>
          </a:p>
          <a:p>
            <a:pPr marL="349250" indent="-295275" eaLnBrk="1" fontAlgn="t" hangingPunct="1">
              <a:buNone/>
            </a:pPr>
            <a:r>
              <a:rPr lang="en-US" sz="1800" b="1" dirty="0"/>
              <a:t>2. 	Where do SPERM MATURE?</a:t>
            </a:r>
          </a:p>
          <a:p>
            <a:pPr marL="349250" indent="-295275" eaLnBrk="1" fontAlgn="t" hangingPunct="1">
              <a:buNone/>
            </a:pPr>
            <a:endParaRPr lang="en-US" sz="1800" b="1" dirty="0"/>
          </a:p>
          <a:p>
            <a:pPr marL="349250" indent="-295275" eaLnBrk="1" fontAlgn="t" hangingPunct="1">
              <a:buNone/>
            </a:pPr>
            <a:r>
              <a:rPr lang="en-US" sz="1800" b="1" dirty="0">
                <a:solidFill>
                  <a:srgbClr val="002060"/>
                </a:solidFill>
              </a:rPr>
              <a:t>3. 	When do males begin sperm production?</a:t>
            </a:r>
          </a:p>
          <a:p>
            <a:pPr marL="349250" indent="-295275" eaLnBrk="1" fontAlgn="t" hangingPunct="1">
              <a:buNone/>
            </a:pPr>
            <a:endParaRPr lang="en-US" sz="2000" b="1" dirty="0">
              <a:solidFill>
                <a:srgbClr val="002060"/>
              </a:solidFill>
            </a:endParaRPr>
          </a:p>
          <a:p>
            <a:pPr marL="349250" indent="-295275" eaLnBrk="1" fontAlgn="t" hangingPunct="1">
              <a:buNone/>
            </a:pPr>
            <a:r>
              <a:rPr lang="en-US" sz="1800" b="1" dirty="0"/>
              <a:t>4. 	How many sperm per year do humans produce?</a:t>
            </a:r>
          </a:p>
          <a:p>
            <a:pPr marL="349250" indent="-295275" eaLnBrk="1" fontAlgn="t" hangingPunct="1">
              <a:buNone/>
            </a:pPr>
            <a:endParaRPr lang="en-US" sz="1800" b="1" dirty="0"/>
          </a:p>
          <a:p>
            <a:pPr marL="349250" indent="-295275" eaLnBrk="1" fontAlgn="t" hangingPunct="1">
              <a:buNone/>
            </a:pPr>
            <a:r>
              <a:rPr lang="en-US" sz="1800" b="1" dirty="0">
                <a:solidFill>
                  <a:srgbClr val="009900"/>
                </a:solidFill>
              </a:rPr>
              <a:t>5. 	How many sperm are present in a single ejaculation event?</a:t>
            </a:r>
          </a:p>
          <a:p>
            <a:pPr marL="349250" indent="-295275" eaLnBrk="1" fontAlgn="t" hangingPunct="1">
              <a:buNone/>
            </a:pPr>
            <a:endParaRPr lang="en-US" sz="1800" b="1" dirty="0"/>
          </a:p>
          <a:p>
            <a:pPr marL="349250" indent="-295275" eaLnBrk="1" fontAlgn="t" hangingPunct="1">
              <a:buNone/>
            </a:pPr>
            <a:r>
              <a:rPr lang="en-US" sz="1800" b="1" dirty="0"/>
              <a:t>6. 	Why are the testes located outside the body?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Female Reproductive Anatomy</a:t>
            </a:r>
          </a:p>
        </p:txBody>
      </p:sp>
      <p:pic>
        <p:nvPicPr>
          <p:cNvPr id="2050" name="Picture 2" descr="C:\Users\ATabbert\Desktop\unit 8 cd downloads\Pearson_Resources\mlbio10a078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0"/>
          <a:stretch/>
        </p:blipFill>
        <p:spPr bwMode="auto">
          <a:xfrm>
            <a:off x="-1" y="1524000"/>
            <a:ext cx="9214117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Human Reproduction</a:t>
            </a:r>
            <a:br>
              <a:rPr lang="en-US" dirty="0"/>
            </a:br>
            <a:r>
              <a:rPr lang="en-US" dirty="0"/>
              <a:t>Anatomy &amp; Function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AF2ABB-2395-CE83-787F-B563BF396FE4}"/>
              </a:ext>
            </a:extLst>
          </p:cNvPr>
          <p:cNvGrpSpPr/>
          <p:nvPr/>
        </p:nvGrpSpPr>
        <p:grpSpPr>
          <a:xfrm>
            <a:off x="0" y="1524000"/>
            <a:ext cx="9144000" cy="4572000"/>
            <a:chOff x="0" y="1524000"/>
            <a:chExt cx="9144000" cy="4572000"/>
          </a:xfrm>
        </p:grpSpPr>
        <p:pic>
          <p:nvPicPr>
            <p:cNvPr id="6" name="Picture 2" descr="http://www.ehponline.org/docs/2006/114-11/focushe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24000"/>
              <a:ext cx="9144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7DC6EF-51F4-3EE6-6701-7E74ACB2B7CB}"/>
                </a:ext>
              </a:extLst>
            </p:cNvPr>
            <p:cNvSpPr/>
            <p:nvPr/>
          </p:nvSpPr>
          <p:spPr>
            <a:xfrm>
              <a:off x="0" y="5867400"/>
              <a:ext cx="25146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Female Reproductive Anatomy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2971800" cy="3641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sz="4000" dirty="0"/>
              <a:t>A.   </a:t>
            </a:r>
            <a:r>
              <a:rPr lang="en-US" sz="4000" dirty="0">
                <a:solidFill>
                  <a:srgbClr val="FF0000"/>
                </a:solidFill>
              </a:rPr>
              <a:t>Ovary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dirty="0"/>
              <a:t>	</a:t>
            </a:r>
            <a:r>
              <a:rPr lang="en-US" sz="2400" dirty="0">
                <a:solidFill>
                  <a:srgbClr val="009900"/>
                </a:solidFill>
              </a:rPr>
              <a:t>- Female gonad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- site of egg production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  <a:endParaRPr lang="en-US" sz="1800" dirty="0"/>
          </a:p>
        </p:txBody>
      </p:sp>
      <p:pic>
        <p:nvPicPr>
          <p:cNvPr id="1026" name="Picture 2" descr="http://www.montana.edu/health/images/fema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199"/>
            <a:ext cx="5181600" cy="56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162800" y="4191000"/>
            <a:ext cx="1143000" cy="3810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Gray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4123033"/>
            <a:ext cx="2632075" cy="254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88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Female Reproductive Anatomy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" y="1219200"/>
            <a:ext cx="3886200" cy="5165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en-US" sz="4000" dirty="0">
                <a:solidFill>
                  <a:srgbClr val="FF0000"/>
                </a:solidFill>
              </a:rPr>
              <a:t>Ovum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3000" dirty="0">
                <a:solidFill>
                  <a:srgbClr val="009900"/>
                </a:solidFill>
              </a:rPr>
              <a:t>(plural: ova)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	</a:t>
            </a:r>
            <a:r>
              <a:rPr lang="en-US" sz="1800" dirty="0"/>
              <a:t>- Egg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en-US" sz="4000" dirty="0">
                <a:solidFill>
                  <a:srgbClr val="009900"/>
                </a:solidFill>
              </a:rPr>
              <a:t>Follicle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/>
              <a:t>	 - Site in ovary that  contains egg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/>
              <a:t>    	 - Produces estrogen</a:t>
            </a:r>
          </a:p>
          <a:p>
            <a:pPr eaLnBrk="1" hangingPunct="1">
              <a:buFont typeface="Wingdings 2" pitchFamily="18" charset="2"/>
              <a:buNone/>
            </a:pPr>
            <a:endParaRPr lang="en-US" sz="1800" dirty="0"/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en-US" sz="4000" dirty="0">
                <a:solidFill>
                  <a:srgbClr val="7030A0"/>
                </a:solidFill>
              </a:rPr>
              <a:t>Corpus Luteum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400" dirty="0"/>
              <a:t>	- </a:t>
            </a:r>
            <a:r>
              <a:rPr lang="en-US" sz="2000" dirty="0"/>
              <a:t>A</a:t>
            </a:r>
            <a:r>
              <a:rPr lang="en-US" sz="1800" dirty="0"/>
              <a:t>fter release of egg, follicle becomes a Corpus Luteum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1800" dirty="0"/>
              <a:t>	- Produces progesterone</a:t>
            </a:r>
          </a:p>
        </p:txBody>
      </p:sp>
      <p:pic>
        <p:nvPicPr>
          <p:cNvPr id="18436" name="Picture 2" descr="http://faculty.ksu.edu.sa/SalmaMoawed/Pictures%20Library/ov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828800"/>
            <a:ext cx="529748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1905000" y="2971800"/>
            <a:ext cx="3733800" cy="533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733800" y="4800600"/>
            <a:ext cx="991393" cy="152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7085"/>
            <a:ext cx="7696200" cy="990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2" pitchFamily="18" charset="2"/>
              <a:buNone/>
            </a:pPr>
            <a:r>
              <a:rPr lang="en-US" sz="2400" dirty="0"/>
              <a:t>B.  </a:t>
            </a:r>
            <a:r>
              <a:rPr lang="en-US" sz="4000" dirty="0"/>
              <a:t>Oviducts (Fallopian Tubes)</a:t>
            </a:r>
          </a:p>
          <a:p>
            <a:pPr>
              <a:buFont typeface="Wingdings 2" pitchFamily="18" charset="2"/>
              <a:buNone/>
            </a:pPr>
            <a:r>
              <a:rPr lang="en-US" sz="2400" dirty="0"/>
              <a:t>		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976"/>
          <a:stretch/>
        </p:blipFill>
        <p:spPr bwMode="auto">
          <a:xfrm>
            <a:off x="2839340" y="1108580"/>
            <a:ext cx="6304660" cy="552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108580"/>
            <a:ext cx="2686940" cy="54446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en-US" sz="3100" dirty="0">
                <a:solidFill>
                  <a:srgbClr val="002060"/>
                </a:solidFill>
              </a:rPr>
              <a:t>- Tubes leading from outside of ovary to the uterus.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3100" dirty="0"/>
              <a:t>		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3100" dirty="0"/>
              <a:t>	- Site of fertilization.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2000" dirty="0"/>
              <a:t>	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4300" dirty="0" err="1">
                <a:solidFill>
                  <a:srgbClr val="009900"/>
                </a:solidFill>
              </a:rPr>
              <a:t>Fimbrae</a:t>
            </a:r>
            <a:r>
              <a:rPr lang="en-US" sz="4300" dirty="0">
                <a:solidFill>
                  <a:srgbClr val="009900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2000" dirty="0"/>
              <a:t>	</a:t>
            </a:r>
            <a:r>
              <a:rPr lang="en-US" sz="3100" dirty="0">
                <a:solidFill>
                  <a:srgbClr val="002060"/>
                </a:solidFill>
              </a:rPr>
              <a:t>- Fingerlike projections on each oviduct.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endParaRPr lang="en-US" sz="3100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3100" dirty="0"/>
              <a:t>	- catches the ovum.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47947" y="3048000"/>
            <a:ext cx="1962053" cy="1011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33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791"/>
          <a:stretch/>
        </p:blipFill>
        <p:spPr bwMode="auto">
          <a:xfrm>
            <a:off x="4325471" y="1524000"/>
            <a:ext cx="4800600" cy="421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4572000" cy="6096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4000" dirty="0">
                <a:solidFill>
                  <a:srgbClr val="002060"/>
                </a:solidFill>
              </a:rPr>
              <a:t>C.  Uterus </a:t>
            </a:r>
          </a:p>
          <a:p>
            <a:pPr>
              <a:buFont typeface="Wingdings 2" pitchFamily="18" charset="2"/>
              <a:buNone/>
            </a:pPr>
            <a:r>
              <a:rPr lang="en-US" sz="2400" dirty="0"/>
              <a:t>		- Thick smooth muscle layer</a:t>
            </a:r>
          </a:p>
          <a:p>
            <a:pPr>
              <a:buFont typeface="Wingdings 2" pitchFamily="18" charset="2"/>
              <a:buNone/>
            </a:pPr>
            <a:r>
              <a:rPr lang="en-US" sz="2400" dirty="0"/>
              <a:t>		- Baby develops here!</a:t>
            </a:r>
          </a:p>
          <a:p>
            <a:pPr>
              <a:buFont typeface="Wingdings 2" pitchFamily="18" charset="2"/>
              <a:buNone/>
            </a:pPr>
            <a:endParaRPr lang="en-US" sz="2400" dirty="0"/>
          </a:p>
          <a:p>
            <a:pPr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en-US" dirty="0">
                <a:solidFill>
                  <a:srgbClr val="FF0000"/>
                </a:solidFill>
              </a:rPr>
              <a:t>1.  Endometrium</a:t>
            </a:r>
          </a:p>
          <a:p>
            <a:pPr marL="1089025" indent="-228600">
              <a:buFont typeface="Wingdings 2" pitchFamily="18" charset="2"/>
              <a:buNone/>
              <a:tabLst>
                <a:tab pos="1089025" algn="l"/>
              </a:tabLst>
            </a:pPr>
            <a:r>
              <a:rPr lang="en-US" sz="2400" dirty="0">
                <a:solidFill>
                  <a:srgbClr val="009900"/>
                </a:solidFill>
              </a:rPr>
              <a:t>- 	Nutrient rich, vascular lining of uterus.	</a:t>
            </a:r>
          </a:p>
          <a:p>
            <a:pPr marL="1089025" indent="-228600">
              <a:buFont typeface="Wingdings 2" pitchFamily="18" charset="2"/>
              <a:buNone/>
              <a:tabLst>
                <a:tab pos="1035050" algn="l"/>
              </a:tabLst>
            </a:pPr>
            <a:r>
              <a:rPr lang="en-US" sz="2400" dirty="0"/>
              <a:t>- 		Builds up to prepare for baby and sloughs off if no baby is present. </a:t>
            </a:r>
          </a:p>
          <a:p>
            <a:pPr>
              <a:buFont typeface="Wingdings 2" pitchFamily="18" charset="2"/>
              <a:buNone/>
            </a:pPr>
            <a:endParaRPr lang="en-US" sz="1800" dirty="0"/>
          </a:p>
          <a:p>
            <a:pPr>
              <a:buFont typeface="Wingdings 2" pitchFamily="18" charset="2"/>
              <a:buNone/>
            </a:pPr>
            <a:r>
              <a:rPr lang="en-US" sz="2400" dirty="0"/>
              <a:t>	</a:t>
            </a:r>
            <a:r>
              <a:rPr lang="en-US" dirty="0">
                <a:solidFill>
                  <a:srgbClr val="7030A0"/>
                </a:solidFill>
              </a:rPr>
              <a:t>2.  Cervix  </a:t>
            </a:r>
          </a:p>
          <a:p>
            <a:pPr>
              <a:buFont typeface="Wingdings 2" pitchFamily="18" charset="2"/>
              <a:buNone/>
            </a:pPr>
            <a:r>
              <a:rPr lang="en-US" sz="2400" dirty="0"/>
              <a:t>		Neck of uterus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057400" y="4724400"/>
            <a:ext cx="4343400" cy="10114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48073" y="2764090"/>
            <a:ext cx="3381327" cy="112211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2438400" y="762000"/>
            <a:ext cx="3810000" cy="2563145"/>
          </a:xfrm>
          <a:prstGeom prst="bentConnector3">
            <a:avLst>
              <a:gd name="adj1" fmla="val 8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6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8060" y="336329"/>
            <a:ext cx="7924800" cy="96564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en-US" sz="4000" dirty="0">
                <a:solidFill>
                  <a:srgbClr val="FF0000"/>
                </a:solidFill>
              </a:rPr>
              <a:t>D.  Vagina</a:t>
            </a:r>
            <a:r>
              <a:rPr lang="en-US" dirty="0"/>
              <a:t>    </a:t>
            </a:r>
            <a:r>
              <a:rPr lang="en-US" sz="2000" dirty="0"/>
              <a:t>- Birth canal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6530" y="1373072"/>
            <a:ext cx="5565070" cy="535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467600" y="3366750"/>
            <a:ext cx="1490925" cy="137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28998" y="3911828"/>
            <a:ext cx="838202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434823" y="4890750"/>
            <a:ext cx="870977" cy="837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8927" y="1342162"/>
            <a:ext cx="3276600" cy="5085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Wingdings 2" pitchFamily="18" charset="2"/>
              <a:buAutoNum type="alphaUcPeriod" startAt="5"/>
            </a:pPr>
            <a:r>
              <a:rPr lang="en-US" dirty="0"/>
              <a:t>Vestibule of Vagina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US" sz="800" dirty="0"/>
              <a:t>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2060"/>
                </a:solidFill>
              </a:rPr>
              <a:t>1. Labia </a:t>
            </a:r>
            <a:r>
              <a:rPr lang="en-US" dirty="0" err="1">
                <a:solidFill>
                  <a:srgbClr val="002060"/>
                </a:solidFill>
              </a:rPr>
              <a:t>majora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 marL="1089025" indent="-282575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2000" dirty="0"/>
              <a:t>- 	Thick protective  folds of skin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endParaRPr lang="en-US" sz="800" dirty="0"/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9900"/>
                </a:solidFill>
              </a:rPr>
              <a:t>2. Labia </a:t>
            </a:r>
            <a:r>
              <a:rPr lang="en-US" dirty="0" err="1">
                <a:solidFill>
                  <a:srgbClr val="009900"/>
                </a:solidFill>
              </a:rPr>
              <a:t>minora</a:t>
            </a:r>
            <a:endParaRPr lang="en-US" dirty="0">
              <a:solidFill>
                <a:srgbClr val="009900"/>
              </a:solidFill>
            </a:endParaRPr>
          </a:p>
          <a:p>
            <a:pPr marL="1143000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2000" dirty="0"/>
              <a:t>- 	Thin protective folds of skin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endParaRPr lang="en-US" sz="800" dirty="0"/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3. Clitoris</a:t>
            </a:r>
          </a:p>
          <a:p>
            <a:pPr marL="1089025" indent="-282575"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sz="2000" dirty="0"/>
              <a:t>- 	Erectile tissue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6781800" y="533400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467600" y="2350265"/>
            <a:ext cx="914400" cy="1231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72423" y="3950331"/>
            <a:ext cx="870977" cy="837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222"/>
          <a:stretch/>
        </p:blipFill>
        <p:spPr bwMode="auto">
          <a:xfrm>
            <a:off x="1066800" y="0"/>
            <a:ext cx="712177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72200" y="4572000"/>
            <a:ext cx="1099577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86400" y="5015250"/>
            <a:ext cx="1709177" cy="1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5691665"/>
            <a:ext cx="1447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95577" y="4843800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396318" y="2347368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96318" y="1882127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96318" y="1386827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124200" y="6268768"/>
            <a:ext cx="1828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48400" y="6096000"/>
            <a:ext cx="1447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2000" y="3733800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5447" y="4610100"/>
            <a:ext cx="1066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ry_it-01.eps">
            <a:extLst>
              <a:ext uri="{FF2B5EF4-FFF2-40B4-BE49-F238E27FC236}">
                <a16:creationId xmlns:a16="http://schemas.microsoft.com/office/drawing/2014/main" id="{A63D5790-CCFD-1ED0-6D61-45214E962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4" y="0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7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2222"/>
          <a:stretch/>
        </p:blipFill>
        <p:spPr bwMode="auto">
          <a:xfrm>
            <a:off x="1066800" y="0"/>
            <a:ext cx="712177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72200" y="4572000"/>
            <a:ext cx="1099577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486400" y="5015250"/>
            <a:ext cx="1709177" cy="13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ry_it-01.eps">
            <a:extLst>
              <a:ext uri="{FF2B5EF4-FFF2-40B4-BE49-F238E27FC236}">
                <a16:creationId xmlns:a16="http://schemas.microsoft.com/office/drawing/2014/main" id="{87A574BD-6FD1-D58C-EBD3-19159202EA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4" y="0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1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333"/>
          <a:stretch/>
        </p:blipFill>
        <p:spPr bwMode="auto">
          <a:xfrm>
            <a:off x="1066799" y="0"/>
            <a:ext cx="75202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86400" y="57150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828800" y="4572000"/>
            <a:ext cx="1828800" cy="342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3267634"/>
            <a:ext cx="10668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508812" y="3619500"/>
            <a:ext cx="1828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08812" y="3048000"/>
            <a:ext cx="142538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2743200"/>
            <a:ext cx="18288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239000" y="2222126"/>
            <a:ext cx="1348098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12548" y="304800"/>
            <a:ext cx="111665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284148" y="0"/>
            <a:ext cx="111665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try_it-01.eps">
            <a:extLst>
              <a:ext uri="{FF2B5EF4-FFF2-40B4-BE49-F238E27FC236}">
                <a16:creationId xmlns:a16="http://schemas.microsoft.com/office/drawing/2014/main" id="{96142337-D99E-7BB2-EB05-4E8128316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3333"/>
          <a:stretch/>
        </p:blipFill>
        <p:spPr bwMode="auto">
          <a:xfrm>
            <a:off x="1066799" y="0"/>
            <a:ext cx="752029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try_it-01.eps">
            <a:extLst>
              <a:ext uri="{FF2B5EF4-FFF2-40B4-BE49-F238E27FC236}">
                <a16:creationId xmlns:a16="http://schemas.microsoft.com/office/drawing/2014/main" id="{862A9BCE-25F7-9440-C654-BCC7FFFEEF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31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Female Menstrual Cycle:</a:t>
            </a:r>
            <a:br>
              <a:rPr lang="en-US" dirty="0"/>
            </a:br>
            <a:r>
              <a:rPr lang="en-US" dirty="0"/>
              <a:t>General Characteristics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When do women </a:t>
            </a:r>
            <a:r>
              <a:rPr lang="en-US" u="sng" dirty="0">
                <a:solidFill>
                  <a:srgbClr val="FF0000"/>
                </a:solidFill>
              </a:rPr>
              <a:t>begin</a:t>
            </a:r>
            <a:r>
              <a:rPr lang="en-US" dirty="0">
                <a:solidFill>
                  <a:srgbClr val="FF0000"/>
                </a:solidFill>
              </a:rPr>
              <a:t> to menstruate?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When do women stop menstruating?</a:t>
            </a:r>
          </a:p>
          <a:p>
            <a:pPr eaLnBrk="1" hangingPunct="1"/>
            <a:endParaRPr lang="en-US" dirty="0"/>
          </a:p>
        </p:txBody>
      </p:sp>
      <p:sp>
        <p:nvSpPr>
          <p:cNvPr id="16388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267200" cy="3992563"/>
          </a:xfrm>
        </p:spPr>
        <p:txBody>
          <a:bodyPr/>
          <a:lstStyle/>
          <a:p>
            <a:pPr eaLnBrk="1" hangingPunct="1"/>
            <a:r>
              <a:rPr lang="en-US" dirty="0"/>
              <a:t>Average age is about 11 -13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Menopause begins in late 40s / early 50s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  <p:bldP spid="1638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/>
              <a:t>Review of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305800" cy="5486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Sexual reproduction</a:t>
            </a:r>
          </a:p>
          <a:p>
            <a:pPr lvl="1"/>
            <a:r>
              <a:rPr lang="en-US" dirty="0"/>
              <a:t>Requires 2 parents (meiosis).</a:t>
            </a:r>
          </a:p>
          <a:p>
            <a:pPr marL="457200" lvl="1" indent="0">
              <a:buNone/>
            </a:pPr>
            <a:endParaRPr lang="en-US" sz="800" dirty="0"/>
          </a:p>
          <a:p>
            <a:pPr marL="514350" indent="-457200"/>
            <a:r>
              <a:rPr lang="en-US" dirty="0">
                <a:solidFill>
                  <a:srgbClr val="002060"/>
                </a:solidFill>
              </a:rPr>
              <a:t>Asexual reproduction</a:t>
            </a:r>
          </a:p>
          <a:p>
            <a:pPr marL="914400" lvl="1" indent="-457200"/>
            <a:r>
              <a:rPr lang="en-US" dirty="0"/>
              <a:t>1 parent (mitosis)</a:t>
            </a:r>
          </a:p>
          <a:p>
            <a:pPr marL="457200" lvl="1" indent="0">
              <a:buNone/>
            </a:pPr>
            <a:endParaRPr lang="en-US" sz="800" dirty="0"/>
          </a:p>
          <a:p>
            <a:pPr marL="514350" indent="-457200"/>
            <a:r>
              <a:rPr lang="en-US" dirty="0">
                <a:solidFill>
                  <a:srgbClr val="009900"/>
                </a:solidFill>
              </a:rPr>
              <a:t>Internal Fertilization</a:t>
            </a:r>
          </a:p>
          <a:p>
            <a:pPr marL="914400" lvl="1" indent="-457200"/>
            <a:r>
              <a:rPr lang="en-US" dirty="0"/>
              <a:t>Union of egg and sperm inside female’s body.</a:t>
            </a:r>
          </a:p>
          <a:p>
            <a:pPr marL="914400" lvl="1" indent="-457200"/>
            <a:r>
              <a:rPr lang="en-US" dirty="0"/>
              <a:t>E.g. chickens, humans</a:t>
            </a:r>
          </a:p>
          <a:p>
            <a:pPr marL="457200" lvl="1" indent="0">
              <a:buNone/>
            </a:pPr>
            <a:endParaRPr lang="en-US" sz="800" dirty="0"/>
          </a:p>
          <a:p>
            <a:pPr marL="514350" indent="-457200"/>
            <a:r>
              <a:rPr lang="en-US" dirty="0">
                <a:solidFill>
                  <a:srgbClr val="C00000"/>
                </a:solidFill>
              </a:rPr>
              <a:t>External Fertilization</a:t>
            </a:r>
          </a:p>
          <a:p>
            <a:pPr marL="914400" lvl="1" indent="-457200"/>
            <a:r>
              <a:rPr lang="en-US" dirty="0"/>
              <a:t>Union of egg and sperm outside the female’s body.</a:t>
            </a:r>
          </a:p>
          <a:p>
            <a:pPr marL="914400" lvl="1" indent="-457200"/>
            <a:r>
              <a:rPr lang="en-US" dirty="0"/>
              <a:t>E.g. Fish, amphibians</a:t>
            </a:r>
          </a:p>
        </p:txBody>
      </p:sp>
    </p:spTree>
    <p:extLst>
      <p:ext uri="{BB962C8B-B14F-4D97-AF65-F5344CB8AC3E}">
        <p14:creationId xmlns:p14="http://schemas.microsoft.com/office/powerpoint/2010/main" val="74434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Hormones Involved in Female Menstrual Cycle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8372" y="1676400"/>
            <a:ext cx="3065828" cy="4038600"/>
          </a:xfrm>
        </p:spPr>
        <p:txBody>
          <a:bodyPr>
            <a:normAutofit fontScale="77500" lnSpcReduction="20000"/>
          </a:bodyPr>
          <a:lstStyle/>
          <a:p>
            <a:pPr eaLnBrk="1" fontAlgn="t" hangingPunct="1">
              <a:buFont typeface="Wingdings 2" pitchFamily="18" charset="2"/>
              <a:buNone/>
            </a:pPr>
            <a:r>
              <a:rPr lang="en-US" b="1" dirty="0"/>
              <a:t>Hormone</a:t>
            </a:r>
          </a:p>
          <a:p>
            <a:pPr eaLnBrk="1" fontAlgn="t" hangingPunct="1">
              <a:buFont typeface="Wingdings 2" pitchFamily="18" charset="2"/>
              <a:buNone/>
            </a:pPr>
            <a:r>
              <a:rPr lang="en-US" sz="900" b="1" dirty="0"/>
              <a:t> </a:t>
            </a:r>
          </a:p>
          <a:p>
            <a:pPr eaLnBrk="1" fontAlgn="t" hangingPunct="1">
              <a:buFont typeface="Wingdings 2" pitchFamily="18" charset="2"/>
              <a:buNone/>
            </a:pPr>
            <a:r>
              <a:rPr lang="en-US" sz="3000" dirty="0"/>
              <a:t>1.  </a:t>
            </a:r>
            <a:r>
              <a:rPr lang="en-US" sz="2100" b="1" dirty="0">
                <a:solidFill>
                  <a:srgbClr val="FF0000"/>
                </a:solidFill>
              </a:rPr>
              <a:t>Follicle Stimulating Hormone </a:t>
            </a:r>
            <a:r>
              <a:rPr lang="en-US" sz="3000" b="1" dirty="0">
                <a:solidFill>
                  <a:srgbClr val="FF0000"/>
                </a:solidFill>
              </a:rPr>
              <a:t>FSH</a:t>
            </a:r>
          </a:p>
          <a:p>
            <a:pPr eaLnBrk="1" fontAlgn="t" hangingPunct="1">
              <a:buFont typeface="Wingdings 2" pitchFamily="18" charset="2"/>
              <a:buNone/>
            </a:pPr>
            <a:endParaRPr lang="en-US" sz="3000" dirty="0"/>
          </a:p>
          <a:p>
            <a:pPr eaLnBrk="1" fontAlgn="t" hangingPunct="1">
              <a:buFont typeface="Wingdings 2" pitchFamily="18" charset="2"/>
              <a:buNone/>
            </a:pPr>
            <a:r>
              <a:rPr lang="en-US" sz="3000" dirty="0"/>
              <a:t>2.  </a:t>
            </a:r>
            <a:r>
              <a:rPr lang="en-US" sz="1400" dirty="0"/>
              <a:t>Luteinizing Hormone </a:t>
            </a:r>
            <a:r>
              <a:rPr lang="en-US" sz="3000" b="1" dirty="0">
                <a:solidFill>
                  <a:srgbClr val="009900"/>
                </a:solidFill>
              </a:rPr>
              <a:t>LH</a:t>
            </a:r>
          </a:p>
          <a:p>
            <a:pPr eaLnBrk="1" fontAlgn="t" hangingPunct="1">
              <a:buNone/>
            </a:pPr>
            <a:endParaRPr lang="en-US" sz="3000" dirty="0"/>
          </a:p>
          <a:p>
            <a:pPr eaLnBrk="1" fontAlgn="t" hangingPunct="1">
              <a:buFont typeface="Wingdings 2" pitchFamily="18" charset="2"/>
              <a:buNone/>
            </a:pPr>
            <a:r>
              <a:rPr lang="en-US" sz="3000" dirty="0"/>
              <a:t>3.  </a:t>
            </a:r>
            <a:r>
              <a:rPr lang="en-US" sz="3000" b="1" dirty="0">
                <a:solidFill>
                  <a:srgbClr val="7030A0"/>
                </a:solidFill>
              </a:rPr>
              <a:t>Estrogen </a:t>
            </a:r>
          </a:p>
          <a:p>
            <a:pPr eaLnBrk="1" fontAlgn="t" hangingPunct="1">
              <a:buNone/>
            </a:pPr>
            <a:endParaRPr lang="en-US" sz="3000" dirty="0"/>
          </a:p>
          <a:p>
            <a:pPr eaLnBrk="1" fontAlgn="t" hangingPunct="1">
              <a:buNone/>
            </a:pPr>
            <a:endParaRPr lang="en-US" sz="3000" dirty="0"/>
          </a:p>
          <a:p>
            <a:pPr eaLnBrk="1" fontAlgn="t" hangingPunct="1">
              <a:buFont typeface="Wingdings 2" pitchFamily="18" charset="2"/>
              <a:buNone/>
            </a:pPr>
            <a:r>
              <a:rPr lang="en-US" sz="3000" dirty="0"/>
              <a:t>4.  </a:t>
            </a:r>
            <a:r>
              <a:rPr lang="en-US" sz="3000" b="1" dirty="0">
                <a:solidFill>
                  <a:srgbClr val="002060"/>
                </a:solidFill>
              </a:rPr>
              <a:t>Progesterone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30071" y="1676400"/>
            <a:ext cx="20633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/>
              <a:t>Produced in: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61602" y="3200400"/>
            <a:ext cx="684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APG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30071" y="2290465"/>
            <a:ext cx="206979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Anterior Pituitary</a:t>
            </a:r>
          </a:p>
          <a:p>
            <a:r>
              <a:rPr lang="en-US" b="1" dirty="0">
                <a:solidFill>
                  <a:srgbClr val="009900"/>
                </a:solidFill>
              </a:rPr>
              <a:t>Gland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34002" y="4001997"/>
            <a:ext cx="8386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Ovary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33170" y="5257800"/>
            <a:ext cx="953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Ovary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0" y="16764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Function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917361" y="2290465"/>
            <a:ext cx="3190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Follicle development.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917361" y="3110556"/>
            <a:ext cx="3454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9900"/>
                </a:solidFill>
              </a:rPr>
              <a:t>Ovulation </a:t>
            </a:r>
          </a:p>
          <a:p>
            <a:r>
              <a:rPr lang="en-US" b="1" dirty="0">
                <a:solidFill>
                  <a:srgbClr val="009900"/>
                </a:solidFill>
              </a:rPr>
              <a:t>  (release of egg from follicle).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67275" y="3994394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Coordination of uterus with follicle.</a:t>
            </a: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Thickens Endometrial lining.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846254" y="52578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en-US" b="1" dirty="0">
                <a:solidFill>
                  <a:srgbClr val="0070C0"/>
                </a:solidFill>
              </a:rPr>
              <a:t>Maintains thickness of  endometrium. 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009900"/>
                </a:solidFill>
              </a:rPr>
              <a:t>When no baby,  lining breaks down and menstrual cycle begins.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 uiExpand="1"/>
      <p:bldP spid="10" grpId="0" uiExpand="1"/>
      <p:bldP spid="11" grpId="0" uiExpand="1"/>
      <p:bldP spid="12" grpId="0"/>
      <p:bldP spid="14" grpId="0" uiExpand="1"/>
      <p:bldP spid="15" grpId="0" uiExpand="1"/>
      <p:bldP spid="16" grpId="0" build="allAtOnce"/>
      <p:bldP spid="18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2.estrellamountain.edu/faculty/farabee/biobk/FEMHORMONEFB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2701"/>
            <a:ext cx="5943600" cy="510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357003"/>
            <a:ext cx="480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What controls and regulates all four hormones?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05400" y="918676"/>
            <a:ext cx="403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Hypothalamus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(in brain)</a:t>
            </a:r>
          </a:p>
        </p:txBody>
      </p:sp>
    </p:spTree>
    <p:extLst>
      <p:ext uri="{BB962C8B-B14F-4D97-AF65-F5344CB8AC3E}">
        <p14:creationId xmlns:p14="http://schemas.microsoft.com/office/powerpoint/2010/main" val="352295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4.bp.blogspot.com/-EiEkPdpBfvY/USOV8ncxavI/AAAAAAAAAE8/b2_vl4JoT-Y/s1600/F3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929"/>
            <a:ext cx="4800600" cy="68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281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Menstrual Cycle VS Estrus (heat) </a:t>
            </a:r>
            <a:br>
              <a:rPr lang="en-US" dirty="0"/>
            </a:br>
            <a:r>
              <a:rPr lang="en-US" dirty="0"/>
              <a:t>in Mammals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4191000" cy="4724400"/>
          </a:xfrm>
        </p:spPr>
        <p:txBody>
          <a:bodyPr>
            <a:normAutofit lnSpcReduction="10000"/>
          </a:bodyPr>
          <a:lstStyle/>
          <a:p>
            <a:pPr eaLnBrk="1" fontAlgn="t" hangingPunct="1"/>
            <a:r>
              <a:rPr lang="en-US" b="1" dirty="0">
                <a:solidFill>
                  <a:srgbClr val="FF0000"/>
                </a:solidFill>
              </a:rPr>
              <a:t>Estrus Cycle  (Heat) </a:t>
            </a:r>
          </a:p>
          <a:p>
            <a:pPr marL="0" indent="0" eaLnBrk="1" fontAlgn="t" hangingPunct="1">
              <a:buNone/>
            </a:pPr>
            <a:r>
              <a:rPr lang="en-US" sz="2400" b="1" dirty="0">
                <a:solidFill>
                  <a:srgbClr val="FF0000"/>
                </a:solidFill>
              </a:rPr>
              <a:t>	(non-human mammals)</a:t>
            </a:r>
          </a:p>
          <a:p>
            <a:pPr eaLnBrk="1" fontAlgn="t" hangingPunct="1">
              <a:buNone/>
            </a:pPr>
            <a:endParaRPr lang="en-US" sz="1100" b="1" dirty="0"/>
          </a:p>
          <a:p>
            <a:pPr eaLnBrk="1" fontAlgn="t" hangingPunct="1"/>
            <a:r>
              <a:rPr lang="en-US" dirty="0"/>
              <a:t>1, 2, 3 or more times per year depending on species.</a:t>
            </a:r>
          </a:p>
          <a:p>
            <a:pPr eaLnBrk="1" fontAlgn="t" hangingPunct="1">
              <a:buNone/>
            </a:pPr>
            <a:endParaRPr lang="en-US" sz="1050" dirty="0"/>
          </a:p>
          <a:p>
            <a:pPr eaLnBrk="1" fontAlgn="t" hangingPunct="1"/>
            <a:r>
              <a:rPr lang="en-US" dirty="0">
                <a:solidFill>
                  <a:srgbClr val="0070C0"/>
                </a:solidFill>
              </a:rPr>
              <a:t>Only receptive to copulation when in heat. 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  <a:p>
            <a:pPr eaLnBrk="1" fontAlgn="t" hangingPunct="1"/>
            <a:r>
              <a:rPr lang="en-US" dirty="0">
                <a:solidFill>
                  <a:srgbClr val="009900"/>
                </a:solidFill>
              </a:rPr>
              <a:t>Reabsorption of tissues  in some.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1570037"/>
            <a:ext cx="4648200" cy="4525963"/>
          </a:xfrm>
        </p:spPr>
        <p:txBody>
          <a:bodyPr>
            <a:normAutofit lnSpcReduction="10000"/>
          </a:bodyPr>
          <a:lstStyle/>
          <a:p>
            <a:pPr eaLnBrk="1" fontAlgn="t" hangingPunct="1"/>
            <a:r>
              <a:rPr lang="en-US" b="1" dirty="0">
                <a:solidFill>
                  <a:srgbClr val="009900"/>
                </a:solidFill>
              </a:rPr>
              <a:t>Menstrual Cycle  (humans)</a:t>
            </a:r>
          </a:p>
          <a:p>
            <a:pPr marL="0" indent="0" eaLnBrk="1" fontAlgn="t" hangingPunct="1">
              <a:buNone/>
            </a:pPr>
            <a:endParaRPr lang="en-US" sz="3500" dirty="0"/>
          </a:p>
          <a:p>
            <a:pPr eaLnBrk="1" fontAlgn="t" hangingPunct="1"/>
            <a:r>
              <a:rPr lang="en-US" dirty="0"/>
              <a:t>Duration of ~28 days </a:t>
            </a:r>
          </a:p>
          <a:p>
            <a:pPr eaLnBrk="1" fontAlgn="t" hangingPunct="1"/>
            <a:endParaRPr lang="en-US" dirty="0"/>
          </a:p>
          <a:p>
            <a:pPr marL="136525" indent="0" eaLnBrk="1" fontAlgn="t" hangingPunct="1">
              <a:buNone/>
            </a:pPr>
            <a:endParaRPr lang="en-US" sz="2000" dirty="0"/>
          </a:p>
          <a:p>
            <a:pPr eaLnBrk="1" fontAlgn="t" hangingPunct="1"/>
            <a:r>
              <a:rPr lang="en-US" dirty="0">
                <a:solidFill>
                  <a:srgbClr val="002060"/>
                </a:solidFill>
              </a:rPr>
              <a:t>Receptive to sex throughout cycle </a:t>
            </a:r>
          </a:p>
          <a:p>
            <a:pPr eaLnBrk="1" fontAlgn="t" hangingPunct="1"/>
            <a:endParaRPr lang="en-US" dirty="0"/>
          </a:p>
          <a:p>
            <a:pPr eaLnBrk="1" fontAlgn="t" hangingPunct="1"/>
            <a:r>
              <a:rPr lang="en-US" dirty="0">
                <a:solidFill>
                  <a:srgbClr val="FF0000"/>
                </a:solidFill>
              </a:rPr>
              <a:t>If no baby: shedding,  fluid and tissue release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Gestational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lasses.midlandstech.edu/carterp/Courses/bio211/Chap28/figure_28_06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703" y="1219200"/>
            <a:ext cx="577419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289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Human Reproduction</a:t>
            </a:r>
            <a:br>
              <a:rPr lang="en-US" dirty="0"/>
            </a:br>
            <a:r>
              <a:rPr lang="en-US" dirty="0"/>
              <a:t>Fertilization to Birth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AF4312-0D1C-9EF9-05E7-442F90D48CED}"/>
              </a:ext>
            </a:extLst>
          </p:cNvPr>
          <p:cNvGrpSpPr/>
          <p:nvPr/>
        </p:nvGrpSpPr>
        <p:grpSpPr>
          <a:xfrm>
            <a:off x="0" y="1524000"/>
            <a:ext cx="9144000" cy="4572000"/>
            <a:chOff x="0" y="1524000"/>
            <a:chExt cx="9144000" cy="4572000"/>
          </a:xfrm>
        </p:grpSpPr>
        <p:pic>
          <p:nvPicPr>
            <p:cNvPr id="6" name="Picture 2" descr="http://www.ehponline.org/docs/2006/114-11/focushea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524000"/>
              <a:ext cx="9144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D4997C-F372-4E80-56C9-A9C8B331E756}"/>
                </a:ext>
              </a:extLst>
            </p:cNvPr>
            <p:cNvSpPr/>
            <p:nvPr/>
          </p:nvSpPr>
          <p:spPr>
            <a:xfrm>
              <a:off x="0" y="5867400"/>
              <a:ext cx="25146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Baby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76400"/>
            <a:ext cx="3962400" cy="4343399"/>
          </a:xfrm>
        </p:spPr>
        <p:txBody>
          <a:bodyPr>
            <a:noAutofit/>
          </a:bodyPr>
          <a:lstStyle/>
          <a:p>
            <a:pPr marL="136525" indent="0">
              <a:buNone/>
            </a:pPr>
            <a:r>
              <a:rPr lang="en-US" sz="4000" dirty="0">
                <a:solidFill>
                  <a:srgbClr val="FF0000"/>
                </a:solidFill>
              </a:rPr>
              <a:t>Fertilization</a:t>
            </a:r>
          </a:p>
          <a:p>
            <a:pPr marL="136525" indent="0">
              <a:buNone/>
            </a:pPr>
            <a:endParaRPr lang="en-US" sz="800" dirty="0"/>
          </a:p>
          <a:p>
            <a:pPr marL="136525" indent="0">
              <a:buNone/>
            </a:pPr>
            <a:r>
              <a:rPr lang="en-US" sz="4000" dirty="0">
                <a:solidFill>
                  <a:srgbClr val="0070C0"/>
                </a:solidFill>
              </a:rPr>
              <a:t>Cleavage</a:t>
            </a:r>
          </a:p>
          <a:p>
            <a:pPr marL="136525" indent="0">
              <a:buNone/>
            </a:pPr>
            <a:endParaRPr lang="en-US" sz="800" dirty="0"/>
          </a:p>
          <a:p>
            <a:pPr marL="136525" indent="0">
              <a:buNone/>
            </a:pPr>
            <a:r>
              <a:rPr lang="en-US" sz="4000" dirty="0">
                <a:solidFill>
                  <a:srgbClr val="009900"/>
                </a:solidFill>
              </a:rPr>
              <a:t>Embryonic Stage</a:t>
            </a:r>
          </a:p>
          <a:p>
            <a:pPr marL="136525" indent="0">
              <a:buNone/>
            </a:pPr>
            <a:endParaRPr lang="en-US" sz="800" dirty="0"/>
          </a:p>
          <a:p>
            <a:pPr marL="136525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Fetal Stage </a:t>
            </a:r>
          </a:p>
          <a:p>
            <a:pPr marL="136525" indent="0">
              <a:buNone/>
            </a:pPr>
            <a:endParaRPr lang="en-US" sz="800" dirty="0"/>
          </a:p>
          <a:p>
            <a:pPr marL="136525" indent="0">
              <a:buNone/>
            </a:pPr>
            <a:r>
              <a:rPr lang="en-US" sz="4000" dirty="0"/>
              <a:t>Birth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8/86/Sperm-e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66108" cy="600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815802" y="1219200"/>
            <a:ext cx="8229600" cy="6397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Fertilization</a:t>
            </a:r>
          </a:p>
        </p:txBody>
      </p:sp>
    </p:spTree>
    <p:extLst>
      <p:ext uri="{BB962C8B-B14F-4D97-AF65-F5344CB8AC3E}">
        <p14:creationId xmlns:p14="http://schemas.microsoft.com/office/powerpoint/2010/main" val="42711257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onceiveeasy.com/wp-content/uploads/2012/08/what-happens-when-sperm-fertilizes-eg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8696323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84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685800"/>
            <a:ext cx="4495800" cy="5745163"/>
          </a:xfrm>
        </p:spPr>
        <p:txBody>
          <a:bodyPr>
            <a:normAutofit lnSpcReduction="10000"/>
          </a:bodyPr>
          <a:lstStyle/>
          <a:p>
            <a:pPr fontAlgn="t"/>
            <a:r>
              <a:rPr lang="en-US" dirty="0">
                <a:solidFill>
                  <a:srgbClr val="C00000"/>
                </a:solidFill>
              </a:rPr>
              <a:t>Gametes </a:t>
            </a:r>
          </a:p>
          <a:p>
            <a:pPr marL="0" indent="0" eaLnBrk="1" fontAlgn="t" hangingPunct="1">
              <a:buNone/>
            </a:pPr>
            <a:endParaRPr lang="en-US" sz="3600" dirty="0"/>
          </a:p>
          <a:p>
            <a:pPr eaLnBrk="1" fontAlgn="t" hangingPunct="1"/>
            <a:r>
              <a:rPr lang="en-US" dirty="0">
                <a:solidFill>
                  <a:srgbClr val="00B050"/>
                </a:solidFill>
              </a:rPr>
              <a:t>Gonads</a:t>
            </a:r>
          </a:p>
          <a:p>
            <a:pPr marL="0" indent="0" eaLnBrk="1" fontAlgn="t" hangingPunct="1">
              <a:buNone/>
            </a:pPr>
            <a:endParaRPr lang="en-US" sz="4000" dirty="0"/>
          </a:p>
          <a:p>
            <a:pPr eaLnBrk="1" fontAlgn="t" hangingPunct="1"/>
            <a:r>
              <a:rPr lang="en-US" dirty="0">
                <a:solidFill>
                  <a:srgbClr val="002060"/>
                </a:solidFill>
              </a:rPr>
              <a:t>Zygote</a:t>
            </a:r>
          </a:p>
          <a:p>
            <a:pPr marL="0" indent="0" eaLnBrk="1" fontAlgn="t" hangingPunct="1">
              <a:buNone/>
            </a:pPr>
            <a:endParaRPr lang="en-US" sz="3000" dirty="0"/>
          </a:p>
          <a:p>
            <a:pPr fontAlgn="t"/>
            <a:r>
              <a:rPr lang="en-US" dirty="0">
                <a:solidFill>
                  <a:srgbClr val="7030A0"/>
                </a:solidFill>
              </a:rPr>
              <a:t>Primary Sex Characteristics</a:t>
            </a:r>
          </a:p>
          <a:p>
            <a:pPr fontAlgn="t">
              <a:tabLst>
                <a:tab pos="1427163" algn="l"/>
              </a:tabLst>
            </a:pPr>
            <a:endParaRPr lang="en-US" sz="1400" dirty="0"/>
          </a:p>
          <a:p>
            <a:pPr fontAlgn="t"/>
            <a:r>
              <a:rPr lang="en-US" dirty="0">
                <a:solidFill>
                  <a:srgbClr val="C00000"/>
                </a:solidFill>
              </a:rPr>
              <a:t>Secondary Sex Characteristics</a:t>
            </a:r>
          </a:p>
          <a:p>
            <a:pPr eaLnBrk="1" fontAlgn="t" hangingPunct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581400" y="228600"/>
            <a:ext cx="5486400" cy="6462713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en-US" sz="2000" dirty="0"/>
          </a:p>
          <a:p>
            <a:r>
              <a:rPr lang="en-US" sz="2400" dirty="0"/>
              <a:t>Specialized sex cells </a:t>
            </a:r>
          </a:p>
          <a:p>
            <a:pPr>
              <a:buNone/>
            </a:pPr>
            <a:r>
              <a:rPr lang="en-US" sz="2400" dirty="0"/>
              <a:t>	– sperm and eggs (haploid cells)</a:t>
            </a:r>
          </a:p>
          <a:p>
            <a:endParaRPr lang="en-US" sz="2400" dirty="0"/>
          </a:p>
          <a:p>
            <a:r>
              <a:rPr lang="en-US" sz="2400" dirty="0"/>
              <a:t>Organs that produce the gametes.       </a:t>
            </a:r>
          </a:p>
          <a:p>
            <a:pPr>
              <a:buNone/>
            </a:pPr>
            <a:r>
              <a:rPr lang="en-US" sz="2400" dirty="0"/>
              <a:t>	- ovaries and testes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400" dirty="0"/>
              <a:t>Fertilized egg (diploid)</a:t>
            </a:r>
          </a:p>
          <a:p>
            <a:endParaRPr lang="en-US" sz="2400" dirty="0"/>
          </a:p>
          <a:p>
            <a:pPr fontAlgn="t"/>
            <a:r>
              <a:rPr lang="en-US" sz="2400" dirty="0"/>
              <a:t>Development of testes and ovaries. </a:t>
            </a:r>
          </a:p>
          <a:p>
            <a:pPr fontAlgn="t">
              <a:buNone/>
            </a:pPr>
            <a:r>
              <a:rPr lang="en-US" sz="2400" dirty="0"/>
              <a:t> </a:t>
            </a:r>
          </a:p>
          <a:p>
            <a:pPr fontAlgn="t">
              <a:buNone/>
            </a:pPr>
            <a:endParaRPr lang="en-US" sz="2400" dirty="0"/>
          </a:p>
          <a:p>
            <a:pPr fontAlgn="t"/>
            <a:r>
              <a:rPr lang="en-US" sz="2400" dirty="0"/>
              <a:t>Noticeable characteristics that distinguish the 2 sexes (e.g., breasts, wide hips vs. muscular, facial hair).</a:t>
            </a:r>
          </a:p>
          <a:p>
            <a:endParaRPr lang="en-US" sz="2400" dirty="0"/>
          </a:p>
          <a:p>
            <a:pPr>
              <a:buFont typeface="Wingdings 2" pitchFamily="18" charset="2"/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397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/>
              <a:t>Fertilization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982055"/>
            <a:ext cx="5638800" cy="5739841"/>
          </a:xfrm>
        </p:spPr>
        <p:txBody>
          <a:bodyPr>
            <a:normAutofit lnSpcReduction="10000"/>
          </a:bodyPr>
          <a:lstStyle/>
          <a:p>
            <a:pPr marL="593725" indent="-45720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Intercourse </a:t>
            </a:r>
          </a:p>
          <a:p>
            <a:pPr marL="650875" indent="-514350">
              <a:buFont typeface="Wingdings 2" pitchFamily="18" charset="2"/>
              <a:buAutoNum type="arabicPeriod"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Fertilization </a:t>
            </a:r>
          </a:p>
          <a:p>
            <a:pPr marL="1177925" lvl="2" indent="-457200">
              <a:buFont typeface="+mj-lt"/>
              <a:buAutoNum type="alphaLcPeriod"/>
            </a:pPr>
            <a:r>
              <a:rPr lang="en-US" sz="2000" dirty="0">
                <a:solidFill>
                  <a:srgbClr val="00B0F0"/>
                </a:solidFill>
              </a:rPr>
              <a:t>Fusion of egg and sperm nuclei.</a:t>
            </a:r>
          </a:p>
          <a:p>
            <a:pPr marL="1177925" lvl="2" indent="-457200">
              <a:buFont typeface="+mj-lt"/>
              <a:buAutoNum type="alphaLcPeriod"/>
            </a:pPr>
            <a:r>
              <a:rPr lang="en-US" sz="2000" dirty="0"/>
              <a:t>Zygote forms.</a:t>
            </a:r>
          </a:p>
          <a:p>
            <a:pPr marL="1177925" lvl="2" indent="-457200">
              <a:buFont typeface="+mj-lt"/>
              <a:buAutoNum type="alphaLcPeriod"/>
            </a:pPr>
            <a:r>
              <a:rPr lang="en-US" sz="2000" dirty="0">
                <a:solidFill>
                  <a:srgbClr val="7030A0"/>
                </a:solidFill>
              </a:rPr>
              <a:t>Takes place in oviduct.</a:t>
            </a:r>
          </a:p>
          <a:p>
            <a:pPr marL="1235075" lvl="2" indent="-51435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 err="1">
                <a:solidFill>
                  <a:srgbClr val="009900"/>
                </a:solidFill>
              </a:rPr>
              <a:t>Polyspermy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000" dirty="0"/>
              <a:t>More than 1 sperm entering the egg.</a:t>
            </a:r>
          </a:p>
          <a:p>
            <a:pPr marL="457200" lvl="1" indent="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Fast Block to </a:t>
            </a:r>
            <a:r>
              <a:rPr lang="en-US" sz="2800" dirty="0" err="1">
                <a:solidFill>
                  <a:srgbClr val="FF0000"/>
                </a:solidFill>
              </a:rPr>
              <a:t>Polyspermy</a:t>
            </a:r>
            <a:endParaRPr lang="en-US" sz="2800" dirty="0">
              <a:solidFill>
                <a:srgbClr val="FF0000"/>
              </a:solidFill>
            </a:endParaRPr>
          </a:p>
          <a:p>
            <a:pPr marL="1235075" lvl="2" indent="-514350">
              <a:buFont typeface="+mj-lt"/>
              <a:buAutoNum type="alphaLcPeriod"/>
            </a:pPr>
            <a:r>
              <a:rPr lang="en-US" sz="2000" dirty="0"/>
              <a:t>Calcium enters and causes electrical zap.</a:t>
            </a:r>
          </a:p>
          <a:p>
            <a:pPr marL="1235075" lvl="2" indent="-514350">
              <a:buFont typeface="+mj-lt"/>
              <a:buAutoNum type="alphaLcPeriod"/>
            </a:pPr>
            <a:r>
              <a:rPr lang="en-US" sz="2000" dirty="0">
                <a:solidFill>
                  <a:srgbClr val="009900"/>
                </a:solidFill>
              </a:rPr>
              <a:t>Sperm are temporarily stunned. </a:t>
            </a:r>
          </a:p>
          <a:p>
            <a:pPr marL="1235075" lvl="2" indent="-51435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Slow Block to </a:t>
            </a:r>
            <a:r>
              <a:rPr lang="en-US" sz="2800" dirty="0" err="1">
                <a:solidFill>
                  <a:srgbClr val="002060"/>
                </a:solidFill>
              </a:rPr>
              <a:t>Polyspermy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</a:p>
          <a:p>
            <a:pPr marL="1235075" lvl="2" indent="-514350">
              <a:buFont typeface="+mj-lt"/>
              <a:buAutoNum type="alphaLcPeriod"/>
            </a:pPr>
            <a:r>
              <a:rPr lang="en-US" sz="2000" dirty="0"/>
              <a:t>Creation of Fertilization Membrane. </a:t>
            </a:r>
          </a:p>
          <a:p>
            <a:pPr marL="1235075" lvl="2" indent="-514350">
              <a:buFont typeface="+mj-lt"/>
              <a:buAutoNum type="alphaLcPeriod"/>
            </a:pPr>
            <a:r>
              <a:rPr lang="en-US" sz="2000" dirty="0">
                <a:solidFill>
                  <a:srgbClr val="7030A0"/>
                </a:solidFill>
              </a:rPr>
              <a:t>Keeps additional sperm out.</a:t>
            </a:r>
            <a:endParaRPr lang="en-US" sz="2400" dirty="0">
              <a:solidFill>
                <a:srgbClr val="7030A0"/>
              </a:solidFill>
            </a:endParaRPr>
          </a:p>
          <a:p>
            <a:pPr marL="650875" indent="-514350">
              <a:buFont typeface="Wingdings 2" pitchFamily="18" charset="2"/>
              <a:buAutoNum type="arabicPeriod"/>
            </a:pPr>
            <a:endParaRPr lang="en-US" sz="2400" dirty="0"/>
          </a:p>
        </p:txBody>
      </p:sp>
      <p:pic>
        <p:nvPicPr>
          <p:cNvPr id="88068" name="Picture 4" descr="http://www.bio.davidson.edu/Courses/Molbio/MolStudents/spring2005/Champaloux/fertiliz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42293"/>
            <a:ext cx="3048000" cy="2415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0" y="0"/>
            <a:ext cx="2438400" cy="868362"/>
          </a:xfrm>
        </p:spPr>
        <p:txBody>
          <a:bodyPr/>
          <a:lstStyle/>
          <a:p>
            <a:pPr>
              <a:defRPr/>
            </a:pPr>
            <a:r>
              <a:rPr lang="en-US" dirty="0"/>
              <a:t>Cleavage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8839200" cy="61722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/>
              <a:t>Rapid form of cell division, cells get smaller</a:t>
            </a:r>
          </a:p>
          <a:p>
            <a:pPr marL="971550" lvl="1" indent="-51435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7030A0"/>
                </a:solidFill>
              </a:rPr>
              <a:t>When does it begin?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/>
              <a:t>Zygote Formation 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>
                <a:solidFill>
                  <a:srgbClr val="C00000"/>
                </a:solidFill>
              </a:rPr>
              <a:t>Day 1</a:t>
            </a:r>
          </a:p>
          <a:p>
            <a:pPr marL="457200" lvl="1" indent="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009900"/>
                </a:solidFill>
              </a:rPr>
              <a:t>When does it end 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/>
              <a:t>Implantation of blastula</a:t>
            </a:r>
          </a:p>
          <a:p>
            <a:pPr marL="857250" lvl="2" indent="0">
              <a:buNone/>
            </a:pPr>
            <a:r>
              <a:rPr lang="en-US" sz="2200" dirty="0"/>
              <a:t> (hollow ball of cells)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>
                <a:solidFill>
                  <a:srgbClr val="002060"/>
                </a:solidFill>
              </a:rPr>
              <a:t>Day 7</a:t>
            </a:r>
            <a:r>
              <a:rPr lang="en-US" sz="2200" dirty="0"/>
              <a:t> </a:t>
            </a:r>
          </a:p>
          <a:p>
            <a:pPr marL="971550" lvl="1" indent="-51435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Where does it occur?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sz="2200" dirty="0"/>
              <a:t>Oviduct and Uterus</a:t>
            </a:r>
          </a:p>
          <a:p>
            <a:pPr marL="971550" lvl="1" indent="-514350">
              <a:buNone/>
            </a:pPr>
            <a:endParaRPr lang="en-US" sz="8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Stages involved: </a:t>
            </a:r>
          </a:p>
          <a:p>
            <a:pPr marL="650875" indent="-514350">
              <a:buNone/>
            </a:pPr>
            <a:r>
              <a:rPr lang="en-US" sz="2800" dirty="0"/>
              <a:t>	</a:t>
            </a:r>
            <a:r>
              <a:rPr lang="en-US" sz="2400" dirty="0">
                <a:solidFill>
                  <a:srgbClr val="C00000"/>
                </a:solidFill>
              </a:rPr>
              <a:t>Zygote</a:t>
            </a:r>
            <a:r>
              <a:rPr lang="en-US" sz="2400" dirty="0"/>
              <a:t> → 2-cells, 4,8,16 →  </a:t>
            </a:r>
            <a:r>
              <a:rPr lang="en-US" sz="2400" dirty="0" err="1">
                <a:solidFill>
                  <a:srgbClr val="0070C0"/>
                </a:solidFill>
              </a:rPr>
              <a:t>morula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→ </a:t>
            </a:r>
            <a:r>
              <a:rPr lang="en-US" sz="2400" dirty="0">
                <a:solidFill>
                  <a:srgbClr val="009900"/>
                </a:solidFill>
              </a:rPr>
              <a:t>blastula</a:t>
            </a:r>
            <a:r>
              <a:rPr lang="en-US" sz="2400" dirty="0"/>
              <a:t> (aka blastocyst)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316" y="1676400"/>
            <a:ext cx="52366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1447800" y="2133600"/>
            <a:ext cx="5715000" cy="42118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648200" y="3009900"/>
            <a:ext cx="1066800" cy="332335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019800" y="2895600"/>
            <a:ext cx="1219200" cy="34185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Cleavage </a:t>
            </a: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>
          <a:xfrm>
            <a:off x="152400" y="1752600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/>
              <a:t> </a:t>
            </a:r>
          </a:p>
        </p:txBody>
      </p:sp>
      <p:pic>
        <p:nvPicPr>
          <p:cNvPr id="33796" name="Picture 4" descr="http://citruscollege.com/pic/46/0795l.gif"/>
          <p:cNvPicPr>
            <a:picLocks noChangeAspect="1" noChangeArrowheads="1"/>
          </p:cNvPicPr>
          <p:nvPr/>
        </p:nvPicPr>
        <p:blipFill rotWithShape="1">
          <a:blip r:embed="rId2" cstate="print"/>
          <a:srcRect t="2439"/>
          <a:stretch/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2438400" y="4724400"/>
            <a:ext cx="685800" cy="6858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0691 -0.06666 L -0.11754 -0.17847 L -0.11476 -0.28032 L -0.02344 -0.33518 L 0.11771 -0.33148 L 0.22222 -0.30208 L 0.37517 -0.26088 L 0.48541 -0.17453 L 0.53993 -0.05509 " pathEditMode="relative" ptsTypes="AAAAAAAAAA">
                                      <p:cBhvr>
                                        <p:cTn id="1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1" y="0"/>
            <a:ext cx="46482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Cleavage</a:t>
            </a:r>
          </a:p>
        </p:txBody>
      </p:sp>
      <p:pic>
        <p:nvPicPr>
          <p:cNvPr id="7172" name="Picture 4" descr="http://media1.shmoop.com/images/biology/biobook_reproduction_graphik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1" y="838200"/>
            <a:ext cx="7848600" cy="59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4565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323"/>
          </a:xfrm>
        </p:spPr>
        <p:txBody>
          <a:bodyPr/>
          <a:lstStyle/>
          <a:p>
            <a:r>
              <a:rPr lang="en-US" dirty="0"/>
              <a:t>From Egg to Embryo</a:t>
            </a:r>
          </a:p>
        </p:txBody>
      </p:sp>
      <p:pic>
        <p:nvPicPr>
          <p:cNvPr id="2050" name="Picture 2" descr="http://www.merckmanuals.com/media/home/figures/GYN_egg_to_embry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0961"/>
            <a:ext cx="7010400" cy="54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3170849"/>
            <a:ext cx="1015253" cy="25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1747" y="2737592"/>
            <a:ext cx="10668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1094" y="2737593"/>
            <a:ext cx="1192306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2694" y="2913526"/>
            <a:ext cx="10668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05400" y="5134535"/>
            <a:ext cx="5334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5562600"/>
            <a:ext cx="10668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8400" y="6419468"/>
            <a:ext cx="13716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3267633"/>
            <a:ext cx="1219200" cy="351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quick_check-01.eps">
            <a:extLst>
              <a:ext uri="{FF2B5EF4-FFF2-40B4-BE49-F238E27FC236}">
                <a16:creationId xmlns:a16="http://schemas.microsoft.com/office/drawing/2014/main" id="{F28B42EC-D843-5C64-8557-19733E3E14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" y="76200"/>
            <a:ext cx="714274" cy="5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323"/>
          </a:xfrm>
        </p:spPr>
        <p:txBody>
          <a:bodyPr/>
          <a:lstStyle/>
          <a:p>
            <a:r>
              <a:rPr lang="en-US" dirty="0"/>
              <a:t>From Egg to Embryo</a:t>
            </a:r>
          </a:p>
        </p:txBody>
      </p:sp>
      <p:pic>
        <p:nvPicPr>
          <p:cNvPr id="2050" name="Picture 2" descr="http://www.merckmanuals.com/media/home/figures/GYN_egg_to_embry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0961"/>
            <a:ext cx="7010400" cy="546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quick_check-01.eps">
            <a:extLst>
              <a:ext uri="{FF2B5EF4-FFF2-40B4-BE49-F238E27FC236}">
                <a16:creationId xmlns:a16="http://schemas.microsoft.com/office/drawing/2014/main" id="{A743F7F6-4121-E48A-9335-25D4048CE8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" y="76200"/>
            <a:ext cx="714274" cy="5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4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Embryonic Stage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686800" cy="5318125"/>
          </a:xfrm>
        </p:spPr>
        <p:txBody>
          <a:bodyPr/>
          <a:lstStyle/>
          <a:p>
            <a:pPr marL="650875" indent="-514350">
              <a:buFont typeface="+mj-lt"/>
              <a:buAutoNum type="arabicPeriod"/>
            </a:pPr>
            <a:r>
              <a:rPr lang="en-US" sz="3600" dirty="0"/>
              <a:t>Timeline:  </a:t>
            </a:r>
            <a:r>
              <a:rPr lang="en-US" sz="2800" dirty="0">
                <a:solidFill>
                  <a:srgbClr val="009900"/>
                </a:solidFill>
              </a:rPr>
              <a:t>Day 8 through end of second month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3600" dirty="0">
                <a:solidFill>
                  <a:srgbClr val="FF0000"/>
                </a:solidFill>
              </a:rPr>
              <a:t>Location</a:t>
            </a:r>
            <a:r>
              <a:rPr lang="en-US" sz="3600" dirty="0"/>
              <a:t>:  </a:t>
            </a:r>
            <a:r>
              <a:rPr lang="en-US" sz="2800" dirty="0">
                <a:solidFill>
                  <a:srgbClr val="002060"/>
                </a:solidFill>
              </a:rPr>
              <a:t>Uterus </a:t>
            </a:r>
          </a:p>
          <a:p>
            <a:pPr marL="650875" indent="-514350">
              <a:buFont typeface="+mj-lt"/>
              <a:buAutoNum type="arabicPeriod"/>
            </a:pPr>
            <a:r>
              <a:rPr lang="en-US" sz="3600" dirty="0"/>
              <a:t>Purpose: </a:t>
            </a:r>
            <a:r>
              <a:rPr lang="en-US" sz="2800" dirty="0">
                <a:solidFill>
                  <a:srgbClr val="C00000"/>
                </a:solidFill>
              </a:rPr>
              <a:t>Formation of body organs, symmetry and shape. </a:t>
            </a:r>
          </a:p>
          <a:p>
            <a:pPr marL="2406650" lvl="2" indent="-2286000">
              <a:buFont typeface="Wingdings" pitchFamily="2" charset="2"/>
              <a:buAutoNum type="arabicPeriod"/>
            </a:pPr>
            <a:endParaRPr lang="en-US" dirty="0"/>
          </a:p>
        </p:txBody>
      </p:sp>
      <p:pic>
        <p:nvPicPr>
          <p:cNvPr id="1026" name="Picture 2" descr="http://embryology.med.unsw.edu.au/wwwhuman/Stages/Images/Cst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242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mbryology.med.unsw.edu.au/wwwhuman/Stages/Images/Cst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2222"/>
          <a:stretch/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781800" cy="990600"/>
          </a:xfrm>
        </p:spPr>
        <p:txBody>
          <a:bodyPr/>
          <a:lstStyle/>
          <a:p>
            <a:pPr>
              <a:defRPr/>
            </a:pPr>
            <a:r>
              <a:rPr lang="en-US" dirty="0"/>
              <a:t>Embryonic Stages </a:t>
            </a:r>
          </a:p>
        </p:txBody>
      </p:sp>
    </p:spTree>
    <p:extLst>
      <p:ext uri="{BB962C8B-B14F-4D97-AF65-F5344CB8AC3E}">
        <p14:creationId xmlns:p14="http://schemas.microsoft.com/office/powerpoint/2010/main" val="2699171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381000"/>
            <a:ext cx="4800600" cy="6477000"/>
          </a:xfrm>
        </p:spPr>
        <p:txBody>
          <a:bodyPr>
            <a:normAutofit/>
          </a:bodyPr>
          <a:lstStyle/>
          <a:p>
            <a:pPr eaLnBrk="1" fontAlgn="t" hangingPunct="1">
              <a:buNone/>
            </a:pPr>
            <a:r>
              <a:rPr lang="en-US" b="1" u="sng" dirty="0"/>
              <a:t>Steps in Embryonic Stage</a:t>
            </a:r>
          </a:p>
          <a:p>
            <a:pPr eaLnBrk="1" fontAlgn="t" hangingPunct="1">
              <a:buNone/>
            </a:pPr>
            <a:endParaRPr lang="en-US" sz="2200" b="1" dirty="0"/>
          </a:p>
          <a:p>
            <a:pPr eaLnBrk="1" fontAlgn="t" hangingPunct="1">
              <a:buNone/>
            </a:pPr>
            <a:r>
              <a:rPr lang="en-US" b="1" dirty="0" err="1">
                <a:solidFill>
                  <a:srgbClr val="FF0000"/>
                </a:solidFill>
              </a:rPr>
              <a:t>Gastrulation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eaLnBrk="1" fontAlgn="t" hangingPunct="1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002060"/>
                </a:solidFill>
              </a:rPr>
              <a:t>Extra Embryonic Membranes</a:t>
            </a:r>
          </a:p>
          <a:p>
            <a:pPr eaLnBrk="1" fontAlgn="t" hangingPunct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009900"/>
                </a:solidFill>
              </a:rPr>
              <a:t>Morphogenesis </a:t>
            </a:r>
          </a:p>
          <a:p>
            <a:pPr eaLnBrk="1" fontAlgn="t" hangingPunct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0070C0"/>
                </a:solidFill>
              </a:rPr>
              <a:t>Organogenesis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</a:p>
          <a:p>
            <a:pPr eaLnBrk="1" fontAlgn="t" hangingPunct="1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Somite Formation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381000"/>
            <a:ext cx="4038600" cy="6477000"/>
          </a:xfrm>
        </p:spPr>
        <p:txBody>
          <a:bodyPr>
            <a:normAutofit/>
          </a:bodyPr>
          <a:lstStyle/>
          <a:p>
            <a:pPr eaLnBrk="1" fontAlgn="t" hangingPunct="1">
              <a:buNone/>
            </a:pPr>
            <a:r>
              <a:rPr lang="en-US" b="1" u="sng" dirty="0"/>
              <a:t>Outcome </a:t>
            </a:r>
          </a:p>
          <a:p>
            <a:pPr eaLnBrk="1" fontAlgn="t" hangingPunct="1">
              <a:buNone/>
            </a:pPr>
            <a:endParaRPr lang="en-US" sz="2400" dirty="0"/>
          </a:p>
          <a:p>
            <a:pPr eaLnBrk="1" fontAlgn="t" hangingPunct="1">
              <a:buNone/>
            </a:pPr>
            <a:r>
              <a:rPr lang="en-US" sz="2400" b="1" dirty="0">
                <a:solidFill>
                  <a:srgbClr val="009900"/>
                </a:solidFill>
              </a:rPr>
              <a:t>Formation of Germ Layers. </a:t>
            </a:r>
          </a:p>
          <a:p>
            <a:pPr eaLnBrk="1" fontAlgn="t" hangingPunct="1">
              <a:buNone/>
            </a:pPr>
            <a:endParaRPr lang="en-US" sz="2800" dirty="0"/>
          </a:p>
          <a:p>
            <a:pPr marL="0" indent="6350" eaLnBrk="1" fontAlgn="t" hangingPunct="1">
              <a:buNone/>
            </a:pPr>
            <a:r>
              <a:rPr lang="en-US" sz="2400" b="1" dirty="0">
                <a:solidFill>
                  <a:srgbClr val="FF0000"/>
                </a:solidFill>
              </a:rPr>
              <a:t>Formation of membranes on the exterior of the embryo- leads to formation of placenta and umbilical cord.</a:t>
            </a:r>
          </a:p>
          <a:p>
            <a:pPr eaLnBrk="1" fontAlgn="t" hangingPunct="1">
              <a:buNone/>
            </a:pPr>
            <a:endParaRPr lang="en-US" sz="2400" b="1" dirty="0"/>
          </a:p>
          <a:p>
            <a:pPr eaLnBrk="1" fontAlgn="t" hangingPunct="1">
              <a:buNone/>
            </a:pPr>
            <a:r>
              <a:rPr lang="en-US" sz="2400" b="1" dirty="0">
                <a:solidFill>
                  <a:srgbClr val="002060"/>
                </a:solidFill>
              </a:rPr>
              <a:t>Formation of form/shape.</a:t>
            </a:r>
          </a:p>
          <a:p>
            <a:pPr eaLnBrk="1" fontAlgn="t" hangingPunct="1">
              <a:buNone/>
            </a:pPr>
            <a:endParaRPr lang="en-US" sz="2400" b="1" dirty="0"/>
          </a:p>
          <a:p>
            <a:pPr eaLnBrk="1" fontAlgn="t" hangingPunct="1">
              <a:buNone/>
            </a:pPr>
            <a:endParaRPr lang="en-US" sz="600" b="1" dirty="0"/>
          </a:p>
          <a:p>
            <a:pPr eaLnBrk="1" fontAlgn="t" hangingPunct="1">
              <a:buNone/>
            </a:pPr>
            <a:r>
              <a:rPr lang="en-US" sz="2400" b="1" dirty="0"/>
              <a:t>Formation of Organs.</a:t>
            </a:r>
          </a:p>
          <a:p>
            <a:pPr eaLnBrk="1" fontAlgn="t" hangingPunct="1">
              <a:buNone/>
            </a:pPr>
            <a:endParaRPr lang="en-US" sz="2200" dirty="0"/>
          </a:p>
          <a:p>
            <a:pPr eaLnBrk="1" fontAlgn="t" hangingPunct="1">
              <a:buNone/>
            </a:pPr>
            <a:r>
              <a:rPr lang="en-US" sz="2400" b="1" dirty="0">
                <a:solidFill>
                  <a:srgbClr val="009900"/>
                </a:solidFill>
              </a:rPr>
              <a:t>Vertebrae formation.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06680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Gastrulation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2" y="1371600"/>
            <a:ext cx="4419600" cy="5257800"/>
          </a:xfrm>
        </p:spPr>
        <p:txBody>
          <a:bodyPr>
            <a:normAutofit/>
          </a:bodyPr>
          <a:lstStyle/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009900"/>
                </a:solidFill>
              </a:rPr>
              <a:t>Inward folding of Blastula </a:t>
            </a:r>
          </a:p>
          <a:p>
            <a:pPr marL="650875" indent="-514350">
              <a:buFont typeface="Wingdings 2" pitchFamily="18" charset="2"/>
              <a:buAutoNum type="arabicPeriod"/>
            </a:pPr>
            <a:endParaRPr lang="en-US" sz="16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dirty="0"/>
              <a:t>Formation of three Germ Layers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dirty="0">
                <a:solidFill>
                  <a:srgbClr val="0070C0"/>
                </a:solidFill>
              </a:rPr>
              <a:t>Ectoderm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dirty="0">
                <a:solidFill>
                  <a:srgbClr val="FF0000"/>
                </a:solidFill>
              </a:rPr>
              <a:t>Mesoderm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b="1" dirty="0">
                <a:solidFill>
                  <a:srgbClr val="009900"/>
                </a:solidFill>
              </a:rPr>
              <a:t>Endoderm</a:t>
            </a:r>
            <a:r>
              <a:rPr lang="en-US" b="1" dirty="0">
                <a:solidFill>
                  <a:srgbClr val="0070C0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endParaRPr lang="en-US" sz="13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Specialization of Cells </a:t>
            </a:r>
          </a:p>
        </p:txBody>
      </p:sp>
      <p:pic>
        <p:nvPicPr>
          <p:cNvPr id="89090" name="Picture 2" descr="http://www.mcatzone.com/uploads/gloss/gastrul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391" y="4482"/>
            <a:ext cx="384866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Tabbert\Desktop\unit 8 cd downloads\Pearson_Resources\mlbio10a079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25688"/>
            <a:ext cx="477687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625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Male anatomy: Sagittal 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8" name="Picture 2" descr="http://kvhs.nbed.nb.ca/gallant/biology/male_anatomy_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34290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500" y="2887662"/>
            <a:ext cx="1219200" cy="54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10500" y="35052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10500" y="5181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2887662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24300" y="5493870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14800" y="5035316"/>
            <a:ext cx="1143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3736461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344706" y="4156074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219200" y="4579143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371600" y="5027986"/>
            <a:ext cx="16764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810500" y="5887290"/>
            <a:ext cx="11049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810500" y="3863041"/>
            <a:ext cx="876300" cy="85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19600" y="6145211"/>
            <a:ext cx="838200" cy="255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91000" y="5882807"/>
            <a:ext cx="914400" cy="2433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810500" y="4786360"/>
            <a:ext cx="876300" cy="311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2A09FF74-E175-36C4-9F5D-86B2828975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" y="11875"/>
            <a:ext cx="834836" cy="67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Germ Layer Functions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6385"/>
          <a:stretch/>
        </p:blipFill>
        <p:spPr>
          <a:xfrm>
            <a:off x="30163" y="1020097"/>
            <a:ext cx="9113837" cy="5492762"/>
          </a:xfrm>
          <a:noFill/>
        </p:spPr>
      </p:pic>
      <p:sp>
        <p:nvSpPr>
          <p:cNvPr id="4" name="Rectangle 3"/>
          <p:cNvSpPr/>
          <p:nvPr/>
        </p:nvSpPr>
        <p:spPr>
          <a:xfrm>
            <a:off x="106363" y="1524000"/>
            <a:ext cx="2865437" cy="4953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92462" y="1559859"/>
            <a:ext cx="2865437" cy="495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68231" y="1559859"/>
            <a:ext cx="2865437" cy="495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try_it-01.eps">
            <a:extLst>
              <a:ext uri="{FF2B5EF4-FFF2-40B4-BE49-F238E27FC236}">
                <a16:creationId xmlns:a16="http://schemas.microsoft.com/office/drawing/2014/main" id="{C8EED914-A5A9-C224-39A6-7CD4FFB7D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836" cy="67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1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>
              <a:defRPr/>
            </a:pPr>
            <a:r>
              <a:rPr lang="en-US" dirty="0"/>
              <a:t>Germ Layer Functions</a:t>
            </a:r>
          </a:p>
        </p:txBody>
      </p:sp>
      <p:pic>
        <p:nvPicPr>
          <p:cNvPr id="3789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5195"/>
          <a:stretch/>
        </p:blipFill>
        <p:spPr>
          <a:xfrm>
            <a:off x="30163" y="990600"/>
            <a:ext cx="9113837" cy="5562600"/>
          </a:xfrm>
          <a:noFill/>
        </p:spPr>
      </p:pic>
      <p:pic>
        <p:nvPicPr>
          <p:cNvPr id="3" name="Picture 2" descr="try_it-01.eps">
            <a:extLst>
              <a:ext uri="{FF2B5EF4-FFF2-40B4-BE49-F238E27FC236}">
                <a16:creationId xmlns:a16="http://schemas.microsoft.com/office/drawing/2014/main" id="{3CE8C9A2-F6C7-0DC7-018F-B4C573B24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93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Extra Embryonic Membranes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1"/>
            <a:ext cx="3357949" cy="285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LESSON OVRVW batch 2\art\BIO10NAE_08_34_05_005_LRIM_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16878"/>
          <a:stretch/>
        </p:blipFill>
        <p:spPr bwMode="auto">
          <a:xfrm>
            <a:off x="4038600" y="4419600"/>
            <a:ext cx="4948238" cy="2035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" y="692424"/>
            <a:ext cx="4648200" cy="6003925"/>
          </a:xfrm>
        </p:spPr>
        <p:txBody>
          <a:bodyPr/>
          <a:lstStyle/>
          <a:p>
            <a:pPr marL="650875" indent="-514350">
              <a:buNone/>
            </a:pPr>
            <a:endParaRPr lang="en-US" sz="2400" dirty="0"/>
          </a:p>
          <a:p>
            <a:pPr marL="461963" indent="-344488">
              <a:buNone/>
            </a:pPr>
            <a:r>
              <a:rPr lang="en-US" sz="2400" b="1" dirty="0">
                <a:solidFill>
                  <a:srgbClr val="FF0000"/>
                </a:solidFill>
              </a:rPr>
              <a:t>a.	Formation of membranes on the exterior of the embryo which leads to formation of:</a:t>
            </a:r>
          </a:p>
          <a:p>
            <a:pPr marL="461963" indent="-344488">
              <a:buNone/>
            </a:pPr>
            <a:endParaRPr lang="en-US" sz="2400" b="1" dirty="0"/>
          </a:p>
          <a:p>
            <a:pPr marL="461963" indent="-344488">
              <a:buNone/>
            </a:pPr>
            <a:r>
              <a:rPr lang="en-US" sz="2400" b="1" dirty="0">
                <a:solidFill>
                  <a:srgbClr val="009900"/>
                </a:solidFill>
              </a:rPr>
              <a:t>b.	Umbilical Cord</a:t>
            </a:r>
            <a:r>
              <a:rPr lang="en-US" sz="2400" b="1" dirty="0"/>
              <a:t>: </a:t>
            </a:r>
            <a:r>
              <a:rPr lang="en-US" sz="2200" b="1" dirty="0"/>
              <a:t>A cord which is filled with blood vessels that connects the embryo/fetus with the placenta of the mother. </a:t>
            </a:r>
          </a:p>
          <a:p>
            <a:pPr marL="461963" indent="-344488">
              <a:buNone/>
            </a:pPr>
            <a:endParaRPr lang="en-US" sz="2200" dirty="0"/>
          </a:p>
          <a:p>
            <a:pPr marL="461963" indent="-344488">
              <a:buNone/>
            </a:pPr>
            <a:r>
              <a:rPr lang="en-US" sz="2800" b="1" dirty="0">
                <a:solidFill>
                  <a:srgbClr val="002060"/>
                </a:solidFill>
              </a:rPr>
              <a:t>c.	Placenta</a:t>
            </a:r>
            <a:r>
              <a:rPr lang="en-US" sz="2800" b="1" dirty="0"/>
              <a:t>: </a:t>
            </a:r>
            <a:r>
              <a:rPr lang="en-US" sz="28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Transports nourishment/O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from the mother and wastes/CO</a:t>
            </a:r>
            <a:r>
              <a:rPr lang="en-US" sz="2400" b="1" baseline="-25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     away from the fetus.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Extra Embryonic Membranes</a:t>
            </a:r>
          </a:p>
        </p:txBody>
      </p:sp>
      <p:pic>
        <p:nvPicPr>
          <p:cNvPr id="5" name="Picture 2" descr="E:\LESSON OVRVW batch 2\art\BIO10NAE_08_34_05_005_LRIM_2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r="16878"/>
          <a:stretch/>
        </p:blipFill>
        <p:spPr bwMode="auto">
          <a:xfrm>
            <a:off x="152400" y="1447800"/>
            <a:ext cx="8915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514600" y="3962400"/>
            <a:ext cx="1752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32529" y="1447800"/>
            <a:ext cx="175260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514600" y="1905000"/>
            <a:ext cx="304800" cy="2286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 flipV="1">
            <a:off x="2286000" y="3276600"/>
            <a:ext cx="485262" cy="81971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9238"/>
            <a:ext cx="5913438" cy="66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04800"/>
            <a:ext cx="3505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71550" marR="0" lvl="1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Morphogenesis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858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Formation of body shape.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Organogenesis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685800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Formation of body organs.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Human embryo 7 weeks: </a:t>
            </a:r>
            <a:r>
              <a:rPr lang="en-US" dirty="0" err="1"/>
              <a:t>Somite</a:t>
            </a:r>
            <a:r>
              <a:rPr lang="en-US" dirty="0"/>
              <a:t> (vertebrae) formation </a:t>
            </a:r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985682"/>
            <a:ext cx="4606486" cy="3535363"/>
          </a:xfr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11321"/>
          <a:stretch/>
        </p:blipFill>
        <p:spPr>
          <a:xfrm>
            <a:off x="4765030" y="1985681"/>
            <a:ext cx="4338632" cy="3535363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t" hangingPunct="1"/>
            <a:r>
              <a:rPr lang="en-US" dirty="0"/>
              <a:t>Embryonic Stage Summary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Stage of Development?</a:t>
            </a:r>
          </a:p>
          <a:p>
            <a:pPr eaLnBrk="1" fontAlgn="t" hangingPunct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0070C0"/>
                </a:solidFill>
              </a:rPr>
              <a:t>When Does it Begin?</a:t>
            </a:r>
          </a:p>
          <a:p>
            <a:pPr eaLnBrk="1" fontAlgn="t" hangingPunct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009900"/>
                </a:solidFill>
              </a:rPr>
              <a:t>When Does it End?</a:t>
            </a:r>
          </a:p>
          <a:p>
            <a:pPr eaLnBrk="1" fontAlgn="t" hangingPunct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/>
              <a:t>Where does it occur?</a:t>
            </a:r>
          </a:p>
          <a:p>
            <a:pPr eaLnBrk="1" fontAlgn="t" hangingPunct="1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t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What happens?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eaLnBrk="1" fontAlgn="t" hangingPunct="1">
              <a:buNone/>
            </a:pPr>
            <a:r>
              <a:rPr lang="en-US" b="1" dirty="0">
                <a:solidFill>
                  <a:srgbClr val="009900"/>
                </a:solidFill>
              </a:rPr>
              <a:t>Embryonic </a:t>
            </a:r>
          </a:p>
          <a:p>
            <a:pPr eaLnBrk="1" fontAlgn="t" hangingPunct="1">
              <a:buNone/>
            </a:pPr>
            <a:endParaRPr lang="en-US" b="1" dirty="0"/>
          </a:p>
          <a:p>
            <a:pPr eaLnBrk="1" fontAlgn="t" hangingPunct="1">
              <a:buNone/>
            </a:pPr>
            <a:r>
              <a:rPr lang="en-US" b="1" dirty="0"/>
              <a:t>Day 8</a:t>
            </a:r>
          </a:p>
          <a:p>
            <a:pPr eaLnBrk="1" fontAlgn="t" hangingPunct="1">
              <a:buNone/>
            </a:pPr>
            <a:endParaRPr lang="en-US" b="1" dirty="0"/>
          </a:p>
          <a:p>
            <a:pPr eaLnBrk="1" fontAlgn="t" hangingPunct="1">
              <a:buNone/>
            </a:pPr>
            <a:r>
              <a:rPr lang="en-US" b="1" dirty="0">
                <a:solidFill>
                  <a:srgbClr val="FF0000"/>
                </a:solidFill>
              </a:rPr>
              <a:t>2 Month / 8 weeks</a:t>
            </a:r>
          </a:p>
          <a:p>
            <a:pPr eaLnBrk="1" fontAlgn="t" hangingPunct="1">
              <a:buNone/>
            </a:pPr>
            <a:endParaRPr lang="en-US" b="1" dirty="0"/>
          </a:p>
          <a:p>
            <a:pPr eaLnBrk="1" fontAlgn="t" hangingPunct="1">
              <a:buNone/>
            </a:pPr>
            <a:r>
              <a:rPr lang="en-US" b="1" dirty="0">
                <a:solidFill>
                  <a:srgbClr val="0070C0"/>
                </a:solidFill>
              </a:rPr>
              <a:t>Uterus </a:t>
            </a:r>
          </a:p>
          <a:p>
            <a:pPr eaLnBrk="1" fontAlgn="t" hangingPunct="1">
              <a:buNone/>
            </a:pPr>
            <a:endParaRPr lang="en-US" b="1" dirty="0"/>
          </a:p>
          <a:p>
            <a:pPr eaLnBrk="1" fontAlgn="t" hangingPunct="1">
              <a:buNone/>
            </a:pPr>
            <a:r>
              <a:rPr lang="en-US" b="1" dirty="0">
                <a:solidFill>
                  <a:srgbClr val="009900"/>
                </a:solidFill>
              </a:rPr>
              <a:t>Produce Embryo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Embyronic</a:t>
            </a:r>
            <a:r>
              <a:rPr lang="en-US" dirty="0"/>
              <a:t> Stage: Summary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613091"/>
              </p:ext>
            </p:extLst>
          </p:nvPr>
        </p:nvGraphicFramePr>
        <p:xfrm>
          <a:off x="152400" y="1371600"/>
          <a:ext cx="88392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n-US" dirty="0"/>
                        <a:t>Stage of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Does it Begin?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Does it End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does it occur?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happens?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Day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8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 Months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Produce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?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87737"/>
              </p:ext>
            </p:extLst>
          </p:nvPr>
        </p:nvGraphicFramePr>
        <p:xfrm>
          <a:off x="152400" y="3124200"/>
          <a:ext cx="8839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35">
                <a:tc>
                  <a:txBody>
                    <a:bodyPr/>
                    <a:lstStyle/>
                    <a:p>
                      <a:r>
                        <a:rPr lang="en-US" baseline="0" dirty="0"/>
                        <a:t>Steps in Embryonic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Formation of ? Layers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/>
                        <a:t>?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Formation of ?</a:t>
                      </a:r>
                      <a:r>
                        <a:rPr lang="en-US" b="1" baseline="0" dirty="0"/>
                        <a:t>/Shape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?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Formation of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Extra Embryonic Membranes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Lead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to the f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ormation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of ? and ? cord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?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DCF8C6A9-55D0-2EA6-9672-46612B9BB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" y="76200"/>
            <a:ext cx="714274" cy="579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Embyronic</a:t>
            </a:r>
            <a:r>
              <a:rPr lang="en-US" dirty="0"/>
              <a:t> Stage: Summary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4380">
                <a:tc>
                  <a:txBody>
                    <a:bodyPr/>
                    <a:lstStyle/>
                    <a:p>
                      <a:r>
                        <a:rPr lang="en-US" dirty="0"/>
                        <a:t>Stage of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Does it Begin?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Does it End</a:t>
                      </a:r>
                      <a:r>
                        <a:rPr lang="en-US" baseline="0" dirty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Where does it occur?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What happens?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3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Embryonic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Day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8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2 Months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Uterus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Produce</a:t>
                      </a:r>
                      <a:r>
                        <a:rPr lang="en-US" b="1" baseline="0" dirty="0">
                          <a:solidFill>
                            <a:srgbClr val="7030A0"/>
                          </a:solidFill>
                        </a:rPr>
                        <a:t> Embryo</a:t>
                      </a:r>
                      <a:endParaRPr lang="en-US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3124200"/>
          <a:ext cx="88392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35">
                <a:tc>
                  <a:txBody>
                    <a:bodyPr/>
                    <a:lstStyle/>
                    <a:p>
                      <a:r>
                        <a:rPr lang="en-US" baseline="0" dirty="0"/>
                        <a:t>Steps in Embryonic Stage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Outcome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009900"/>
                          </a:solidFill>
                        </a:rPr>
                        <a:t>Gastrulation</a:t>
                      </a:r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9900"/>
                          </a:solidFill>
                        </a:rPr>
                        <a:t>Formation of Germ Layers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/>
                        <a:t>Morphogenesis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Formation of Form</a:t>
                      </a:r>
                      <a:r>
                        <a:rPr lang="en-US" b="1" baseline="0" dirty="0"/>
                        <a:t>/Shape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Organogenesis</a:t>
                      </a:r>
                      <a:r>
                        <a:rPr lang="en-US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Formation of Organs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998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Extra Embryonic Membranes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Lead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to the f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ormation</a:t>
                      </a:r>
                      <a:r>
                        <a:rPr lang="en-US" b="1" baseline="0" dirty="0">
                          <a:solidFill>
                            <a:srgbClr val="002060"/>
                          </a:solidFill>
                        </a:rPr>
                        <a:t> of placenta and umbilical cord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40">
                <a:tc>
                  <a:txBody>
                    <a:bodyPr/>
                    <a:lstStyle/>
                    <a:p>
                      <a:r>
                        <a:rPr lang="en-US" b="1" dirty="0" err="1">
                          <a:solidFill>
                            <a:srgbClr val="7030A0"/>
                          </a:solidFill>
                        </a:rPr>
                        <a:t>Somites</a:t>
                      </a:r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7030A0"/>
                          </a:solidFill>
                        </a:rPr>
                        <a:t>Vertebrae 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1" descr="quick_check-01.eps">
            <a:extLst>
              <a:ext uri="{FF2B5EF4-FFF2-40B4-BE49-F238E27FC236}">
                <a16:creationId xmlns:a16="http://schemas.microsoft.com/office/drawing/2014/main" id="{9819F4FE-00EC-A903-4DF8-891FFA59A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3" y="76200"/>
            <a:ext cx="714274" cy="5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6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Fetal Stage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271" y="1417638"/>
            <a:ext cx="8229600" cy="4708525"/>
          </a:xfrm>
        </p:spPr>
        <p:txBody>
          <a:bodyPr>
            <a:normAutofit lnSpcReduction="10000"/>
          </a:bodyPr>
          <a:lstStyle/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When does it begin and end?</a:t>
            </a:r>
          </a:p>
          <a:p>
            <a:pPr marL="1196975" lvl="1" indent="-514350">
              <a:buFont typeface="+mj-lt"/>
              <a:buAutoNum type="alphaLcPeriod"/>
            </a:pPr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month—Birth of baby</a:t>
            </a:r>
          </a:p>
          <a:p>
            <a:pPr marL="971550" lvl="1" indent="-514350">
              <a:buFont typeface="Wingdings 2" pitchFamily="18" charset="2"/>
              <a:buAutoNum type="alphaLcPeriod"/>
            </a:pPr>
            <a:endParaRPr lang="en-US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Where does it occur?</a:t>
            </a:r>
          </a:p>
          <a:p>
            <a:pPr marL="1196975" lvl="1" indent="-514350">
              <a:buFont typeface="+mj-lt"/>
              <a:buAutoNum type="alphaLcPeriod"/>
            </a:pPr>
            <a:r>
              <a:rPr lang="en-US" dirty="0"/>
              <a:t>Uterus </a:t>
            </a:r>
          </a:p>
          <a:p>
            <a:pPr marL="971550" lvl="1" indent="-514350">
              <a:buFont typeface="Wingdings 2" pitchFamily="18" charset="2"/>
              <a:buAutoNum type="alphaLcPeriod"/>
            </a:pPr>
            <a:endParaRPr lang="en-US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009900"/>
                </a:solidFill>
              </a:rPr>
              <a:t>What happens?</a:t>
            </a:r>
          </a:p>
          <a:p>
            <a:pPr marL="1196975" lvl="1" indent="-514350">
              <a:buFont typeface="+mj-lt"/>
              <a:buAutoNum type="alphaLcPeriod"/>
            </a:pPr>
            <a:r>
              <a:rPr lang="en-US" dirty="0"/>
              <a:t>GROWTH </a:t>
            </a:r>
          </a:p>
          <a:p>
            <a:pPr marL="1196975" lvl="1" indent="-514350">
              <a:buFont typeface="+mj-lt"/>
              <a:buAutoNum type="alphaLcPeriod"/>
            </a:pPr>
            <a:r>
              <a:rPr lang="en-US" dirty="0">
                <a:solidFill>
                  <a:srgbClr val="7030A0"/>
                </a:solidFill>
              </a:rPr>
              <a:t>Maturation of Organs and Organ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Male anatomy: Sagittal 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6148" name="Picture 2" descr="http://kvhs.nbed.nb.ca/gallant/biology/male_anatomy_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66800" y="34290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500" y="2887662"/>
            <a:ext cx="1219200" cy="541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810500" y="35052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10500" y="5181600"/>
            <a:ext cx="1219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7D75BD39-AB15-D81B-CE4F-5E8295FD5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" y="11875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515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 cstate="print"/>
          <a:srcRect r="66737" b="5555"/>
          <a:stretch/>
        </p:blipFill>
        <p:spPr>
          <a:xfrm>
            <a:off x="1" y="1295400"/>
            <a:ext cx="3000376" cy="3886200"/>
          </a:xfr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013C938-615D-3159-4A82-CBB91F777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32946" r="33791" b="5555"/>
          <a:stretch/>
        </p:blipFill>
        <p:spPr>
          <a:xfrm>
            <a:off x="3048000" y="1319463"/>
            <a:ext cx="3000376" cy="38862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654A82-D9EF-103F-370E-38E1543F2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6737" b="5555"/>
          <a:stretch/>
        </p:blipFill>
        <p:spPr>
          <a:xfrm>
            <a:off x="6124576" y="1295400"/>
            <a:ext cx="30003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Squibb 20 week ultrasound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" t="18520" r="5103" b="22553"/>
          <a:stretch/>
        </p:blipFill>
        <p:spPr>
          <a:xfrm>
            <a:off x="27709" y="1143000"/>
            <a:ext cx="4572000" cy="40005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16666" r="4074" b="26667"/>
          <a:stretch/>
        </p:blipFill>
        <p:spPr>
          <a:xfrm>
            <a:off x="4599708" y="3026888"/>
            <a:ext cx="4544291" cy="367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3477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6" name="Picture 4" descr="http://ecochildsplay.com/wp-content/uploads/2009/06/breech.jpg"/>
          <p:cNvPicPr>
            <a:picLocks noChangeAspect="1" noChangeArrowheads="1"/>
          </p:cNvPicPr>
          <p:nvPr/>
        </p:nvPicPr>
        <p:blipFill rotWithShape="1">
          <a:blip r:embed="rId2" cstate="print"/>
          <a:srcRect b="9259"/>
          <a:stretch/>
        </p:blipFill>
        <p:spPr bwMode="auto">
          <a:xfrm>
            <a:off x="3867150" y="2743200"/>
            <a:ext cx="52768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334000" cy="792162"/>
          </a:xfrm>
        </p:spPr>
        <p:txBody>
          <a:bodyPr/>
          <a:lstStyle/>
          <a:p>
            <a:pPr>
              <a:defRPr/>
            </a:pPr>
            <a:r>
              <a:rPr lang="en-US" dirty="0"/>
              <a:t>Birth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648200" cy="4708525"/>
          </a:xfrm>
        </p:spPr>
        <p:txBody>
          <a:bodyPr>
            <a:normAutofit/>
          </a:bodyPr>
          <a:lstStyle/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When does this occur?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About 40</a:t>
            </a:r>
            <a:r>
              <a:rPr lang="en-US" baseline="30000" dirty="0"/>
              <a:t>th</a:t>
            </a:r>
            <a:r>
              <a:rPr lang="en-US" dirty="0"/>
              <a:t> week</a:t>
            </a:r>
          </a:p>
          <a:p>
            <a:pPr marL="457200" lvl="1" indent="0">
              <a:buNone/>
            </a:pPr>
            <a:endParaRPr lang="en-US" sz="1600" dirty="0"/>
          </a:p>
          <a:p>
            <a:pPr marL="650875" indent="-514350">
              <a:buFont typeface="Wingdings 2" pitchFamily="18" charset="2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Position of baby and breech baby</a:t>
            </a:r>
          </a:p>
          <a:p>
            <a:pPr marL="136525" indent="0">
              <a:buNone/>
            </a:pPr>
            <a:endParaRPr lang="en-US" sz="800" dirty="0">
              <a:solidFill>
                <a:srgbClr val="C00000"/>
              </a:solidFill>
            </a:endParaRPr>
          </a:p>
          <a:p>
            <a:pPr marL="631825" indent="-511175">
              <a:buNone/>
            </a:pPr>
            <a:r>
              <a:rPr lang="en-US" dirty="0">
                <a:solidFill>
                  <a:srgbClr val="009900"/>
                </a:solidFill>
              </a:rPr>
              <a:t>3.	Dilation Stage</a:t>
            </a:r>
          </a:p>
          <a:p>
            <a:pPr marL="631825" indent="-511175">
              <a:buNone/>
            </a:pPr>
            <a:endParaRPr lang="en-US" sz="800" dirty="0">
              <a:solidFill>
                <a:srgbClr val="009900"/>
              </a:solidFill>
            </a:endParaRPr>
          </a:p>
          <a:p>
            <a:pPr marL="631825" indent="-511175">
              <a:buNone/>
            </a:pPr>
            <a:r>
              <a:rPr lang="en-US" dirty="0">
                <a:solidFill>
                  <a:srgbClr val="0070C0"/>
                </a:solidFill>
              </a:rPr>
              <a:t>4.	Expulsion Stage</a:t>
            </a:r>
          </a:p>
          <a:p>
            <a:pPr marL="136525" indent="0">
              <a:buNone/>
            </a:pPr>
            <a:endParaRPr lang="en-US" sz="800" dirty="0">
              <a:solidFill>
                <a:srgbClr val="0070C0"/>
              </a:solidFill>
            </a:endParaRPr>
          </a:p>
          <a:p>
            <a:pPr marL="631825" indent="-511175">
              <a:buNone/>
            </a:pPr>
            <a:r>
              <a:rPr lang="en-US" dirty="0"/>
              <a:t>5.	After-Birth Stage</a:t>
            </a:r>
          </a:p>
        </p:txBody>
      </p:sp>
      <p:pic>
        <p:nvPicPr>
          <p:cNvPr id="105474" name="Picture 2" descr="http://static.howstuffworks.com/gif/adam/images/en/correcting-breech-picture.jpg"/>
          <p:cNvPicPr>
            <a:picLocks noChangeAspect="1" noChangeArrowheads="1"/>
          </p:cNvPicPr>
          <p:nvPr/>
        </p:nvPicPr>
        <p:blipFill>
          <a:blip r:embed="rId3" cstate="print"/>
          <a:srcRect t="21539" b="19229"/>
          <a:stretch>
            <a:fillRect/>
          </a:stretch>
        </p:blipFill>
        <p:spPr bwMode="auto">
          <a:xfrm>
            <a:off x="4572000" y="0"/>
            <a:ext cx="434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>
              <a:defRPr/>
            </a:pPr>
            <a:r>
              <a:rPr lang="en-US" dirty="0"/>
              <a:t>Birth: Dilation Stage </a:t>
            </a:r>
          </a:p>
        </p:txBody>
      </p:sp>
      <p:pic>
        <p:nvPicPr>
          <p:cNvPr id="4813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4034"/>
          <a:stretch/>
        </p:blipFill>
        <p:spPr>
          <a:xfrm>
            <a:off x="865575" y="1600201"/>
            <a:ext cx="7412850" cy="4343400"/>
          </a:xfr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/>
              <a:t>Birth: Expulsion Stage </a:t>
            </a:r>
          </a:p>
        </p:txBody>
      </p:sp>
      <p:pic>
        <p:nvPicPr>
          <p:cNvPr id="4915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654"/>
          <a:stretch/>
        </p:blipFill>
        <p:spPr>
          <a:xfrm>
            <a:off x="0" y="1163639"/>
            <a:ext cx="9144000" cy="5008562"/>
          </a:xfr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Birth: After-Birth Stage </a:t>
            </a:r>
          </a:p>
        </p:txBody>
      </p:sp>
      <p:pic>
        <p:nvPicPr>
          <p:cNvPr id="5017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654"/>
          <a:stretch/>
        </p:blipFill>
        <p:spPr>
          <a:xfrm>
            <a:off x="0" y="1163639"/>
            <a:ext cx="9144000" cy="5008562"/>
          </a:xfr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pPr>
              <a:defRPr/>
            </a:pPr>
            <a:r>
              <a:rPr lang="en-US" dirty="0"/>
              <a:t>General Birth Considerations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20329" y="1057632"/>
            <a:ext cx="8229600" cy="58003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are </a:t>
            </a:r>
            <a:r>
              <a:rPr lang="en-US" dirty="0">
                <a:solidFill>
                  <a:srgbClr val="FF0000"/>
                </a:solidFill>
              </a:rPr>
              <a:t>Trimesters</a:t>
            </a:r>
            <a:r>
              <a:rPr lang="en-US" dirty="0"/>
              <a:t> and how do they correspond to the stages we’ve discussed?</a:t>
            </a:r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5400" dirty="0"/>
          </a:p>
          <a:p>
            <a:pPr marL="136525" indent="0">
              <a:buNone/>
            </a:pPr>
            <a:endParaRPr lang="en-US" sz="2000" dirty="0"/>
          </a:p>
          <a:p>
            <a:pPr marL="136525" indent="0">
              <a:buNone/>
            </a:pPr>
            <a:endParaRPr lang="en-US" sz="2000" dirty="0"/>
          </a:p>
          <a:p>
            <a:r>
              <a:rPr lang="en-US" dirty="0"/>
              <a:t>What are </a:t>
            </a:r>
            <a:r>
              <a:rPr lang="en-US" dirty="0" err="1"/>
              <a:t>Teratogens</a:t>
            </a:r>
            <a:r>
              <a:rPr lang="en-US" dirty="0"/>
              <a:t>?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Substances that cause birth defects.</a:t>
            </a:r>
          </a:p>
          <a:p>
            <a:endParaRPr lang="en-US" sz="1000" dirty="0"/>
          </a:p>
        </p:txBody>
      </p:sp>
      <p:pic>
        <p:nvPicPr>
          <p:cNvPr id="3074" name="Picture 2" descr="http://thinkloud65.files.wordpress.com/2012/12/pregnancy-trimesters.jpg?w=540&amp;h=29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80"/>
          <a:stretch/>
        </p:blipFill>
        <p:spPr bwMode="auto">
          <a:xfrm>
            <a:off x="1219200" y="2057400"/>
            <a:ext cx="1905000" cy="34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hinkloud65.files.wordpress.com/2012/12/pregnancy-trimesters.jpg?w=540&amp;h=294">
            <a:extLst>
              <a:ext uri="{FF2B5EF4-FFF2-40B4-BE49-F238E27FC236}">
                <a16:creationId xmlns:a16="http://schemas.microsoft.com/office/drawing/2014/main" id="{9AB42014-3093-A2D6-BE21-4A21D0B73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6" r="38554"/>
          <a:stretch/>
        </p:blipFill>
        <p:spPr bwMode="auto">
          <a:xfrm>
            <a:off x="3276600" y="2073279"/>
            <a:ext cx="1905000" cy="34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hinkloud65.files.wordpress.com/2012/12/pregnancy-trimesters.jpg?w=540&amp;h=294">
            <a:extLst>
              <a:ext uri="{FF2B5EF4-FFF2-40B4-BE49-F238E27FC236}">
                <a16:creationId xmlns:a16="http://schemas.microsoft.com/office/drawing/2014/main" id="{849D309C-CC4F-51CC-2531-8F929F05D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55"/>
          <a:stretch/>
        </p:blipFill>
        <p:spPr bwMode="auto">
          <a:xfrm>
            <a:off x="5341374" y="2073279"/>
            <a:ext cx="2286000" cy="345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3733800" cy="9086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/>
              <a:t>General Birth Considerations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114800" cy="4708525"/>
          </a:xfrm>
        </p:spPr>
        <p:txBody>
          <a:bodyPr>
            <a:normAutofit/>
          </a:bodyPr>
          <a:lstStyle/>
          <a:p>
            <a:endParaRPr lang="en-US" sz="1000" dirty="0"/>
          </a:p>
          <a:p>
            <a:r>
              <a:rPr lang="en-US" dirty="0">
                <a:solidFill>
                  <a:srgbClr val="009900"/>
                </a:solidFill>
              </a:rPr>
              <a:t>Identical Twins?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Zygote splits to form 2 embryos.</a:t>
            </a:r>
          </a:p>
          <a:p>
            <a:pPr marL="585788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2060"/>
                </a:solidFill>
              </a:rPr>
              <a:t>Fraternal Twins?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2 eggs fertilized by 2 sperm.</a:t>
            </a:r>
          </a:p>
        </p:txBody>
      </p:sp>
      <p:pic>
        <p:nvPicPr>
          <p:cNvPr id="2050" name="Picture 2" descr="http://www.mombaby.org/UserFiles/File/TTTS_images/TTTS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4800"/>
            <a:ext cx="4495800" cy="30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TTS_images/TTTS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0128"/>
            <a:ext cx="4562918" cy="31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Male Anatomy: Frontal View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845"/>
          <a:stretch/>
        </p:blipFill>
        <p:spPr>
          <a:xfrm>
            <a:off x="762000" y="990600"/>
            <a:ext cx="7620000" cy="5638800"/>
          </a:xfrm>
        </p:spPr>
      </p:pic>
      <p:sp>
        <p:nvSpPr>
          <p:cNvPr id="4" name="Rectangle 3"/>
          <p:cNvSpPr/>
          <p:nvPr/>
        </p:nvSpPr>
        <p:spPr>
          <a:xfrm>
            <a:off x="5715000" y="3124200"/>
            <a:ext cx="152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2702066"/>
            <a:ext cx="1295400" cy="1260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4564061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23746" y="3856038"/>
            <a:ext cx="2158252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9775" y="4263228"/>
            <a:ext cx="2102223" cy="60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3746" y="4952998"/>
            <a:ext cx="2158253" cy="487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48400" y="5486400"/>
            <a:ext cx="1905000" cy="334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48400" y="5867400"/>
            <a:ext cx="16764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248400" y="6316662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7700" y="5217598"/>
            <a:ext cx="1524000" cy="388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ry_it-01.eps">
            <a:extLst>
              <a:ext uri="{FF2B5EF4-FFF2-40B4-BE49-F238E27FC236}">
                <a16:creationId xmlns:a16="http://schemas.microsoft.com/office/drawing/2014/main" id="{32E305CF-2504-F1B2-441F-5BA22B96D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4" y="0"/>
            <a:ext cx="834836" cy="67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Male Anatomy: Frontal View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2845"/>
          <a:stretch/>
        </p:blipFill>
        <p:spPr>
          <a:xfrm>
            <a:off x="762000" y="990600"/>
            <a:ext cx="7620000" cy="5638800"/>
          </a:xfrm>
        </p:spPr>
      </p:pic>
      <p:sp>
        <p:nvSpPr>
          <p:cNvPr id="4" name="Rectangle 3"/>
          <p:cNvSpPr/>
          <p:nvPr/>
        </p:nvSpPr>
        <p:spPr>
          <a:xfrm>
            <a:off x="5715000" y="3124200"/>
            <a:ext cx="152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B10BEA28-D83D-F07E-5485-D785CF2AD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64" y="0"/>
            <a:ext cx="834836" cy="67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1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4343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Male Anatomy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76200" y="457200"/>
            <a:ext cx="4876800" cy="6400800"/>
          </a:xfrm>
        </p:spPr>
        <p:txBody>
          <a:bodyPr>
            <a:normAutofit fontScale="92500" lnSpcReduction="10000"/>
          </a:bodyPr>
          <a:lstStyle/>
          <a:p>
            <a:pPr marL="650875" indent="-514350"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A. Testis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en-US" dirty="0"/>
              <a:t> 		</a:t>
            </a:r>
            <a:r>
              <a:rPr lang="en-US" sz="2000" dirty="0"/>
              <a:t>Male gonad</a:t>
            </a:r>
          </a:p>
          <a:p>
            <a:pPr marL="511175" indent="-19050">
              <a:buFont typeface="Wingdings 2" pitchFamily="18" charset="2"/>
              <a:buNone/>
              <a:defRPr/>
            </a:pPr>
            <a:r>
              <a:rPr lang="en-US" dirty="0"/>
              <a:t>	</a:t>
            </a:r>
            <a:r>
              <a:rPr lang="en-US" dirty="0">
                <a:solidFill>
                  <a:srgbClr val="00B0F0"/>
                </a:solidFill>
              </a:rPr>
              <a:t>1. Seminiferous tubules</a:t>
            </a:r>
          </a:p>
          <a:p>
            <a:pPr marL="650875" indent="-514350">
              <a:buFont typeface="Wingdings 2" pitchFamily="18" charset="2"/>
              <a:buNone/>
              <a:defRPr/>
            </a:pPr>
            <a:r>
              <a:rPr lang="en-US" dirty="0"/>
              <a:t>		</a:t>
            </a:r>
            <a:r>
              <a:rPr lang="en-US" sz="2000" dirty="0"/>
              <a:t>Site of meiosis and sperm </a:t>
            </a:r>
            <a:r>
              <a:rPr lang="en-US" sz="2000" i="1" dirty="0"/>
              <a:t>production.</a:t>
            </a:r>
            <a:r>
              <a:rPr lang="en-US" sz="2000" dirty="0"/>
              <a:t>                  </a:t>
            </a:r>
          </a:p>
          <a:p>
            <a:pPr marL="457200" indent="0"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7030A0"/>
                </a:solidFill>
              </a:rPr>
              <a:t> 2. Interstitial cells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</a:t>
            </a:r>
            <a:r>
              <a:rPr lang="en-US" sz="2000" dirty="0"/>
              <a:t>Produce testosterone.</a:t>
            </a:r>
          </a:p>
          <a:p>
            <a:pPr>
              <a:buFont typeface="Wingdings 2" pitchFamily="18" charset="2"/>
              <a:buNone/>
              <a:defRPr/>
            </a:pPr>
            <a:endParaRPr lang="en-US" sz="2000" dirty="0"/>
          </a:p>
          <a:p>
            <a:pPr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002060"/>
                </a:solidFill>
              </a:rPr>
              <a:t>B. Scrotum 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	</a:t>
            </a:r>
            <a:r>
              <a:rPr lang="en-US" sz="2200" dirty="0"/>
              <a:t>External sac that  holds testes. </a:t>
            </a:r>
          </a:p>
          <a:p>
            <a:pPr>
              <a:buFont typeface="Wingdings 2" pitchFamily="18" charset="2"/>
              <a:buNone/>
              <a:defRPr/>
            </a:pPr>
            <a:endParaRPr lang="en-US" sz="2000" dirty="0"/>
          </a:p>
          <a:p>
            <a:pPr>
              <a:buFont typeface="Wingdings 2" pitchFamily="18" charset="2"/>
              <a:buNone/>
              <a:defRPr/>
            </a:pPr>
            <a:r>
              <a:rPr lang="en-US" dirty="0">
                <a:solidFill>
                  <a:srgbClr val="009900"/>
                </a:solidFill>
              </a:rPr>
              <a:t>C. Epididymis</a:t>
            </a:r>
          </a:p>
          <a:p>
            <a:pPr lvl="1">
              <a:defRPr/>
            </a:pPr>
            <a:r>
              <a:rPr lang="en-US" sz="2200" dirty="0"/>
              <a:t>Long tube leading from testes to vas deferens.</a:t>
            </a:r>
          </a:p>
          <a:p>
            <a:pPr marL="457200" lvl="1" indent="0">
              <a:buNone/>
              <a:defRPr/>
            </a:pPr>
            <a:endParaRPr lang="en-US" sz="900" dirty="0"/>
          </a:p>
          <a:p>
            <a:pPr lvl="1">
              <a:defRPr/>
            </a:pPr>
            <a:r>
              <a:rPr lang="en-US" sz="2200" dirty="0"/>
              <a:t> Site of </a:t>
            </a:r>
            <a:r>
              <a:rPr lang="en-US" sz="2200" u="sng" dirty="0">
                <a:solidFill>
                  <a:srgbClr val="7030A0"/>
                </a:solidFill>
              </a:rPr>
              <a:t>sperm</a:t>
            </a:r>
            <a:r>
              <a:rPr lang="en-US" sz="2200" dirty="0"/>
              <a:t> </a:t>
            </a:r>
            <a:r>
              <a:rPr lang="en-US" sz="2200" i="1" dirty="0"/>
              <a:t>maturation.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dirty="0"/>
              <a:t>	</a:t>
            </a:r>
          </a:p>
        </p:txBody>
      </p:sp>
      <p:pic>
        <p:nvPicPr>
          <p:cNvPr id="8197" name="Picture 2" descr="http://legacy.owensboro.kctcs.edu/gcaplan/anat2/notes/Image6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3706" y="1524000"/>
            <a:ext cx="441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20920</TotalTime>
  <Words>1573</Words>
  <Application>Microsoft Office PowerPoint</Application>
  <PresentationFormat>On-screen Show (4:3)</PresentationFormat>
  <Paragraphs>468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Wingdings</vt:lpstr>
      <vt:lpstr>Wingdings 2</vt:lpstr>
      <vt:lpstr>Office Theme</vt:lpstr>
      <vt:lpstr>Click on “Slide Show”</vt:lpstr>
      <vt:lpstr>Human Reproduction Anatomy &amp; Function</vt:lpstr>
      <vt:lpstr>Review of Terms</vt:lpstr>
      <vt:lpstr>PowerPoint Presentation</vt:lpstr>
      <vt:lpstr>Male anatomy: Sagittal View</vt:lpstr>
      <vt:lpstr>Male anatomy: Sagittal View</vt:lpstr>
      <vt:lpstr>Male Anatomy: Frontal View</vt:lpstr>
      <vt:lpstr>Male Anatomy: Frontal View</vt:lpstr>
      <vt:lpstr>Male Anatomy</vt:lpstr>
      <vt:lpstr>PowerPoint Presentation</vt:lpstr>
      <vt:lpstr>PowerPoint Presentation</vt:lpstr>
      <vt:lpstr>PowerPoint Presentation</vt:lpstr>
      <vt:lpstr>PowerPoint Presentation</vt:lpstr>
      <vt:lpstr>Review of Spermatogenesis </vt:lpstr>
      <vt:lpstr>Review of Spermatogenesis </vt:lpstr>
      <vt:lpstr>PowerPoint Presentation</vt:lpstr>
      <vt:lpstr>PowerPoint Presentation</vt:lpstr>
      <vt:lpstr>General Information about Sperm Production</vt:lpstr>
      <vt:lpstr>Female Reproductive Anatomy</vt:lpstr>
      <vt:lpstr>Female Reproductive Anatomy</vt:lpstr>
      <vt:lpstr>Female Reproductive Anatomy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Female Menstrual Cycle: General Characteristics </vt:lpstr>
      <vt:lpstr>Hormones Involved in Female Menstrual Cycle</vt:lpstr>
      <vt:lpstr>PowerPoint Presentation</vt:lpstr>
      <vt:lpstr>PowerPoint Presentation</vt:lpstr>
      <vt:lpstr>PowerPoint Presentation</vt:lpstr>
      <vt:lpstr>Menstrual Cycle VS Estrus (heat)  in Mammals </vt:lpstr>
      <vt:lpstr>Gestational Hormones</vt:lpstr>
      <vt:lpstr>Human Reproduction Fertilization to Birth</vt:lpstr>
      <vt:lpstr>Baby Development</vt:lpstr>
      <vt:lpstr>PowerPoint Presentation</vt:lpstr>
      <vt:lpstr>PowerPoint Presentation</vt:lpstr>
      <vt:lpstr>Fertilization</vt:lpstr>
      <vt:lpstr>Cleavage</vt:lpstr>
      <vt:lpstr>Cleavage </vt:lpstr>
      <vt:lpstr>Cleavage</vt:lpstr>
      <vt:lpstr>From Egg to Embryo</vt:lpstr>
      <vt:lpstr>From Egg to Embryo</vt:lpstr>
      <vt:lpstr>Embryonic Stage </vt:lpstr>
      <vt:lpstr>Embryonic Stages </vt:lpstr>
      <vt:lpstr>PowerPoint Presentation</vt:lpstr>
      <vt:lpstr>Gastrulation </vt:lpstr>
      <vt:lpstr>Germ Layer Functions</vt:lpstr>
      <vt:lpstr>Germ Layer Functions</vt:lpstr>
      <vt:lpstr>Extra Embryonic Membranes</vt:lpstr>
      <vt:lpstr>Extra Embryonic Membranes</vt:lpstr>
      <vt:lpstr>PowerPoint Presentation</vt:lpstr>
      <vt:lpstr>Human embryo 7 weeks: Somite (vertebrae) formation </vt:lpstr>
      <vt:lpstr>Embryonic Stage Summary </vt:lpstr>
      <vt:lpstr>Embyronic Stage: Summary </vt:lpstr>
      <vt:lpstr>Embyronic Stage: Summary </vt:lpstr>
      <vt:lpstr>Fetal Stage </vt:lpstr>
      <vt:lpstr>PowerPoint Presentation</vt:lpstr>
      <vt:lpstr>Squibb 20 week ultrasound</vt:lpstr>
      <vt:lpstr>Birth </vt:lpstr>
      <vt:lpstr>Birth: Dilation Stage </vt:lpstr>
      <vt:lpstr>Birth: Expulsion Stage </vt:lpstr>
      <vt:lpstr>Birth: After-Birth Stage </vt:lpstr>
      <vt:lpstr>General Birth Considerations</vt:lpstr>
      <vt:lpstr>General Birth Considerations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HelpDesk</dc:creator>
  <cp:lastModifiedBy>Craig Riesen</cp:lastModifiedBy>
  <cp:revision>462</cp:revision>
  <dcterms:created xsi:type="dcterms:W3CDTF">2009-04-19T23:19:17Z</dcterms:created>
  <dcterms:modified xsi:type="dcterms:W3CDTF">2023-01-05T21:33:35Z</dcterms:modified>
</cp:coreProperties>
</file>