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</p:sldMasterIdLst>
  <p:notesMasterIdLst>
    <p:notesMasterId r:id="rId78"/>
  </p:notesMasterIdLst>
  <p:handoutMasterIdLst>
    <p:handoutMasterId r:id="rId79"/>
  </p:handoutMasterIdLst>
  <p:sldIdLst>
    <p:sldId id="330" r:id="rId4"/>
    <p:sldId id="379" r:id="rId5"/>
    <p:sldId id="376" r:id="rId6"/>
    <p:sldId id="318" r:id="rId7"/>
    <p:sldId id="319" r:id="rId8"/>
    <p:sldId id="331" r:id="rId9"/>
    <p:sldId id="380" r:id="rId10"/>
    <p:sldId id="320" r:id="rId11"/>
    <p:sldId id="461" r:id="rId12"/>
    <p:sldId id="256" r:id="rId13"/>
    <p:sldId id="334" r:id="rId14"/>
    <p:sldId id="293" r:id="rId15"/>
    <p:sldId id="381" r:id="rId16"/>
    <p:sldId id="382" r:id="rId17"/>
    <p:sldId id="480" r:id="rId18"/>
    <p:sldId id="462" r:id="rId19"/>
    <p:sldId id="463" r:id="rId20"/>
    <p:sldId id="335" r:id="rId21"/>
    <p:sldId id="336" r:id="rId22"/>
    <p:sldId id="337" r:id="rId23"/>
    <p:sldId id="272" r:id="rId24"/>
    <p:sldId id="341" r:id="rId25"/>
    <p:sldId id="342" r:id="rId26"/>
    <p:sldId id="323" r:id="rId27"/>
    <p:sldId id="339" r:id="rId28"/>
    <p:sldId id="340" r:id="rId29"/>
    <p:sldId id="345" r:id="rId30"/>
    <p:sldId id="310" r:id="rId31"/>
    <p:sldId id="344" r:id="rId32"/>
    <p:sldId id="257" r:id="rId33"/>
    <p:sldId id="258" r:id="rId34"/>
    <p:sldId id="374" r:id="rId35"/>
    <p:sldId id="259" r:id="rId36"/>
    <p:sldId id="309" r:id="rId37"/>
    <p:sldId id="322" r:id="rId38"/>
    <p:sldId id="346" r:id="rId39"/>
    <p:sldId id="472" r:id="rId40"/>
    <p:sldId id="348" r:id="rId41"/>
    <p:sldId id="353" r:id="rId42"/>
    <p:sldId id="473" r:id="rId43"/>
    <p:sldId id="481" r:id="rId44"/>
    <p:sldId id="433" r:id="rId45"/>
    <p:sldId id="436" r:id="rId46"/>
    <p:sldId id="434" r:id="rId47"/>
    <p:sldId id="435" r:id="rId48"/>
    <p:sldId id="482" r:id="rId49"/>
    <p:sldId id="464" r:id="rId50"/>
    <p:sldId id="465" r:id="rId51"/>
    <p:sldId id="474" r:id="rId52"/>
    <p:sldId id="475" r:id="rId53"/>
    <p:sldId id="355" r:id="rId54"/>
    <p:sldId id="354" r:id="rId55"/>
    <p:sldId id="349" r:id="rId56"/>
    <p:sldId id="352" r:id="rId57"/>
    <p:sldId id="350" r:id="rId58"/>
    <p:sldId id="483" r:id="rId59"/>
    <p:sldId id="279" r:id="rId60"/>
    <p:sldId id="357" r:id="rId61"/>
    <p:sldId id="484" r:id="rId62"/>
    <p:sldId id="446" r:id="rId63"/>
    <p:sldId id="358" r:id="rId64"/>
    <p:sldId id="372" r:id="rId65"/>
    <p:sldId id="359" r:id="rId66"/>
    <p:sldId id="360" r:id="rId67"/>
    <p:sldId id="366" r:id="rId68"/>
    <p:sldId id="487" r:id="rId69"/>
    <p:sldId id="364" r:id="rId70"/>
    <p:sldId id="365" r:id="rId71"/>
    <p:sldId id="369" r:id="rId72"/>
    <p:sldId id="368" r:id="rId73"/>
    <p:sldId id="370" r:id="rId74"/>
    <p:sldId id="371" r:id="rId75"/>
    <p:sldId id="313" r:id="rId76"/>
    <p:sldId id="324" r:id="rId77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37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3322" autoAdjust="0"/>
  </p:normalViewPr>
  <p:slideViewPr>
    <p:cSldViewPr>
      <p:cViewPr varScale="1">
        <p:scale>
          <a:sx n="77" d="100"/>
          <a:sy n="77" d="100"/>
        </p:scale>
        <p:origin x="99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0CD03E3-58E6-4753-BB43-F1EEC3FAF4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480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AC401-4537-4B6B-B3BD-81C95698810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CE775-BB08-4A53-8AB8-08B89FD0B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73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DCE775-BB08-4A53-8AB8-08B89FD0B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0423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DCE775-BB08-4A53-8AB8-08B89FD0B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843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EC70F-AB21-4B47-99AC-C43B1A824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54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C99FA-B1F3-41C0-A6B3-649CDB9DD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89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D1116-854A-4DF4-ACCA-1375AE71E3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176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FADDD-799F-4029-BD99-1918F399B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67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7A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EC70F-AB21-4B47-99AC-C43B1A824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71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7A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4787C-B30A-4873-93E7-AFAFBCA0B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80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7A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EA5E4-1339-4763-A551-ED7D346A7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83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7A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C3BCF-D0D8-4507-8CD3-35B5322528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5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7A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6D3B9-5630-4DA1-B4B4-5CF1468E5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62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7A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5F830-218E-4BBB-BE16-6B0BEC7BD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315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7A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24284-A2C1-4BB1-858F-E4FA5886B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38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4787C-B30A-4873-93E7-AFAFBCA0B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3835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7A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F7958-4F89-4CF0-9321-DBD48DF82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886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7A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11919-2E93-4A81-9622-CDE6F8FD4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3083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7A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C99FA-B1F3-41C0-A6B3-649CDB9DD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056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7A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D1116-854A-4DF4-ACCA-1375AE71E3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7A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FADDD-799F-4029-BD99-1918F399B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8070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Module 7B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EC70F-AB21-4B47-99AC-C43B1A824E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7773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Module 7B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4787C-B30A-4873-93E7-AFAFBCA0B3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8312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Module 7B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EA5E4-1339-4763-A551-ED7D346A7F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0358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Module 7B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C3BCF-D0D8-4507-8CD3-35B5322528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9238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Module 7B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6D3B9-5630-4DA1-B4B4-5CF1468E50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376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EA5E4-1339-4763-A551-ED7D346A7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197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Module 7B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5F830-218E-4BBB-BE16-6B0BEC7BD1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1284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Module 7B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24284-A2C1-4BB1-858F-E4FA5886BD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5814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Module 7B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F7958-4F89-4CF0-9321-DBD48DF823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8540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Module 7B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11919-2E93-4A81-9622-CDE6F8FD4A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2203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Module 7B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C99FA-B1F3-41C0-A6B3-649CDB9DD5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5282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Module 7B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D1116-854A-4DF4-ACCA-1375AE71E3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6353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Module 7B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FADDD-799F-4029-BD99-1918F399BD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875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C3BCF-D0D8-4507-8CD3-35B5322528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812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6D3B9-5630-4DA1-B4B4-5CF1468E5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45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5F830-218E-4BBB-BE16-6B0BEC7BD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742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24284-A2C1-4BB1-858F-E4FA5886B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70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F7958-4F89-4CF0-9321-DBD48DF82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56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11919-2E93-4A81-9622-CDE6F8FD4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76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911701D-A99C-4EAA-BF88-74D9808B16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Module 7A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911701D-A99C-4EAA-BF88-74D9808B16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96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dirty="0"/>
              <a:t>Module 7B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911701D-A99C-4EAA-BF88-74D9808B16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621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creenpal.com/watch/cFQro3qRBf" TargetMode="External"/><Relationship Id="rId2" Type="http://schemas.openxmlformats.org/officeDocument/2006/relationships/hyperlink" Target="http://www.youtube.com/watch?v=Az2xdNu0ZRk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en.wikipedia.org/wiki/Hygrometer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screenpal.com/watch/cFQUFCYimD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somup.com/cF6h2LnVW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2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5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://education-portal.com/academy/lesson/factors-that-affect-wind-pressure-gradient-forces-coriolis-effect-friction.html#lesson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hyperlink" Target="https://screenpal.com/watch/cF6hoOYoxj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View Slide Show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Click on “Slide Show” above</a:t>
            </a:r>
          </a:p>
          <a:p>
            <a:pPr marL="0" indent="0">
              <a:buNone/>
            </a:pPr>
            <a:endParaRPr lang="en-US" sz="3600" dirty="0"/>
          </a:p>
          <a:p>
            <a:pPr lvl="1"/>
            <a:r>
              <a:rPr lang="en-US" sz="4000" dirty="0">
                <a:solidFill>
                  <a:srgbClr val="FF0000"/>
                </a:solidFill>
              </a:rPr>
              <a:t>Click on “From Current Slide”</a:t>
            </a:r>
            <a:endParaRPr lang="en-US" sz="4000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356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6148" name="Picture 5" descr="usgs_water_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1"/>
            <a:ext cx="9144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Hydrologic Cycle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6314" y="4495800"/>
            <a:ext cx="8229600" cy="110184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dirty="0"/>
              <a:t>Animation without Labels</a:t>
            </a:r>
          </a:p>
          <a:p>
            <a:pPr marL="0" indent="0" algn="ctr">
              <a:buNone/>
            </a:pPr>
            <a:r>
              <a:rPr lang="en-US" sz="2800" dirty="0">
                <a:hlinkClick r:id="rId2"/>
              </a:rPr>
              <a:t>http://www.youtube.com/watch?v=Az2xdNu0ZRk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93C09B-401C-8864-D25E-C006C145D32F}"/>
              </a:ext>
            </a:extLst>
          </p:cNvPr>
          <p:cNvSpPr txBox="1"/>
          <p:nvPr/>
        </p:nvSpPr>
        <p:spPr>
          <a:xfrm>
            <a:off x="762000" y="1828800"/>
            <a:ext cx="76962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hlinkClick r:id="rId3"/>
              </a:rPr>
              <a:t>https://screenpal.com/watch/cFQro3qRBf</a:t>
            </a:r>
            <a:r>
              <a:rPr lang="en-US" sz="3200" dirty="0"/>
              <a:t> (0:41)</a:t>
            </a:r>
          </a:p>
        </p:txBody>
      </p:sp>
    </p:spTree>
    <p:extLst>
      <p:ext uri="{BB962C8B-B14F-4D97-AF65-F5344CB8AC3E}">
        <p14:creationId xmlns:p14="http://schemas.microsoft.com/office/powerpoint/2010/main" val="359267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Evaporation / Condensation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5029200"/>
          </a:xfrm>
        </p:spPr>
        <p:txBody>
          <a:bodyPr/>
          <a:lstStyle/>
          <a:p>
            <a:pPr marL="2292350" indent="-2292350" eaLnBrk="1" hangingPunct="1">
              <a:buNone/>
            </a:pPr>
            <a:r>
              <a:rPr lang="en-US" dirty="0">
                <a:solidFill>
                  <a:srgbClr val="FF0000"/>
                </a:solidFill>
              </a:rPr>
              <a:t>Evaporation</a:t>
            </a:r>
            <a:r>
              <a:rPr lang="en-US" dirty="0"/>
              <a:t> is when water is changed to water vapor</a:t>
            </a:r>
          </a:p>
          <a:p>
            <a:pPr lvl="1" eaLnBrk="1" hangingPunct="1"/>
            <a:r>
              <a:rPr lang="en-US" dirty="0">
                <a:solidFill>
                  <a:srgbClr val="00B050"/>
                </a:solidFill>
              </a:rPr>
              <a:t>Energy must be absorbed </a:t>
            </a:r>
          </a:p>
          <a:p>
            <a:pPr lvl="1" eaLnBrk="1" hangingPunct="1"/>
            <a:r>
              <a:rPr lang="en-US" dirty="0">
                <a:solidFill>
                  <a:srgbClr val="00B0F0"/>
                </a:solidFill>
              </a:rPr>
              <a:t>This process leaves the rest of the liquid a little bit cooler. </a:t>
            </a:r>
          </a:p>
          <a:p>
            <a:pPr marL="0" indent="0" eaLnBrk="1" hangingPunct="1">
              <a:buNone/>
            </a:pPr>
            <a:endParaRPr lang="en-US" sz="2000" dirty="0"/>
          </a:p>
          <a:p>
            <a:pPr marL="2627313" indent="-2627313" eaLnBrk="1" hangingPunct="1">
              <a:buNone/>
            </a:pPr>
            <a:r>
              <a:rPr lang="en-US" dirty="0">
                <a:solidFill>
                  <a:srgbClr val="FF0000"/>
                </a:solidFill>
              </a:rPr>
              <a:t>Condensation</a:t>
            </a:r>
            <a:r>
              <a:rPr lang="en-US" dirty="0"/>
              <a:t> is when water vapor becomes liquid and releases energy</a:t>
            </a:r>
          </a:p>
          <a:p>
            <a:pPr marL="1023938" indent="-457200" eaLnBrk="1" hangingPunct="1">
              <a:buFont typeface="Arial" pitchFamily="34" charset="0"/>
              <a:buChar char="−"/>
            </a:pPr>
            <a:r>
              <a:rPr lang="en-US" dirty="0">
                <a:solidFill>
                  <a:srgbClr val="00B050"/>
                </a:solidFill>
              </a:rPr>
              <a:t>This takes place in cloud formation.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Interactions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3" t="68826" r="37539" b="7076"/>
          <a:stretch/>
        </p:blipFill>
        <p:spPr>
          <a:xfrm>
            <a:off x="480884" y="1524000"/>
            <a:ext cx="8112608" cy="47244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04787C-B30A-4873-93E7-AFAFBCA0B3F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067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Energy Through the Water Cycle</a:t>
            </a:r>
            <a:br>
              <a:rPr lang="en-US" sz="4000" dirty="0"/>
            </a:br>
            <a:r>
              <a:rPr lang="en-US" sz="2400" dirty="0">
                <a:solidFill>
                  <a:srgbClr val="FF0000"/>
                </a:solidFill>
              </a:rPr>
              <a:t>State if energy released or gained for each phase change.</a:t>
            </a:r>
            <a:endParaRPr lang="en-US" sz="2400" u="sng" dirty="0">
              <a:solidFill>
                <a:srgbClr val="7030A0"/>
              </a:solidFill>
            </a:endParaRPr>
          </a:p>
        </p:txBody>
      </p:sp>
      <p:pic>
        <p:nvPicPr>
          <p:cNvPr id="8196" name="Picture 5" descr="change_state_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2" t="50000" r="34904" b="2760"/>
          <a:stretch/>
        </p:blipFill>
        <p:spPr bwMode="auto">
          <a:xfrm>
            <a:off x="3325090" y="4191000"/>
            <a:ext cx="2541319" cy="2310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hange_state_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" t="2204" r="70084" b="52820"/>
          <a:stretch/>
        </p:blipFill>
        <p:spPr bwMode="auto">
          <a:xfrm>
            <a:off x="399342" y="1524000"/>
            <a:ext cx="2736434" cy="23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hange_state_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4" t="2205" r="1184" b="50000"/>
          <a:stretch/>
        </p:blipFill>
        <p:spPr bwMode="auto">
          <a:xfrm>
            <a:off x="6019799" y="1524000"/>
            <a:ext cx="2824559" cy="2492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2200" y="3657600"/>
            <a:ext cx="4800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Up Arrow 2"/>
          <p:cNvSpPr/>
          <p:nvPr/>
        </p:nvSpPr>
        <p:spPr>
          <a:xfrm rot="7659771">
            <a:off x="2742754" y="3506268"/>
            <a:ext cx="404128" cy="1737586"/>
          </a:xfrm>
          <a:prstGeom prst="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Up Arrow 9"/>
          <p:cNvSpPr/>
          <p:nvPr/>
        </p:nvSpPr>
        <p:spPr>
          <a:xfrm rot="14053345">
            <a:off x="5664345" y="2821077"/>
            <a:ext cx="404128" cy="1737586"/>
          </a:xfrm>
          <a:prstGeom prst="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Up Arrow 11"/>
          <p:cNvSpPr/>
          <p:nvPr/>
        </p:nvSpPr>
        <p:spPr>
          <a:xfrm rot="16200000">
            <a:off x="4441467" y="1832263"/>
            <a:ext cx="404128" cy="1737586"/>
          </a:xfrm>
          <a:prstGeom prst="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Up Arrow 12"/>
          <p:cNvSpPr/>
          <p:nvPr/>
        </p:nvSpPr>
        <p:spPr>
          <a:xfrm rot="5400000">
            <a:off x="4499043" y="1238271"/>
            <a:ext cx="404128" cy="1737586"/>
          </a:xfrm>
          <a:prstGeom prst="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Up Arrow 13"/>
          <p:cNvSpPr/>
          <p:nvPr/>
        </p:nvSpPr>
        <p:spPr>
          <a:xfrm rot="3214163">
            <a:off x="6102487" y="3322207"/>
            <a:ext cx="404128" cy="1737586"/>
          </a:xfrm>
          <a:prstGeom prst="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Up Arrow 14"/>
          <p:cNvSpPr/>
          <p:nvPr/>
        </p:nvSpPr>
        <p:spPr>
          <a:xfrm rot="18401945">
            <a:off x="3123026" y="3009319"/>
            <a:ext cx="404128" cy="1737586"/>
          </a:xfrm>
          <a:prstGeom prst="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04787C-B30A-4873-93E7-AFAFBCA0B3F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Energy Through the Water Cycle</a:t>
            </a:r>
            <a:br>
              <a:rPr lang="en-US" sz="4000" dirty="0"/>
            </a:br>
            <a:r>
              <a:rPr lang="en-US" sz="3200" dirty="0">
                <a:solidFill>
                  <a:srgbClr val="FF0000"/>
                </a:solidFill>
              </a:rPr>
              <a:t>Names of processes are </a:t>
            </a:r>
            <a:r>
              <a:rPr lang="en-US" sz="3200" u="sng" dirty="0">
                <a:solidFill>
                  <a:srgbClr val="7030A0"/>
                </a:solidFill>
              </a:rPr>
              <a:t>Enrichment</a:t>
            </a:r>
          </a:p>
        </p:txBody>
      </p:sp>
      <p:pic>
        <p:nvPicPr>
          <p:cNvPr id="8196" name="Picture 5" descr="change_state_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2" t="50000" r="34904" b="2760"/>
          <a:stretch/>
        </p:blipFill>
        <p:spPr bwMode="auto">
          <a:xfrm>
            <a:off x="3325090" y="4191000"/>
            <a:ext cx="2541319" cy="2310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hange_state_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" t="2204" r="70084" b="52820"/>
          <a:stretch/>
        </p:blipFill>
        <p:spPr bwMode="auto">
          <a:xfrm>
            <a:off x="399342" y="1524000"/>
            <a:ext cx="2736434" cy="23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hange_state_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4" t="2205" r="1184" b="50000"/>
          <a:stretch/>
        </p:blipFill>
        <p:spPr bwMode="auto">
          <a:xfrm>
            <a:off x="6019799" y="1524000"/>
            <a:ext cx="2824559" cy="2492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2200" y="3657600"/>
            <a:ext cx="4800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Up Arrow 2"/>
          <p:cNvSpPr/>
          <p:nvPr/>
        </p:nvSpPr>
        <p:spPr>
          <a:xfrm rot="7659771">
            <a:off x="2742754" y="3506268"/>
            <a:ext cx="404128" cy="1737586"/>
          </a:xfrm>
          <a:prstGeom prst="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Up Arrow 9"/>
          <p:cNvSpPr/>
          <p:nvPr/>
        </p:nvSpPr>
        <p:spPr>
          <a:xfrm rot="14053345">
            <a:off x="5664345" y="2821077"/>
            <a:ext cx="404128" cy="1737586"/>
          </a:xfrm>
          <a:prstGeom prst="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Up Arrow 11"/>
          <p:cNvSpPr/>
          <p:nvPr/>
        </p:nvSpPr>
        <p:spPr>
          <a:xfrm rot="16200000">
            <a:off x="4441467" y="1832263"/>
            <a:ext cx="404128" cy="1737586"/>
          </a:xfrm>
          <a:prstGeom prst="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Up Arrow 12"/>
          <p:cNvSpPr/>
          <p:nvPr/>
        </p:nvSpPr>
        <p:spPr>
          <a:xfrm rot="5400000">
            <a:off x="4499043" y="1238271"/>
            <a:ext cx="404128" cy="1737586"/>
          </a:xfrm>
          <a:prstGeom prst="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Up Arrow 13"/>
          <p:cNvSpPr/>
          <p:nvPr/>
        </p:nvSpPr>
        <p:spPr>
          <a:xfrm rot="3214163">
            <a:off x="6102487" y="3322207"/>
            <a:ext cx="404128" cy="1737586"/>
          </a:xfrm>
          <a:prstGeom prst="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Up Arrow 14"/>
          <p:cNvSpPr/>
          <p:nvPr/>
        </p:nvSpPr>
        <p:spPr>
          <a:xfrm rot="18401945">
            <a:off x="3123026" y="3009319"/>
            <a:ext cx="404128" cy="1737586"/>
          </a:xfrm>
          <a:prstGeom prst="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 rot="19394620">
            <a:off x="5620527" y="3884405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Freezing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Releases Energy</a:t>
            </a:r>
          </a:p>
        </p:txBody>
      </p:sp>
      <p:sp>
        <p:nvSpPr>
          <p:cNvPr id="17" name="TextBox 16"/>
          <p:cNvSpPr txBox="1"/>
          <p:nvPr/>
        </p:nvSpPr>
        <p:spPr>
          <a:xfrm rot="19394620">
            <a:off x="5055019" y="344272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Melting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Gains Energy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13637" y="1904082"/>
            <a:ext cx="2059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Deposition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Releases Energy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10000" y="2526268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Sublimation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Gains Energy</a:t>
            </a:r>
          </a:p>
        </p:txBody>
      </p:sp>
      <p:sp>
        <p:nvSpPr>
          <p:cNvPr id="20" name="TextBox 19"/>
          <p:cNvSpPr txBox="1"/>
          <p:nvPr/>
        </p:nvSpPr>
        <p:spPr>
          <a:xfrm rot="2240671">
            <a:off x="2441200" y="3742036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Boiling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Gains energy</a:t>
            </a:r>
          </a:p>
        </p:txBody>
      </p:sp>
      <p:sp>
        <p:nvSpPr>
          <p:cNvPr id="21" name="TextBox 20"/>
          <p:cNvSpPr txBox="1"/>
          <p:nvPr/>
        </p:nvSpPr>
        <p:spPr>
          <a:xfrm rot="2240671">
            <a:off x="1845075" y="4117641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Condensing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Releases Energy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04787C-B30A-4873-93E7-AFAFBCA0B3F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64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4" grpId="0"/>
      <p:bldP spid="17" grpId="0"/>
      <p:bldP spid="18" grpId="0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04787C-B30A-4873-93E7-AFAFBCA0B3F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348" y="2795588"/>
            <a:ext cx="5055850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quick_check-01.ep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" y="0"/>
            <a:ext cx="1374140" cy="1114425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28600" y="3352800"/>
            <a:ext cx="3134657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each arrow, label whether energy is gained or lost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600200" y="152400"/>
            <a:ext cx="7391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Distinguish between weather and climate.</a:t>
            </a:r>
          </a:p>
        </p:txBody>
      </p:sp>
      <p:sp>
        <p:nvSpPr>
          <p:cNvPr id="8" name="Rectangle 7"/>
          <p:cNvSpPr/>
          <p:nvPr/>
        </p:nvSpPr>
        <p:spPr>
          <a:xfrm>
            <a:off x="9187" y="1295401"/>
            <a:ext cx="898241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Which Factors Affecting Weather &amp; Climate deals </a:t>
            </a:r>
          </a:p>
          <a:p>
            <a:pPr marL="696913" marR="0" lvl="0" indent="-225425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with unequal distribution of heat on the earth)?</a:t>
            </a:r>
          </a:p>
          <a:p>
            <a:pPr marL="696913" marR="0" lvl="0" indent="-225425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With the amount of water vapor in atmosphere?</a:t>
            </a:r>
          </a:p>
        </p:txBody>
      </p:sp>
    </p:spTree>
    <p:extLst>
      <p:ext uri="{BB962C8B-B14F-4D97-AF65-F5344CB8AC3E}">
        <p14:creationId xmlns:p14="http://schemas.microsoft.com/office/powerpoint/2010/main" val="60640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Module 7A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04787C-B30A-4873-93E7-AFAFBCA0B3F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9" name="Picture 8" descr="quick_check-01.ep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" y="0"/>
            <a:ext cx="1374140" cy="1114425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600200" y="152400"/>
            <a:ext cx="73914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Distinguish between weather and climate.</a:t>
            </a:r>
          </a:p>
          <a:p>
            <a:pPr marL="1489075" marR="0" lvl="0" indent="-14890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Weather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	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state of the atmosphere at a given time and place.</a:t>
            </a:r>
          </a:p>
          <a:p>
            <a:pPr marL="1428750" marR="0" lvl="0" indent="-1428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Climate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	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long term prevalent weather conditions for a given region, or location.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87" y="2301895"/>
            <a:ext cx="898241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Which Factors Affecting Weather &amp; Climate deals </a:t>
            </a:r>
          </a:p>
          <a:p>
            <a:pPr marL="696913" marR="0" lvl="0" indent="-225425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with unequal distribution of heat on the earth)?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temperature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696913" marR="0" lvl="0" indent="-225425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With the amount of water vapor in atmosphere?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humidity</a:t>
            </a:r>
          </a:p>
        </p:txBody>
      </p:sp>
      <p:pic>
        <p:nvPicPr>
          <p:cNvPr id="12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3" t="68826" r="37539" b="7076"/>
          <a:stretch/>
        </p:blipFill>
        <p:spPr>
          <a:xfrm>
            <a:off x="1983508" y="3886200"/>
            <a:ext cx="5103092" cy="2971800"/>
          </a:xfrm>
        </p:spPr>
      </p:pic>
      <p:sp>
        <p:nvSpPr>
          <p:cNvPr id="2" name="Rectangle 1"/>
          <p:cNvSpPr/>
          <p:nvPr/>
        </p:nvSpPr>
        <p:spPr>
          <a:xfrm>
            <a:off x="1383327" y="4343400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289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Relative Humidity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4953000" cy="4724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rgbClr val="00B0F0"/>
                </a:solidFill>
              </a:rPr>
              <a:t>Relative Humidity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The ratio of </a:t>
            </a:r>
            <a:r>
              <a:rPr lang="en-US" dirty="0">
                <a:solidFill>
                  <a:srgbClr val="FF0000"/>
                </a:solidFill>
              </a:rPr>
              <a:t>moisture (water vapor)</a:t>
            </a:r>
            <a:r>
              <a:rPr lang="en-US" dirty="0"/>
              <a:t> in the air compared to the amount of </a:t>
            </a:r>
            <a:r>
              <a:rPr lang="en-US" dirty="0">
                <a:solidFill>
                  <a:srgbClr val="FF0000"/>
                </a:solidFill>
              </a:rPr>
              <a:t>water vapor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than </a:t>
            </a:r>
            <a:r>
              <a:rPr lang="en-US" u="sng" dirty="0">
                <a:solidFill>
                  <a:srgbClr val="0070C0"/>
                </a:solidFill>
              </a:rPr>
              <a:t>can be held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in the air at that temperature.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12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A </a:t>
            </a:r>
            <a:r>
              <a:rPr lang="en-US" dirty="0">
                <a:hlinkClick r:id="rId2" tooltip="Hygrometer"/>
              </a:rPr>
              <a:t>hygrometer</a:t>
            </a:r>
            <a:r>
              <a:rPr lang="en-US" dirty="0"/>
              <a:t> measures the humidity of air.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459375"/>
            <a:ext cx="3200400" cy="487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26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 Humidity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Notice the same amount of water at different temperatures yields a different Rel. Humid.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999" y="1371600"/>
            <a:ext cx="8188657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438400" y="1676400"/>
            <a:ext cx="1752600" cy="838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3209124"/>
            <a:ext cx="15240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Cooler air</a:t>
            </a:r>
          </a:p>
          <a:p>
            <a:pPr algn="ctr"/>
            <a:r>
              <a:rPr lang="en-US" dirty="0"/>
              <a:t>Higher R.H.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0" y="1772334"/>
            <a:ext cx="15240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Warmer air</a:t>
            </a:r>
          </a:p>
          <a:p>
            <a:pPr algn="ctr"/>
            <a:r>
              <a:rPr lang="en-US" dirty="0"/>
              <a:t>Lower R.H.</a:t>
            </a:r>
          </a:p>
        </p:txBody>
      </p:sp>
    </p:spTree>
    <p:extLst>
      <p:ext uri="{BB962C8B-B14F-4D97-AF65-F5344CB8AC3E}">
        <p14:creationId xmlns:p14="http://schemas.microsoft.com/office/powerpoint/2010/main" val="100626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828800" y="163417"/>
            <a:ext cx="5410200" cy="1524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Impact"/>
                <a:ea typeface="+mn-ea"/>
                <a:cs typeface="+mn-cs"/>
              </a:rPr>
              <a:t>WEATHER</a:t>
            </a:r>
          </a:p>
        </p:txBody>
      </p:sp>
      <p:pic>
        <p:nvPicPr>
          <p:cNvPr id="2053" name="Picture 6" descr="GP130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676400"/>
            <a:ext cx="5867400" cy="502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Module 7A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6FADDD-799F-4029-BD99-1918F399BDE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343400"/>
            <a:ext cx="8534400" cy="21336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</a:rPr>
              <a:t>The cooler air temperature holds less water. Therefore, the higher relative humidity.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The warmer air temperature holds much more water. Therefore, the lower relative humidity.</a:t>
            </a:r>
          </a:p>
          <a:p>
            <a:pPr marL="0" indent="0">
              <a:buNone/>
            </a:pP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6" r="4183" b="11006"/>
          <a:stretch/>
        </p:blipFill>
        <p:spPr>
          <a:xfrm>
            <a:off x="588380" y="304800"/>
            <a:ext cx="7848600" cy="38275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02466" y="1895397"/>
            <a:ext cx="15240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Cooler air</a:t>
            </a:r>
          </a:p>
          <a:p>
            <a:pPr algn="ctr"/>
            <a:r>
              <a:rPr lang="en-US" dirty="0"/>
              <a:t>Higher R.H.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05200" y="2218563"/>
            <a:ext cx="15240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Warmer air</a:t>
            </a:r>
          </a:p>
          <a:p>
            <a:pPr algn="ctr"/>
            <a:r>
              <a:rPr lang="en-US" dirty="0"/>
              <a:t>Lower R.H.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53200" y="1895397"/>
            <a:ext cx="15240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Cooler air</a:t>
            </a:r>
          </a:p>
          <a:p>
            <a:pPr algn="ctr"/>
            <a:r>
              <a:rPr lang="en-US" dirty="0"/>
              <a:t>Higher R.H.</a:t>
            </a:r>
          </a:p>
        </p:txBody>
      </p:sp>
    </p:spTree>
    <p:extLst>
      <p:ext uri="{BB962C8B-B14F-4D97-AF65-F5344CB8AC3E}">
        <p14:creationId xmlns:p14="http://schemas.microsoft.com/office/powerpoint/2010/main" val="249858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Relative Humidity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rgbClr val="00B050"/>
                </a:solidFill>
              </a:rPr>
              <a:t>Depends on temperature and pressure.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rgbClr val="00B0F0"/>
                </a:solidFill>
              </a:rPr>
              <a:t>An increase in air temperature means a decrease in relative humidity.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8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rgbClr val="7030A0"/>
                </a:solidFill>
              </a:rPr>
              <a:t>E.g. Cold air above boiling water will not hold as much water vapor as warm air over a cold water source.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10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rgbClr val="FF0000"/>
                </a:solidFill>
              </a:rPr>
              <a:t>Cooler air holds less water vapor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800" dirty="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rgbClr val="00B0F0"/>
                </a:solidFill>
              </a:rPr>
              <a:t>this means that the water vapor turns to liquid (condenses into a cloud)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endParaRPr lang="en-US" sz="800" dirty="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rgbClr val="7030A0"/>
                </a:solidFill>
              </a:rPr>
              <a:t>Cold humid air can promote the formation of ice.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419600"/>
            <a:ext cx="8229600" cy="2133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rgbClr val="FF0000"/>
                </a:solidFill>
              </a:rPr>
              <a:t>The figures in the chart show the maximum amount of water vapor one meter of air can hold at a particular temperature.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7030A0"/>
                </a:solidFill>
              </a:rPr>
              <a:t>This is the saturation point at each temp.</a:t>
            </a:r>
          </a:p>
        </p:txBody>
      </p:sp>
      <p:pic>
        <p:nvPicPr>
          <p:cNvPr id="10244" name="Picture 5" descr="humidity-tempera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" t="3487" r="48692" b="70367"/>
          <a:stretch/>
        </p:blipFill>
        <p:spPr bwMode="auto">
          <a:xfrm>
            <a:off x="462987" y="312516"/>
            <a:ext cx="8300013" cy="4030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34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419600"/>
            <a:ext cx="8229600" cy="2133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rgbClr val="FF0000"/>
                </a:solidFill>
              </a:rPr>
              <a:t>Let’s assume that there is 17 grams of water vapor in each situation above … (next slides).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10244" name="Picture 5" descr="humidity-tempera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" t="3487" r="48692" b="70367"/>
          <a:stretch/>
        </p:blipFill>
        <p:spPr bwMode="auto">
          <a:xfrm>
            <a:off x="462987" y="312516"/>
            <a:ext cx="8300013" cy="4030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67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5" descr="humidity-tempera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8" t="35212" r="64198" b="30432"/>
          <a:stretch/>
        </p:blipFill>
        <p:spPr bwMode="auto">
          <a:xfrm>
            <a:off x="1371600" y="2237158"/>
            <a:ext cx="6129358" cy="4544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06377" y="228600"/>
            <a:ext cx="8229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sz="3000" kern="0" dirty="0">
                <a:solidFill>
                  <a:srgbClr val="00B050"/>
                </a:solidFill>
              </a:rPr>
              <a:t>A cubic meter of air </a:t>
            </a:r>
            <a:r>
              <a:rPr lang="en-US" sz="3600" kern="0" dirty="0">
                <a:solidFill>
                  <a:srgbClr val="00B050"/>
                </a:solidFill>
              </a:rPr>
              <a:t>at </a:t>
            </a:r>
            <a:r>
              <a:rPr lang="en-US" sz="2800" kern="0" dirty="0">
                <a:solidFill>
                  <a:srgbClr val="00B050"/>
                </a:solidFill>
              </a:rPr>
              <a:t>20</a:t>
            </a:r>
            <a:r>
              <a:rPr lang="en-US" sz="2800" dirty="0">
                <a:solidFill>
                  <a:srgbClr val="00B050"/>
                </a:solidFill>
              </a:rPr>
              <a:t>º</a:t>
            </a:r>
            <a:r>
              <a:rPr lang="en-US" sz="2800" kern="0" dirty="0">
                <a:solidFill>
                  <a:srgbClr val="00B050"/>
                </a:solidFill>
              </a:rPr>
              <a:t> C can hold</a:t>
            </a:r>
            <a:r>
              <a:rPr lang="en-US" sz="3000" kern="0" dirty="0">
                <a:solidFill>
                  <a:srgbClr val="00B050"/>
                </a:solidFill>
              </a:rPr>
              <a:t> 17 grams of water vapor (</a:t>
            </a:r>
            <a:r>
              <a:rPr lang="en-US" sz="1800" kern="0" dirty="0">
                <a:solidFill>
                  <a:srgbClr val="00B050"/>
                </a:solidFill>
              </a:rPr>
              <a:t>see chart</a:t>
            </a:r>
            <a:r>
              <a:rPr lang="en-US" sz="3000" kern="0" dirty="0">
                <a:solidFill>
                  <a:srgbClr val="00B050"/>
                </a:solidFill>
              </a:rPr>
              <a:t>). </a:t>
            </a:r>
          </a:p>
          <a:p>
            <a:pPr marL="0" indent="0" eaLnBrk="1" hangingPunct="1">
              <a:buFontTx/>
              <a:buNone/>
            </a:pPr>
            <a:r>
              <a:rPr lang="en-US" sz="3000" kern="0" dirty="0">
                <a:solidFill>
                  <a:srgbClr val="7030A0"/>
                </a:solidFill>
              </a:rPr>
              <a:t>This is called</a:t>
            </a:r>
            <a:r>
              <a:rPr lang="en-US" sz="2800" kern="0" dirty="0">
                <a:solidFill>
                  <a:srgbClr val="7030A0"/>
                </a:solidFill>
              </a:rPr>
              <a:t> saturation </a:t>
            </a:r>
            <a:r>
              <a:rPr lang="en-US" sz="3000" kern="0" dirty="0">
                <a:solidFill>
                  <a:srgbClr val="7030A0"/>
                </a:solidFill>
              </a:rPr>
              <a:t>at </a:t>
            </a:r>
            <a:r>
              <a:rPr lang="en-US" sz="2800" kern="0" dirty="0">
                <a:solidFill>
                  <a:srgbClr val="7030A0"/>
                </a:solidFill>
              </a:rPr>
              <a:t>20</a:t>
            </a:r>
            <a:r>
              <a:rPr lang="en-US" sz="2800" dirty="0">
                <a:solidFill>
                  <a:srgbClr val="7030A0"/>
                </a:solidFill>
              </a:rPr>
              <a:t>º</a:t>
            </a:r>
            <a:r>
              <a:rPr lang="en-US" sz="2800" kern="0" dirty="0">
                <a:solidFill>
                  <a:srgbClr val="7030A0"/>
                </a:solidFill>
              </a:rPr>
              <a:t> C, meaning that the cubic meter of air has 17 grams of water vapor.</a:t>
            </a:r>
          </a:p>
          <a:p>
            <a:pPr marL="0" indent="0" algn="ctr" eaLnBrk="1" hangingPunct="1">
              <a:buFontTx/>
              <a:buNone/>
            </a:pPr>
            <a:r>
              <a:rPr lang="en-US" sz="2800" kern="0" dirty="0">
                <a:solidFill>
                  <a:srgbClr val="00B0F0"/>
                </a:solidFill>
              </a:rPr>
              <a:t>This represents 100% </a:t>
            </a:r>
            <a:r>
              <a:rPr lang="en-US" sz="3000" kern="0" dirty="0">
                <a:solidFill>
                  <a:srgbClr val="00B0F0"/>
                </a:solidFill>
              </a:rPr>
              <a:t>relative humidity.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06377" y="3390900"/>
            <a:ext cx="3075023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sz="3000" kern="0" dirty="0">
                <a:solidFill>
                  <a:srgbClr val="7030A0"/>
                </a:solidFill>
              </a:rPr>
              <a:t>Any further cooling will cause </a:t>
            </a:r>
            <a:r>
              <a:rPr lang="en-US" sz="3000" b="1" kern="0" dirty="0">
                <a:solidFill>
                  <a:srgbClr val="FF0000"/>
                </a:solidFill>
              </a:rPr>
              <a:t>condensation</a:t>
            </a:r>
            <a:r>
              <a:rPr lang="en-US" sz="3000" kern="0" dirty="0">
                <a:solidFill>
                  <a:srgbClr val="7030A0"/>
                </a:solidFill>
              </a:rPr>
              <a:t> (fog, clouds, dew) to form.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963445" y="3429000"/>
            <a:ext cx="3075023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sz="3000" kern="0" dirty="0">
                <a:solidFill>
                  <a:srgbClr val="00B050"/>
                </a:solidFill>
              </a:rPr>
              <a:t>Thus, </a:t>
            </a:r>
            <a:r>
              <a:rPr lang="en-US" sz="2800" kern="0" dirty="0">
                <a:solidFill>
                  <a:srgbClr val="00B050"/>
                </a:solidFill>
              </a:rPr>
              <a:t>20</a:t>
            </a:r>
            <a:r>
              <a:rPr lang="en-US" sz="2800" dirty="0">
                <a:solidFill>
                  <a:srgbClr val="00B050"/>
                </a:solidFill>
              </a:rPr>
              <a:t>º</a:t>
            </a:r>
            <a:r>
              <a:rPr lang="en-US" sz="2800" kern="0" dirty="0">
                <a:solidFill>
                  <a:srgbClr val="00B050"/>
                </a:solidFill>
              </a:rPr>
              <a:t> C is the </a:t>
            </a:r>
            <a:r>
              <a:rPr lang="en-US" sz="2800" b="1" kern="0" dirty="0">
                <a:solidFill>
                  <a:srgbClr val="FF0000"/>
                </a:solidFill>
              </a:rPr>
              <a:t>dew point </a:t>
            </a:r>
            <a:r>
              <a:rPr lang="en-US" sz="2800" kern="0" dirty="0">
                <a:solidFill>
                  <a:srgbClr val="00B050"/>
                </a:solidFill>
              </a:rPr>
              <a:t>for this situation.</a:t>
            </a:r>
            <a:endParaRPr lang="en-US" sz="3000" kern="0" dirty="0">
              <a:solidFill>
                <a:srgbClr val="00B050"/>
              </a:solidFill>
            </a:endParaRPr>
          </a:p>
        </p:txBody>
      </p:sp>
      <p:pic>
        <p:nvPicPr>
          <p:cNvPr id="8" name="Picture 5" descr="humidity-temperatur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" t="3487" r="48692" b="70367"/>
          <a:stretch/>
        </p:blipFill>
        <p:spPr bwMode="auto">
          <a:xfrm>
            <a:off x="6061635" y="5257800"/>
            <a:ext cx="282426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5" descr="humidity-tempera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162" t="59640" r="36263" b="2737"/>
          <a:stretch/>
        </p:blipFill>
        <p:spPr bwMode="auto">
          <a:xfrm>
            <a:off x="1295400" y="2452254"/>
            <a:ext cx="5847145" cy="440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0" y="0"/>
            <a:ext cx="1828800" cy="2057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3400" y="457200"/>
            <a:ext cx="82296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kern="0" dirty="0">
                <a:solidFill>
                  <a:srgbClr val="00B050"/>
                </a:solidFill>
              </a:rPr>
              <a:t>If the temperature is lowered to 10</a:t>
            </a:r>
            <a:r>
              <a:rPr lang="en-US" dirty="0">
                <a:solidFill>
                  <a:srgbClr val="00B050"/>
                </a:solidFill>
              </a:rPr>
              <a:t>º</a:t>
            </a:r>
            <a:r>
              <a:rPr lang="en-US" kern="0" dirty="0">
                <a:solidFill>
                  <a:srgbClr val="00B050"/>
                </a:solidFill>
              </a:rPr>
              <a:t> C, the air can only hold 9 grams of water vapor.</a:t>
            </a:r>
          </a:p>
          <a:p>
            <a:pPr marL="0" indent="0" eaLnBrk="1" hangingPunct="1">
              <a:buFontTx/>
              <a:buNone/>
            </a:pPr>
            <a:r>
              <a:rPr lang="en-US" kern="0" dirty="0">
                <a:solidFill>
                  <a:srgbClr val="00B0F0"/>
                </a:solidFill>
              </a:rPr>
              <a:t>The other 8 grams of water vapor will condense as water droplets forming clouds, fog or dew. </a:t>
            </a:r>
          </a:p>
          <a:p>
            <a:pPr marL="0" indent="0" eaLnBrk="1" hangingPunct="1">
              <a:buFontTx/>
              <a:buNone/>
            </a:pPr>
            <a:endParaRPr lang="en-US" kern="0" dirty="0">
              <a:solidFill>
                <a:srgbClr val="00B0F0"/>
              </a:solidFill>
            </a:endParaRPr>
          </a:p>
          <a:p>
            <a:pPr marL="0" indent="0" eaLnBrk="1" hangingPunct="1">
              <a:buFontTx/>
              <a:buNone/>
            </a:pPr>
            <a:endParaRPr lang="en-US" kern="0" dirty="0">
              <a:solidFill>
                <a:srgbClr val="00B0F0"/>
              </a:solidFill>
            </a:endParaRPr>
          </a:p>
          <a:p>
            <a:pPr marL="0" indent="0" eaLnBrk="1" hangingPunct="1">
              <a:buFontTx/>
              <a:buNone/>
            </a:pPr>
            <a:endParaRPr lang="en-US" kern="0" dirty="0">
              <a:solidFill>
                <a:srgbClr val="00B0F0"/>
              </a:solidFill>
            </a:endParaRPr>
          </a:p>
          <a:p>
            <a:pPr marL="0" indent="0" eaLnBrk="1" hangingPunct="1">
              <a:buFontTx/>
              <a:buNone/>
            </a:pPr>
            <a:endParaRPr lang="en-US" kern="0" dirty="0">
              <a:solidFill>
                <a:srgbClr val="00B0F0"/>
              </a:solidFill>
            </a:endParaRPr>
          </a:p>
          <a:p>
            <a:pPr marL="0" indent="0" algn="ctr" eaLnBrk="1" hangingPunct="1">
              <a:buFontTx/>
              <a:buNone/>
            </a:pPr>
            <a:r>
              <a:rPr lang="en-US" kern="0" dirty="0">
                <a:solidFill>
                  <a:srgbClr val="7030A0"/>
                </a:solidFill>
              </a:rPr>
              <a:t>The relative humidity is still 100% because the </a:t>
            </a:r>
            <a:r>
              <a:rPr lang="en-US" b="1" kern="0" dirty="0">
                <a:solidFill>
                  <a:srgbClr val="FF0000"/>
                </a:solidFill>
              </a:rPr>
              <a:t>temperature</a:t>
            </a:r>
            <a:r>
              <a:rPr lang="en-US" kern="0" dirty="0">
                <a:solidFill>
                  <a:srgbClr val="7030A0"/>
                </a:solidFill>
              </a:rPr>
              <a:t> is different..</a:t>
            </a:r>
          </a:p>
        </p:txBody>
      </p:sp>
      <p:pic>
        <p:nvPicPr>
          <p:cNvPr id="7" name="Picture 5" descr="humidity-temperatur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" t="3487" r="48692" b="70367"/>
          <a:stretch/>
        </p:blipFill>
        <p:spPr bwMode="auto">
          <a:xfrm>
            <a:off x="6467169" y="3370590"/>
            <a:ext cx="2438400" cy="1184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34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0244" name="Picture 5" descr="humidity-tempera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95" t="19000" r="6664" b="47651"/>
          <a:stretch/>
        </p:blipFill>
        <p:spPr bwMode="auto">
          <a:xfrm>
            <a:off x="1066800" y="18326"/>
            <a:ext cx="6553200" cy="467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276600"/>
            <a:ext cx="8229600" cy="3276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3000" dirty="0">
                <a:solidFill>
                  <a:srgbClr val="00B050"/>
                </a:solidFill>
              </a:rPr>
              <a:t>If the same cubic meter of air warms to 30º C, it can hold up to 30 grams of water vapor. 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7030A0"/>
                </a:solidFill>
              </a:rPr>
              <a:t>17 g / 30 g = 56 % 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B0F0"/>
                </a:solidFill>
                <a:sym typeface="Wingdings" panose="05000000000000000000" pitchFamily="2" charset="2"/>
              </a:rPr>
              <a:t>This will produce a relative humidity of 56% and represents the amount of water vapor air can hold at that temperature.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5" name="Picture 5" descr="humidity-tempera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" t="3487" r="48692" b="70367"/>
          <a:stretch/>
        </p:blipFill>
        <p:spPr bwMode="auto">
          <a:xfrm>
            <a:off x="5934228" y="228600"/>
            <a:ext cx="298117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34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826" y="36443"/>
            <a:ext cx="8229600" cy="1143000"/>
          </a:xfrm>
        </p:spPr>
        <p:txBody>
          <a:bodyPr/>
          <a:lstStyle/>
          <a:p>
            <a:r>
              <a:rPr lang="en-US" dirty="0"/>
              <a:t>Dew 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562600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The dew point is a water-to-air saturation temperature.</a:t>
            </a:r>
          </a:p>
          <a:p>
            <a:r>
              <a:rPr lang="en-US" dirty="0">
                <a:solidFill>
                  <a:srgbClr val="7030A0"/>
                </a:solidFill>
              </a:rPr>
              <a:t>The higher the dew point, the more moisture is in the air.</a:t>
            </a:r>
          </a:p>
          <a:p>
            <a:r>
              <a:rPr lang="en-US" dirty="0">
                <a:solidFill>
                  <a:srgbClr val="FF0000"/>
                </a:solidFill>
              </a:rPr>
              <a:t>The dew point is associated with relative humidity.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High relative humidity indicates that the dew point is closer to the current air temperature.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100% Relative humidity indicates the dew point is equal to the current temperature and that the air is maximally saturated with water.</a:t>
            </a:r>
          </a:p>
        </p:txBody>
      </p:sp>
    </p:spTree>
    <p:extLst>
      <p:ext uri="{BB962C8B-B14F-4D97-AF65-F5344CB8AC3E}">
        <p14:creationId xmlns:p14="http://schemas.microsoft.com/office/powerpoint/2010/main" val="316085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613" y="152400"/>
            <a:ext cx="8993187" cy="6521450"/>
          </a:xfr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78"/>
          <a:stretch/>
        </p:blipFill>
        <p:spPr bwMode="auto">
          <a:xfrm>
            <a:off x="76200" y="152400"/>
            <a:ext cx="5964467" cy="652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56"/>
          <a:stretch/>
        </p:blipFill>
        <p:spPr bwMode="auto">
          <a:xfrm>
            <a:off x="76200" y="152400"/>
            <a:ext cx="2980732" cy="652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78"/>
          <a:stretch/>
        </p:blipFill>
        <p:spPr bwMode="auto">
          <a:xfrm>
            <a:off x="76200" y="5562600"/>
            <a:ext cx="8993187" cy="1064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274638"/>
            <a:ext cx="4038600" cy="1143000"/>
          </a:xfrm>
        </p:spPr>
        <p:txBody>
          <a:bodyPr/>
          <a:lstStyle/>
          <a:p>
            <a:r>
              <a:rPr lang="en-US" dirty="0"/>
              <a:t>Dew 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74638"/>
            <a:ext cx="4648200" cy="6430962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At temperatures below the dew point, water will leave the air. </a:t>
            </a:r>
          </a:p>
          <a:p>
            <a:pPr>
              <a:spcBef>
                <a:spcPts val="1200"/>
              </a:spcBef>
            </a:pPr>
            <a:r>
              <a:rPr lang="en-US" dirty="0"/>
              <a:t>Water condenses to form fog, dew or clouds.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FF0000"/>
                </a:solidFill>
              </a:rPr>
              <a:t>Condensed water on a solid surface is called </a:t>
            </a:r>
            <a:r>
              <a:rPr lang="en-US" dirty="0"/>
              <a:t>dew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00B050"/>
                </a:solidFill>
              </a:rPr>
              <a:t>When frozen, it is called </a:t>
            </a:r>
            <a:r>
              <a:rPr lang="en-US" dirty="0"/>
              <a:t>frost</a:t>
            </a:r>
            <a:r>
              <a:rPr lang="en-US" dirty="0">
                <a:solidFill>
                  <a:srgbClr val="00B050"/>
                </a:solidFill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764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1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1" y="0"/>
            <a:ext cx="5257800" cy="762000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en-US" dirty="0"/>
              <a:t>Focus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4681"/>
            <a:ext cx="8915400" cy="5794719"/>
          </a:xfrm>
        </p:spPr>
        <p:txBody>
          <a:bodyPr/>
          <a:lstStyle/>
          <a:p>
            <a:pPr marL="463550" indent="-463550">
              <a:buAutoNum type="arabicPeriod"/>
            </a:pPr>
            <a:r>
              <a:rPr lang="en-US" sz="2800" dirty="0">
                <a:solidFill>
                  <a:srgbClr val="0070C0"/>
                </a:solidFill>
              </a:rPr>
              <a:t>Classify the composition of Earth’s atmosphere (gases, layers)?</a:t>
            </a:r>
          </a:p>
          <a:p>
            <a:pPr marL="463550" indent="-463550">
              <a:buFontTx/>
              <a:buAutoNum type="arabicPeriod"/>
            </a:pPr>
            <a:r>
              <a:rPr lang="en-US" sz="2800" dirty="0">
                <a:solidFill>
                  <a:srgbClr val="FF0000"/>
                </a:solidFill>
              </a:rPr>
              <a:t>Describe the major factors affecting weather?</a:t>
            </a:r>
          </a:p>
          <a:p>
            <a:pPr marL="463550" indent="-463550">
              <a:buAutoNum type="arabicPeriod"/>
            </a:pPr>
            <a:r>
              <a:rPr lang="en-US" sz="2800" dirty="0">
                <a:solidFill>
                  <a:srgbClr val="0070C0"/>
                </a:solidFill>
              </a:rPr>
              <a:t>List the major components of the hydrologic cycle.</a:t>
            </a:r>
          </a:p>
          <a:p>
            <a:pPr marL="463550" indent="-463550">
              <a:buAutoNum type="arabicPeriod"/>
            </a:pPr>
            <a:r>
              <a:rPr lang="en-US" sz="2800" dirty="0">
                <a:solidFill>
                  <a:srgbClr val="FF0000"/>
                </a:solidFill>
              </a:rPr>
              <a:t>Explain the various phases of water related to energy interactions.</a:t>
            </a:r>
          </a:p>
          <a:p>
            <a:pPr marL="463550" indent="-463550">
              <a:buAutoNum type="arabicPeriod"/>
            </a:pPr>
            <a:r>
              <a:rPr lang="en-US" sz="2800" dirty="0">
                <a:solidFill>
                  <a:srgbClr val="0070C0"/>
                </a:solidFill>
              </a:rPr>
              <a:t>Understand relative humidity &amp; dew point related to temperature. </a:t>
            </a:r>
          </a:p>
          <a:p>
            <a:pPr marL="463550" indent="-463550">
              <a:buAutoNum type="arabicPeriod"/>
            </a:pPr>
            <a:r>
              <a:rPr lang="en-US" sz="2800" dirty="0">
                <a:solidFill>
                  <a:srgbClr val="FF0000"/>
                </a:solidFill>
              </a:rPr>
              <a:t>Define cloud formation and name &amp; define the major types of clouds.</a:t>
            </a:r>
          </a:p>
          <a:p>
            <a:pPr marL="463550" indent="-463550">
              <a:buAutoNum type="arabicPeriod"/>
            </a:pPr>
            <a:r>
              <a:rPr lang="en-US" dirty="0">
                <a:solidFill>
                  <a:srgbClr val="7030A0"/>
                </a:solidFill>
              </a:rPr>
              <a:t>Explain how wind forms and factors that affect wind. </a:t>
            </a:r>
            <a:endParaRPr lang="en-US" sz="3600" dirty="0">
              <a:solidFill>
                <a:srgbClr val="7030A0"/>
              </a:solidFill>
            </a:endParaRPr>
          </a:p>
        </p:txBody>
      </p:sp>
      <p:pic>
        <p:nvPicPr>
          <p:cNvPr id="4" name="Picture 3" descr="lesson_question-01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"/>
            <a:ext cx="1143000" cy="92675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997F6A-7232-46BD-82E9-BC93CC318D0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338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State of the Atmosphere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dirty="0">
                <a:solidFill>
                  <a:srgbClr val="00B050"/>
                </a:solidFill>
              </a:rPr>
              <a:t>To determine the condition of the atmosphere in a given location, the following factors can be measured:</a:t>
            </a:r>
          </a:p>
          <a:p>
            <a:pPr marL="0" indent="0" eaLnBrk="1" hangingPunct="1">
              <a:buFontTx/>
              <a:buNone/>
              <a:defRPr/>
            </a:pPr>
            <a:endParaRPr lang="en-US" sz="1200" dirty="0"/>
          </a:p>
          <a:p>
            <a:pPr lvl="1" eaLnBrk="1" hangingPunct="1">
              <a:defRPr/>
            </a:pPr>
            <a:r>
              <a:rPr lang="en-US" dirty="0"/>
              <a:t>Temperature – </a:t>
            </a:r>
            <a:r>
              <a:rPr lang="en-US" dirty="0">
                <a:solidFill>
                  <a:srgbClr val="FF0000"/>
                </a:solidFill>
              </a:rPr>
              <a:t>thermometer</a:t>
            </a:r>
          </a:p>
          <a:p>
            <a:pPr marL="457200" lvl="1" indent="0" eaLnBrk="1" hangingPunct="1">
              <a:buNone/>
              <a:defRPr/>
            </a:pPr>
            <a:endParaRPr lang="en-US" sz="800" dirty="0">
              <a:solidFill>
                <a:srgbClr val="FF0000"/>
              </a:solidFill>
            </a:endParaRPr>
          </a:p>
          <a:p>
            <a:pPr lvl="1" eaLnBrk="1" hangingPunct="1">
              <a:defRPr/>
            </a:pPr>
            <a:r>
              <a:rPr lang="en-US" dirty="0"/>
              <a:t>Humidity – </a:t>
            </a:r>
            <a:r>
              <a:rPr lang="en-US" dirty="0" err="1">
                <a:solidFill>
                  <a:srgbClr val="00B050"/>
                </a:solidFill>
              </a:rPr>
              <a:t>psychrometer</a:t>
            </a:r>
            <a:r>
              <a:rPr lang="en-US" dirty="0"/>
              <a:t> or </a:t>
            </a:r>
            <a:r>
              <a:rPr lang="en-US" dirty="0">
                <a:solidFill>
                  <a:srgbClr val="00B050"/>
                </a:solidFill>
              </a:rPr>
              <a:t>hygrometer</a:t>
            </a:r>
          </a:p>
          <a:p>
            <a:pPr marL="457200" lvl="1" indent="0" eaLnBrk="1" hangingPunct="1">
              <a:buNone/>
              <a:defRPr/>
            </a:pPr>
            <a:endParaRPr lang="en-US" sz="800" dirty="0">
              <a:solidFill>
                <a:srgbClr val="00B050"/>
              </a:solidFill>
            </a:endParaRPr>
          </a:p>
          <a:p>
            <a:pPr lvl="1" eaLnBrk="1" hangingPunct="1">
              <a:defRPr/>
            </a:pPr>
            <a:r>
              <a:rPr lang="en-US" dirty="0"/>
              <a:t>Wind speed and direction – </a:t>
            </a:r>
            <a:r>
              <a:rPr lang="en-US" dirty="0">
                <a:solidFill>
                  <a:srgbClr val="00B0F0"/>
                </a:solidFill>
              </a:rPr>
              <a:t>anemometer</a:t>
            </a:r>
          </a:p>
          <a:p>
            <a:pPr marL="457200" lvl="1" indent="0" eaLnBrk="1" hangingPunct="1">
              <a:buNone/>
              <a:defRPr/>
            </a:pPr>
            <a:endParaRPr lang="en-US" sz="800" dirty="0">
              <a:solidFill>
                <a:srgbClr val="00B0F0"/>
              </a:solidFill>
            </a:endParaRPr>
          </a:p>
          <a:p>
            <a:pPr lvl="1" eaLnBrk="1" hangingPunct="1">
              <a:defRPr/>
            </a:pPr>
            <a:r>
              <a:rPr lang="en-US" dirty="0"/>
              <a:t>Air pressure – </a:t>
            </a:r>
            <a:r>
              <a:rPr lang="en-US" dirty="0">
                <a:solidFill>
                  <a:srgbClr val="FF0000"/>
                </a:solidFill>
              </a:rPr>
              <a:t>barometer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4" b="8461"/>
          <a:stretch/>
        </p:blipFill>
        <p:spPr>
          <a:xfrm>
            <a:off x="5715000" y="4930048"/>
            <a:ext cx="3178969" cy="1927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2"/>
          <p:cNvSpPr>
            <a:spLocks noGrp="1" noChangeArrowheads="1"/>
          </p:cNvSpPr>
          <p:nvPr>
            <p:ph type="title"/>
          </p:nvPr>
        </p:nvSpPr>
        <p:spPr>
          <a:xfrm>
            <a:off x="3804062" y="6353043"/>
            <a:ext cx="2441777" cy="488134"/>
          </a:xfrm>
          <a:solidFill>
            <a:srgbClr val="00B050"/>
          </a:solidFill>
        </p:spPr>
        <p:txBody>
          <a:bodyPr/>
          <a:lstStyle/>
          <a:p>
            <a:pPr eaLnBrk="1" hangingPunct="1"/>
            <a:r>
              <a:rPr lang="en-US" sz="1600" dirty="0"/>
              <a:t>Atmospheric Tools</a:t>
            </a:r>
          </a:p>
        </p:txBody>
      </p:sp>
      <p:pic>
        <p:nvPicPr>
          <p:cNvPr id="13315" name="Picture 5" descr="zigarren-hygrome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76200"/>
            <a:ext cx="3273425" cy="312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7" descr="w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3" r="6093"/>
          <a:stretch/>
        </p:blipFill>
        <p:spPr bwMode="auto">
          <a:xfrm>
            <a:off x="4660490" y="0"/>
            <a:ext cx="41148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9" descr="barome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21050"/>
            <a:ext cx="3505200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" y="2133600"/>
            <a:ext cx="2839239" cy="646331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Hygrometer</a:t>
            </a:r>
          </a:p>
        </p:txBody>
      </p:sp>
      <p:sp>
        <p:nvSpPr>
          <p:cNvPr id="8" name="Rectangle 7"/>
          <p:cNvSpPr/>
          <p:nvPr/>
        </p:nvSpPr>
        <p:spPr>
          <a:xfrm>
            <a:off x="821738" y="5602069"/>
            <a:ext cx="2550699" cy="646331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Barometer</a:t>
            </a:r>
          </a:p>
        </p:txBody>
      </p:sp>
      <p:sp>
        <p:nvSpPr>
          <p:cNvPr id="9" name="Rectangle 8"/>
          <p:cNvSpPr/>
          <p:nvPr/>
        </p:nvSpPr>
        <p:spPr>
          <a:xfrm>
            <a:off x="5182855" y="1905000"/>
            <a:ext cx="3070071" cy="646331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Anemometer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8" t="68443" r="42157" b="20321"/>
          <a:stretch/>
        </p:blipFill>
        <p:spPr>
          <a:xfrm>
            <a:off x="4114799" y="4078464"/>
            <a:ext cx="4775037" cy="213872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191000" y="3962400"/>
            <a:ext cx="3339376" cy="646331"/>
          </a:xfrm>
          <a:prstGeom prst="rect">
            <a:avLst/>
          </a:prstGeom>
          <a:solidFill>
            <a:schemeClr val="accent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Psychro</a:t>
            </a:r>
            <a:r>
              <a:rPr lang="en-US" sz="3600" b="1" cap="none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meter</a:t>
            </a:r>
            <a:endParaRPr lang="en-US" sz="3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11" descr="weather_s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879" y="176211"/>
            <a:ext cx="6802121" cy="6376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400" y="2819400"/>
            <a:ext cx="3352800" cy="2057400"/>
          </a:xfrm>
          <a:solidFill>
            <a:srgbClr val="FFFF00"/>
          </a:solidFill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Anemometers measure wind speed and direction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4191000" y="5562600"/>
            <a:ext cx="2993127" cy="646331"/>
          </a:xfrm>
          <a:prstGeom prst="rect">
            <a:avLst/>
          </a:prstGeom>
          <a:solidFill>
            <a:srgbClr val="C0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anemometer</a:t>
            </a:r>
          </a:p>
        </p:txBody>
      </p:sp>
    </p:spTree>
    <p:extLst>
      <p:ext uri="{BB962C8B-B14F-4D97-AF65-F5344CB8AC3E}">
        <p14:creationId xmlns:p14="http://schemas.microsoft.com/office/powerpoint/2010/main" val="191040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05800" cy="1143000"/>
          </a:xfrm>
        </p:spPr>
        <p:txBody>
          <a:bodyPr/>
          <a:lstStyle/>
          <a:p>
            <a:pPr eaLnBrk="1" hangingPunct="1"/>
            <a:r>
              <a:rPr lang="en-US" sz="4000"/>
              <a:t>Air Pressure/Temperature/Density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3559175" cy="48006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As altitude (height) increases, pressure decreases.</a:t>
            </a:r>
          </a:p>
          <a:p>
            <a:pPr marL="0" indent="0" eaLnBrk="1" hangingPunct="1">
              <a:buNone/>
              <a:defRPr/>
            </a:pPr>
            <a:r>
              <a:rPr lang="en-US" dirty="0">
                <a:solidFill>
                  <a:srgbClr val="00B050"/>
                </a:solidFill>
              </a:rPr>
              <a:t>Temperature also decreases.</a:t>
            </a:r>
          </a:p>
          <a:p>
            <a:pPr marL="0" indent="0" eaLnBrk="1" hangingPunct="1">
              <a:buFontTx/>
              <a:buNone/>
              <a:defRPr/>
            </a:pPr>
            <a:endParaRPr lang="en-US" dirty="0"/>
          </a:p>
          <a:p>
            <a:pPr marL="0" indent="0" eaLnBrk="1" hangingPunct="1">
              <a:buNone/>
              <a:defRPr/>
            </a:pPr>
            <a:r>
              <a:rPr lang="en-US" dirty="0">
                <a:solidFill>
                  <a:srgbClr val="00B0F0"/>
                </a:solidFill>
              </a:rPr>
              <a:t>Air that is cooler, holds less water vapor and will condense easier.</a:t>
            </a:r>
          </a:p>
        </p:txBody>
      </p:sp>
      <p:sp>
        <p:nvSpPr>
          <p:cNvPr id="14340" name="Rectangle 10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4341" name="Picture 5" descr="adiab_c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1"/>
          <a:stretch>
            <a:fillRect/>
          </a:stretch>
        </p:blipFill>
        <p:spPr bwMode="auto">
          <a:xfrm>
            <a:off x="3787775" y="1295400"/>
            <a:ext cx="5257800" cy="543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6416675" y="5486400"/>
            <a:ext cx="2422525" cy="1066800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029200" y="5486400"/>
            <a:ext cx="1524000" cy="66193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38889E-6 1.36711E-6 L 0.0158 -0.5329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26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4.34883E-7 L 0.00834 -0.5477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273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 animBg="1"/>
      <p:bldP spid="7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Adiabatic Temperature Change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19200"/>
            <a:ext cx="3962400" cy="4906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00B0F0"/>
                </a:solidFill>
              </a:rPr>
              <a:t>When the temperature of air changes </a:t>
            </a:r>
            <a:r>
              <a:rPr lang="en-US" dirty="0">
                <a:solidFill>
                  <a:srgbClr val="00B050"/>
                </a:solidFill>
              </a:rPr>
              <a:t>due to a change in pressure</a:t>
            </a:r>
            <a:r>
              <a:rPr lang="en-US" dirty="0">
                <a:solidFill>
                  <a:srgbClr val="00B0F0"/>
                </a:solidFill>
              </a:rPr>
              <a:t> it is referred to as an </a:t>
            </a:r>
            <a:r>
              <a:rPr lang="en-US" dirty="0">
                <a:solidFill>
                  <a:srgbClr val="002060"/>
                </a:solidFill>
              </a:rPr>
              <a:t>adiabatic</a:t>
            </a:r>
            <a:r>
              <a:rPr lang="en-US" dirty="0">
                <a:solidFill>
                  <a:srgbClr val="00B0F0"/>
                </a:solidFill>
              </a:rPr>
              <a:t> temperature change</a:t>
            </a:r>
          </a:p>
          <a:p>
            <a:pPr marL="0" indent="0" eaLnBrk="1" hangingPunct="1">
              <a:buFontTx/>
              <a:buNone/>
              <a:defRPr/>
            </a:pPr>
            <a:endParaRPr lang="en-US" sz="1200" dirty="0"/>
          </a:p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</a:rPr>
              <a:t>This is what happens to air when it rises in the atmosphere.</a:t>
            </a:r>
          </a:p>
        </p:txBody>
      </p:sp>
      <p:pic>
        <p:nvPicPr>
          <p:cNvPr id="15364" name="Picture 4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1219200"/>
            <a:ext cx="4800600" cy="5380038"/>
          </a:xfr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07"/>
          <a:stretch/>
        </p:blipFill>
        <p:spPr bwMode="auto">
          <a:xfrm>
            <a:off x="4191000" y="3425876"/>
            <a:ext cx="4800600" cy="301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98"/>
          <a:stretch/>
        </p:blipFill>
        <p:spPr bwMode="auto">
          <a:xfrm>
            <a:off x="4191000" y="5257800"/>
            <a:ext cx="4800600" cy="1302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4475370" cy="3537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673" y="0"/>
            <a:ext cx="4724400" cy="3537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07160"/>
            <a:ext cx="5396346" cy="3350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9423" y="3175153"/>
            <a:ext cx="6286500" cy="664014"/>
          </a:xfrm>
          <a:solidFill>
            <a:srgbClr val="FFFF00"/>
          </a:solidFill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b="1" dirty="0"/>
              <a:t>All are forms of condensation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951171" y="1905000"/>
            <a:ext cx="25314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Clouds</a:t>
            </a:r>
          </a:p>
        </p:txBody>
      </p:sp>
      <p:sp>
        <p:nvSpPr>
          <p:cNvPr id="9" name="Rectangle 8"/>
          <p:cNvSpPr/>
          <p:nvPr/>
        </p:nvSpPr>
        <p:spPr>
          <a:xfrm>
            <a:off x="5415409" y="457200"/>
            <a:ext cx="1454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Fog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46706" y="4720915"/>
            <a:ext cx="16081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uiExpand="1" build="p" animBg="1"/>
      <p:bldP spid="3" grpId="0"/>
      <p:bldP spid="9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57200"/>
            <a:ext cx="5961041" cy="5334000"/>
          </a:xfrm>
        </p:spPr>
        <p:txBody>
          <a:bodyPr/>
          <a:lstStyle/>
          <a:p>
            <a:pPr marL="1493838" indent="-1493838" eaLnBrk="1" hangingPunct="1">
              <a:buNone/>
            </a:pPr>
            <a:r>
              <a:rPr lang="en-US" b="1" dirty="0">
                <a:solidFill>
                  <a:srgbClr val="FF0000"/>
                </a:solidFill>
              </a:rPr>
              <a:t>Clouds</a:t>
            </a:r>
            <a:r>
              <a:rPr lang="en-US" dirty="0">
                <a:solidFill>
                  <a:srgbClr val="FF0000"/>
                </a:solidFill>
              </a:rPr>
              <a:t> 	</a:t>
            </a:r>
            <a:r>
              <a:rPr lang="en-US" dirty="0"/>
              <a:t>are groups of water droplets that form up in the atmosphere – above the ground.</a:t>
            </a:r>
          </a:p>
          <a:p>
            <a:pPr marL="0" indent="0" eaLnBrk="1" hangingPunct="1">
              <a:buNone/>
            </a:pPr>
            <a:endParaRPr lang="en-US" sz="1200" dirty="0"/>
          </a:p>
          <a:p>
            <a:pPr marL="1036638" indent="-1036638" eaLnBrk="1" hangingPunct="1">
              <a:buNone/>
            </a:pPr>
            <a:r>
              <a:rPr lang="en-US" b="1" dirty="0">
                <a:solidFill>
                  <a:srgbClr val="FF0000"/>
                </a:solidFill>
              </a:rPr>
              <a:t>Dew</a:t>
            </a:r>
            <a:r>
              <a:rPr lang="en-US" dirty="0"/>
              <a:t> 	is condensation that occurs on objects on the ground.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1036638" indent="-1036638" eaLnBrk="1" hangingPunct="1">
              <a:buNone/>
            </a:pPr>
            <a:r>
              <a:rPr lang="en-US" b="1" dirty="0">
                <a:solidFill>
                  <a:srgbClr val="FF0000"/>
                </a:solidFill>
              </a:rPr>
              <a:t>Fog</a:t>
            </a:r>
            <a:r>
              <a:rPr lang="en-US" dirty="0">
                <a:solidFill>
                  <a:srgbClr val="FF0000"/>
                </a:solidFill>
              </a:rPr>
              <a:t> 	</a:t>
            </a:r>
            <a:r>
              <a:rPr lang="en-US" dirty="0"/>
              <a:t>is cloud formation that occurs near the ground.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54037"/>
            <a:ext cx="2495175" cy="165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564" y="4572000"/>
            <a:ext cx="2340451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41" y="2621756"/>
            <a:ext cx="2649898" cy="164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27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96850"/>
            <a:ext cx="8610600" cy="1143000"/>
          </a:xfrm>
        </p:spPr>
        <p:txBody>
          <a:bodyPr/>
          <a:lstStyle/>
          <a:p>
            <a:pPr eaLnBrk="1" hangingPunct="1"/>
            <a:r>
              <a:rPr lang="en-US" sz="4000" dirty="0"/>
              <a:t>How Do Clouds Form? (Condensation)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36700"/>
            <a:ext cx="9144000" cy="532130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defRPr/>
            </a:pPr>
            <a:r>
              <a:rPr lang="en-US" dirty="0">
                <a:solidFill>
                  <a:srgbClr val="00B050"/>
                </a:solidFill>
              </a:rPr>
              <a:t>Clouds form when </a:t>
            </a:r>
            <a:r>
              <a:rPr lang="en-US" dirty="0">
                <a:solidFill>
                  <a:srgbClr val="002060"/>
                </a:solidFill>
              </a:rPr>
              <a:t>air is cooled </a:t>
            </a:r>
            <a:r>
              <a:rPr lang="en-US" dirty="0">
                <a:solidFill>
                  <a:srgbClr val="00B050"/>
                </a:solidFill>
              </a:rPr>
              <a:t>to it’s dew point (point of saturation) (</a:t>
            </a:r>
            <a:r>
              <a:rPr lang="en-US" dirty="0">
                <a:solidFill>
                  <a:srgbClr val="7030A0"/>
                </a:solidFill>
              </a:rPr>
              <a:t>e.g. lower pressure, higher elevation</a:t>
            </a:r>
            <a:r>
              <a:rPr lang="en-US" dirty="0">
                <a:solidFill>
                  <a:srgbClr val="00B050"/>
                </a:solidFill>
              </a:rPr>
              <a:t>) which </a:t>
            </a:r>
            <a:r>
              <a:rPr lang="en-US" u="sng" dirty="0">
                <a:solidFill>
                  <a:srgbClr val="00B050"/>
                </a:solidFill>
              </a:rPr>
              <a:t>condenses</a:t>
            </a:r>
            <a:r>
              <a:rPr lang="en-US" dirty="0">
                <a:solidFill>
                  <a:srgbClr val="00B050"/>
                </a:solidFill>
              </a:rPr>
              <a:t> the water vapor in the atmosphere.</a:t>
            </a:r>
            <a:endParaRPr lang="en-US" sz="1200" dirty="0"/>
          </a:p>
          <a:p>
            <a:pPr eaLnBrk="1" hangingPunct="1">
              <a:spcBef>
                <a:spcPts val="1200"/>
              </a:spcBef>
              <a:defRPr/>
            </a:pPr>
            <a:r>
              <a:rPr lang="en-US" dirty="0">
                <a:solidFill>
                  <a:srgbClr val="FF0000"/>
                </a:solidFill>
              </a:rPr>
              <a:t>Water vapor molecules attach to one another because they move slower in cooler air, and eventually attach to dust or smoke particles (</a:t>
            </a:r>
            <a:r>
              <a:rPr lang="en-US" dirty="0">
                <a:solidFill>
                  <a:srgbClr val="00B050"/>
                </a:solidFill>
              </a:rPr>
              <a:t>condensation nuclei</a:t>
            </a:r>
            <a:r>
              <a:rPr lang="en-US" dirty="0">
                <a:solidFill>
                  <a:srgbClr val="FF0000"/>
                </a:solidFill>
              </a:rPr>
              <a:t>) in the atmosphere.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dirty="0">
                <a:solidFill>
                  <a:srgbClr val="7030A0"/>
                </a:solidFill>
              </a:rPr>
              <a:t>Once enough water is present – a cloud is formed. 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67" y="-1588"/>
            <a:ext cx="1906533" cy="152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04787C-B30A-4873-93E7-AFAFBCA0B3F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55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200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>
                <a:hlinkClick r:id="rId2"/>
              </a:rPr>
              <a:t>https://screenpal.com/watch/cFQUFCYimD</a:t>
            </a:r>
            <a:r>
              <a:rPr lang="en-US" sz="2800" dirty="0"/>
              <a:t> </a:t>
            </a:r>
          </a:p>
          <a:p>
            <a:pPr marL="0" indent="0" algn="ctr">
              <a:buNone/>
            </a:pPr>
            <a:r>
              <a:rPr lang="en-US" sz="2800" dirty="0"/>
              <a:t>(0:30)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354111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609600"/>
          </a:xfrm>
        </p:spPr>
        <p:txBody>
          <a:bodyPr/>
          <a:lstStyle/>
          <a:p>
            <a:pPr eaLnBrk="1" hangingPunct="1"/>
            <a:r>
              <a:rPr lang="en-US" dirty="0"/>
              <a:t>Cloud Formation Summary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524000"/>
            <a:ext cx="8991600" cy="5181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dirty="0">
                <a:solidFill>
                  <a:srgbClr val="00B0F0"/>
                </a:solidFill>
              </a:rPr>
              <a:t>Air needs to be cooled to its </a:t>
            </a:r>
            <a:r>
              <a:rPr lang="en-US" sz="2800" b="1" dirty="0">
                <a:solidFill>
                  <a:srgbClr val="FF0000"/>
                </a:solidFill>
              </a:rPr>
              <a:t>dew point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dirty="0">
                <a:solidFill>
                  <a:srgbClr val="FF0000"/>
                </a:solidFill>
              </a:rPr>
              <a:t>	</a:t>
            </a:r>
            <a:r>
              <a:rPr lang="en-US" sz="2800" dirty="0">
                <a:solidFill>
                  <a:srgbClr val="00B0F0"/>
                </a:solidFill>
              </a:rPr>
              <a:t>(</a:t>
            </a:r>
            <a:r>
              <a:rPr lang="en-US" sz="2800" dirty="0">
                <a:solidFill>
                  <a:srgbClr val="002060"/>
                </a:solidFill>
              </a:rPr>
              <a:t>the point where it turns from gas to liquid</a:t>
            </a:r>
            <a:r>
              <a:rPr lang="en-US" sz="2800" dirty="0">
                <a:solidFill>
                  <a:srgbClr val="00B0F0"/>
                </a:solidFill>
              </a:rPr>
              <a:t>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8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dirty="0">
                <a:solidFill>
                  <a:srgbClr val="00B050"/>
                </a:solidFill>
              </a:rPr>
              <a:t>Water vapor needs </a:t>
            </a:r>
            <a:r>
              <a:rPr lang="en-US" sz="2800" b="1" dirty="0">
                <a:solidFill>
                  <a:srgbClr val="FF0000"/>
                </a:solidFill>
              </a:rPr>
              <a:t>condensation nuclei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00B050"/>
                </a:solidFill>
              </a:rPr>
              <a:t>to condense on.  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2800" dirty="0">
                <a:solidFill>
                  <a:srgbClr val="002060"/>
                </a:solidFill>
              </a:rPr>
              <a:t>E.g. dust, salt in atmosphere, etc...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8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dirty="0">
                <a:solidFill>
                  <a:srgbClr val="7030A0"/>
                </a:solidFill>
              </a:rPr>
              <a:t>Air is most often cooled </a:t>
            </a:r>
            <a:r>
              <a:rPr lang="en-US" sz="2800" b="1" dirty="0">
                <a:solidFill>
                  <a:srgbClr val="FF0000"/>
                </a:solidFill>
              </a:rPr>
              <a:t>adiabatically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7030A0"/>
                </a:solidFill>
              </a:rPr>
              <a:t>in the atmosphere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2800" dirty="0">
                <a:solidFill>
                  <a:srgbClr val="7030A0"/>
                </a:solidFill>
              </a:rPr>
              <a:t> (</a:t>
            </a:r>
            <a:r>
              <a:rPr lang="en-US" sz="2800" dirty="0">
                <a:solidFill>
                  <a:srgbClr val="00B0F0"/>
                </a:solidFill>
              </a:rPr>
              <a:t>a change in temperature due to a change in pressure</a:t>
            </a:r>
            <a:r>
              <a:rPr lang="en-US" sz="2800" dirty="0">
                <a:solidFill>
                  <a:srgbClr val="7030A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15217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/>
              <a:t>Composition of the Atmosphere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0000"/>
                </a:solidFill>
              </a:rPr>
              <a:t>What are the major components of the atmosphere?</a:t>
            </a:r>
          </a:p>
          <a:p>
            <a:pPr marL="0" indent="0" eaLnBrk="1" hangingPunct="1">
              <a:buNone/>
            </a:pPr>
            <a:endParaRPr lang="en-US" dirty="0"/>
          </a:p>
          <a:p>
            <a:pPr eaLnBrk="1" hangingPunct="1"/>
            <a:r>
              <a:rPr lang="en-US" dirty="0">
                <a:solidFill>
                  <a:srgbClr val="0070C0"/>
                </a:solidFill>
              </a:rPr>
              <a:t>Which gases make up most of the atmosphere?</a:t>
            </a:r>
          </a:p>
        </p:txBody>
      </p:sp>
      <p:pic>
        <p:nvPicPr>
          <p:cNvPr id="5" name="Picture 5" descr="FIG01_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7543800" cy="565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3184525"/>
            <a:ext cx="8991600" cy="5178425"/>
          </a:xfrm>
        </p:spPr>
        <p:txBody>
          <a:bodyPr/>
          <a:lstStyle/>
          <a:p>
            <a:pPr eaLnBrk="1" hangingPunct="1">
              <a:spcBef>
                <a:spcPts val="1200"/>
              </a:spcBef>
              <a:defRPr/>
            </a:pPr>
            <a:r>
              <a:rPr lang="en-US" sz="2800" dirty="0">
                <a:solidFill>
                  <a:srgbClr val="00B050"/>
                </a:solidFill>
              </a:rPr>
              <a:t>The adiabatic process occurs when air rises or descends. </a:t>
            </a:r>
            <a:r>
              <a:rPr lang="en-US" sz="2800" u="sng" dirty="0">
                <a:solidFill>
                  <a:srgbClr val="FF0000"/>
                </a:solidFill>
              </a:rPr>
              <a:t>No heat</a:t>
            </a:r>
            <a:r>
              <a:rPr lang="en-US" sz="2800" dirty="0">
                <a:solidFill>
                  <a:srgbClr val="FF0000"/>
                </a:solidFill>
              </a:rPr>
              <a:t> is added to or withdrawn from air</a:t>
            </a:r>
            <a:r>
              <a:rPr lang="en-US" sz="2800" dirty="0"/>
              <a:t>. </a:t>
            </a:r>
            <a:endParaRPr lang="en-US" sz="2800" dirty="0">
              <a:solidFill>
                <a:srgbClr val="00B050"/>
              </a:solidFill>
            </a:endParaRPr>
          </a:p>
          <a:p>
            <a:pPr eaLnBrk="1" hangingPunct="1">
              <a:spcBef>
                <a:spcPts val="1200"/>
              </a:spcBef>
              <a:defRPr/>
            </a:pPr>
            <a:r>
              <a:rPr lang="en-US" sz="2800" dirty="0"/>
              <a:t>Air pressure decreases with elevation (as air rises) and therefore expands.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sz="2800" dirty="0">
                <a:solidFill>
                  <a:srgbClr val="7030A0"/>
                </a:solidFill>
              </a:rPr>
              <a:t>The expanding air loses kinetic energy as the molecules slow down, decreasing temperature.</a:t>
            </a:r>
          </a:p>
          <a:p>
            <a:pPr marL="0" indent="0" algn="ctr" eaLnBrk="1" hangingPunct="1">
              <a:spcBef>
                <a:spcPts val="1200"/>
              </a:spcBef>
              <a:buNone/>
              <a:defRPr/>
            </a:pPr>
            <a:r>
              <a:rPr lang="en-US" sz="2800" dirty="0">
                <a:solidFill>
                  <a:srgbClr val="7030A0"/>
                </a:solidFill>
                <a:hlinkClick r:id="rId3"/>
              </a:rPr>
              <a:t>http://somup.com/cF6h2LnVWV</a:t>
            </a:r>
            <a:r>
              <a:rPr lang="en-US" sz="2800" dirty="0">
                <a:solidFill>
                  <a:srgbClr val="7030A0"/>
                </a:solidFill>
              </a:rPr>
              <a:t> (1:05)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2172" y="6532378"/>
            <a:ext cx="2133600" cy="249422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04787C-B30A-4873-93E7-AFAFBCA0B3F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702" y="0"/>
            <a:ext cx="7288596" cy="3184525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865"/>
            <a:ext cx="3505200" cy="593725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sz="2400" dirty="0"/>
              <a:t>Adiabatic Cooling</a:t>
            </a:r>
          </a:p>
        </p:txBody>
      </p:sp>
    </p:spTree>
    <p:extLst>
      <p:ext uri="{BB962C8B-B14F-4D97-AF65-F5344CB8AC3E}">
        <p14:creationId xmlns:p14="http://schemas.microsoft.com/office/powerpoint/2010/main" val="144055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9164782" cy="682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67000" y="4724400"/>
            <a:ext cx="5519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Types of Clouds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04787C-B30A-4873-93E7-AFAFBCA0B3F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138" y="533400"/>
            <a:ext cx="680186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Cloud cover affects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Earth’s temperature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Module 7A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04787C-B30A-4873-93E7-AFAFBCA0B3F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381"/>
            <a:ext cx="9144000" cy="6595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34200" y="190053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Wispy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116096"/>
            <a:ext cx="7315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There are 4 main types of Clouds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F574F5-BFDA-46B6-AADB-5BBF04B80DF4}"/>
              </a:ext>
            </a:extLst>
          </p:cNvPr>
          <p:cNvSpPr txBox="1"/>
          <p:nvPr/>
        </p:nvSpPr>
        <p:spPr>
          <a:xfrm>
            <a:off x="381000" y="1946701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8DD2D8-EEF4-4F82-A893-F4158DD1FD4E}"/>
              </a:ext>
            </a:extLst>
          </p:cNvPr>
          <p:cNvSpPr txBox="1"/>
          <p:nvPr/>
        </p:nvSpPr>
        <p:spPr>
          <a:xfrm>
            <a:off x="381000" y="2595517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82EC24-6CF2-40F7-B84A-C516943360DD}"/>
              </a:ext>
            </a:extLst>
          </p:cNvPr>
          <p:cNvSpPr txBox="1"/>
          <p:nvPr/>
        </p:nvSpPr>
        <p:spPr>
          <a:xfrm>
            <a:off x="381000" y="3288268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421615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Module 7A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04787C-B30A-4873-93E7-AFAFBCA0B3F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3494622"/>
            <a:ext cx="4752975" cy="3338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94623"/>
            <a:ext cx="4814149" cy="3363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58"/>
            <a:ext cx="4814149" cy="349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150" y="1"/>
            <a:ext cx="4329850" cy="349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09800" y="2971800"/>
            <a:ext cx="4965290" cy="7921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Lenticular Clouds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CEEF3B-C1F2-491A-B7BA-FE51260C1C76}"/>
              </a:ext>
            </a:extLst>
          </p:cNvPr>
          <p:cNvSpPr txBox="1"/>
          <p:nvPr/>
        </p:nvSpPr>
        <p:spPr>
          <a:xfrm>
            <a:off x="2008326" y="3244334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741526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609600"/>
          </a:xfrm>
        </p:spPr>
        <p:txBody>
          <a:bodyPr/>
          <a:lstStyle/>
          <a:p>
            <a:pPr eaLnBrk="1" hangingPunct="1"/>
            <a:r>
              <a:rPr lang="en-US" dirty="0"/>
              <a:t>Cloud Formation Summary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Module 7A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04787C-B30A-4873-93E7-AFAFBCA0B3F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1281"/>
            <a:ext cx="9144000" cy="679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0500" y="5875893"/>
            <a:ext cx="1790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 modifier for “precipitation”</a:t>
            </a:r>
          </a:p>
        </p:txBody>
      </p:sp>
    </p:spTree>
    <p:extLst>
      <p:ext uri="{BB962C8B-B14F-4D97-AF65-F5344CB8AC3E}">
        <p14:creationId xmlns:p14="http://schemas.microsoft.com/office/powerpoint/2010/main" val="35388604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3173054" cy="65532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As air flows along the surface of the Earth, it encounters obstructions. </a:t>
            </a:r>
            <a:r>
              <a:rPr lang="en-US" sz="2800" dirty="0"/>
              <a:t>These are </a:t>
            </a:r>
            <a:r>
              <a:rPr lang="en-US" sz="2800" dirty="0">
                <a:solidFill>
                  <a:srgbClr val="7030A0"/>
                </a:solidFill>
              </a:rPr>
              <a:t>man-made</a:t>
            </a:r>
            <a:r>
              <a:rPr lang="en-US" sz="2800" dirty="0"/>
              <a:t> objects, such as buildings and bridges, and </a:t>
            </a:r>
            <a:r>
              <a:rPr lang="en-US" sz="2800" dirty="0">
                <a:solidFill>
                  <a:srgbClr val="00B050"/>
                </a:solidFill>
              </a:rPr>
              <a:t>natural</a:t>
            </a:r>
            <a:r>
              <a:rPr lang="en-US" sz="2800" dirty="0"/>
              <a:t> features, like hills, valleys, and </a:t>
            </a:r>
            <a:r>
              <a:rPr lang="en-US" sz="2800" dirty="0">
                <a:solidFill>
                  <a:srgbClr val="FF0000"/>
                </a:solidFill>
              </a:rPr>
              <a:t>mountains</a:t>
            </a:r>
            <a:r>
              <a:rPr lang="en-US" sz="2800" dirty="0"/>
              <a:t>. All of them disrupt the flow of air into eddies (swirls).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04787C-B30A-4873-93E7-AFAFBCA0B3F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054" y="27039"/>
            <a:ext cx="5934075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1839" y="3398838"/>
            <a:ext cx="4965290" cy="792162"/>
          </a:xfrm>
        </p:spPr>
        <p:txBody>
          <a:bodyPr/>
          <a:lstStyle/>
          <a:p>
            <a:r>
              <a:rPr lang="en-US" dirty="0"/>
              <a:t>Lenticular Clouds</a:t>
            </a:r>
          </a:p>
        </p:txBody>
      </p:sp>
      <p:sp>
        <p:nvSpPr>
          <p:cNvPr id="6" name="Rectangle 5"/>
          <p:cNvSpPr/>
          <p:nvPr/>
        </p:nvSpPr>
        <p:spPr>
          <a:xfrm>
            <a:off x="3276599" y="4800600"/>
            <a:ext cx="58305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Lens shaped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” clouds formed in pockets of low pressure. Air expands, cools, and forms a cloud.</a:t>
            </a:r>
          </a:p>
        </p:txBody>
      </p:sp>
    </p:spTree>
    <p:extLst>
      <p:ext uri="{BB962C8B-B14F-4D97-AF65-F5344CB8AC3E}">
        <p14:creationId xmlns:p14="http://schemas.microsoft.com/office/powerpoint/2010/main" val="35137789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"/>
            <a:ext cx="8610939" cy="585356"/>
          </a:xfrm>
        </p:spPr>
        <p:txBody>
          <a:bodyPr/>
          <a:lstStyle/>
          <a:p>
            <a:pPr marL="1493838" indent="-1493838" algn="ctr" eaLnBrk="1" hangingPunct="1">
              <a:buNone/>
            </a:pPr>
            <a:r>
              <a:rPr lang="en-US" b="1" dirty="0">
                <a:solidFill>
                  <a:srgbClr val="FF0000"/>
                </a:solidFill>
              </a:rPr>
              <a:t>Clouds</a:t>
            </a:r>
            <a:r>
              <a:rPr lang="en-US" dirty="0">
                <a:solidFill>
                  <a:srgbClr val="FF0000"/>
                </a:solidFill>
              </a:rPr>
              <a:t> 	</a:t>
            </a:r>
            <a:r>
              <a:rPr lang="en-US" dirty="0"/>
              <a:t>are classified by altitude</a:t>
            </a:r>
          </a:p>
          <a:p>
            <a:pPr marL="0" indent="0" eaLnBrk="1" hangingPunct="1">
              <a:buNone/>
            </a:pPr>
            <a:endParaRPr lang="en-US" sz="1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Module 7A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04787C-B30A-4873-93E7-AFAFBCA0B3F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96" y="661556"/>
            <a:ext cx="8583704" cy="604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52"/>
          <a:stretch/>
        </p:blipFill>
        <p:spPr bwMode="auto">
          <a:xfrm>
            <a:off x="3429000" y="3234448"/>
            <a:ext cx="1410929" cy="118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29852" y="3471446"/>
            <a:ext cx="11945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Lenticular</a:t>
            </a:r>
          </a:p>
        </p:txBody>
      </p:sp>
      <p:pic>
        <p:nvPicPr>
          <p:cNvPr id="8" name="Picture 7" descr="strategy-01.ep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7" y="0"/>
            <a:ext cx="1200150" cy="97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3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04787C-B30A-4873-93E7-AFAFBCA0B3F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4800"/>
            <a:ext cx="9003859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0"/>
            <a:ext cx="1066800" cy="9906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93" r="17470" b="25758"/>
          <a:stretch/>
        </p:blipFill>
        <p:spPr bwMode="auto">
          <a:xfrm>
            <a:off x="5638800" y="2590800"/>
            <a:ext cx="1676400" cy="89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324600" y="3471446"/>
            <a:ext cx="1194548" cy="33855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600" y="22098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71600" y="29718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57800" y="4901381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76600" y="51816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43000" y="48768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93274" y="34290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00600" y="35052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20000" y="1973826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55775" y="2322871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260422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Module 7A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04787C-B30A-4873-93E7-AFAFBCA0B3F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7" y="381000"/>
            <a:ext cx="9144937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066800" cy="9906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93" r="17470" b="25758"/>
          <a:stretch/>
        </p:blipFill>
        <p:spPr bwMode="auto">
          <a:xfrm>
            <a:off x="5638800" y="2590800"/>
            <a:ext cx="1676400" cy="89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879726" y="3471446"/>
            <a:ext cx="11945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Lenticular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27E141-A213-4D39-8652-E210B5CD63E7}"/>
              </a:ext>
            </a:extLst>
          </p:cNvPr>
          <p:cNvSpPr txBox="1"/>
          <p:nvPr/>
        </p:nvSpPr>
        <p:spPr>
          <a:xfrm>
            <a:off x="1905000" y="6151422"/>
            <a:ext cx="6096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You are NOT responsible for “Alto” cloud formations</a:t>
            </a:r>
          </a:p>
        </p:txBody>
      </p:sp>
    </p:spTree>
    <p:extLst>
      <p:ext uri="{BB962C8B-B14F-4D97-AF65-F5344CB8AC3E}">
        <p14:creationId xmlns:p14="http://schemas.microsoft.com/office/powerpoint/2010/main" val="29624363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AE5107-A1EE-4182-8C6D-0DB18858F72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5" descr="warm_up-01.ep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105" cy="99060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828800" y="304800"/>
          <a:ext cx="5867400" cy="6404338"/>
        </p:xfrm>
        <a:graphic>
          <a:graphicData uri="http://schemas.openxmlformats.org/drawingml/2006/table">
            <a:tbl>
              <a:tblPr/>
              <a:tblGrid>
                <a:gridCol w="586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0571">
                <a:tc>
                  <a:txBody>
                    <a:bodyPr/>
                    <a:lstStyle/>
                    <a:p>
                      <a:pPr marL="339725" indent="-339725"/>
                      <a:r>
                        <a:rPr lang="en-US" sz="2000" dirty="0">
                          <a:effectLst/>
                          <a:latin typeface="Arial"/>
                        </a:rPr>
                        <a:t>1.  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common term refers to the amount of water vapor that is held in the air? </a:t>
                      </a:r>
                    </a:p>
                  </a:txBody>
                  <a:tcPr marL="40053" marR="40053" marT="20026" marB="200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652">
                <a:tc>
                  <a:txBody>
                    <a:bodyPr/>
                    <a:lstStyle/>
                    <a:p>
                      <a:pPr marL="339725" indent="-339725" algn="l"/>
                      <a:r>
                        <a:rPr lang="en-US" sz="2000" dirty="0">
                          <a:effectLst/>
                          <a:latin typeface="Arial"/>
                        </a:rPr>
                        <a:t>2.  Stratus, cirrus, cumulus and nimbus are types of what? </a:t>
                      </a:r>
                    </a:p>
                  </a:txBody>
                  <a:tcPr marL="40053" marR="40053" marT="20026" marB="200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652">
                <a:tc>
                  <a:txBody>
                    <a:bodyPr/>
                    <a:lstStyle/>
                    <a:p>
                      <a:pPr marL="339725" marR="0" indent="-339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3.  What is the name of a scientist who studies weather? </a:t>
                      </a:r>
                    </a:p>
                  </a:txBody>
                  <a:tcPr marL="40053" marR="40053" marT="20026" marB="200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652">
                <a:tc>
                  <a:txBody>
                    <a:bodyPr/>
                    <a:lstStyle/>
                    <a:p>
                      <a:pPr marL="339725" marR="0" indent="-339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4.  What is the name of a weather instrument used to measure atmospheric pressure? </a:t>
                      </a:r>
                    </a:p>
                  </a:txBody>
                  <a:tcPr marL="40053" marR="40053" marT="20026" marB="200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515">
                <a:tc>
                  <a:txBody>
                    <a:bodyPr/>
                    <a:lstStyle/>
                    <a:p>
                      <a:pPr marL="339725" marR="0" indent="-339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5.  An anemometer is used to measure what? </a:t>
                      </a:r>
                    </a:p>
                  </a:txBody>
                  <a:tcPr marL="40053" marR="40053" marT="20026" marB="200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3012">
                <a:tc>
                  <a:txBody>
                    <a:bodyPr/>
                    <a:lstStyle/>
                    <a:p>
                      <a:pPr marL="339725" indent="-339725" algn="l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 Sounding like a sign of the Zodiac, what happens when falling ice crystals evaporate before they hit the ground? </a:t>
                      </a:r>
                      <a:endParaRPr lang="en-US" sz="2000" b="1" dirty="0">
                        <a:effectLst/>
                        <a:latin typeface="Arial"/>
                      </a:endParaRPr>
                    </a:p>
                  </a:txBody>
                  <a:tcPr marL="40053" marR="40053" marT="20026" marB="200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0571">
                <a:tc>
                  <a:txBody>
                    <a:bodyPr/>
                    <a:lstStyle/>
                    <a:p>
                      <a:pPr marL="339725" indent="-339725"/>
                      <a:r>
                        <a:rPr lang="en-US" sz="2000" dirty="0">
                          <a:effectLst/>
                          <a:latin typeface="Arial"/>
                        </a:rPr>
                        <a:t>7.  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cloud term means 'sheet' or 'sheet-like' or 'layer'? </a:t>
                      </a:r>
                    </a:p>
                  </a:txBody>
                  <a:tcPr marL="40053" marR="40053" marT="20026" marB="200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0571">
                <a:tc>
                  <a:txBody>
                    <a:bodyPr/>
                    <a:lstStyle/>
                    <a:p>
                      <a:pPr marL="339725" indent="-339725"/>
                      <a:r>
                        <a:rPr lang="en-US" sz="2000" dirty="0">
                          <a:effectLst/>
                          <a:latin typeface="Arial"/>
                        </a:rPr>
                        <a:t>8.  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is the line on a weather chart which joins points of equal pressure? </a:t>
                      </a:r>
                    </a:p>
                  </a:txBody>
                  <a:tcPr marL="40053" marR="40053" marT="20026" marB="200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0571">
                <a:tc>
                  <a:txBody>
                    <a:bodyPr/>
                    <a:lstStyle/>
                    <a:p>
                      <a:pPr marL="339725" indent="-339725"/>
                      <a:r>
                        <a:rPr lang="en-US" sz="2000" dirty="0">
                          <a:effectLst/>
                          <a:latin typeface="Arial"/>
                        </a:rPr>
                        <a:t>9.  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common term refers to the movement of air from a high pressure to a low pressure zone? </a:t>
                      </a:r>
                    </a:p>
                  </a:txBody>
                  <a:tcPr marL="40053" marR="40053" marT="20026" marB="200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20571">
                <a:tc>
                  <a:txBody>
                    <a:bodyPr/>
                    <a:lstStyle/>
                    <a:p>
                      <a:pPr marL="339725" indent="-339725"/>
                      <a:r>
                        <a:rPr lang="en-US" sz="2000" dirty="0">
                          <a:effectLst/>
                          <a:latin typeface="Arial"/>
                        </a:rPr>
                        <a:t>10. 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type of cloud is normally associated with thunderstorms? </a:t>
                      </a:r>
                    </a:p>
                  </a:txBody>
                  <a:tcPr marL="40053" marR="40053" marT="20026" marB="200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5284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/>
          <a:lstStyle/>
          <a:p>
            <a:pPr eaLnBrk="1" hangingPunct="1"/>
            <a:r>
              <a:rPr lang="en-US"/>
              <a:t>Layers of the Atmosphere</a:t>
            </a:r>
          </a:p>
        </p:txBody>
      </p:sp>
      <p:sp>
        <p:nvSpPr>
          <p:cNvPr id="4099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101" name="Picture 5" descr="atmosphere_lay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3" r="20918" b="5994"/>
          <a:stretch>
            <a:fillRect/>
          </a:stretch>
        </p:blipFill>
        <p:spPr bwMode="auto">
          <a:xfrm>
            <a:off x="1588" y="914401"/>
            <a:ext cx="9142412" cy="574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88" y="3124200"/>
            <a:ext cx="9142412" cy="1219200"/>
          </a:xfrm>
          <a:prstGeom prst="rect">
            <a:avLst/>
          </a:prstGeom>
          <a:solidFill>
            <a:srgbClr val="1737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3124200"/>
            <a:ext cx="9142412" cy="1981200"/>
          </a:xfrm>
          <a:prstGeom prst="rect">
            <a:avLst/>
          </a:prstGeom>
          <a:solidFill>
            <a:srgbClr val="1737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88" y="3125611"/>
            <a:ext cx="9142412" cy="1600200"/>
          </a:xfrm>
          <a:prstGeom prst="rect">
            <a:avLst/>
          </a:prstGeom>
          <a:solidFill>
            <a:srgbClr val="1737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B4F217-75D2-BD4E-AD38-A001E0408BC9}"/>
              </a:ext>
            </a:extLst>
          </p:cNvPr>
          <p:cNvSpPr txBox="1"/>
          <p:nvPr/>
        </p:nvSpPr>
        <p:spPr>
          <a:xfrm>
            <a:off x="457200" y="1600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Exosphere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6F3E57-D52A-ADD9-F364-87C98BCA85EA}"/>
              </a:ext>
            </a:extLst>
          </p:cNvPr>
          <p:cNvSpPr txBox="1"/>
          <p:nvPr/>
        </p:nvSpPr>
        <p:spPr>
          <a:xfrm>
            <a:off x="397823" y="231405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Ionosphere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3" grpId="0"/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AE5107-A1EE-4182-8C6D-0DB18858F72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5" descr="warm_up-01.ep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105" cy="99060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828800" y="318106"/>
          <a:ext cx="6629400" cy="6404338"/>
        </p:xfrm>
        <a:graphic>
          <a:graphicData uri="http://schemas.openxmlformats.org/drawingml/2006/table">
            <a:tbl>
              <a:tblPr/>
              <a:tblGrid>
                <a:gridCol w="662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0571">
                <a:tc>
                  <a:txBody>
                    <a:bodyPr/>
                    <a:lstStyle/>
                    <a:p>
                      <a:pPr marL="339725" indent="-339725"/>
                      <a:r>
                        <a:rPr lang="en-US" sz="2000" dirty="0">
                          <a:effectLst/>
                          <a:latin typeface="Arial"/>
                        </a:rPr>
                        <a:t>1.  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common term refers to the amount of water vapor that is held in the air? </a:t>
                      </a:r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Humidity</a:t>
                      </a:r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053" marR="40053" marT="20026" marB="200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652">
                <a:tc>
                  <a:txBody>
                    <a:bodyPr/>
                    <a:lstStyle/>
                    <a:p>
                      <a:pPr marL="339725" indent="-339725" algn="l"/>
                      <a:r>
                        <a:rPr lang="en-US" sz="2000" dirty="0">
                          <a:effectLst/>
                          <a:latin typeface="Arial"/>
                        </a:rPr>
                        <a:t>2.  Stratus, cirrus, cumulus and nimbus are types of what? </a:t>
                      </a:r>
                      <a:r>
                        <a:rPr lang="en-US" sz="2000" b="1" dirty="0">
                          <a:effectLst/>
                          <a:latin typeface="+mn-lt"/>
                        </a:rPr>
                        <a:t>Clouds</a:t>
                      </a:r>
                      <a:endParaRPr lang="en-US" sz="2000" dirty="0">
                        <a:effectLst/>
                        <a:latin typeface="Arial"/>
                      </a:endParaRPr>
                    </a:p>
                  </a:txBody>
                  <a:tcPr marL="40053" marR="40053" marT="20026" marB="200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652">
                <a:tc>
                  <a:txBody>
                    <a:bodyPr/>
                    <a:lstStyle/>
                    <a:p>
                      <a:pPr marL="339725" marR="0" indent="-339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3.  What is the name of a scientist who studies weather? </a:t>
                      </a:r>
                      <a:r>
                        <a:rPr lang="en-US" sz="2000" b="1" dirty="0">
                          <a:effectLst/>
                          <a:latin typeface="+mn-lt"/>
                        </a:rPr>
                        <a:t>Meteorologist</a:t>
                      </a:r>
                      <a:endParaRPr lang="en-US" sz="2000" dirty="0">
                        <a:effectLst/>
                        <a:latin typeface="+mn-lt"/>
                      </a:endParaRPr>
                    </a:p>
                  </a:txBody>
                  <a:tcPr marL="40053" marR="40053" marT="20026" marB="200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652">
                <a:tc>
                  <a:txBody>
                    <a:bodyPr/>
                    <a:lstStyle/>
                    <a:p>
                      <a:pPr marL="339725" marR="0" indent="-339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4.  What is the name of a weather instrument used to measure atmospheric pressure? </a:t>
                      </a:r>
                      <a:r>
                        <a:rPr lang="en-US" sz="2000" b="1" dirty="0">
                          <a:effectLst/>
                          <a:latin typeface="+mn-lt"/>
                        </a:rPr>
                        <a:t>Barometer</a:t>
                      </a:r>
                      <a:endParaRPr lang="en-US" sz="2000" dirty="0">
                        <a:effectLst/>
                        <a:latin typeface="+mn-lt"/>
                      </a:endParaRPr>
                    </a:p>
                  </a:txBody>
                  <a:tcPr marL="40053" marR="40053" marT="20026" marB="200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5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5.  An anemometer is used to measure what? </a:t>
                      </a:r>
                      <a:r>
                        <a:rPr lang="en-US" sz="2000" b="1" dirty="0">
                          <a:effectLst/>
                          <a:latin typeface="+mn-lt"/>
                        </a:rPr>
                        <a:t>Wind</a:t>
                      </a:r>
                      <a:endParaRPr lang="en-US" sz="2000" dirty="0">
                        <a:effectLst/>
                        <a:latin typeface="+mn-lt"/>
                      </a:endParaRPr>
                    </a:p>
                  </a:txBody>
                  <a:tcPr marL="40053" marR="40053" marT="20026" marB="200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3012">
                <a:tc>
                  <a:txBody>
                    <a:bodyPr/>
                    <a:lstStyle/>
                    <a:p>
                      <a:pPr marL="339725" indent="-339725" algn="l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 Sounding like a sign of the Zodiac, what happens when falling ice crystals evaporate before they hit the ground? </a:t>
                      </a:r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Virga</a:t>
                      </a:r>
                      <a:endParaRPr lang="en-US" sz="2000" b="1" dirty="0">
                        <a:effectLst/>
                        <a:latin typeface="Arial"/>
                      </a:endParaRPr>
                    </a:p>
                  </a:txBody>
                  <a:tcPr marL="40053" marR="40053" marT="20026" marB="200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0571">
                <a:tc>
                  <a:txBody>
                    <a:bodyPr/>
                    <a:lstStyle/>
                    <a:p>
                      <a:pPr marL="339725" indent="-339725"/>
                      <a:r>
                        <a:rPr lang="en-US" sz="2000" dirty="0">
                          <a:effectLst/>
                          <a:latin typeface="Arial"/>
                        </a:rPr>
                        <a:t>7.  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cloud term means 'sheet' or 'sheet-like' or 'layer'? </a:t>
                      </a:r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Stratus</a:t>
                      </a:r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053" marR="40053" marT="20026" marB="200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0571">
                <a:tc>
                  <a:txBody>
                    <a:bodyPr/>
                    <a:lstStyle/>
                    <a:p>
                      <a:pPr marL="339725" indent="-339725"/>
                      <a:r>
                        <a:rPr lang="en-US" sz="2000" dirty="0">
                          <a:effectLst/>
                          <a:latin typeface="Arial"/>
                        </a:rPr>
                        <a:t>8.  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is the line on a weather chart which joins points of equal pressure? </a:t>
                      </a:r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Isobar</a:t>
                      </a:r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053" marR="40053" marT="20026" marB="200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0571">
                <a:tc>
                  <a:txBody>
                    <a:bodyPr/>
                    <a:lstStyle/>
                    <a:p>
                      <a:pPr marL="339725" indent="-339725"/>
                      <a:r>
                        <a:rPr lang="en-US" sz="2000" dirty="0">
                          <a:effectLst/>
                          <a:latin typeface="Arial"/>
                        </a:rPr>
                        <a:t>9.  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common term refers to the movement of air from a high pressure to a low pressure zone? </a:t>
                      </a:r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Wind</a:t>
                      </a:r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053" marR="40053" marT="20026" marB="200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20571">
                <a:tc>
                  <a:txBody>
                    <a:bodyPr/>
                    <a:lstStyle/>
                    <a:p>
                      <a:pPr marL="339725" indent="-339725"/>
                      <a:r>
                        <a:rPr lang="en-US" sz="2000" dirty="0">
                          <a:effectLst/>
                          <a:latin typeface="Arial"/>
                        </a:rPr>
                        <a:t>10. 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type of cloud is normally associated with thunderstorms? </a:t>
                      </a:r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Cumulonimbus</a:t>
                      </a:r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053" marR="40053" marT="20026" marB="200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20147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" y="152400"/>
            <a:ext cx="8928529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09800" y="228600"/>
            <a:ext cx="6934200" cy="2057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29000" y="1828800"/>
            <a:ext cx="5562600" cy="2514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38600" y="4038600"/>
            <a:ext cx="4953000" cy="2057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0" y="1752600"/>
            <a:ext cx="1905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27235" y="6096000"/>
            <a:ext cx="1600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65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pPr eaLnBrk="1" hangingPunct="1"/>
            <a:r>
              <a:rPr lang="en-US" dirty="0"/>
              <a:t>Cloud Formation Summary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763000" cy="48307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4000" dirty="0">
                <a:solidFill>
                  <a:srgbClr val="FF0000"/>
                </a:solidFill>
              </a:rPr>
              <a:t>Air is adiabatically cooled, most often by being lifted in these four ways: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800" dirty="0">
              <a:solidFill>
                <a:srgbClr val="FF0000"/>
              </a:solidFill>
            </a:endParaRPr>
          </a:p>
          <a:p>
            <a:pPr marL="1833563" lvl="1" indent="0" eaLnBrk="1" hangingPunct="1">
              <a:lnSpc>
                <a:spcPct val="90000"/>
              </a:lnSpc>
              <a:buNone/>
            </a:pPr>
            <a:r>
              <a:rPr lang="en-US" sz="4000" dirty="0">
                <a:solidFill>
                  <a:srgbClr val="00B050"/>
                </a:solidFill>
              </a:rPr>
              <a:t>Buoyancy</a:t>
            </a:r>
          </a:p>
          <a:p>
            <a:pPr marL="1833563" lvl="1" indent="0" eaLnBrk="1" hangingPunct="1">
              <a:lnSpc>
                <a:spcPct val="90000"/>
              </a:lnSpc>
              <a:buNone/>
            </a:pPr>
            <a:endParaRPr lang="en-US" sz="800" dirty="0">
              <a:solidFill>
                <a:srgbClr val="00B050"/>
              </a:solidFill>
            </a:endParaRPr>
          </a:p>
          <a:p>
            <a:pPr marL="1833563" lvl="1" indent="0" eaLnBrk="1" hangingPunct="1">
              <a:lnSpc>
                <a:spcPct val="90000"/>
              </a:lnSpc>
              <a:buNone/>
            </a:pPr>
            <a:r>
              <a:rPr lang="en-US" sz="4000" dirty="0">
                <a:solidFill>
                  <a:srgbClr val="00B0F0"/>
                </a:solidFill>
              </a:rPr>
              <a:t>Orographic Lift</a:t>
            </a:r>
          </a:p>
          <a:p>
            <a:pPr marL="1833563" lvl="1" indent="0" eaLnBrk="1" hangingPunct="1">
              <a:lnSpc>
                <a:spcPct val="90000"/>
              </a:lnSpc>
              <a:buNone/>
            </a:pPr>
            <a:endParaRPr lang="en-US" sz="800" dirty="0">
              <a:solidFill>
                <a:srgbClr val="00B0F0"/>
              </a:solidFill>
            </a:endParaRPr>
          </a:p>
          <a:p>
            <a:pPr marL="1833563" lvl="1" indent="0" eaLnBrk="1" hangingPunct="1">
              <a:lnSpc>
                <a:spcPct val="90000"/>
              </a:lnSpc>
              <a:buNone/>
            </a:pPr>
            <a:r>
              <a:rPr lang="en-US" sz="4000" dirty="0">
                <a:solidFill>
                  <a:srgbClr val="002060"/>
                </a:solidFill>
              </a:rPr>
              <a:t>Convergence</a:t>
            </a:r>
          </a:p>
          <a:p>
            <a:pPr marL="1833563" lvl="1" indent="0" eaLnBrk="1" hangingPunct="1">
              <a:lnSpc>
                <a:spcPct val="90000"/>
              </a:lnSpc>
              <a:buNone/>
            </a:pPr>
            <a:endParaRPr lang="en-US" sz="800" dirty="0">
              <a:solidFill>
                <a:srgbClr val="002060"/>
              </a:solidFill>
            </a:endParaRPr>
          </a:p>
          <a:p>
            <a:pPr marL="1833563" lvl="1" indent="0" eaLnBrk="1" hangingPunct="1">
              <a:lnSpc>
                <a:spcPct val="90000"/>
              </a:lnSpc>
              <a:buNone/>
            </a:pPr>
            <a:r>
              <a:rPr lang="en-US" sz="4000" dirty="0">
                <a:solidFill>
                  <a:srgbClr val="7030A0"/>
                </a:solidFill>
              </a:rPr>
              <a:t>Frontal Wedging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0275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87017" y="-24847"/>
            <a:ext cx="8229600" cy="1002606"/>
          </a:xfrm>
        </p:spPr>
        <p:txBody>
          <a:bodyPr/>
          <a:lstStyle/>
          <a:p>
            <a:pPr eaLnBrk="1" hangingPunct="1"/>
            <a:r>
              <a:rPr lang="en-US" sz="4200" dirty="0"/>
              <a:t>Primary Ways of Cloud Formation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399"/>
            <a:ext cx="5486400" cy="2438401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rgbClr val="FF0000"/>
                </a:solidFill>
              </a:rPr>
              <a:t>Air rises due to it’s own </a:t>
            </a:r>
            <a:r>
              <a:rPr lang="en-US" b="1" dirty="0">
                <a:solidFill>
                  <a:srgbClr val="002060"/>
                </a:solidFill>
              </a:rPr>
              <a:t>buoyancy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rgbClr val="00B0F0"/>
                </a:solidFill>
              </a:rPr>
              <a:t>heated air is less dense and will rise</a:t>
            </a:r>
            <a:r>
              <a:rPr lang="en-US" dirty="0">
                <a:solidFill>
                  <a:srgbClr val="FF0000"/>
                </a:solidFill>
              </a:rPr>
              <a:t>) this is known also as convection.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BB2D5C-9C0F-9859-7BB3-EF2803DEA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000950"/>
            <a:ext cx="2862470" cy="2950603"/>
          </a:xfrm>
          <a:prstGeom prst="rect">
            <a:avLst/>
          </a:prstGeom>
        </p:spPr>
      </p:pic>
      <p:pic>
        <p:nvPicPr>
          <p:cNvPr id="2050" name="Picture 2" descr="GEOG 101 - Exam 2 - Orographic Lift Diagram | Quizlet">
            <a:extLst>
              <a:ext uri="{FF2B5EF4-FFF2-40B4-BE49-F238E27FC236}">
                <a16:creationId xmlns:a16="http://schemas.microsoft.com/office/drawing/2014/main" id="{ECA292FD-A8F0-6047-66CF-A1E799781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43" y="4048539"/>
            <a:ext cx="3535363" cy="282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F3D3C5A-2B27-B3F7-718E-22B9E5D0F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9007" y="4705842"/>
            <a:ext cx="5118306" cy="1865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kern="0" dirty="0">
                <a:solidFill>
                  <a:srgbClr val="00B050"/>
                </a:solidFill>
              </a:rPr>
              <a:t>Air is forced as it travels over mountains; this is called </a:t>
            </a:r>
            <a:r>
              <a:rPr lang="en-US" b="1" kern="0" dirty="0">
                <a:solidFill>
                  <a:srgbClr val="002060"/>
                </a:solidFill>
              </a:rPr>
              <a:t>orographic lifting</a:t>
            </a:r>
            <a:r>
              <a:rPr lang="en-US" b="1" kern="0" dirty="0">
                <a:solidFill>
                  <a:srgbClr val="00B050"/>
                </a:solidFill>
              </a:rPr>
              <a:t>.</a:t>
            </a:r>
            <a:endParaRPr lang="en-US" kern="0" dirty="0">
              <a:solidFill>
                <a:srgbClr val="002060"/>
              </a:solidFill>
            </a:endParaRPr>
          </a:p>
          <a:p>
            <a:pPr eaLnBrk="1" hangingPunct="1"/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17901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1" y="1075187"/>
            <a:ext cx="4191000" cy="1143000"/>
          </a:xfrm>
        </p:spPr>
        <p:txBody>
          <a:bodyPr/>
          <a:lstStyle/>
          <a:p>
            <a:pPr eaLnBrk="1" hangingPunct="1"/>
            <a:r>
              <a:rPr lang="en-US" dirty="0"/>
              <a:t>Orographic Lifting</a:t>
            </a:r>
          </a:p>
        </p:txBody>
      </p:sp>
      <p:pic>
        <p:nvPicPr>
          <p:cNvPr id="21508" name="Picture 5" descr="orographicliftin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6" y="3429000"/>
            <a:ext cx="479165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80FAE2-F45F-C188-26D8-76F03E43F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0"/>
            <a:ext cx="4067246" cy="3293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43CF88-E196-9D0B-299C-37F440196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296800"/>
            <a:ext cx="6705600" cy="35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8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200" dirty="0"/>
              <a:t>Primary Ways of Cloud Formation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04" y="1752600"/>
            <a:ext cx="3859696" cy="2438400"/>
          </a:xfrm>
        </p:spPr>
        <p:txBody>
          <a:bodyPr/>
          <a:lstStyle/>
          <a:p>
            <a:pPr marL="0" indent="4763" eaLnBrk="1" hangingPunct="1">
              <a:buNone/>
            </a:pPr>
            <a:r>
              <a:rPr lang="en-US" dirty="0">
                <a:solidFill>
                  <a:srgbClr val="FF0000"/>
                </a:solidFill>
              </a:rPr>
              <a:t>Air is forced up due to another air mass, this is called </a:t>
            </a:r>
            <a:r>
              <a:rPr lang="en-US" b="1" dirty="0">
                <a:solidFill>
                  <a:srgbClr val="002060"/>
                </a:solidFill>
              </a:rPr>
              <a:t>frontal wedging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CF890E-FF70-646D-A168-5968914F4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1676400"/>
            <a:ext cx="5059808" cy="2777679"/>
          </a:xfrm>
          <a:prstGeom prst="rect">
            <a:avLst/>
          </a:prstGeom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59C66D5B-8284-9D4A-06BF-AF38379F0A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98"/>
          <a:stretch/>
        </p:blipFill>
        <p:spPr bwMode="auto">
          <a:xfrm>
            <a:off x="609600" y="4835079"/>
            <a:ext cx="4648200" cy="185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92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200" dirty="0"/>
              <a:t>Primary Ways of Cloud Formation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487" y="2895600"/>
            <a:ext cx="4267200" cy="1828800"/>
          </a:xfrm>
        </p:spPr>
        <p:txBody>
          <a:bodyPr/>
          <a:lstStyle/>
          <a:p>
            <a:pPr marL="0" indent="4763" eaLnBrk="1" hangingPunct="1">
              <a:buFontTx/>
              <a:buNone/>
            </a:pPr>
            <a:r>
              <a:rPr lang="en-US" dirty="0">
                <a:solidFill>
                  <a:srgbClr val="00B050"/>
                </a:solidFill>
              </a:rPr>
              <a:t>Air is forced up due to </a:t>
            </a:r>
            <a:r>
              <a:rPr lang="en-US" b="1" dirty="0">
                <a:solidFill>
                  <a:srgbClr val="002060"/>
                </a:solidFill>
              </a:rPr>
              <a:t>convergence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near low pressure zones.</a:t>
            </a:r>
          </a:p>
          <a:p>
            <a:pPr marL="0" indent="0" eaLnBrk="1" hangingPunct="1">
              <a:buNone/>
            </a:pPr>
            <a:endParaRPr lang="en-US" sz="4000" dirty="0">
              <a:solidFill>
                <a:srgbClr val="00B050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C67A235-11B6-9B79-1F19-2E43877C2F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 bwMode="auto">
          <a:xfrm>
            <a:off x="4953000" y="1325217"/>
            <a:ext cx="35052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50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C5EC87-1CC8-BD08-5632-3416CAB3B5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838" b="50000"/>
          <a:stretch/>
        </p:blipFill>
        <p:spPr>
          <a:xfrm>
            <a:off x="102912" y="12865"/>
            <a:ext cx="4469088" cy="3429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AA8DC2-B0BC-D5B7-D319-9CE66BD963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 r="51676" b="1111"/>
          <a:stretch/>
        </p:blipFill>
        <p:spPr>
          <a:xfrm>
            <a:off x="0" y="3416135"/>
            <a:ext cx="4492726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94E07B-4FEA-7FAA-2E39-2F0461B33D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38" b="50000"/>
          <a:stretch/>
        </p:blipFill>
        <p:spPr>
          <a:xfrm>
            <a:off x="4678376" y="12865"/>
            <a:ext cx="4469088" cy="3429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B014BA-242A-952D-1B51-E06B9C3038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38" t="50000"/>
          <a:stretch/>
        </p:blipFill>
        <p:spPr>
          <a:xfrm>
            <a:off x="4674912" y="3441865"/>
            <a:ext cx="4469088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391400" cy="1143000"/>
          </a:xfrm>
        </p:spPr>
        <p:txBody>
          <a:bodyPr/>
          <a:lstStyle/>
          <a:p>
            <a:pPr eaLnBrk="1" hangingPunct="1"/>
            <a:r>
              <a:rPr lang="en-US" dirty="0"/>
              <a:t>What Causes Wind?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7391400" cy="5016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21372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What Causes Wind?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4219381" cy="55626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800" dirty="0">
                <a:solidFill>
                  <a:srgbClr val="0070C0"/>
                </a:solidFill>
              </a:rPr>
              <a:t>Unequal Distribution of </a:t>
            </a:r>
            <a:r>
              <a:rPr lang="en-US" sz="2800" dirty="0">
                <a:solidFill>
                  <a:srgbClr val="FF0000"/>
                </a:solidFill>
              </a:rPr>
              <a:t>Thermal Energy (temperature)</a:t>
            </a:r>
          </a:p>
          <a:p>
            <a:pPr marL="636588" indent="-296863" eaLnBrk="1" hangingPunct="1">
              <a:defRPr/>
            </a:pPr>
            <a:r>
              <a:rPr lang="en-US" sz="2400" dirty="0">
                <a:solidFill>
                  <a:srgbClr val="002060"/>
                </a:solidFill>
              </a:rPr>
              <a:t>Warm air rises (less dense), leaving a deficit of air and thereby lowering the air pressure – “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400" dirty="0">
                <a:solidFill>
                  <a:srgbClr val="002060"/>
                </a:solidFill>
              </a:rPr>
              <a:t>”</a:t>
            </a:r>
          </a:p>
          <a:p>
            <a:pPr marL="636588" indent="-296863" eaLnBrk="1" hangingPunct="1">
              <a:defRPr/>
            </a:pPr>
            <a:r>
              <a:rPr lang="en-US" sz="2400" dirty="0">
                <a:solidFill>
                  <a:srgbClr val="00B050"/>
                </a:solidFill>
              </a:rPr>
              <a:t>Cold air sinks (more dense), creating a buildup of air and thereby raising the air pressure – “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</a:t>
            </a:r>
            <a:r>
              <a:rPr 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400" dirty="0">
                <a:solidFill>
                  <a:srgbClr val="00B050"/>
                </a:solidFill>
              </a:rPr>
              <a:t>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04787C-B30A-4873-93E7-AFAFBCA0B3F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21BCE7-0D8F-4A40-845C-79C99E66B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781" y="1219200"/>
            <a:ext cx="4633071" cy="471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97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/>
          <a:lstStyle/>
          <a:p>
            <a:pPr eaLnBrk="1" hangingPunct="1"/>
            <a:r>
              <a:rPr lang="en-US"/>
              <a:t>Layers of the Atmosphere</a:t>
            </a: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102" name="Picture 9" descr="layat3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78557"/>
            <a:ext cx="7391400" cy="585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be 2"/>
          <p:cNvSpPr/>
          <p:nvPr/>
        </p:nvSpPr>
        <p:spPr>
          <a:xfrm rot="16200000">
            <a:off x="4572003" y="-838201"/>
            <a:ext cx="1066799" cy="6096001"/>
          </a:xfrm>
          <a:prstGeom prst="cube">
            <a:avLst>
              <a:gd name="adj" fmla="val 100000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 rot="16200000">
            <a:off x="3124198" y="666040"/>
            <a:ext cx="3962403" cy="6096001"/>
          </a:xfrm>
          <a:prstGeom prst="cube">
            <a:avLst>
              <a:gd name="adj" fmla="val 28210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/>
          <p:cNvSpPr/>
          <p:nvPr/>
        </p:nvSpPr>
        <p:spPr>
          <a:xfrm rot="16200000">
            <a:off x="3361270" y="457199"/>
            <a:ext cx="3505204" cy="6096001"/>
          </a:xfrm>
          <a:prstGeom prst="cube">
            <a:avLst>
              <a:gd name="adj" fmla="val 28210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/>
          <p:cNvSpPr/>
          <p:nvPr/>
        </p:nvSpPr>
        <p:spPr>
          <a:xfrm rot="16200000">
            <a:off x="3809997" y="-35788"/>
            <a:ext cx="2590804" cy="6096001"/>
          </a:xfrm>
          <a:prstGeom prst="cube">
            <a:avLst>
              <a:gd name="adj" fmla="val 43518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4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What Causes Wind?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991600" cy="3124200"/>
          </a:xfrm>
        </p:spPr>
        <p:txBody>
          <a:bodyPr/>
          <a:lstStyle/>
          <a:p>
            <a:pPr marL="0" indent="0" eaLnBrk="1" hangingPunct="1">
              <a:spcBef>
                <a:spcPts val="1800"/>
              </a:spcBef>
              <a:buNone/>
              <a:defRPr/>
            </a:pPr>
            <a:r>
              <a:rPr lang="en-US" sz="2800" dirty="0">
                <a:solidFill>
                  <a:srgbClr val="FF0000"/>
                </a:solidFill>
              </a:rPr>
              <a:t>Unequal Distribution of 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Pressure</a:t>
            </a:r>
          </a:p>
          <a:p>
            <a:pPr marL="620713" indent="-285750" eaLnBrk="1" hangingPunct="1">
              <a:defRPr/>
            </a:pPr>
            <a:r>
              <a:rPr lang="en-US" sz="2400" dirty="0">
                <a:solidFill>
                  <a:srgbClr val="00B050"/>
                </a:solidFill>
              </a:rPr>
              <a:t>Pressure differences create a pressure gradient and causes the wind to blow.</a:t>
            </a:r>
          </a:p>
          <a:p>
            <a:pPr marL="620713" indent="-285750" eaLnBrk="1" hangingPunct="1">
              <a:defRPr/>
            </a:pPr>
            <a:r>
              <a:rPr lang="en-US" sz="2400" dirty="0">
                <a:solidFill>
                  <a:srgbClr val="002060"/>
                </a:solidFill>
              </a:rPr>
              <a:t>The direction of wind motion is always from </a:t>
            </a:r>
            <a:r>
              <a:rPr lang="en-US" sz="2400" dirty="0">
                <a:solidFill>
                  <a:srgbClr val="FF0000"/>
                </a:solidFill>
              </a:rPr>
              <a:t>higher pressure </a:t>
            </a:r>
            <a:r>
              <a:rPr lang="en-US" sz="2400" dirty="0">
                <a:solidFill>
                  <a:srgbClr val="00B050"/>
                </a:solidFill>
              </a:rPr>
              <a:t>towards lower pressure</a:t>
            </a:r>
            <a:r>
              <a:rPr lang="en-US" sz="2400" dirty="0">
                <a:solidFill>
                  <a:srgbClr val="002060"/>
                </a:solidFill>
              </a:rPr>
              <a:t>.</a:t>
            </a:r>
            <a:endParaRPr lang="en-US" sz="2400" dirty="0">
              <a:solidFill>
                <a:srgbClr val="00B050"/>
              </a:solidFill>
            </a:endParaRPr>
          </a:p>
          <a:p>
            <a:pPr marL="620713" indent="-285750" eaLnBrk="1" hangingPunct="1">
              <a:defRPr/>
            </a:pPr>
            <a:r>
              <a:rPr lang="en-US" sz="2400" dirty="0">
                <a:solidFill>
                  <a:srgbClr val="00B0F0"/>
                </a:solidFill>
              </a:rPr>
              <a:t>The greater these differences, the greater the wind velocity.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04787C-B30A-4873-93E7-AFAFBCA0B3F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A5CDF6-ACD5-4D4D-B678-8E8EA484D1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90"/>
          <a:stretch/>
        </p:blipFill>
        <p:spPr>
          <a:xfrm>
            <a:off x="1447800" y="3700892"/>
            <a:ext cx="6629400" cy="250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51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8305800" cy="6229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22217" y="4343400"/>
            <a:ext cx="3060454" cy="1231106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Isobars</a:t>
            </a:r>
          </a:p>
          <a:p>
            <a:pPr algn="ctr"/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(The concentric circles)</a:t>
            </a:r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76600" y="381000"/>
            <a:ext cx="5410199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6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743200" cy="1143000"/>
          </a:xfrm>
        </p:spPr>
        <p:txBody>
          <a:bodyPr/>
          <a:lstStyle/>
          <a:p>
            <a:r>
              <a:rPr lang="en-US" dirty="0"/>
              <a:t>Isobars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357" y="152400"/>
            <a:ext cx="5597643" cy="377840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600200"/>
            <a:ext cx="3276600" cy="39624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Lines of constant or equal pressure on a weather map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Air pressure is measured in </a:t>
            </a:r>
            <a:r>
              <a:rPr lang="en-US" dirty="0" err="1">
                <a:solidFill>
                  <a:srgbClr val="C00000"/>
                </a:solidFill>
              </a:rPr>
              <a:t>millibars</a:t>
            </a:r>
            <a:r>
              <a:rPr lang="en-US" dirty="0">
                <a:solidFill>
                  <a:srgbClr val="C00000"/>
                </a:solidFill>
              </a:rPr>
              <a:t> or mercury depending on the barometer.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3581400" y="4191000"/>
            <a:ext cx="52578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kern="0" dirty="0">
                <a:solidFill>
                  <a:srgbClr val="00B0F0"/>
                </a:solidFill>
              </a:rPr>
              <a:t>Standard pressure</a:t>
            </a:r>
          </a:p>
          <a:p>
            <a:pPr marL="0" indent="0">
              <a:buNone/>
            </a:pPr>
            <a:r>
              <a:rPr lang="en-US" kern="0" dirty="0">
                <a:solidFill>
                  <a:srgbClr val="7030A0"/>
                </a:solidFill>
              </a:rPr>
              <a:t>1013 </a:t>
            </a:r>
            <a:r>
              <a:rPr lang="en-US" kern="0" dirty="0" err="1">
                <a:solidFill>
                  <a:srgbClr val="7030A0"/>
                </a:solidFill>
              </a:rPr>
              <a:t>millibars</a:t>
            </a:r>
            <a:r>
              <a:rPr lang="en-US" kern="0" dirty="0">
                <a:solidFill>
                  <a:srgbClr val="7030A0"/>
                </a:solidFill>
              </a:rPr>
              <a:t>        </a:t>
            </a:r>
            <a:r>
              <a:rPr lang="en-US" kern="0" dirty="0">
                <a:solidFill>
                  <a:srgbClr val="FF0000"/>
                </a:solidFill>
              </a:rPr>
              <a:t>101.3 </a:t>
            </a:r>
            <a:r>
              <a:rPr lang="en-US" kern="0" dirty="0" err="1">
                <a:solidFill>
                  <a:srgbClr val="FF0000"/>
                </a:solidFill>
              </a:rPr>
              <a:t>kPa</a:t>
            </a:r>
            <a:r>
              <a:rPr lang="en-US" kern="0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kern="0" dirty="0">
                <a:solidFill>
                  <a:srgbClr val="00B050"/>
                </a:solidFill>
              </a:rPr>
              <a:t>760 mm Hg            </a:t>
            </a:r>
            <a:r>
              <a:rPr lang="en-US" kern="0" dirty="0"/>
              <a:t>29.92 in. Hg</a:t>
            </a:r>
          </a:p>
        </p:txBody>
      </p:sp>
    </p:spTree>
    <p:extLst>
      <p:ext uri="{BB962C8B-B14F-4D97-AF65-F5344CB8AC3E}">
        <p14:creationId xmlns:p14="http://schemas.microsoft.com/office/powerpoint/2010/main" val="337323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That Affect Wind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hlinkClick r:id="rId2"/>
              </a:rPr>
              <a:t>http://education-portal.com/academy/lesson/factors-that-affect-wind-pressure-gradient-forces-coriolis-effect-friction.html#lesson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dirty="0"/>
              <a:t>(4:30 minutes without summary or 6:00 with summary)</a:t>
            </a:r>
          </a:p>
        </p:txBody>
      </p:sp>
    </p:spTree>
    <p:extLst>
      <p:ext uri="{BB962C8B-B14F-4D97-AF65-F5344CB8AC3E}">
        <p14:creationId xmlns:p14="http://schemas.microsoft.com/office/powerpoint/2010/main" val="403354979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Factors That Affect Wind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229600" cy="55626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3600" dirty="0">
                <a:solidFill>
                  <a:srgbClr val="FF0000"/>
                </a:solidFill>
              </a:rPr>
              <a:t>Pressure Gradient Force </a:t>
            </a:r>
          </a:p>
          <a:p>
            <a:pPr marL="620713" indent="-285750" eaLnBrk="1" hangingPunct="1">
              <a:defRPr/>
            </a:pPr>
            <a:r>
              <a:rPr lang="en-US" sz="2800" dirty="0">
                <a:solidFill>
                  <a:srgbClr val="00B050"/>
                </a:solidFill>
              </a:rPr>
              <a:t>Pressure </a:t>
            </a:r>
            <a:r>
              <a:rPr lang="en-US" sz="2800">
                <a:solidFill>
                  <a:srgbClr val="00B050"/>
                </a:solidFill>
              </a:rPr>
              <a:t>differences create a </a:t>
            </a:r>
            <a:r>
              <a:rPr lang="en-US" sz="2800" dirty="0">
                <a:solidFill>
                  <a:srgbClr val="00B050"/>
                </a:solidFill>
              </a:rPr>
              <a:t>pressure gradient and causes the wind to blow.</a:t>
            </a:r>
          </a:p>
          <a:p>
            <a:pPr marL="620713" indent="-285750" eaLnBrk="1" hangingPunct="1">
              <a:defRPr/>
            </a:pPr>
            <a:r>
              <a:rPr lang="en-US" sz="2800" dirty="0">
                <a:solidFill>
                  <a:srgbClr val="00B0F0"/>
                </a:solidFill>
              </a:rPr>
              <a:t>The greater these differences, the greater the wind velocity.</a:t>
            </a:r>
          </a:p>
          <a:p>
            <a:pPr marL="620713" indent="-285750" eaLnBrk="1" hangingPunct="1">
              <a:defRPr/>
            </a:pPr>
            <a:r>
              <a:rPr lang="en-US" sz="2800" dirty="0">
                <a:solidFill>
                  <a:srgbClr val="002060"/>
                </a:solidFill>
              </a:rPr>
              <a:t>The direction of wind motion is always from higher pressure towards lower pressure.</a:t>
            </a:r>
          </a:p>
          <a:p>
            <a:pPr marL="620713" indent="-285750" eaLnBrk="1" hangingPunct="1">
              <a:defRPr/>
            </a:pPr>
            <a:r>
              <a:rPr lang="en-US" sz="2800" dirty="0">
                <a:solidFill>
                  <a:srgbClr val="FF0000"/>
                </a:solidFill>
              </a:rPr>
              <a:t>The velocity of wind can be estimated from the spacing of isobars on a weather chart.</a:t>
            </a:r>
          </a:p>
          <a:p>
            <a:pPr marL="1020763" lvl="1" eaLnBrk="1" hangingPunct="1">
              <a:defRPr/>
            </a:pPr>
            <a:r>
              <a:rPr lang="en-US" sz="2400" dirty="0">
                <a:solidFill>
                  <a:srgbClr val="00B050"/>
                </a:solidFill>
              </a:rPr>
              <a:t>The closer the isobars the steeper the pressure gradient, and the stronger the wind</a:t>
            </a:r>
          </a:p>
        </p:txBody>
      </p:sp>
    </p:spTree>
    <p:extLst>
      <p:ext uri="{BB962C8B-B14F-4D97-AF65-F5344CB8AC3E}">
        <p14:creationId xmlns:p14="http://schemas.microsoft.com/office/powerpoint/2010/main" val="391679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Factors That Affect Wind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229600" cy="54102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3600" dirty="0">
                <a:solidFill>
                  <a:srgbClr val="FF0000"/>
                </a:solidFill>
              </a:rPr>
              <a:t>Friction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FF0000"/>
                </a:solidFill>
              </a:rPr>
              <a:t>Force</a:t>
            </a:r>
          </a:p>
          <a:p>
            <a:pPr marL="523875" indent="-295275" eaLnBrk="1" hangingPunct="1">
              <a:defRPr/>
            </a:pPr>
            <a:r>
              <a:rPr lang="en-US" sz="2800" dirty="0">
                <a:solidFill>
                  <a:srgbClr val="00B050"/>
                </a:solidFill>
              </a:rPr>
              <a:t>Frictional forces act to slow wind movement and to change the wind direction.</a:t>
            </a:r>
          </a:p>
          <a:p>
            <a:pPr marL="523875" indent="-295275" eaLnBrk="1" hangingPunct="1">
              <a:defRPr/>
            </a:pPr>
            <a:r>
              <a:rPr lang="en-US" sz="2800" dirty="0">
                <a:solidFill>
                  <a:srgbClr val="7030A0"/>
                </a:solidFill>
              </a:rPr>
              <a:t>Winds in the lowest layers of atmosphere (at or near the earth's surface) are greatly influenced by the frictional force.</a:t>
            </a:r>
          </a:p>
          <a:p>
            <a:pPr marL="923925" lvl="1" indent="-295275" eaLnBrk="1" hangingPunct="1">
              <a:defRPr/>
            </a:pPr>
            <a:r>
              <a:rPr lang="en-US" sz="2400" dirty="0">
                <a:solidFill>
                  <a:srgbClr val="00B0F0"/>
                </a:solidFill>
              </a:rPr>
              <a:t>The effect of friction is to reduce the wind speed.</a:t>
            </a:r>
          </a:p>
          <a:p>
            <a:pPr marL="923925" lvl="1" indent="-295275" eaLnBrk="1" hangingPunct="1">
              <a:defRPr/>
            </a:pPr>
            <a:r>
              <a:rPr lang="en-US" sz="2400" dirty="0">
                <a:solidFill>
                  <a:srgbClr val="FF0000"/>
                </a:solidFill>
              </a:rPr>
              <a:t>Friction is relatively low over the ocean surface.  </a:t>
            </a:r>
          </a:p>
          <a:p>
            <a:pPr marL="3175" lvl="1" indent="0" eaLnBrk="1" hangingPunct="1">
              <a:buNone/>
              <a:defRPr/>
            </a:pPr>
            <a:endParaRPr lang="en-US" sz="1200" dirty="0"/>
          </a:p>
          <a:p>
            <a:pPr marL="514350" lvl="1" indent="-346075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B050"/>
                </a:solidFill>
              </a:rPr>
              <a:t>Different layers of the atmosphere have different wind velocities and these winds can affect each other as they intersect.</a:t>
            </a:r>
          </a:p>
        </p:txBody>
      </p:sp>
    </p:spTree>
    <p:extLst>
      <p:ext uri="{BB962C8B-B14F-4D97-AF65-F5344CB8AC3E}">
        <p14:creationId xmlns:p14="http://schemas.microsoft.com/office/powerpoint/2010/main" val="182072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08f0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4" r="50000" b="21231"/>
          <a:stretch/>
        </p:blipFill>
        <p:spPr bwMode="auto">
          <a:xfrm>
            <a:off x="304800" y="1767347"/>
            <a:ext cx="4648200" cy="4924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91331" y="0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/>
              <a:t>Factors That Affect Wind</a:t>
            </a:r>
            <a:r>
              <a:rPr lang="en-US" sz="1800" dirty="0">
                <a:solidFill>
                  <a:srgbClr val="000000"/>
                </a:solidFill>
              </a:rPr>
              <a:t> (and weather)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610600" cy="700547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en-US" sz="3600" dirty="0">
                <a:solidFill>
                  <a:srgbClr val="FF0000"/>
                </a:solidFill>
              </a:rPr>
              <a:t>Coriolis Force (Effect)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953000" y="1447800"/>
            <a:ext cx="3893502" cy="2271254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Winds are curved or deflected to the right in the Northern Hemisphere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due to Earth’s rotation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04787C-B30A-4873-93E7-AFAFBCA0B3F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953000" y="3962399"/>
            <a:ext cx="3893502" cy="2729707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Stand up. Toss an object straight in front of you at some target. Now, spin your body counter-clockwise and toss the object again at the same target as before.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37794"/>
            <a:ext cx="754022" cy="62801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" name="Picture 5" descr="08f06">
            <a:extLst>
              <a:ext uri="{FF2B5EF4-FFF2-40B4-BE49-F238E27FC236}">
                <a16:creationId xmlns:a16="http://schemas.microsoft.com/office/drawing/2014/main" id="{203298A1-A11A-D6E0-613D-178418DBD2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01" t="8144" b="45947"/>
          <a:stretch/>
        </p:blipFill>
        <p:spPr bwMode="auto">
          <a:xfrm>
            <a:off x="2788921" y="1874027"/>
            <a:ext cx="2011680" cy="3078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08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08f0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4" r="50000" b="21231"/>
          <a:stretch/>
        </p:blipFill>
        <p:spPr bwMode="auto">
          <a:xfrm>
            <a:off x="304800" y="1767347"/>
            <a:ext cx="4648200" cy="4924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91331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Factors That Affect Wind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10600" cy="700547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en-US" sz="3600" dirty="0" err="1">
                <a:solidFill>
                  <a:srgbClr val="FF0000"/>
                </a:solidFill>
              </a:rPr>
              <a:t>Coriolis</a:t>
            </a:r>
            <a:r>
              <a:rPr lang="en-US" sz="3600" dirty="0">
                <a:solidFill>
                  <a:srgbClr val="FF0000"/>
                </a:solidFill>
              </a:rPr>
              <a:t> Force (Effect)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953000" y="2986546"/>
            <a:ext cx="3893502" cy="2271254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r>
              <a:rPr lang="en-US" sz="2800" kern="0" dirty="0"/>
              <a:t>Winds are curved or deflected to the right in the Northern Hemisphere due to Earth’s rotation. </a:t>
            </a:r>
          </a:p>
        </p:txBody>
      </p:sp>
      <p:pic>
        <p:nvPicPr>
          <p:cNvPr id="7" name="Picture 5" descr="08f0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01" t="8144" b="45947"/>
          <a:stretch/>
        </p:blipFill>
        <p:spPr bwMode="auto">
          <a:xfrm>
            <a:off x="2788921" y="1874027"/>
            <a:ext cx="2011680" cy="3078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13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08f0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144" b="21231"/>
          <a:stretch/>
        </p:blipFill>
        <p:spPr bwMode="auto">
          <a:xfrm>
            <a:off x="4436806" y="1767347"/>
            <a:ext cx="4470655" cy="473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Factors That Affect Wind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10600" cy="700547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en-US" sz="3600" dirty="0" err="1">
                <a:solidFill>
                  <a:srgbClr val="FF0000"/>
                </a:solidFill>
              </a:rPr>
              <a:t>Coriolis</a:t>
            </a:r>
            <a:r>
              <a:rPr lang="en-US" sz="3600" dirty="0">
                <a:solidFill>
                  <a:srgbClr val="FF0000"/>
                </a:solidFill>
              </a:rPr>
              <a:t> Force (Effect)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3076267"/>
            <a:ext cx="3758944" cy="22294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r>
              <a:rPr lang="en-US" sz="2800" kern="0" dirty="0"/>
              <a:t>Winds are curved or deflected to </a:t>
            </a:r>
            <a:r>
              <a:rPr lang="en-US" sz="2800" kern="0"/>
              <a:t>the left in </a:t>
            </a:r>
            <a:r>
              <a:rPr lang="en-US" sz="2800" kern="0" dirty="0"/>
              <a:t>the Southern Hemisphere due to Earth’s rotation. </a:t>
            </a:r>
          </a:p>
        </p:txBody>
      </p:sp>
      <p:pic>
        <p:nvPicPr>
          <p:cNvPr id="7" name="Picture 5" descr="08f0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3" t="49021" r="50000" b="21231"/>
          <a:stretch/>
        </p:blipFill>
        <p:spPr bwMode="auto">
          <a:xfrm>
            <a:off x="6873240" y="4478813"/>
            <a:ext cx="2118360" cy="207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703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pPr eaLnBrk="1" hangingPunct="1"/>
            <a:r>
              <a:rPr lang="en-US" dirty="0" err="1">
                <a:solidFill>
                  <a:srgbClr val="FF0000"/>
                </a:solidFill>
              </a:rPr>
              <a:t>Coriolis</a:t>
            </a:r>
            <a:r>
              <a:rPr lang="en-US" dirty="0">
                <a:solidFill>
                  <a:srgbClr val="FF0000"/>
                </a:solidFill>
              </a:rPr>
              <a:t> Effect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181600" y="1981200"/>
            <a:ext cx="35814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kern="0" dirty="0">
                <a:solidFill>
                  <a:srgbClr val="0070C0"/>
                </a:solidFill>
              </a:rPr>
              <a:t>When the wind swirls </a:t>
            </a:r>
            <a:r>
              <a:rPr lang="en-US" sz="2800" kern="0" dirty="0">
                <a:solidFill>
                  <a:srgbClr val="C00000"/>
                </a:solidFill>
              </a:rPr>
              <a:t>counter-clockwise</a:t>
            </a:r>
            <a:r>
              <a:rPr lang="en-US" sz="2800" kern="0" dirty="0">
                <a:solidFill>
                  <a:srgbClr val="0070C0"/>
                </a:solidFill>
              </a:rPr>
              <a:t> in the </a:t>
            </a:r>
            <a:r>
              <a:rPr lang="en-US" sz="2800" kern="0" dirty="0">
                <a:solidFill>
                  <a:srgbClr val="00B050"/>
                </a:solidFill>
              </a:rPr>
              <a:t>northern hemisphere </a:t>
            </a:r>
            <a:r>
              <a:rPr lang="en-US" sz="2800" kern="0" dirty="0">
                <a:solidFill>
                  <a:srgbClr val="0070C0"/>
                </a:solidFill>
              </a:rPr>
              <a:t>or clockwise in the southern hemisphere, it is called </a:t>
            </a:r>
            <a:r>
              <a:rPr lang="en-US" sz="2800" b="1" kern="0" dirty="0"/>
              <a:t>cyclonic flow</a:t>
            </a:r>
            <a:r>
              <a:rPr lang="en-US" sz="2800" kern="0" dirty="0"/>
              <a:t>.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30" b="47641"/>
          <a:stretch/>
        </p:blipFill>
        <p:spPr bwMode="auto">
          <a:xfrm>
            <a:off x="228600" y="1524000"/>
            <a:ext cx="48387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79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/>
          <a:lstStyle/>
          <a:p>
            <a:pPr eaLnBrk="1" hangingPunct="1"/>
            <a:r>
              <a:rPr lang="en-US"/>
              <a:t>Layers of the Atmosphere</a:t>
            </a: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102" name="Picture 9" descr="layat3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78557"/>
            <a:ext cx="7391400" cy="585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14914C-A4CE-2A2F-110A-A26DA45DB2CC}"/>
              </a:ext>
            </a:extLst>
          </p:cNvPr>
          <p:cNvSpPr txBox="1"/>
          <p:nvPr/>
        </p:nvSpPr>
        <p:spPr>
          <a:xfrm>
            <a:off x="2209800" y="2743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Ionosphere</a:t>
            </a:r>
          </a:p>
        </p:txBody>
      </p:sp>
    </p:spTree>
    <p:extLst>
      <p:ext uri="{BB962C8B-B14F-4D97-AF65-F5344CB8AC3E}">
        <p14:creationId xmlns:p14="http://schemas.microsoft.com/office/powerpoint/2010/main" val="202279512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pPr eaLnBrk="1" hangingPunct="1"/>
            <a:r>
              <a:rPr lang="en-US" dirty="0" err="1">
                <a:solidFill>
                  <a:srgbClr val="FF0000"/>
                </a:solidFill>
              </a:rPr>
              <a:t>Coriolis</a:t>
            </a:r>
            <a:r>
              <a:rPr lang="en-US" dirty="0">
                <a:solidFill>
                  <a:srgbClr val="FF0000"/>
                </a:solidFill>
              </a:rPr>
              <a:t> Effect</a:t>
            </a:r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type="body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65" t="45814"/>
          <a:stretch/>
        </p:blipFill>
        <p:spPr>
          <a:xfrm>
            <a:off x="4191000" y="1752600"/>
            <a:ext cx="4561170" cy="3687763"/>
          </a:xfrm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09600" y="1981200"/>
            <a:ext cx="35814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dirty="0">
                <a:solidFill>
                  <a:srgbClr val="0070C0"/>
                </a:solidFill>
              </a:rPr>
              <a:t>When the wind swirls </a:t>
            </a:r>
            <a:r>
              <a:rPr lang="en-US" sz="2800" dirty="0">
                <a:solidFill>
                  <a:srgbClr val="00B050"/>
                </a:solidFill>
              </a:rPr>
              <a:t>clockwise</a:t>
            </a:r>
            <a:r>
              <a:rPr lang="en-US" sz="2800" dirty="0">
                <a:solidFill>
                  <a:srgbClr val="0070C0"/>
                </a:solidFill>
              </a:rPr>
              <a:t> in the </a:t>
            </a:r>
            <a:r>
              <a:rPr lang="en-US" sz="2800" dirty="0">
                <a:solidFill>
                  <a:srgbClr val="FF0000"/>
                </a:solidFill>
              </a:rPr>
              <a:t>northern hemisphere </a:t>
            </a:r>
            <a:r>
              <a:rPr lang="en-US" sz="2800" dirty="0">
                <a:solidFill>
                  <a:srgbClr val="0070C0"/>
                </a:solidFill>
              </a:rPr>
              <a:t>or counter-clockwise in the southern hemisphere, it is called </a:t>
            </a:r>
            <a:r>
              <a:rPr lang="en-US" sz="2800" b="1" dirty="0" err="1"/>
              <a:t>anticyclonic</a:t>
            </a:r>
            <a:r>
              <a:rPr lang="en-US" sz="2800" b="1" dirty="0"/>
              <a:t> flow</a:t>
            </a:r>
            <a:r>
              <a:rPr lang="en-US" sz="2800" dirty="0"/>
              <a:t>. </a:t>
            </a:r>
            <a:r>
              <a:rPr lang="en-US" sz="2800" kern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407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rgbClr val="FF0000"/>
                </a:solidFill>
              </a:rPr>
              <a:t>Low Pressure versus High Pressure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3581400" cy="3733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/>
              <a:t>Winds blow into </a:t>
            </a:r>
            <a:r>
              <a:rPr lang="en-US" dirty="0">
                <a:solidFill>
                  <a:srgbClr val="FF0000"/>
                </a:solidFill>
              </a:rPr>
              <a:t>low pressure </a:t>
            </a:r>
            <a:r>
              <a:rPr lang="en-US" dirty="0"/>
              <a:t>systems and swirl </a:t>
            </a:r>
            <a:r>
              <a:rPr lang="en-US" dirty="0">
                <a:solidFill>
                  <a:srgbClr val="00B050"/>
                </a:solidFill>
              </a:rPr>
              <a:t>counterclockwise</a:t>
            </a:r>
            <a:r>
              <a:rPr lang="en-US" dirty="0"/>
              <a:t> (in the Northern Hemisphere) around the low pressure center.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447800"/>
            <a:ext cx="4360545" cy="4152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6200" y="5853112"/>
            <a:ext cx="5181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Pressure gradient force is represented by blue arrows. </a:t>
            </a:r>
          </a:p>
          <a:p>
            <a:r>
              <a:rPr lang="en-US" sz="1400" dirty="0"/>
              <a:t>The </a:t>
            </a:r>
            <a:r>
              <a:rPr lang="en-US" sz="1400" dirty="0" err="1"/>
              <a:t>Coriolis</a:t>
            </a:r>
            <a:r>
              <a:rPr lang="en-US" sz="1400" dirty="0"/>
              <a:t> force, always perpendicular to the velocity, is indicated by red arrows.</a:t>
            </a:r>
          </a:p>
        </p:txBody>
      </p:sp>
    </p:spTree>
    <p:extLst>
      <p:ext uri="{BB962C8B-B14F-4D97-AF65-F5344CB8AC3E}">
        <p14:creationId xmlns:p14="http://schemas.microsoft.com/office/powerpoint/2010/main" val="257126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rgbClr val="FF0000"/>
                </a:solidFill>
              </a:rPr>
              <a:t>Low Pressure versus High Pressure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505200" cy="4953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/>
              <a:t>Winds within </a:t>
            </a:r>
            <a:r>
              <a:rPr lang="en-US" dirty="0">
                <a:solidFill>
                  <a:srgbClr val="FF0000"/>
                </a:solidFill>
              </a:rPr>
              <a:t>high-pressure</a:t>
            </a:r>
            <a:r>
              <a:rPr lang="en-US" dirty="0"/>
              <a:t> areas flow outward and </a:t>
            </a:r>
            <a:r>
              <a:rPr lang="en-US" dirty="0">
                <a:solidFill>
                  <a:srgbClr val="00B050"/>
                </a:solidFill>
              </a:rPr>
              <a:t>clockwise</a:t>
            </a:r>
            <a:r>
              <a:rPr lang="en-US" dirty="0"/>
              <a:t> from the higher pressure areas near their centers towards the lower pressure areas further from their centers.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520" y="1676400"/>
            <a:ext cx="4741476" cy="34909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86200" y="5167312"/>
            <a:ext cx="50157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An Unusual Anticyclone in Southern Australia.  </a:t>
            </a:r>
          </a:p>
          <a:p>
            <a:pPr algn="ctr"/>
            <a:r>
              <a:rPr lang="en-US" sz="2400" dirty="0">
                <a:solidFill>
                  <a:srgbClr val="7030A0"/>
                </a:solidFill>
              </a:rPr>
              <a:t>In the Northern Hemisphere, </a:t>
            </a:r>
          </a:p>
          <a:p>
            <a:pPr algn="ctr"/>
            <a:r>
              <a:rPr lang="en-US" sz="2400" dirty="0">
                <a:solidFill>
                  <a:srgbClr val="7030A0"/>
                </a:solidFill>
              </a:rPr>
              <a:t>winds blow clockwise</a:t>
            </a:r>
            <a:r>
              <a:rPr lang="en-US" sz="2400" dirty="0">
                <a:solidFill>
                  <a:srgbClr val="00B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512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731837"/>
            <a:ext cx="8229600" cy="5821363"/>
          </a:xfrm>
        </p:spPr>
      </p:pic>
      <p:sp>
        <p:nvSpPr>
          <p:cNvPr id="2" name="Rectangle 1"/>
          <p:cNvSpPr/>
          <p:nvPr/>
        </p:nvSpPr>
        <p:spPr>
          <a:xfrm>
            <a:off x="152400" y="115669"/>
            <a:ext cx="4572000" cy="646331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/>
            <a:r>
              <a:rPr lang="en-US" b="1" dirty="0"/>
              <a:t>The </a:t>
            </a:r>
            <a:r>
              <a:rPr lang="en-US" b="1" dirty="0" err="1"/>
              <a:t>Coriolis</a:t>
            </a:r>
            <a:r>
              <a:rPr lang="en-US" b="1" dirty="0"/>
              <a:t> force is zero at the equator and maximum at the poles.</a:t>
            </a:r>
            <a:endParaRPr lang="en-US" b="1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/>
          <a:lstStyle/>
          <a:p>
            <a:pPr eaLnBrk="1" hangingPunct="1"/>
            <a:r>
              <a:rPr lang="en-US" dirty="0"/>
              <a:t>Global Wind Belts</a:t>
            </a:r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36525" y="5665131"/>
            <a:ext cx="5045075" cy="8683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000" dirty="0">
                <a:hlinkClick r:id="rId2"/>
              </a:rPr>
              <a:t>https://screenpal.com/watch/cF6hoOYoxj</a:t>
            </a:r>
            <a:r>
              <a:rPr lang="en-US" sz="2000" dirty="0"/>
              <a:t> (2:04)</a:t>
            </a:r>
          </a:p>
        </p:txBody>
      </p:sp>
      <p:sp>
        <p:nvSpPr>
          <p:cNvPr id="27652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664075" y="1424782"/>
            <a:ext cx="4343400" cy="4495800"/>
          </a:xfrm>
        </p:spPr>
        <p:txBody>
          <a:bodyPr/>
          <a:lstStyle/>
          <a:p>
            <a:pPr marL="463550" indent="-295275" eaLnBrk="1" hangingPunct="1"/>
            <a:r>
              <a:rPr lang="en-US" dirty="0">
                <a:solidFill>
                  <a:srgbClr val="00B050"/>
                </a:solidFill>
              </a:rPr>
              <a:t>Air moves from higher pressure to lower pressure. </a:t>
            </a:r>
          </a:p>
          <a:p>
            <a:pPr marL="168275" indent="0" eaLnBrk="1" hangingPunct="1">
              <a:buNone/>
            </a:pPr>
            <a:endParaRPr lang="en-US" sz="800" dirty="0"/>
          </a:p>
          <a:p>
            <a:pPr marL="463550" indent="-295275" eaLnBrk="1" hangingPunct="1"/>
            <a:r>
              <a:rPr lang="en-US" dirty="0">
                <a:solidFill>
                  <a:srgbClr val="00B0F0"/>
                </a:solidFill>
              </a:rPr>
              <a:t>Global pressure belts move air in a pattern</a:t>
            </a:r>
          </a:p>
          <a:p>
            <a:pPr marL="168275" indent="0" eaLnBrk="1" hangingPunct="1">
              <a:buNone/>
            </a:pPr>
            <a:endParaRPr lang="en-US" sz="800" dirty="0"/>
          </a:p>
          <a:p>
            <a:pPr marL="463550" indent="-295275" eaLnBrk="1" hangingPunct="1"/>
            <a:r>
              <a:rPr lang="en-US" dirty="0">
                <a:solidFill>
                  <a:srgbClr val="C00000"/>
                </a:solidFill>
              </a:rPr>
              <a:t>The </a:t>
            </a:r>
            <a:r>
              <a:rPr lang="en-US" dirty="0" err="1">
                <a:solidFill>
                  <a:srgbClr val="C00000"/>
                </a:solidFill>
              </a:rPr>
              <a:t>Coriolis</a:t>
            </a:r>
            <a:r>
              <a:rPr lang="en-US" dirty="0">
                <a:solidFill>
                  <a:srgbClr val="C00000"/>
                </a:solidFill>
              </a:rPr>
              <a:t> Effect deflects wind, generating the global wind patterns.</a:t>
            </a:r>
          </a:p>
        </p:txBody>
      </p:sp>
      <p:pic>
        <p:nvPicPr>
          <p:cNvPr id="27653" name="Picture 5" descr="global_circul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1219200"/>
            <a:ext cx="452913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7030A0"/>
                </a:solidFill>
              </a:rPr>
              <a:t>Weather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versus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Climate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060575" indent="-2060575" eaLnBrk="1" hangingPunct="1">
              <a:buNone/>
              <a:defRPr/>
            </a:pPr>
            <a:r>
              <a:rPr lang="en-US" dirty="0">
                <a:solidFill>
                  <a:srgbClr val="7030A0"/>
                </a:solidFill>
              </a:rPr>
              <a:t>Weather</a:t>
            </a:r>
            <a:r>
              <a:rPr lang="en-US" dirty="0"/>
              <a:t> – 	</a:t>
            </a:r>
            <a:r>
              <a:rPr lang="en-US" dirty="0">
                <a:solidFill>
                  <a:srgbClr val="00B0F0"/>
                </a:solidFill>
              </a:rPr>
              <a:t>the state of the atmosphere at a given time and place.</a:t>
            </a:r>
          </a:p>
          <a:p>
            <a:pPr marL="0" indent="0" eaLnBrk="1" hangingPunct="1">
              <a:buFontTx/>
              <a:buNone/>
              <a:defRPr/>
            </a:pPr>
            <a:endParaRPr lang="en-US" sz="1200" dirty="0"/>
          </a:p>
          <a:p>
            <a:pPr marL="1944688" indent="-1944688" eaLnBrk="1" hangingPunct="1">
              <a:buNone/>
              <a:defRPr/>
            </a:pPr>
            <a:r>
              <a:rPr lang="en-US" dirty="0">
                <a:solidFill>
                  <a:srgbClr val="00B050"/>
                </a:solidFill>
              </a:rPr>
              <a:t>Climate</a:t>
            </a:r>
            <a:r>
              <a:rPr lang="en-US" dirty="0"/>
              <a:t> – 	</a:t>
            </a:r>
            <a:r>
              <a:rPr lang="en-US" dirty="0">
                <a:solidFill>
                  <a:srgbClr val="FF0000"/>
                </a:solidFill>
              </a:rPr>
              <a:t>long term prevalent weather conditions for a given region, or location.</a:t>
            </a:r>
          </a:p>
          <a:p>
            <a:pPr marL="0" indent="0" eaLnBrk="1" hangingPunct="1">
              <a:buNone/>
              <a:defRPr/>
            </a:pPr>
            <a:r>
              <a:rPr lang="en-US" dirty="0">
                <a:solidFill>
                  <a:srgbClr val="002060"/>
                </a:solidFill>
              </a:rPr>
              <a:t>Analogy:</a:t>
            </a:r>
          </a:p>
          <a:p>
            <a:pPr marL="0" indent="0" eaLnBrk="1" hangingPunct="1">
              <a:buNone/>
              <a:defRPr/>
            </a:pPr>
            <a:r>
              <a:rPr lang="en-US" dirty="0">
                <a:solidFill>
                  <a:srgbClr val="7030A0"/>
                </a:solidFill>
              </a:rPr>
              <a:t>Weather</a:t>
            </a:r>
            <a:r>
              <a:rPr lang="en-US" dirty="0"/>
              <a:t> is like a person’s mood on a given day. </a:t>
            </a:r>
            <a:r>
              <a:rPr lang="en-US" dirty="0">
                <a:solidFill>
                  <a:srgbClr val="00B050"/>
                </a:solidFill>
              </a:rPr>
              <a:t>Climate</a:t>
            </a:r>
            <a:r>
              <a:rPr lang="en-US" dirty="0"/>
              <a:t> is like a person’s personality.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991600" cy="1143000"/>
          </a:xfrm>
        </p:spPr>
        <p:txBody>
          <a:bodyPr/>
          <a:lstStyle/>
          <a:p>
            <a:pPr eaLnBrk="1" hangingPunct="1"/>
            <a:r>
              <a:rPr lang="en-US" sz="4000" dirty="0"/>
              <a:t>Factors Affecting Weather &amp; Climate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3000" cy="5029200"/>
          </a:xfrm>
        </p:spPr>
        <p:txBody>
          <a:bodyPr/>
          <a:lstStyle/>
          <a:p>
            <a:pPr marL="2528888" indent="-2528888" eaLnBrk="1" hangingPunct="1">
              <a:spcBef>
                <a:spcPts val="12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Temperature (</a:t>
            </a:r>
            <a:r>
              <a:rPr lang="en-US" sz="2800" dirty="0">
                <a:solidFill>
                  <a:srgbClr val="00B050"/>
                </a:solidFill>
              </a:rPr>
              <a:t>especially unequal distribution of heat on the earth</a:t>
            </a:r>
            <a:r>
              <a:rPr lang="en-US" dirty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00B050"/>
              </a:solidFill>
            </a:endParaRPr>
          </a:p>
          <a:p>
            <a:pPr marL="2292350" indent="-2292350" eaLnBrk="1" hangingPunct="1">
              <a:spcBef>
                <a:spcPts val="1200"/>
              </a:spcBef>
              <a:buNone/>
            </a:pPr>
            <a:r>
              <a:rPr lang="en-US" dirty="0">
                <a:solidFill>
                  <a:srgbClr val="00B0F0"/>
                </a:solidFill>
              </a:rPr>
              <a:t>Earth’s Tilt</a:t>
            </a:r>
          </a:p>
          <a:p>
            <a:pPr marL="2292350" indent="-2292350" eaLnBrk="1" hangingPunct="1">
              <a:spcBef>
                <a:spcPts val="1200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Earth’s revolution around the sun </a:t>
            </a:r>
          </a:p>
          <a:p>
            <a:pPr marL="2627313" indent="-2627313" eaLnBrk="1" hangingPunct="1">
              <a:spcBef>
                <a:spcPts val="12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Humidity (</a:t>
            </a:r>
            <a:r>
              <a:rPr lang="en-US" sz="2800" dirty="0">
                <a:solidFill>
                  <a:srgbClr val="00B050"/>
                </a:solidFill>
              </a:rPr>
              <a:t>amount of water vapor in atmosphere</a:t>
            </a:r>
            <a:r>
              <a:rPr lang="en-US" dirty="0"/>
              <a:t>) </a:t>
            </a:r>
          </a:p>
          <a:p>
            <a:pPr marL="2627313" indent="-2627313" eaLnBrk="1" hangingPunct="1">
              <a:spcBef>
                <a:spcPts val="1200"/>
              </a:spcBef>
              <a:buNone/>
            </a:pPr>
            <a:r>
              <a:rPr lang="en-US" dirty="0">
                <a:solidFill>
                  <a:srgbClr val="00B0F0"/>
                </a:solidFill>
              </a:rPr>
              <a:t>Latitude</a:t>
            </a:r>
          </a:p>
          <a:p>
            <a:pPr marL="2627313" indent="-2627313" eaLnBrk="1" hangingPunct="1">
              <a:spcBef>
                <a:spcPts val="1200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Elevation</a:t>
            </a:r>
          </a:p>
          <a:p>
            <a:pPr marL="2627313" indent="-2627313" eaLnBrk="1" hangingPunct="1">
              <a:spcBef>
                <a:spcPts val="12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Topography and Geography (</a:t>
            </a:r>
            <a:r>
              <a:rPr lang="en-US" sz="2400" dirty="0">
                <a:solidFill>
                  <a:srgbClr val="FF0000"/>
                </a:solidFill>
              </a:rPr>
              <a:t>mountains, ocean, etc.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04787C-B30A-4873-93E7-AFAFBCA0B3F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3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38151</TotalTime>
  <Words>2677</Words>
  <Application>Microsoft Office PowerPoint</Application>
  <PresentationFormat>On-screen Show (4:3)</PresentationFormat>
  <Paragraphs>358</Paragraphs>
  <Slides>74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74</vt:i4>
      </vt:variant>
    </vt:vector>
  </HeadingPairs>
  <TitlesOfParts>
    <vt:vector size="81" baseType="lpstr">
      <vt:lpstr>Arial</vt:lpstr>
      <vt:lpstr>Calibri</vt:lpstr>
      <vt:lpstr>Impact</vt:lpstr>
      <vt:lpstr>Wingdings</vt:lpstr>
      <vt:lpstr>Default Design</vt:lpstr>
      <vt:lpstr>1_Default Design</vt:lpstr>
      <vt:lpstr>2_Default Design</vt:lpstr>
      <vt:lpstr>To View Slide Show</vt:lpstr>
      <vt:lpstr>PowerPoint Presentation</vt:lpstr>
      <vt:lpstr>Focus Questions</vt:lpstr>
      <vt:lpstr>Composition of the Atmosphere</vt:lpstr>
      <vt:lpstr>Layers of the Atmosphere</vt:lpstr>
      <vt:lpstr>Layers of the Atmosphere</vt:lpstr>
      <vt:lpstr>Layers of the Atmosphere</vt:lpstr>
      <vt:lpstr>Weather versus Climate</vt:lpstr>
      <vt:lpstr>Factors Affecting Weather &amp; Climate</vt:lpstr>
      <vt:lpstr>PowerPoint Presentation</vt:lpstr>
      <vt:lpstr>Hydrologic Cycle</vt:lpstr>
      <vt:lpstr>Evaporation / Condensation </vt:lpstr>
      <vt:lpstr>Energy Interactions</vt:lpstr>
      <vt:lpstr>Energy Through the Water Cycle State if energy released or gained for each phase change.</vt:lpstr>
      <vt:lpstr>Energy Through the Water Cycle Names of processes are Enrichment</vt:lpstr>
      <vt:lpstr>PowerPoint Presentation</vt:lpstr>
      <vt:lpstr>PowerPoint Presentation</vt:lpstr>
      <vt:lpstr>Relative Humidity</vt:lpstr>
      <vt:lpstr>Relative Humidity</vt:lpstr>
      <vt:lpstr>PowerPoint Presentation</vt:lpstr>
      <vt:lpstr>Relative Humidity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Dew Point</vt:lpstr>
      <vt:lpstr>PowerPoint Presentation</vt:lpstr>
      <vt:lpstr>Dew Point</vt:lpstr>
      <vt:lpstr>The State of the Atmosphere</vt:lpstr>
      <vt:lpstr>Atmospheric Tools</vt:lpstr>
      <vt:lpstr>PowerPoint Presentation</vt:lpstr>
      <vt:lpstr>Air Pressure/Temperature/Density</vt:lpstr>
      <vt:lpstr>Adiabatic Temperature Change</vt:lpstr>
      <vt:lpstr>PowerPoint Presentation</vt:lpstr>
      <vt:lpstr>PowerPoint Presentation</vt:lpstr>
      <vt:lpstr>How Do Clouds Form? (Condensation)</vt:lpstr>
      <vt:lpstr>Clouds</vt:lpstr>
      <vt:lpstr>Cloud Formation Summary</vt:lpstr>
      <vt:lpstr>Adiabatic Cooling</vt:lpstr>
      <vt:lpstr>PowerPoint Presentation</vt:lpstr>
      <vt:lpstr>Clouds</vt:lpstr>
      <vt:lpstr>Lenticular Clouds</vt:lpstr>
      <vt:lpstr>Cloud Formation Summary</vt:lpstr>
      <vt:lpstr>Lenticular Clouds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Cloud Formation Summary</vt:lpstr>
      <vt:lpstr>Primary Ways of Cloud Formation</vt:lpstr>
      <vt:lpstr>Orographic Lifting</vt:lpstr>
      <vt:lpstr>Primary Ways of Cloud Formation</vt:lpstr>
      <vt:lpstr>Primary Ways of Cloud Formation</vt:lpstr>
      <vt:lpstr>PowerPoint Presentation</vt:lpstr>
      <vt:lpstr>What Causes Wind?</vt:lpstr>
      <vt:lpstr>What Causes Wind?</vt:lpstr>
      <vt:lpstr>What Causes Wind?</vt:lpstr>
      <vt:lpstr>PowerPoint Presentation</vt:lpstr>
      <vt:lpstr>Isobars</vt:lpstr>
      <vt:lpstr>Factors That Affect Wind</vt:lpstr>
      <vt:lpstr>Factors That Affect Wind</vt:lpstr>
      <vt:lpstr>Factors That Affect Wind</vt:lpstr>
      <vt:lpstr>Factors That Affect Wind (and weather)</vt:lpstr>
      <vt:lpstr>Factors That Affect Wind</vt:lpstr>
      <vt:lpstr>Factors That Affect Wind</vt:lpstr>
      <vt:lpstr>Coriolis Effect</vt:lpstr>
      <vt:lpstr>Coriolis Effect</vt:lpstr>
      <vt:lpstr>Low Pressure versus High Pressure</vt:lpstr>
      <vt:lpstr>Low Pressure versus High Pressure</vt:lpstr>
      <vt:lpstr>PowerPoint Presentation</vt:lpstr>
      <vt:lpstr>Global Wind Belts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Berkley School District</dc:creator>
  <cp:lastModifiedBy>Craig Riesen</cp:lastModifiedBy>
  <cp:revision>186</cp:revision>
  <dcterms:created xsi:type="dcterms:W3CDTF">2005-05-11T17:52:44Z</dcterms:created>
  <dcterms:modified xsi:type="dcterms:W3CDTF">2024-01-23T17:04:15Z</dcterms:modified>
</cp:coreProperties>
</file>