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61" r:id="rId2"/>
  </p:sldMasterIdLst>
  <p:notesMasterIdLst>
    <p:notesMasterId r:id="rId63"/>
  </p:notesMasterIdLst>
  <p:sldIdLst>
    <p:sldId id="1139" r:id="rId3"/>
    <p:sldId id="259" r:id="rId4"/>
    <p:sldId id="407" r:id="rId5"/>
    <p:sldId id="358" r:id="rId6"/>
    <p:sldId id="382" r:id="rId7"/>
    <p:sldId id="360" r:id="rId8"/>
    <p:sldId id="368" r:id="rId9"/>
    <p:sldId id="357" r:id="rId10"/>
    <p:sldId id="393" r:id="rId11"/>
    <p:sldId id="347" r:id="rId12"/>
    <p:sldId id="355" r:id="rId13"/>
    <p:sldId id="369" r:id="rId14"/>
    <p:sldId id="408" r:id="rId15"/>
    <p:sldId id="361" r:id="rId16"/>
    <p:sldId id="412" r:id="rId17"/>
    <p:sldId id="339" r:id="rId18"/>
    <p:sldId id="342" r:id="rId19"/>
    <p:sldId id="343" r:id="rId20"/>
    <p:sldId id="349" r:id="rId21"/>
    <p:sldId id="371" r:id="rId22"/>
    <p:sldId id="372" r:id="rId23"/>
    <p:sldId id="373" r:id="rId24"/>
    <p:sldId id="374" r:id="rId25"/>
    <p:sldId id="375" r:id="rId26"/>
    <p:sldId id="376" r:id="rId27"/>
    <p:sldId id="377" r:id="rId28"/>
    <p:sldId id="378" r:id="rId29"/>
    <p:sldId id="379" r:id="rId30"/>
    <p:sldId id="380" r:id="rId31"/>
    <p:sldId id="350" r:id="rId32"/>
    <p:sldId id="394" r:id="rId33"/>
    <p:sldId id="404" r:id="rId34"/>
    <p:sldId id="405" r:id="rId35"/>
    <p:sldId id="406" r:id="rId36"/>
    <p:sldId id="345" r:id="rId37"/>
    <p:sldId id="395" r:id="rId38"/>
    <p:sldId id="396" r:id="rId39"/>
    <p:sldId id="397" r:id="rId40"/>
    <p:sldId id="398" r:id="rId41"/>
    <p:sldId id="399" r:id="rId42"/>
    <p:sldId id="352" r:id="rId43"/>
    <p:sldId id="387" r:id="rId44"/>
    <p:sldId id="363" r:id="rId45"/>
    <p:sldId id="364" r:id="rId46"/>
    <p:sldId id="385" r:id="rId47"/>
    <p:sldId id="383" r:id="rId48"/>
    <p:sldId id="400" r:id="rId49"/>
    <p:sldId id="386" r:id="rId50"/>
    <p:sldId id="388" r:id="rId51"/>
    <p:sldId id="384" r:id="rId52"/>
    <p:sldId id="401" r:id="rId53"/>
    <p:sldId id="389" r:id="rId54"/>
    <p:sldId id="409" r:id="rId55"/>
    <p:sldId id="402" r:id="rId56"/>
    <p:sldId id="410" r:id="rId57"/>
    <p:sldId id="346" r:id="rId58"/>
    <p:sldId id="381" r:id="rId59"/>
    <p:sldId id="391" r:id="rId60"/>
    <p:sldId id="411" r:id="rId61"/>
    <p:sldId id="403" r:id="rId62"/>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5pPr>
    <a:lvl6pPr marL="2286000" algn="l" defTabSz="914400" rtl="0" eaLnBrk="1" latinLnBrk="0" hangingPunct="1">
      <a:defRPr sz="3200" b="1" kern="1200">
        <a:solidFill>
          <a:schemeClr val="tx1"/>
        </a:solidFill>
        <a:latin typeface="Arial" charset="0"/>
        <a:ea typeface="ＭＳ Ｐゴシック" pitchFamily="-80" charset="-128"/>
        <a:cs typeface="+mn-cs"/>
      </a:defRPr>
    </a:lvl6pPr>
    <a:lvl7pPr marL="2743200" algn="l" defTabSz="914400" rtl="0" eaLnBrk="1" latinLnBrk="0" hangingPunct="1">
      <a:defRPr sz="3200" b="1" kern="1200">
        <a:solidFill>
          <a:schemeClr val="tx1"/>
        </a:solidFill>
        <a:latin typeface="Arial" charset="0"/>
        <a:ea typeface="ＭＳ Ｐゴシック" pitchFamily="-80" charset="-128"/>
        <a:cs typeface="+mn-cs"/>
      </a:defRPr>
    </a:lvl7pPr>
    <a:lvl8pPr marL="3200400" algn="l" defTabSz="914400" rtl="0" eaLnBrk="1" latinLnBrk="0" hangingPunct="1">
      <a:defRPr sz="3200" b="1" kern="1200">
        <a:solidFill>
          <a:schemeClr val="tx1"/>
        </a:solidFill>
        <a:latin typeface="Arial" charset="0"/>
        <a:ea typeface="ＭＳ Ｐゴシック" pitchFamily="-80" charset="-128"/>
        <a:cs typeface="+mn-cs"/>
      </a:defRPr>
    </a:lvl8pPr>
    <a:lvl9pPr marL="3657600" algn="l" defTabSz="914400" rtl="0" eaLnBrk="1" latinLnBrk="0" hangingPunct="1">
      <a:defRPr sz="3200" b="1" kern="1200">
        <a:solidFill>
          <a:schemeClr val="tx1"/>
        </a:solidFill>
        <a:latin typeface="Arial" charset="0"/>
        <a:ea typeface="ＭＳ Ｐゴシック"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F1E"/>
    <a:srgbClr val="B54C8C"/>
    <a:srgbClr val="874B98"/>
    <a:srgbClr val="D13426"/>
    <a:srgbClr val="FFFFFF"/>
    <a:srgbClr val="FFB732"/>
    <a:srgbClr val="A3573F"/>
    <a:srgbClr val="A3B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0785" autoAdjust="0"/>
  </p:normalViewPr>
  <p:slideViewPr>
    <p:cSldViewPr>
      <p:cViewPr varScale="1">
        <p:scale>
          <a:sx n="75" d="100"/>
          <a:sy n="75" d="100"/>
        </p:scale>
        <p:origin x="159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1D96E-F8FE-4AF8-87B9-315E2AEFF7CE}"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8EB3D6EA-C87E-4638-B12C-B9FAF10EB3B5}">
      <dgm:prSet phldrT="[Text]" custT="1"/>
      <dgm:spPr>
        <a:solidFill>
          <a:srgbClr val="0070C0"/>
        </a:solidFill>
      </dgm:spPr>
      <dgm:t>
        <a:bodyPr/>
        <a:lstStyle/>
        <a:p>
          <a:r>
            <a:rPr lang="en-US" sz="1600" dirty="0"/>
            <a:t>Accurate Observation</a:t>
          </a:r>
        </a:p>
      </dgm:t>
    </dgm:pt>
    <dgm:pt modelId="{C9B6CD72-38CC-42B4-B9F2-0FEE3BFD23D3}" type="parTrans" cxnId="{84C456EE-9E5D-4074-A90A-30E9B54FEA9B}">
      <dgm:prSet/>
      <dgm:spPr/>
      <dgm:t>
        <a:bodyPr/>
        <a:lstStyle/>
        <a:p>
          <a:endParaRPr lang="en-US"/>
        </a:p>
      </dgm:t>
    </dgm:pt>
    <dgm:pt modelId="{0C812ABF-545E-427E-BB69-F0F321D1A67E}" type="sibTrans" cxnId="{84C456EE-9E5D-4074-A90A-30E9B54FEA9B}">
      <dgm:prSet/>
      <dgm:spPr/>
      <dgm:t>
        <a:bodyPr/>
        <a:lstStyle/>
        <a:p>
          <a:endParaRPr lang="en-US"/>
        </a:p>
      </dgm:t>
    </dgm:pt>
    <dgm:pt modelId="{72206A3E-223F-4DF3-AE6C-965006512268}">
      <dgm:prSet phldrT="[Text]" custT="1"/>
      <dgm:spPr>
        <a:solidFill>
          <a:srgbClr val="7030A0"/>
        </a:solidFill>
      </dgm:spPr>
      <dgm:t>
        <a:bodyPr/>
        <a:lstStyle/>
        <a:p>
          <a:r>
            <a:rPr lang="en-US" sz="1600" dirty="0"/>
            <a:t>Experimentation</a:t>
          </a:r>
        </a:p>
      </dgm:t>
    </dgm:pt>
    <dgm:pt modelId="{D4CC7FEA-8498-4D07-B6F1-18DD88B85057}" type="parTrans" cxnId="{37D7D329-7670-4ADB-B604-3711C3908E89}">
      <dgm:prSet/>
      <dgm:spPr/>
      <dgm:t>
        <a:bodyPr/>
        <a:lstStyle/>
        <a:p>
          <a:endParaRPr lang="en-US"/>
        </a:p>
      </dgm:t>
    </dgm:pt>
    <dgm:pt modelId="{0D6CEFC4-296F-44CC-9123-5BCE144BDDBD}" type="sibTrans" cxnId="{37D7D329-7670-4ADB-B604-3711C3908E89}">
      <dgm:prSet/>
      <dgm:spPr/>
      <dgm:t>
        <a:bodyPr/>
        <a:lstStyle/>
        <a:p>
          <a:endParaRPr lang="en-US"/>
        </a:p>
      </dgm:t>
    </dgm:pt>
    <dgm:pt modelId="{A7AD4128-D0FF-4246-8D85-554F844E9CEA}">
      <dgm:prSet phldrT="[Text]" custT="1"/>
      <dgm:spPr>
        <a:solidFill>
          <a:srgbClr val="92D050"/>
        </a:solidFill>
      </dgm:spPr>
      <dgm:t>
        <a:bodyPr/>
        <a:lstStyle/>
        <a:p>
          <a:r>
            <a:rPr lang="en-US" sz="1600" dirty="0"/>
            <a:t>Scientific Theory</a:t>
          </a:r>
        </a:p>
      </dgm:t>
    </dgm:pt>
    <dgm:pt modelId="{B94C1D48-1622-41BF-9624-51B551A19696}" type="parTrans" cxnId="{79B13A2A-8D1F-481D-864E-4DB2ED48FEE4}">
      <dgm:prSet/>
      <dgm:spPr/>
      <dgm:t>
        <a:bodyPr/>
        <a:lstStyle/>
        <a:p>
          <a:endParaRPr lang="en-US"/>
        </a:p>
      </dgm:t>
    </dgm:pt>
    <dgm:pt modelId="{5DB00AC0-8E59-41A9-84EB-87D841588ACD}" type="sibTrans" cxnId="{79B13A2A-8D1F-481D-864E-4DB2ED48FEE4}">
      <dgm:prSet/>
      <dgm:spPr/>
      <dgm:t>
        <a:bodyPr/>
        <a:lstStyle/>
        <a:p>
          <a:endParaRPr lang="en-US"/>
        </a:p>
      </dgm:t>
    </dgm:pt>
    <dgm:pt modelId="{63D1D0A3-1E4C-4F0E-9CF0-7574571D9066}">
      <dgm:prSet phldrT="[Text]" custT="1"/>
      <dgm:spPr>
        <a:solidFill>
          <a:srgbClr val="B54C8C"/>
        </a:solidFill>
      </dgm:spPr>
      <dgm:t>
        <a:bodyPr/>
        <a:lstStyle/>
        <a:p>
          <a:r>
            <a:rPr lang="en-US" sz="1600" dirty="0"/>
            <a:t>Scientific Law</a:t>
          </a:r>
        </a:p>
      </dgm:t>
    </dgm:pt>
    <dgm:pt modelId="{7AFE860A-8AD8-4A24-8E81-EE2B2D917E8E}" type="parTrans" cxnId="{AC36781E-76C6-45BC-87EA-DB7589D47580}">
      <dgm:prSet/>
      <dgm:spPr/>
      <dgm:t>
        <a:bodyPr/>
        <a:lstStyle/>
        <a:p>
          <a:endParaRPr lang="en-US"/>
        </a:p>
      </dgm:t>
    </dgm:pt>
    <dgm:pt modelId="{5F6286F3-9EDE-4310-842A-1B938B253533}" type="sibTrans" cxnId="{AC36781E-76C6-45BC-87EA-DB7589D47580}">
      <dgm:prSet/>
      <dgm:spPr/>
      <dgm:t>
        <a:bodyPr/>
        <a:lstStyle/>
        <a:p>
          <a:endParaRPr lang="en-US"/>
        </a:p>
      </dgm:t>
    </dgm:pt>
    <dgm:pt modelId="{E0DE18D9-D1DB-4811-89D4-CC9DDFC53F3C}">
      <dgm:prSet phldrT="[Text]" custT="1"/>
      <dgm:spPr>
        <a:solidFill>
          <a:srgbClr val="FF0000"/>
        </a:solidFill>
      </dgm:spPr>
      <dgm:t>
        <a:bodyPr/>
        <a:lstStyle/>
        <a:p>
          <a:r>
            <a:rPr lang="en-US" sz="1600" dirty="0"/>
            <a:t>Formulate Hypothesis</a:t>
          </a:r>
        </a:p>
      </dgm:t>
    </dgm:pt>
    <dgm:pt modelId="{C2D9FE6E-BC13-4066-8263-EA3907AE7F41}" type="parTrans" cxnId="{78E2AB93-4F89-4A57-913D-1E7767C74DB0}">
      <dgm:prSet/>
      <dgm:spPr/>
      <dgm:t>
        <a:bodyPr/>
        <a:lstStyle/>
        <a:p>
          <a:endParaRPr lang="en-US"/>
        </a:p>
      </dgm:t>
    </dgm:pt>
    <dgm:pt modelId="{CE836E28-50DD-4D72-A7BE-C6211EB947DA}" type="sibTrans" cxnId="{78E2AB93-4F89-4A57-913D-1E7767C74DB0}">
      <dgm:prSet/>
      <dgm:spPr/>
      <dgm:t>
        <a:bodyPr/>
        <a:lstStyle/>
        <a:p>
          <a:endParaRPr lang="en-US"/>
        </a:p>
      </dgm:t>
    </dgm:pt>
    <dgm:pt modelId="{18E3F268-51F4-4F2F-B31A-235EB79C898C}" type="pres">
      <dgm:prSet presAssocID="{EFF1D96E-F8FE-4AF8-87B9-315E2AEFF7CE}" presName="cycle" presStyleCnt="0">
        <dgm:presLayoutVars>
          <dgm:dir/>
          <dgm:resizeHandles val="exact"/>
        </dgm:presLayoutVars>
      </dgm:prSet>
      <dgm:spPr/>
    </dgm:pt>
    <dgm:pt modelId="{B6BDD31D-E5F5-4D92-807F-838DE0A83169}" type="pres">
      <dgm:prSet presAssocID="{8EB3D6EA-C87E-4638-B12C-B9FAF10EB3B5}" presName="node" presStyleLbl="node1" presStyleIdx="0" presStyleCnt="5" custScaleX="150198" custScaleY="100280">
        <dgm:presLayoutVars>
          <dgm:bulletEnabled val="1"/>
        </dgm:presLayoutVars>
      </dgm:prSet>
      <dgm:spPr/>
    </dgm:pt>
    <dgm:pt modelId="{10198EF0-0E69-46E8-BA27-3B5EA9D6EB98}" type="pres">
      <dgm:prSet presAssocID="{8EB3D6EA-C87E-4638-B12C-B9FAF10EB3B5}" presName="spNode" presStyleCnt="0"/>
      <dgm:spPr/>
    </dgm:pt>
    <dgm:pt modelId="{0A379345-7F75-41DC-9C3E-A84B771F3043}" type="pres">
      <dgm:prSet presAssocID="{0C812ABF-545E-427E-BB69-F0F321D1A67E}" presName="sibTrans" presStyleLbl="sibTrans1D1" presStyleIdx="0" presStyleCnt="5"/>
      <dgm:spPr/>
    </dgm:pt>
    <dgm:pt modelId="{A4ECCCCB-BC0A-4352-9DC5-B377F17B42B6}" type="pres">
      <dgm:prSet presAssocID="{E0DE18D9-D1DB-4811-89D4-CC9DDFC53F3C}" presName="node" presStyleLbl="node1" presStyleIdx="1" presStyleCnt="5" custScaleX="118182">
        <dgm:presLayoutVars>
          <dgm:bulletEnabled val="1"/>
        </dgm:presLayoutVars>
      </dgm:prSet>
      <dgm:spPr/>
    </dgm:pt>
    <dgm:pt modelId="{E7B300F0-D4E8-4F77-98F3-3BCEE2948200}" type="pres">
      <dgm:prSet presAssocID="{E0DE18D9-D1DB-4811-89D4-CC9DDFC53F3C}" presName="spNode" presStyleCnt="0"/>
      <dgm:spPr/>
    </dgm:pt>
    <dgm:pt modelId="{DB20F51F-5D51-4EBD-9752-DD00957A3BF9}" type="pres">
      <dgm:prSet presAssocID="{CE836E28-50DD-4D72-A7BE-C6211EB947DA}" presName="sibTrans" presStyleLbl="sibTrans1D1" presStyleIdx="1" presStyleCnt="5"/>
      <dgm:spPr/>
    </dgm:pt>
    <dgm:pt modelId="{03BDCBC8-DF33-4868-9DB9-BBC1B8C14C7F}" type="pres">
      <dgm:prSet presAssocID="{72206A3E-223F-4DF3-AE6C-965006512268}" presName="node" presStyleLbl="node1" presStyleIdx="2" presStyleCnt="5" custScaleX="153348" custRadScaleRad="99124" custRadScaleInc="-37334">
        <dgm:presLayoutVars>
          <dgm:bulletEnabled val="1"/>
        </dgm:presLayoutVars>
      </dgm:prSet>
      <dgm:spPr/>
    </dgm:pt>
    <dgm:pt modelId="{90561EFF-CE76-4ABD-B506-FC9568837727}" type="pres">
      <dgm:prSet presAssocID="{72206A3E-223F-4DF3-AE6C-965006512268}" presName="spNode" presStyleCnt="0"/>
      <dgm:spPr/>
    </dgm:pt>
    <dgm:pt modelId="{E2356200-EED5-4B7A-BF9F-40181456F28D}" type="pres">
      <dgm:prSet presAssocID="{0D6CEFC4-296F-44CC-9123-5BCE144BDDBD}" presName="sibTrans" presStyleLbl="sibTrans1D1" presStyleIdx="2" presStyleCnt="5"/>
      <dgm:spPr/>
    </dgm:pt>
    <dgm:pt modelId="{F9B3D3AC-A8F5-4EC5-8696-575270A25A20}" type="pres">
      <dgm:prSet presAssocID="{A7AD4128-D0FF-4246-8D85-554F844E9CEA}" presName="node" presStyleLbl="node1" presStyleIdx="3" presStyleCnt="5" custScaleX="138760" custScaleY="100210">
        <dgm:presLayoutVars>
          <dgm:bulletEnabled val="1"/>
        </dgm:presLayoutVars>
      </dgm:prSet>
      <dgm:spPr/>
    </dgm:pt>
    <dgm:pt modelId="{A057E9C6-E880-4EB3-A9B2-DA7D9D6C422A}" type="pres">
      <dgm:prSet presAssocID="{A7AD4128-D0FF-4246-8D85-554F844E9CEA}" presName="spNode" presStyleCnt="0"/>
      <dgm:spPr/>
    </dgm:pt>
    <dgm:pt modelId="{5816C06A-9C66-43C7-8326-CDF6282433CF}" type="pres">
      <dgm:prSet presAssocID="{5DB00AC0-8E59-41A9-84EB-87D841588ACD}" presName="sibTrans" presStyleLbl="sibTrans1D1" presStyleIdx="3" presStyleCnt="5"/>
      <dgm:spPr/>
    </dgm:pt>
    <dgm:pt modelId="{4A25AA4A-683B-4F1F-BDEE-9D64AA0E52B0}" type="pres">
      <dgm:prSet presAssocID="{63D1D0A3-1E4C-4F0E-9CF0-7574571D9066}" presName="node" presStyleLbl="node1" presStyleIdx="4" presStyleCnt="5" custScaleX="145185" custRadScaleRad="96658" custRadScaleInc="-44702">
        <dgm:presLayoutVars>
          <dgm:bulletEnabled val="1"/>
        </dgm:presLayoutVars>
      </dgm:prSet>
      <dgm:spPr/>
    </dgm:pt>
    <dgm:pt modelId="{E48C0F56-84D3-4AAF-A1F5-371CE8F35B78}" type="pres">
      <dgm:prSet presAssocID="{63D1D0A3-1E4C-4F0E-9CF0-7574571D9066}" presName="spNode" presStyleCnt="0"/>
      <dgm:spPr/>
    </dgm:pt>
    <dgm:pt modelId="{E739255D-4B67-421D-818D-CD3896756DDB}" type="pres">
      <dgm:prSet presAssocID="{5F6286F3-9EDE-4310-842A-1B938B253533}" presName="sibTrans" presStyleLbl="sibTrans1D1" presStyleIdx="4" presStyleCnt="5"/>
      <dgm:spPr/>
    </dgm:pt>
  </dgm:ptLst>
  <dgm:cxnLst>
    <dgm:cxn modelId="{ADA7DD11-8C32-4F32-86BB-E62CC0BFBD8F}" type="presOf" srcId="{A7AD4128-D0FF-4246-8D85-554F844E9CEA}" destId="{F9B3D3AC-A8F5-4EC5-8696-575270A25A20}" srcOrd="0" destOrd="0" presId="urn:microsoft.com/office/officeart/2005/8/layout/cycle5"/>
    <dgm:cxn modelId="{AC36781E-76C6-45BC-87EA-DB7589D47580}" srcId="{EFF1D96E-F8FE-4AF8-87B9-315E2AEFF7CE}" destId="{63D1D0A3-1E4C-4F0E-9CF0-7574571D9066}" srcOrd="4" destOrd="0" parTransId="{7AFE860A-8AD8-4A24-8E81-EE2B2D917E8E}" sibTransId="{5F6286F3-9EDE-4310-842A-1B938B253533}"/>
    <dgm:cxn modelId="{37D7D329-7670-4ADB-B604-3711C3908E89}" srcId="{EFF1D96E-F8FE-4AF8-87B9-315E2AEFF7CE}" destId="{72206A3E-223F-4DF3-AE6C-965006512268}" srcOrd="2" destOrd="0" parTransId="{D4CC7FEA-8498-4D07-B6F1-18DD88B85057}" sibTransId="{0D6CEFC4-296F-44CC-9123-5BCE144BDDBD}"/>
    <dgm:cxn modelId="{79B13A2A-8D1F-481D-864E-4DB2ED48FEE4}" srcId="{EFF1D96E-F8FE-4AF8-87B9-315E2AEFF7CE}" destId="{A7AD4128-D0FF-4246-8D85-554F844E9CEA}" srcOrd="3" destOrd="0" parTransId="{B94C1D48-1622-41BF-9624-51B551A19696}" sibTransId="{5DB00AC0-8E59-41A9-84EB-87D841588ACD}"/>
    <dgm:cxn modelId="{9FFAFE91-D024-4444-95E7-B1E6F7A14372}" type="presOf" srcId="{EFF1D96E-F8FE-4AF8-87B9-315E2AEFF7CE}" destId="{18E3F268-51F4-4F2F-B31A-235EB79C898C}" srcOrd="0" destOrd="0" presId="urn:microsoft.com/office/officeart/2005/8/layout/cycle5"/>
    <dgm:cxn modelId="{78E2AB93-4F89-4A57-913D-1E7767C74DB0}" srcId="{EFF1D96E-F8FE-4AF8-87B9-315E2AEFF7CE}" destId="{E0DE18D9-D1DB-4811-89D4-CC9DDFC53F3C}" srcOrd="1" destOrd="0" parTransId="{C2D9FE6E-BC13-4066-8263-EA3907AE7F41}" sibTransId="{CE836E28-50DD-4D72-A7BE-C6211EB947DA}"/>
    <dgm:cxn modelId="{7334519F-4156-4291-A0C6-D5C0FDC45F69}" type="presOf" srcId="{5F6286F3-9EDE-4310-842A-1B938B253533}" destId="{E739255D-4B67-421D-818D-CD3896756DDB}" srcOrd="0" destOrd="0" presId="urn:microsoft.com/office/officeart/2005/8/layout/cycle5"/>
    <dgm:cxn modelId="{DE1F07A2-DE9B-4134-923F-442A1429ED9C}" type="presOf" srcId="{0C812ABF-545E-427E-BB69-F0F321D1A67E}" destId="{0A379345-7F75-41DC-9C3E-A84B771F3043}" srcOrd="0" destOrd="0" presId="urn:microsoft.com/office/officeart/2005/8/layout/cycle5"/>
    <dgm:cxn modelId="{DD7AD5A4-6C53-4783-AFCB-5C1933236DB3}" type="presOf" srcId="{5DB00AC0-8E59-41A9-84EB-87D841588ACD}" destId="{5816C06A-9C66-43C7-8326-CDF6282433CF}" srcOrd="0" destOrd="0" presId="urn:microsoft.com/office/officeart/2005/8/layout/cycle5"/>
    <dgm:cxn modelId="{76E6E8AE-FB26-4FA4-9C03-3A1D7791B046}" type="presOf" srcId="{E0DE18D9-D1DB-4811-89D4-CC9DDFC53F3C}" destId="{A4ECCCCB-BC0A-4352-9DC5-B377F17B42B6}" srcOrd="0" destOrd="0" presId="urn:microsoft.com/office/officeart/2005/8/layout/cycle5"/>
    <dgm:cxn modelId="{63861FC9-8B0B-4AC7-8D73-E14655E17112}" type="presOf" srcId="{72206A3E-223F-4DF3-AE6C-965006512268}" destId="{03BDCBC8-DF33-4868-9DB9-BBC1B8C14C7F}" srcOrd="0" destOrd="0" presId="urn:microsoft.com/office/officeart/2005/8/layout/cycle5"/>
    <dgm:cxn modelId="{EF2DEFDB-465E-417D-953B-33A54EECD6A9}" type="presOf" srcId="{63D1D0A3-1E4C-4F0E-9CF0-7574571D9066}" destId="{4A25AA4A-683B-4F1F-BDEE-9D64AA0E52B0}" srcOrd="0" destOrd="0" presId="urn:microsoft.com/office/officeart/2005/8/layout/cycle5"/>
    <dgm:cxn modelId="{7808C9E8-19CF-46C8-A700-56E4BCDF2902}" type="presOf" srcId="{8EB3D6EA-C87E-4638-B12C-B9FAF10EB3B5}" destId="{B6BDD31D-E5F5-4D92-807F-838DE0A83169}" srcOrd="0" destOrd="0" presId="urn:microsoft.com/office/officeart/2005/8/layout/cycle5"/>
    <dgm:cxn modelId="{84C456EE-9E5D-4074-A90A-30E9B54FEA9B}" srcId="{EFF1D96E-F8FE-4AF8-87B9-315E2AEFF7CE}" destId="{8EB3D6EA-C87E-4638-B12C-B9FAF10EB3B5}" srcOrd="0" destOrd="0" parTransId="{C9B6CD72-38CC-42B4-B9F2-0FEE3BFD23D3}" sibTransId="{0C812ABF-545E-427E-BB69-F0F321D1A67E}"/>
    <dgm:cxn modelId="{595DD4EE-05B5-4A24-8826-3422DEB3A4E1}" type="presOf" srcId="{CE836E28-50DD-4D72-A7BE-C6211EB947DA}" destId="{DB20F51F-5D51-4EBD-9752-DD00957A3BF9}" srcOrd="0" destOrd="0" presId="urn:microsoft.com/office/officeart/2005/8/layout/cycle5"/>
    <dgm:cxn modelId="{C53BD2FB-82E0-41AA-BBDF-40C9711FEB9E}" type="presOf" srcId="{0D6CEFC4-296F-44CC-9123-5BCE144BDDBD}" destId="{E2356200-EED5-4B7A-BF9F-40181456F28D}" srcOrd="0" destOrd="0" presId="urn:microsoft.com/office/officeart/2005/8/layout/cycle5"/>
    <dgm:cxn modelId="{C0759E74-024A-4087-A596-62A2C9959E26}" type="presParOf" srcId="{18E3F268-51F4-4F2F-B31A-235EB79C898C}" destId="{B6BDD31D-E5F5-4D92-807F-838DE0A83169}" srcOrd="0" destOrd="0" presId="urn:microsoft.com/office/officeart/2005/8/layout/cycle5"/>
    <dgm:cxn modelId="{1C9F5336-3C04-46C8-8E34-121F6B918246}" type="presParOf" srcId="{18E3F268-51F4-4F2F-B31A-235EB79C898C}" destId="{10198EF0-0E69-46E8-BA27-3B5EA9D6EB98}" srcOrd="1" destOrd="0" presId="urn:microsoft.com/office/officeart/2005/8/layout/cycle5"/>
    <dgm:cxn modelId="{81A21A37-9D38-4982-B1F2-D7A72D771D49}" type="presParOf" srcId="{18E3F268-51F4-4F2F-B31A-235EB79C898C}" destId="{0A379345-7F75-41DC-9C3E-A84B771F3043}" srcOrd="2" destOrd="0" presId="urn:microsoft.com/office/officeart/2005/8/layout/cycle5"/>
    <dgm:cxn modelId="{613A2E5C-6CC8-4C3A-837F-B8B5EE4D9DD2}" type="presParOf" srcId="{18E3F268-51F4-4F2F-B31A-235EB79C898C}" destId="{A4ECCCCB-BC0A-4352-9DC5-B377F17B42B6}" srcOrd="3" destOrd="0" presId="urn:microsoft.com/office/officeart/2005/8/layout/cycle5"/>
    <dgm:cxn modelId="{C9A8EFF9-E765-47CE-A12D-2188D2283EB6}" type="presParOf" srcId="{18E3F268-51F4-4F2F-B31A-235EB79C898C}" destId="{E7B300F0-D4E8-4F77-98F3-3BCEE2948200}" srcOrd="4" destOrd="0" presId="urn:microsoft.com/office/officeart/2005/8/layout/cycle5"/>
    <dgm:cxn modelId="{5B2F9714-B7E5-4386-A132-F430B375A3D1}" type="presParOf" srcId="{18E3F268-51F4-4F2F-B31A-235EB79C898C}" destId="{DB20F51F-5D51-4EBD-9752-DD00957A3BF9}" srcOrd="5" destOrd="0" presId="urn:microsoft.com/office/officeart/2005/8/layout/cycle5"/>
    <dgm:cxn modelId="{0E9612E0-28D9-451F-86D9-49EC3733FA07}" type="presParOf" srcId="{18E3F268-51F4-4F2F-B31A-235EB79C898C}" destId="{03BDCBC8-DF33-4868-9DB9-BBC1B8C14C7F}" srcOrd="6" destOrd="0" presId="urn:microsoft.com/office/officeart/2005/8/layout/cycle5"/>
    <dgm:cxn modelId="{AFBC6D3A-2A06-48A5-946C-1F3D010DAB66}" type="presParOf" srcId="{18E3F268-51F4-4F2F-B31A-235EB79C898C}" destId="{90561EFF-CE76-4ABD-B506-FC9568837727}" srcOrd="7" destOrd="0" presId="urn:microsoft.com/office/officeart/2005/8/layout/cycle5"/>
    <dgm:cxn modelId="{AB9ACE05-8A1E-4210-93D0-D8FEFA399950}" type="presParOf" srcId="{18E3F268-51F4-4F2F-B31A-235EB79C898C}" destId="{E2356200-EED5-4B7A-BF9F-40181456F28D}" srcOrd="8" destOrd="0" presId="urn:microsoft.com/office/officeart/2005/8/layout/cycle5"/>
    <dgm:cxn modelId="{1EDBA20C-D0F9-4025-B8FE-179B52081821}" type="presParOf" srcId="{18E3F268-51F4-4F2F-B31A-235EB79C898C}" destId="{F9B3D3AC-A8F5-4EC5-8696-575270A25A20}" srcOrd="9" destOrd="0" presId="urn:microsoft.com/office/officeart/2005/8/layout/cycle5"/>
    <dgm:cxn modelId="{ED9BA7EF-90D7-429A-92EF-8B61E73286D1}" type="presParOf" srcId="{18E3F268-51F4-4F2F-B31A-235EB79C898C}" destId="{A057E9C6-E880-4EB3-A9B2-DA7D9D6C422A}" srcOrd="10" destOrd="0" presId="urn:microsoft.com/office/officeart/2005/8/layout/cycle5"/>
    <dgm:cxn modelId="{81A46165-F304-428A-BC9D-90DE457FB6EF}" type="presParOf" srcId="{18E3F268-51F4-4F2F-B31A-235EB79C898C}" destId="{5816C06A-9C66-43C7-8326-CDF6282433CF}" srcOrd="11" destOrd="0" presId="urn:microsoft.com/office/officeart/2005/8/layout/cycle5"/>
    <dgm:cxn modelId="{60707690-A655-4CCA-A682-676538ECD37C}" type="presParOf" srcId="{18E3F268-51F4-4F2F-B31A-235EB79C898C}" destId="{4A25AA4A-683B-4F1F-BDEE-9D64AA0E52B0}" srcOrd="12" destOrd="0" presId="urn:microsoft.com/office/officeart/2005/8/layout/cycle5"/>
    <dgm:cxn modelId="{2B824931-2A7A-4DE0-8555-F6AFD0962692}" type="presParOf" srcId="{18E3F268-51F4-4F2F-B31A-235EB79C898C}" destId="{E48C0F56-84D3-4AAF-A1F5-371CE8F35B78}" srcOrd="13" destOrd="0" presId="urn:microsoft.com/office/officeart/2005/8/layout/cycle5"/>
    <dgm:cxn modelId="{BA3193C2-EAAB-4DA7-9C89-2EF898142FDA}" type="presParOf" srcId="{18E3F268-51F4-4F2F-B31A-235EB79C898C}" destId="{E739255D-4B67-421D-818D-CD3896756DD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FF1D96E-F8FE-4AF8-87B9-315E2AEFF7CE}"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8EB3D6EA-C87E-4638-B12C-B9FAF10EB3B5}">
      <dgm:prSet phldrT="[Text]" custT="1"/>
      <dgm:spPr>
        <a:solidFill>
          <a:srgbClr val="0070C0"/>
        </a:solidFill>
      </dgm:spPr>
      <dgm:t>
        <a:bodyPr/>
        <a:lstStyle/>
        <a:p>
          <a:r>
            <a:rPr lang="en-US" sz="1600" dirty="0"/>
            <a:t>Accurate Observation</a:t>
          </a:r>
        </a:p>
      </dgm:t>
    </dgm:pt>
    <dgm:pt modelId="{C9B6CD72-38CC-42B4-B9F2-0FEE3BFD23D3}" type="parTrans" cxnId="{84C456EE-9E5D-4074-A90A-30E9B54FEA9B}">
      <dgm:prSet/>
      <dgm:spPr/>
      <dgm:t>
        <a:bodyPr/>
        <a:lstStyle/>
        <a:p>
          <a:endParaRPr lang="en-US"/>
        </a:p>
      </dgm:t>
    </dgm:pt>
    <dgm:pt modelId="{0C812ABF-545E-427E-BB69-F0F321D1A67E}" type="sibTrans" cxnId="{84C456EE-9E5D-4074-A90A-30E9B54FEA9B}">
      <dgm:prSet/>
      <dgm:spPr/>
      <dgm:t>
        <a:bodyPr/>
        <a:lstStyle/>
        <a:p>
          <a:endParaRPr lang="en-US"/>
        </a:p>
      </dgm:t>
    </dgm:pt>
    <dgm:pt modelId="{72206A3E-223F-4DF3-AE6C-965006512268}">
      <dgm:prSet phldrT="[Text]" custT="1"/>
      <dgm:spPr>
        <a:solidFill>
          <a:srgbClr val="7030A0"/>
        </a:solidFill>
      </dgm:spPr>
      <dgm:t>
        <a:bodyPr/>
        <a:lstStyle/>
        <a:p>
          <a:r>
            <a:rPr lang="en-US" sz="1600" dirty="0"/>
            <a:t>Experimentation</a:t>
          </a:r>
        </a:p>
      </dgm:t>
    </dgm:pt>
    <dgm:pt modelId="{D4CC7FEA-8498-4D07-B6F1-18DD88B85057}" type="parTrans" cxnId="{37D7D329-7670-4ADB-B604-3711C3908E89}">
      <dgm:prSet/>
      <dgm:spPr/>
      <dgm:t>
        <a:bodyPr/>
        <a:lstStyle/>
        <a:p>
          <a:endParaRPr lang="en-US"/>
        </a:p>
      </dgm:t>
    </dgm:pt>
    <dgm:pt modelId="{0D6CEFC4-296F-44CC-9123-5BCE144BDDBD}" type="sibTrans" cxnId="{37D7D329-7670-4ADB-B604-3711C3908E89}">
      <dgm:prSet/>
      <dgm:spPr/>
      <dgm:t>
        <a:bodyPr/>
        <a:lstStyle/>
        <a:p>
          <a:endParaRPr lang="en-US"/>
        </a:p>
      </dgm:t>
    </dgm:pt>
    <dgm:pt modelId="{A7AD4128-D0FF-4246-8D85-554F844E9CEA}">
      <dgm:prSet phldrT="[Text]" custT="1"/>
      <dgm:spPr>
        <a:solidFill>
          <a:srgbClr val="92D050"/>
        </a:solidFill>
      </dgm:spPr>
      <dgm:t>
        <a:bodyPr/>
        <a:lstStyle/>
        <a:p>
          <a:r>
            <a:rPr lang="en-US" sz="1600" dirty="0"/>
            <a:t>Scientific Theory</a:t>
          </a:r>
        </a:p>
      </dgm:t>
    </dgm:pt>
    <dgm:pt modelId="{B94C1D48-1622-41BF-9624-51B551A19696}" type="parTrans" cxnId="{79B13A2A-8D1F-481D-864E-4DB2ED48FEE4}">
      <dgm:prSet/>
      <dgm:spPr/>
      <dgm:t>
        <a:bodyPr/>
        <a:lstStyle/>
        <a:p>
          <a:endParaRPr lang="en-US"/>
        </a:p>
      </dgm:t>
    </dgm:pt>
    <dgm:pt modelId="{5DB00AC0-8E59-41A9-84EB-87D841588ACD}" type="sibTrans" cxnId="{79B13A2A-8D1F-481D-864E-4DB2ED48FEE4}">
      <dgm:prSet/>
      <dgm:spPr/>
      <dgm:t>
        <a:bodyPr/>
        <a:lstStyle/>
        <a:p>
          <a:endParaRPr lang="en-US"/>
        </a:p>
      </dgm:t>
    </dgm:pt>
    <dgm:pt modelId="{63D1D0A3-1E4C-4F0E-9CF0-7574571D9066}">
      <dgm:prSet phldrT="[Text]" custT="1"/>
      <dgm:spPr>
        <a:solidFill>
          <a:srgbClr val="B54C8C"/>
        </a:solidFill>
      </dgm:spPr>
      <dgm:t>
        <a:bodyPr/>
        <a:lstStyle/>
        <a:p>
          <a:r>
            <a:rPr lang="en-US" sz="1600" dirty="0"/>
            <a:t>Scientific Law</a:t>
          </a:r>
        </a:p>
      </dgm:t>
    </dgm:pt>
    <dgm:pt modelId="{7AFE860A-8AD8-4A24-8E81-EE2B2D917E8E}" type="parTrans" cxnId="{AC36781E-76C6-45BC-87EA-DB7589D47580}">
      <dgm:prSet/>
      <dgm:spPr/>
      <dgm:t>
        <a:bodyPr/>
        <a:lstStyle/>
        <a:p>
          <a:endParaRPr lang="en-US"/>
        </a:p>
      </dgm:t>
    </dgm:pt>
    <dgm:pt modelId="{5F6286F3-9EDE-4310-842A-1B938B253533}" type="sibTrans" cxnId="{AC36781E-76C6-45BC-87EA-DB7589D47580}">
      <dgm:prSet/>
      <dgm:spPr/>
      <dgm:t>
        <a:bodyPr/>
        <a:lstStyle/>
        <a:p>
          <a:endParaRPr lang="en-US"/>
        </a:p>
      </dgm:t>
    </dgm:pt>
    <dgm:pt modelId="{E0DE18D9-D1DB-4811-89D4-CC9DDFC53F3C}">
      <dgm:prSet phldrT="[Text]" custT="1"/>
      <dgm:spPr>
        <a:solidFill>
          <a:srgbClr val="FF0000"/>
        </a:solidFill>
      </dgm:spPr>
      <dgm:t>
        <a:bodyPr/>
        <a:lstStyle/>
        <a:p>
          <a:r>
            <a:rPr lang="en-US" sz="1600" dirty="0"/>
            <a:t>Formulate Hypothesis</a:t>
          </a:r>
        </a:p>
      </dgm:t>
    </dgm:pt>
    <dgm:pt modelId="{C2D9FE6E-BC13-4066-8263-EA3907AE7F41}" type="parTrans" cxnId="{78E2AB93-4F89-4A57-913D-1E7767C74DB0}">
      <dgm:prSet/>
      <dgm:spPr/>
      <dgm:t>
        <a:bodyPr/>
        <a:lstStyle/>
        <a:p>
          <a:endParaRPr lang="en-US"/>
        </a:p>
      </dgm:t>
    </dgm:pt>
    <dgm:pt modelId="{CE836E28-50DD-4D72-A7BE-C6211EB947DA}" type="sibTrans" cxnId="{78E2AB93-4F89-4A57-913D-1E7767C74DB0}">
      <dgm:prSet/>
      <dgm:spPr/>
      <dgm:t>
        <a:bodyPr/>
        <a:lstStyle/>
        <a:p>
          <a:endParaRPr lang="en-US"/>
        </a:p>
      </dgm:t>
    </dgm:pt>
    <dgm:pt modelId="{18E3F268-51F4-4F2F-B31A-235EB79C898C}" type="pres">
      <dgm:prSet presAssocID="{EFF1D96E-F8FE-4AF8-87B9-315E2AEFF7CE}" presName="cycle" presStyleCnt="0">
        <dgm:presLayoutVars>
          <dgm:dir/>
          <dgm:resizeHandles val="exact"/>
        </dgm:presLayoutVars>
      </dgm:prSet>
      <dgm:spPr/>
    </dgm:pt>
    <dgm:pt modelId="{B6BDD31D-E5F5-4D92-807F-838DE0A83169}" type="pres">
      <dgm:prSet presAssocID="{8EB3D6EA-C87E-4638-B12C-B9FAF10EB3B5}" presName="node" presStyleLbl="node1" presStyleIdx="0" presStyleCnt="5" custScaleX="150198" custScaleY="100280">
        <dgm:presLayoutVars>
          <dgm:bulletEnabled val="1"/>
        </dgm:presLayoutVars>
      </dgm:prSet>
      <dgm:spPr/>
    </dgm:pt>
    <dgm:pt modelId="{10198EF0-0E69-46E8-BA27-3B5EA9D6EB98}" type="pres">
      <dgm:prSet presAssocID="{8EB3D6EA-C87E-4638-B12C-B9FAF10EB3B5}" presName="spNode" presStyleCnt="0"/>
      <dgm:spPr/>
    </dgm:pt>
    <dgm:pt modelId="{0A379345-7F75-41DC-9C3E-A84B771F3043}" type="pres">
      <dgm:prSet presAssocID="{0C812ABF-545E-427E-BB69-F0F321D1A67E}" presName="sibTrans" presStyleLbl="sibTrans1D1" presStyleIdx="0" presStyleCnt="5"/>
      <dgm:spPr/>
    </dgm:pt>
    <dgm:pt modelId="{A4ECCCCB-BC0A-4352-9DC5-B377F17B42B6}" type="pres">
      <dgm:prSet presAssocID="{E0DE18D9-D1DB-4811-89D4-CC9DDFC53F3C}" presName="node" presStyleLbl="node1" presStyleIdx="1" presStyleCnt="5" custScaleX="118182">
        <dgm:presLayoutVars>
          <dgm:bulletEnabled val="1"/>
        </dgm:presLayoutVars>
      </dgm:prSet>
      <dgm:spPr/>
    </dgm:pt>
    <dgm:pt modelId="{E7B300F0-D4E8-4F77-98F3-3BCEE2948200}" type="pres">
      <dgm:prSet presAssocID="{E0DE18D9-D1DB-4811-89D4-CC9DDFC53F3C}" presName="spNode" presStyleCnt="0"/>
      <dgm:spPr/>
    </dgm:pt>
    <dgm:pt modelId="{DB20F51F-5D51-4EBD-9752-DD00957A3BF9}" type="pres">
      <dgm:prSet presAssocID="{CE836E28-50DD-4D72-A7BE-C6211EB947DA}" presName="sibTrans" presStyleLbl="sibTrans1D1" presStyleIdx="1" presStyleCnt="5"/>
      <dgm:spPr/>
    </dgm:pt>
    <dgm:pt modelId="{03BDCBC8-DF33-4868-9DB9-BBC1B8C14C7F}" type="pres">
      <dgm:prSet presAssocID="{72206A3E-223F-4DF3-AE6C-965006512268}" presName="node" presStyleLbl="node1" presStyleIdx="2" presStyleCnt="5" custScaleX="153348" custRadScaleRad="94677" custRadScaleInc="-64356">
        <dgm:presLayoutVars>
          <dgm:bulletEnabled val="1"/>
        </dgm:presLayoutVars>
      </dgm:prSet>
      <dgm:spPr/>
    </dgm:pt>
    <dgm:pt modelId="{90561EFF-CE76-4ABD-B506-FC9568837727}" type="pres">
      <dgm:prSet presAssocID="{72206A3E-223F-4DF3-AE6C-965006512268}" presName="spNode" presStyleCnt="0"/>
      <dgm:spPr/>
    </dgm:pt>
    <dgm:pt modelId="{E2356200-EED5-4B7A-BF9F-40181456F28D}" type="pres">
      <dgm:prSet presAssocID="{0D6CEFC4-296F-44CC-9123-5BCE144BDDBD}" presName="sibTrans" presStyleLbl="sibTrans1D1" presStyleIdx="2" presStyleCnt="5"/>
      <dgm:spPr/>
    </dgm:pt>
    <dgm:pt modelId="{F9B3D3AC-A8F5-4EC5-8696-575270A25A20}" type="pres">
      <dgm:prSet presAssocID="{A7AD4128-D0FF-4246-8D85-554F844E9CEA}" presName="node" presStyleLbl="node1" presStyleIdx="3" presStyleCnt="5" custScaleX="138760" custScaleY="100210">
        <dgm:presLayoutVars>
          <dgm:bulletEnabled val="1"/>
        </dgm:presLayoutVars>
      </dgm:prSet>
      <dgm:spPr/>
    </dgm:pt>
    <dgm:pt modelId="{A057E9C6-E880-4EB3-A9B2-DA7D9D6C422A}" type="pres">
      <dgm:prSet presAssocID="{A7AD4128-D0FF-4246-8D85-554F844E9CEA}" presName="spNode" presStyleCnt="0"/>
      <dgm:spPr/>
    </dgm:pt>
    <dgm:pt modelId="{5816C06A-9C66-43C7-8326-CDF6282433CF}" type="pres">
      <dgm:prSet presAssocID="{5DB00AC0-8E59-41A9-84EB-87D841588ACD}" presName="sibTrans" presStyleLbl="sibTrans1D1" presStyleIdx="3" presStyleCnt="5"/>
      <dgm:spPr/>
    </dgm:pt>
    <dgm:pt modelId="{4A25AA4A-683B-4F1F-BDEE-9D64AA0E52B0}" type="pres">
      <dgm:prSet presAssocID="{63D1D0A3-1E4C-4F0E-9CF0-7574571D9066}" presName="node" presStyleLbl="node1" presStyleIdx="4" presStyleCnt="5" custScaleX="145185" custRadScaleRad="96658" custRadScaleInc="-44702">
        <dgm:presLayoutVars>
          <dgm:bulletEnabled val="1"/>
        </dgm:presLayoutVars>
      </dgm:prSet>
      <dgm:spPr/>
    </dgm:pt>
    <dgm:pt modelId="{E48C0F56-84D3-4AAF-A1F5-371CE8F35B78}" type="pres">
      <dgm:prSet presAssocID="{63D1D0A3-1E4C-4F0E-9CF0-7574571D9066}" presName="spNode" presStyleCnt="0"/>
      <dgm:spPr/>
    </dgm:pt>
    <dgm:pt modelId="{E739255D-4B67-421D-818D-CD3896756DDB}" type="pres">
      <dgm:prSet presAssocID="{5F6286F3-9EDE-4310-842A-1B938B253533}" presName="sibTrans" presStyleLbl="sibTrans1D1" presStyleIdx="4" presStyleCnt="5"/>
      <dgm:spPr/>
    </dgm:pt>
  </dgm:ptLst>
  <dgm:cxnLst>
    <dgm:cxn modelId="{C0FC4517-6C11-4EAA-8775-7B1D62530C5E}" type="presOf" srcId="{5DB00AC0-8E59-41A9-84EB-87D841588ACD}" destId="{5816C06A-9C66-43C7-8326-CDF6282433CF}" srcOrd="0" destOrd="0" presId="urn:microsoft.com/office/officeart/2005/8/layout/cycle5"/>
    <dgm:cxn modelId="{AC36781E-76C6-45BC-87EA-DB7589D47580}" srcId="{EFF1D96E-F8FE-4AF8-87B9-315E2AEFF7CE}" destId="{63D1D0A3-1E4C-4F0E-9CF0-7574571D9066}" srcOrd="4" destOrd="0" parTransId="{7AFE860A-8AD8-4A24-8E81-EE2B2D917E8E}" sibTransId="{5F6286F3-9EDE-4310-842A-1B938B253533}"/>
    <dgm:cxn modelId="{37D7D329-7670-4ADB-B604-3711C3908E89}" srcId="{EFF1D96E-F8FE-4AF8-87B9-315E2AEFF7CE}" destId="{72206A3E-223F-4DF3-AE6C-965006512268}" srcOrd="2" destOrd="0" parTransId="{D4CC7FEA-8498-4D07-B6F1-18DD88B85057}" sibTransId="{0D6CEFC4-296F-44CC-9123-5BCE144BDDBD}"/>
    <dgm:cxn modelId="{79B13A2A-8D1F-481D-864E-4DB2ED48FEE4}" srcId="{EFF1D96E-F8FE-4AF8-87B9-315E2AEFF7CE}" destId="{A7AD4128-D0FF-4246-8D85-554F844E9CEA}" srcOrd="3" destOrd="0" parTransId="{B94C1D48-1622-41BF-9624-51B551A19696}" sibTransId="{5DB00AC0-8E59-41A9-84EB-87D841588ACD}"/>
    <dgm:cxn modelId="{903B2B37-1795-4064-97F5-44D488B309DE}" type="presOf" srcId="{8EB3D6EA-C87E-4638-B12C-B9FAF10EB3B5}" destId="{B6BDD31D-E5F5-4D92-807F-838DE0A83169}" srcOrd="0" destOrd="0" presId="urn:microsoft.com/office/officeart/2005/8/layout/cycle5"/>
    <dgm:cxn modelId="{044C7268-4BEB-4EB6-BF10-2FBB0F78FA5E}" type="presOf" srcId="{CE836E28-50DD-4D72-A7BE-C6211EB947DA}" destId="{DB20F51F-5D51-4EBD-9752-DD00957A3BF9}" srcOrd="0" destOrd="0" presId="urn:microsoft.com/office/officeart/2005/8/layout/cycle5"/>
    <dgm:cxn modelId="{8A110F7A-D869-4D9F-A6D2-C88BB69793C5}" type="presOf" srcId="{72206A3E-223F-4DF3-AE6C-965006512268}" destId="{03BDCBC8-DF33-4868-9DB9-BBC1B8C14C7F}" srcOrd="0" destOrd="0" presId="urn:microsoft.com/office/officeart/2005/8/layout/cycle5"/>
    <dgm:cxn modelId="{1F4ED380-7B1F-4EE3-B2D0-1B1DF20E4B44}" type="presOf" srcId="{EFF1D96E-F8FE-4AF8-87B9-315E2AEFF7CE}" destId="{18E3F268-51F4-4F2F-B31A-235EB79C898C}" srcOrd="0" destOrd="0" presId="urn:microsoft.com/office/officeart/2005/8/layout/cycle5"/>
    <dgm:cxn modelId="{C1F46084-D449-45CF-AD10-21324B353470}" type="presOf" srcId="{E0DE18D9-D1DB-4811-89D4-CC9DDFC53F3C}" destId="{A4ECCCCB-BC0A-4352-9DC5-B377F17B42B6}" srcOrd="0" destOrd="0" presId="urn:microsoft.com/office/officeart/2005/8/layout/cycle5"/>
    <dgm:cxn modelId="{78E2AB93-4F89-4A57-913D-1E7767C74DB0}" srcId="{EFF1D96E-F8FE-4AF8-87B9-315E2AEFF7CE}" destId="{E0DE18D9-D1DB-4811-89D4-CC9DDFC53F3C}" srcOrd="1" destOrd="0" parTransId="{C2D9FE6E-BC13-4066-8263-EA3907AE7F41}" sibTransId="{CE836E28-50DD-4D72-A7BE-C6211EB947DA}"/>
    <dgm:cxn modelId="{0FF5D894-2BCD-476E-B933-7853927C4336}" type="presOf" srcId="{0C812ABF-545E-427E-BB69-F0F321D1A67E}" destId="{0A379345-7F75-41DC-9C3E-A84B771F3043}" srcOrd="0" destOrd="0" presId="urn:microsoft.com/office/officeart/2005/8/layout/cycle5"/>
    <dgm:cxn modelId="{0C2B62AE-091F-4863-A888-1A81D408B025}" type="presOf" srcId="{0D6CEFC4-296F-44CC-9123-5BCE144BDDBD}" destId="{E2356200-EED5-4B7A-BF9F-40181456F28D}" srcOrd="0" destOrd="0" presId="urn:microsoft.com/office/officeart/2005/8/layout/cycle5"/>
    <dgm:cxn modelId="{EC6791C5-336D-42AE-86A9-FBFEDDBF927C}" type="presOf" srcId="{5F6286F3-9EDE-4310-842A-1B938B253533}" destId="{E739255D-4B67-421D-818D-CD3896756DDB}" srcOrd="0" destOrd="0" presId="urn:microsoft.com/office/officeart/2005/8/layout/cycle5"/>
    <dgm:cxn modelId="{976D80D9-3D22-4ABC-A1B7-E3CE679DE9F0}" type="presOf" srcId="{A7AD4128-D0FF-4246-8D85-554F844E9CEA}" destId="{F9B3D3AC-A8F5-4EC5-8696-575270A25A20}" srcOrd="0" destOrd="0" presId="urn:microsoft.com/office/officeart/2005/8/layout/cycle5"/>
    <dgm:cxn modelId="{84C456EE-9E5D-4074-A90A-30E9B54FEA9B}" srcId="{EFF1D96E-F8FE-4AF8-87B9-315E2AEFF7CE}" destId="{8EB3D6EA-C87E-4638-B12C-B9FAF10EB3B5}" srcOrd="0" destOrd="0" parTransId="{C9B6CD72-38CC-42B4-B9F2-0FEE3BFD23D3}" sibTransId="{0C812ABF-545E-427E-BB69-F0F321D1A67E}"/>
    <dgm:cxn modelId="{54D532F6-EB4A-4220-AE8F-079D537486B2}" type="presOf" srcId="{63D1D0A3-1E4C-4F0E-9CF0-7574571D9066}" destId="{4A25AA4A-683B-4F1F-BDEE-9D64AA0E52B0}" srcOrd="0" destOrd="0" presId="urn:microsoft.com/office/officeart/2005/8/layout/cycle5"/>
    <dgm:cxn modelId="{D638D2CA-6EF4-458B-8F3D-7833D09BE498}" type="presParOf" srcId="{18E3F268-51F4-4F2F-B31A-235EB79C898C}" destId="{B6BDD31D-E5F5-4D92-807F-838DE0A83169}" srcOrd="0" destOrd="0" presId="urn:microsoft.com/office/officeart/2005/8/layout/cycle5"/>
    <dgm:cxn modelId="{98995A13-DCAA-44AB-A107-1FB290B774D6}" type="presParOf" srcId="{18E3F268-51F4-4F2F-B31A-235EB79C898C}" destId="{10198EF0-0E69-46E8-BA27-3B5EA9D6EB98}" srcOrd="1" destOrd="0" presId="urn:microsoft.com/office/officeart/2005/8/layout/cycle5"/>
    <dgm:cxn modelId="{E4BC97DF-05B3-4B6E-A8B3-38373EC0819D}" type="presParOf" srcId="{18E3F268-51F4-4F2F-B31A-235EB79C898C}" destId="{0A379345-7F75-41DC-9C3E-A84B771F3043}" srcOrd="2" destOrd="0" presId="urn:microsoft.com/office/officeart/2005/8/layout/cycle5"/>
    <dgm:cxn modelId="{2FD2D066-430E-4F02-B712-8B4BDE302BEC}" type="presParOf" srcId="{18E3F268-51F4-4F2F-B31A-235EB79C898C}" destId="{A4ECCCCB-BC0A-4352-9DC5-B377F17B42B6}" srcOrd="3" destOrd="0" presId="urn:microsoft.com/office/officeart/2005/8/layout/cycle5"/>
    <dgm:cxn modelId="{5C15E78E-32BE-4F71-9371-039350ED3786}" type="presParOf" srcId="{18E3F268-51F4-4F2F-B31A-235EB79C898C}" destId="{E7B300F0-D4E8-4F77-98F3-3BCEE2948200}" srcOrd="4" destOrd="0" presId="urn:microsoft.com/office/officeart/2005/8/layout/cycle5"/>
    <dgm:cxn modelId="{4DBF56C6-DBF8-4DA0-A165-94E6D8F75CA1}" type="presParOf" srcId="{18E3F268-51F4-4F2F-B31A-235EB79C898C}" destId="{DB20F51F-5D51-4EBD-9752-DD00957A3BF9}" srcOrd="5" destOrd="0" presId="urn:microsoft.com/office/officeart/2005/8/layout/cycle5"/>
    <dgm:cxn modelId="{2C73C568-D10D-4B56-B6D9-9A2D3D9D3861}" type="presParOf" srcId="{18E3F268-51F4-4F2F-B31A-235EB79C898C}" destId="{03BDCBC8-DF33-4868-9DB9-BBC1B8C14C7F}" srcOrd="6" destOrd="0" presId="urn:microsoft.com/office/officeart/2005/8/layout/cycle5"/>
    <dgm:cxn modelId="{1872F277-0847-47DE-BD99-4DD4C4139DF9}" type="presParOf" srcId="{18E3F268-51F4-4F2F-B31A-235EB79C898C}" destId="{90561EFF-CE76-4ABD-B506-FC9568837727}" srcOrd="7" destOrd="0" presId="urn:microsoft.com/office/officeart/2005/8/layout/cycle5"/>
    <dgm:cxn modelId="{AEE268E0-C618-4DD0-B696-49A1B18A2378}" type="presParOf" srcId="{18E3F268-51F4-4F2F-B31A-235EB79C898C}" destId="{E2356200-EED5-4B7A-BF9F-40181456F28D}" srcOrd="8" destOrd="0" presId="urn:microsoft.com/office/officeart/2005/8/layout/cycle5"/>
    <dgm:cxn modelId="{C2BDE0B9-2AC7-4B44-9F10-BF6D4A23D75D}" type="presParOf" srcId="{18E3F268-51F4-4F2F-B31A-235EB79C898C}" destId="{F9B3D3AC-A8F5-4EC5-8696-575270A25A20}" srcOrd="9" destOrd="0" presId="urn:microsoft.com/office/officeart/2005/8/layout/cycle5"/>
    <dgm:cxn modelId="{DD25490E-89E4-486B-9FF9-948FCDE29C69}" type="presParOf" srcId="{18E3F268-51F4-4F2F-B31A-235EB79C898C}" destId="{A057E9C6-E880-4EB3-A9B2-DA7D9D6C422A}" srcOrd="10" destOrd="0" presId="urn:microsoft.com/office/officeart/2005/8/layout/cycle5"/>
    <dgm:cxn modelId="{106D9D51-6DB3-4789-A3C0-C74F8224C19D}" type="presParOf" srcId="{18E3F268-51F4-4F2F-B31A-235EB79C898C}" destId="{5816C06A-9C66-43C7-8326-CDF6282433CF}" srcOrd="11" destOrd="0" presId="urn:microsoft.com/office/officeart/2005/8/layout/cycle5"/>
    <dgm:cxn modelId="{D179A688-14C1-48FA-A75A-ABF53C5A203B}" type="presParOf" srcId="{18E3F268-51F4-4F2F-B31A-235EB79C898C}" destId="{4A25AA4A-683B-4F1F-BDEE-9D64AA0E52B0}" srcOrd="12" destOrd="0" presId="urn:microsoft.com/office/officeart/2005/8/layout/cycle5"/>
    <dgm:cxn modelId="{5B7953CD-3D85-47A6-82BC-E288172D86F1}" type="presParOf" srcId="{18E3F268-51F4-4F2F-B31A-235EB79C898C}" destId="{E48C0F56-84D3-4AAF-A1F5-371CE8F35B78}" srcOrd="13" destOrd="0" presId="urn:microsoft.com/office/officeart/2005/8/layout/cycle5"/>
    <dgm:cxn modelId="{E28BC55B-0912-400B-99AB-91FE3FE4A656}" type="presParOf" srcId="{18E3F268-51F4-4F2F-B31A-235EB79C898C}" destId="{E739255D-4B67-421D-818D-CD3896756DD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D31D-E5F5-4D92-807F-838DE0A83169}">
      <dsp:nvSpPr>
        <dsp:cNvPr id="0" name=""/>
        <dsp:cNvSpPr/>
      </dsp:nvSpPr>
      <dsp:spPr>
        <a:xfrm>
          <a:off x="2090801" y="3020"/>
          <a:ext cx="2103481" cy="912856"/>
        </a:xfrm>
        <a:prstGeom prst="round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Accurate Observation</a:t>
          </a:r>
        </a:p>
      </dsp:txBody>
      <dsp:txXfrm>
        <a:off x="2135363" y="47582"/>
        <a:ext cx="2014357" cy="823732"/>
      </dsp:txXfrm>
    </dsp:sp>
    <dsp:sp modelId="{0A379345-7F75-41DC-9C3E-A84B771F3043}">
      <dsp:nvSpPr>
        <dsp:cNvPr id="0" name=""/>
        <dsp:cNvSpPr/>
      </dsp:nvSpPr>
      <dsp:spPr>
        <a:xfrm>
          <a:off x="1324205" y="459448"/>
          <a:ext cx="3636673" cy="3636673"/>
        </a:xfrm>
        <a:custGeom>
          <a:avLst/>
          <a:gdLst/>
          <a:ahLst/>
          <a:cxnLst/>
          <a:rect l="0" t="0" r="0" b="0"/>
          <a:pathLst>
            <a:path>
              <a:moveTo>
                <a:pt x="2973635" y="414188"/>
              </a:moveTo>
              <a:arcTo wR="1818336" hR="1818336" stAng="18566803" swAng="746145"/>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4ECCCCB-BC0A-4352-9DC5-B377F17B42B6}">
      <dsp:nvSpPr>
        <dsp:cNvPr id="0" name=""/>
        <dsp:cNvSpPr/>
      </dsp:nvSpPr>
      <dsp:spPr>
        <a:xfrm>
          <a:off x="4044330" y="1260735"/>
          <a:ext cx="1655106" cy="910307"/>
        </a:xfrm>
        <a:prstGeom prst="roundRect">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Formulate Hypothesis</a:t>
          </a:r>
        </a:p>
      </dsp:txBody>
      <dsp:txXfrm>
        <a:off x="4088768" y="1305173"/>
        <a:ext cx="1566230" cy="821431"/>
      </dsp:txXfrm>
    </dsp:sp>
    <dsp:sp modelId="{DB20F51F-5D51-4EBD-9752-DD00957A3BF9}">
      <dsp:nvSpPr>
        <dsp:cNvPr id="0" name=""/>
        <dsp:cNvSpPr/>
      </dsp:nvSpPr>
      <dsp:spPr>
        <a:xfrm>
          <a:off x="1322628" y="427982"/>
          <a:ext cx="3636673" cy="3636673"/>
        </a:xfrm>
        <a:custGeom>
          <a:avLst/>
          <a:gdLst/>
          <a:ahLst/>
          <a:cxnLst/>
          <a:rect l="0" t="0" r="0" b="0"/>
          <a:pathLst>
            <a:path>
              <a:moveTo>
                <a:pt x="3633050" y="1933064"/>
              </a:moveTo>
              <a:arcTo wR="1818336" hR="1818336" stAng="21817048" swAng="1099340"/>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3BDCBC8-DF33-4868-9DB9-BBC1B8C14C7F}">
      <dsp:nvSpPr>
        <dsp:cNvPr id="0" name=""/>
        <dsp:cNvSpPr/>
      </dsp:nvSpPr>
      <dsp:spPr>
        <a:xfrm>
          <a:off x="3342352" y="3098012"/>
          <a:ext cx="2147596" cy="910307"/>
        </a:xfrm>
        <a:prstGeom prst="roundRect">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Experimentation</a:t>
          </a:r>
        </a:p>
      </dsp:txBody>
      <dsp:txXfrm>
        <a:off x="3386790" y="3142450"/>
        <a:ext cx="2058720" cy="821431"/>
      </dsp:txXfrm>
    </dsp:sp>
    <dsp:sp modelId="{E2356200-EED5-4B7A-BF9F-40181456F28D}">
      <dsp:nvSpPr>
        <dsp:cNvPr id="0" name=""/>
        <dsp:cNvSpPr/>
      </dsp:nvSpPr>
      <dsp:spPr>
        <a:xfrm>
          <a:off x="1275953" y="457509"/>
          <a:ext cx="3636673" cy="3636673"/>
        </a:xfrm>
        <a:custGeom>
          <a:avLst/>
          <a:gdLst/>
          <a:ahLst/>
          <a:cxnLst/>
          <a:rect l="0" t="0" r="0" b="0"/>
          <a:pathLst>
            <a:path>
              <a:moveTo>
                <a:pt x="2253674" y="3583791"/>
              </a:moveTo>
              <a:arcTo wR="1818336" hR="1818336" stAng="4568877" swAng="694026"/>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B3D3AC-A8F5-4EC5-8696-575270A25A20}">
      <dsp:nvSpPr>
        <dsp:cNvPr id="0" name=""/>
        <dsp:cNvSpPr/>
      </dsp:nvSpPr>
      <dsp:spPr>
        <a:xfrm>
          <a:off x="1102102" y="3292741"/>
          <a:ext cx="1943295" cy="912218"/>
        </a:xfrm>
        <a:prstGeom prst="roundRect">
          <a:avLst/>
        </a:prstGeom>
        <a:solidFill>
          <a:srgbClr val="92D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Theory</a:t>
          </a:r>
        </a:p>
      </dsp:txBody>
      <dsp:txXfrm>
        <a:off x="1146633" y="3337272"/>
        <a:ext cx="1854233" cy="823156"/>
      </dsp:txXfrm>
    </dsp:sp>
    <dsp:sp modelId="{5816C06A-9C66-43C7-8326-CDF6282433CF}">
      <dsp:nvSpPr>
        <dsp:cNvPr id="0" name=""/>
        <dsp:cNvSpPr/>
      </dsp:nvSpPr>
      <dsp:spPr>
        <a:xfrm>
          <a:off x="1396777" y="576692"/>
          <a:ext cx="3636673" cy="3636673"/>
        </a:xfrm>
        <a:custGeom>
          <a:avLst/>
          <a:gdLst/>
          <a:ahLst/>
          <a:cxnLst/>
          <a:rect l="0" t="0" r="0" b="0"/>
          <a:pathLst>
            <a:path>
              <a:moveTo>
                <a:pt x="162925" y="2570642"/>
              </a:moveTo>
              <a:arcTo wR="1818336" hR="1818336" stAng="9333628" swAng="939279"/>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A25AA4A-683B-4F1F-BDEE-9D64AA0E52B0}">
      <dsp:nvSpPr>
        <dsp:cNvPr id="0" name=""/>
        <dsp:cNvSpPr/>
      </dsp:nvSpPr>
      <dsp:spPr>
        <a:xfrm>
          <a:off x="382471" y="1600173"/>
          <a:ext cx="2033276" cy="910307"/>
        </a:xfrm>
        <a:prstGeom prst="roundRect">
          <a:avLst/>
        </a:prstGeom>
        <a:solidFill>
          <a:srgbClr val="B54C8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Law</a:t>
          </a:r>
        </a:p>
      </dsp:txBody>
      <dsp:txXfrm>
        <a:off x="426909" y="1644611"/>
        <a:ext cx="1944400" cy="821431"/>
      </dsp:txXfrm>
    </dsp:sp>
    <dsp:sp modelId="{E739255D-4B67-421D-818D-CD3896756DDB}">
      <dsp:nvSpPr>
        <dsp:cNvPr id="0" name=""/>
        <dsp:cNvSpPr/>
      </dsp:nvSpPr>
      <dsp:spPr>
        <a:xfrm>
          <a:off x="1416238" y="389698"/>
          <a:ext cx="3636673" cy="3636673"/>
        </a:xfrm>
        <a:custGeom>
          <a:avLst/>
          <a:gdLst/>
          <a:ahLst/>
          <a:cxnLst/>
          <a:rect l="0" t="0" r="0" b="0"/>
          <a:pathLst>
            <a:path>
              <a:moveTo>
                <a:pt x="180552" y="1028393"/>
              </a:moveTo>
              <a:arcTo wR="1818336" hR="1818336" stAng="12344949" swAng="1143203"/>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D31D-E5F5-4D92-807F-838DE0A83169}">
      <dsp:nvSpPr>
        <dsp:cNvPr id="0" name=""/>
        <dsp:cNvSpPr/>
      </dsp:nvSpPr>
      <dsp:spPr>
        <a:xfrm>
          <a:off x="2090801" y="3020"/>
          <a:ext cx="2103481" cy="912856"/>
        </a:xfrm>
        <a:prstGeom prst="round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Accurate Observation</a:t>
          </a:r>
        </a:p>
      </dsp:txBody>
      <dsp:txXfrm>
        <a:off x="2135363" y="47582"/>
        <a:ext cx="2014357" cy="823732"/>
      </dsp:txXfrm>
    </dsp:sp>
    <dsp:sp modelId="{0A379345-7F75-41DC-9C3E-A84B771F3043}">
      <dsp:nvSpPr>
        <dsp:cNvPr id="0" name=""/>
        <dsp:cNvSpPr/>
      </dsp:nvSpPr>
      <dsp:spPr>
        <a:xfrm>
          <a:off x="1324205" y="459448"/>
          <a:ext cx="3636673" cy="3636673"/>
        </a:xfrm>
        <a:custGeom>
          <a:avLst/>
          <a:gdLst/>
          <a:ahLst/>
          <a:cxnLst/>
          <a:rect l="0" t="0" r="0" b="0"/>
          <a:pathLst>
            <a:path>
              <a:moveTo>
                <a:pt x="2973635" y="414188"/>
              </a:moveTo>
              <a:arcTo wR="1818336" hR="1818336" stAng="18566803" swAng="746145"/>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4ECCCCB-BC0A-4352-9DC5-B377F17B42B6}">
      <dsp:nvSpPr>
        <dsp:cNvPr id="0" name=""/>
        <dsp:cNvSpPr/>
      </dsp:nvSpPr>
      <dsp:spPr>
        <a:xfrm>
          <a:off x="4044330" y="1260735"/>
          <a:ext cx="1655106" cy="910307"/>
        </a:xfrm>
        <a:prstGeom prst="roundRect">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Formulate Hypothesis</a:t>
          </a:r>
        </a:p>
      </dsp:txBody>
      <dsp:txXfrm>
        <a:off x="4088768" y="1305173"/>
        <a:ext cx="1566230" cy="821431"/>
      </dsp:txXfrm>
    </dsp:sp>
    <dsp:sp modelId="{DB20F51F-5D51-4EBD-9752-DD00957A3BF9}">
      <dsp:nvSpPr>
        <dsp:cNvPr id="0" name=""/>
        <dsp:cNvSpPr/>
      </dsp:nvSpPr>
      <dsp:spPr>
        <a:xfrm>
          <a:off x="1325670" y="223433"/>
          <a:ext cx="3636673" cy="3636673"/>
        </a:xfrm>
        <a:custGeom>
          <a:avLst/>
          <a:gdLst/>
          <a:ahLst/>
          <a:cxnLst/>
          <a:rect l="0" t="0" r="0" b="0"/>
          <a:pathLst>
            <a:path>
              <a:moveTo>
                <a:pt x="3615132" y="2097394"/>
              </a:moveTo>
              <a:arcTo wR="1818336" hR="1818336" stAng="529679" swAng="865625"/>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3BDCBC8-DF33-4868-9DB9-BBC1B8C14C7F}">
      <dsp:nvSpPr>
        <dsp:cNvPr id="0" name=""/>
        <dsp:cNvSpPr/>
      </dsp:nvSpPr>
      <dsp:spPr>
        <a:xfrm>
          <a:off x="3415019" y="2895602"/>
          <a:ext cx="2147596" cy="910307"/>
        </a:xfrm>
        <a:prstGeom prst="roundRect">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Experimentation</a:t>
          </a:r>
        </a:p>
      </dsp:txBody>
      <dsp:txXfrm>
        <a:off x="3459457" y="2940040"/>
        <a:ext cx="2058720" cy="821431"/>
      </dsp:txXfrm>
    </dsp:sp>
    <dsp:sp modelId="{E2356200-EED5-4B7A-BF9F-40181456F28D}">
      <dsp:nvSpPr>
        <dsp:cNvPr id="0" name=""/>
        <dsp:cNvSpPr/>
      </dsp:nvSpPr>
      <dsp:spPr>
        <a:xfrm>
          <a:off x="1131680" y="459355"/>
          <a:ext cx="3636673" cy="3636673"/>
        </a:xfrm>
        <a:custGeom>
          <a:avLst/>
          <a:gdLst/>
          <a:ahLst/>
          <a:cxnLst/>
          <a:rect l="0" t="0" r="0" b="0"/>
          <a:pathLst>
            <a:path>
              <a:moveTo>
                <a:pt x="2641535" y="3439660"/>
              </a:moveTo>
              <a:arcTo wR="1818336" hR="1818336" stAng="3784897" swAng="1081044"/>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B3D3AC-A8F5-4EC5-8696-575270A25A20}">
      <dsp:nvSpPr>
        <dsp:cNvPr id="0" name=""/>
        <dsp:cNvSpPr/>
      </dsp:nvSpPr>
      <dsp:spPr>
        <a:xfrm>
          <a:off x="1102102" y="3292741"/>
          <a:ext cx="1943295" cy="912218"/>
        </a:xfrm>
        <a:prstGeom prst="roundRect">
          <a:avLst/>
        </a:prstGeom>
        <a:solidFill>
          <a:srgbClr val="92D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Theory</a:t>
          </a:r>
        </a:p>
      </dsp:txBody>
      <dsp:txXfrm>
        <a:off x="1146633" y="3337272"/>
        <a:ext cx="1854233" cy="823156"/>
      </dsp:txXfrm>
    </dsp:sp>
    <dsp:sp modelId="{5816C06A-9C66-43C7-8326-CDF6282433CF}">
      <dsp:nvSpPr>
        <dsp:cNvPr id="0" name=""/>
        <dsp:cNvSpPr/>
      </dsp:nvSpPr>
      <dsp:spPr>
        <a:xfrm>
          <a:off x="1396777" y="576692"/>
          <a:ext cx="3636673" cy="3636673"/>
        </a:xfrm>
        <a:custGeom>
          <a:avLst/>
          <a:gdLst/>
          <a:ahLst/>
          <a:cxnLst/>
          <a:rect l="0" t="0" r="0" b="0"/>
          <a:pathLst>
            <a:path>
              <a:moveTo>
                <a:pt x="162925" y="2570642"/>
              </a:moveTo>
              <a:arcTo wR="1818336" hR="1818336" stAng="9333628" swAng="939279"/>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A25AA4A-683B-4F1F-BDEE-9D64AA0E52B0}">
      <dsp:nvSpPr>
        <dsp:cNvPr id="0" name=""/>
        <dsp:cNvSpPr/>
      </dsp:nvSpPr>
      <dsp:spPr>
        <a:xfrm>
          <a:off x="382471" y="1600173"/>
          <a:ext cx="2033276" cy="910307"/>
        </a:xfrm>
        <a:prstGeom prst="roundRect">
          <a:avLst/>
        </a:prstGeom>
        <a:solidFill>
          <a:srgbClr val="B54C8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Law</a:t>
          </a:r>
        </a:p>
      </dsp:txBody>
      <dsp:txXfrm>
        <a:off x="426909" y="1644611"/>
        <a:ext cx="1944400" cy="821431"/>
      </dsp:txXfrm>
    </dsp:sp>
    <dsp:sp modelId="{E739255D-4B67-421D-818D-CD3896756DDB}">
      <dsp:nvSpPr>
        <dsp:cNvPr id="0" name=""/>
        <dsp:cNvSpPr/>
      </dsp:nvSpPr>
      <dsp:spPr>
        <a:xfrm>
          <a:off x="1416238" y="389698"/>
          <a:ext cx="3636673" cy="3636673"/>
        </a:xfrm>
        <a:custGeom>
          <a:avLst/>
          <a:gdLst/>
          <a:ahLst/>
          <a:cxnLst/>
          <a:rect l="0" t="0" r="0" b="0"/>
          <a:pathLst>
            <a:path>
              <a:moveTo>
                <a:pt x="180552" y="1028393"/>
              </a:moveTo>
              <a:arcTo wR="1818336" hR="1818336" stAng="12344949" swAng="1143203"/>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ea typeface="ＭＳ Ｐゴシック" panose="020B0600070205080204" pitchFamily="34" charset="-128"/>
              </a:defRPr>
            </a:lvl1pPr>
          </a:lstStyle>
          <a:p>
            <a:pPr>
              <a:defRPr/>
            </a:pPr>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ea typeface="ＭＳ Ｐゴシック" panose="020B0600070205080204" pitchFamily="34" charset="-128"/>
              </a:defRPr>
            </a:lvl1pPr>
          </a:lstStyle>
          <a:p>
            <a:pPr>
              <a:defRPr/>
            </a:pPr>
            <a:endParaRPr lang="en-US" alt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ea typeface="ＭＳ Ｐゴシック" panose="020B0600070205080204" pitchFamily="34" charset="-128"/>
              </a:defRPr>
            </a:lvl1pPr>
          </a:lstStyle>
          <a:p>
            <a:pPr>
              <a:defRPr/>
            </a:pPr>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E495FCA6-0816-4AFD-9842-0AFC0FC29231}" type="slidenum">
              <a:rPr lang="en-US" altLang="en-US"/>
              <a:pPr>
                <a:defRPr/>
              </a:pPr>
              <a:t>‹#›</a:t>
            </a:fld>
            <a:endParaRPr lang="en-US" altLang="en-US"/>
          </a:p>
        </p:txBody>
      </p:sp>
    </p:spTree>
    <p:extLst>
      <p:ext uri="{BB962C8B-B14F-4D97-AF65-F5344CB8AC3E}">
        <p14:creationId xmlns:p14="http://schemas.microsoft.com/office/powerpoint/2010/main" val="3333996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70AA9AE6-52C2-42BE-A238-885E786E217A}" type="slidenum">
              <a:rPr lang="en-US" altLang="en-US" sz="1200" b="0"/>
              <a:pPr/>
              <a:t>2</a:t>
            </a:fld>
            <a:endParaRPr lang="en-US" altLang="en-US" sz="12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a:latin typeface="Arial" charset="0"/>
              <a:ea typeface="ＭＳ Ｐゴシック" pitchFamily="-80" charset="-128"/>
            </a:endParaRPr>
          </a:p>
        </p:txBody>
      </p:sp>
    </p:spTree>
    <p:extLst>
      <p:ext uri="{BB962C8B-B14F-4D97-AF65-F5344CB8AC3E}">
        <p14:creationId xmlns:p14="http://schemas.microsoft.com/office/powerpoint/2010/main" val="2501719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59E8C0DB-1378-4D73-BFC8-4E7CF65EF6FB}" type="slidenum">
              <a:rPr lang="en-US" altLang="en-US" sz="1200" b="0"/>
              <a:pPr/>
              <a:t>37</a:t>
            </a:fld>
            <a:endParaRPr lang="en-US" altLang="en-US" sz="12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5800" y="4343400"/>
            <a:ext cx="5486400" cy="4114800"/>
          </a:xfrm>
          <a:noFill/>
        </p:spPr>
        <p:txBody>
          <a:bodyPr/>
          <a:lstStyle/>
          <a:p>
            <a:endParaRPr lang="en-US" altLang="en-US" dirty="0">
              <a:latin typeface="Arial" charset="0"/>
              <a:ea typeface="ＭＳ Ｐゴシック" pitchFamily="-80" charset="-128"/>
            </a:endParaRPr>
          </a:p>
        </p:txBody>
      </p:sp>
    </p:spTree>
    <p:extLst>
      <p:ext uri="{BB962C8B-B14F-4D97-AF65-F5344CB8AC3E}">
        <p14:creationId xmlns:p14="http://schemas.microsoft.com/office/powerpoint/2010/main" val="37164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8712AEE5-6151-4EC2-BC93-942E6460A94F}" type="slidenum">
              <a:rPr lang="en-US" altLang="en-US" sz="1200" b="0"/>
              <a:pPr/>
              <a:t>56</a:t>
            </a:fld>
            <a:endParaRPr lang="en-US" altLang="en-US" sz="12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85800" y="4343400"/>
            <a:ext cx="5486400" cy="4114800"/>
          </a:xfrm>
          <a:noFill/>
        </p:spPr>
        <p:txBody>
          <a:bodyPr/>
          <a:lstStyle/>
          <a:p>
            <a:endParaRPr lang="en-US" altLang="en-US">
              <a:latin typeface="Arial" charset="0"/>
              <a:ea typeface="ＭＳ Ｐゴシック" pitchFamily="-80" charset="-128"/>
            </a:endParaRPr>
          </a:p>
        </p:txBody>
      </p:sp>
    </p:spTree>
    <p:extLst>
      <p:ext uri="{BB962C8B-B14F-4D97-AF65-F5344CB8AC3E}">
        <p14:creationId xmlns:p14="http://schemas.microsoft.com/office/powerpoint/2010/main" val="110175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95FCA6-0816-4AFD-9842-0AFC0FC29231}" type="slidenum">
              <a:rPr lang="en-US" altLang="en-US" smtClean="0"/>
              <a:pPr>
                <a:defRPr/>
              </a:pPr>
              <a:t>57</a:t>
            </a:fld>
            <a:endParaRPr lang="en-US" altLang="en-US"/>
          </a:p>
        </p:txBody>
      </p:sp>
    </p:spTree>
    <p:extLst>
      <p:ext uri="{BB962C8B-B14F-4D97-AF65-F5344CB8AC3E}">
        <p14:creationId xmlns:p14="http://schemas.microsoft.com/office/powerpoint/2010/main" val="166378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70AA9AE6-52C2-42BE-A238-885E786E217A}" type="slidenum">
              <a:rPr lang="en-US" altLang="en-US" sz="1200" b="0"/>
              <a:pPr/>
              <a:t>3</a:t>
            </a:fld>
            <a:endParaRPr lang="en-US" altLang="en-US" sz="12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a:latin typeface="Arial" charset="0"/>
              <a:ea typeface="ＭＳ Ｐゴシック" pitchFamily="-80" charset="-128"/>
            </a:endParaRPr>
          </a:p>
        </p:txBody>
      </p:sp>
    </p:spTree>
    <p:extLst>
      <p:ext uri="{BB962C8B-B14F-4D97-AF65-F5344CB8AC3E}">
        <p14:creationId xmlns:p14="http://schemas.microsoft.com/office/powerpoint/2010/main" val="15850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95FCA6-0816-4AFD-9842-0AFC0FC29231}" type="slidenum">
              <a:rPr lang="en-US" altLang="en-US" smtClean="0"/>
              <a:pPr>
                <a:defRPr/>
              </a:pPr>
              <a:t>4</a:t>
            </a:fld>
            <a:endParaRPr lang="en-US" altLang="en-US"/>
          </a:p>
        </p:txBody>
      </p:sp>
    </p:spTree>
    <p:extLst>
      <p:ext uri="{BB962C8B-B14F-4D97-AF65-F5344CB8AC3E}">
        <p14:creationId xmlns:p14="http://schemas.microsoft.com/office/powerpoint/2010/main" val="310222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95FCA6-0816-4AFD-9842-0AFC0FC29231}" type="slidenum">
              <a:rPr lang="en-US" altLang="en-US" smtClean="0"/>
              <a:pPr>
                <a:defRPr/>
              </a:pPr>
              <a:t>5</a:t>
            </a:fld>
            <a:endParaRPr lang="en-US" altLang="en-US"/>
          </a:p>
        </p:txBody>
      </p:sp>
    </p:spTree>
    <p:extLst>
      <p:ext uri="{BB962C8B-B14F-4D97-AF65-F5344CB8AC3E}">
        <p14:creationId xmlns:p14="http://schemas.microsoft.com/office/powerpoint/2010/main" val="310222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918602D9-A4E0-4A70-9975-8D7B9C296A61}" type="slidenum">
              <a:rPr lang="en-US" altLang="en-US" sz="1200" b="0"/>
              <a:pPr/>
              <a:t>16</a:t>
            </a:fld>
            <a:endParaRPr lang="en-US" alt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343400"/>
            <a:ext cx="5486400" cy="4114800"/>
          </a:xfrm>
          <a:noFill/>
        </p:spPr>
        <p:txBody>
          <a:bodyPr/>
          <a:lstStyle/>
          <a:p>
            <a:endParaRPr lang="en-US" altLang="en-US">
              <a:latin typeface="Arial" charset="0"/>
              <a:ea typeface="ＭＳ Ｐゴシック" pitchFamily="-80" charset="-128"/>
            </a:endParaRPr>
          </a:p>
        </p:txBody>
      </p:sp>
    </p:spTree>
    <p:extLst>
      <p:ext uri="{BB962C8B-B14F-4D97-AF65-F5344CB8AC3E}">
        <p14:creationId xmlns:p14="http://schemas.microsoft.com/office/powerpoint/2010/main" val="307181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C5D12CB2-18B1-40CF-9519-A54CA89D3AA1}" type="slidenum">
              <a:rPr lang="en-US" altLang="en-US" sz="1200" b="0"/>
              <a:pPr/>
              <a:t>17</a:t>
            </a:fld>
            <a:endParaRPr lang="en-US" altLang="en-US" sz="1200"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a:latin typeface="Arial" charset="0"/>
              <a:ea typeface="ＭＳ Ｐゴシック" pitchFamily="-80" charset="-128"/>
            </a:endParaRPr>
          </a:p>
        </p:txBody>
      </p:sp>
    </p:spTree>
    <p:extLst>
      <p:ext uri="{BB962C8B-B14F-4D97-AF65-F5344CB8AC3E}">
        <p14:creationId xmlns:p14="http://schemas.microsoft.com/office/powerpoint/2010/main" val="416194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F2D16D79-6639-4B57-8CEB-6B68632F87D4}" type="slidenum">
              <a:rPr lang="en-US" altLang="en-US" sz="1200" b="0"/>
              <a:pPr/>
              <a:t>18</a:t>
            </a:fld>
            <a:endParaRPr lang="en-US" altLang="en-US" sz="12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5800" y="4343400"/>
            <a:ext cx="5486400" cy="4114800"/>
          </a:xfrm>
          <a:noFill/>
        </p:spPr>
        <p:txBody>
          <a:bodyPr/>
          <a:lstStyle/>
          <a:p>
            <a:endParaRPr lang="en-US" altLang="en-US">
              <a:latin typeface="Arial" charset="0"/>
              <a:ea typeface="ＭＳ Ｐゴシック" pitchFamily="-80" charset="-128"/>
            </a:endParaRPr>
          </a:p>
        </p:txBody>
      </p:sp>
    </p:spTree>
    <p:extLst>
      <p:ext uri="{BB962C8B-B14F-4D97-AF65-F5344CB8AC3E}">
        <p14:creationId xmlns:p14="http://schemas.microsoft.com/office/powerpoint/2010/main" val="80273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59E8C0DB-1378-4D73-BFC8-4E7CF65EF6FB}" type="slidenum">
              <a:rPr lang="en-US" altLang="en-US" sz="1200" b="0"/>
              <a:pPr/>
              <a:t>35</a:t>
            </a:fld>
            <a:endParaRPr lang="en-US" altLang="en-US" sz="12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5800" y="4343400"/>
            <a:ext cx="5486400" cy="4114800"/>
          </a:xfrm>
          <a:noFill/>
        </p:spPr>
        <p:txBody>
          <a:bodyPr/>
          <a:lstStyle/>
          <a:p>
            <a:endParaRPr lang="en-US" altLang="en-US" dirty="0">
              <a:latin typeface="Arial" charset="0"/>
              <a:ea typeface="ＭＳ Ｐゴシック" pitchFamily="-80" charset="-128"/>
            </a:endParaRPr>
          </a:p>
        </p:txBody>
      </p:sp>
    </p:spTree>
    <p:extLst>
      <p:ext uri="{BB962C8B-B14F-4D97-AF65-F5344CB8AC3E}">
        <p14:creationId xmlns:p14="http://schemas.microsoft.com/office/powerpoint/2010/main" val="37164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fld id="{59E8C0DB-1378-4D73-BFC8-4E7CF65EF6FB}" type="slidenum">
              <a:rPr lang="en-US" altLang="en-US" sz="1200" b="0"/>
              <a:pPr/>
              <a:t>36</a:t>
            </a:fld>
            <a:endParaRPr lang="en-US" altLang="en-US" sz="12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5800" y="4343400"/>
            <a:ext cx="5486400" cy="4114800"/>
          </a:xfrm>
          <a:noFill/>
        </p:spPr>
        <p:txBody>
          <a:bodyPr/>
          <a:lstStyle/>
          <a:p>
            <a:endParaRPr lang="en-US" altLang="en-US" dirty="0">
              <a:latin typeface="Arial" charset="0"/>
              <a:ea typeface="ＭＳ Ｐゴシック" pitchFamily="-80" charset="-128"/>
            </a:endParaRPr>
          </a:p>
        </p:txBody>
      </p:sp>
    </p:spTree>
    <p:extLst>
      <p:ext uri="{BB962C8B-B14F-4D97-AF65-F5344CB8AC3E}">
        <p14:creationId xmlns:p14="http://schemas.microsoft.com/office/powerpoint/2010/main" val="37164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68785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CTRiesen Online Services LLC. </a:t>
            </a:r>
          </a:p>
        </p:txBody>
      </p:sp>
    </p:spTree>
    <p:extLst>
      <p:ext uri="{BB962C8B-B14F-4D97-AF65-F5344CB8AC3E}">
        <p14:creationId xmlns:p14="http://schemas.microsoft.com/office/powerpoint/2010/main" val="312452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CTRiesen Online Services LLC. </a:t>
            </a:r>
          </a:p>
        </p:txBody>
      </p:sp>
    </p:spTree>
    <p:extLst>
      <p:ext uri="{BB962C8B-B14F-4D97-AF65-F5344CB8AC3E}">
        <p14:creationId xmlns:p14="http://schemas.microsoft.com/office/powerpoint/2010/main" val="384262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84582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
          <p:cNvSpPr>
            <a:spLocks noGrp="1" noChangeArrowheads="1"/>
          </p:cNvSpPr>
          <p:nvPr>
            <p:ph type="ftr" sz="quarter" idx="10"/>
          </p:nvPr>
        </p:nvSpPr>
        <p:spPr>
          <a:ln/>
        </p:spPr>
        <p:txBody>
          <a:bodyPr/>
          <a:lstStyle>
            <a:lvl1pPr>
              <a:defRPr/>
            </a:lvl1pPr>
          </a:lstStyle>
          <a:p>
            <a:pPr>
              <a:defRPr/>
            </a:pPr>
            <a:r>
              <a:rPr lang="en-US" altLang="en-US"/>
              <a:t>CTRiesen Online Services LLC. </a:t>
            </a:r>
          </a:p>
        </p:txBody>
      </p:sp>
    </p:spTree>
    <p:extLst>
      <p:ext uri="{BB962C8B-B14F-4D97-AF65-F5344CB8AC3E}">
        <p14:creationId xmlns:p14="http://schemas.microsoft.com/office/powerpoint/2010/main" val="3873537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6" name="Slide Number Placeholder 5"/>
          <p:cNvSpPr>
            <a:spLocks noGrp="1"/>
          </p:cNvSpPr>
          <p:nvPr>
            <p:ph type="sldNum" sz="quarter" idx="12"/>
          </p:nvPr>
        </p:nvSpPr>
        <p:spPr/>
        <p:txBody>
          <a:bodyPr/>
          <a:lstStyle/>
          <a:p>
            <a:pPr>
              <a:defRPr/>
            </a:pPr>
            <a:fld id="{8662ACC0-AABB-4ADD-A8F9-BC22B9B78F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33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6" name="Slide Number Placeholder 5"/>
          <p:cNvSpPr>
            <a:spLocks noGrp="1"/>
          </p:cNvSpPr>
          <p:nvPr>
            <p:ph type="sldNum" sz="quarter" idx="12"/>
          </p:nvPr>
        </p:nvSpPr>
        <p:spPr/>
        <p:txBody>
          <a:bodyPr/>
          <a:lstStyle/>
          <a:p>
            <a:pPr>
              <a:defRPr/>
            </a:pPr>
            <a:fld id="{43805DB9-C6DF-4AA7-9D6C-3CCECEE2E9B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806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6" name="Slide Number Placeholder 5"/>
          <p:cNvSpPr>
            <a:spLocks noGrp="1"/>
          </p:cNvSpPr>
          <p:nvPr>
            <p:ph type="sldNum" sz="quarter" idx="12"/>
          </p:nvPr>
        </p:nvSpPr>
        <p:spPr/>
        <p:txBody>
          <a:bodyPr/>
          <a:lstStyle/>
          <a:p>
            <a:pPr>
              <a:defRPr/>
            </a:pPr>
            <a:fld id="{1F05F22D-CD6F-4F36-9F4E-74AB20698E1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797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7" name="Slide Number Placeholder 6"/>
          <p:cNvSpPr>
            <a:spLocks noGrp="1"/>
          </p:cNvSpPr>
          <p:nvPr>
            <p:ph type="sldNum" sz="quarter" idx="12"/>
          </p:nvPr>
        </p:nvSpPr>
        <p:spPr/>
        <p:txBody>
          <a:bodyPr/>
          <a:lstStyle/>
          <a:p>
            <a:pPr>
              <a:defRPr/>
            </a:pPr>
            <a:fld id="{D0CEDC04-8B4C-428B-9C74-D50A5505D22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525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9" name="Slide Number Placeholder 8"/>
          <p:cNvSpPr>
            <a:spLocks noGrp="1"/>
          </p:cNvSpPr>
          <p:nvPr>
            <p:ph type="sldNum" sz="quarter" idx="12"/>
          </p:nvPr>
        </p:nvSpPr>
        <p:spPr/>
        <p:txBody>
          <a:bodyPr/>
          <a:lstStyle/>
          <a:p>
            <a:pPr>
              <a:defRPr/>
            </a:pPr>
            <a:fld id="{81B0602C-37A4-413A-953A-D138183C09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773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5" name="Slide Number Placeholder 4"/>
          <p:cNvSpPr>
            <a:spLocks noGrp="1"/>
          </p:cNvSpPr>
          <p:nvPr>
            <p:ph type="sldNum" sz="quarter" idx="12"/>
          </p:nvPr>
        </p:nvSpPr>
        <p:spPr/>
        <p:txBody>
          <a:bodyPr/>
          <a:lstStyle/>
          <a:p>
            <a:pPr>
              <a:defRPr/>
            </a:pPr>
            <a:fld id="{B0E6CB93-2FC3-4ABA-83DD-920A615764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5734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4" name="Slide Number Placeholder 3"/>
          <p:cNvSpPr>
            <a:spLocks noGrp="1"/>
          </p:cNvSpPr>
          <p:nvPr>
            <p:ph type="sldNum" sz="quarter" idx="12"/>
          </p:nvPr>
        </p:nvSpPr>
        <p:spPr/>
        <p:txBody>
          <a:bodyPr/>
          <a:lstStyle/>
          <a:p>
            <a:pPr>
              <a:defRPr/>
            </a:pPr>
            <a:fld id="{D8BCE24D-A29F-451A-BC3D-BCFE49F9C68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050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dirty="0"/>
              <a:t>CTRiesen Online Services LLC. </a:t>
            </a:r>
          </a:p>
        </p:txBody>
      </p:sp>
    </p:spTree>
    <p:extLst>
      <p:ext uri="{BB962C8B-B14F-4D97-AF65-F5344CB8AC3E}">
        <p14:creationId xmlns:p14="http://schemas.microsoft.com/office/powerpoint/2010/main" val="754307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7" name="Slide Number Placeholder 6"/>
          <p:cNvSpPr>
            <a:spLocks noGrp="1"/>
          </p:cNvSpPr>
          <p:nvPr>
            <p:ph type="sldNum" sz="quarter" idx="12"/>
          </p:nvPr>
        </p:nvSpPr>
        <p:spPr/>
        <p:txBody>
          <a:bodyPr/>
          <a:lstStyle/>
          <a:p>
            <a:pPr>
              <a:defRPr/>
            </a:pPr>
            <a:fld id="{F68EE04B-37B8-43BC-A52A-FFC7AFA1E7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8422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7" name="Slide Number Placeholder 6"/>
          <p:cNvSpPr>
            <a:spLocks noGrp="1"/>
          </p:cNvSpPr>
          <p:nvPr>
            <p:ph type="sldNum" sz="quarter" idx="12"/>
          </p:nvPr>
        </p:nvSpPr>
        <p:spPr/>
        <p:txBody>
          <a:bodyPr/>
          <a:lstStyle/>
          <a:p>
            <a:pPr>
              <a:defRPr/>
            </a:pPr>
            <a:fld id="{20D87BFC-B5E4-48FF-89E4-38EF2C1D6C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079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6" name="Slide Number Placeholder 5"/>
          <p:cNvSpPr>
            <a:spLocks noGrp="1"/>
          </p:cNvSpPr>
          <p:nvPr>
            <p:ph type="sldNum" sz="quarter" idx="12"/>
          </p:nvPr>
        </p:nvSpPr>
        <p:spPr/>
        <p:txBody>
          <a:bodyPr/>
          <a:lstStyle/>
          <a:p>
            <a:pPr>
              <a:defRPr/>
            </a:pPr>
            <a:fld id="{624BC2CD-F500-4870-AE45-7D0D75C50C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047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6" name="Slide Number Placeholder 5"/>
          <p:cNvSpPr>
            <a:spLocks noGrp="1"/>
          </p:cNvSpPr>
          <p:nvPr>
            <p:ph type="sldNum" sz="quarter" idx="12"/>
          </p:nvPr>
        </p:nvSpPr>
        <p:spPr/>
        <p:txBody>
          <a:bodyPr/>
          <a:lstStyle/>
          <a:p>
            <a:pPr>
              <a:defRPr/>
            </a:pPr>
            <a:fld id="{1DD5C039-C57D-491D-9190-8AE371C3B8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876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20"/>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CTRiesen Online Services LLC. </a:t>
            </a:r>
          </a:p>
        </p:txBody>
      </p:sp>
      <p:sp>
        <p:nvSpPr>
          <p:cNvPr id="7" name="Rectangle 21"/>
          <p:cNvSpPr>
            <a:spLocks noGrp="1" noChangeArrowheads="1"/>
          </p:cNvSpPr>
          <p:nvPr>
            <p:ph type="sldNum" sz="quarter" idx="12"/>
          </p:nvPr>
        </p:nvSpPr>
        <p:spPr/>
        <p:txBody>
          <a:bodyPr/>
          <a:lstStyle>
            <a:lvl1pPr>
              <a:defRPr/>
            </a:lvl1pPr>
          </a:lstStyle>
          <a:p>
            <a:pPr>
              <a:defRPr/>
            </a:pPr>
            <a:fld id="{BD2914CA-F4C7-4DD6-9978-1C5536AB95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5139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20"/>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CTRiesen Online Services LLC. </a:t>
            </a:r>
          </a:p>
        </p:txBody>
      </p:sp>
      <p:sp>
        <p:nvSpPr>
          <p:cNvPr id="8" name="Rectangle 21"/>
          <p:cNvSpPr>
            <a:spLocks noGrp="1" noChangeArrowheads="1"/>
          </p:cNvSpPr>
          <p:nvPr>
            <p:ph type="sldNum" sz="quarter" idx="12"/>
          </p:nvPr>
        </p:nvSpPr>
        <p:spPr/>
        <p:txBody>
          <a:bodyPr/>
          <a:lstStyle>
            <a:lvl1pPr>
              <a:defRPr/>
            </a:lvl1pPr>
          </a:lstStyle>
          <a:p>
            <a:pPr>
              <a:defRPr/>
            </a:pPr>
            <a:fld id="{F67E775C-28EA-4AD4-8ABA-F09200E7B4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195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78557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5814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2605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dirty="0"/>
              <a:t>CTRiesen Online Services LLC. </a:t>
            </a:r>
          </a:p>
        </p:txBody>
      </p:sp>
    </p:spTree>
    <p:extLst>
      <p:ext uri="{BB962C8B-B14F-4D97-AF65-F5344CB8AC3E}">
        <p14:creationId xmlns:p14="http://schemas.microsoft.com/office/powerpoint/2010/main" val="197915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dirty="0"/>
              <a:t>CTRiesen Online Services LLC. </a:t>
            </a:r>
          </a:p>
        </p:txBody>
      </p:sp>
    </p:spTree>
    <p:extLst>
      <p:ext uri="{BB962C8B-B14F-4D97-AF65-F5344CB8AC3E}">
        <p14:creationId xmlns:p14="http://schemas.microsoft.com/office/powerpoint/2010/main" val="188921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ftr" sz="quarter" idx="10"/>
          </p:nvPr>
        </p:nvSpPr>
        <p:spPr>
          <a:ln/>
        </p:spPr>
        <p:txBody>
          <a:bodyPr/>
          <a:lstStyle>
            <a:lvl1pPr>
              <a:defRPr/>
            </a:lvl1pPr>
          </a:lstStyle>
          <a:p>
            <a:pPr>
              <a:defRPr/>
            </a:pPr>
            <a:r>
              <a:rPr lang="en-US" altLang="en-US" dirty="0"/>
              <a:t>CTRiesen Online Services LLC. </a:t>
            </a:r>
          </a:p>
        </p:txBody>
      </p:sp>
    </p:spTree>
    <p:extLst>
      <p:ext uri="{BB962C8B-B14F-4D97-AF65-F5344CB8AC3E}">
        <p14:creationId xmlns:p14="http://schemas.microsoft.com/office/powerpoint/2010/main" val="237173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ftr" sz="quarter" idx="10"/>
          </p:nvPr>
        </p:nvSpPr>
        <p:spPr>
          <a:ln/>
        </p:spPr>
        <p:txBody>
          <a:bodyPr/>
          <a:lstStyle>
            <a:lvl1pPr>
              <a:defRPr/>
            </a:lvl1pPr>
          </a:lstStyle>
          <a:p>
            <a:pPr>
              <a:defRPr/>
            </a:pPr>
            <a:r>
              <a:rPr lang="en-US" altLang="en-US" dirty="0"/>
              <a:t>CTRiesen Online Services LLC. </a:t>
            </a:r>
          </a:p>
        </p:txBody>
      </p:sp>
    </p:spTree>
    <p:extLst>
      <p:ext uri="{BB962C8B-B14F-4D97-AF65-F5344CB8AC3E}">
        <p14:creationId xmlns:p14="http://schemas.microsoft.com/office/powerpoint/2010/main" val="15217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altLang="en-US"/>
              <a:t>CTRiesen Online Services LLC. </a:t>
            </a:r>
          </a:p>
        </p:txBody>
      </p:sp>
    </p:spTree>
    <p:extLst>
      <p:ext uri="{BB962C8B-B14F-4D97-AF65-F5344CB8AC3E}">
        <p14:creationId xmlns:p14="http://schemas.microsoft.com/office/powerpoint/2010/main" val="65023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CTRiesen Online Services LLC. </a:t>
            </a:r>
          </a:p>
        </p:txBody>
      </p:sp>
    </p:spTree>
    <p:extLst>
      <p:ext uri="{BB962C8B-B14F-4D97-AF65-F5344CB8AC3E}">
        <p14:creationId xmlns:p14="http://schemas.microsoft.com/office/powerpoint/2010/main" val="65617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CTRiesen Online Services LLC. </a:t>
            </a:r>
          </a:p>
        </p:txBody>
      </p:sp>
    </p:spTree>
    <p:extLst>
      <p:ext uri="{BB962C8B-B14F-4D97-AF65-F5344CB8AC3E}">
        <p14:creationId xmlns:p14="http://schemas.microsoft.com/office/powerpoint/2010/main" val="101849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 name="Rectangle 2"/>
          <p:cNvSpPr>
            <a:spLocks noGrp="1" noChangeArrowheads="1"/>
          </p:cNvSpPr>
          <p:nvPr>
            <p:ph type="title"/>
          </p:nvPr>
        </p:nvSpPr>
        <p:spPr bwMode="auto">
          <a:xfrm>
            <a:off x="5181600" y="0"/>
            <a:ext cx="3962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p:cNvSpPr txBox="1">
            <a:spLocks noChangeArrowheads="1"/>
          </p:cNvSpPr>
          <p:nvPr userDrawn="1"/>
        </p:nvSpPr>
        <p:spPr bwMode="auto">
          <a:xfrm>
            <a:off x="76200" y="76200"/>
            <a:ext cx="5181600" cy="5191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a:spAutoFit/>
          </a:bodyPr>
          <a:lstStyle/>
          <a:p>
            <a:pPr>
              <a:spcBef>
                <a:spcPct val="50000"/>
              </a:spcBef>
              <a:defRPr/>
            </a:pPr>
            <a:r>
              <a:rPr lang="en-US" altLang="en-US" sz="2800">
                <a:solidFill>
                  <a:srgbClr val="5D88A2"/>
                </a:solidFill>
                <a:effectLst>
                  <a:outerShdw blurRad="38100" dist="38100" dir="2700000" algn="tl">
                    <a:srgbClr val="C0C0C0"/>
                  </a:outerShdw>
                </a:effectLst>
                <a:latin typeface="Arial" panose="020B0604020202020204" pitchFamily="34" charset="0"/>
                <a:ea typeface="ヒラギノ角ゴ Pro W3" pitchFamily="-80" charset="-128"/>
              </a:rPr>
              <a:t>1.1 The Scope of Chemistry &gt;</a:t>
            </a:r>
          </a:p>
        </p:txBody>
      </p:sp>
      <p:sp>
        <p:nvSpPr>
          <p:cNvPr id="1032" name="Text Box 13"/>
          <p:cNvSpPr txBox="1">
            <a:spLocks noChangeArrowheads="1"/>
          </p:cNvSpPr>
          <p:nvPr userDrawn="1"/>
        </p:nvSpPr>
        <p:spPr bwMode="auto">
          <a:xfrm>
            <a:off x="0" y="6400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endParaRPr lang="en-US" altLang="en-US" sz="2400" b="0"/>
          </a:p>
        </p:txBody>
      </p:sp>
      <p:sp>
        <p:nvSpPr>
          <p:cNvPr id="1033" name="Text Box 14"/>
          <p:cNvSpPr txBox="1">
            <a:spLocks noChangeArrowheads="1"/>
          </p:cNvSpPr>
          <p:nvPr userDrawn="1"/>
        </p:nvSpPr>
        <p:spPr bwMode="auto">
          <a:xfrm>
            <a:off x="76200" y="6521450"/>
            <a:ext cx="15240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pPr>
              <a:spcBef>
                <a:spcPct val="50000"/>
              </a:spcBef>
              <a:defRPr/>
            </a:pPr>
            <a:fld id="{4CF8AEED-9A14-4FD8-B381-DF339E534399}" type="slidenum">
              <a:rPr lang="en-US" altLang="en-US" sz="1600" b="0" smtClean="0"/>
              <a:pPr>
                <a:spcBef>
                  <a:spcPct val="50000"/>
                </a:spcBef>
                <a:defRPr/>
              </a:pPr>
              <a:t>‹#›</a:t>
            </a:fld>
            <a:endParaRPr lang="en-US" altLang="en-US" sz="1600" b="0"/>
          </a:p>
        </p:txBody>
      </p:sp>
      <p:sp>
        <p:nvSpPr>
          <p:cNvPr id="1039" name="Rectangle 15"/>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b="0">
                <a:latin typeface="Arial" panose="020B0604020202020204" pitchFamily="34" charset="0"/>
                <a:ea typeface="ＭＳ Ｐゴシック" panose="020B0600070205080204" pitchFamily="34" charset="-128"/>
              </a:defRPr>
            </a:lvl1pPr>
          </a:lstStyle>
          <a:p>
            <a:pPr>
              <a:defRPr/>
            </a:pPr>
            <a:r>
              <a:rPr lang="en-US" altLang="en-US" dirty="0"/>
              <a:t>CTRiesen Online Services LLC.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b="0">
              <a:solidFill>
                <a:prstClr val="black">
                  <a:tint val="75000"/>
                </a:prstClr>
              </a:solidFill>
              <a:latin typeface="Verdana" pitchFamily="34" charset="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b="0">
                <a:solidFill>
                  <a:prstClr val="black">
                    <a:tint val="75000"/>
                  </a:prstClr>
                </a:solidFill>
                <a:latin typeface="Verdana" pitchFamily="34" charset="0"/>
                <a:ea typeface="+mn-ea"/>
              </a:rPr>
              <a:t>CTRiesen Online Services LLC.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5E9C4F-EB3F-4F71-9E04-CBBFE80F3589}" type="slidenum">
              <a:rPr lang="en-US" b="0" smtClean="0">
                <a:solidFill>
                  <a:prstClr val="black">
                    <a:tint val="75000"/>
                  </a:prstClr>
                </a:solidFill>
                <a:latin typeface="Verdana" pitchFamily="34" charset="0"/>
                <a:ea typeface="+mn-ea"/>
              </a:rPr>
              <a:pPr>
                <a:defRPr/>
              </a:pPr>
              <a:t>‹#›</a:t>
            </a:fld>
            <a:endParaRPr lang="en-US" b="0">
              <a:solidFill>
                <a:prstClr val="black">
                  <a:tint val="75000"/>
                </a:prstClr>
              </a:solidFill>
              <a:latin typeface="Verdana" pitchFamily="34" charset="0"/>
              <a:ea typeface="+mn-ea"/>
            </a:endParaRPr>
          </a:p>
        </p:txBody>
      </p:sp>
    </p:spTree>
    <p:extLst>
      <p:ext uri="{BB962C8B-B14F-4D97-AF65-F5344CB8AC3E}">
        <p14:creationId xmlns:p14="http://schemas.microsoft.com/office/powerpoint/2010/main" val="4030656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omup.com/cqjOXxetNJ" TargetMode="External"/><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hyperlink" Target="https://screencast-o-matic.com/watch/cF6erAYlW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
        <p:nvSpPr>
          <p:cNvPr id="4" name="Footer Placeholder 3">
            <a:extLst>
              <a:ext uri="{FF2B5EF4-FFF2-40B4-BE49-F238E27FC236}">
                <a16:creationId xmlns:a16="http://schemas.microsoft.com/office/drawing/2014/main" id="{4CA1D75A-CD55-3E90-E9BB-EC4B1E932AF6}"/>
              </a:ext>
            </a:extLst>
          </p:cNvPr>
          <p:cNvSpPr>
            <a:spLocks noGrp="1"/>
          </p:cNvSpPr>
          <p:nvPr>
            <p:ph type="ftr" sz="quarter" idx="10"/>
          </p:nvPr>
        </p:nvSpPr>
        <p:spPr/>
        <p:txBody>
          <a:body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162800" cy="4191000"/>
          </a:xfrm>
        </p:spPr>
        <p:txBody>
          <a:bodyPr/>
          <a:lstStyle/>
          <a:p>
            <a:pPr marL="0">
              <a:spcBef>
                <a:spcPct val="50000"/>
              </a:spcBef>
              <a:defRPr/>
            </a:pPr>
            <a:r>
              <a:rPr lang="en-US" altLang="en-US" sz="5400" b="1" dirty="0">
                <a:solidFill>
                  <a:schemeClr val="accent1">
                    <a:lumMod val="50000"/>
                  </a:schemeClr>
                </a:solidFill>
              </a:rPr>
              <a:t>Chemistry</a:t>
            </a:r>
            <a:r>
              <a:rPr lang="en-US" altLang="en-US" sz="2400" b="1" dirty="0"/>
              <a:t> (focuses on): </a:t>
            </a:r>
          </a:p>
          <a:p>
            <a:pPr>
              <a:spcBef>
                <a:spcPct val="50000"/>
              </a:spcBef>
              <a:buFont typeface="Arial" panose="020B0604020202020204" pitchFamily="34" charset="0"/>
              <a:buChar char="•"/>
              <a:defRPr/>
            </a:pPr>
            <a:r>
              <a:rPr lang="en-US" altLang="en-US" sz="2400" b="1" dirty="0">
                <a:solidFill>
                  <a:srgbClr val="FF0000"/>
                </a:solidFill>
              </a:rPr>
              <a:t>the study of the composition, structure, and properties of matter; </a:t>
            </a:r>
          </a:p>
          <a:p>
            <a:pPr>
              <a:spcBef>
                <a:spcPct val="50000"/>
              </a:spcBef>
              <a:buFont typeface="Arial" panose="020B0604020202020204" pitchFamily="34" charset="0"/>
              <a:buChar char="•"/>
              <a:defRPr/>
            </a:pPr>
            <a:r>
              <a:rPr lang="en-US" altLang="en-US" sz="2400" b="1" dirty="0">
                <a:solidFill>
                  <a:srgbClr val="00B050"/>
                </a:solidFill>
              </a:rPr>
              <a:t>the processes that matter undergoes, </a:t>
            </a:r>
          </a:p>
          <a:p>
            <a:pPr>
              <a:spcBef>
                <a:spcPct val="50000"/>
              </a:spcBef>
              <a:buFont typeface="Arial" panose="020B0604020202020204" pitchFamily="34" charset="0"/>
              <a:buChar char="•"/>
              <a:defRPr/>
            </a:pPr>
            <a:r>
              <a:rPr lang="en-US" altLang="en-US" sz="2400" b="1" dirty="0">
                <a:solidFill>
                  <a:srgbClr val="0070C0"/>
                </a:solidFill>
              </a:rPr>
              <a:t>and the energy changes that accompany these processes. </a:t>
            </a:r>
          </a:p>
          <a:p>
            <a:pPr marL="109728" indent="0">
              <a:buNone/>
            </a:pPr>
            <a:endParaRPr lang="en-US" sz="2400" dirty="0">
              <a:solidFill>
                <a:schemeClr val="accent2">
                  <a:lumMod val="75000"/>
                </a:schemeClr>
              </a:solidFill>
            </a:endParaRPr>
          </a:p>
        </p:txBody>
      </p:sp>
      <p:pic>
        <p:nvPicPr>
          <p:cNvPr id="4" name="Picture 3" descr="lesson_question-01.eps"/>
          <p:cNvPicPr/>
          <p:nvPr/>
        </p:nvPicPr>
        <p:blipFill>
          <a:blip r:embed="rId2" cstate="print">
            <a:extLst>
              <a:ext uri="{28A0092B-C50C-407E-A947-70E740481C1C}">
                <a14:useLocalDpi xmlns:a14="http://schemas.microsoft.com/office/drawing/2010/main" val="0"/>
              </a:ext>
            </a:extLst>
          </a:blip>
          <a:stretch>
            <a:fillRect/>
          </a:stretch>
        </p:blipFill>
        <p:spPr>
          <a:xfrm>
            <a:off x="7844790" y="0"/>
            <a:ext cx="1280160" cy="1038225"/>
          </a:xfrm>
          <a:prstGeom prst="rect">
            <a:avLst/>
          </a:prstGeom>
        </p:spPr>
      </p:pic>
      <p:sp>
        <p:nvSpPr>
          <p:cNvPr id="2" name="Footer Placeholder 1">
            <a:extLst>
              <a:ext uri="{FF2B5EF4-FFF2-40B4-BE49-F238E27FC236}">
                <a16:creationId xmlns:a16="http://schemas.microsoft.com/office/drawing/2014/main" id="{B8B850CC-F463-4FF3-A5D8-109F0DE04B7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9536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8" y="685800"/>
            <a:ext cx="89699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  Flow Chart of Chemistry</a:t>
            </a:r>
          </a:p>
        </p:txBody>
      </p:sp>
      <p:sp>
        <p:nvSpPr>
          <p:cNvPr id="3" name="Oval 2"/>
          <p:cNvSpPr/>
          <p:nvPr/>
        </p:nvSpPr>
        <p:spPr bwMode="auto">
          <a:xfrm>
            <a:off x="1143000" y="1752600"/>
            <a:ext cx="2971800" cy="838200"/>
          </a:xfrm>
          <a:prstGeom prst="ellipse">
            <a:avLst/>
          </a:prstGeom>
          <a:noFill/>
          <a:ln w="76200" cap="flat" cmpd="sng" algn="ctr">
            <a:solidFill>
              <a:srgbClr val="FFB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Oval 4"/>
          <p:cNvSpPr/>
          <p:nvPr/>
        </p:nvSpPr>
        <p:spPr bwMode="auto">
          <a:xfrm>
            <a:off x="5334000" y="1676400"/>
            <a:ext cx="1981200" cy="990600"/>
          </a:xfrm>
          <a:prstGeom prst="ellipse">
            <a:avLst/>
          </a:prstGeom>
          <a:noFill/>
          <a:ln w="76200" cap="flat" cmpd="sng" algn="ctr">
            <a:solidFill>
              <a:srgbClr val="FFB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Oval 5">
            <a:extLst>
              <a:ext uri="{FF2B5EF4-FFF2-40B4-BE49-F238E27FC236}">
                <a16:creationId xmlns:a16="http://schemas.microsoft.com/office/drawing/2014/main" id="{41963EF5-C664-44EB-92F6-EE1488936E76}"/>
              </a:ext>
            </a:extLst>
          </p:cNvPr>
          <p:cNvSpPr/>
          <p:nvPr/>
        </p:nvSpPr>
        <p:spPr bwMode="auto">
          <a:xfrm>
            <a:off x="7315200" y="3657600"/>
            <a:ext cx="1741762" cy="685800"/>
          </a:xfrm>
          <a:prstGeom prst="ellipse">
            <a:avLst/>
          </a:prstGeom>
          <a:noFill/>
          <a:ln w="76200" cap="flat" cmpd="sng" algn="ctr">
            <a:solidFill>
              <a:srgbClr val="FFB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F7C109A6-5320-408A-AAA5-05864A726DDD}"/>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38432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4250" fill="hold"/>
                                        <p:tgtEl>
                                          <p:spTgt spid="1026"/>
                                        </p:tgtEl>
                                        <p:attrNameLst>
                                          <p:attrName>ppt_w</p:attrName>
                                        </p:attrNameLst>
                                      </p:cBhvr>
                                      <p:tavLst>
                                        <p:tav tm="0">
                                          <p:val>
                                            <p:fltVal val="0"/>
                                          </p:val>
                                        </p:tav>
                                        <p:tav tm="100000">
                                          <p:val>
                                            <p:strVal val="#ppt_w"/>
                                          </p:val>
                                        </p:tav>
                                      </p:tavLst>
                                    </p:anim>
                                    <p:anim calcmode="lin" valueType="num">
                                      <p:cBhvr>
                                        <p:cTn id="8" dur="4250" fill="hold"/>
                                        <p:tgtEl>
                                          <p:spTgt spid="1026"/>
                                        </p:tgtEl>
                                        <p:attrNameLst>
                                          <p:attrName>ppt_h</p:attrName>
                                        </p:attrNameLst>
                                      </p:cBhvr>
                                      <p:tavLst>
                                        <p:tav tm="0">
                                          <p:val>
                                            <p:fltVal val="0"/>
                                          </p:val>
                                        </p:tav>
                                        <p:tav tm="100000">
                                          <p:val>
                                            <p:strVal val="#ppt_h"/>
                                          </p:val>
                                        </p:tav>
                                      </p:tavLst>
                                    </p:anim>
                                    <p:animEffect transition="in" filter="fade">
                                      <p:cBhvr>
                                        <p:cTn id="9" dur="425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1.11111E-6 L 0.40834 0.01667 " pathEditMode="relative" rAng="0" ptsTypes="AA">
                                      <p:cBhvr>
                                        <p:cTn id="18" dur="2000" fill="hold"/>
                                        <p:tgtEl>
                                          <p:spTgt spid="3"/>
                                        </p:tgtEl>
                                        <p:attrNameLst>
                                          <p:attrName>ppt_x</p:attrName>
                                          <p:attrName>ppt_y</p:attrName>
                                        </p:attrNameLst>
                                      </p:cBhvr>
                                      <p:rCtr x="20417" y="833"/>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xit" presetSubtype="0" fill="hold" grpId="2"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500"/>
                            </p:stCondLst>
                            <p:childTnLst>
                              <p:par>
                                <p:cTn id="28" presetID="42" presetClass="path" presetSubtype="0" accel="50000" decel="50000" fill="hold" grpId="0" nodeType="afterEffect">
                                  <p:stCondLst>
                                    <p:cond delay="0"/>
                                  </p:stCondLst>
                                  <p:childTnLst>
                                    <p:animMotion origin="layout" path="M 0.00417 0.00556 L 0.20417 0.25556 " pathEditMode="relative" rAng="0" ptsTypes="AA">
                                      <p:cBhvr>
                                        <p:cTn id="29" dur="2000" fill="hold"/>
                                        <p:tgtEl>
                                          <p:spTgt spid="5"/>
                                        </p:tgtEl>
                                        <p:attrNameLst>
                                          <p:attrName>ppt_x</p:attrName>
                                          <p:attrName>ppt_y</p:attrName>
                                        </p:attrNameLst>
                                      </p:cBhvr>
                                      <p:rCtr x="10000" y="1250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1.11111E-6 L 0.40834 0.01667 " pathEditMode="relative" rAng="0" ptsTypes="AA">
                                      <p:cBhvr>
                                        <p:cTn id="38" dur="2000" fill="hold"/>
                                        <p:tgtEl>
                                          <p:spTgt spid="6"/>
                                        </p:tgtEl>
                                        <p:attrNameLst>
                                          <p:attrName>ppt_x</p:attrName>
                                          <p:attrName>ppt_y</p:attrName>
                                        </p:attrNameLst>
                                      </p:cBhvr>
                                      <p:rCtr x="20417" y="833"/>
                                    </p:animMotion>
                                  </p:childTnLst>
                                </p:cTn>
                              </p:par>
                              <p:par>
                                <p:cTn id="39" presetID="10" presetClass="exit" presetSubtype="0" fill="hold" grpId="2"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animBg="1"/>
      <p:bldP spid="5" grpId="1" animBg="1"/>
      <p:bldP spid="6" grpId="0" animBg="1"/>
      <p:bldP spid="6" grpId="1" animBg="1"/>
      <p:bldP spid="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Inquiry Activity</a:t>
            </a:r>
          </a:p>
        </p:txBody>
      </p:sp>
      <p:sp>
        <p:nvSpPr>
          <p:cNvPr id="4" name="Content Placeholder 3"/>
          <p:cNvSpPr>
            <a:spLocks noGrp="1"/>
          </p:cNvSpPr>
          <p:nvPr>
            <p:ph idx="1"/>
          </p:nvPr>
        </p:nvSpPr>
        <p:spPr>
          <a:xfrm>
            <a:off x="228600" y="762000"/>
            <a:ext cx="7086600" cy="5410200"/>
          </a:xfrm>
        </p:spPr>
        <p:txBody>
          <a:bodyPr/>
          <a:lstStyle/>
          <a:p>
            <a:pPr marL="0" indent="0"/>
            <a:r>
              <a:rPr lang="en-US" sz="6600" dirty="0"/>
              <a:t>Is Air real?</a:t>
            </a:r>
          </a:p>
          <a:p>
            <a:pPr marL="0" indent="0" algn="ctr"/>
            <a:r>
              <a:rPr lang="en-US" sz="1800" dirty="0"/>
              <a:t>(Can you prove it?)</a:t>
            </a:r>
          </a:p>
          <a:p>
            <a:pPr marL="0" indent="0"/>
            <a:endParaRPr lang="en-US" sz="800" dirty="0"/>
          </a:p>
        </p:txBody>
      </p:sp>
      <p:pic>
        <p:nvPicPr>
          <p:cNvPr id="6" name="Picture 5" descr="think_about_it-01.eps"/>
          <p:cNvPicPr/>
          <p:nvPr/>
        </p:nvPicPr>
        <p:blipFill>
          <a:blip r:embed="rId2">
            <a:extLst>
              <a:ext uri="{28A0092B-C50C-407E-A947-70E740481C1C}">
                <a14:useLocalDpi xmlns:a14="http://schemas.microsoft.com/office/drawing/2010/main" val="0"/>
              </a:ext>
            </a:extLst>
          </a:blip>
          <a:stretch>
            <a:fillRect/>
          </a:stretch>
        </p:blipFill>
        <p:spPr>
          <a:xfrm>
            <a:off x="7734300" y="0"/>
            <a:ext cx="1409700" cy="1143000"/>
          </a:xfrm>
          <a:prstGeom prst="rect">
            <a:avLst/>
          </a:prstGeom>
        </p:spPr>
      </p:pic>
      <p:sp>
        <p:nvSpPr>
          <p:cNvPr id="2" name="Footer Placeholder 1">
            <a:extLst>
              <a:ext uri="{FF2B5EF4-FFF2-40B4-BE49-F238E27FC236}">
                <a16:creationId xmlns:a16="http://schemas.microsoft.com/office/drawing/2014/main" id="{38E45B82-5B8F-4CB5-AF14-27463620023B}"/>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43984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638" y="1337690"/>
            <a:ext cx="2231962" cy="300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t>Inquiry Activity</a:t>
            </a:r>
          </a:p>
        </p:txBody>
      </p:sp>
      <p:sp>
        <p:nvSpPr>
          <p:cNvPr id="4" name="Content Placeholder 3"/>
          <p:cNvSpPr>
            <a:spLocks noGrp="1"/>
          </p:cNvSpPr>
          <p:nvPr>
            <p:ph idx="1"/>
          </p:nvPr>
        </p:nvSpPr>
        <p:spPr>
          <a:xfrm>
            <a:off x="228600" y="762000"/>
            <a:ext cx="7086600" cy="5410200"/>
          </a:xfrm>
        </p:spPr>
        <p:txBody>
          <a:bodyPr/>
          <a:lstStyle/>
          <a:p>
            <a:pPr marL="0" indent="0"/>
            <a:r>
              <a:rPr lang="en-US" sz="6600" dirty="0"/>
              <a:t>Is Air real?</a:t>
            </a:r>
          </a:p>
          <a:p>
            <a:pPr marL="0" indent="0"/>
            <a:endParaRPr lang="en-US" sz="800" dirty="0"/>
          </a:p>
          <a:p>
            <a:pPr marL="457200" indent="-457200">
              <a:buFont typeface="Arial" panose="020B0604020202020204" pitchFamily="34" charset="0"/>
              <a:buChar char="•"/>
            </a:pPr>
            <a:r>
              <a:rPr lang="en-US" dirty="0">
                <a:solidFill>
                  <a:srgbClr val="0070C0"/>
                </a:solidFill>
              </a:rPr>
              <a:t>Imagine getting a glass of water and placing a straw in it</a:t>
            </a:r>
            <a:r>
              <a:rPr lang="en-US" dirty="0"/>
              <a:t>.</a:t>
            </a:r>
          </a:p>
          <a:p>
            <a:pPr marL="0" indent="0"/>
            <a:endParaRPr lang="en-US" sz="800" dirty="0"/>
          </a:p>
          <a:p>
            <a:pPr marL="857250" lvl="1" indent="-457200">
              <a:buFont typeface="Arial" panose="020B0604020202020204" pitchFamily="34" charset="0"/>
              <a:buChar char="•"/>
            </a:pPr>
            <a:r>
              <a:rPr lang="en-US" dirty="0"/>
              <a:t>Cover the open end of the straw and pull up on the straw. </a:t>
            </a:r>
            <a:r>
              <a:rPr lang="en-US" dirty="0">
                <a:solidFill>
                  <a:srgbClr val="FF0000"/>
                </a:solidFill>
              </a:rPr>
              <a:t>What happens</a:t>
            </a:r>
            <a:r>
              <a:rPr lang="en-US" dirty="0"/>
              <a:t>?</a:t>
            </a:r>
          </a:p>
          <a:p>
            <a:pPr marL="400050" lvl="1" indent="0"/>
            <a:endParaRPr lang="en-US" sz="800" dirty="0"/>
          </a:p>
          <a:p>
            <a:pPr marL="857250" lvl="1" indent="-457200">
              <a:buFont typeface="Arial" panose="020B0604020202020204" pitchFamily="34" charset="0"/>
              <a:buChar char="•"/>
            </a:pPr>
            <a:r>
              <a:rPr lang="en-US" dirty="0">
                <a:solidFill>
                  <a:srgbClr val="00B050"/>
                </a:solidFill>
              </a:rPr>
              <a:t>Open the straw, take it out of the water. Now, cover the end again and place it back in the water … while the end is covered. </a:t>
            </a:r>
            <a:r>
              <a:rPr lang="en-US" dirty="0">
                <a:solidFill>
                  <a:srgbClr val="FF0000"/>
                </a:solidFill>
              </a:rPr>
              <a:t>What happens</a:t>
            </a:r>
            <a:r>
              <a:rPr lang="en-US" dirty="0">
                <a:solidFill>
                  <a:srgbClr val="00B050"/>
                </a:solidFill>
              </a:rPr>
              <a:t>?</a:t>
            </a:r>
          </a:p>
        </p:txBody>
      </p:sp>
      <p:pic>
        <p:nvPicPr>
          <p:cNvPr id="6" name="Picture 5" descr="think_about_it-01.eps"/>
          <p:cNvPicPr/>
          <p:nvPr/>
        </p:nvPicPr>
        <p:blipFill>
          <a:blip r:embed="rId3">
            <a:extLst>
              <a:ext uri="{28A0092B-C50C-407E-A947-70E740481C1C}">
                <a14:useLocalDpi xmlns:a14="http://schemas.microsoft.com/office/drawing/2010/main" val="0"/>
              </a:ext>
            </a:extLst>
          </a:blip>
          <a:stretch>
            <a:fillRect/>
          </a:stretch>
        </p:blipFill>
        <p:spPr>
          <a:xfrm>
            <a:off x="7734300" y="0"/>
            <a:ext cx="1409700" cy="1143000"/>
          </a:xfrm>
          <a:prstGeom prst="rect">
            <a:avLst/>
          </a:prstGeom>
        </p:spPr>
      </p:pic>
      <p:sp>
        <p:nvSpPr>
          <p:cNvPr id="2" name="Footer Placeholder 1">
            <a:extLst>
              <a:ext uri="{FF2B5EF4-FFF2-40B4-BE49-F238E27FC236}">
                <a16:creationId xmlns:a16="http://schemas.microsoft.com/office/drawing/2014/main" id="{94DAF382-B812-4F13-B764-4BC0E3AC5E16}"/>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1991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80">
                                          <p:stCondLst>
                                            <p:cond delay="0"/>
                                          </p:stCondLst>
                                        </p:cTn>
                                        <p:tgtEl>
                                          <p:spTgt spid="4">
                                            <p:txEl>
                                              <p:pRg st="2" end="2"/>
                                            </p:txEl>
                                          </p:spTgt>
                                        </p:tgtEl>
                                      </p:cBhvr>
                                    </p:animEffect>
                                    <p:anim calcmode="lin" valueType="num">
                                      <p:cBhvr>
                                        <p:cTn id="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2" end="2"/>
                                            </p:txEl>
                                          </p:spTgt>
                                        </p:tgtEl>
                                      </p:cBhvr>
                                      <p:to x="100000" y="60000"/>
                                    </p:animScale>
                                    <p:animScale>
                                      <p:cBhvr>
                                        <p:cTn id="14" dur="166" decel="50000">
                                          <p:stCondLst>
                                            <p:cond delay="676"/>
                                          </p:stCondLst>
                                        </p:cTn>
                                        <p:tgtEl>
                                          <p:spTgt spid="4">
                                            <p:txEl>
                                              <p:pRg st="2" end="2"/>
                                            </p:txEl>
                                          </p:spTgt>
                                        </p:tgtEl>
                                      </p:cBhvr>
                                      <p:to x="100000" y="100000"/>
                                    </p:animScale>
                                    <p:animScale>
                                      <p:cBhvr>
                                        <p:cTn id="15" dur="26">
                                          <p:stCondLst>
                                            <p:cond delay="1312"/>
                                          </p:stCondLst>
                                        </p:cTn>
                                        <p:tgtEl>
                                          <p:spTgt spid="4">
                                            <p:txEl>
                                              <p:pRg st="2" end="2"/>
                                            </p:txEl>
                                          </p:spTgt>
                                        </p:tgtEl>
                                      </p:cBhvr>
                                      <p:to x="100000" y="80000"/>
                                    </p:animScale>
                                    <p:animScale>
                                      <p:cBhvr>
                                        <p:cTn id="16" dur="166" decel="50000">
                                          <p:stCondLst>
                                            <p:cond delay="1338"/>
                                          </p:stCondLst>
                                        </p:cTn>
                                        <p:tgtEl>
                                          <p:spTgt spid="4">
                                            <p:txEl>
                                              <p:pRg st="2" end="2"/>
                                            </p:txEl>
                                          </p:spTgt>
                                        </p:tgtEl>
                                      </p:cBhvr>
                                      <p:to x="100000" y="100000"/>
                                    </p:animScale>
                                    <p:animScale>
                                      <p:cBhvr>
                                        <p:cTn id="17" dur="26">
                                          <p:stCondLst>
                                            <p:cond delay="1642"/>
                                          </p:stCondLst>
                                        </p:cTn>
                                        <p:tgtEl>
                                          <p:spTgt spid="4">
                                            <p:txEl>
                                              <p:pRg st="2" end="2"/>
                                            </p:txEl>
                                          </p:spTgt>
                                        </p:tgtEl>
                                      </p:cBhvr>
                                      <p:to x="100000" y="90000"/>
                                    </p:animScale>
                                    <p:animScale>
                                      <p:cBhvr>
                                        <p:cTn id="18" dur="166" decel="50000">
                                          <p:stCondLst>
                                            <p:cond delay="1668"/>
                                          </p:stCondLst>
                                        </p:cTn>
                                        <p:tgtEl>
                                          <p:spTgt spid="4">
                                            <p:txEl>
                                              <p:pRg st="2" end="2"/>
                                            </p:txEl>
                                          </p:spTgt>
                                        </p:tgtEl>
                                      </p:cBhvr>
                                      <p:to x="100000" y="100000"/>
                                    </p:animScale>
                                    <p:animScale>
                                      <p:cBhvr>
                                        <p:cTn id="19" dur="26">
                                          <p:stCondLst>
                                            <p:cond delay="1808"/>
                                          </p:stCondLst>
                                        </p:cTn>
                                        <p:tgtEl>
                                          <p:spTgt spid="4">
                                            <p:txEl>
                                              <p:pRg st="2" end="2"/>
                                            </p:txEl>
                                          </p:spTgt>
                                        </p:tgtEl>
                                      </p:cBhvr>
                                      <p:to x="100000" y="95000"/>
                                    </p:animScale>
                                    <p:animScale>
                                      <p:cBhvr>
                                        <p:cTn id="20" dur="166" decel="50000">
                                          <p:stCondLst>
                                            <p:cond delay="1834"/>
                                          </p:stCondLst>
                                        </p:cTn>
                                        <p:tgtEl>
                                          <p:spTgt spid="4">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80">
                                          <p:stCondLst>
                                            <p:cond delay="0"/>
                                          </p:stCondLst>
                                        </p:cTn>
                                        <p:tgtEl>
                                          <p:spTgt spid="4">
                                            <p:txEl>
                                              <p:pRg st="4" end="4"/>
                                            </p:txEl>
                                          </p:spTgt>
                                        </p:tgtEl>
                                      </p:cBhvr>
                                    </p:animEffect>
                                    <p:anim calcmode="lin" valueType="num">
                                      <p:cBhvr>
                                        <p:cTn id="26"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4" end="4"/>
                                            </p:txEl>
                                          </p:spTgt>
                                        </p:tgtEl>
                                      </p:cBhvr>
                                      <p:to x="100000" y="60000"/>
                                    </p:animScale>
                                    <p:animScale>
                                      <p:cBhvr>
                                        <p:cTn id="32" dur="166" decel="50000">
                                          <p:stCondLst>
                                            <p:cond delay="676"/>
                                          </p:stCondLst>
                                        </p:cTn>
                                        <p:tgtEl>
                                          <p:spTgt spid="4">
                                            <p:txEl>
                                              <p:pRg st="4" end="4"/>
                                            </p:txEl>
                                          </p:spTgt>
                                        </p:tgtEl>
                                      </p:cBhvr>
                                      <p:to x="100000" y="100000"/>
                                    </p:animScale>
                                    <p:animScale>
                                      <p:cBhvr>
                                        <p:cTn id="33" dur="26">
                                          <p:stCondLst>
                                            <p:cond delay="1312"/>
                                          </p:stCondLst>
                                        </p:cTn>
                                        <p:tgtEl>
                                          <p:spTgt spid="4">
                                            <p:txEl>
                                              <p:pRg st="4" end="4"/>
                                            </p:txEl>
                                          </p:spTgt>
                                        </p:tgtEl>
                                      </p:cBhvr>
                                      <p:to x="100000" y="80000"/>
                                    </p:animScale>
                                    <p:animScale>
                                      <p:cBhvr>
                                        <p:cTn id="34" dur="166" decel="50000">
                                          <p:stCondLst>
                                            <p:cond delay="1338"/>
                                          </p:stCondLst>
                                        </p:cTn>
                                        <p:tgtEl>
                                          <p:spTgt spid="4">
                                            <p:txEl>
                                              <p:pRg st="4" end="4"/>
                                            </p:txEl>
                                          </p:spTgt>
                                        </p:tgtEl>
                                      </p:cBhvr>
                                      <p:to x="100000" y="100000"/>
                                    </p:animScale>
                                    <p:animScale>
                                      <p:cBhvr>
                                        <p:cTn id="35" dur="26">
                                          <p:stCondLst>
                                            <p:cond delay="1642"/>
                                          </p:stCondLst>
                                        </p:cTn>
                                        <p:tgtEl>
                                          <p:spTgt spid="4">
                                            <p:txEl>
                                              <p:pRg st="4" end="4"/>
                                            </p:txEl>
                                          </p:spTgt>
                                        </p:tgtEl>
                                      </p:cBhvr>
                                      <p:to x="100000" y="90000"/>
                                    </p:animScale>
                                    <p:animScale>
                                      <p:cBhvr>
                                        <p:cTn id="36" dur="166" decel="50000">
                                          <p:stCondLst>
                                            <p:cond delay="1668"/>
                                          </p:stCondLst>
                                        </p:cTn>
                                        <p:tgtEl>
                                          <p:spTgt spid="4">
                                            <p:txEl>
                                              <p:pRg st="4" end="4"/>
                                            </p:txEl>
                                          </p:spTgt>
                                        </p:tgtEl>
                                      </p:cBhvr>
                                      <p:to x="100000" y="100000"/>
                                    </p:animScale>
                                    <p:animScale>
                                      <p:cBhvr>
                                        <p:cTn id="37" dur="26">
                                          <p:stCondLst>
                                            <p:cond delay="1808"/>
                                          </p:stCondLst>
                                        </p:cTn>
                                        <p:tgtEl>
                                          <p:spTgt spid="4">
                                            <p:txEl>
                                              <p:pRg st="4" end="4"/>
                                            </p:txEl>
                                          </p:spTgt>
                                        </p:tgtEl>
                                      </p:cBhvr>
                                      <p:to x="100000" y="95000"/>
                                    </p:animScale>
                                    <p:animScale>
                                      <p:cBhvr>
                                        <p:cTn id="38" dur="166" decel="50000">
                                          <p:stCondLst>
                                            <p:cond delay="1834"/>
                                          </p:stCondLst>
                                        </p:cTn>
                                        <p:tgtEl>
                                          <p:spTgt spid="4">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down)">
                                      <p:cBhvr>
                                        <p:cTn id="43" dur="580">
                                          <p:stCondLst>
                                            <p:cond delay="0"/>
                                          </p:stCondLst>
                                        </p:cTn>
                                        <p:tgtEl>
                                          <p:spTgt spid="4">
                                            <p:txEl>
                                              <p:pRg st="6" end="6"/>
                                            </p:txEl>
                                          </p:spTgt>
                                        </p:tgtEl>
                                      </p:cBhvr>
                                    </p:animEffect>
                                    <p:anim calcmode="lin" valueType="num">
                                      <p:cBhvr>
                                        <p:cTn id="4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6" end="6"/>
                                            </p:txEl>
                                          </p:spTgt>
                                        </p:tgtEl>
                                      </p:cBhvr>
                                      <p:to x="100000" y="60000"/>
                                    </p:animScale>
                                    <p:animScale>
                                      <p:cBhvr>
                                        <p:cTn id="50" dur="166" decel="50000">
                                          <p:stCondLst>
                                            <p:cond delay="676"/>
                                          </p:stCondLst>
                                        </p:cTn>
                                        <p:tgtEl>
                                          <p:spTgt spid="4">
                                            <p:txEl>
                                              <p:pRg st="6" end="6"/>
                                            </p:txEl>
                                          </p:spTgt>
                                        </p:tgtEl>
                                      </p:cBhvr>
                                      <p:to x="100000" y="100000"/>
                                    </p:animScale>
                                    <p:animScale>
                                      <p:cBhvr>
                                        <p:cTn id="51" dur="26">
                                          <p:stCondLst>
                                            <p:cond delay="1312"/>
                                          </p:stCondLst>
                                        </p:cTn>
                                        <p:tgtEl>
                                          <p:spTgt spid="4">
                                            <p:txEl>
                                              <p:pRg st="6" end="6"/>
                                            </p:txEl>
                                          </p:spTgt>
                                        </p:tgtEl>
                                      </p:cBhvr>
                                      <p:to x="100000" y="80000"/>
                                    </p:animScale>
                                    <p:animScale>
                                      <p:cBhvr>
                                        <p:cTn id="52" dur="166" decel="50000">
                                          <p:stCondLst>
                                            <p:cond delay="1338"/>
                                          </p:stCondLst>
                                        </p:cTn>
                                        <p:tgtEl>
                                          <p:spTgt spid="4">
                                            <p:txEl>
                                              <p:pRg st="6" end="6"/>
                                            </p:txEl>
                                          </p:spTgt>
                                        </p:tgtEl>
                                      </p:cBhvr>
                                      <p:to x="100000" y="100000"/>
                                    </p:animScale>
                                    <p:animScale>
                                      <p:cBhvr>
                                        <p:cTn id="53" dur="26">
                                          <p:stCondLst>
                                            <p:cond delay="1642"/>
                                          </p:stCondLst>
                                        </p:cTn>
                                        <p:tgtEl>
                                          <p:spTgt spid="4">
                                            <p:txEl>
                                              <p:pRg st="6" end="6"/>
                                            </p:txEl>
                                          </p:spTgt>
                                        </p:tgtEl>
                                      </p:cBhvr>
                                      <p:to x="100000" y="90000"/>
                                    </p:animScale>
                                    <p:animScale>
                                      <p:cBhvr>
                                        <p:cTn id="54" dur="166" decel="50000">
                                          <p:stCondLst>
                                            <p:cond delay="1668"/>
                                          </p:stCondLst>
                                        </p:cTn>
                                        <p:tgtEl>
                                          <p:spTgt spid="4">
                                            <p:txEl>
                                              <p:pRg st="6" end="6"/>
                                            </p:txEl>
                                          </p:spTgt>
                                        </p:tgtEl>
                                      </p:cBhvr>
                                      <p:to x="100000" y="100000"/>
                                    </p:animScale>
                                    <p:animScale>
                                      <p:cBhvr>
                                        <p:cTn id="55" dur="26">
                                          <p:stCondLst>
                                            <p:cond delay="1808"/>
                                          </p:stCondLst>
                                        </p:cTn>
                                        <p:tgtEl>
                                          <p:spTgt spid="4">
                                            <p:txEl>
                                              <p:pRg st="6" end="6"/>
                                            </p:txEl>
                                          </p:spTgt>
                                        </p:tgtEl>
                                      </p:cBhvr>
                                      <p:to x="100000" y="95000"/>
                                    </p:animScale>
                                    <p:animScale>
                                      <p:cBhvr>
                                        <p:cTn id="56"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MATTER</a:t>
            </a:r>
          </a:p>
        </p:txBody>
      </p:sp>
      <p:sp>
        <p:nvSpPr>
          <p:cNvPr id="3" name="Content Placeholder 2"/>
          <p:cNvSpPr>
            <a:spLocks noGrp="1"/>
          </p:cNvSpPr>
          <p:nvPr>
            <p:ph idx="1"/>
          </p:nvPr>
        </p:nvSpPr>
        <p:spPr>
          <a:xfrm>
            <a:off x="685800" y="838200"/>
            <a:ext cx="7772400" cy="4114800"/>
          </a:xfrm>
        </p:spPr>
        <p:txBody>
          <a:bodyPr/>
          <a:lstStyle/>
          <a:p>
            <a:pPr marL="0" indent="0">
              <a:spcBef>
                <a:spcPts val="0"/>
              </a:spcBef>
              <a:defRPr/>
            </a:pPr>
            <a:r>
              <a:rPr lang="en-US" altLang="en-US" sz="4400" b="1" dirty="0">
                <a:solidFill>
                  <a:schemeClr val="accent1">
                    <a:lumMod val="50000"/>
                  </a:schemeClr>
                </a:solidFill>
              </a:rPr>
              <a:t>Matter</a:t>
            </a:r>
            <a:r>
              <a:rPr lang="en-US" altLang="en-US" sz="2800" dirty="0"/>
              <a:t> 	</a:t>
            </a:r>
          </a:p>
          <a:p>
            <a:pPr marL="1768475" indent="0">
              <a:spcBef>
                <a:spcPts val="0"/>
              </a:spcBef>
              <a:defRPr/>
            </a:pPr>
            <a:r>
              <a:rPr lang="en-US" altLang="en-US" sz="2800" dirty="0">
                <a:solidFill>
                  <a:srgbClr val="FF0000"/>
                </a:solidFill>
              </a:rPr>
              <a:t>Anything that has mass and takes up  space.</a:t>
            </a:r>
          </a:p>
          <a:p>
            <a:pPr marL="0">
              <a:spcBef>
                <a:spcPct val="50000"/>
              </a:spcBef>
              <a:defRPr/>
            </a:pPr>
            <a:r>
              <a:rPr lang="en-US" altLang="en-US" sz="2800" dirty="0"/>
              <a:t>Air is matter.</a:t>
            </a:r>
          </a:p>
          <a:p>
            <a:pPr marL="109728" indent="0">
              <a:buNone/>
            </a:pPr>
            <a:endParaRPr lang="en-US" sz="2400" dirty="0">
              <a:solidFill>
                <a:schemeClr val="accent2">
                  <a:lumMod val="75000"/>
                </a:schemeClr>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34524" y="3116694"/>
            <a:ext cx="5733076" cy="358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2FCF5816-B860-4449-B3D6-98A90610174D}"/>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9463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MATTER</a:t>
            </a:r>
          </a:p>
        </p:txBody>
      </p:sp>
      <p:sp>
        <p:nvSpPr>
          <p:cNvPr id="3" name="Content Placeholder 2"/>
          <p:cNvSpPr>
            <a:spLocks noGrp="1"/>
          </p:cNvSpPr>
          <p:nvPr>
            <p:ph idx="1"/>
          </p:nvPr>
        </p:nvSpPr>
        <p:spPr>
          <a:xfrm>
            <a:off x="685800" y="838200"/>
            <a:ext cx="7772400" cy="4114800"/>
          </a:xfrm>
        </p:spPr>
        <p:txBody>
          <a:bodyPr/>
          <a:lstStyle/>
          <a:p>
            <a:pPr marL="0">
              <a:spcBef>
                <a:spcPct val="50000"/>
              </a:spcBef>
              <a:defRPr/>
            </a:pPr>
            <a:r>
              <a:rPr lang="en-US" altLang="en-US" sz="2800" dirty="0"/>
              <a:t>Air is matter.</a:t>
            </a:r>
          </a:p>
          <a:p>
            <a:pPr marL="109728" indent="0">
              <a:buNone/>
            </a:pPr>
            <a:r>
              <a:rPr lang="en-US" sz="2400" dirty="0">
                <a:solidFill>
                  <a:srgbClr val="0070C0"/>
                </a:solidFill>
              </a:rPr>
              <a:t>If air is let out of the balloon on the right, the balance will tip</a:t>
            </a:r>
            <a:r>
              <a:rPr lang="en-US" sz="2400" dirty="0">
                <a:solidFill>
                  <a:schemeClr val="accent2">
                    <a:lumMod val="75000"/>
                  </a:schemeClr>
                </a:solidFill>
              </a:rPr>
              <a:t> … because air does have mass.</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5400" y="2259838"/>
            <a:ext cx="6477000" cy="405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rrow: Down 3">
            <a:extLst>
              <a:ext uri="{FF2B5EF4-FFF2-40B4-BE49-F238E27FC236}">
                <a16:creationId xmlns:a16="http://schemas.microsoft.com/office/drawing/2014/main" id="{03E89F0E-4278-486F-9C9D-F838982D5640}"/>
              </a:ext>
            </a:extLst>
          </p:cNvPr>
          <p:cNvSpPr/>
          <p:nvPr/>
        </p:nvSpPr>
        <p:spPr bwMode="auto">
          <a:xfrm>
            <a:off x="2057400" y="5105400"/>
            <a:ext cx="381000" cy="1143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Arrow: Up 4">
            <a:extLst>
              <a:ext uri="{FF2B5EF4-FFF2-40B4-BE49-F238E27FC236}">
                <a16:creationId xmlns:a16="http://schemas.microsoft.com/office/drawing/2014/main" id="{5F5C1A78-0512-4066-8915-51B8AA4EE6C9}"/>
              </a:ext>
            </a:extLst>
          </p:cNvPr>
          <p:cNvSpPr/>
          <p:nvPr/>
        </p:nvSpPr>
        <p:spPr bwMode="auto">
          <a:xfrm>
            <a:off x="6858000" y="3733800"/>
            <a:ext cx="304800" cy="12192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Explosion: 14 Points 5">
            <a:extLst>
              <a:ext uri="{FF2B5EF4-FFF2-40B4-BE49-F238E27FC236}">
                <a16:creationId xmlns:a16="http://schemas.microsoft.com/office/drawing/2014/main" id="{97D7421F-AD59-4F67-B621-26960739CCC4}"/>
              </a:ext>
            </a:extLst>
          </p:cNvPr>
          <p:cNvSpPr/>
          <p:nvPr/>
        </p:nvSpPr>
        <p:spPr bwMode="auto">
          <a:xfrm>
            <a:off x="6705600" y="4648200"/>
            <a:ext cx="838200" cy="609600"/>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Footer Placeholder 6">
            <a:extLst>
              <a:ext uri="{FF2B5EF4-FFF2-40B4-BE49-F238E27FC236}">
                <a16:creationId xmlns:a16="http://schemas.microsoft.com/office/drawing/2014/main" id="{58DCFA55-5B23-4B46-A794-B8920A0761A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0321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a:xfrm>
            <a:off x="457200" y="0"/>
            <a:ext cx="4495800" cy="685800"/>
          </a:xfrm>
          <a:solidFill>
            <a:srgbClr val="FFC000"/>
          </a:solidFill>
        </p:spPr>
        <p:txBody>
          <a:bodyPr/>
          <a:lstStyle/>
          <a:p>
            <a:pPr>
              <a:defRPr/>
            </a:pPr>
            <a:r>
              <a:rPr lang="en-US" altLang="en-US" dirty="0"/>
              <a:t>2  Why Study Chemistry?</a:t>
            </a:r>
          </a:p>
        </p:txBody>
      </p:sp>
      <p:sp>
        <p:nvSpPr>
          <p:cNvPr id="18439" name="Rectangle 7"/>
          <p:cNvSpPr>
            <a:spLocks noGrp="1" noChangeArrowheads="1"/>
          </p:cNvSpPr>
          <p:nvPr>
            <p:ph type="body" idx="1"/>
          </p:nvPr>
        </p:nvSpPr>
        <p:spPr>
          <a:xfrm>
            <a:off x="156681" y="685800"/>
            <a:ext cx="8611456" cy="4114800"/>
          </a:xfrm>
        </p:spPr>
        <p:txBody>
          <a:bodyPr/>
          <a:lstStyle/>
          <a:p>
            <a:pPr marL="0" indent="0">
              <a:defRPr/>
            </a:pPr>
            <a:r>
              <a:rPr lang="en-US" altLang="en-US" sz="2800" dirty="0">
                <a:solidFill>
                  <a:schemeClr val="accent1">
                    <a:lumMod val="50000"/>
                  </a:schemeClr>
                </a:solidFill>
              </a:rPr>
              <a:t>Reasons to study chemistry: </a:t>
            </a:r>
          </a:p>
          <a:p>
            <a:pPr marL="0" indent="0">
              <a:defRPr/>
            </a:pPr>
            <a:r>
              <a:rPr lang="en-US" altLang="en-US" sz="2400" dirty="0"/>
              <a:t>Chemistry can be useful in explaining the natural world, preparing people for career opportunities, and producing informed citizens based on </a:t>
            </a:r>
            <a:r>
              <a:rPr lang="en-US" altLang="en-US" sz="2400" b="1" u="sng" dirty="0"/>
              <a:t>evidence</a:t>
            </a:r>
            <a:r>
              <a:rPr lang="en-US" altLang="en-US" sz="2400" dirty="0"/>
              <a:t> (energy, matter).</a:t>
            </a:r>
          </a:p>
          <a:p>
            <a:pPr marL="0" indent="0">
              <a:defRPr/>
            </a:pPr>
            <a:r>
              <a:rPr lang="en-US" altLang="en-US" b="1" dirty="0">
                <a:solidFill>
                  <a:srgbClr val="FF0000"/>
                </a:solidFill>
              </a:rPr>
              <a:t>Technology</a:t>
            </a:r>
            <a:r>
              <a:rPr lang="en-US" altLang="en-US" sz="2400" dirty="0">
                <a:solidFill>
                  <a:srgbClr val="00B0F0"/>
                </a:solidFill>
              </a:rPr>
              <a:t> is the means by which a society provides its members with those things they need and desire. </a:t>
            </a:r>
          </a:p>
          <a:p>
            <a:pPr marL="0" indent="0">
              <a:defRPr/>
            </a:pPr>
            <a:r>
              <a:rPr lang="en-US" altLang="en-US" sz="2400" dirty="0"/>
              <a:t>Modern research in chemistry can lead to </a:t>
            </a:r>
            <a:r>
              <a:rPr lang="en-US" altLang="en-US" sz="2400" dirty="0">
                <a:solidFill>
                  <a:srgbClr val="00B0F0"/>
                </a:solidFill>
              </a:rPr>
              <a:t>technologies</a:t>
            </a:r>
            <a:r>
              <a:rPr lang="en-US" altLang="en-US" sz="2400" dirty="0"/>
              <a:t> that help man produce food and energy, improve human life, and expand our knowledge of the universe.</a:t>
            </a:r>
          </a:p>
          <a:p>
            <a:pPr marL="0" indent="0">
              <a:defRPr/>
            </a:pPr>
            <a:endParaRPr lang="en-US" altLang="en-US" sz="2400" dirty="0"/>
          </a:p>
          <a:p>
            <a:pPr marL="0" indent="0">
              <a:defRPr/>
            </a:pPr>
            <a:endParaRPr lang="en-US" altLang="en-US" sz="2400" dirty="0"/>
          </a:p>
          <a:p>
            <a:pPr marL="0" indent="0">
              <a:defRPr/>
            </a:pPr>
            <a:endParaRPr lang="en-US" altLang="en-US" sz="2400" dirty="0"/>
          </a:p>
          <a:p>
            <a:pPr marL="0" indent="0">
              <a:defRPr/>
            </a:pPr>
            <a:endParaRPr lang="en-US" altLang="en-US" sz="24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43"/>
          <a:stretch/>
        </p:blipFill>
        <p:spPr bwMode="auto">
          <a:xfrm>
            <a:off x="152399" y="4572000"/>
            <a:ext cx="2857261" cy="183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70250" y="4212527"/>
            <a:ext cx="3323323" cy="2198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33" r="5037"/>
          <a:stretch/>
        </p:blipFill>
        <p:spPr bwMode="auto">
          <a:xfrm>
            <a:off x="3174715" y="4924834"/>
            <a:ext cx="2352782"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C834DA88-58B5-4FDF-95D1-BC19F52F71F1}"/>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439">
                                            <p:txEl>
                                              <p:pRg st="1" end="1"/>
                                            </p:txEl>
                                          </p:spTgt>
                                        </p:tgtEl>
                                        <p:attrNameLst>
                                          <p:attrName>style.visibility</p:attrName>
                                        </p:attrNameLst>
                                      </p:cBhvr>
                                      <p:to>
                                        <p:strVal val="visible"/>
                                      </p:to>
                                    </p:set>
                                    <p:animEffect transition="in" filter="wipe(up)">
                                      <p:cBhvr>
                                        <p:cTn id="7" dur="500"/>
                                        <p:tgtEl>
                                          <p:spTgt spid="184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439">
                                            <p:txEl>
                                              <p:pRg st="2" end="2"/>
                                            </p:txEl>
                                          </p:spTgt>
                                        </p:tgtEl>
                                        <p:attrNameLst>
                                          <p:attrName>style.visibility</p:attrName>
                                        </p:attrNameLst>
                                      </p:cBhvr>
                                      <p:to>
                                        <p:strVal val="visible"/>
                                      </p:to>
                                    </p:set>
                                    <p:animEffect transition="in" filter="wipe(up)">
                                      <p:cBhvr>
                                        <p:cTn id="12" dur="500"/>
                                        <p:tgtEl>
                                          <p:spTgt spid="184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439">
                                            <p:txEl>
                                              <p:pRg st="3" end="3"/>
                                            </p:txEl>
                                          </p:spTgt>
                                        </p:tgtEl>
                                        <p:attrNameLst>
                                          <p:attrName>style.visibility</p:attrName>
                                        </p:attrNameLst>
                                      </p:cBhvr>
                                      <p:to>
                                        <p:strVal val="visible"/>
                                      </p:to>
                                    </p:set>
                                    <p:animEffect transition="in" filter="wipe(up)">
                                      <p:cBhvr>
                                        <p:cTn id="17" dur="500"/>
                                        <p:tgtEl>
                                          <p:spTgt spid="184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500"/>
                            </p:stCondLst>
                            <p:childTnLst>
                              <p:par>
                                <p:cTn id="24" presetID="10" presetClass="entr" presetSubtype="0" fill="hold" nodeType="afterEffect">
                                  <p:stCondLst>
                                    <p:cond delay="100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500"/>
                                        <p:tgtEl>
                                          <p:spTgt spid="1029"/>
                                        </p:tgtEl>
                                      </p:cBhvr>
                                    </p:animEffect>
                                  </p:childTnLst>
                                </p:cTn>
                              </p:par>
                            </p:childTnLst>
                          </p:cTn>
                        </p:par>
                        <p:par>
                          <p:cTn id="27" fill="hold">
                            <p:stCondLst>
                              <p:cond delay="2000"/>
                            </p:stCondLst>
                            <p:childTnLst>
                              <p:par>
                                <p:cTn id="28" presetID="10" presetClass="entr" presetSubtype="0" fill="hold" nodeType="afterEffect">
                                  <p:stCondLst>
                                    <p:cond delay="100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0132525763_R01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3214688"/>
            <a:ext cx="45085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Grp="1" noChangeArrowheads="1"/>
          </p:cNvSpPr>
          <p:nvPr>
            <p:ph type="body" idx="1"/>
          </p:nvPr>
        </p:nvSpPr>
        <p:spPr>
          <a:xfrm>
            <a:off x="609600" y="914400"/>
            <a:ext cx="7772400" cy="1219200"/>
          </a:xfrm>
        </p:spPr>
        <p:txBody>
          <a:bodyPr/>
          <a:lstStyle/>
          <a:p>
            <a:pPr marL="0" indent="0">
              <a:defRPr/>
            </a:pPr>
            <a:r>
              <a:rPr lang="en-US" altLang="en-US" sz="2800" dirty="0">
                <a:solidFill>
                  <a:schemeClr val="accent1">
                    <a:lumMod val="50000"/>
                  </a:schemeClr>
                </a:solidFill>
              </a:rPr>
              <a:t>C</a:t>
            </a:r>
            <a:r>
              <a:rPr lang="en-US" altLang="en-US" sz="2800" i="1" dirty="0">
                <a:solidFill>
                  <a:schemeClr val="accent1">
                    <a:lumMod val="50000"/>
                  </a:schemeClr>
                </a:solidFill>
              </a:rPr>
              <a:t>hemistry</a:t>
            </a:r>
            <a:r>
              <a:rPr lang="en-US" altLang="en-US" sz="2800" dirty="0">
                <a:solidFill>
                  <a:schemeClr val="accent1">
                    <a:lumMod val="50000"/>
                  </a:schemeClr>
                </a:solidFill>
              </a:rPr>
              <a:t> comes from the word </a:t>
            </a:r>
            <a:r>
              <a:rPr lang="en-US" altLang="en-US" sz="4000" i="1" dirty="0">
                <a:solidFill>
                  <a:srgbClr val="0070C0"/>
                </a:solidFill>
              </a:rPr>
              <a:t>alchemy</a:t>
            </a:r>
            <a:r>
              <a:rPr lang="en-US" altLang="en-US" sz="2800" dirty="0">
                <a:solidFill>
                  <a:schemeClr val="accent1">
                    <a:lumMod val="50000"/>
                  </a:schemeClr>
                </a:solidFill>
              </a:rPr>
              <a:t>.</a:t>
            </a:r>
          </a:p>
        </p:txBody>
      </p:sp>
      <p:sp>
        <p:nvSpPr>
          <p:cNvPr id="14341" name="Text Box 4"/>
          <p:cNvSpPr txBox="1">
            <a:spLocks noChangeArrowheads="1"/>
          </p:cNvSpPr>
          <p:nvPr/>
        </p:nvSpPr>
        <p:spPr bwMode="auto">
          <a:xfrm>
            <a:off x="381000" y="1828800"/>
            <a:ext cx="8388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pPr>
              <a:spcBef>
                <a:spcPct val="50000"/>
              </a:spcBef>
            </a:pPr>
            <a:r>
              <a:rPr lang="en-US" altLang="en-US" sz="2400" b="0" dirty="0"/>
              <a:t>Alchemists were concerned with searching for a way to change other metals, such as lead, into gold.</a:t>
            </a:r>
          </a:p>
        </p:txBody>
      </p:sp>
      <p:sp>
        <p:nvSpPr>
          <p:cNvPr id="79880" name="Rectangle 8"/>
          <p:cNvSpPr>
            <a:spLocks noGrp="1" noChangeArrowheads="1"/>
          </p:cNvSpPr>
          <p:nvPr>
            <p:ph type="title"/>
          </p:nvPr>
        </p:nvSpPr>
        <p:spPr>
          <a:xfrm>
            <a:off x="5410200" y="0"/>
            <a:ext cx="3505200" cy="838200"/>
          </a:xfrm>
        </p:spPr>
        <p:txBody>
          <a:bodyPr/>
          <a:lstStyle/>
          <a:p>
            <a:pPr>
              <a:defRPr/>
            </a:pPr>
            <a:r>
              <a:rPr lang="en-US" altLang="en-US"/>
              <a:t>An Experimental Approach to Science</a:t>
            </a:r>
          </a:p>
        </p:txBody>
      </p:sp>
      <p:sp>
        <p:nvSpPr>
          <p:cNvPr id="2" name="Rectangle 1"/>
          <p:cNvSpPr/>
          <p:nvPr/>
        </p:nvSpPr>
        <p:spPr>
          <a:xfrm>
            <a:off x="457200" y="2895600"/>
            <a:ext cx="4572000" cy="2862322"/>
          </a:xfrm>
          <a:prstGeom prst="rect">
            <a:avLst/>
          </a:prstGeom>
        </p:spPr>
        <p:txBody>
          <a:bodyPr>
            <a:spAutoFit/>
          </a:bodyPr>
          <a:lstStyle/>
          <a:p>
            <a:pPr>
              <a:spcBef>
                <a:spcPct val="50000"/>
              </a:spcBef>
            </a:pPr>
            <a:r>
              <a:rPr lang="en-US" altLang="en-US" sz="2400" b="0" dirty="0">
                <a:solidFill>
                  <a:srgbClr val="FF0000"/>
                </a:solidFill>
              </a:rPr>
              <a:t>Alchemists developed the tools and techniques for working with chemicals. </a:t>
            </a:r>
          </a:p>
          <a:p>
            <a:pPr>
              <a:spcBef>
                <a:spcPct val="50000"/>
              </a:spcBef>
            </a:pPr>
            <a:r>
              <a:rPr lang="en-US" altLang="en-US" sz="2400" b="0" dirty="0">
                <a:solidFill>
                  <a:srgbClr val="0070C0"/>
                </a:solidFill>
              </a:rPr>
              <a:t>They designed equipment that is still in use today, including beakers, flasks, tongs, funnels, and the mortar and pestle.</a:t>
            </a:r>
          </a:p>
        </p:txBody>
      </p:sp>
      <p:sp>
        <p:nvSpPr>
          <p:cNvPr id="7"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a:t>2  Why Study Chemistry?</a:t>
            </a:r>
            <a:endParaRPr lang="en-US" altLang="en-US" b="0" dirty="0"/>
          </a:p>
        </p:txBody>
      </p:sp>
      <p:sp>
        <p:nvSpPr>
          <p:cNvPr id="3" name="Footer Placeholder 2">
            <a:extLst>
              <a:ext uri="{FF2B5EF4-FFF2-40B4-BE49-F238E27FC236}">
                <a16:creationId xmlns:a16="http://schemas.microsoft.com/office/drawing/2014/main" id="{A24878F6-C728-4657-8287-EFC24E0E094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339"/>
                                        </p:tgtEl>
                                        <p:attrNameLst>
                                          <p:attrName>style.visibility</p:attrName>
                                        </p:attrNameLst>
                                      </p:cBhvr>
                                      <p:to>
                                        <p:strVal val="visible"/>
                                      </p:to>
                                    </p:set>
                                    <p:animEffect transition="in" filter="fade">
                                      <p:cBhvr>
                                        <p:cTn id="16" dur="500"/>
                                        <p:tgtEl>
                                          <p:spTgt spid="1433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410200" y="0"/>
            <a:ext cx="3505200" cy="838200"/>
          </a:xfrm>
        </p:spPr>
        <p:txBody>
          <a:bodyPr/>
          <a:lstStyle/>
          <a:p>
            <a:pPr>
              <a:defRPr/>
            </a:pPr>
            <a:r>
              <a:rPr lang="en-US" altLang="en-US" dirty="0"/>
              <a:t>An </a:t>
            </a:r>
            <a:r>
              <a:rPr lang="en-US" altLang="en-US" sz="3600" dirty="0">
                <a:solidFill>
                  <a:srgbClr val="B54C8C"/>
                </a:solidFill>
              </a:rPr>
              <a:t>Experimental</a:t>
            </a:r>
            <a:r>
              <a:rPr lang="en-US" altLang="en-US" dirty="0">
                <a:solidFill>
                  <a:srgbClr val="B54C8C"/>
                </a:solidFill>
              </a:rPr>
              <a:t> </a:t>
            </a:r>
            <a:r>
              <a:rPr lang="en-US" altLang="en-US" dirty="0"/>
              <a:t>Approach to Science</a:t>
            </a:r>
          </a:p>
        </p:txBody>
      </p:sp>
      <p:sp>
        <p:nvSpPr>
          <p:cNvPr id="15364" name="Text Box 6"/>
          <p:cNvSpPr txBox="1">
            <a:spLocks noChangeArrowheads="1"/>
          </p:cNvSpPr>
          <p:nvPr/>
        </p:nvSpPr>
        <p:spPr bwMode="auto">
          <a:xfrm>
            <a:off x="457200" y="838200"/>
            <a:ext cx="80010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pPr>
              <a:spcBef>
                <a:spcPct val="50000"/>
              </a:spcBef>
            </a:pPr>
            <a:r>
              <a:rPr lang="en-US" altLang="en-US" sz="2400" b="0" dirty="0"/>
              <a:t>Antoine-Laurent </a:t>
            </a:r>
            <a:r>
              <a:rPr lang="en-US" altLang="en-US" sz="4000" dirty="0">
                <a:solidFill>
                  <a:srgbClr val="0070C0"/>
                </a:solidFill>
              </a:rPr>
              <a:t>Lavoisier</a:t>
            </a:r>
          </a:p>
          <a:p>
            <a:pPr>
              <a:spcBef>
                <a:spcPts val="600"/>
              </a:spcBef>
            </a:pPr>
            <a:r>
              <a:rPr lang="en-US" altLang="en-US" sz="2400" b="0" dirty="0"/>
              <a:t>French scientist in the late 1700’s who revolutionized the science of chemistry. He helped to transform it from a </a:t>
            </a:r>
            <a:r>
              <a:rPr lang="en-US" altLang="en-US" sz="2400" b="0" dirty="0">
                <a:solidFill>
                  <a:srgbClr val="00B0F0"/>
                </a:solidFill>
              </a:rPr>
              <a:t>science of observation </a:t>
            </a:r>
            <a:r>
              <a:rPr lang="en-US" altLang="en-US" sz="2400" b="0" dirty="0"/>
              <a:t>to the </a:t>
            </a:r>
            <a:r>
              <a:rPr lang="en-US" altLang="en-US" sz="2400" dirty="0">
                <a:solidFill>
                  <a:srgbClr val="00B050"/>
                </a:solidFill>
              </a:rPr>
              <a:t>science of </a:t>
            </a:r>
            <a:r>
              <a:rPr lang="en-US" altLang="en-US" sz="2400" u="sng" dirty="0">
                <a:solidFill>
                  <a:srgbClr val="00B050"/>
                </a:solidFill>
              </a:rPr>
              <a:t>measurement</a:t>
            </a:r>
            <a:r>
              <a:rPr lang="en-US" altLang="en-US" sz="2400" dirty="0">
                <a:solidFill>
                  <a:srgbClr val="00B050"/>
                </a:solidFill>
              </a:rPr>
              <a:t> </a:t>
            </a:r>
            <a:r>
              <a:rPr lang="en-US" altLang="en-US" sz="2400" b="0" dirty="0"/>
              <a:t>that it is today; </a:t>
            </a:r>
            <a:r>
              <a:rPr lang="en-US" altLang="en-US" sz="2400" b="0" i="1" dirty="0">
                <a:solidFill>
                  <a:srgbClr val="7030A0"/>
                </a:solidFill>
                <a:latin typeface="Times New Roman" panose="02020603050405020304" pitchFamily="18" charset="0"/>
                <a:cs typeface="Times New Roman" panose="02020603050405020304" pitchFamily="18" charset="0"/>
              </a:rPr>
              <a:t>E.g. he designed a balance that could measure mass to the nearest 0.0005 gram. </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3427612"/>
            <a:ext cx="3381375" cy="3201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95300" y="3705225"/>
            <a:ext cx="4876800" cy="2677656"/>
          </a:xfrm>
          <a:prstGeom prst="rect">
            <a:avLst/>
          </a:prstGeom>
        </p:spPr>
        <p:txBody>
          <a:bodyPr wrap="square">
            <a:spAutoFit/>
          </a:bodyPr>
          <a:lstStyle/>
          <a:p>
            <a:pPr>
              <a:spcBef>
                <a:spcPct val="50000"/>
              </a:spcBef>
            </a:pPr>
            <a:r>
              <a:rPr lang="en-US" altLang="en-US" sz="2400" b="0" dirty="0">
                <a:solidFill>
                  <a:srgbClr val="FF0000"/>
                </a:solidFill>
              </a:rPr>
              <a:t>He also settled a long-standing         debate about how materials burn. </a:t>
            </a:r>
            <a:r>
              <a:rPr lang="en-US" altLang="en-US" sz="2400" b="0" dirty="0"/>
              <a:t>He was able to show (evidence) that </a:t>
            </a:r>
            <a:r>
              <a:rPr lang="en-US" altLang="en-US" sz="2400" dirty="0">
                <a:solidFill>
                  <a:srgbClr val="0070C0"/>
                </a:solidFill>
              </a:rPr>
              <a:t>oxygen </a:t>
            </a:r>
            <a:r>
              <a:rPr lang="en-US" altLang="en-US" sz="2400" b="0" dirty="0"/>
              <a:t>is required for a material to burn.  </a:t>
            </a:r>
            <a:r>
              <a:rPr lang="en-US" altLang="en-US" sz="2400" b="0" i="1" dirty="0">
                <a:latin typeface="Times New Roman" panose="02020603050405020304" pitchFamily="18" charset="0"/>
                <a:cs typeface="Times New Roman" panose="02020603050405020304" pitchFamily="18" charset="0"/>
              </a:rPr>
              <a:t>Because oxygen is invisible, people did not consider it as real.</a:t>
            </a:r>
          </a:p>
        </p:txBody>
      </p:sp>
      <p:sp>
        <p:nvSpPr>
          <p:cNvPr id="6"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3" name="Footer Placeholder 2">
            <a:extLst>
              <a:ext uri="{FF2B5EF4-FFF2-40B4-BE49-F238E27FC236}">
                <a16:creationId xmlns:a16="http://schemas.microsoft.com/office/drawing/2014/main" id="{751E9CEA-5393-46DC-8E28-3624FCDE93A2}"/>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animEffect transition="in" filter="wipe(up)">
                                      <p:cBhvr>
                                        <p:cTn id="11" dur="500"/>
                                        <p:tgtEl>
                                          <p:spTgt spid="1536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up)">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76200"/>
            <a:ext cx="7125113" cy="924475"/>
          </a:xfrm>
        </p:spPr>
        <p:txBody>
          <a:bodyPr/>
          <a:lstStyle/>
          <a:p>
            <a:pPr algn="ctr"/>
            <a:r>
              <a:rPr lang="en-US" dirty="0">
                <a:solidFill>
                  <a:srgbClr val="C00000"/>
                </a:solidFill>
              </a:rPr>
              <a:t>The Nature of Science</a:t>
            </a:r>
          </a:p>
        </p:txBody>
      </p:sp>
      <p:sp>
        <p:nvSpPr>
          <p:cNvPr id="4" name="TextBox 3"/>
          <p:cNvSpPr txBox="1"/>
          <p:nvPr/>
        </p:nvSpPr>
        <p:spPr>
          <a:xfrm>
            <a:off x="685800" y="1051047"/>
            <a:ext cx="7848600" cy="3293209"/>
          </a:xfrm>
          <a:prstGeom prst="rect">
            <a:avLst/>
          </a:prstGeom>
          <a:noFill/>
        </p:spPr>
        <p:txBody>
          <a:bodyPr wrap="square" rtlCol="0">
            <a:spAutoFit/>
          </a:bodyPr>
          <a:lstStyle/>
          <a:p>
            <a:pPr>
              <a:spcAft>
                <a:spcPts val="1200"/>
              </a:spcAft>
            </a:pPr>
            <a:r>
              <a:rPr lang="en-US" sz="2400" b="0" dirty="0"/>
              <a:t>Science proceeds by </a:t>
            </a:r>
            <a:r>
              <a:rPr lang="en-US" sz="2400" dirty="0">
                <a:solidFill>
                  <a:srgbClr val="0070C0"/>
                </a:solidFill>
              </a:rPr>
              <a:t>trial and error</a:t>
            </a:r>
            <a:r>
              <a:rPr lang="en-US" sz="2400" b="0" dirty="0"/>
              <a:t>.</a:t>
            </a:r>
          </a:p>
          <a:p>
            <a:pPr>
              <a:spcAft>
                <a:spcPts val="1200"/>
              </a:spcAft>
            </a:pPr>
            <a:r>
              <a:rPr lang="en-US" sz="2400" b="0" dirty="0"/>
              <a:t>Science is </a:t>
            </a:r>
            <a:r>
              <a:rPr lang="en-US" sz="2400" dirty="0">
                <a:solidFill>
                  <a:srgbClr val="0070C0"/>
                </a:solidFill>
              </a:rPr>
              <a:t>fallible </a:t>
            </a:r>
            <a:r>
              <a:rPr lang="en-US" sz="2400" b="0" dirty="0"/>
              <a:t>because of fallen man.</a:t>
            </a:r>
          </a:p>
          <a:p>
            <a:pPr>
              <a:spcAft>
                <a:spcPts val="1200"/>
              </a:spcAft>
            </a:pPr>
            <a:r>
              <a:rPr lang="en-US" sz="2400" b="0" dirty="0"/>
              <a:t>What was scientifically thought true in the past is sometimes superseded by later scientific </a:t>
            </a:r>
            <a:r>
              <a:rPr lang="en-US" sz="2400" dirty="0">
                <a:solidFill>
                  <a:srgbClr val="0070C0"/>
                </a:solidFill>
              </a:rPr>
              <a:t>discoveries</a:t>
            </a:r>
            <a:r>
              <a:rPr lang="en-US" sz="2400" b="0" dirty="0"/>
              <a:t>.</a:t>
            </a:r>
          </a:p>
          <a:p>
            <a:pPr>
              <a:spcAft>
                <a:spcPts val="1200"/>
              </a:spcAft>
            </a:pPr>
            <a:r>
              <a:rPr lang="en-US" sz="2400" b="0" dirty="0"/>
              <a:t>There is </a:t>
            </a:r>
            <a:r>
              <a:rPr lang="en-US" sz="2400" dirty="0">
                <a:solidFill>
                  <a:srgbClr val="0070C0"/>
                </a:solidFill>
              </a:rPr>
              <a:t>no place for arrogance </a:t>
            </a:r>
            <a:r>
              <a:rPr lang="en-US" sz="2400" b="0" dirty="0"/>
              <a:t>in real science. We must </a:t>
            </a:r>
            <a:r>
              <a:rPr lang="en-US" sz="2400" b="0" i="1" dirty="0"/>
              <a:t>always</a:t>
            </a:r>
            <a:r>
              <a:rPr lang="en-US" sz="2400" b="0" dirty="0"/>
              <a:t> be willing to be proved wrong.</a:t>
            </a:r>
          </a:p>
          <a:p>
            <a:pPr>
              <a:spcAft>
                <a:spcPts val="1200"/>
              </a:spcAft>
            </a:pPr>
            <a:r>
              <a:rPr lang="en-US" sz="2400" b="0" dirty="0"/>
              <a:t>A consistent need in science is the </a:t>
            </a:r>
            <a:r>
              <a:rPr lang="en-US" sz="2400" dirty="0">
                <a:solidFill>
                  <a:srgbClr val="0070C0"/>
                </a:solidFill>
              </a:rPr>
              <a:t>evidence</a:t>
            </a:r>
            <a:r>
              <a:rPr lang="en-US" sz="2400" b="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857" y="4679648"/>
            <a:ext cx="4586287" cy="19116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3" name="Footer Placeholder 2">
            <a:extLst>
              <a:ext uri="{FF2B5EF4-FFF2-40B4-BE49-F238E27FC236}">
                <a16:creationId xmlns:a16="http://schemas.microsoft.com/office/drawing/2014/main" id="{14933583-EA84-456D-8AB6-DC8A789D0BE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71384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3" descr="0132525763_R000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81200"/>
            <a:ext cx="493395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AutoShape 6"/>
          <p:cNvSpPr>
            <a:spLocks noChangeArrowheads="1"/>
          </p:cNvSpPr>
          <p:nvPr/>
        </p:nvSpPr>
        <p:spPr bwMode="auto">
          <a:xfrm>
            <a:off x="4648200" y="1981200"/>
            <a:ext cx="4038600"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lstStyle>
            <a:lvl1pPr>
              <a:spcBef>
                <a:spcPct val="20000"/>
              </a:spcBef>
              <a:defRPr sz="3200">
                <a:solidFill>
                  <a:schemeClr val="tx1"/>
                </a:solidFill>
                <a:latin typeface="Arial" charset="0"/>
                <a:ea typeface="ＭＳ Ｐゴシック" pitchFamily="-80" charset="-128"/>
              </a:defRPr>
            </a:lvl1pPr>
            <a:lvl2pPr marL="742950" indent="-285750">
              <a:spcBef>
                <a:spcPct val="20000"/>
              </a:spcBef>
              <a:defRPr sz="2800">
                <a:solidFill>
                  <a:schemeClr val="tx1"/>
                </a:solidFill>
                <a:latin typeface="Arial" charset="0"/>
                <a:ea typeface="ＭＳ Ｐゴシック" pitchFamily="-80" charset="-128"/>
              </a:defRPr>
            </a:lvl2pPr>
            <a:lvl3pPr marL="1143000" indent="-228600">
              <a:spcBef>
                <a:spcPct val="20000"/>
              </a:spcBef>
              <a:buChar char="•"/>
              <a:defRPr sz="2800">
                <a:solidFill>
                  <a:schemeClr val="tx1"/>
                </a:solidFill>
                <a:latin typeface="Arial" charset="0"/>
                <a:ea typeface="ＭＳ Ｐゴシック" pitchFamily="-80" charset="-128"/>
              </a:defRPr>
            </a:lvl3pPr>
            <a:lvl4pPr marL="1600200" indent="-228600">
              <a:spcBef>
                <a:spcPct val="20000"/>
              </a:spcBef>
              <a:buChar char="–"/>
              <a:defRPr sz="2800">
                <a:solidFill>
                  <a:schemeClr val="tx1"/>
                </a:solidFill>
                <a:latin typeface="Arial" charset="0"/>
                <a:ea typeface="ＭＳ Ｐゴシック" pitchFamily="-80" charset="-128"/>
              </a:defRPr>
            </a:lvl4pPr>
            <a:lvl5pPr marL="2057400" indent="-228600">
              <a:spcBef>
                <a:spcPct val="20000"/>
              </a:spcBef>
              <a:buChar char="»"/>
              <a:defRPr sz="28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8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8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8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800">
                <a:solidFill>
                  <a:schemeClr val="tx1"/>
                </a:solidFill>
                <a:latin typeface="Arial" charset="0"/>
                <a:ea typeface="ＭＳ Ｐゴシック" pitchFamily="-80" charset="-128"/>
              </a:defRPr>
            </a:lvl9pPr>
          </a:lstStyle>
          <a:p>
            <a:pPr>
              <a:spcBef>
                <a:spcPct val="0"/>
              </a:spcBef>
            </a:pPr>
            <a:r>
              <a:rPr lang="en-US" altLang="en-US" sz="2800" b="0" dirty="0">
                <a:solidFill>
                  <a:srgbClr val="FFB732"/>
                </a:solidFill>
                <a:ea typeface="ヒラギノ角ゴ Pro W3" pitchFamily="-80" charset="-128"/>
              </a:rPr>
              <a:t>Chapter 1</a:t>
            </a:r>
            <a:endParaRPr lang="en-US" altLang="en-US" sz="2400" b="0" dirty="0">
              <a:solidFill>
                <a:schemeClr val="bg1"/>
              </a:solidFill>
              <a:ea typeface="ヒラギノ角ゴ Pro W3" pitchFamily="-80" charset="-128"/>
            </a:endParaRPr>
          </a:p>
          <a:p>
            <a:pPr>
              <a:spcBef>
                <a:spcPct val="0"/>
              </a:spcBef>
            </a:pPr>
            <a:r>
              <a:rPr lang="en-US" altLang="en-US" sz="2400" b="0" dirty="0">
                <a:solidFill>
                  <a:schemeClr val="bg1"/>
                </a:solidFill>
                <a:ea typeface="ヒラギノ角ゴ Pro W3" pitchFamily="-80" charset="-128"/>
              </a:rPr>
              <a:t>Introduction to Chemistry</a:t>
            </a:r>
          </a:p>
          <a:p>
            <a:pPr>
              <a:spcBef>
                <a:spcPct val="0"/>
              </a:spcBef>
            </a:pPr>
            <a:endParaRPr lang="en-US" altLang="en-US" sz="2400" b="0" dirty="0">
              <a:solidFill>
                <a:schemeClr val="bg1"/>
              </a:solidFill>
              <a:ea typeface="ヒラギノ角ゴ Pro W3" pitchFamily="-80" charset="-128"/>
            </a:endParaRPr>
          </a:p>
          <a:p>
            <a:pPr>
              <a:spcBef>
                <a:spcPct val="0"/>
              </a:spcBef>
            </a:pPr>
            <a:r>
              <a:rPr lang="en-US" altLang="en-US" sz="2000" b="0" dirty="0">
                <a:solidFill>
                  <a:schemeClr val="bg1"/>
                </a:solidFill>
                <a:ea typeface="ヒラギノ角ゴ Pro W3" pitchFamily="-80" charset="-128"/>
              </a:rPr>
              <a:t>The Scope of Chemistry</a:t>
            </a:r>
            <a:endParaRPr lang="en-US" altLang="en-US" sz="2000" b="0" dirty="0">
              <a:solidFill>
                <a:srgbClr val="FFB732"/>
              </a:solidFill>
              <a:ea typeface="ヒラギノ角ゴ Pro W3" pitchFamily="-80" charset="-128"/>
            </a:endParaRPr>
          </a:p>
          <a:p>
            <a:pPr>
              <a:spcBef>
                <a:spcPct val="0"/>
              </a:spcBef>
            </a:pPr>
            <a:r>
              <a:rPr lang="en-US" altLang="en-US" sz="2000" b="0" dirty="0">
                <a:solidFill>
                  <a:schemeClr val="bg1"/>
                </a:solidFill>
                <a:ea typeface="ヒラギノ角ゴ Pro W3" pitchFamily="-80" charset="-128"/>
              </a:rPr>
              <a:t>Chemistry and You</a:t>
            </a:r>
          </a:p>
          <a:p>
            <a:pPr>
              <a:spcBef>
                <a:spcPct val="0"/>
              </a:spcBef>
            </a:pPr>
            <a:r>
              <a:rPr lang="en-US" altLang="en-US" sz="2000" b="0" dirty="0">
                <a:solidFill>
                  <a:schemeClr val="bg1"/>
                </a:solidFill>
                <a:ea typeface="ヒラギノ角ゴ Pro W3" pitchFamily="-80" charset="-128"/>
              </a:rPr>
              <a:t>Thinking Like a Scientist</a:t>
            </a:r>
          </a:p>
          <a:p>
            <a:pPr>
              <a:spcBef>
                <a:spcPct val="0"/>
              </a:spcBef>
            </a:pPr>
            <a:r>
              <a:rPr lang="en-US" altLang="en-US" sz="2000" b="0" dirty="0">
                <a:solidFill>
                  <a:schemeClr val="bg1"/>
                </a:solidFill>
                <a:ea typeface="ヒラギノ角ゴ Pro W3" pitchFamily="-80" charset="-128"/>
              </a:rPr>
              <a:t>Problem Solving in Chemistry</a:t>
            </a:r>
          </a:p>
          <a:p>
            <a:pPr>
              <a:spcBef>
                <a:spcPct val="0"/>
              </a:spcBef>
            </a:pPr>
            <a:endParaRPr lang="en-US" altLang="en-US" sz="2000" dirty="0">
              <a:solidFill>
                <a:srgbClr val="B7BD5B"/>
              </a:solidFill>
              <a:ea typeface="ヒラギノ角ゴ Pro W3" pitchFamily="-80" charset="-128"/>
            </a:endParaRPr>
          </a:p>
        </p:txBody>
      </p:sp>
      <p:pic>
        <p:nvPicPr>
          <p:cNvPr id="2053" name="Picture 17"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8"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F020B98-43A2-462B-8C9F-D88EC387A0A9}"/>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5"/>
          <p:cNvSpPr>
            <a:spLocks noChangeArrowheads="1" noChangeShapeType="1" noTextEdit="1"/>
          </p:cNvSpPr>
          <p:nvPr/>
        </p:nvSpPr>
        <p:spPr bwMode="auto">
          <a:xfrm>
            <a:off x="1676400" y="762000"/>
            <a:ext cx="7010400" cy="5029200"/>
          </a:xfrm>
          <a:prstGeom prst="rect">
            <a:avLst/>
          </a:prstGeom>
        </p:spPr>
        <p:txBody>
          <a:bodyPr wrap="none" fromWordArt="1">
            <a:prstTxWarp prst="textPlain">
              <a:avLst>
                <a:gd name="adj" fmla="val 50000"/>
              </a:avLst>
            </a:prstTxWarp>
          </a:bodyPr>
          <a:lstStyle/>
          <a:p>
            <a:pPr algn="ctr"/>
            <a:r>
              <a:rPr lang="en-US" sz="3600" b="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a typeface="+mn-ea"/>
              </a:rPr>
              <a:t>EXAMPLES OF</a:t>
            </a:r>
          </a:p>
          <a:p>
            <a:pPr algn="ctr"/>
            <a:r>
              <a:rPr lang="en-US" sz="3600" b="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a typeface="+mn-ea"/>
              </a:rPr>
              <a:t>Poor Observation &amp;</a:t>
            </a:r>
          </a:p>
          <a:p>
            <a:pPr algn="ctr"/>
            <a:r>
              <a:rPr lang="en-US" sz="3600" b="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a typeface="+mn-ea"/>
              </a:rPr>
              <a:t>“JUMPING TO CONCLUSIONS”</a:t>
            </a:r>
          </a:p>
        </p:txBody>
      </p:sp>
      <p:sp>
        <p:nvSpPr>
          <p:cNvPr id="2" name="Footer Placeholder 1">
            <a:extLst>
              <a:ext uri="{FF2B5EF4-FFF2-40B4-BE49-F238E27FC236}">
                <a16:creationId xmlns:a16="http://schemas.microsoft.com/office/drawing/2014/main" id="{136AD7E3-B950-44AE-939F-CF2EAEE25EF8}"/>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2142AE23-D7D7-43F3-9C88-FFC663C6F028}"/>
              </a:ext>
            </a:extLst>
          </p:cNvPr>
          <p:cNvSpPr>
            <a:spLocks noGrp="1"/>
          </p:cNvSpPr>
          <p:nvPr>
            <p:ph type="sldNum" sz="quarter" idx="12"/>
          </p:nvPr>
        </p:nvSpPr>
        <p:spPr/>
        <p:txBody>
          <a:bodyPr/>
          <a:lstStyle/>
          <a:p>
            <a:pPr>
              <a:defRPr/>
            </a:pPr>
            <a:fld id="{D8BCE24D-A29F-451A-BC3D-BCFE49F9C680}"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393472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fltVal val="0"/>
                                          </p:val>
                                        </p:tav>
                                        <p:tav tm="100000">
                                          <p:val>
                                            <p:strVal val="#ppt_w"/>
                                          </p:val>
                                        </p:tav>
                                      </p:tavLst>
                                    </p:anim>
                                    <p:anim calcmode="lin" valueType="num">
                                      <p:cBhvr>
                                        <p:cTn id="8" dur="2000" fill="hold"/>
                                        <p:tgtEl>
                                          <p:spTgt spid="11266"/>
                                        </p:tgtEl>
                                        <p:attrNameLst>
                                          <p:attrName>ppt_h</p:attrName>
                                        </p:attrNameLst>
                                      </p:cBhvr>
                                      <p:tavLst>
                                        <p:tav tm="0">
                                          <p:val>
                                            <p:fltVal val="0"/>
                                          </p:val>
                                        </p:tav>
                                        <p:tav tm="100000">
                                          <p:val>
                                            <p:strVal val="#ppt_h"/>
                                          </p:val>
                                        </p:tav>
                                      </p:tavLst>
                                    </p:anim>
                                    <p:animEffect transition="in" filter="fade">
                                      <p:cBhvr>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Rot="1" noChangeArrowheads="1"/>
          </p:cNvSpPr>
          <p:nvPr>
            <p:ph type="title"/>
          </p:nvPr>
        </p:nvSpPr>
        <p:spPr/>
        <p:txBody>
          <a:bodyPr/>
          <a:lstStyle/>
          <a:p>
            <a:pPr eaLnBrk="1" hangingPunct="1">
              <a:defRPr/>
            </a:pPr>
            <a:r>
              <a:rPr lang="en-US">
                <a:solidFill>
                  <a:srgbClr val="FF0000"/>
                </a:solidFill>
              </a:rPr>
              <a:t>Visual</a:t>
            </a:r>
            <a:r>
              <a:rPr lang="en-US"/>
              <a:t>: </a:t>
            </a:r>
          </a:p>
        </p:txBody>
      </p:sp>
      <p:sp>
        <p:nvSpPr>
          <p:cNvPr id="76803" name="Rectangle 3"/>
          <p:cNvSpPr>
            <a:spLocks noGrp="1" noRot="1" noChangeArrowheads="1"/>
          </p:cNvSpPr>
          <p:nvPr>
            <p:ph idx="1"/>
          </p:nvPr>
        </p:nvSpPr>
        <p:spPr/>
        <p:txBody>
          <a:bodyPr/>
          <a:lstStyle/>
          <a:p>
            <a:pPr eaLnBrk="1" hangingPunct="1">
              <a:lnSpc>
                <a:spcPct val="90000"/>
              </a:lnSpc>
              <a:defRPr/>
            </a:pPr>
            <a:r>
              <a:rPr lang="en-US" dirty="0"/>
              <a:t>Draw a triangle on your notes page. You will be shown a triangle that has a message written within it.</a:t>
            </a:r>
          </a:p>
          <a:p>
            <a:pPr eaLnBrk="1" hangingPunct="1">
              <a:lnSpc>
                <a:spcPct val="90000"/>
              </a:lnSpc>
              <a:buFont typeface="Wingdings" pitchFamily="2" charset="2"/>
              <a:buNone/>
              <a:defRPr/>
            </a:pPr>
            <a:endParaRPr lang="en-US" dirty="0"/>
          </a:p>
          <a:p>
            <a:pPr eaLnBrk="1" hangingPunct="1">
              <a:lnSpc>
                <a:spcPct val="90000"/>
              </a:lnSpc>
              <a:defRPr/>
            </a:pPr>
            <a:r>
              <a:rPr lang="en-US" b="1" dirty="0">
                <a:solidFill>
                  <a:srgbClr val="00B0F0"/>
                </a:solidFill>
              </a:rPr>
              <a:t>You will have THREE seconds to observe the contents of the triangle.</a:t>
            </a:r>
          </a:p>
          <a:p>
            <a:pPr eaLnBrk="1" hangingPunct="1">
              <a:lnSpc>
                <a:spcPct val="90000"/>
              </a:lnSpc>
              <a:buFont typeface="Wingdings" pitchFamily="2" charset="2"/>
              <a:buNone/>
              <a:defRPr/>
            </a:pPr>
            <a:endParaRPr lang="en-US" dirty="0"/>
          </a:p>
          <a:p>
            <a:pPr eaLnBrk="1" hangingPunct="1">
              <a:lnSpc>
                <a:spcPct val="90000"/>
              </a:lnSpc>
              <a:defRPr/>
            </a:pPr>
            <a:r>
              <a:rPr lang="en-US" dirty="0"/>
              <a:t>Observe, and write EXACTLY what you observe</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28575"/>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F450D423-30E2-4401-BCA2-96EAE2482840}"/>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137C259F-16D2-44E7-8D39-093F9B63ED1A}"/>
              </a:ext>
            </a:extLst>
          </p:cNvPr>
          <p:cNvSpPr>
            <a:spLocks noGrp="1"/>
          </p:cNvSpPr>
          <p:nvPr>
            <p:ph type="sldNum" sz="quarter" idx="12"/>
          </p:nvPr>
        </p:nvSpPr>
        <p:spPr/>
        <p:txBody>
          <a:bodyPr/>
          <a:lstStyle/>
          <a:p>
            <a:pPr>
              <a:defRPr/>
            </a:pPr>
            <a:fld id="{43805DB9-C6DF-4AA7-9D6C-3CCECEE2E9BC}"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1661061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strips(downRight)">
                                      <p:cBhvr>
                                        <p:cTn id="7" dur="20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strips(downRight)">
                                      <p:cBhvr>
                                        <p:cTn id="12" dur="2000"/>
                                        <p:tgtEl>
                                          <p:spTgt spid="76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6803">
                                            <p:txEl>
                                              <p:pRg st="4" end="4"/>
                                            </p:txEl>
                                          </p:spTgt>
                                        </p:tgtEl>
                                        <p:attrNameLst>
                                          <p:attrName>style.visibility</p:attrName>
                                        </p:attrNameLst>
                                      </p:cBhvr>
                                      <p:to>
                                        <p:strVal val="visible"/>
                                      </p:to>
                                    </p:set>
                                    <p:animEffect transition="in" filter="strips(downRight)">
                                      <p:cBhvr>
                                        <p:cTn id="17" dur="20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1219200" y="838200"/>
            <a:ext cx="6553200" cy="5181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2800" b="0">
              <a:solidFill>
                <a:prstClr val="black"/>
              </a:solidFill>
              <a:latin typeface="Verdana" pitchFamily="34" charset="0"/>
              <a:ea typeface="+mn-ea"/>
            </a:endParaRPr>
          </a:p>
        </p:txBody>
      </p:sp>
      <p:sp>
        <p:nvSpPr>
          <p:cNvPr id="77829" name="WordArt 5"/>
          <p:cNvSpPr>
            <a:spLocks noChangeArrowheads="1" noChangeShapeType="1" noTextEdit="1"/>
          </p:cNvSpPr>
          <p:nvPr/>
        </p:nvSpPr>
        <p:spPr bwMode="auto">
          <a:xfrm>
            <a:off x="2667000" y="2609850"/>
            <a:ext cx="3581400" cy="295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Paris</a:t>
            </a:r>
          </a:p>
          <a:p>
            <a:pPr algn="ctr"/>
            <a:r>
              <a:rPr lang="en-US" sz="3600" b="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in the</a:t>
            </a:r>
          </a:p>
          <a:p>
            <a:pPr algn="ctr"/>
            <a:r>
              <a:rPr lang="en-US" sz="3600" b="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the spring</a:t>
            </a:r>
          </a:p>
        </p:txBody>
      </p:sp>
      <p:sp>
        <p:nvSpPr>
          <p:cNvPr id="2" name="Footer Placeholder 1">
            <a:extLst>
              <a:ext uri="{FF2B5EF4-FFF2-40B4-BE49-F238E27FC236}">
                <a16:creationId xmlns:a16="http://schemas.microsoft.com/office/drawing/2014/main" id="{C56C89F9-8830-434E-88A6-EA5889133E68}"/>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8CC16CB4-321D-458D-8ED3-A0770AF1AD09}"/>
              </a:ext>
            </a:extLst>
          </p:cNvPr>
          <p:cNvSpPr>
            <a:spLocks noGrp="1"/>
          </p:cNvSpPr>
          <p:nvPr>
            <p:ph type="sldNum" sz="quarter" idx="12"/>
          </p:nvPr>
        </p:nvSpPr>
        <p:spPr/>
        <p:txBody>
          <a:bodyPr/>
          <a:lstStyle/>
          <a:p>
            <a:pPr>
              <a:defRPr/>
            </a:pPr>
            <a:fld id="{D8BCE24D-A29F-451A-BC3D-BCFE49F9C680}"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1731117093"/>
      </p:ext>
    </p:extLst>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3000"/>
                                  </p:stCondLst>
                                  <p:childTnLst>
                                    <p:set>
                                      <p:cBhvr>
                                        <p:cTn id="6" dur="1" fill="hold">
                                          <p:stCondLst>
                                            <p:cond delay="9"/>
                                          </p:stCondLst>
                                        </p:cTn>
                                        <p:tgtEl>
                                          <p:spTgt spid="77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1219200" y="838200"/>
            <a:ext cx="6553200" cy="5181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2800" b="0">
              <a:solidFill>
                <a:prstClr val="black"/>
              </a:solidFill>
              <a:latin typeface="Verdana" pitchFamily="34" charset="0"/>
              <a:ea typeface="+mn-ea"/>
            </a:endParaRPr>
          </a:p>
        </p:txBody>
      </p:sp>
      <p:sp>
        <p:nvSpPr>
          <p:cNvPr id="88068" name="WordArt 4"/>
          <p:cNvSpPr>
            <a:spLocks noChangeArrowheads="1" noChangeShapeType="1" noTextEdit="1"/>
          </p:cNvSpPr>
          <p:nvPr/>
        </p:nvSpPr>
        <p:spPr bwMode="auto">
          <a:xfrm>
            <a:off x="3200400" y="2609850"/>
            <a:ext cx="2852738" cy="2952750"/>
          </a:xfrm>
          <a:prstGeom prst="rect">
            <a:avLst/>
          </a:prstGeom>
        </p:spPr>
        <p:txBody>
          <a:bodyPr wrap="none" fromWordArt="1">
            <a:prstTxWarp prst="textPlain">
              <a:avLst>
                <a:gd name="adj" fmla="val 50000"/>
              </a:avLst>
            </a:prstTxWarp>
          </a:bodyPr>
          <a:lstStyle/>
          <a:p>
            <a:pPr algn="ctr"/>
            <a:r>
              <a:rPr lang="en-US" sz="3600" b="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a typeface="+mn-ea"/>
              </a:rPr>
              <a:t>Write </a:t>
            </a:r>
          </a:p>
          <a:p>
            <a:pPr algn="ctr"/>
            <a:r>
              <a:rPr lang="en-US" sz="3600" b="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a typeface="+mn-ea"/>
              </a:rPr>
              <a:t>what </a:t>
            </a:r>
          </a:p>
          <a:p>
            <a:pPr algn="ctr"/>
            <a:r>
              <a:rPr lang="en-US" sz="3600" b="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a typeface="+mn-ea"/>
              </a:rPr>
              <a:t>you saw</a:t>
            </a:r>
          </a:p>
        </p:txBody>
      </p:sp>
      <p:sp>
        <p:nvSpPr>
          <p:cNvPr id="2" name="Footer Placeholder 1">
            <a:extLst>
              <a:ext uri="{FF2B5EF4-FFF2-40B4-BE49-F238E27FC236}">
                <a16:creationId xmlns:a16="http://schemas.microsoft.com/office/drawing/2014/main" id="{3FC53A0D-482B-498B-9D4A-2B4E8ED42A47}"/>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59DB495A-7B52-45EA-BD96-31B6E125BF30}"/>
              </a:ext>
            </a:extLst>
          </p:cNvPr>
          <p:cNvSpPr>
            <a:spLocks noGrp="1"/>
          </p:cNvSpPr>
          <p:nvPr>
            <p:ph type="sldNum" sz="quarter" idx="12"/>
          </p:nvPr>
        </p:nvSpPr>
        <p:spPr/>
        <p:txBody>
          <a:bodyPr/>
          <a:lstStyle/>
          <a:p>
            <a:pPr>
              <a:defRPr/>
            </a:pPr>
            <a:fld id="{D8BCE24D-A29F-451A-BC3D-BCFE49F9C680}"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0958744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1219200" y="838200"/>
            <a:ext cx="6553200" cy="5181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2800" b="0">
              <a:solidFill>
                <a:prstClr val="black"/>
              </a:solidFill>
              <a:latin typeface="Verdana" pitchFamily="34" charset="0"/>
              <a:ea typeface="+mn-ea"/>
            </a:endParaRPr>
          </a:p>
        </p:txBody>
      </p:sp>
      <p:sp>
        <p:nvSpPr>
          <p:cNvPr id="78851" name="WordArt 3"/>
          <p:cNvSpPr>
            <a:spLocks noChangeArrowheads="1" noChangeShapeType="1" noTextEdit="1"/>
          </p:cNvSpPr>
          <p:nvPr/>
        </p:nvSpPr>
        <p:spPr bwMode="auto">
          <a:xfrm>
            <a:off x="2667000" y="2609850"/>
            <a:ext cx="3581400" cy="295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Paris</a:t>
            </a:r>
          </a:p>
          <a:p>
            <a:pPr algn="ctr"/>
            <a:r>
              <a:rPr lang="en-US" sz="3600" b="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in the</a:t>
            </a:r>
          </a:p>
          <a:p>
            <a:pPr algn="ctr"/>
            <a:r>
              <a:rPr lang="en-US" sz="3600" b="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the spring</a:t>
            </a:r>
          </a:p>
        </p:txBody>
      </p:sp>
      <p:sp>
        <p:nvSpPr>
          <p:cNvPr id="15364" name="WordArt 4"/>
          <p:cNvSpPr>
            <a:spLocks noChangeArrowheads="1" noChangeShapeType="1" noTextEdit="1"/>
          </p:cNvSpPr>
          <p:nvPr/>
        </p:nvSpPr>
        <p:spPr bwMode="auto">
          <a:xfrm>
            <a:off x="457200" y="609600"/>
            <a:ext cx="2895600" cy="1447800"/>
          </a:xfrm>
          <a:prstGeom prst="rect">
            <a:avLst/>
          </a:prstGeom>
        </p:spPr>
        <p:txBody>
          <a:bodyPr wrap="none" fromWordArt="1">
            <a:prstTxWarp prst="textPlain">
              <a:avLst>
                <a:gd name="adj" fmla="val 50000"/>
              </a:avLst>
            </a:prstTxWarp>
          </a:bodyPr>
          <a:lstStyle/>
          <a:p>
            <a:pPr algn="ctr"/>
            <a:r>
              <a:rPr lang="en-US" sz="3600" b="0" kern="10">
                <a:ln w="952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a typeface="+mn-ea"/>
              </a:rPr>
              <a:t>Look Again:</a:t>
            </a:r>
          </a:p>
        </p:txBody>
      </p:sp>
      <p:sp>
        <p:nvSpPr>
          <p:cNvPr id="2" name="Oval 1"/>
          <p:cNvSpPr/>
          <p:nvPr/>
        </p:nvSpPr>
        <p:spPr>
          <a:xfrm>
            <a:off x="2362200" y="4419600"/>
            <a:ext cx="1600200" cy="1447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4B8358B-5861-461D-882D-1DF953C5F7F7}"/>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4" name="Slide Number Placeholder 3">
            <a:extLst>
              <a:ext uri="{FF2B5EF4-FFF2-40B4-BE49-F238E27FC236}">
                <a16:creationId xmlns:a16="http://schemas.microsoft.com/office/drawing/2014/main" id="{92748169-7E19-4665-B749-8C54E72E10AD}"/>
              </a:ext>
            </a:extLst>
          </p:cNvPr>
          <p:cNvSpPr>
            <a:spLocks noGrp="1"/>
          </p:cNvSpPr>
          <p:nvPr>
            <p:ph type="sldNum" sz="quarter" idx="12"/>
          </p:nvPr>
        </p:nvSpPr>
        <p:spPr/>
        <p:txBody>
          <a:bodyPr/>
          <a:lstStyle/>
          <a:p>
            <a:pPr>
              <a:defRPr/>
            </a:pPr>
            <a:fld id="{D8BCE24D-A29F-451A-BC3D-BCFE49F9C680}"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286839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609600" y="1371600"/>
            <a:ext cx="7772400" cy="4191000"/>
          </a:xfrm>
          <a:prstGeom prst="rect">
            <a:avLst/>
          </a:prstGeom>
        </p:spPr>
        <p:txBody>
          <a:bodyPr wrap="none" fromWordArt="1">
            <a:prstTxWarp prst="textPlain">
              <a:avLst>
                <a:gd name="adj" fmla="val 50000"/>
              </a:avLst>
            </a:prstTxWarp>
          </a:bodyPr>
          <a:lstStyle/>
          <a:p>
            <a:pPr algn="ctr"/>
            <a:r>
              <a:rPr lang="en-US" sz="3600" b="0" kern="10" spc="72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SCIENCE IS IMPORTANT BECAUSE </a:t>
            </a:r>
          </a:p>
          <a:p>
            <a:pPr algn="ctr"/>
            <a:r>
              <a:rPr lang="en-US" sz="3600" b="0" kern="10" spc="72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a typeface="+mn-ea"/>
              </a:rPr>
              <a:t>… We tend to make poor observations</a:t>
            </a:r>
          </a:p>
        </p:txBody>
      </p:sp>
      <p:sp>
        <p:nvSpPr>
          <p:cNvPr id="2" name="Footer Placeholder 1">
            <a:extLst>
              <a:ext uri="{FF2B5EF4-FFF2-40B4-BE49-F238E27FC236}">
                <a16:creationId xmlns:a16="http://schemas.microsoft.com/office/drawing/2014/main" id="{A5FD2AC4-43F4-488E-A589-71BC36DCCA75}"/>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20A62CEA-FFF5-4843-913E-E8987B60FF46}"/>
              </a:ext>
            </a:extLst>
          </p:cNvPr>
          <p:cNvSpPr>
            <a:spLocks noGrp="1"/>
          </p:cNvSpPr>
          <p:nvPr>
            <p:ph type="sldNum" sz="quarter" idx="12"/>
          </p:nvPr>
        </p:nvSpPr>
        <p:spPr/>
        <p:txBody>
          <a:bodyPr/>
          <a:lstStyle/>
          <a:p>
            <a:pPr>
              <a:defRPr/>
            </a:pPr>
            <a:fld id="{D8BCE24D-A29F-451A-BC3D-BCFE49F9C680}" type="slidenum">
              <a:rPr lang="en-US" smtClean="0">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val="2680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dirty="0">
                <a:solidFill>
                  <a:srgbClr val="FF0000"/>
                </a:solidFill>
              </a:rPr>
              <a:t>Acoustic</a:t>
            </a:r>
            <a:r>
              <a:rPr lang="en-US" dirty="0"/>
              <a:t>: </a:t>
            </a:r>
          </a:p>
        </p:txBody>
      </p:sp>
      <p:sp>
        <p:nvSpPr>
          <p:cNvPr id="38915" name="Rectangle 3"/>
          <p:cNvSpPr>
            <a:spLocks noGrp="1" noRot="1" noChangeArrowheads="1"/>
          </p:cNvSpPr>
          <p:nvPr>
            <p:ph idx="1"/>
          </p:nvPr>
        </p:nvSpPr>
        <p:spPr>
          <a:xfrm>
            <a:off x="301625" y="1676400"/>
            <a:ext cx="8540750" cy="4191000"/>
          </a:xfrm>
        </p:spPr>
        <p:txBody>
          <a:bodyPr>
            <a:normAutofit lnSpcReduction="10000"/>
          </a:bodyPr>
          <a:lstStyle/>
          <a:p>
            <a:pPr eaLnBrk="1" hangingPunct="1">
              <a:defRPr/>
            </a:pPr>
            <a:r>
              <a:rPr lang="en-US" dirty="0"/>
              <a:t>Listen to the teacher give you a problem to solve</a:t>
            </a:r>
          </a:p>
          <a:p>
            <a:pPr marL="0" indent="0" algn="ctr" eaLnBrk="1" hangingPunct="1">
              <a:lnSpc>
                <a:spcPct val="110000"/>
              </a:lnSpc>
              <a:spcBef>
                <a:spcPts val="0"/>
              </a:spcBef>
              <a:buNone/>
              <a:defRPr/>
            </a:pPr>
            <a:r>
              <a:rPr lang="en-US" dirty="0"/>
              <a:t>OR </a:t>
            </a:r>
          </a:p>
          <a:p>
            <a:pPr marL="0" indent="0" algn="ctr" eaLnBrk="1" hangingPunct="1">
              <a:buNone/>
              <a:defRPr/>
            </a:pPr>
            <a:r>
              <a:rPr lang="en-US" sz="3000" b="1" dirty="0">
                <a:solidFill>
                  <a:srgbClr val="FF0000"/>
                </a:solidFill>
              </a:rPr>
              <a:t>click the link to the Youtube video on the next slide</a:t>
            </a:r>
            <a:endParaRPr lang="en-US" dirty="0"/>
          </a:p>
          <a:p>
            <a:pPr eaLnBrk="1" hangingPunct="1">
              <a:buFont typeface="Wingdings" pitchFamily="2" charset="2"/>
              <a:buNone/>
              <a:defRPr/>
            </a:pPr>
            <a:endParaRPr lang="en-US" sz="2000" dirty="0"/>
          </a:p>
          <a:p>
            <a:pPr eaLnBrk="1" hangingPunct="1">
              <a:buFont typeface="Wingdings" pitchFamily="2" charset="2"/>
              <a:buNone/>
              <a:defRPr/>
            </a:pPr>
            <a:endParaRPr lang="en-US" sz="2000" dirty="0"/>
          </a:p>
          <a:p>
            <a:pPr eaLnBrk="1" hangingPunct="1">
              <a:defRPr/>
            </a:pPr>
            <a:r>
              <a:rPr lang="en-US" dirty="0"/>
              <a:t>Write down how many sheep are left.</a:t>
            </a:r>
          </a:p>
          <a:p>
            <a:pPr eaLnBrk="1" hangingPunct="1">
              <a:buFont typeface="Wingdings" pitchFamily="2" charset="2"/>
              <a:buNone/>
              <a:defRPr/>
            </a:pPr>
            <a:endParaRPr lang="en-US" sz="2000" dirty="0"/>
          </a:p>
          <a:p>
            <a:pPr eaLnBrk="1" hangingPunct="1">
              <a:defRPr/>
            </a:pPr>
            <a:r>
              <a:rPr lang="en-US" dirty="0"/>
              <a:t>Listen again to check your answer</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28575"/>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80A02EE-38EE-46CB-AAB7-23F2DD5CBA12}"/>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A352EEAF-5BFA-47E3-8A10-9FB433545B9D}"/>
              </a:ext>
            </a:extLst>
          </p:cNvPr>
          <p:cNvSpPr>
            <a:spLocks noGrp="1"/>
          </p:cNvSpPr>
          <p:nvPr>
            <p:ph type="sldNum" sz="quarter" idx="12"/>
          </p:nvPr>
        </p:nvSpPr>
        <p:spPr/>
        <p:txBody>
          <a:bodyPr/>
          <a:lstStyle/>
          <a:p>
            <a:pPr>
              <a:defRPr/>
            </a:pPr>
            <a:fld id="{43805DB9-C6DF-4AA7-9D6C-3CCECEE2E9BC}"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981967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strips(downRight)">
                                      <p:cBhvr>
                                        <p:cTn id="7" dur="2000"/>
                                        <p:tgtEl>
                                          <p:spTgt spid="3891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strips(downRight)">
                                      <p:cBhvr>
                                        <p:cTn id="10" dur="2000"/>
                                        <p:tgtEl>
                                          <p:spTgt spid="389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strips(downRight)">
                                      <p:cBhvr>
                                        <p:cTn id="15" dur="2000"/>
                                        <p:tgtEl>
                                          <p:spTgt spid="3891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8915">
                                            <p:txEl>
                                              <p:pRg st="5" end="5"/>
                                            </p:txEl>
                                          </p:spTgt>
                                        </p:tgtEl>
                                        <p:attrNameLst>
                                          <p:attrName>style.visibility</p:attrName>
                                        </p:attrNameLst>
                                      </p:cBhvr>
                                      <p:to>
                                        <p:strVal val="visible"/>
                                      </p:to>
                                    </p:set>
                                    <p:animEffect transition="in" filter="strips(downRight)">
                                      <p:cBhvr>
                                        <p:cTn id="20" dur="2000"/>
                                        <p:tgtEl>
                                          <p:spTgt spid="38915">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animEffect transition="in" filter="strips(downRight)">
                                      <p:cBhvr>
                                        <p:cTn id="25" dur="20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8" descr="counting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2590800"/>
            <a:ext cx="809039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3795" y="1371600"/>
            <a:ext cx="8381999" cy="720548"/>
          </a:xfrm>
        </p:spPr>
        <p:txBody>
          <a:bodyPr>
            <a:normAutofit/>
          </a:bodyPr>
          <a:lstStyle/>
          <a:p>
            <a:pPr marL="0" indent="0" algn="ctr">
              <a:buNone/>
            </a:pPr>
            <a:r>
              <a:rPr lang="en-US" sz="2800" dirty="0">
                <a:hlinkClick r:id="rId3"/>
              </a:rPr>
              <a:t>http://somup.com/cqjOXxetNJ</a:t>
            </a:r>
            <a:r>
              <a:rPr lang="en-US" sz="2800" dirty="0"/>
              <a:t> </a:t>
            </a:r>
          </a:p>
        </p:txBody>
      </p:sp>
      <p:sp>
        <p:nvSpPr>
          <p:cNvPr id="3" name="Footer Placeholder 2">
            <a:extLst>
              <a:ext uri="{FF2B5EF4-FFF2-40B4-BE49-F238E27FC236}">
                <a16:creationId xmlns:a16="http://schemas.microsoft.com/office/drawing/2014/main" id="{CBF2AE82-5E90-4CE5-9288-73661E27D0D0}"/>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4" name="Slide Number Placeholder 3">
            <a:extLst>
              <a:ext uri="{FF2B5EF4-FFF2-40B4-BE49-F238E27FC236}">
                <a16:creationId xmlns:a16="http://schemas.microsoft.com/office/drawing/2014/main" id="{12C3B979-C899-4AD2-9089-DCDF08778314}"/>
              </a:ext>
            </a:extLst>
          </p:cNvPr>
          <p:cNvSpPr>
            <a:spLocks noGrp="1"/>
          </p:cNvSpPr>
          <p:nvPr>
            <p:ph type="sldNum" sz="quarter" idx="12"/>
          </p:nvPr>
        </p:nvSpPr>
        <p:spPr/>
        <p:txBody>
          <a:bodyPr/>
          <a:lstStyle/>
          <a:p>
            <a:pPr>
              <a:defRPr/>
            </a:pPr>
            <a:fld id="{43805DB9-C6DF-4AA7-9D6C-3CCECEE2E9BC}"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2179194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dirty="0">
                <a:solidFill>
                  <a:srgbClr val="FF0000"/>
                </a:solidFill>
              </a:rPr>
              <a:t>59 sheep are left</a:t>
            </a:r>
          </a:p>
        </p:txBody>
      </p:sp>
      <p:sp>
        <p:nvSpPr>
          <p:cNvPr id="40963" name="Rectangle 3"/>
          <p:cNvSpPr>
            <a:spLocks noGrp="1" noRot="1" noChangeArrowheads="1"/>
          </p:cNvSpPr>
          <p:nvPr>
            <p:ph idx="1"/>
          </p:nvPr>
        </p:nvSpPr>
        <p:spPr>
          <a:xfrm>
            <a:off x="457200" y="1600200"/>
            <a:ext cx="8382000" cy="4525963"/>
          </a:xfrm>
        </p:spPr>
        <p:txBody>
          <a:bodyPr>
            <a:normAutofit/>
          </a:bodyPr>
          <a:lstStyle/>
          <a:p>
            <a:pPr eaLnBrk="1" hangingPunct="1">
              <a:defRPr/>
            </a:pPr>
            <a:r>
              <a:rPr lang="en-US" sz="3600" dirty="0"/>
              <a:t>If you listen closely, the sound bite was, “</a:t>
            </a:r>
            <a:r>
              <a:rPr lang="en-US" sz="3600" dirty="0">
                <a:solidFill>
                  <a:srgbClr val="00B050"/>
                </a:solidFill>
              </a:rPr>
              <a:t>A man had sixty SICK sheep and one dies</a:t>
            </a:r>
            <a:r>
              <a:rPr lang="en-US" sz="3600" dirty="0"/>
              <a:t>”</a:t>
            </a:r>
            <a:r>
              <a:rPr lang="en-US" sz="3600" dirty="0">
                <a:solidFill>
                  <a:srgbClr val="00B050"/>
                </a:solidFill>
              </a:rPr>
              <a:t> …</a:t>
            </a:r>
          </a:p>
          <a:p>
            <a:pPr eaLnBrk="1" hangingPunct="1">
              <a:defRPr/>
            </a:pPr>
            <a:endParaRPr lang="en-US" sz="3600" dirty="0"/>
          </a:p>
          <a:p>
            <a:pPr eaLnBrk="1" hangingPunct="1">
              <a:defRPr/>
            </a:pPr>
            <a:r>
              <a:rPr lang="en-US" sz="3600" b="1" dirty="0">
                <a:solidFill>
                  <a:srgbClr val="FF0000"/>
                </a:solidFill>
              </a:rPr>
              <a:t>Observations (including hearing) are very crucial to accurate data collection and solving of problems</a:t>
            </a:r>
          </a:p>
        </p:txBody>
      </p:sp>
      <p:sp>
        <p:nvSpPr>
          <p:cNvPr id="2" name="Footer Placeholder 1">
            <a:extLst>
              <a:ext uri="{FF2B5EF4-FFF2-40B4-BE49-F238E27FC236}">
                <a16:creationId xmlns:a16="http://schemas.microsoft.com/office/drawing/2014/main" id="{335628FF-C5E5-458B-A80C-8B3F83978E17}"/>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0366731F-0634-42C3-A1DB-5E05BD868565}"/>
              </a:ext>
            </a:extLst>
          </p:cNvPr>
          <p:cNvSpPr>
            <a:spLocks noGrp="1"/>
          </p:cNvSpPr>
          <p:nvPr>
            <p:ph type="sldNum" sz="quarter" idx="12"/>
          </p:nvPr>
        </p:nvSpPr>
        <p:spPr/>
        <p:txBody>
          <a:bodyPr/>
          <a:lstStyle/>
          <a:p>
            <a:pPr>
              <a:defRPr/>
            </a:pPr>
            <a:fld id="{43805DB9-C6DF-4AA7-9D6C-3CCECEE2E9BC}" type="slidenum">
              <a:rPr lang="en-US" smtClean="0">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87626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up)">
                                      <p:cBhvr>
                                        <p:cTn id="7" dur="20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wipe(up)">
                                      <p:cBhvr>
                                        <p:cTn id="12" dur="2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defRPr/>
            </a:pPr>
            <a:r>
              <a:rPr lang="en-US" sz="4000" b="1">
                <a:solidFill>
                  <a:srgbClr val="FF0000"/>
                </a:solidFill>
              </a:rPr>
              <a:t>SCIENCE IS IMPORTANT</a:t>
            </a:r>
            <a:r>
              <a:rPr lang="en-US" sz="4000" b="1"/>
              <a:t> BECAUSE …</a:t>
            </a:r>
          </a:p>
        </p:txBody>
      </p:sp>
      <p:sp>
        <p:nvSpPr>
          <p:cNvPr id="81923" name="Rectangle 3"/>
          <p:cNvSpPr>
            <a:spLocks noGrp="1" noRot="1" noChangeArrowheads="1"/>
          </p:cNvSpPr>
          <p:nvPr>
            <p:ph idx="1"/>
          </p:nvPr>
        </p:nvSpPr>
        <p:spPr>
          <a:xfrm>
            <a:off x="304800" y="1676400"/>
            <a:ext cx="8540750" cy="4267200"/>
          </a:xfrm>
        </p:spPr>
        <p:txBody>
          <a:bodyPr>
            <a:noAutofit/>
          </a:bodyPr>
          <a:lstStyle/>
          <a:p>
            <a:pPr eaLnBrk="1" hangingPunct="1">
              <a:defRPr/>
            </a:pPr>
            <a:r>
              <a:rPr lang="en-US" sz="3600" dirty="0"/>
              <a:t>We often make observations with bias</a:t>
            </a:r>
          </a:p>
          <a:p>
            <a:pPr eaLnBrk="1" hangingPunct="1">
              <a:defRPr/>
            </a:pPr>
            <a:endParaRPr lang="en-US" sz="3600" dirty="0"/>
          </a:p>
          <a:p>
            <a:pPr eaLnBrk="1" hangingPunct="1">
              <a:defRPr/>
            </a:pPr>
            <a:r>
              <a:rPr lang="en-US" sz="3600" b="1" dirty="0">
                <a:solidFill>
                  <a:srgbClr val="FF0000"/>
                </a:solidFill>
              </a:rPr>
              <a:t>In other words, we have a prejudged solution BEFORE observing.  </a:t>
            </a:r>
          </a:p>
          <a:p>
            <a:pPr eaLnBrk="1" hangingPunct="1">
              <a:defRPr/>
            </a:pPr>
            <a:endParaRPr lang="en-US" sz="3600" dirty="0"/>
          </a:p>
          <a:p>
            <a:pPr eaLnBrk="1" hangingPunct="1">
              <a:defRPr/>
            </a:pPr>
            <a:r>
              <a:rPr lang="en-US" sz="3600" dirty="0"/>
              <a:t>OR we make the observation FIT INTO OUR already decided mindset.</a:t>
            </a:r>
          </a:p>
        </p:txBody>
      </p:sp>
      <p:sp>
        <p:nvSpPr>
          <p:cNvPr id="2" name="Footer Placeholder 1">
            <a:extLst>
              <a:ext uri="{FF2B5EF4-FFF2-40B4-BE49-F238E27FC236}">
                <a16:creationId xmlns:a16="http://schemas.microsoft.com/office/drawing/2014/main" id="{11EE876C-FB21-46AC-97A4-39EC4C82D3D7}"/>
              </a:ext>
            </a:extLst>
          </p:cNvPr>
          <p:cNvSpPr>
            <a:spLocks noGrp="1"/>
          </p:cNvSpPr>
          <p:nvPr>
            <p:ph type="ftr" sz="quarter" idx="11"/>
          </p:nvPr>
        </p:nvSpPr>
        <p:spPr/>
        <p:txBody>
          <a:bodyPr/>
          <a:lstStyle/>
          <a:p>
            <a:pPr>
              <a:defRPr/>
            </a:pPr>
            <a:r>
              <a:rPr lang="en-US">
                <a:solidFill>
                  <a:prstClr val="black">
                    <a:tint val="75000"/>
                  </a:prstClr>
                </a:solidFill>
              </a:rPr>
              <a:t>CTRiesen Online Services LLC. </a:t>
            </a:r>
          </a:p>
        </p:txBody>
      </p:sp>
      <p:sp>
        <p:nvSpPr>
          <p:cNvPr id="3" name="Slide Number Placeholder 2">
            <a:extLst>
              <a:ext uri="{FF2B5EF4-FFF2-40B4-BE49-F238E27FC236}">
                <a16:creationId xmlns:a16="http://schemas.microsoft.com/office/drawing/2014/main" id="{18918BFB-4152-4409-AD11-A891C292D5E6}"/>
              </a:ext>
            </a:extLst>
          </p:cNvPr>
          <p:cNvSpPr>
            <a:spLocks noGrp="1"/>
          </p:cNvSpPr>
          <p:nvPr>
            <p:ph type="sldNum" sz="quarter" idx="12"/>
          </p:nvPr>
        </p:nvSpPr>
        <p:spPr/>
        <p:txBody>
          <a:bodyPr/>
          <a:lstStyle/>
          <a:p>
            <a:pPr>
              <a:defRPr/>
            </a:pPr>
            <a:fld id="{43805DB9-C6DF-4AA7-9D6C-3CCECEE2E9BC}"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2537712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up)">
                                      <p:cBhvr>
                                        <p:cTn id="7" dur="20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wipe(up)">
                                      <p:cBhvr>
                                        <p:cTn id="12" dur="2000"/>
                                        <p:tgtEl>
                                          <p:spTgt spid="81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wipe(up)">
                                      <p:cBhvr>
                                        <p:cTn id="17" dur="20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7"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8"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0EA2AF0-91F9-4370-9CD9-2BA5CCBFFB75}"/>
              </a:ext>
            </a:extLst>
          </p:cNvPr>
          <p:cNvPicPr>
            <a:picLocks noChangeAspect="1"/>
          </p:cNvPicPr>
          <p:nvPr/>
        </p:nvPicPr>
        <p:blipFill>
          <a:blip r:embed="rId5"/>
          <a:stretch>
            <a:fillRect/>
          </a:stretch>
        </p:blipFill>
        <p:spPr>
          <a:xfrm>
            <a:off x="-1" y="2057400"/>
            <a:ext cx="9075209" cy="4114800"/>
          </a:xfrm>
          <a:prstGeom prst="rect">
            <a:avLst/>
          </a:prstGeom>
        </p:spPr>
      </p:pic>
      <p:sp>
        <p:nvSpPr>
          <p:cNvPr id="3" name="Footer Placeholder 2">
            <a:extLst>
              <a:ext uri="{FF2B5EF4-FFF2-40B4-BE49-F238E27FC236}">
                <a16:creationId xmlns:a16="http://schemas.microsoft.com/office/drawing/2014/main" id="{F91E3DA7-66A7-4947-BDB8-9C4AEF38A9CD}"/>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410814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6172200" cy="1153075"/>
          </a:xfrm>
        </p:spPr>
        <p:txBody>
          <a:bodyPr/>
          <a:lstStyle/>
          <a:p>
            <a:pPr algn="ctr"/>
            <a:r>
              <a:rPr lang="en-US" sz="2500" dirty="0">
                <a:ln w="18000">
                  <a:solidFill>
                    <a:schemeClr val="accent2">
                      <a:satMod val="140000"/>
                    </a:schemeClr>
                  </a:solidFill>
                  <a:prstDash val="solid"/>
                  <a:miter lim="800000"/>
                </a:ln>
                <a:solidFill>
                  <a:schemeClr val="accent2">
                    <a:lumMod val="20000"/>
                    <a:lumOff val="80000"/>
                  </a:schemeClr>
                </a:solidFill>
                <a:effectLst/>
              </a:rPr>
              <a:t>The Nature of a Scientific Law:</a:t>
            </a:r>
            <a:br>
              <a:rPr lang="en-US" b="1" dirty="0">
                <a:ln w="18000">
                  <a:solidFill>
                    <a:schemeClr val="accent2">
                      <a:satMod val="140000"/>
                    </a:schemeClr>
                  </a:solidFill>
                  <a:prstDash val="solid"/>
                  <a:miter lim="800000"/>
                </a:ln>
                <a:solidFill>
                  <a:schemeClr val="accent1">
                    <a:lumMod val="50000"/>
                  </a:schemeClr>
                </a:solidFill>
                <a:effectLst/>
              </a:rPr>
            </a:br>
            <a:r>
              <a:rPr lang="en-US" sz="2400" dirty="0">
                <a:ln w="10160">
                  <a:solidFill>
                    <a:schemeClr val="tx1"/>
                  </a:solidFill>
                  <a:prstDash val="solid"/>
                </a:ln>
                <a:solidFill>
                  <a:schemeClr val="accent1">
                    <a:lumMod val="50000"/>
                  </a:schemeClr>
                </a:solidFill>
                <a:effectLst/>
                <a:latin typeface="Arial" pitchFamily="34" charset="0"/>
                <a:cs typeface="Arial" pitchFamily="34" charset="0"/>
              </a:rPr>
              <a:t>An educated guess, confirmed over and over again by experimentation</a:t>
            </a:r>
          </a:p>
        </p:txBody>
      </p:sp>
      <p:graphicFrame>
        <p:nvGraphicFramePr>
          <p:cNvPr id="5" name="Diagram 4"/>
          <p:cNvGraphicFramePr/>
          <p:nvPr>
            <p:extLst>
              <p:ext uri="{D42A27DB-BD31-4B8C-83A1-F6EECF244321}">
                <p14:modId xmlns:p14="http://schemas.microsoft.com/office/powerpoint/2010/main" val="4079619161"/>
              </p:ext>
            </p:extLst>
          </p:nvPr>
        </p:nvGraphicFramePr>
        <p:xfrm>
          <a:off x="152400" y="1981200"/>
          <a:ext cx="6096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6" name="Picture 5" descr="lesson_question-01.eps"/>
          <p:cNvPicPr/>
          <p:nvPr/>
        </p:nvPicPr>
        <p:blipFill>
          <a:blip r:embed="rId7" cstate="print">
            <a:extLst>
              <a:ext uri="{28A0092B-C50C-407E-A947-70E740481C1C}">
                <a14:useLocalDpi xmlns:a14="http://schemas.microsoft.com/office/drawing/2010/main" val="0"/>
              </a:ext>
            </a:extLst>
          </a:blip>
          <a:stretch>
            <a:fillRect/>
          </a:stretch>
        </p:blipFill>
        <p:spPr>
          <a:xfrm>
            <a:off x="7787640" y="28575"/>
            <a:ext cx="1280160" cy="1038225"/>
          </a:xfrm>
          <a:prstGeom prst="rect">
            <a:avLst/>
          </a:prstGeom>
        </p:spPr>
      </p:pic>
      <p:sp>
        <p:nvSpPr>
          <p:cNvPr id="3" name="Rounded Rectangle 2"/>
          <p:cNvSpPr/>
          <p:nvPr/>
        </p:nvSpPr>
        <p:spPr bwMode="auto">
          <a:xfrm>
            <a:off x="2176462" y="1981200"/>
            <a:ext cx="2166938"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Rounded Rectangle 6"/>
          <p:cNvSpPr/>
          <p:nvPr/>
        </p:nvSpPr>
        <p:spPr bwMode="auto">
          <a:xfrm>
            <a:off x="4114800" y="3210475"/>
            <a:ext cx="1828800" cy="98052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8" name="Rounded Rectangle 7"/>
          <p:cNvSpPr/>
          <p:nvPr/>
        </p:nvSpPr>
        <p:spPr bwMode="auto">
          <a:xfrm>
            <a:off x="1066800" y="5181600"/>
            <a:ext cx="2133600" cy="1066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Rounded Rectangle 9"/>
          <p:cNvSpPr/>
          <p:nvPr/>
        </p:nvSpPr>
        <p:spPr bwMode="auto">
          <a:xfrm>
            <a:off x="485774" y="3552825"/>
            <a:ext cx="2105025"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Rounded Rectangle 10"/>
          <p:cNvSpPr/>
          <p:nvPr/>
        </p:nvSpPr>
        <p:spPr bwMode="auto">
          <a:xfrm>
            <a:off x="3429000" y="5043577"/>
            <a:ext cx="22098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TextBox 12"/>
          <p:cNvSpPr txBox="1"/>
          <p:nvPr/>
        </p:nvSpPr>
        <p:spPr>
          <a:xfrm>
            <a:off x="6019800" y="2438400"/>
            <a:ext cx="3048000" cy="3062377"/>
          </a:xfrm>
          <a:prstGeom prst="rect">
            <a:avLst/>
          </a:prstGeom>
          <a:noFill/>
        </p:spPr>
        <p:txBody>
          <a:bodyPr wrap="square" rtlCol="0">
            <a:spAutoFit/>
          </a:bodyPr>
          <a:lstStyle/>
          <a:p>
            <a:pPr marL="114300">
              <a:spcBef>
                <a:spcPts val="600"/>
              </a:spcBef>
            </a:pPr>
            <a:r>
              <a:rPr lang="en-US" sz="2400" dirty="0"/>
              <a:t>Place in the boxes</a:t>
            </a:r>
          </a:p>
          <a:p>
            <a:pPr marL="342900" indent="-228600">
              <a:spcBef>
                <a:spcPts val="600"/>
              </a:spcBef>
              <a:buFont typeface="Arial" panose="020B0604020202020204" pitchFamily="34" charset="0"/>
              <a:buChar char="•"/>
            </a:pPr>
            <a:r>
              <a:rPr lang="en-US" sz="2400" dirty="0">
                <a:solidFill>
                  <a:srgbClr val="FF0000"/>
                </a:solidFill>
              </a:rPr>
              <a:t>Experimentation</a:t>
            </a:r>
          </a:p>
          <a:p>
            <a:pPr marL="342900" indent="-228600">
              <a:spcBef>
                <a:spcPts val="600"/>
              </a:spcBef>
              <a:buFont typeface="Arial" panose="020B0604020202020204" pitchFamily="34" charset="0"/>
              <a:buChar char="•"/>
            </a:pPr>
            <a:r>
              <a:rPr lang="en-US" sz="2400" dirty="0">
                <a:solidFill>
                  <a:srgbClr val="0070C0"/>
                </a:solidFill>
              </a:rPr>
              <a:t>Hypothesis</a:t>
            </a:r>
          </a:p>
          <a:p>
            <a:pPr marL="342900" indent="-228600">
              <a:spcBef>
                <a:spcPts val="600"/>
              </a:spcBef>
              <a:buFont typeface="Arial" panose="020B0604020202020204" pitchFamily="34" charset="0"/>
              <a:buChar char="•"/>
            </a:pPr>
            <a:r>
              <a:rPr lang="en-US" sz="2400" dirty="0">
                <a:solidFill>
                  <a:srgbClr val="00B050"/>
                </a:solidFill>
              </a:rPr>
              <a:t>Law</a:t>
            </a:r>
          </a:p>
          <a:p>
            <a:pPr marL="342900" indent="-228600">
              <a:spcBef>
                <a:spcPts val="600"/>
              </a:spcBef>
              <a:buFont typeface="Arial" panose="020B0604020202020204" pitchFamily="34" charset="0"/>
              <a:buChar char="•"/>
            </a:pPr>
            <a:r>
              <a:rPr lang="en-US" sz="2400" dirty="0">
                <a:solidFill>
                  <a:srgbClr val="7030A0"/>
                </a:solidFill>
              </a:rPr>
              <a:t>Observation</a:t>
            </a:r>
          </a:p>
          <a:p>
            <a:pPr marL="342900" indent="-228600">
              <a:spcBef>
                <a:spcPts val="600"/>
              </a:spcBef>
              <a:buFont typeface="Arial" panose="020B0604020202020204" pitchFamily="34" charset="0"/>
              <a:buChar char="•"/>
            </a:pPr>
            <a:r>
              <a:rPr lang="en-US" sz="2400" dirty="0">
                <a:solidFill>
                  <a:srgbClr val="FF0000"/>
                </a:solidFill>
              </a:rPr>
              <a:t>Theory</a:t>
            </a:r>
          </a:p>
          <a:p>
            <a:endParaRPr lang="en-US" sz="2400" dirty="0"/>
          </a:p>
        </p:txBody>
      </p:sp>
      <p:sp>
        <p:nvSpPr>
          <p:cNvPr id="9" name="Footer Placeholder 8">
            <a:extLst>
              <a:ext uri="{FF2B5EF4-FFF2-40B4-BE49-F238E27FC236}">
                <a16:creationId xmlns:a16="http://schemas.microsoft.com/office/drawing/2014/main" id="{385F907B-A052-46AF-BBE4-2A75AC0645DA}"/>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9863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6172200" cy="1153075"/>
          </a:xfrm>
        </p:spPr>
        <p:txBody>
          <a:bodyPr/>
          <a:lstStyle/>
          <a:p>
            <a:pPr algn="ctr"/>
            <a:r>
              <a:rPr lang="en-US" sz="2500" dirty="0">
                <a:ln w="18000">
                  <a:solidFill>
                    <a:schemeClr val="accent2">
                      <a:satMod val="140000"/>
                    </a:schemeClr>
                  </a:solidFill>
                  <a:prstDash val="solid"/>
                  <a:miter lim="800000"/>
                </a:ln>
                <a:solidFill>
                  <a:schemeClr val="accent2">
                    <a:lumMod val="20000"/>
                    <a:lumOff val="80000"/>
                  </a:schemeClr>
                </a:solidFill>
                <a:effectLst/>
              </a:rPr>
              <a:t>The Nature of a Scientific Law:</a:t>
            </a:r>
            <a:br>
              <a:rPr lang="en-US" b="1" dirty="0">
                <a:ln w="18000">
                  <a:solidFill>
                    <a:schemeClr val="accent2">
                      <a:satMod val="140000"/>
                    </a:schemeClr>
                  </a:solidFill>
                  <a:prstDash val="solid"/>
                  <a:miter lim="800000"/>
                </a:ln>
                <a:solidFill>
                  <a:schemeClr val="accent1">
                    <a:lumMod val="50000"/>
                  </a:schemeClr>
                </a:solidFill>
                <a:effectLst/>
              </a:rPr>
            </a:br>
            <a:r>
              <a:rPr lang="en-US" sz="2400" dirty="0">
                <a:ln w="10160">
                  <a:solidFill>
                    <a:schemeClr val="tx1"/>
                  </a:solidFill>
                  <a:prstDash val="solid"/>
                </a:ln>
                <a:solidFill>
                  <a:schemeClr val="accent1">
                    <a:lumMod val="50000"/>
                  </a:schemeClr>
                </a:solidFill>
                <a:effectLst/>
                <a:latin typeface="Arial" pitchFamily="34" charset="0"/>
                <a:cs typeface="Arial" pitchFamily="34" charset="0"/>
              </a:rPr>
              <a:t>An educated guess, confirmed over and over again by experimentation</a:t>
            </a:r>
          </a:p>
        </p:txBody>
      </p:sp>
      <p:graphicFrame>
        <p:nvGraphicFramePr>
          <p:cNvPr id="5" name="Diagram 4"/>
          <p:cNvGraphicFramePr/>
          <p:nvPr>
            <p:extLst>
              <p:ext uri="{D42A27DB-BD31-4B8C-83A1-F6EECF244321}">
                <p14:modId xmlns:p14="http://schemas.microsoft.com/office/powerpoint/2010/main" val="2597671924"/>
              </p:ext>
            </p:extLst>
          </p:nvPr>
        </p:nvGraphicFramePr>
        <p:xfrm>
          <a:off x="1219200" y="2057400"/>
          <a:ext cx="6096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6" name="Picture 5" descr="lesson_question-01.eps"/>
          <p:cNvPicPr/>
          <p:nvPr/>
        </p:nvPicPr>
        <p:blipFill>
          <a:blip r:embed="rId7" cstate="print">
            <a:extLst>
              <a:ext uri="{28A0092B-C50C-407E-A947-70E740481C1C}">
                <a14:useLocalDpi xmlns:a14="http://schemas.microsoft.com/office/drawing/2010/main" val="0"/>
              </a:ext>
            </a:extLst>
          </a:blip>
          <a:stretch>
            <a:fillRect/>
          </a:stretch>
        </p:blipFill>
        <p:spPr>
          <a:xfrm>
            <a:off x="7787640" y="28575"/>
            <a:ext cx="1280160" cy="1038225"/>
          </a:xfrm>
          <a:prstGeom prst="rect">
            <a:avLst/>
          </a:prstGeom>
        </p:spPr>
      </p:pic>
      <p:sp>
        <p:nvSpPr>
          <p:cNvPr id="3" name="Footer Placeholder 2">
            <a:extLst>
              <a:ext uri="{FF2B5EF4-FFF2-40B4-BE49-F238E27FC236}">
                <a16:creationId xmlns:a16="http://schemas.microsoft.com/office/drawing/2014/main" id="{294EDD27-893E-4A6C-8E4B-3C2D85A9EE3D}"/>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8434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5AD4-6C8B-4CF8-AD13-1B90799D2FDB}"/>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CF67E5D8-410D-4C35-BD67-49A6D97874A6}"/>
              </a:ext>
            </a:extLst>
          </p:cNvPr>
          <p:cNvSpPr>
            <a:spLocks noGrp="1"/>
          </p:cNvSpPr>
          <p:nvPr>
            <p:ph idx="1"/>
          </p:nvPr>
        </p:nvSpPr>
        <p:spPr>
          <a:xfrm>
            <a:off x="599440" y="685800"/>
            <a:ext cx="7772400" cy="4572000"/>
          </a:xfrm>
        </p:spPr>
        <p:txBody>
          <a:bodyPr/>
          <a:lstStyle/>
          <a:p>
            <a:r>
              <a:rPr lang="en-US" dirty="0"/>
              <a:t>Click link:</a:t>
            </a:r>
          </a:p>
          <a:p>
            <a:r>
              <a:rPr lang="en-US" dirty="0"/>
              <a:t>  </a:t>
            </a:r>
            <a:r>
              <a:rPr lang="en-US" dirty="0">
                <a:hlinkClick r:id="rId2"/>
              </a:rPr>
              <a:t>https://screencast-o-matic.com/watch/cF6erAYlWN</a:t>
            </a:r>
            <a:r>
              <a:rPr lang="en-US" dirty="0"/>
              <a:t> </a:t>
            </a:r>
          </a:p>
          <a:p>
            <a:endParaRPr lang="en-US" dirty="0"/>
          </a:p>
          <a:p>
            <a:r>
              <a:rPr lang="en-US" dirty="0"/>
              <a:t>What was that?</a:t>
            </a:r>
          </a:p>
          <a:p>
            <a:r>
              <a:rPr lang="en-US" dirty="0"/>
              <a:t>How did that happen?</a:t>
            </a:r>
          </a:p>
          <a:p>
            <a:r>
              <a:rPr lang="en-US" dirty="0"/>
              <a:t>Can that happen again?</a:t>
            </a:r>
          </a:p>
          <a:p>
            <a:r>
              <a:rPr lang="en-US" dirty="0"/>
              <a:t>Where was that?</a:t>
            </a:r>
          </a:p>
        </p:txBody>
      </p:sp>
      <p:sp>
        <p:nvSpPr>
          <p:cNvPr id="4" name="Footer Placeholder 3">
            <a:extLst>
              <a:ext uri="{FF2B5EF4-FFF2-40B4-BE49-F238E27FC236}">
                <a16:creationId xmlns:a16="http://schemas.microsoft.com/office/drawing/2014/main" id="{54D715E5-4BCA-4275-8CEE-5538925BE59A}"/>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67681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5AD4-6C8B-4CF8-AD13-1B90799D2FDB}"/>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CF67E5D8-410D-4C35-BD67-49A6D97874A6}"/>
              </a:ext>
            </a:extLst>
          </p:cNvPr>
          <p:cNvSpPr>
            <a:spLocks noGrp="1"/>
          </p:cNvSpPr>
          <p:nvPr>
            <p:ph idx="1"/>
          </p:nvPr>
        </p:nvSpPr>
        <p:spPr>
          <a:xfrm>
            <a:off x="635000" y="927100"/>
            <a:ext cx="7772400" cy="5334000"/>
          </a:xfrm>
        </p:spPr>
        <p:txBody>
          <a:bodyPr/>
          <a:lstStyle/>
          <a:p>
            <a:r>
              <a:rPr lang="en-US" b="1" dirty="0">
                <a:solidFill>
                  <a:srgbClr val="FF0000"/>
                </a:solidFill>
              </a:rPr>
              <a:t>Observation </a:t>
            </a:r>
            <a:r>
              <a:rPr lang="en-US" dirty="0"/>
              <a:t>(using senses) includes questioning and collecting data.</a:t>
            </a:r>
          </a:p>
          <a:p>
            <a:endParaRPr lang="en-US" dirty="0"/>
          </a:p>
          <a:p>
            <a:r>
              <a:rPr lang="en-US" dirty="0">
                <a:solidFill>
                  <a:srgbClr val="7030A0"/>
                </a:solidFill>
              </a:rPr>
              <a:t>This leads to proposed solutions (</a:t>
            </a:r>
            <a:r>
              <a:rPr lang="en-US" b="1" dirty="0">
                <a:solidFill>
                  <a:srgbClr val="FF0000"/>
                </a:solidFill>
              </a:rPr>
              <a:t>hypothesis</a:t>
            </a:r>
            <a:r>
              <a:rPr lang="en-US" dirty="0">
                <a:solidFill>
                  <a:srgbClr val="7030A0"/>
                </a:solidFill>
              </a:rPr>
              <a:t>). We want to know the answer to our questions.</a:t>
            </a:r>
          </a:p>
          <a:p>
            <a:endParaRPr lang="en-US" dirty="0"/>
          </a:p>
          <a:p>
            <a:r>
              <a:rPr lang="en-US" dirty="0"/>
              <a:t>This leads to </a:t>
            </a:r>
            <a:r>
              <a:rPr lang="en-US" b="1" dirty="0">
                <a:solidFill>
                  <a:srgbClr val="FF0000"/>
                </a:solidFill>
              </a:rPr>
              <a:t>experimentation</a:t>
            </a:r>
            <a:r>
              <a:rPr lang="en-US" dirty="0"/>
              <a:t> (testing our proposed solution). 1 John 4:1</a:t>
            </a:r>
          </a:p>
        </p:txBody>
      </p:sp>
      <p:sp>
        <p:nvSpPr>
          <p:cNvPr id="4" name="Footer Placeholder 3">
            <a:extLst>
              <a:ext uri="{FF2B5EF4-FFF2-40B4-BE49-F238E27FC236}">
                <a16:creationId xmlns:a16="http://schemas.microsoft.com/office/drawing/2014/main" id="{2A2993EF-024F-4E92-9ACC-863E4EDF7715}"/>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724569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5AD4-6C8B-4CF8-AD13-1B90799D2FDB}"/>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CF67E5D8-410D-4C35-BD67-49A6D97874A6}"/>
              </a:ext>
            </a:extLst>
          </p:cNvPr>
          <p:cNvSpPr>
            <a:spLocks noGrp="1"/>
          </p:cNvSpPr>
          <p:nvPr>
            <p:ph idx="1"/>
          </p:nvPr>
        </p:nvSpPr>
        <p:spPr>
          <a:xfrm>
            <a:off x="635000" y="927100"/>
            <a:ext cx="7772400" cy="5334000"/>
          </a:xfrm>
        </p:spPr>
        <p:txBody>
          <a:bodyPr/>
          <a:lstStyle/>
          <a:p>
            <a:r>
              <a:rPr lang="en-US" dirty="0"/>
              <a:t>When </a:t>
            </a:r>
            <a:r>
              <a:rPr lang="en-US" b="1" dirty="0">
                <a:solidFill>
                  <a:srgbClr val="FF0000"/>
                </a:solidFill>
              </a:rPr>
              <a:t>experimentation</a:t>
            </a:r>
            <a:r>
              <a:rPr lang="en-US" dirty="0"/>
              <a:t> (testing) can be repeated again and again and we recognize a pattern, our rationale minds want an explanation (</a:t>
            </a:r>
            <a:r>
              <a:rPr lang="en-US" b="1" dirty="0">
                <a:solidFill>
                  <a:srgbClr val="FF0000"/>
                </a:solidFill>
              </a:rPr>
              <a:t>Theory</a:t>
            </a:r>
            <a:r>
              <a:rPr lang="en-US" dirty="0"/>
              <a:t>).</a:t>
            </a:r>
          </a:p>
          <a:p>
            <a:endParaRPr lang="en-US" dirty="0"/>
          </a:p>
          <a:p>
            <a:r>
              <a:rPr lang="en-US" dirty="0"/>
              <a:t>When events in nature are repeated without any exception, a </a:t>
            </a:r>
            <a:r>
              <a:rPr lang="en-US" b="1" dirty="0">
                <a:solidFill>
                  <a:srgbClr val="FF0000"/>
                </a:solidFill>
              </a:rPr>
              <a:t>scientific law </a:t>
            </a:r>
            <a:r>
              <a:rPr lang="en-US" dirty="0"/>
              <a:t>is formulated.</a:t>
            </a:r>
          </a:p>
        </p:txBody>
      </p:sp>
      <p:sp>
        <p:nvSpPr>
          <p:cNvPr id="4" name="Footer Placeholder 3">
            <a:extLst>
              <a:ext uri="{FF2B5EF4-FFF2-40B4-BE49-F238E27FC236}">
                <a16:creationId xmlns:a16="http://schemas.microsoft.com/office/drawing/2014/main" id="{A2C1EB5F-458E-4357-99EC-7D390908FA18}"/>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72368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57800" y="76200"/>
            <a:ext cx="3505200" cy="533400"/>
          </a:xfrm>
        </p:spPr>
        <p:txBody>
          <a:bodyPr/>
          <a:lstStyle/>
          <a:p>
            <a:pPr>
              <a:defRPr/>
            </a:pPr>
            <a:r>
              <a:rPr lang="en-US" altLang="en-US" dirty="0"/>
              <a:t>The Scientific Method</a:t>
            </a:r>
          </a:p>
        </p:txBody>
      </p:sp>
      <p:sp>
        <p:nvSpPr>
          <p:cNvPr id="34822" name="Text Box 6"/>
          <p:cNvSpPr txBox="1">
            <a:spLocks noChangeArrowheads="1"/>
          </p:cNvSpPr>
          <p:nvPr/>
        </p:nvSpPr>
        <p:spPr bwMode="auto">
          <a:xfrm>
            <a:off x="152400" y="762000"/>
            <a:ext cx="88392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803275">
              <a:defRPr sz="2400">
                <a:solidFill>
                  <a:schemeClr val="tx1"/>
                </a:solidFill>
                <a:latin typeface="Arial" panose="020B0604020202020204" pitchFamily="34" charset="0"/>
                <a:ea typeface="ＭＳ Ｐゴシック" panose="020B0600070205080204" pitchFamily="34" charset="-128"/>
              </a:defRPr>
            </a:lvl2pPr>
            <a:lvl3pPr marL="917575">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0"/>
              </a:spcBef>
              <a:spcAft>
                <a:spcPts val="1800"/>
              </a:spcAft>
              <a:defRPr/>
            </a:pPr>
            <a:r>
              <a:rPr lang="en-US" altLang="en-US" dirty="0">
                <a:solidFill>
                  <a:srgbClr val="0070C0"/>
                </a:solidFill>
              </a:rPr>
              <a:t>Hypothesis:</a:t>
            </a:r>
            <a:r>
              <a:rPr lang="en-US" altLang="en-US" b="0" dirty="0"/>
              <a:t> possible solution based on </a:t>
            </a:r>
            <a:r>
              <a:rPr lang="en-US" altLang="en-US" b="0" dirty="0">
                <a:solidFill>
                  <a:srgbClr val="7030A0"/>
                </a:solidFill>
              </a:rPr>
              <a:t>accurate observation</a:t>
            </a:r>
            <a:r>
              <a:rPr lang="en-US" altLang="en-US" b="0" dirty="0"/>
              <a:t>.</a:t>
            </a:r>
          </a:p>
          <a:p>
            <a:pPr marL="0" indent="0">
              <a:spcBef>
                <a:spcPts val="0"/>
              </a:spcBef>
              <a:spcAft>
                <a:spcPts val="1800"/>
              </a:spcAft>
              <a:defRPr/>
            </a:pPr>
            <a:r>
              <a:rPr lang="en-US" altLang="en-US" dirty="0">
                <a:solidFill>
                  <a:srgbClr val="FF0000"/>
                </a:solidFill>
              </a:rPr>
              <a:t>Experiment:</a:t>
            </a:r>
            <a:r>
              <a:rPr lang="en-US" altLang="en-US" b="0" dirty="0"/>
              <a:t> “controlled” testing of the hypothesis.</a:t>
            </a:r>
          </a:p>
          <a:p>
            <a:pPr eaLnBrk="1" hangingPunct="1">
              <a:spcBef>
                <a:spcPct val="50000"/>
              </a:spcBef>
              <a:defRPr/>
            </a:pPr>
            <a:endParaRPr lang="en-US" altLang="en-US" b="0" dirty="0"/>
          </a:p>
        </p:txBody>
      </p:sp>
      <p:pic>
        <p:nvPicPr>
          <p:cNvPr id="17413" name="Picture 1"/>
          <p:cNvPicPr>
            <a:picLocks noChangeAspect="1"/>
          </p:cNvPicPr>
          <p:nvPr/>
        </p:nvPicPr>
        <p:blipFill rotWithShape="1">
          <a:blip r:embed="rId3">
            <a:extLst>
              <a:ext uri="{28A0092B-C50C-407E-A947-70E740481C1C}">
                <a14:useLocalDpi xmlns:a14="http://schemas.microsoft.com/office/drawing/2010/main" val="0"/>
              </a:ext>
            </a:extLst>
          </a:blip>
          <a:srcRect r="51867"/>
          <a:stretch/>
        </p:blipFill>
        <p:spPr bwMode="auto">
          <a:xfrm>
            <a:off x="298450" y="1925739"/>
            <a:ext cx="6330950" cy="448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2" name="Footer Placeholder 1">
            <a:extLst>
              <a:ext uri="{FF2B5EF4-FFF2-40B4-BE49-F238E27FC236}">
                <a16:creationId xmlns:a16="http://schemas.microsoft.com/office/drawing/2014/main" id="{2BEF176F-1F5D-47D6-B8A2-DD6A206DCEDA}"/>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wipe(up)">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wipe(up)">
                                      <p:cBhvr>
                                        <p:cTn id="12" dur="500"/>
                                        <p:tgtEl>
                                          <p:spTgt spid="348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57800" y="76200"/>
            <a:ext cx="3505200" cy="533400"/>
          </a:xfrm>
        </p:spPr>
        <p:txBody>
          <a:bodyPr/>
          <a:lstStyle/>
          <a:p>
            <a:pPr>
              <a:defRPr/>
            </a:pPr>
            <a:r>
              <a:rPr lang="en-US" altLang="en-US" dirty="0"/>
              <a:t>The Scientific Method</a:t>
            </a:r>
          </a:p>
        </p:txBody>
      </p:sp>
      <p:sp>
        <p:nvSpPr>
          <p:cNvPr id="34822" name="Text Box 6"/>
          <p:cNvSpPr txBox="1">
            <a:spLocks noChangeArrowheads="1"/>
          </p:cNvSpPr>
          <p:nvPr/>
        </p:nvSpPr>
        <p:spPr bwMode="auto">
          <a:xfrm>
            <a:off x="152400" y="762000"/>
            <a:ext cx="8839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803275">
              <a:defRPr sz="2400">
                <a:solidFill>
                  <a:schemeClr val="tx1"/>
                </a:solidFill>
                <a:latin typeface="Arial" panose="020B0604020202020204" pitchFamily="34" charset="0"/>
                <a:ea typeface="ＭＳ Ｐゴシック" panose="020B0600070205080204" pitchFamily="34" charset="-128"/>
              </a:defRPr>
            </a:lvl2pPr>
            <a:lvl3pPr marL="917575">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spcAft>
                <a:spcPts val="1800"/>
              </a:spcAft>
              <a:defRPr/>
            </a:pPr>
            <a:r>
              <a:rPr lang="en-US" altLang="en-US" dirty="0">
                <a:solidFill>
                  <a:srgbClr val="002060"/>
                </a:solidFill>
              </a:rPr>
              <a:t>Theory:</a:t>
            </a:r>
            <a:r>
              <a:rPr lang="en-US" altLang="en-US" b="0" dirty="0"/>
              <a:t> repeatable pattern, giving explanation of observations.</a:t>
            </a:r>
          </a:p>
          <a:p>
            <a:pPr marL="2173288" indent="-2173288" eaLnBrk="1" hangingPunct="1">
              <a:spcBef>
                <a:spcPts val="0"/>
              </a:spcBef>
              <a:spcAft>
                <a:spcPts val="1800"/>
              </a:spcAft>
              <a:defRPr/>
            </a:pPr>
            <a:r>
              <a:rPr lang="en-US" altLang="en-US" dirty="0">
                <a:solidFill>
                  <a:srgbClr val="B54C8C"/>
                </a:solidFill>
              </a:rPr>
              <a:t>Scientific law:</a:t>
            </a:r>
            <a:r>
              <a:rPr lang="en-US" altLang="en-US" b="0" dirty="0"/>
              <a:t> 	concise summary of observations and experiments found in nature that have not yet been refuted.</a:t>
            </a:r>
          </a:p>
          <a:p>
            <a:pPr eaLnBrk="1" hangingPunct="1">
              <a:spcBef>
                <a:spcPct val="50000"/>
              </a:spcBef>
              <a:defRPr/>
            </a:pPr>
            <a:endParaRPr lang="en-US" altLang="en-US" b="0" dirty="0"/>
          </a:p>
        </p:txBody>
      </p:sp>
      <p:pic>
        <p:nvPicPr>
          <p:cNvPr id="17413" name="Picture 1"/>
          <p:cNvPicPr>
            <a:picLocks noChangeAspect="1"/>
          </p:cNvPicPr>
          <p:nvPr/>
        </p:nvPicPr>
        <p:blipFill rotWithShape="1">
          <a:blip r:embed="rId3">
            <a:extLst>
              <a:ext uri="{28A0092B-C50C-407E-A947-70E740481C1C}">
                <a14:useLocalDpi xmlns:a14="http://schemas.microsoft.com/office/drawing/2010/main" val="0"/>
              </a:ext>
            </a:extLst>
          </a:blip>
          <a:srcRect l="25668"/>
          <a:stretch/>
        </p:blipFill>
        <p:spPr bwMode="auto">
          <a:xfrm>
            <a:off x="989012" y="2819400"/>
            <a:ext cx="71659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2" name="Footer Placeholder 1">
            <a:extLst>
              <a:ext uri="{FF2B5EF4-FFF2-40B4-BE49-F238E27FC236}">
                <a16:creationId xmlns:a16="http://schemas.microsoft.com/office/drawing/2014/main" id="{AA480C9A-CC17-4702-83BD-B44E9E270726}"/>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76851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wipe(up)">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wipe(up)">
                                      <p:cBhvr>
                                        <p:cTn id="12" dur="500"/>
                                        <p:tgtEl>
                                          <p:spTgt spid="348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57800" y="76200"/>
            <a:ext cx="3505200" cy="533400"/>
          </a:xfrm>
        </p:spPr>
        <p:txBody>
          <a:bodyPr/>
          <a:lstStyle/>
          <a:p>
            <a:pPr>
              <a:defRPr/>
            </a:pPr>
            <a:r>
              <a:rPr lang="en-US" altLang="en-US" dirty="0"/>
              <a:t>The Scientific Method</a:t>
            </a:r>
          </a:p>
        </p:txBody>
      </p:sp>
      <p:sp>
        <p:nvSpPr>
          <p:cNvPr id="34822" name="Text Box 6"/>
          <p:cNvSpPr txBox="1">
            <a:spLocks noChangeArrowheads="1"/>
          </p:cNvSpPr>
          <p:nvPr/>
        </p:nvSpPr>
        <p:spPr bwMode="auto">
          <a:xfrm>
            <a:off x="152400" y="762000"/>
            <a:ext cx="8915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803275">
              <a:defRPr sz="2400">
                <a:solidFill>
                  <a:schemeClr val="tx1"/>
                </a:solidFill>
                <a:latin typeface="Arial" panose="020B0604020202020204" pitchFamily="34" charset="0"/>
                <a:ea typeface="ＭＳ Ｐゴシック" panose="020B0600070205080204" pitchFamily="34" charset="-128"/>
              </a:defRPr>
            </a:lvl2pPr>
            <a:lvl3pPr marL="917575">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0"/>
              </a:spcBef>
              <a:spcAft>
                <a:spcPts val="1800"/>
              </a:spcAft>
              <a:defRPr/>
            </a:pPr>
            <a:r>
              <a:rPr lang="en-US" altLang="en-US" dirty="0">
                <a:solidFill>
                  <a:srgbClr val="0070C0"/>
                </a:solidFill>
              </a:rPr>
              <a:t>Hypothesis:</a:t>
            </a:r>
            <a:r>
              <a:rPr lang="en-US" altLang="en-US" b="0" dirty="0"/>
              <a:t> possible solution based on accurate observation.</a:t>
            </a:r>
          </a:p>
          <a:p>
            <a:pPr marL="0" indent="0">
              <a:spcBef>
                <a:spcPts val="0"/>
              </a:spcBef>
              <a:spcAft>
                <a:spcPts val="1800"/>
              </a:spcAft>
              <a:defRPr/>
            </a:pPr>
            <a:r>
              <a:rPr lang="en-US" altLang="en-US" dirty="0">
                <a:solidFill>
                  <a:srgbClr val="FF0000"/>
                </a:solidFill>
              </a:rPr>
              <a:t>Experiment:</a:t>
            </a:r>
            <a:r>
              <a:rPr lang="en-US" altLang="en-US" b="0" dirty="0"/>
              <a:t> “controlled” testing of the hypothesis.</a:t>
            </a:r>
          </a:p>
          <a:p>
            <a:pPr eaLnBrk="1" hangingPunct="1">
              <a:spcBef>
                <a:spcPts val="0"/>
              </a:spcBef>
              <a:spcAft>
                <a:spcPts val="1800"/>
              </a:spcAft>
              <a:defRPr/>
            </a:pPr>
            <a:r>
              <a:rPr lang="en-US" altLang="en-US" dirty="0">
                <a:solidFill>
                  <a:srgbClr val="002060"/>
                </a:solidFill>
              </a:rPr>
              <a:t>Theory:</a:t>
            </a:r>
            <a:r>
              <a:rPr lang="en-US" altLang="en-US" b="0" dirty="0"/>
              <a:t> repeatable pattern, giving </a:t>
            </a:r>
            <a:r>
              <a:rPr lang="en-US" altLang="en-US" u="sng" dirty="0"/>
              <a:t>explanation</a:t>
            </a:r>
            <a:r>
              <a:rPr lang="en-US" altLang="en-US" b="0" dirty="0"/>
              <a:t> of observations.</a:t>
            </a:r>
          </a:p>
          <a:p>
            <a:pPr marL="2173288" indent="-2173288" eaLnBrk="1" hangingPunct="1">
              <a:spcBef>
                <a:spcPts val="0"/>
              </a:spcBef>
              <a:spcAft>
                <a:spcPts val="1800"/>
              </a:spcAft>
              <a:defRPr/>
            </a:pPr>
            <a:r>
              <a:rPr lang="en-US" altLang="en-US" dirty="0">
                <a:solidFill>
                  <a:srgbClr val="B54C8C"/>
                </a:solidFill>
              </a:rPr>
              <a:t>Scientific law:</a:t>
            </a:r>
            <a:r>
              <a:rPr lang="en-US" altLang="en-US" b="0" dirty="0"/>
              <a:t> 	concise summary of observations and experiments found in nature that have not yet been refuted.</a:t>
            </a:r>
          </a:p>
          <a:p>
            <a:pPr eaLnBrk="1" hangingPunct="1">
              <a:spcBef>
                <a:spcPct val="50000"/>
              </a:spcBef>
              <a:defRPr/>
            </a:pPr>
            <a:endParaRPr lang="en-US" altLang="en-US" b="0" dirty="0"/>
          </a:p>
        </p:txBody>
      </p:sp>
      <p:pic>
        <p:nvPicPr>
          <p:cNvPr id="174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657600"/>
            <a:ext cx="8077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2" name="Footer Placeholder 1">
            <a:extLst>
              <a:ext uri="{FF2B5EF4-FFF2-40B4-BE49-F238E27FC236}">
                <a16:creationId xmlns:a16="http://schemas.microsoft.com/office/drawing/2014/main" id="{7540BF07-70F3-4039-95D4-5493DBDCA6B8}"/>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89376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wipe(up)">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wipe(up)">
                                      <p:cBhvr>
                                        <p:cTn id="12" dur="500"/>
                                        <p:tgtEl>
                                          <p:spTgt spid="348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wipe(up)">
                                      <p:cBhvr>
                                        <p:cTn id="17" dur="500"/>
                                        <p:tgtEl>
                                          <p:spTgt spid="348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wipe(up)">
                                      <p:cBhvr>
                                        <p:cTn id="22" dur="500"/>
                                        <p:tgtEl>
                                          <p:spTgt spid="348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914400"/>
            <a:ext cx="8595360" cy="1569660"/>
          </a:xfrm>
          <a:prstGeom prst="rect">
            <a:avLst/>
          </a:prstGeom>
          <a:noFill/>
        </p:spPr>
        <p:txBody>
          <a:bodyPr wrap="square" rtlCol="0">
            <a:spAutoFit/>
          </a:bodyPr>
          <a:lstStyle/>
          <a:p>
            <a:r>
              <a:rPr lang="en-US" sz="4000" b="0" dirty="0" err="1">
                <a:solidFill>
                  <a:srgbClr val="EA6F1E"/>
                </a:solidFill>
              </a:rPr>
              <a:t>Redi</a:t>
            </a:r>
            <a:r>
              <a:rPr lang="en-US" sz="2400" b="0" dirty="0" err="1"/>
              <a:t>’s</a:t>
            </a:r>
            <a:r>
              <a:rPr lang="en-US" sz="2400" b="0" dirty="0"/>
              <a:t> experiments tested the hypothesis of spontaneous generation for </a:t>
            </a:r>
            <a:r>
              <a:rPr lang="en-US" sz="2400" b="0" i="1" dirty="0"/>
              <a:t>macroscopic</a:t>
            </a:r>
            <a:r>
              <a:rPr lang="en-US" sz="2400" b="0" dirty="0"/>
              <a:t> organisms:</a:t>
            </a:r>
            <a:r>
              <a:rPr lang="en-US" sz="2800" b="0" dirty="0"/>
              <a:t> </a:t>
            </a:r>
          </a:p>
          <a:p>
            <a:pPr algn="ctr"/>
            <a:r>
              <a:rPr lang="en-US" sz="2800" dirty="0">
                <a:solidFill>
                  <a:srgbClr val="00B050"/>
                </a:solidFill>
              </a:rPr>
              <a:t>Are maggots created spontaneously?</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3072"/>
          <a:stretch/>
        </p:blipFill>
        <p:spPr bwMode="auto">
          <a:xfrm>
            <a:off x="2862262" y="3048000"/>
            <a:ext cx="2571933" cy="351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457200" y="0"/>
            <a:ext cx="4681628"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  &gt;</a:t>
            </a:r>
          </a:p>
        </p:txBody>
      </p:sp>
      <p:sp>
        <p:nvSpPr>
          <p:cNvPr id="2" name="Title 1"/>
          <p:cNvSpPr>
            <a:spLocks noGrp="1"/>
          </p:cNvSpPr>
          <p:nvPr>
            <p:ph type="title"/>
          </p:nvPr>
        </p:nvSpPr>
        <p:spPr>
          <a:xfrm>
            <a:off x="5257800" y="-10160"/>
            <a:ext cx="3683000" cy="822285"/>
          </a:xfrm>
        </p:spPr>
        <p:txBody>
          <a:bodyPr/>
          <a:lstStyle/>
          <a:p>
            <a:r>
              <a:rPr lang="en-US" dirty="0">
                <a:ln w="18000">
                  <a:solidFill>
                    <a:schemeClr val="accent2">
                      <a:satMod val="140000"/>
                    </a:schemeClr>
                  </a:solidFill>
                  <a:prstDash val="solid"/>
                  <a:miter lim="800000"/>
                </a:ln>
                <a:solidFill>
                  <a:schemeClr val="accent1">
                    <a:lumMod val="50000"/>
                  </a:schemeClr>
                </a:solidFill>
                <a:effectLst/>
              </a:rPr>
              <a:t>Disproving poor “science”</a:t>
            </a:r>
          </a:p>
        </p:txBody>
      </p:sp>
      <p:sp>
        <p:nvSpPr>
          <p:cNvPr id="11" name="TextBox 10"/>
          <p:cNvSpPr txBox="1"/>
          <p:nvPr/>
        </p:nvSpPr>
        <p:spPr>
          <a:xfrm>
            <a:off x="3157628" y="2586335"/>
            <a:ext cx="1981200" cy="461665"/>
          </a:xfrm>
          <a:prstGeom prst="rect">
            <a:avLst/>
          </a:prstGeom>
          <a:solidFill>
            <a:schemeClr val="accent2"/>
          </a:solidFill>
        </p:spPr>
        <p:txBody>
          <a:bodyPr wrap="square" rtlCol="0">
            <a:spAutoFit/>
          </a:bodyPr>
          <a:lstStyle/>
          <a:p>
            <a:pPr algn="ctr"/>
            <a:r>
              <a:rPr lang="en-US" sz="2400" dirty="0">
                <a:solidFill>
                  <a:srgbClr val="FFFFFF"/>
                </a:solidFill>
              </a:rPr>
              <a:t>No Cover</a:t>
            </a:r>
          </a:p>
        </p:txBody>
      </p:sp>
      <p:sp>
        <p:nvSpPr>
          <p:cNvPr id="4" name="Footer Placeholder 3">
            <a:extLst>
              <a:ext uri="{FF2B5EF4-FFF2-40B4-BE49-F238E27FC236}">
                <a16:creationId xmlns:a16="http://schemas.microsoft.com/office/drawing/2014/main" id="{7A6699E9-7247-47F4-9053-F44E7813F64B}"/>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412926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 y="914400"/>
            <a:ext cx="8595360" cy="1138773"/>
          </a:xfrm>
          <a:prstGeom prst="rect">
            <a:avLst/>
          </a:prstGeom>
          <a:noFill/>
        </p:spPr>
        <p:txBody>
          <a:bodyPr wrap="square" rtlCol="0">
            <a:spAutoFit/>
          </a:bodyPr>
          <a:lstStyle/>
          <a:p>
            <a:r>
              <a:rPr lang="en-US" sz="4000" b="0" dirty="0" err="1">
                <a:solidFill>
                  <a:srgbClr val="EA6F1E"/>
                </a:solidFill>
              </a:rPr>
              <a:t>Redi</a:t>
            </a:r>
            <a:r>
              <a:rPr lang="en-US" sz="2400" b="0" dirty="0" err="1"/>
              <a:t>’s</a:t>
            </a:r>
            <a:r>
              <a:rPr lang="en-US" sz="2400" b="0" dirty="0"/>
              <a:t> experiments showed that when the jars were sealed, no maggots appeared on the meat.</a:t>
            </a:r>
            <a:r>
              <a:rPr lang="en-US" sz="2800" b="0" dirty="0"/>
              <a:t>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081"/>
          <a:stretch/>
        </p:blipFill>
        <p:spPr bwMode="auto">
          <a:xfrm>
            <a:off x="1599293" y="2620534"/>
            <a:ext cx="5083447" cy="395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457200" y="0"/>
            <a:ext cx="4876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  &gt;</a:t>
            </a:r>
          </a:p>
        </p:txBody>
      </p:sp>
      <p:sp>
        <p:nvSpPr>
          <p:cNvPr id="12" name="TextBox 11"/>
          <p:cNvSpPr txBox="1"/>
          <p:nvPr/>
        </p:nvSpPr>
        <p:spPr>
          <a:xfrm>
            <a:off x="2788920" y="2158869"/>
            <a:ext cx="2697480" cy="461665"/>
          </a:xfrm>
          <a:prstGeom prst="rect">
            <a:avLst/>
          </a:prstGeom>
          <a:solidFill>
            <a:schemeClr val="accent2"/>
          </a:solidFill>
        </p:spPr>
        <p:txBody>
          <a:bodyPr wrap="square" rtlCol="0">
            <a:spAutoFit/>
          </a:bodyPr>
          <a:lstStyle/>
          <a:p>
            <a:pPr algn="ctr"/>
            <a:r>
              <a:rPr lang="en-US" sz="2400" dirty="0">
                <a:solidFill>
                  <a:srgbClr val="FFFFFF"/>
                </a:solidFill>
              </a:rPr>
              <a:t>Jars are sealed</a:t>
            </a:r>
          </a:p>
        </p:txBody>
      </p:sp>
      <p:sp>
        <p:nvSpPr>
          <p:cNvPr id="10" name="Title 1">
            <a:extLst>
              <a:ext uri="{FF2B5EF4-FFF2-40B4-BE49-F238E27FC236}">
                <a16:creationId xmlns:a16="http://schemas.microsoft.com/office/drawing/2014/main" id="{910CFA54-9252-4D03-A735-1722F68753A1}"/>
              </a:ext>
            </a:extLst>
          </p:cNvPr>
          <p:cNvSpPr>
            <a:spLocks noGrp="1"/>
          </p:cNvSpPr>
          <p:nvPr>
            <p:ph type="title"/>
          </p:nvPr>
        </p:nvSpPr>
        <p:spPr>
          <a:xfrm>
            <a:off x="5384800" y="-10160"/>
            <a:ext cx="3683000" cy="822285"/>
          </a:xfrm>
        </p:spPr>
        <p:txBody>
          <a:bodyPr/>
          <a:lstStyle/>
          <a:p>
            <a:r>
              <a:rPr lang="en-US" dirty="0">
                <a:ln w="18000">
                  <a:solidFill>
                    <a:schemeClr val="accent2">
                      <a:satMod val="140000"/>
                    </a:schemeClr>
                  </a:solidFill>
                  <a:prstDash val="solid"/>
                  <a:miter lim="800000"/>
                </a:ln>
                <a:solidFill>
                  <a:schemeClr val="accent1">
                    <a:lumMod val="50000"/>
                  </a:schemeClr>
                </a:solidFill>
                <a:effectLst/>
              </a:rPr>
              <a:t>Disproving poor “science”</a:t>
            </a:r>
          </a:p>
        </p:txBody>
      </p:sp>
      <p:sp>
        <p:nvSpPr>
          <p:cNvPr id="2" name="Footer Placeholder 1">
            <a:extLst>
              <a:ext uri="{FF2B5EF4-FFF2-40B4-BE49-F238E27FC236}">
                <a16:creationId xmlns:a16="http://schemas.microsoft.com/office/drawing/2014/main" id="{00A31E43-0C45-4D97-A894-F71A52511EF2}"/>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496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7" y="42862"/>
            <a:ext cx="2843213" cy="18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5725" y="983456"/>
            <a:ext cx="8991600" cy="5693866"/>
          </a:xfrm>
          <a:prstGeom prst="rect">
            <a:avLst/>
          </a:prstGeom>
          <a:noFill/>
        </p:spPr>
        <p:txBody>
          <a:bodyPr wrap="square" rtlCol="0">
            <a:spAutoFit/>
          </a:bodyPr>
          <a:lstStyle/>
          <a:p>
            <a:r>
              <a:rPr lang="en-US" sz="2400" b="0" dirty="0"/>
              <a:t> </a:t>
            </a:r>
            <a:r>
              <a:rPr lang="en-US" sz="2800" dirty="0">
                <a:solidFill>
                  <a:schemeClr val="accent1">
                    <a:lumMod val="50000"/>
                  </a:schemeClr>
                </a:solidFill>
              </a:rPr>
              <a:t>The Bible and Science:</a:t>
            </a:r>
          </a:p>
          <a:p>
            <a:r>
              <a:rPr lang="en-US" sz="2000" b="0" i="1" dirty="0"/>
              <a:t>	are absolutely compatible without the need to </a:t>
            </a:r>
            <a:r>
              <a:rPr lang="en-US" sz="2000" b="0" i="1" dirty="0">
                <a:solidFill>
                  <a:schemeClr val="bg1"/>
                </a:solidFill>
              </a:rPr>
              <a:t>compromise</a:t>
            </a:r>
            <a:r>
              <a:rPr lang="en-US" sz="2000" b="0" i="1" dirty="0"/>
              <a:t>.</a:t>
            </a:r>
          </a:p>
          <a:p>
            <a:endParaRPr lang="en-US" sz="2000" b="0" i="1" dirty="0"/>
          </a:p>
          <a:p>
            <a:r>
              <a:rPr lang="en-US" sz="2400" b="0" dirty="0">
                <a:solidFill>
                  <a:srgbClr val="FF0000"/>
                </a:solidFill>
              </a:rPr>
              <a:t>Many famous scientists sought to honor God by their endeavors:</a:t>
            </a:r>
          </a:p>
          <a:p>
            <a:endParaRPr lang="en-US" sz="800" b="0" i="1" dirty="0"/>
          </a:p>
          <a:p>
            <a:r>
              <a:rPr lang="en-US" sz="2400" b="0" dirty="0"/>
              <a:t>Johann Kepler (1571-1630) – </a:t>
            </a:r>
            <a:r>
              <a:rPr lang="en-US" sz="2400" b="0" dirty="0">
                <a:solidFill>
                  <a:srgbClr val="FF0000"/>
                </a:solidFill>
              </a:rPr>
              <a:t>Astronomer</a:t>
            </a:r>
          </a:p>
          <a:p>
            <a:r>
              <a:rPr lang="en-US" sz="2400" b="0" i="1" dirty="0">
                <a:solidFill>
                  <a:srgbClr val="0070C0"/>
                </a:solidFill>
                <a:latin typeface="Times New Roman" panose="02020603050405020304" pitchFamily="18" charset="0"/>
                <a:cs typeface="Times New Roman" panose="02020603050405020304" pitchFamily="18" charset="0"/>
              </a:rPr>
              <a:t>Awed by the power and wisdom of God, he once said that in his discoveries he was merely “thinking God’s thoughts after Him.</a:t>
            </a:r>
          </a:p>
          <a:p>
            <a:endParaRPr lang="en-US" sz="2400" b="0" dirty="0"/>
          </a:p>
          <a:p>
            <a:r>
              <a:rPr lang="en-US" sz="2400" b="0" dirty="0"/>
              <a:t>Blaise Pascal (1623-1662) – </a:t>
            </a:r>
            <a:r>
              <a:rPr lang="en-US" sz="2400" b="0" dirty="0">
                <a:solidFill>
                  <a:srgbClr val="FF0000"/>
                </a:solidFill>
              </a:rPr>
              <a:t>Mathematician (Pressure Law)</a:t>
            </a:r>
          </a:p>
          <a:p>
            <a:r>
              <a:rPr lang="en-US" sz="2400" b="0" i="1" dirty="0">
                <a:solidFill>
                  <a:srgbClr val="00B050"/>
                </a:solidFill>
                <a:latin typeface="Times New Roman" panose="02020603050405020304" pitchFamily="18" charset="0"/>
                <a:cs typeface="Times New Roman" panose="02020603050405020304" pitchFamily="18" charset="0"/>
              </a:rPr>
              <a:t>…maintained that “the only perfect knowledge [comes] through Christian revelation” </a:t>
            </a:r>
          </a:p>
          <a:p>
            <a:endParaRPr lang="en-US" sz="2400" b="0" dirty="0"/>
          </a:p>
          <a:p>
            <a:r>
              <a:rPr lang="en-US" sz="2400" b="0" dirty="0"/>
              <a:t>Robert Boyle (1627-1691) – </a:t>
            </a:r>
            <a:r>
              <a:rPr lang="en-US" sz="2400" b="0" dirty="0">
                <a:solidFill>
                  <a:srgbClr val="FF0000"/>
                </a:solidFill>
              </a:rPr>
              <a:t>“Father of Chemistry” (atom)</a:t>
            </a:r>
          </a:p>
          <a:p>
            <a:r>
              <a:rPr lang="en-US" sz="2400" b="0" i="1" dirty="0">
                <a:solidFill>
                  <a:srgbClr val="7030A0"/>
                </a:solidFill>
                <a:latin typeface="Times New Roman" panose="02020603050405020304" pitchFamily="18" charset="0"/>
                <a:cs typeface="Times New Roman" panose="02020603050405020304" pitchFamily="18" charset="0"/>
              </a:rPr>
              <a:t>…convinced that the Bible is a divine revelation. </a:t>
            </a:r>
          </a:p>
          <a:p>
            <a:endParaRPr lang="en-US" sz="2400" b="0" i="1" dirty="0"/>
          </a:p>
        </p:txBody>
      </p:sp>
      <p:sp>
        <p:nvSpPr>
          <p:cNvPr id="4" name="Rectangle 6"/>
          <p:cNvSpPr txBox="1">
            <a:spLocks noChangeArrowheads="1"/>
          </p:cNvSpPr>
          <p:nvPr/>
        </p:nvSpPr>
        <p:spPr>
          <a:xfrm>
            <a:off x="0" y="0"/>
            <a:ext cx="5486400" cy="685800"/>
          </a:xfrm>
          <a:prstGeom prst="rect">
            <a:avLst/>
          </a:prstGeom>
          <a:solidFill>
            <a:schemeClr val="accent5">
              <a:lumMod val="75000"/>
            </a:schemeClr>
          </a:solidFill>
        </p:spPr>
        <p:txBody>
          <a:bodyPr anchor="ctr" anchorCtr="0"/>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a:defRPr/>
            </a:pPr>
            <a:r>
              <a:rPr lang="en-US" altLang="en-US" b="0" dirty="0"/>
              <a:t>The Bible and Science</a:t>
            </a:r>
          </a:p>
        </p:txBody>
      </p:sp>
      <p:sp>
        <p:nvSpPr>
          <p:cNvPr id="2" name="Footer Placeholder 1">
            <a:extLst>
              <a:ext uri="{FF2B5EF4-FFF2-40B4-BE49-F238E27FC236}">
                <a16:creationId xmlns:a16="http://schemas.microsoft.com/office/drawing/2014/main" id="{191999A9-E356-4648-9B8E-78DD76C00BBD}"/>
              </a:ext>
            </a:extLst>
          </p:cNvPr>
          <p:cNvSpPr>
            <a:spLocks noGrp="1"/>
          </p:cNvSpPr>
          <p:nvPr>
            <p:ph type="ftr" sz="quarter" idx="10"/>
          </p:nvPr>
        </p:nvSpPr>
        <p:spPr/>
        <p:txBody>
          <a:bodyPr/>
          <a:lstStyle/>
          <a:p>
            <a:pPr>
              <a:defRPr/>
            </a:pPr>
            <a:r>
              <a:rPr lang="en-US" altLang="en-US"/>
              <a:t>CTRiesen Online Services LLC. </a:t>
            </a:r>
          </a:p>
        </p:txBody>
      </p:sp>
    </p:spTree>
    <p:extLst>
      <p:ext uri="{BB962C8B-B14F-4D97-AF65-F5344CB8AC3E}">
        <p14:creationId xmlns:p14="http://schemas.microsoft.com/office/powerpoint/2010/main" val="4289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left)">
                                      <p:cBhvr>
                                        <p:cTn id="21" dur="500"/>
                                        <p:tgtEl>
                                          <p:spTgt spid="5">
                                            <p:txEl>
                                              <p:pRg st="5" end="5"/>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left)">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wipe(left)">
                                      <p:cBhvr>
                                        <p:cTn id="30" dur="500"/>
                                        <p:tgtEl>
                                          <p:spTgt spid="5">
                                            <p:txEl>
                                              <p:pRg st="8" end="8"/>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ipe(left)">
                                      <p:cBhvr>
                                        <p:cTn id="34" dur="500"/>
                                        <p:tgtEl>
                                          <p:spTgt spid="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wipe(left)">
                                      <p:cBhvr>
                                        <p:cTn id="39" dur="500"/>
                                        <p:tgtEl>
                                          <p:spTgt spid="5">
                                            <p:txEl>
                                              <p:pRg st="11" end="11"/>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wipe(left)">
                                      <p:cBhvr>
                                        <p:cTn id="4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14400"/>
            <a:ext cx="8686800" cy="1569660"/>
          </a:xfrm>
          <a:prstGeom prst="rect">
            <a:avLst/>
          </a:prstGeom>
          <a:noFill/>
        </p:spPr>
        <p:txBody>
          <a:bodyPr wrap="square" rtlCol="0">
            <a:spAutoFit/>
          </a:bodyPr>
          <a:lstStyle/>
          <a:p>
            <a:r>
              <a:rPr lang="en-US" sz="4000" b="0" dirty="0" err="1">
                <a:solidFill>
                  <a:srgbClr val="EA6F1E"/>
                </a:solidFill>
              </a:rPr>
              <a:t>Redi</a:t>
            </a:r>
            <a:r>
              <a:rPr lang="en-US" sz="2400" b="0" dirty="0" err="1"/>
              <a:t>’s</a:t>
            </a:r>
            <a:r>
              <a:rPr lang="en-US" sz="2400" b="0" dirty="0"/>
              <a:t> experiments gave solid evidence against the opinion of spontaneous generation for </a:t>
            </a:r>
            <a:r>
              <a:rPr lang="en-US" sz="2400" b="0" i="1" dirty="0"/>
              <a:t>macroscopic</a:t>
            </a:r>
            <a:r>
              <a:rPr lang="en-US" sz="2400" b="0" dirty="0"/>
              <a:t> organisms:</a:t>
            </a:r>
            <a:r>
              <a:rPr lang="en-US" sz="2800" b="0" dirty="0"/>
              <a:t> </a:t>
            </a:r>
          </a:p>
          <a:p>
            <a:pPr algn="ctr"/>
            <a:r>
              <a:rPr lang="en-US" sz="2800" dirty="0">
                <a:solidFill>
                  <a:srgbClr val="00B050"/>
                </a:solidFill>
              </a:rPr>
              <a:t>Are maggots created spontaneously?  </a:t>
            </a:r>
            <a:r>
              <a:rPr lang="en-US" sz="2800" dirty="0">
                <a:solidFill>
                  <a:srgbClr val="7030A0"/>
                </a:solidFill>
              </a:rPr>
              <a:t>NO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680" y="3048000"/>
            <a:ext cx="6964818" cy="351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457200" y="0"/>
            <a:ext cx="4876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  &gt;</a:t>
            </a:r>
          </a:p>
        </p:txBody>
      </p:sp>
      <p:sp>
        <p:nvSpPr>
          <p:cNvPr id="11" name="TextBox 10"/>
          <p:cNvSpPr txBox="1"/>
          <p:nvPr/>
        </p:nvSpPr>
        <p:spPr>
          <a:xfrm>
            <a:off x="1447800" y="2586335"/>
            <a:ext cx="1981200" cy="461665"/>
          </a:xfrm>
          <a:prstGeom prst="rect">
            <a:avLst/>
          </a:prstGeom>
          <a:solidFill>
            <a:schemeClr val="accent2"/>
          </a:solidFill>
        </p:spPr>
        <p:txBody>
          <a:bodyPr wrap="square" rtlCol="0">
            <a:spAutoFit/>
          </a:bodyPr>
          <a:lstStyle/>
          <a:p>
            <a:pPr algn="ctr"/>
            <a:r>
              <a:rPr lang="en-US" sz="2400" dirty="0">
                <a:solidFill>
                  <a:srgbClr val="FFFFFF"/>
                </a:solidFill>
              </a:rPr>
              <a:t>No Cover</a:t>
            </a:r>
          </a:p>
        </p:txBody>
      </p:sp>
      <p:sp>
        <p:nvSpPr>
          <p:cNvPr id="12" name="TextBox 11"/>
          <p:cNvSpPr txBox="1"/>
          <p:nvPr/>
        </p:nvSpPr>
        <p:spPr>
          <a:xfrm>
            <a:off x="4617720" y="2586335"/>
            <a:ext cx="2697480" cy="461665"/>
          </a:xfrm>
          <a:prstGeom prst="rect">
            <a:avLst/>
          </a:prstGeom>
          <a:solidFill>
            <a:schemeClr val="accent2"/>
          </a:solidFill>
        </p:spPr>
        <p:txBody>
          <a:bodyPr wrap="square" rtlCol="0">
            <a:spAutoFit/>
          </a:bodyPr>
          <a:lstStyle/>
          <a:p>
            <a:pPr algn="ctr"/>
            <a:r>
              <a:rPr lang="en-US" sz="2400" dirty="0">
                <a:solidFill>
                  <a:srgbClr val="FFFFFF"/>
                </a:solidFill>
              </a:rPr>
              <a:t>Jars are sealed</a:t>
            </a:r>
          </a:p>
        </p:txBody>
      </p:sp>
      <p:sp>
        <p:nvSpPr>
          <p:cNvPr id="10" name="Title 1">
            <a:extLst>
              <a:ext uri="{FF2B5EF4-FFF2-40B4-BE49-F238E27FC236}">
                <a16:creationId xmlns:a16="http://schemas.microsoft.com/office/drawing/2014/main" id="{D8C1C346-AAC2-4CFE-ACAE-1513E7B988F0}"/>
              </a:ext>
            </a:extLst>
          </p:cNvPr>
          <p:cNvSpPr>
            <a:spLocks noGrp="1"/>
          </p:cNvSpPr>
          <p:nvPr>
            <p:ph type="title"/>
          </p:nvPr>
        </p:nvSpPr>
        <p:spPr>
          <a:xfrm>
            <a:off x="5461000" y="0"/>
            <a:ext cx="3683000" cy="822285"/>
          </a:xfrm>
        </p:spPr>
        <p:txBody>
          <a:bodyPr/>
          <a:lstStyle/>
          <a:p>
            <a:r>
              <a:rPr lang="en-US" dirty="0">
                <a:ln w="18000">
                  <a:solidFill>
                    <a:schemeClr val="accent2">
                      <a:satMod val="140000"/>
                    </a:schemeClr>
                  </a:solidFill>
                  <a:prstDash val="solid"/>
                  <a:miter lim="800000"/>
                </a:ln>
                <a:solidFill>
                  <a:schemeClr val="accent1">
                    <a:lumMod val="50000"/>
                  </a:schemeClr>
                </a:solidFill>
                <a:effectLst/>
              </a:rPr>
              <a:t>Disproving poor “science”</a:t>
            </a:r>
          </a:p>
        </p:txBody>
      </p:sp>
      <p:sp>
        <p:nvSpPr>
          <p:cNvPr id="2" name="Footer Placeholder 1">
            <a:extLst>
              <a:ext uri="{FF2B5EF4-FFF2-40B4-BE49-F238E27FC236}">
                <a16:creationId xmlns:a16="http://schemas.microsoft.com/office/drawing/2014/main" id="{65E58649-B0BB-4B3A-815B-13151A40916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59097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9066"/>
            <a:ext cx="3048000" cy="27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924475"/>
          </a:xfrm>
        </p:spPr>
        <p:txBody>
          <a:bodyPr/>
          <a:lstStyle/>
          <a:p>
            <a:pPr algn="ctr"/>
            <a:r>
              <a:rPr lang="en-US" sz="2800" dirty="0">
                <a:ln w="18000">
                  <a:solidFill>
                    <a:schemeClr val="accent2">
                      <a:satMod val="140000"/>
                    </a:schemeClr>
                  </a:solidFill>
                  <a:prstDash val="solid"/>
                  <a:miter lim="800000"/>
                </a:ln>
                <a:solidFill>
                  <a:schemeClr val="accent1">
                    <a:lumMod val="50000"/>
                  </a:schemeClr>
                </a:solidFill>
                <a:effectLst/>
              </a:rPr>
              <a:t>Spontaneous generation of microscopic organisms</a:t>
            </a:r>
            <a:endParaRPr lang="en-US" sz="2800" dirty="0">
              <a:solidFill>
                <a:schemeClr val="accent1">
                  <a:lumMod val="50000"/>
                </a:schemeClr>
              </a:solidFill>
              <a:effectLst/>
            </a:endParaRPr>
          </a:p>
        </p:txBody>
      </p:sp>
      <p:sp>
        <p:nvSpPr>
          <p:cNvPr id="3" name="Content Placeholder 2"/>
          <p:cNvSpPr>
            <a:spLocks noGrp="1"/>
          </p:cNvSpPr>
          <p:nvPr>
            <p:ph idx="1"/>
          </p:nvPr>
        </p:nvSpPr>
        <p:spPr>
          <a:xfrm>
            <a:off x="304800" y="1600200"/>
            <a:ext cx="5105400" cy="3048000"/>
          </a:xfrm>
        </p:spPr>
        <p:txBody>
          <a:bodyPr>
            <a:normAutofit/>
          </a:bodyPr>
          <a:lstStyle/>
          <a:p>
            <a:pPr marL="0" indent="0">
              <a:buNone/>
            </a:pPr>
            <a:r>
              <a:rPr lang="en-US" sz="2800" dirty="0">
                <a:solidFill>
                  <a:srgbClr val="D13426"/>
                </a:solidFill>
              </a:rPr>
              <a:t>Jean Baptiste Lamarck </a:t>
            </a:r>
            <a:r>
              <a:rPr lang="en-US" sz="1400" dirty="0">
                <a:solidFill>
                  <a:srgbClr val="D13426"/>
                </a:solidFill>
              </a:rPr>
              <a:t>(1744-1829) </a:t>
            </a:r>
          </a:p>
          <a:p>
            <a:pPr marL="0" indent="0">
              <a:spcAft>
                <a:spcPts val="0"/>
              </a:spcAft>
              <a:buNone/>
            </a:pPr>
            <a:r>
              <a:rPr lang="en-US" sz="2200" u="sng" dirty="0"/>
              <a:t>FALSELY</a:t>
            </a:r>
            <a:r>
              <a:rPr lang="en-US" sz="2200" dirty="0"/>
              <a:t> believed that as creatures strive for greater perfection and move up the evolutionary “ladder,” new organisms arise, by spontaneous generation, to fill the vacated places on the lower rungs.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238919" cy="5578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4" name="Footer Placeholder 3">
            <a:extLst>
              <a:ext uri="{FF2B5EF4-FFF2-40B4-BE49-F238E27FC236}">
                <a16:creationId xmlns:a16="http://schemas.microsoft.com/office/drawing/2014/main" id="{18AC94FE-97B6-460D-AEFA-FF31510ADAA3}"/>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42165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4648200"/>
          </a:xfrm>
        </p:spPr>
        <p:txBody>
          <a:bodyPr/>
          <a:lstStyle/>
          <a:p>
            <a:pPr marL="457200" indent="-457200">
              <a:buFont typeface="Arial" panose="020B0604020202020204" pitchFamily="34" charset="0"/>
              <a:buChar char="•"/>
            </a:pPr>
            <a:r>
              <a:rPr lang="en-US" dirty="0">
                <a:solidFill>
                  <a:srgbClr val="FF0000"/>
                </a:solidFill>
              </a:rPr>
              <a:t>Disproof of the traditional ideas of spontaneous generation (life coming from non-living material) is </a:t>
            </a:r>
            <a:r>
              <a:rPr lang="en-US" u="sng" dirty="0">
                <a:solidFill>
                  <a:srgbClr val="FF0000"/>
                </a:solidFill>
              </a:rPr>
              <a:t>no longer controversial </a:t>
            </a:r>
            <a:r>
              <a:rPr lang="en-US" dirty="0">
                <a:solidFill>
                  <a:srgbClr val="FF0000"/>
                </a:solidFill>
              </a:rPr>
              <a:t>among professional biologists. </a:t>
            </a:r>
          </a:p>
          <a:p>
            <a:pPr marL="0" indent="0"/>
            <a:endParaRPr lang="en-US" sz="1000" dirty="0"/>
          </a:p>
          <a:p>
            <a:pPr marL="457200" indent="-457200">
              <a:buFont typeface="Arial" panose="020B0604020202020204" pitchFamily="34" charset="0"/>
              <a:buChar char="•"/>
            </a:pPr>
            <a:r>
              <a:rPr lang="en-US" dirty="0"/>
              <a:t>YET, Evolutionists still claim that life arises in simple form from nonlife by way of a long and complicated series of chemical steps.</a:t>
            </a:r>
          </a:p>
          <a:p>
            <a:pPr marL="0" indent="0"/>
            <a:endParaRPr lang="en-US" sz="1000" dirty="0"/>
          </a:p>
          <a:p>
            <a:pPr marL="457200" indent="-457200">
              <a:buFont typeface="Arial" panose="020B0604020202020204" pitchFamily="34" charset="0"/>
              <a:buChar char="•"/>
            </a:pPr>
            <a:r>
              <a:rPr lang="en-US" dirty="0">
                <a:solidFill>
                  <a:srgbClr val="0070C0"/>
                </a:solidFill>
              </a:rPr>
              <a:t>This is NOT good science.</a:t>
            </a:r>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6" name="Title 1"/>
          <p:cNvSpPr txBox="1">
            <a:spLocks/>
          </p:cNvSpPr>
          <p:nvPr/>
        </p:nvSpPr>
        <p:spPr bwMode="auto">
          <a:xfrm>
            <a:off x="152400" y="523325"/>
            <a:ext cx="8534400" cy="9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a:r>
              <a:rPr lang="en-US" sz="2800" b="0" dirty="0">
                <a:ln w="18000">
                  <a:solidFill>
                    <a:schemeClr val="accent2">
                      <a:satMod val="140000"/>
                    </a:schemeClr>
                  </a:solidFill>
                  <a:prstDash val="solid"/>
                  <a:miter lim="800000"/>
                </a:ln>
                <a:solidFill>
                  <a:schemeClr val="accent1">
                    <a:lumMod val="50000"/>
                  </a:schemeClr>
                </a:solidFill>
                <a:effectLst/>
              </a:rPr>
              <a:t>Spontaneous generation proven wrong but still used</a:t>
            </a:r>
            <a:endParaRPr lang="en-US" sz="2800" b="0" dirty="0">
              <a:solidFill>
                <a:schemeClr val="accent1">
                  <a:lumMod val="50000"/>
                </a:schemeClr>
              </a:solidFill>
              <a:effectLst/>
            </a:endParaRPr>
          </a:p>
        </p:txBody>
      </p:sp>
      <p:sp>
        <p:nvSpPr>
          <p:cNvPr id="2" name="Footer Placeholder 1">
            <a:extLst>
              <a:ext uri="{FF2B5EF4-FFF2-40B4-BE49-F238E27FC236}">
                <a16:creationId xmlns:a16="http://schemas.microsoft.com/office/drawing/2014/main" id="{07B41059-D749-44E5-8076-76366219FAB0}"/>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6116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24475"/>
          </a:xfrm>
        </p:spPr>
        <p:txBody>
          <a:bodyPr/>
          <a:lstStyle/>
          <a:p>
            <a:pPr algn="ctr"/>
            <a:r>
              <a:rPr lang="en-US" sz="2800" strike="sngStrike" dirty="0">
                <a:ln w="18000">
                  <a:solidFill>
                    <a:schemeClr val="accent2">
                      <a:satMod val="140000"/>
                    </a:schemeClr>
                  </a:solidFill>
                  <a:prstDash val="solid"/>
                  <a:miter lim="800000"/>
                </a:ln>
                <a:solidFill>
                  <a:schemeClr val="accent1">
                    <a:lumMod val="50000"/>
                  </a:schemeClr>
                </a:solidFill>
                <a:effectLst/>
              </a:rPr>
              <a:t>Spontaneous generation of microscopic organisms</a:t>
            </a:r>
            <a:endParaRPr lang="en-US" sz="2800" strike="sngStrike" dirty="0">
              <a:solidFill>
                <a:schemeClr val="accent1">
                  <a:lumMod val="50000"/>
                </a:schemeClr>
              </a:solidFill>
              <a:effectLst/>
            </a:endParaRPr>
          </a:p>
        </p:txBody>
      </p:sp>
      <p:sp>
        <p:nvSpPr>
          <p:cNvPr id="3" name="Content Placeholder 2"/>
          <p:cNvSpPr>
            <a:spLocks noGrp="1"/>
          </p:cNvSpPr>
          <p:nvPr>
            <p:ph idx="1"/>
          </p:nvPr>
        </p:nvSpPr>
        <p:spPr>
          <a:xfrm>
            <a:off x="304800" y="1143000"/>
            <a:ext cx="8458200" cy="4953000"/>
          </a:xfrm>
        </p:spPr>
        <p:txBody>
          <a:bodyPr>
            <a:normAutofit fontScale="92500"/>
          </a:bodyPr>
          <a:lstStyle/>
          <a:p>
            <a:pPr marL="0" indent="0">
              <a:buNone/>
            </a:pPr>
            <a:r>
              <a:rPr lang="en-US" sz="3000" b="1" dirty="0">
                <a:solidFill>
                  <a:srgbClr val="FF0000"/>
                </a:solidFill>
              </a:rPr>
              <a:t>John Needham </a:t>
            </a:r>
            <a:r>
              <a:rPr lang="en-US" sz="2200" dirty="0"/>
              <a:t>(1713-1781) believed a “</a:t>
            </a:r>
            <a:r>
              <a:rPr lang="en-US" sz="2200" u="sng" dirty="0">
                <a:solidFill>
                  <a:srgbClr val="D13426"/>
                </a:solidFill>
              </a:rPr>
              <a:t>Life</a:t>
            </a:r>
            <a:r>
              <a:rPr lang="en-US" sz="2200" dirty="0"/>
              <a:t> force,” able to trigger spontaneous generation, existed in molecules of all inorganic matter. </a:t>
            </a:r>
          </a:p>
          <a:p>
            <a:pPr marL="692150" indent="-234950">
              <a:buFont typeface="Arial" panose="020B0604020202020204" pitchFamily="34" charset="0"/>
              <a:buChar char="•"/>
            </a:pPr>
            <a:r>
              <a:rPr lang="en-US" sz="2400" dirty="0">
                <a:solidFill>
                  <a:srgbClr val="7030A0"/>
                </a:solidFill>
              </a:rPr>
              <a:t>Boiling broth too long killed the life force</a:t>
            </a:r>
            <a:r>
              <a:rPr lang="en-US" sz="2400" dirty="0"/>
              <a:t>. </a:t>
            </a:r>
          </a:p>
          <a:p>
            <a:pPr marL="692150" indent="-234950">
              <a:buFont typeface="Arial" panose="020B0604020202020204" pitchFamily="34" charset="0"/>
              <a:buChar char="•"/>
            </a:pPr>
            <a:r>
              <a:rPr lang="en-US" sz="2400" dirty="0"/>
              <a:t>Sealing the flask prevented air from reaching the broth, which was also needed for the life force to work to spontaneously create life.</a:t>
            </a:r>
          </a:p>
          <a:p>
            <a:pPr marL="0" indent="0">
              <a:buNone/>
            </a:pPr>
            <a:endParaRPr lang="en-US" sz="800" dirty="0"/>
          </a:p>
          <a:p>
            <a:pPr marL="0" indent="0">
              <a:buNone/>
            </a:pPr>
            <a:r>
              <a:rPr lang="en-US" sz="2200" i="1" dirty="0">
                <a:latin typeface="Times New Roman" panose="02020603050405020304" pitchFamily="18" charset="0"/>
                <a:cs typeface="Times New Roman" panose="02020603050405020304" pitchFamily="18" charset="0"/>
              </a:rPr>
              <a:t>By 1860, the debate was so heated that the Paris Academy of Sciences offered a prize for any experiments that would prove or disprove spontaneous generation.  </a:t>
            </a:r>
          </a:p>
          <a:p>
            <a:pPr marL="0" indent="0">
              <a:buNone/>
            </a:pPr>
            <a:endParaRPr lang="en-US" sz="800" dirty="0"/>
          </a:p>
          <a:p>
            <a:pPr marL="0" indent="0">
              <a:buNone/>
            </a:pPr>
            <a:r>
              <a:rPr lang="en-US" sz="3000" dirty="0"/>
              <a:t>In 1864, </a:t>
            </a:r>
            <a:r>
              <a:rPr lang="en-US" sz="4800" b="1" dirty="0">
                <a:solidFill>
                  <a:srgbClr val="FF0000"/>
                </a:solidFill>
              </a:rPr>
              <a:t>Louis Pasteur </a:t>
            </a:r>
            <a:r>
              <a:rPr lang="en-US" sz="3000" dirty="0"/>
              <a:t>won the prize for his experiment which </a:t>
            </a:r>
            <a:r>
              <a:rPr lang="en-US" sz="3000" b="1" dirty="0">
                <a:solidFill>
                  <a:srgbClr val="0070C0"/>
                </a:solidFill>
              </a:rPr>
              <a:t>disproved spontaneous generation </a:t>
            </a:r>
            <a:r>
              <a:rPr lang="en-US" sz="3000" dirty="0"/>
              <a:t>of microscopic organisms. </a:t>
            </a:r>
          </a:p>
        </p:txBody>
      </p:sp>
      <p:sp>
        <p:nvSpPr>
          <p:cNvPr id="4"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5" name="Footer Placeholder 4">
            <a:extLst>
              <a:ext uri="{FF2B5EF4-FFF2-40B4-BE49-F238E27FC236}">
                <a16:creationId xmlns:a16="http://schemas.microsoft.com/office/drawing/2014/main" id="{E0FEFA49-9739-4193-96FE-0C07F1142AF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9940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0"/>
            <a:ext cx="3276600" cy="924475"/>
          </a:xfrm>
        </p:spPr>
        <p:txBody>
          <a:bodyPr/>
          <a:lstStyle/>
          <a:p>
            <a:pPr algn="ctr"/>
            <a:r>
              <a:rPr lang="en-US" sz="2800" strike="sngStrike" dirty="0">
                <a:ln w="18000">
                  <a:solidFill>
                    <a:schemeClr val="accent2">
                      <a:satMod val="140000"/>
                    </a:schemeClr>
                  </a:solidFill>
                  <a:prstDash val="solid"/>
                  <a:miter lim="800000"/>
                </a:ln>
                <a:solidFill>
                  <a:schemeClr val="accent1">
                    <a:lumMod val="50000"/>
                  </a:schemeClr>
                </a:solidFill>
                <a:effectLst/>
              </a:rPr>
              <a:t>Spontaneous generation</a:t>
            </a:r>
            <a:endParaRPr lang="en-US" sz="2800" strike="sngStrike" dirty="0">
              <a:solidFill>
                <a:schemeClr val="accent1">
                  <a:lumMod val="50000"/>
                </a:schemeClr>
              </a:solidFill>
              <a:effectLst/>
            </a:endParaRPr>
          </a:p>
        </p:txBody>
      </p:sp>
      <p:sp>
        <p:nvSpPr>
          <p:cNvPr id="3" name="Content Placeholder 2"/>
          <p:cNvSpPr>
            <a:spLocks noGrp="1"/>
          </p:cNvSpPr>
          <p:nvPr>
            <p:ph idx="1"/>
          </p:nvPr>
        </p:nvSpPr>
        <p:spPr>
          <a:xfrm>
            <a:off x="304800" y="685800"/>
            <a:ext cx="8153400" cy="4419600"/>
          </a:xfrm>
        </p:spPr>
        <p:txBody>
          <a:bodyPr>
            <a:normAutofit/>
          </a:bodyPr>
          <a:lstStyle/>
          <a:p>
            <a:pPr marL="0" indent="0"/>
            <a:r>
              <a:rPr lang="en-US" sz="4000" b="1" dirty="0">
                <a:solidFill>
                  <a:srgbClr val="FF0000"/>
                </a:solidFill>
              </a:rPr>
              <a:t>Pasteur’s experiments</a:t>
            </a:r>
          </a:p>
          <a:p>
            <a:pPr marL="0" indent="0"/>
            <a:r>
              <a:rPr lang="en-US" sz="2200" dirty="0"/>
              <a:t>1864 - </a:t>
            </a:r>
            <a:r>
              <a:rPr lang="en-US" sz="2200" dirty="0">
                <a:solidFill>
                  <a:srgbClr val="00B050"/>
                </a:solidFill>
              </a:rPr>
              <a:t>used broth in swan-necked flasks and flasks with cotton balls in the ends</a:t>
            </a:r>
            <a:r>
              <a:rPr lang="en-US" sz="2200" dirty="0"/>
              <a:t>. </a:t>
            </a:r>
          </a:p>
          <a:p>
            <a:pPr marL="0" indent="0"/>
            <a:r>
              <a:rPr lang="en-US" sz="2200" dirty="0"/>
              <a:t>Air was able to enter flasks, but microorganisms were filtered out. </a:t>
            </a:r>
            <a:r>
              <a:rPr lang="en-US" sz="2200" i="1" dirty="0">
                <a:latin typeface="Times New Roman" panose="02020603050405020304" pitchFamily="18" charset="0"/>
                <a:cs typeface="Times New Roman" panose="02020603050405020304" pitchFamily="18" charset="0"/>
              </a:rPr>
              <a:t>Some of his flasks on display today, in France, are still sterile.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3048000"/>
            <a:ext cx="7731125"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4" name="Footer Placeholder 3">
            <a:extLst>
              <a:ext uri="{FF2B5EF4-FFF2-40B4-BE49-F238E27FC236}">
                <a16:creationId xmlns:a16="http://schemas.microsoft.com/office/drawing/2014/main" id="{CD500FC1-2DE6-4607-A99C-BD6ADA668DFC}"/>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85750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Information Overload</a:t>
            </a:r>
          </a:p>
        </p:txBody>
      </p:sp>
      <p:sp>
        <p:nvSpPr>
          <p:cNvPr id="3" name="Content Placeholder 2"/>
          <p:cNvSpPr>
            <a:spLocks noGrp="1"/>
          </p:cNvSpPr>
          <p:nvPr>
            <p:ph idx="1"/>
          </p:nvPr>
        </p:nvSpPr>
        <p:spPr>
          <a:xfrm>
            <a:off x="457200" y="1143000"/>
            <a:ext cx="7772400" cy="4038600"/>
          </a:xfrm>
        </p:spPr>
        <p:txBody>
          <a:bodyPr/>
          <a:lstStyle/>
          <a:p>
            <a:pPr marL="457200" indent="-457200">
              <a:buFont typeface="Arial" panose="020B0604020202020204" pitchFamily="34" charset="0"/>
              <a:buChar char="•"/>
            </a:pPr>
            <a:r>
              <a:rPr lang="en-US" dirty="0">
                <a:solidFill>
                  <a:srgbClr val="00B050"/>
                </a:solidFill>
              </a:rPr>
              <a:t>How do we process so much information?</a:t>
            </a:r>
          </a:p>
          <a:p>
            <a:pPr marL="0" indent="0"/>
            <a:endParaRPr lang="en-US" sz="1000" dirty="0"/>
          </a:p>
          <a:p>
            <a:pPr marL="457200" indent="-457200">
              <a:buFont typeface="Arial" panose="020B0604020202020204" pitchFamily="34" charset="0"/>
              <a:buChar char="•"/>
            </a:pPr>
            <a:r>
              <a:rPr lang="en-US" dirty="0">
                <a:solidFill>
                  <a:srgbClr val="FF0000"/>
                </a:solidFill>
              </a:rPr>
              <a:t>How do we collect, organize, and analyze observations and data?</a:t>
            </a:r>
          </a:p>
          <a:p>
            <a:pPr marL="0" indent="0"/>
            <a:endParaRPr lang="en-US" sz="1000" dirty="0"/>
          </a:p>
          <a:p>
            <a:pPr marL="457200" indent="-457200">
              <a:buFont typeface="Arial" panose="020B0604020202020204" pitchFamily="34" charset="0"/>
              <a:buChar char="•"/>
            </a:pPr>
            <a:r>
              <a:rPr lang="en-US" dirty="0">
                <a:solidFill>
                  <a:srgbClr val="002060"/>
                </a:solidFill>
              </a:rPr>
              <a:t>Scientist use reports, tables, charts, and </a:t>
            </a:r>
            <a:r>
              <a:rPr lang="en-US" sz="7200" dirty="0">
                <a:solidFill>
                  <a:srgbClr val="002060"/>
                </a:solidFill>
              </a:rPr>
              <a:t>graphs</a:t>
            </a:r>
            <a:r>
              <a:rPr lang="en-US" dirty="0">
                <a:solidFill>
                  <a:srgbClr val="002060"/>
                </a:solidFill>
              </a:rPr>
              <a:t>.</a:t>
            </a:r>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4" name="Footer Placeholder 3">
            <a:extLst>
              <a:ext uri="{FF2B5EF4-FFF2-40B4-BE49-F238E27FC236}">
                <a16:creationId xmlns:a16="http://schemas.microsoft.com/office/drawing/2014/main" id="{116321DA-FF80-4EDC-A8B5-79567FC6FA68}"/>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0565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7197"/>
            <a:ext cx="8763000" cy="1302603"/>
          </a:xfrm>
        </p:spPr>
        <p:txBody>
          <a:bodyPr anchor="t"/>
          <a:lstStyle/>
          <a:p>
            <a:pPr>
              <a:spcBef>
                <a:spcPts val="1800"/>
              </a:spcBef>
            </a:pPr>
            <a:r>
              <a:rPr lang="en-US" dirty="0">
                <a:solidFill>
                  <a:schemeClr val="tx1"/>
                </a:solidFill>
                <a:effectLst/>
              </a:rPr>
              <a:t>An </a:t>
            </a:r>
            <a:r>
              <a:rPr lang="en-US" sz="3200" b="1" dirty="0">
                <a:solidFill>
                  <a:srgbClr val="0070C0"/>
                </a:solidFill>
                <a:effectLst/>
              </a:rPr>
              <a:t>independent variable</a:t>
            </a:r>
            <a:r>
              <a:rPr lang="en-US" dirty="0">
                <a:solidFill>
                  <a:schemeClr val="tx1"/>
                </a:solidFill>
                <a:effectLst/>
              </a:rPr>
              <a:t> is the variable that is NOT changed or controlled in a scientific experiment. It is used to test the effects on the</a:t>
            </a:r>
            <a:r>
              <a:rPr lang="en-US" dirty="0">
                <a:solidFill>
                  <a:schemeClr val="accent1">
                    <a:lumMod val="50000"/>
                  </a:schemeClr>
                </a:solidFill>
                <a:effectLst/>
              </a:rPr>
              <a:t> </a:t>
            </a:r>
            <a:r>
              <a:rPr lang="en-US" b="1" dirty="0">
                <a:solidFill>
                  <a:srgbClr val="FF0000"/>
                </a:solidFill>
                <a:effectLst/>
              </a:rPr>
              <a:t>dependent variable</a:t>
            </a:r>
            <a:r>
              <a:rPr lang="en-US" dirty="0">
                <a:solidFill>
                  <a:schemeClr val="tx1"/>
                </a:solidFill>
                <a:effectLst/>
              </a:rPr>
              <a:t>.</a:t>
            </a:r>
            <a:br>
              <a:rPr lang="en-US" dirty="0">
                <a:solidFill>
                  <a:schemeClr val="tx1"/>
                </a:solidFill>
                <a:effectLst/>
              </a:rPr>
            </a:br>
            <a:endParaRPr lang="en-US" sz="2400" dirty="0">
              <a:ln w="10160">
                <a:solidFill>
                  <a:schemeClr val="tx1"/>
                </a:solidFill>
                <a:prstDash val="solid"/>
              </a:ln>
              <a:solidFill>
                <a:schemeClr val="accent1">
                  <a:lumMod val="50000"/>
                </a:schemeClr>
              </a:solidFill>
              <a:effectLst/>
              <a:latin typeface="Arial" pitchFamily="34" charset="0"/>
              <a:cs typeface="Arial" pitchFamily="34" charset="0"/>
            </a:endParaRPr>
          </a:p>
        </p:txBody>
      </p:sp>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23110" r="21763"/>
          <a:stretch/>
        </p:blipFill>
        <p:spPr>
          <a:xfrm>
            <a:off x="2528888" y="4114800"/>
            <a:ext cx="4214812" cy="2514600"/>
          </a:xfrm>
          <a:prstGeom prst="rect">
            <a:avLst/>
          </a:prstGeom>
        </p:spPr>
      </p:pic>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8" name="Rectangle 7"/>
          <p:cNvSpPr/>
          <p:nvPr/>
        </p:nvSpPr>
        <p:spPr>
          <a:xfrm>
            <a:off x="228600" y="2286000"/>
            <a:ext cx="8763000" cy="1692771"/>
          </a:xfrm>
          <a:prstGeom prst="rect">
            <a:avLst/>
          </a:prstGeom>
        </p:spPr>
        <p:txBody>
          <a:bodyPr wrap="square">
            <a:spAutoFit/>
          </a:bodyPr>
          <a:lstStyle/>
          <a:p>
            <a:r>
              <a:rPr lang="en-US" sz="2400" dirty="0"/>
              <a:t>A </a:t>
            </a:r>
            <a:r>
              <a:rPr lang="en-US" dirty="0">
                <a:solidFill>
                  <a:srgbClr val="FF0000"/>
                </a:solidFill>
              </a:rPr>
              <a:t>dependent variable</a:t>
            </a:r>
            <a:r>
              <a:rPr lang="en-US" sz="2400" dirty="0"/>
              <a:t> is the variable </a:t>
            </a:r>
            <a:r>
              <a:rPr lang="en-US" sz="2400" dirty="0">
                <a:solidFill>
                  <a:srgbClr val="00B050"/>
                </a:solidFill>
              </a:rPr>
              <a:t>being tested</a:t>
            </a:r>
            <a:r>
              <a:rPr lang="en-US" sz="2400" dirty="0"/>
              <a:t> and measured in a scientific experiment. Its value depends on the value of the independent variable, and </a:t>
            </a:r>
            <a:r>
              <a:rPr lang="en-US" sz="2400" dirty="0">
                <a:solidFill>
                  <a:srgbClr val="00B050"/>
                </a:solidFill>
              </a:rPr>
              <a:t>it will change</a:t>
            </a:r>
            <a:r>
              <a:rPr lang="en-US" sz="2400" dirty="0"/>
              <a:t> as the independent variable’s value changes.</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814763"/>
            <a:ext cx="711406"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4269581"/>
            <a:ext cx="1905000" cy="2062103"/>
          </a:xfrm>
          <a:prstGeom prst="rect">
            <a:avLst/>
          </a:prstGeom>
          <a:solidFill>
            <a:srgbClr val="B54C8C"/>
          </a:solidFill>
        </p:spPr>
        <p:txBody>
          <a:bodyPr wrap="square" rtlCol="0">
            <a:spAutoFit/>
          </a:bodyPr>
          <a:lstStyle/>
          <a:p>
            <a:pPr algn="ctr"/>
            <a:r>
              <a:rPr lang="en-US" dirty="0"/>
              <a:t>Which variable is which?</a:t>
            </a:r>
          </a:p>
        </p:txBody>
      </p:sp>
      <p:sp>
        <p:nvSpPr>
          <p:cNvPr id="6" name="Footer Placeholder 5">
            <a:extLst>
              <a:ext uri="{FF2B5EF4-FFF2-40B4-BE49-F238E27FC236}">
                <a16:creationId xmlns:a16="http://schemas.microsoft.com/office/drawing/2014/main" id="{976FFF66-BC7F-4F94-9168-DAA56CA485DD}"/>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8427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7197"/>
            <a:ext cx="8763000" cy="1302603"/>
          </a:xfrm>
        </p:spPr>
        <p:txBody>
          <a:bodyPr anchor="t"/>
          <a:lstStyle/>
          <a:p>
            <a:pPr>
              <a:spcBef>
                <a:spcPts val="1800"/>
              </a:spcBef>
            </a:pPr>
            <a:r>
              <a:rPr lang="en-US" dirty="0">
                <a:solidFill>
                  <a:schemeClr val="tx1"/>
                </a:solidFill>
                <a:effectLst/>
              </a:rPr>
              <a:t>An </a:t>
            </a:r>
            <a:r>
              <a:rPr lang="en-US" sz="3200" b="1" dirty="0">
                <a:solidFill>
                  <a:srgbClr val="0070C0"/>
                </a:solidFill>
                <a:effectLst/>
              </a:rPr>
              <a:t>independent variable</a:t>
            </a:r>
            <a:r>
              <a:rPr lang="en-US" dirty="0">
                <a:solidFill>
                  <a:schemeClr val="tx1"/>
                </a:solidFill>
                <a:effectLst/>
              </a:rPr>
              <a:t> is the variable that is NOT changed or controlled in a scientific experiment. It is used to test the effects on the</a:t>
            </a:r>
            <a:r>
              <a:rPr lang="en-US" dirty="0">
                <a:solidFill>
                  <a:schemeClr val="accent1">
                    <a:lumMod val="50000"/>
                  </a:schemeClr>
                </a:solidFill>
                <a:effectLst/>
              </a:rPr>
              <a:t> </a:t>
            </a:r>
            <a:r>
              <a:rPr lang="en-US" b="1" dirty="0">
                <a:solidFill>
                  <a:srgbClr val="FF0000"/>
                </a:solidFill>
                <a:effectLst/>
              </a:rPr>
              <a:t>dependent variable</a:t>
            </a:r>
            <a:r>
              <a:rPr lang="en-US" dirty="0">
                <a:solidFill>
                  <a:schemeClr val="tx1"/>
                </a:solidFill>
                <a:effectLst/>
              </a:rPr>
              <a:t>.</a:t>
            </a:r>
            <a:br>
              <a:rPr lang="en-US" dirty="0">
                <a:solidFill>
                  <a:schemeClr val="tx1"/>
                </a:solidFill>
                <a:effectLst/>
              </a:rPr>
            </a:br>
            <a:endParaRPr lang="en-US" sz="2400" dirty="0">
              <a:ln w="10160">
                <a:solidFill>
                  <a:schemeClr val="tx1"/>
                </a:solidFill>
                <a:prstDash val="solid"/>
              </a:ln>
              <a:solidFill>
                <a:schemeClr val="accent1">
                  <a:lumMod val="50000"/>
                </a:schemeClr>
              </a:solidFill>
              <a:effectLst/>
              <a:latin typeface="Arial" pitchFamily="34" charset="0"/>
              <a:cs typeface="Arial" pitchFamily="34" charset="0"/>
            </a:endParaRPr>
          </a:p>
        </p:txBody>
      </p:sp>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762000" y="4114800"/>
            <a:ext cx="7645606" cy="2514600"/>
          </a:xfrm>
          <a:prstGeom prst="rect">
            <a:avLst/>
          </a:prstGeom>
        </p:spPr>
      </p:pic>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8" name="Rectangle 7"/>
          <p:cNvSpPr/>
          <p:nvPr/>
        </p:nvSpPr>
        <p:spPr>
          <a:xfrm>
            <a:off x="228600" y="2286000"/>
            <a:ext cx="8763000" cy="1692771"/>
          </a:xfrm>
          <a:prstGeom prst="rect">
            <a:avLst/>
          </a:prstGeom>
        </p:spPr>
        <p:txBody>
          <a:bodyPr wrap="square">
            <a:spAutoFit/>
          </a:bodyPr>
          <a:lstStyle/>
          <a:p>
            <a:r>
              <a:rPr lang="en-US" sz="2400" dirty="0"/>
              <a:t>A </a:t>
            </a:r>
            <a:r>
              <a:rPr lang="en-US" dirty="0">
                <a:solidFill>
                  <a:srgbClr val="FF0000"/>
                </a:solidFill>
              </a:rPr>
              <a:t>dependent variable</a:t>
            </a:r>
            <a:r>
              <a:rPr lang="en-US" sz="2400" dirty="0"/>
              <a:t> is the variable </a:t>
            </a:r>
            <a:r>
              <a:rPr lang="en-US" sz="2400" dirty="0">
                <a:solidFill>
                  <a:srgbClr val="00B050"/>
                </a:solidFill>
              </a:rPr>
              <a:t>being tested</a:t>
            </a:r>
            <a:r>
              <a:rPr lang="en-US" sz="2400" dirty="0"/>
              <a:t> and measured in a scientific experiment. Its value depends on the value of the independent variable, and </a:t>
            </a:r>
            <a:r>
              <a:rPr lang="en-US" sz="2400" dirty="0">
                <a:solidFill>
                  <a:srgbClr val="00B050"/>
                </a:solidFill>
              </a:rPr>
              <a:t>it will change</a:t>
            </a:r>
            <a:r>
              <a:rPr lang="en-US" sz="2400" dirty="0"/>
              <a:t> as the independent variable’s value changes.</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814763"/>
            <a:ext cx="711406"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a:extLst>
              <a:ext uri="{FF2B5EF4-FFF2-40B4-BE49-F238E27FC236}">
                <a16:creationId xmlns:a16="http://schemas.microsoft.com/office/drawing/2014/main" id="{D51218A9-617F-47C1-B2B0-CAC547AEF01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91031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50072"/>
            <a:ext cx="7772400" cy="1540728"/>
          </a:xfrm>
        </p:spPr>
        <p:txBody>
          <a:bodyPr/>
          <a:lstStyle/>
          <a:p>
            <a:pPr marL="0" indent="0"/>
            <a:r>
              <a:rPr lang="en-US" sz="2800" i="1" dirty="0">
                <a:latin typeface="Times New Roman" panose="02020603050405020304" pitchFamily="18" charset="0"/>
                <a:cs typeface="Times New Roman" panose="02020603050405020304" pitchFamily="18" charset="0"/>
              </a:rPr>
              <a:t>Compare brands of paper towels, to see which holds the most liquid. If one were to graph the results what would be the independent and dependent variables?</a:t>
            </a:r>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6" name="TextBox 5"/>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pic>
        <p:nvPicPr>
          <p:cNvPr id="7" name="Picture 6" descr="quick_check-01.eps"/>
          <p:cNvPicPr/>
          <p:nvPr/>
        </p:nvPicPr>
        <p:blipFill>
          <a:blip r:embed="rId2">
            <a:extLst>
              <a:ext uri="{28A0092B-C50C-407E-A947-70E740481C1C}">
                <a14:useLocalDpi xmlns:a14="http://schemas.microsoft.com/office/drawing/2010/main" val="0"/>
              </a:ext>
            </a:extLst>
          </a:blip>
          <a:stretch>
            <a:fillRect/>
          </a:stretch>
        </p:blipFill>
        <p:spPr>
          <a:xfrm>
            <a:off x="8077199" y="76201"/>
            <a:ext cx="1023937" cy="415498"/>
          </a:xfrm>
          <a:prstGeom prst="rect">
            <a:avLst/>
          </a:prstGeom>
        </p:spPr>
      </p:pic>
      <p:sp>
        <p:nvSpPr>
          <p:cNvPr id="2" name="Footer Placeholder 1">
            <a:extLst>
              <a:ext uri="{FF2B5EF4-FFF2-40B4-BE49-F238E27FC236}">
                <a16:creationId xmlns:a16="http://schemas.microsoft.com/office/drawing/2014/main" id="{EE23F016-B0F1-4437-BED9-C40A098428D3}"/>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85355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07197"/>
            <a:ext cx="8948736" cy="1911221"/>
          </a:xfrm>
        </p:spPr>
        <p:txBody>
          <a:bodyPr/>
          <a:lstStyle/>
          <a:p>
            <a:pPr marL="0" indent="0"/>
            <a:r>
              <a:rPr lang="en-US" sz="2400" i="1" dirty="0">
                <a:solidFill>
                  <a:srgbClr val="FF0000"/>
                </a:solidFill>
                <a:latin typeface="Times New Roman" panose="02020603050405020304" pitchFamily="18" charset="0"/>
                <a:cs typeface="Times New Roman" panose="02020603050405020304" pitchFamily="18" charset="0"/>
              </a:rPr>
              <a:t>The </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brand of paper towel </a:t>
            </a:r>
            <a:r>
              <a:rPr lang="en-US" sz="2400" i="1" dirty="0">
                <a:solidFill>
                  <a:srgbClr val="FF0000"/>
                </a:solidFill>
                <a:latin typeface="Times New Roman" panose="02020603050405020304" pitchFamily="18" charset="0"/>
                <a:cs typeface="Times New Roman" panose="02020603050405020304" pitchFamily="18" charset="0"/>
              </a:rPr>
              <a:t>would be the </a:t>
            </a: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independent</a:t>
            </a:r>
            <a:r>
              <a:rPr lang="en-US" sz="2400" i="1" dirty="0">
                <a:solidFill>
                  <a:srgbClr val="FF0000"/>
                </a:solidFill>
                <a:latin typeface="Times New Roman" panose="02020603050405020304" pitchFamily="18" charset="0"/>
                <a:cs typeface="Times New Roman" panose="02020603050405020304" pitchFamily="18" charset="0"/>
              </a:rPr>
              <a:t> variable because it is determined already and does not change.</a:t>
            </a:r>
          </a:p>
          <a:p>
            <a:pPr marL="0" indent="0"/>
            <a:r>
              <a:rPr lang="en-US" sz="2400" i="1" dirty="0">
                <a:solidFill>
                  <a:srgbClr val="0070C0"/>
                </a:solidFill>
                <a:latin typeface="Times New Roman" panose="02020603050405020304" pitchFamily="18" charset="0"/>
                <a:cs typeface="Times New Roman" panose="02020603050405020304" pitchFamily="18" charset="0"/>
              </a:rPr>
              <a:t>The </a:t>
            </a:r>
            <a:r>
              <a:rPr lang="en-US" sz="24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amount of liquid absorbed </a:t>
            </a:r>
            <a:r>
              <a:rPr lang="en-US" sz="2400" i="1" dirty="0">
                <a:solidFill>
                  <a:srgbClr val="0070C0"/>
                </a:solidFill>
                <a:latin typeface="Times New Roman" panose="02020603050405020304" pitchFamily="18" charset="0"/>
                <a:cs typeface="Times New Roman" panose="02020603050405020304" pitchFamily="18" charset="0"/>
              </a:rPr>
              <a:t>by the paper towel would change (</a:t>
            </a:r>
            <a: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DEPENDENT</a:t>
            </a:r>
            <a:r>
              <a:rPr lang="en-US" sz="2400" i="1" dirty="0">
                <a:solidFill>
                  <a:srgbClr val="0070C0"/>
                </a:solidFill>
                <a:latin typeface="Times New Roman" panose="02020603050405020304" pitchFamily="18" charset="0"/>
                <a:cs typeface="Times New Roman" panose="02020603050405020304" pitchFamily="18" charset="0"/>
              </a:rPr>
              <a:t> variable) based on the different brand of paper towel.</a:t>
            </a:r>
          </a:p>
        </p:txBody>
      </p:sp>
      <p:sp>
        <p:nvSpPr>
          <p:cNvPr id="4" name="Footer Placeholder 3"/>
          <p:cNvSpPr>
            <a:spLocks noGrp="1"/>
          </p:cNvSpPr>
          <p:nvPr>
            <p:ph type="ftr" sz="quarter" idx="10"/>
          </p:nvPr>
        </p:nvSpPr>
        <p:spPr/>
        <p:txBody>
          <a:bodyPr/>
          <a:lstStyle/>
          <a:p>
            <a:pPr>
              <a:defRPr/>
            </a:pPr>
            <a:r>
              <a:rPr lang="en-US" altLang="en-US"/>
              <a:t>CTRiesen Online Services LLC. </a:t>
            </a:r>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6" name="TextBox 5"/>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pic>
        <p:nvPicPr>
          <p:cNvPr id="7" name="Picture 6" descr="quick_check-01.eps"/>
          <p:cNvPicPr/>
          <p:nvPr/>
        </p:nvPicPr>
        <p:blipFill>
          <a:blip r:embed="rId2">
            <a:extLst>
              <a:ext uri="{28A0092B-C50C-407E-A947-70E740481C1C}">
                <a14:useLocalDpi xmlns:a14="http://schemas.microsoft.com/office/drawing/2010/main" val="0"/>
              </a:ext>
            </a:extLst>
          </a:blip>
          <a:stretch>
            <a:fillRect/>
          </a:stretch>
        </p:blipFill>
        <p:spPr>
          <a:xfrm>
            <a:off x="8077199" y="76201"/>
            <a:ext cx="1023937" cy="415498"/>
          </a:xfrm>
          <a:prstGeom prst="rect">
            <a:avLst/>
          </a:prstGeom>
        </p:spPr>
      </p:pic>
      <p:pic>
        <p:nvPicPr>
          <p:cNvPr id="2" name="Picture 1">
            <a:extLst>
              <a:ext uri="{FF2B5EF4-FFF2-40B4-BE49-F238E27FC236}">
                <a16:creationId xmlns:a16="http://schemas.microsoft.com/office/drawing/2014/main" id="{7F115722-DDA6-46BD-B439-A9B9A2A027B2}"/>
              </a:ext>
            </a:extLst>
          </p:cNvPr>
          <p:cNvPicPr>
            <a:picLocks noChangeAspect="1"/>
          </p:cNvPicPr>
          <p:nvPr/>
        </p:nvPicPr>
        <p:blipFill>
          <a:blip r:embed="rId3"/>
          <a:stretch>
            <a:fillRect/>
          </a:stretch>
        </p:blipFill>
        <p:spPr>
          <a:xfrm>
            <a:off x="326232" y="2624317"/>
            <a:ext cx="8491536" cy="4233683"/>
          </a:xfrm>
          <a:prstGeom prst="rect">
            <a:avLst/>
          </a:prstGeom>
        </p:spPr>
      </p:pic>
    </p:spTree>
    <p:extLst>
      <p:ext uri="{BB962C8B-B14F-4D97-AF65-F5344CB8AC3E}">
        <p14:creationId xmlns:p14="http://schemas.microsoft.com/office/powerpoint/2010/main" val="60572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20018"/>
            <a:ext cx="1905000" cy="184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799" y="762000"/>
            <a:ext cx="8497887" cy="5632311"/>
          </a:xfrm>
          <a:prstGeom prst="rect">
            <a:avLst/>
          </a:prstGeom>
          <a:noFill/>
        </p:spPr>
        <p:txBody>
          <a:bodyPr wrap="square" rtlCol="0">
            <a:spAutoFit/>
          </a:bodyPr>
          <a:lstStyle/>
          <a:p>
            <a:r>
              <a:rPr lang="en-US" sz="2400" b="0" dirty="0"/>
              <a:t>Sir Isaac Newton (1642-1727)</a:t>
            </a:r>
          </a:p>
          <a:p>
            <a:r>
              <a:rPr lang="en-US" sz="2400" b="0" i="1" dirty="0">
                <a:solidFill>
                  <a:srgbClr val="0070C0"/>
                </a:solidFill>
                <a:latin typeface="Times New Roman" panose="02020603050405020304" pitchFamily="18" charset="0"/>
                <a:cs typeface="Times New Roman" panose="02020603050405020304" pitchFamily="18" charset="0"/>
              </a:rPr>
              <a:t>Einstein once paid tribute to Newton by suggesting that </a:t>
            </a:r>
          </a:p>
          <a:p>
            <a:r>
              <a:rPr lang="en-US" sz="2400" b="0" i="1" dirty="0">
                <a:solidFill>
                  <a:srgbClr val="0070C0"/>
                </a:solidFill>
                <a:latin typeface="Times New Roman" panose="02020603050405020304" pitchFamily="18" charset="0"/>
                <a:cs typeface="Times New Roman" panose="02020603050405020304" pitchFamily="18" charset="0"/>
              </a:rPr>
              <a:t>his own work would have been impossible but for the </a:t>
            </a:r>
          </a:p>
          <a:p>
            <a:r>
              <a:rPr lang="en-US" sz="2400" b="0" i="1" dirty="0">
                <a:solidFill>
                  <a:srgbClr val="0070C0"/>
                </a:solidFill>
                <a:latin typeface="Times New Roman" panose="02020603050405020304" pitchFamily="18" charset="0"/>
                <a:cs typeface="Times New Roman" panose="02020603050405020304" pitchFamily="18" charset="0"/>
              </a:rPr>
              <a:t>discoveries of Newton. “</a:t>
            </a:r>
            <a:r>
              <a:rPr lang="en-US" sz="2400" b="0" i="1" dirty="0">
                <a:solidFill>
                  <a:srgbClr val="00B050"/>
                </a:solidFill>
                <a:latin typeface="Times New Roman" panose="02020603050405020304" pitchFamily="18" charset="0"/>
                <a:cs typeface="Times New Roman" panose="02020603050405020304" pitchFamily="18" charset="0"/>
              </a:rPr>
              <a:t>This most beautiful system of the sun, planets, and comets, could only proceed from the counsel and dominion of an intelligent and powerful Being</a:t>
            </a:r>
            <a:r>
              <a:rPr lang="en-US" sz="2400" b="0" i="1" dirty="0">
                <a:solidFill>
                  <a:srgbClr val="0070C0"/>
                </a:solidFill>
                <a:latin typeface="Times New Roman" panose="02020603050405020304" pitchFamily="18" charset="0"/>
                <a:cs typeface="Times New Roman" panose="02020603050405020304" pitchFamily="18" charset="0"/>
              </a:rPr>
              <a:t>.”</a:t>
            </a:r>
          </a:p>
          <a:p>
            <a:endParaRPr lang="en-US" sz="1200" b="0" i="1" dirty="0">
              <a:solidFill>
                <a:srgbClr val="0070C0"/>
              </a:solidFill>
              <a:latin typeface="Times New Roman" panose="02020603050405020304" pitchFamily="18" charset="0"/>
              <a:cs typeface="Times New Roman" panose="02020603050405020304" pitchFamily="18" charset="0"/>
            </a:endParaRPr>
          </a:p>
          <a:p>
            <a:r>
              <a:rPr lang="en-US" sz="2400" b="0" dirty="0"/>
              <a:t>Michael Faraday (1791-1867) - </a:t>
            </a:r>
            <a:r>
              <a:rPr lang="en-US" sz="2400" b="0" dirty="0">
                <a:solidFill>
                  <a:srgbClr val="FF0000"/>
                </a:solidFill>
              </a:rPr>
              <a:t>Electromagnetism</a:t>
            </a:r>
          </a:p>
          <a:p>
            <a:r>
              <a:rPr lang="en-US" sz="2400" b="0" i="1" dirty="0">
                <a:solidFill>
                  <a:srgbClr val="002060"/>
                </a:solidFill>
                <a:latin typeface="Times New Roman" panose="02020603050405020304" pitchFamily="18" charset="0"/>
                <a:cs typeface="Times New Roman" panose="02020603050405020304" pitchFamily="18" charset="0"/>
              </a:rPr>
              <a:t>…devoutly believed that God was the maker and sustainer of all things and like Louis Pasteur was inspired in his scientific work by his simple but steadfast belief in the will of God.</a:t>
            </a:r>
          </a:p>
          <a:p>
            <a:endParaRPr lang="en-US" sz="1200" b="0" i="1" dirty="0">
              <a:solidFill>
                <a:srgbClr val="002060"/>
              </a:solidFill>
              <a:latin typeface="Times New Roman" panose="02020603050405020304" pitchFamily="18" charset="0"/>
              <a:cs typeface="Times New Roman" panose="02020603050405020304" pitchFamily="18" charset="0"/>
            </a:endParaRPr>
          </a:p>
          <a:p>
            <a:r>
              <a:rPr lang="en-US" sz="2400" b="0" dirty="0" err="1"/>
              <a:t>Wernher</a:t>
            </a:r>
            <a:r>
              <a:rPr lang="en-US" sz="2400" b="0" dirty="0"/>
              <a:t> von Braun (1912-1977) - </a:t>
            </a:r>
            <a:r>
              <a:rPr lang="en-US" sz="2400" b="0" dirty="0">
                <a:solidFill>
                  <a:srgbClr val="FF0000"/>
                </a:solidFill>
              </a:rPr>
              <a:t>NASA Rocket Engineer</a:t>
            </a:r>
            <a:r>
              <a:rPr lang="en-US" sz="2400" b="0" dirty="0"/>
              <a:t> </a:t>
            </a:r>
          </a:p>
          <a:p>
            <a:r>
              <a:rPr lang="en-US" sz="2400" b="0" dirty="0"/>
              <a:t>“</a:t>
            </a:r>
            <a:r>
              <a:rPr lang="en-US" sz="2400" b="0" i="1" dirty="0">
                <a:solidFill>
                  <a:srgbClr val="0070C0"/>
                </a:solidFill>
                <a:latin typeface="Times New Roman" panose="02020603050405020304" pitchFamily="18" charset="0"/>
                <a:cs typeface="Times New Roman" panose="02020603050405020304" pitchFamily="18" charset="0"/>
              </a:rPr>
              <a:t>There is certainly no scientific reason why God cannot retain the same position in our modern world that He held before we began probing His creation with the telescope and cyclotron</a:t>
            </a:r>
            <a:r>
              <a:rPr lang="en-US" sz="2400" b="0" i="1" dirty="0">
                <a:solidFill>
                  <a:srgbClr val="FF0000"/>
                </a:solidFill>
                <a:latin typeface="Times New Roman" panose="02020603050405020304" pitchFamily="18" charset="0"/>
                <a:cs typeface="Times New Roman" panose="02020603050405020304" pitchFamily="18" charset="0"/>
              </a:rPr>
              <a:t>.</a:t>
            </a:r>
            <a:r>
              <a:rPr lang="en-US" sz="2400" b="0" i="1" dirty="0">
                <a:latin typeface="Times New Roman" panose="02020603050405020304" pitchFamily="18" charset="0"/>
                <a:cs typeface="Times New Roman" panose="02020603050405020304" pitchFamily="18" charset="0"/>
              </a:rPr>
              <a:t>”</a:t>
            </a:r>
          </a:p>
        </p:txBody>
      </p:sp>
      <p:sp>
        <p:nvSpPr>
          <p:cNvPr id="4" name="Rectangle 6"/>
          <p:cNvSpPr txBox="1">
            <a:spLocks noChangeArrowheads="1"/>
          </p:cNvSpPr>
          <p:nvPr/>
        </p:nvSpPr>
        <p:spPr>
          <a:xfrm>
            <a:off x="0" y="0"/>
            <a:ext cx="5486400" cy="685800"/>
          </a:xfrm>
          <a:prstGeom prst="rect">
            <a:avLst/>
          </a:prstGeom>
          <a:solidFill>
            <a:schemeClr val="accent5">
              <a:lumMod val="75000"/>
            </a:schemeClr>
          </a:solidFill>
        </p:spPr>
        <p:txBody>
          <a:bodyPr anchor="ctr" anchorCtr="0"/>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a:defRPr/>
            </a:pPr>
            <a:r>
              <a:rPr lang="en-US" altLang="en-US" b="0" dirty="0"/>
              <a:t>The Bible and Science</a:t>
            </a:r>
          </a:p>
        </p:txBody>
      </p:sp>
      <p:sp>
        <p:nvSpPr>
          <p:cNvPr id="2" name="Footer Placeholder 1">
            <a:extLst>
              <a:ext uri="{FF2B5EF4-FFF2-40B4-BE49-F238E27FC236}">
                <a16:creationId xmlns:a16="http://schemas.microsoft.com/office/drawing/2014/main" id="{7F48BE03-A2FC-4A6E-856F-5764F1D7E127}"/>
              </a:ext>
            </a:extLst>
          </p:cNvPr>
          <p:cNvSpPr>
            <a:spLocks noGrp="1"/>
          </p:cNvSpPr>
          <p:nvPr>
            <p:ph type="ftr" sz="quarter" idx="10"/>
          </p:nvPr>
        </p:nvSpPr>
        <p:spPr/>
        <p:txBody>
          <a:bodyPr/>
          <a:lstStyle/>
          <a:p>
            <a:pPr>
              <a:defRPr/>
            </a:pPr>
            <a:r>
              <a:rPr lang="en-US" altLang="en-US"/>
              <a:t>CTRiesen Online Services LLC. </a:t>
            </a:r>
          </a:p>
        </p:txBody>
      </p:sp>
    </p:spTree>
    <p:extLst>
      <p:ext uri="{BB962C8B-B14F-4D97-AF65-F5344CB8AC3E}">
        <p14:creationId xmlns:p14="http://schemas.microsoft.com/office/powerpoint/2010/main" val="6050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500"/>
                                        <p:tgtEl>
                                          <p:spTgt spid="5">
                                            <p:txEl>
                                              <p:pRg st="2" end="2"/>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up)">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up)">
                                      <p:cBhvr>
                                        <p:cTn id="20" dur="500"/>
                                        <p:tgtEl>
                                          <p:spTgt spid="5">
                                            <p:txEl>
                                              <p:pRg st="5" end="5"/>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up)">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wipe(up)">
                                      <p:cBhvr>
                                        <p:cTn id="29" dur="500"/>
                                        <p:tgtEl>
                                          <p:spTgt spid="5">
                                            <p:txEl>
                                              <p:pRg st="8" end="8"/>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wipe(up)">
                                      <p:cBhvr>
                                        <p:cTn id="3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3428316" y="2081212"/>
            <a:ext cx="5310871" cy="4354914"/>
          </a:xfrm>
          <a:prstGeom prst="rect">
            <a:avLst/>
          </a:prstGeom>
        </p:spPr>
      </p:pic>
      <p:sp>
        <p:nvSpPr>
          <p:cNvPr id="8" name="TextBox 7"/>
          <p:cNvSpPr txBox="1"/>
          <p:nvPr/>
        </p:nvSpPr>
        <p:spPr>
          <a:xfrm>
            <a:off x="1219200" y="1143000"/>
            <a:ext cx="7010400" cy="646331"/>
          </a:xfrm>
          <a:prstGeom prst="rect">
            <a:avLst/>
          </a:prstGeom>
          <a:noFill/>
        </p:spPr>
        <p:txBody>
          <a:bodyPr wrap="square" rtlCol="0">
            <a:spAutoFit/>
          </a:bodyPr>
          <a:lstStyle/>
          <a:p>
            <a:pPr algn="ctr"/>
            <a:r>
              <a:rPr lang="en-US" sz="3600" b="0" dirty="0">
                <a:solidFill>
                  <a:srgbClr val="000000"/>
                </a:solidFill>
                <a:latin typeface="Arial"/>
                <a:ea typeface="ＭＳ Ｐゴシック"/>
              </a:rPr>
              <a:t>Where do the variables go?</a:t>
            </a:r>
            <a:endParaRPr lang="en-US" sz="3600" dirty="0">
              <a:solidFill>
                <a:srgbClr val="000000"/>
              </a:solidFill>
            </a:endParaRPr>
          </a:p>
        </p:txBody>
      </p:sp>
      <p:sp>
        <p:nvSpPr>
          <p:cNvPr id="9"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10" name="Picture 9" descr="quick_check-01.eps"/>
          <p:cNvPicPr/>
          <p:nvPr/>
        </p:nvPicPr>
        <p:blipFill>
          <a:blip r:embed="rId3">
            <a:extLst>
              <a:ext uri="{28A0092B-C50C-407E-A947-70E740481C1C}">
                <a14:useLocalDpi xmlns:a14="http://schemas.microsoft.com/office/drawing/2010/main" val="0"/>
              </a:ext>
            </a:extLst>
          </a:blip>
          <a:stretch>
            <a:fillRect/>
          </a:stretch>
        </p:blipFill>
        <p:spPr>
          <a:xfrm>
            <a:off x="8456930" y="19731"/>
            <a:ext cx="687070" cy="685119"/>
          </a:xfrm>
          <a:prstGeom prst="rect">
            <a:avLst/>
          </a:prstGeom>
        </p:spPr>
      </p:pic>
      <p:sp>
        <p:nvSpPr>
          <p:cNvPr id="4" name="Rectangle 3"/>
          <p:cNvSpPr/>
          <p:nvPr/>
        </p:nvSpPr>
        <p:spPr>
          <a:xfrm>
            <a:off x="161925" y="2514600"/>
            <a:ext cx="3275916" cy="2554545"/>
          </a:xfrm>
          <a:prstGeom prst="rect">
            <a:avLst/>
          </a:prstGeom>
        </p:spPr>
        <p:txBody>
          <a:bodyPr wrap="square">
            <a:spAutoFit/>
          </a:bodyPr>
          <a:lstStyle/>
          <a:p>
            <a:r>
              <a:rPr lang="en-US" dirty="0">
                <a:solidFill>
                  <a:srgbClr val="00B050"/>
                </a:solidFill>
              </a:rPr>
              <a:t>What are the dependent and independent variables for Boyle’s Law</a:t>
            </a:r>
            <a:r>
              <a:rPr lang="en-US" dirty="0">
                <a:solidFill>
                  <a:srgbClr val="00B050"/>
                </a:solidFill>
                <a:sym typeface="Wingdings" panose="05000000000000000000" pitchFamily="2" charset="2"/>
              </a:rPr>
              <a:t>?</a:t>
            </a:r>
            <a:endParaRPr lang="en-US" dirty="0">
              <a:solidFill>
                <a:srgbClr val="00B050"/>
              </a:solidFill>
            </a:endParaRPr>
          </a:p>
        </p:txBody>
      </p:sp>
      <p:sp>
        <p:nvSpPr>
          <p:cNvPr id="2" name="Footer Placeholder 1">
            <a:extLst>
              <a:ext uri="{FF2B5EF4-FFF2-40B4-BE49-F238E27FC236}">
                <a16:creationId xmlns:a16="http://schemas.microsoft.com/office/drawing/2014/main" id="{9A64512A-350D-4043-9A60-489C8ED7A3D3}"/>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1790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97" y="3962400"/>
            <a:ext cx="4572000" cy="2209800"/>
          </a:xfrm>
        </p:spPr>
        <p:txBody>
          <a:bodyPr anchor="t"/>
          <a:lstStyle/>
          <a:p>
            <a:pPr>
              <a:spcBef>
                <a:spcPts val="1200"/>
              </a:spcBef>
            </a:pPr>
            <a:r>
              <a:rPr lang="en-US" dirty="0">
                <a:solidFill>
                  <a:schemeClr val="tx1"/>
                </a:solidFill>
                <a:effectLst/>
              </a:rPr>
              <a:t>The </a:t>
            </a:r>
            <a:r>
              <a:rPr lang="en-US" b="1" dirty="0">
                <a:solidFill>
                  <a:srgbClr val="0070C0"/>
                </a:solidFill>
                <a:effectLst/>
              </a:rPr>
              <a:t>independent variable</a:t>
            </a:r>
            <a:r>
              <a:rPr lang="en-US" dirty="0">
                <a:solidFill>
                  <a:schemeClr val="tx1"/>
                </a:solidFill>
                <a:effectLst/>
              </a:rPr>
              <a:t> is graphed on the </a:t>
            </a:r>
            <a:r>
              <a:rPr lang="en-US" b="1" dirty="0">
                <a:solidFill>
                  <a:srgbClr val="0070C0"/>
                </a:solidFill>
                <a:effectLst/>
              </a:rPr>
              <a:t>x </a:t>
            </a:r>
            <a:r>
              <a:rPr lang="en-US" dirty="0">
                <a:solidFill>
                  <a:schemeClr val="tx1"/>
                </a:solidFill>
                <a:effectLst/>
              </a:rPr>
              <a:t>axis [</a:t>
            </a:r>
            <a:r>
              <a:rPr lang="en-US" dirty="0">
                <a:solidFill>
                  <a:srgbClr val="FF0000"/>
                </a:solidFill>
                <a:effectLst/>
              </a:rPr>
              <a:t>pressure</a:t>
            </a:r>
            <a:r>
              <a:rPr lang="en-US" dirty="0">
                <a:solidFill>
                  <a:schemeClr val="tx1"/>
                </a:solidFill>
                <a:effectLst/>
              </a:rPr>
              <a:t>] </a:t>
            </a:r>
            <a:br>
              <a:rPr lang="en-US" dirty="0">
                <a:solidFill>
                  <a:schemeClr val="tx1"/>
                </a:solidFill>
                <a:effectLst/>
              </a:rPr>
            </a:br>
            <a:br>
              <a:rPr lang="en-US" dirty="0">
                <a:solidFill>
                  <a:schemeClr val="tx1"/>
                </a:solidFill>
                <a:effectLst/>
              </a:rPr>
            </a:br>
            <a:r>
              <a:rPr lang="en-US" dirty="0">
                <a:solidFill>
                  <a:schemeClr val="tx1"/>
                </a:solidFill>
                <a:effectLst/>
              </a:rPr>
              <a:t>The </a:t>
            </a:r>
            <a:r>
              <a:rPr lang="en-US" b="1" dirty="0">
                <a:solidFill>
                  <a:srgbClr val="00B050"/>
                </a:solidFill>
                <a:effectLst/>
              </a:rPr>
              <a:t>dependent variable</a:t>
            </a:r>
            <a:r>
              <a:rPr lang="en-US" dirty="0">
                <a:solidFill>
                  <a:schemeClr val="accent1">
                    <a:lumMod val="50000"/>
                  </a:schemeClr>
                </a:solidFill>
                <a:effectLst/>
              </a:rPr>
              <a:t> </a:t>
            </a:r>
            <a:r>
              <a:rPr lang="en-US" dirty="0">
                <a:solidFill>
                  <a:schemeClr val="tx1"/>
                </a:solidFill>
                <a:effectLst/>
              </a:rPr>
              <a:t>is graphed on the </a:t>
            </a:r>
            <a:r>
              <a:rPr lang="en-US" b="1" dirty="0">
                <a:solidFill>
                  <a:srgbClr val="00B050"/>
                </a:solidFill>
                <a:effectLst/>
              </a:rPr>
              <a:t>y</a:t>
            </a:r>
            <a:r>
              <a:rPr lang="en-US" dirty="0">
                <a:solidFill>
                  <a:schemeClr val="tx1"/>
                </a:solidFill>
                <a:effectLst/>
              </a:rPr>
              <a:t> axis. [</a:t>
            </a:r>
            <a:r>
              <a:rPr lang="en-US" dirty="0">
                <a:solidFill>
                  <a:srgbClr val="FF0000"/>
                </a:solidFill>
                <a:effectLst/>
              </a:rPr>
              <a:t>volume</a:t>
            </a:r>
            <a:r>
              <a:rPr lang="en-US" dirty="0">
                <a:solidFill>
                  <a:schemeClr val="tx1"/>
                </a:solidFill>
                <a:effectLst/>
              </a:rPr>
              <a:t>]</a:t>
            </a:r>
            <a:br>
              <a:rPr lang="en-US" dirty="0">
                <a:solidFill>
                  <a:schemeClr val="tx1"/>
                </a:solidFill>
                <a:effectLst/>
              </a:rPr>
            </a:br>
            <a:br>
              <a:rPr lang="en-US" dirty="0">
                <a:solidFill>
                  <a:schemeClr val="tx1"/>
                </a:solidFill>
                <a:effectLst/>
              </a:rPr>
            </a:br>
            <a:br>
              <a:rPr lang="en-US" sz="900" dirty="0">
                <a:solidFill>
                  <a:schemeClr val="tx1"/>
                </a:solidFill>
              </a:rPr>
            </a:br>
            <a:endParaRPr lang="en-US" sz="2400" dirty="0">
              <a:ln w="10160">
                <a:solidFill>
                  <a:schemeClr val="tx1"/>
                </a:solidFill>
                <a:prstDash val="solid"/>
              </a:ln>
              <a:solidFill>
                <a:schemeClr val="accent1">
                  <a:lumMod val="50000"/>
                </a:schemeClr>
              </a:solidFill>
              <a:effectLst/>
              <a:latin typeface="Arial" pitchFamily="34" charset="0"/>
              <a:cs typeface="Arial" pitchFamily="34" charset="0"/>
            </a:endParaRPr>
          </a:p>
        </p:txBody>
      </p:sp>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a:srcRect l="3333" t="8333" r="3333" b="20000"/>
          <a:stretch/>
        </p:blipFill>
        <p:spPr>
          <a:xfrm>
            <a:off x="228600" y="1066800"/>
            <a:ext cx="5209953" cy="2667000"/>
          </a:xfrm>
          <a:prstGeom prst="rect">
            <a:avLst/>
          </a:prstGeom>
          <a:ln w="19050">
            <a:solidFill>
              <a:schemeClr val="accent1">
                <a:lumMod val="50000"/>
              </a:schemeClr>
            </a:solidFill>
          </a:ln>
        </p:spPr>
      </p:pic>
      <p:pic>
        <p:nvPicPr>
          <p:cNvPr id="7" name="Picture 6"/>
          <p:cNvPicPr>
            <a:picLocks noChangeAspect="1"/>
          </p:cNvPicPr>
          <p:nvPr/>
        </p:nvPicPr>
        <p:blipFill>
          <a:blip r:embed="rId3"/>
          <a:stretch>
            <a:fillRect/>
          </a:stretch>
        </p:blipFill>
        <p:spPr>
          <a:xfrm>
            <a:off x="5181600" y="3276600"/>
            <a:ext cx="3824042" cy="3135714"/>
          </a:xfrm>
          <a:prstGeom prst="rect">
            <a:avLst/>
          </a:prstGeom>
        </p:spPr>
      </p:pic>
      <p:sp>
        <p:nvSpPr>
          <p:cNvPr id="9"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10" name="Picture 9" descr="quick_check-01.eps"/>
          <p:cNvPicPr/>
          <p:nvPr/>
        </p:nvPicPr>
        <p:blipFill>
          <a:blip r:embed="rId4">
            <a:extLst>
              <a:ext uri="{28A0092B-C50C-407E-A947-70E740481C1C}">
                <a14:useLocalDpi xmlns:a14="http://schemas.microsoft.com/office/drawing/2010/main" val="0"/>
              </a:ext>
            </a:extLst>
          </a:blip>
          <a:stretch>
            <a:fillRect/>
          </a:stretch>
        </p:blipFill>
        <p:spPr>
          <a:xfrm>
            <a:off x="8456930" y="19731"/>
            <a:ext cx="687070" cy="685119"/>
          </a:xfrm>
          <a:prstGeom prst="rect">
            <a:avLst/>
          </a:prstGeom>
        </p:spPr>
      </p:pic>
      <p:sp>
        <p:nvSpPr>
          <p:cNvPr id="4" name="Footer Placeholder 3">
            <a:extLst>
              <a:ext uri="{FF2B5EF4-FFF2-40B4-BE49-F238E27FC236}">
                <a16:creationId xmlns:a16="http://schemas.microsoft.com/office/drawing/2014/main" id="{83E0EA1D-0B96-49E9-9FAF-C780CC8903DD}"/>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9487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sp>
        <p:nvSpPr>
          <p:cNvPr id="9"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10" name="Picture 9" descr="quick_check-01.eps"/>
          <p:cNvPicPr/>
          <p:nvPr/>
        </p:nvPicPr>
        <p:blipFill>
          <a:blip r:embed="rId2">
            <a:extLst>
              <a:ext uri="{28A0092B-C50C-407E-A947-70E740481C1C}">
                <a14:useLocalDpi xmlns:a14="http://schemas.microsoft.com/office/drawing/2010/main" val="0"/>
              </a:ext>
            </a:extLst>
          </a:blip>
          <a:stretch>
            <a:fillRect/>
          </a:stretch>
        </p:blipFill>
        <p:spPr>
          <a:xfrm>
            <a:off x="8456930" y="19731"/>
            <a:ext cx="687070" cy="685119"/>
          </a:xfrm>
          <a:prstGeom prst="rect">
            <a:avLst/>
          </a:prstGeom>
        </p:spPr>
      </p:pic>
      <p:sp>
        <p:nvSpPr>
          <p:cNvPr id="4" name="TextBox 3"/>
          <p:cNvSpPr txBox="1"/>
          <p:nvPr/>
        </p:nvSpPr>
        <p:spPr>
          <a:xfrm>
            <a:off x="185737" y="1143000"/>
            <a:ext cx="8839200" cy="954107"/>
          </a:xfrm>
          <a:prstGeom prst="rect">
            <a:avLst/>
          </a:prstGeom>
          <a:noFill/>
        </p:spPr>
        <p:txBody>
          <a:bodyPr wrap="square" rtlCol="0">
            <a:spAutoFit/>
          </a:bodyPr>
          <a:lstStyle/>
          <a:p>
            <a:r>
              <a:rPr lang="en-US" sz="2800" dirty="0">
                <a:solidFill>
                  <a:srgbClr val="874B98"/>
                </a:solidFill>
              </a:rPr>
              <a:t>Every valid experiment needs a “</a:t>
            </a:r>
            <a:r>
              <a:rPr lang="en-US" sz="2800" u="sng" dirty="0">
                <a:solidFill>
                  <a:srgbClr val="874B98"/>
                </a:solidFill>
              </a:rPr>
              <a:t>control</a:t>
            </a:r>
            <a:r>
              <a:rPr lang="en-US" sz="2800" dirty="0">
                <a:solidFill>
                  <a:srgbClr val="874B98"/>
                </a:solidFill>
              </a:rPr>
              <a:t>”. What does that mean?</a:t>
            </a:r>
          </a:p>
        </p:txBody>
      </p:sp>
      <p:sp>
        <p:nvSpPr>
          <p:cNvPr id="2" name="Footer Placeholder 1">
            <a:extLst>
              <a:ext uri="{FF2B5EF4-FFF2-40B4-BE49-F238E27FC236}">
                <a16:creationId xmlns:a16="http://schemas.microsoft.com/office/drawing/2014/main" id="{D30E43CA-CBC6-4DC2-852B-8BD55A28CC33}"/>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30520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sp>
        <p:nvSpPr>
          <p:cNvPr id="9"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10" name="Picture 9" descr="quick_check-01.eps"/>
          <p:cNvPicPr/>
          <p:nvPr/>
        </p:nvPicPr>
        <p:blipFill>
          <a:blip r:embed="rId2">
            <a:extLst>
              <a:ext uri="{28A0092B-C50C-407E-A947-70E740481C1C}">
                <a14:useLocalDpi xmlns:a14="http://schemas.microsoft.com/office/drawing/2010/main" val="0"/>
              </a:ext>
            </a:extLst>
          </a:blip>
          <a:stretch>
            <a:fillRect/>
          </a:stretch>
        </p:blipFill>
        <p:spPr>
          <a:xfrm>
            <a:off x="8456930" y="19731"/>
            <a:ext cx="687070" cy="685119"/>
          </a:xfrm>
          <a:prstGeom prst="rect">
            <a:avLst/>
          </a:prstGeom>
        </p:spPr>
      </p:pic>
      <p:sp>
        <p:nvSpPr>
          <p:cNvPr id="4" name="TextBox 3"/>
          <p:cNvSpPr txBox="1"/>
          <p:nvPr/>
        </p:nvSpPr>
        <p:spPr>
          <a:xfrm>
            <a:off x="185737" y="1143000"/>
            <a:ext cx="8839200" cy="4924425"/>
          </a:xfrm>
          <a:prstGeom prst="rect">
            <a:avLst/>
          </a:prstGeom>
          <a:noFill/>
        </p:spPr>
        <p:txBody>
          <a:bodyPr wrap="square" rtlCol="0">
            <a:spAutoFit/>
          </a:bodyPr>
          <a:lstStyle/>
          <a:p>
            <a:r>
              <a:rPr lang="en-US" sz="2800" dirty="0">
                <a:solidFill>
                  <a:srgbClr val="874B98"/>
                </a:solidFill>
              </a:rPr>
              <a:t>Every valid experiment needs a “</a:t>
            </a:r>
            <a:r>
              <a:rPr lang="en-US" sz="2800" u="sng" dirty="0">
                <a:solidFill>
                  <a:srgbClr val="874B98"/>
                </a:solidFill>
              </a:rPr>
              <a:t>control</a:t>
            </a:r>
            <a:r>
              <a:rPr lang="en-US" sz="2800" dirty="0">
                <a:solidFill>
                  <a:srgbClr val="874B98"/>
                </a:solidFill>
              </a:rPr>
              <a:t>”. What does that mean?</a:t>
            </a:r>
          </a:p>
          <a:p>
            <a:pPr>
              <a:spcBef>
                <a:spcPts val="1200"/>
              </a:spcBef>
            </a:pPr>
            <a:r>
              <a:rPr lang="en-US" sz="2800" b="0" dirty="0">
                <a:solidFill>
                  <a:srgbClr val="00B050"/>
                </a:solidFill>
              </a:rPr>
              <a:t>In a valid experiment only </a:t>
            </a:r>
            <a:r>
              <a:rPr lang="en-US" sz="2800" b="0" u="sng" dirty="0">
                <a:solidFill>
                  <a:srgbClr val="00B050"/>
                </a:solidFill>
              </a:rPr>
              <a:t>ONE variable can be tested at a time</a:t>
            </a:r>
            <a:r>
              <a:rPr lang="en-US" sz="2800" b="0" dirty="0">
                <a:solidFill>
                  <a:srgbClr val="00B050"/>
                </a:solidFill>
              </a:rPr>
              <a:t> in order to isolate or compare the results.</a:t>
            </a:r>
          </a:p>
          <a:p>
            <a:pPr>
              <a:spcBef>
                <a:spcPts val="1200"/>
              </a:spcBef>
            </a:pPr>
            <a:r>
              <a:rPr lang="en-US" sz="2800" b="0" dirty="0"/>
              <a:t>An experiment where all aspects involved in the experiment</a:t>
            </a:r>
            <a:r>
              <a:rPr lang="en-US" sz="2800" dirty="0"/>
              <a:t> </a:t>
            </a:r>
            <a:r>
              <a:rPr lang="en-US" sz="2800" b="0" dirty="0"/>
              <a:t>are treated exactly the same except for one deviation, is an example of a </a:t>
            </a:r>
            <a:r>
              <a:rPr lang="en-US" sz="2800" u="sng" dirty="0">
                <a:solidFill>
                  <a:srgbClr val="FF0000"/>
                </a:solidFill>
              </a:rPr>
              <a:t>controlled experiment</a:t>
            </a:r>
            <a:r>
              <a:rPr lang="en-US" sz="2800" b="0" dirty="0"/>
              <a:t>.</a:t>
            </a:r>
          </a:p>
          <a:p>
            <a:pPr>
              <a:spcBef>
                <a:spcPts val="1200"/>
              </a:spcBef>
            </a:pPr>
            <a:r>
              <a:rPr lang="en-US" sz="2800" i="1" dirty="0">
                <a:solidFill>
                  <a:srgbClr val="00B0F0"/>
                </a:solidFill>
                <a:latin typeface="Times New Roman" panose="02020603050405020304" pitchFamily="18" charset="0"/>
                <a:cs typeface="Times New Roman" panose="02020603050405020304" pitchFamily="18" charset="0"/>
              </a:rPr>
              <a:t>The control is the </a:t>
            </a:r>
            <a:r>
              <a:rPr lang="en-US" i="1" u="sng" dirty="0">
                <a:latin typeface="Times New Roman" panose="02020603050405020304" pitchFamily="18" charset="0"/>
                <a:cs typeface="Times New Roman" panose="02020603050405020304" pitchFamily="18" charset="0"/>
              </a:rPr>
              <a:t>independent Variable</a:t>
            </a:r>
            <a:r>
              <a:rPr lang="en-US" i="1" dirty="0">
                <a:latin typeface="Times New Roman" panose="02020603050405020304" pitchFamily="18" charset="0"/>
                <a:cs typeface="Times New Roman" panose="02020603050405020304" pitchFamily="18" charset="0"/>
              </a:rPr>
              <a:t> </a:t>
            </a:r>
            <a:r>
              <a:rPr lang="en-US" sz="2800" i="1" dirty="0">
                <a:solidFill>
                  <a:srgbClr val="00B0F0"/>
                </a:solidFill>
                <a:latin typeface="Times New Roman" panose="02020603050405020304" pitchFamily="18" charset="0"/>
                <a:cs typeface="Times New Roman" panose="02020603050405020304" pitchFamily="18" charset="0"/>
              </a:rPr>
              <a:t>in which all factors remain the same except what is being tested for.</a:t>
            </a:r>
          </a:p>
        </p:txBody>
      </p:sp>
      <p:sp>
        <p:nvSpPr>
          <p:cNvPr id="2" name="Footer Placeholder 1">
            <a:extLst>
              <a:ext uri="{FF2B5EF4-FFF2-40B4-BE49-F238E27FC236}">
                <a16:creationId xmlns:a16="http://schemas.microsoft.com/office/drawing/2014/main" id="{5D80940D-9F30-4E85-BAF0-95B22F067CCD}"/>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6692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sp>
        <p:nvSpPr>
          <p:cNvPr id="9"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10" name="Picture 9" descr="quick_check-01.eps"/>
          <p:cNvPicPr/>
          <p:nvPr/>
        </p:nvPicPr>
        <p:blipFill>
          <a:blip r:embed="rId2">
            <a:extLst>
              <a:ext uri="{28A0092B-C50C-407E-A947-70E740481C1C}">
                <a14:useLocalDpi xmlns:a14="http://schemas.microsoft.com/office/drawing/2010/main" val="0"/>
              </a:ext>
            </a:extLst>
          </a:blip>
          <a:stretch>
            <a:fillRect/>
          </a:stretch>
        </p:blipFill>
        <p:spPr>
          <a:xfrm>
            <a:off x="8456930" y="19731"/>
            <a:ext cx="687070" cy="685119"/>
          </a:xfrm>
          <a:prstGeom prst="rect">
            <a:avLst/>
          </a:prstGeom>
        </p:spPr>
      </p:pic>
      <p:sp>
        <p:nvSpPr>
          <p:cNvPr id="11" name="Title 1"/>
          <p:cNvSpPr txBox="1">
            <a:spLocks/>
          </p:cNvSpPr>
          <p:nvPr/>
        </p:nvSpPr>
        <p:spPr bwMode="auto">
          <a:xfrm>
            <a:off x="152400" y="938034"/>
            <a:ext cx="4572000" cy="386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spcBef>
                <a:spcPts val="0"/>
              </a:spcBef>
            </a:pPr>
            <a:r>
              <a:rPr lang="en-US" b="0" dirty="0">
                <a:solidFill>
                  <a:srgbClr val="00B050"/>
                </a:solidFill>
                <a:effectLst/>
              </a:rPr>
              <a:t>An example of a scientific control might be testing plant fertilizer by giving it to only half the plants in a garden.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44" y="1562100"/>
            <a:ext cx="4564856"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4800600"/>
            <a:ext cx="8991600" cy="1077218"/>
          </a:xfrm>
          <a:prstGeom prst="rect">
            <a:avLst/>
          </a:prstGeom>
        </p:spPr>
        <p:txBody>
          <a:bodyPr wrap="square">
            <a:spAutoFit/>
          </a:bodyPr>
          <a:lstStyle/>
          <a:p>
            <a:pPr>
              <a:spcBef>
                <a:spcPts val="0"/>
              </a:spcBef>
            </a:pPr>
            <a:r>
              <a:rPr lang="en-US" b="0" dirty="0"/>
              <a:t>What is the </a:t>
            </a:r>
            <a:r>
              <a:rPr lang="en-US" b="0" dirty="0">
                <a:solidFill>
                  <a:srgbClr val="EA6F1E"/>
                </a:solidFill>
              </a:rPr>
              <a:t>control group </a:t>
            </a:r>
            <a:r>
              <a:rPr lang="en-US" b="0" dirty="0"/>
              <a:t>and</a:t>
            </a:r>
            <a:r>
              <a:rPr lang="en-US" b="0" dirty="0">
                <a:solidFill>
                  <a:srgbClr val="EA6F1E"/>
                </a:solidFill>
              </a:rPr>
              <a:t> </a:t>
            </a:r>
            <a:r>
              <a:rPr lang="en-US" b="0" dirty="0"/>
              <a:t>the </a:t>
            </a:r>
            <a:r>
              <a:rPr lang="en-US" b="0" dirty="0">
                <a:solidFill>
                  <a:srgbClr val="00B050"/>
                </a:solidFill>
              </a:rPr>
              <a:t>experimental group</a:t>
            </a:r>
            <a:r>
              <a:rPr lang="en-US" b="0" dirty="0"/>
              <a:t> in this experiment?</a:t>
            </a:r>
            <a:endParaRPr lang="en-US" b="0" dirty="0">
              <a:ln w="10160">
                <a:solidFill>
                  <a:schemeClr val="tx1"/>
                </a:solidFill>
                <a:prstDash val="solid"/>
              </a:ln>
              <a:solidFill>
                <a:srgbClr val="874B98"/>
              </a:solidFill>
              <a:latin typeface="Arial" pitchFamily="34" charset="0"/>
              <a:cs typeface="Arial" pitchFamily="34" charset="0"/>
            </a:endParaRPr>
          </a:p>
        </p:txBody>
      </p:sp>
      <p:sp>
        <p:nvSpPr>
          <p:cNvPr id="4" name="Footer Placeholder 3">
            <a:extLst>
              <a:ext uri="{FF2B5EF4-FFF2-40B4-BE49-F238E27FC236}">
                <a16:creationId xmlns:a16="http://schemas.microsoft.com/office/drawing/2014/main" id="{1F26DFBA-1392-4AEA-8A71-B6012B498A6A}"/>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5828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76200"/>
            <a:ext cx="3581400" cy="830997"/>
          </a:xfrm>
          <a:prstGeom prst="rect">
            <a:avLst/>
          </a:prstGeom>
          <a:noFill/>
        </p:spPr>
        <p:txBody>
          <a:bodyPr wrap="square" rtlCol="0">
            <a:spAutoFit/>
          </a:bodyPr>
          <a:lstStyle/>
          <a:p>
            <a:r>
              <a:rPr lang="en-US" sz="2400" b="0" dirty="0">
                <a:ln w="0"/>
                <a:solidFill>
                  <a:srgbClr val="C00000"/>
                </a:solidFill>
                <a:effectLst>
                  <a:outerShdw blurRad="38100" dist="38100" dir="2700000" algn="tl">
                    <a:srgbClr val="000000">
                      <a:alpha val="43137"/>
                    </a:srgbClr>
                  </a:outerShdw>
                </a:effectLst>
              </a:rPr>
              <a:t>Dependent and Independent Variables</a:t>
            </a:r>
            <a:endParaRPr lang="en-US" sz="2400" b="0" dirty="0">
              <a:solidFill>
                <a:srgbClr val="C00000"/>
              </a:solidFill>
              <a:effectLst>
                <a:outerShdw blurRad="38100" dist="38100" dir="2700000" algn="tl">
                  <a:srgbClr val="000000">
                    <a:alpha val="43137"/>
                  </a:srgbClr>
                </a:outerShdw>
              </a:effectLst>
            </a:endParaRPr>
          </a:p>
        </p:txBody>
      </p:sp>
      <p:sp>
        <p:nvSpPr>
          <p:cNvPr id="9"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pic>
        <p:nvPicPr>
          <p:cNvPr id="10" name="Picture 9" descr="quick_check-01.eps"/>
          <p:cNvPicPr/>
          <p:nvPr/>
        </p:nvPicPr>
        <p:blipFill>
          <a:blip r:embed="rId2">
            <a:extLst>
              <a:ext uri="{28A0092B-C50C-407E-A947-70E740481C1C}">
                <a14:useLocalDpi xmlns:a14="http://schemas.microsoft.com/office/drawing/2010/main" val="0"/>
              </a:ext>
            </a:extLst>
          </a:blip>
          <a:stretch>
            <a:fillRect/>
          </a:stretch>
        </p:blipFill>
        <p:spPr>
          <a:xfrm>
            <a:off x="8456930" y="19731"/>
            <a:ext cx="687070" cy="685119"/>
          </a:xfrm>
          <a:prstGeom prst="rect">
            <a:avLst/>
          </a:prstGeom>
        </p:spPr>
      </p:pic>
      <p:sp>
        <p:nvSpPr>
          <p:cNvPr id="11" name="Title 1"/>
          <p:cNvSpPr txBox="1">
            <a:spLocks/>
          </p:cNvSpPr>
          <p:nvPr/>
        </p:nvSpPr>
        <p:spPr bwMode="auto">
          <a:xfrm>
            <a:off x="76200" y="785634"/>
            <a:ext cx="4572000" cy="386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spcBef>
                <a:spcPts val="600"/>
              </a:spcBef>
            </a:pPr>
            <a:r>
              <a:rPr lang="en-US" sz="3200" b="0" dirty="0">
                <a:solidFill>
                  <a:srgbClr val="00B050"/>
                </a:solidFill>
                <a:effectLst/>
              </a:rPr>
              <a:t>The plants that receive no fertilizer are the </a:t>
            </a:r>
            <a:r>
              <a:rPr lang="en-US" sz="3200" dirty="0">
                <a:solidFill>
                  <a:srgbClr val="0070C0"/>
                </a:solidFill>
                <a:effectLst>
                  <a:outerShdw blurRad="38100" dist="38100" dir="2700000" algn="tl">
                    <a:srgbClr val="000000">
                      <a:alpha val="43137"/>
                    </a:srgbClr>
                  </a:outerShdw>
                </a:effectLst>
              </a:rPr>
              <a:t>control</a:t>
            </a:r>
            <a:r>
              <a:rPr lang="en-US" sz="3200" b="0" dirty="0">
                <a:solidFill>
                  <a:srgbClr val="00B050"/>
                </a:solidFill>
                <a:effectLst/>
              </a:rPr>
              <a:t> group, because they establish the baseline level of growth that the fertilizer-treated plants will be compared against. </a:t>
            </a:r>
            <a:endParaRPr lang="en-US" sz="3200" b="0" dirty="0">
              <a:ln w="10160">
                <a:solidFill>
                  <a:schemeClr val="tx1"/>
                </a:solidFill>
                <a:prstDash val="solid"/>
              </a:ln>
              <a:solidFill>
                <a:srgbClr val="00B050"/>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44" y="1562100"/>
            <a:ext cx="4564856"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4800600"/>
            <a:ext cx="8991600" cy="1569660"/>
          </a:xfrm>
          <a:prstGeom prst="rect">
            <a:avLst/>
          </a:prstGeom>
        </p:spPr>
        <p:txBody>
          <a:bodyPr wrap="square">
            <a:spAutoFit/>
          </a:bodyPr>
          <a:lstStyle/>
          <a:p>
            <a:pPr>
              <a:spcBef>
                <a:spcPts val="0"/>
              </a:spcBef>
            </a:pPr>
            <a:r>
              <a:rPr lang="en-US" b="0" dirty="0"/>
              <a:t>Without a </a:t>
            </a:r>
            <a:r>
              <a:rPr lang="en-US" dirty="0">
                <a:solidFill>
                  <a:srgbClr val="EA6F1E"/>
                </a:solidFill>
                <a:effectLst>
                  <a:outerShdw blurRad="38100" dist="38100" dir="2700000" algn="tl">
                    <a:srgbClr val="000000">
                      <a:alpha val="43137"/>
                    </a:srgbClr>
                  </a:outerShdw>
                </a:effectLst>
              </a:rPr>
              <a:t>control group</a:t>
            </a:r>
            <a:r>
              <a:rPr lang="en-US" b="0" dirty="0"/>
              <a:t>, the experiment cannot determine whether the fertilizer-treated plants grow </a:t>
            </a:r>
            <a:r>
              <a:rPr lang="en-US" b="0" i="1" dirty="0"/>
              <a:t>more than</a:t>
            </a:r>
            <a:r>
              <a:rPr lang="en-US" b="0" dirty="0"/>
              <a:t> they would have if untreated.</a:t>
            </a:r>
            <a:endParaRPr lang="en-US" b="0" dirty="0">
              <a:ln w="10160">
                <a:solidFill>
                  <a:schemeClr val="tx1"/>
                </a:solidFill>
                <a:prstDash val="solid"/>
              </a:ln>
              <a:solidFill>
                <a:srgbClr val="874B98"/>
              </a:solidFill>
              <a:latin typeface="Arial" pitchFamily="34" charset="0"/>
              <a:cs typeface="Arial" pitchFamily="34" charset="0"/>
            </a:endParaRPr>
          </a:p>
        </p:txBody>
      </p:sp>
      <p:sp>
        <p:nvSpPr>
          <p:cNvPr id="4" name="Footer Placeholder 3">
            <a:extLst>
              <a:ext uri="{FF2B5EF4-FFF2-40B4-BE49-F238E27FC236}">
                <a16:creationId xmlns:a16="http://schemas.microsoft.com/office/drawing/2014/main" id="{2CC308C5-7B03-4E5F-A8B8-5A4603959BF9}"/>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5094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419100" y="792163"/>
            <a:ext cx="434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pPr>
              <a:spcBef>
                <a:spcPct val="50000"/>
              </a:spcBef>
            </a:pPr>
            <a:r>
              <a:rPr lang="en-US" altLang="en-US" dirty="0">
                <a:solidFill>
                  <a:srgbClr val="0070C0"/>
                </a:solidFill>
              </a:rPr>
              <a:t>Collaboration</a:t>
            </a:r>
          </a:p>
        </p:txBody>
      </p:sp>
      <p:sp>
        <p:nvSpPr>
          <p:cNvPr id="18436" name="Text Box 8"/>
          <p:cNvSpPr txBox="1">
            <a:spLocks noChangeArrowheads="1"/>
          </p:cNvSpPr>
          <p:nvPr/>
        </p:nvSpPr>
        <p:spPr bwMode="auto">
          <a:xfrm>
            <a:off x="419100" y="1406273"/>
            <a:ext cx="848518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charset="0"/>
                <a:ea typeface="ＭＳ Ｐゴシック" pitchFamily="-80" charset="-128"/>
              </a:defRPr>
            </a:lvl1pPr>
            <a:lvl2pPr marL="742950" indent="-285750">
              <a:defRPr sz="3200" b="1">
                <a:solidFill>
                  <a:schemeClr val="tx1"/>
                </a:solidFill>
                <a:latin typeface="Arial" charset="0"/>
                <a:ea typeface="ＭＳ Ｐゴシック" pitchFamily="-80" charset="-128"/>
              </a:defRPr>
            </a:lvl2pPr>
            <a:lvl3pPr marL="1143000" indent="-228600">
              <a:defRPr sz="3200" b="1">
                <a:solidFill>
                  <a:schemeClr val="tx1"/>
                </a:solidFill>
                <a:latin typeface="Arial" charset="0"/>
                <a:ea typeface="ＭＳ Ｐゴシック" pitchFamily="-80" charset="-128"/>
              </a:defRPr>
            </a:lvl3pPr>
            <a:lvl4pPr marL="1600200" indent="-228600">
              <a:defRPr sz="3200" b="1">
                <a:solidFill>
                  <a:schemeClr val="tx1"/>
                </a:solidFill>
                <a:latin typeface="Arial" charset="0"/>
                <a:ea typeface="ＭＳ Ｐゴシック" pitchFamily="-80" charset="-128"/>
              </a:defRPr>
            </a:lvl4pPr>
            <a:lvl5pPr marL="2057400" indent="-228600">
              <a:defRPr sz="32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32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32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32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3200" b="1">
                <a:solidFill>
                  <a:schemeClr val="tx1"/>
                </a:solidFill>
                <a:latin typeface="Arial" charset="0"/>
                <a:ea typeface="ＭＳ Ｐゴシック" pitchFamily="-80" charset="-128"/>
              </a:defRPr>
            </a:lvl9pPr>
          </a:lstStyle>
          <a:p>
            <a:pPr>
              <a:spcBef>
                <a:spcPct val="50000"/>
              </a:spcBef>
            </a:pPr>
            <a:r>
              <a:rPr lang="en-US" altLang="en-US" sz="2400" b="0" dirty="0"/>
              <a:t>Science progresses when scientists collaborate. </a:t>
            </a:r>
            <a:r>
              <a:rPr lang="en-US" altLang="en-US" sz="2400" b="0" dirty="0">
                <a:solidFill>
                  <a:srgbClr val="FF0000"/>
                </a:solidFill>
              </a:rPr>
              <a:t>Collective insight and expertise increases the </a:t>
            </a:r>
            <a:r>
              <a:rPr lang="en-US" altLang="en-US" sz="2400" b="0" u="sng" dirty="0">
                <a:solidFill>
                  <a:srgbClr val="002060"/>
                </a:solidFill>
              </a:rPr>
              <a:t>reliability</a:t>
            </a:r>
            <a:r>
              <a:rPr lang="en-US" altLang="en-US" sz="2400" b="0" dirty="0">
                <a:solidFill>
                  <a:srgbClr val="002060"/>
                </a:solidFill>
              </a:rPr>
              <a:t> of observations and conclusions</a:t>
            </a:r>
            <a:r>
              <a:rPr lang="en-US" altLang="en-US" sz="2400" b="0" dirty="0">
                <a:solidFill>
                  <a:srgbClr val="FF0000"/>
                </a:solidFill>
              </a:rPr>
              <a:t>, and the ability to solve scientific problems</a:t>
            </a:r>
            <a:r>
              <a:rPr lang="en-US" altLang="en-US" sz="2400" b="0" dirty="0"/>
              <a:t>.</a:t>
            </a:r>
          </a:p>
          <a:p>
            <a:pPr>
              <a:spcBef>
                <a:spcPct val="50000"/>
              </a:spcBef>
            </a:pPr>
            <a:r>
              <a:rPr lang="en-US" altLang="en-US" sz="2400" b="0" dirty="0">
                <a:solidFill>
                  <a:srgbClr val="00B050"/>
                </a:solidFill>
              </a:rPr>
              <a:t>Scientists </a:t>
            </a:r>
            <a:r>
              <a:rPr lang="en-US" altLang="en-US" sz="2400" b="0" u="sng" dirty="0">
                <a:solidFill>
                  <a:srgbClr val="00B050"/>
                </a:solidFill>
              </a:rPr>
              <a:t>publish</a:t>
            </a:r>
            <a:r>
              <a:rPr lang="en-US" altLang="en-US" sz="2400" b="0" dirty="0">
                <a:solidFill>
                  <a:srgbClr val="00B050"/>
                </a:solidFill>
              </a:rPr>
              <a:t> their research results in scientific journals where they are reviewed by experts in the author’s field. </a:t>
            </a:r>
          </a:p>
          <a:p>
            <a:pPr>
              <a:spcBef>
                <a:spcPct val="50000"/>
              </a:spcBef>
            </a:pPr>
            <a:r>
              <a:rPr lang="en-US" altLang="en-US" sz="2400" b="0" dirty="0"/>
              <a:t>Iron sharpens iron (Proverbs 27:17). </a:t>
            </a:r>
          </a:p>
        </p:txBody>
      </p:sp>
      <p:sp>
        <p:nvSpPr>
          <p:cNvPr id="49162" name="Rectangle 10"/>
          <p:cNvSpPr>
            <a:spLocks noGrp="1" noChangeArrowheads="1"/>
          </p:cNvSpPr>
          <p:nvPr>
            <p:ph type="title"/>
          </p:nvPr>
        </p:nvSpPr>
        <p:spPr>
          <a:xfrm>
            <a:off x="5410200" y="76200"/>
            <a:ext cx="3505200" cy="685800"/>
          </a:xfrm>
        </p:spPr>
        <p:txBody>
          <a:bodyPr/>
          <a:lstStyle/>
          <a:p>
            <a:pPr>
              <a:defRPr/>
            </a:pPr>
            <a:r>
              <a:rPr lang="en-US" altLang="en-US"/>
              <a:t>Collaboration and Communication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48155"/>
            <a:ext cx="2714876"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1558" y="4145340"/>
            <a:ext cx="5141042" cy="1569660"/>
          </a:xfrm>
          <a:prstGeom prst="rect">
            <a:avLst/>
          </a:prstGeom>
        </p:spPr>
        <p:txBody>
          <a:bodyPr wrap="square">
            <a:spAutoFit/>
          </a:bodyPr>
          <a:lstStyle/>
          <a:p>
            <a:pPr>
              <a:spcBef>
                <a:spcPct val="50000"/>
              </a:spcBef>
            </a:pPr>
            <a:r>
              <a:rPr lang="en-US" altLang="en-US" sz="2400" b="0" dirty="0">
                <a:solidFill>
                  <a:srgbClr val="7030A0"/>
                </a:solidFill>
              </a:rPr>
              <a:t>Reviewers may find errors in     experimental design or challenge the author’s conclusions in order to advance science, not harm it.</a:t>
            </a:r>
          </a:p>
        </p:txBody>
      </p:sp>
      <p:sp>
        <p:nvSpPr>
          <p:cNvPr id="7"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3  Thinking Like a Scientist</a:t>
            </a:r>
          </a:p>
        </p:txBody>
      </p:sp>
      <p:sp>
        <p:nvSpPr>
          <p:cNvPr id="3" name="Footer Placeholder 2">
            <a:extLst>
              <a:ext uri="{FF2B5EF4-FFF2-40B4-BE49-F238E27FC236}">
                <a16:creationId xmlns:a16="http://schemas.microsoft.com/office/drawing/2014/main" id="{3EF5B3E8-95B2-4CE7-BF60-B9545DDF37F2}"/>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436">
                                            <p:txEl>
                                              <p:pRg st="0" end="0"/>
                                            </p:txEl>
                                          </p:spTgt>
                                        </p:tgtEl>
                                        <p:attrNameLst>
                                          <p:attrName>style.visibility</p:attrName>
                                        </p:attrNameLst>
                                      </p:cBhvr>
                                      <p:to>
                                        <p:strVal val="visible"/>
                                      </p:to>
                                    </p:set>
                                    <p:animEffect transition="in" filter="wipe(left)">
                                      <p:cBhvr>
                                        <p:cTn id="11" dur="500"/>
                                        <p:tgtEl>
                                          <p:spTgt spid="1843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436">
                                            <p:txEl>
                                              <p:pRg st="1" end="1"/>
                                            </p:txEl>
                                          </p:spTgt>
                                        </p:tgtEl>
                                        <p:attrNameLst>
                                          <p:attrName>style.visibility</p:attrName>
                                        </p:attrNameLst>
                                      </p:cBhvr>
                                      <p:to>
                                        <p:strVal val="visible"/>
                                      </p:to>
                                    </p:set>
                                    <p:animEffect transition="in" filter="wipe(left)">
                                      <p:cBhvr>
                                        <p:cTn id="16" dur="500"/>
                                        <p:tgtEl>
                                          <p:spTgt spid="1843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Effect transition="in" filter="wipe(left)">
                                      <p:cBhvr>
                                        <p:cTn id="21" dur="500"/>
                                        <p:tgtEl>
                                          <p:spTgt spid="1843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up)">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One for the “AGES”</a:t>
            </a:r>
            <a:endParaRPr lang="en-US" dirty="0"/>
          </a:p>
        </p:txBody>
      </p:sp>
      <p:sp>
        <p:nvSpPr>
          <p:cNvPr id="3" name="Content Placeholder 2"/>
          <p:cNvSpPr>
            <a:spLocks noGrp="1"/>
          </p:cNvSpPr>
          <p:nvPr>
            <p:ph idx="1"/>
          </p:nvPr>
        </p:nvSpPr>
        <p:spPr>
          <a:xfrm>
            <a:off x="457200" y="1219200"/>
            <a:ext cx="8001000" cy="4648200"/>
          </a:xfrm>
        </p:spPr>
        <p:txBody>
          <a:bodyPr/>
          <a:lstStyle/>
          <a:p>
            <a:pPr marL="0" indent="0"/>
            <a:r>
              <a:rPr lang="en-US" b="1" dirty="0">
                <a:solidFill>
                  <a:srgbClr val="002060"/>
                </a:solidFill>
              </a:rPr>
              <a:t>Solving word problems involves analysis, calculation, and evaluation:</a:t>
            </a:r>
          </a:p>
          <a:p>
            <a:pPr marL="0" indent="0"/>
            <a:endParaRPr lang="en-US" sz="800" b="1" dirty="0">
              <a:solidFill>
                <a:srgbClr val="0070C0"/>
              </a:solidFill>
            </a:endParaRPr>
          </a:p>
          <a:p>
            <a:r>
              <a:rPr lang="en-US" b="1" dirty="0">
                <a:solidFill>
                  <a:srgbClr val="0070C0"/>
                </a:solidFill>
              </a:rPr>
              <a:t>A</a:t>
            </a:r>
            <a:r>
              <a:rPr lang="en-US" dirty="0"/>
              <a:t>  </a:t>
            </a:r>
            <a:r>
              <a:rPr lang="en-US" dirty="0">
                <a:sym typeface="Wingdings" panose="05000000000000000000" pitchFamily="2" charset="2"/>
              </a:rPr>
              <a:t>  What is the problem “</a:t>
            </a:r>
            <a:r>
              <a:rPr lang="en-US" b="1" dirty="0">
                <a:solidFill>
                  <a:srgbClr val="0070C0"/>
                </a:solidFill>
                <a:sym typeface="Wingdings" panose="05000000000000000000" pitchFamily="2" charset="2"/>
              </a:rPr>
              <a:t>Asking</a:t>
            </a:r>
            <a:r>
              <a:rPr lang="en-US" dirty="0">
                <a:sym typeface="Wingdings" panose="05000000000000000000" pitchFamily="2" charset="2"/>
              </a:rPr>
              <a:t>” for?</a:t>
            </a:r>
          </a:p>
          <a:p>
            <a:endParaRPr lang="en-US" sz="800" dirty="0">
              <a:sym typeface="Wingdings" panose="05000000000000000000" pitchFamily="2" charset="2"/>
            </a:endParaRPr>
          </a:p>
          <a:p>
            <a:r>
              <a:rPr lang="en-US" b="1" dirty="0">
                <a:solidFill>
                  <a:srgbClr val="00B050"/>
                </a:solidFill>
                <a:sym typeface="Wingdings" panose="05000000000000000000" pitchFamily="2" charset="2"/>
              </a:rPr>
              <a:t>G</a:t>
            </a:r>
            <a:r>
              <a:rPr lang="en-US" dirty="0">
                <a:sym typeface="Wingdings" panose="05000000000000000000" pitchFamily="2" charset="2"/>
              </a:rPr>
              <a:t>    What is “</a:t>
            </a:r>
            <a:r>
              <a:rPr lang="en-US" b="1" dirty="0">
                <a:solidFill>
                  <a:srgbClr val="00B050"/>
                </a:solidFill>
                <a:sym typeface="Wingdings" panose="05000000000000000000" pitchFamily="2" charset="2"/>
              </a:rPr>
              <a:t>Given</a:t>
            </a:r>
            <a:r>
              <a:rPr lang="en-US" dirty="0">
                <a:sym typeface="Wingdings" panose="05000000000000000000" pitchFamily="2" charset="2"/>
              </a:rPr>
              <a:t>” in the problem?</a:t>
            </a:r>
          </a:p>
          <a:p>
            <a:endParaRPr lang="en-US" sz="800" dirty="0">
              <a:sym typeface="Wingdings" panose="05000000000000000000" pitchFamily="2" charset="2"/>
            </a:endParaRPr>
          </a:p>
          <a:p>
            <a:r>
              <a:rPr lang="en-US" b="1" dirty="0">
                <a:solidFill>
                  <a:srgbClr val="FF0000"/>
                </a:solidFill>
                <a:sym typeface="Wingdings" panose="05000000000000000000" pitchFamily="2" charset="2"/>
              </a:rPr>
              <a:t>E</a:t>
            </a:r>
            <a:r>
              <a:rPr lang="en-US" dirty="0">
                <a:sym typeface="Wingdings" panose="05000000000000000000" pitchFamily="2" charset="2"/>
              </a:rPr>
              <a:t>    What “</a:t>
            </a:r>
            <a:r>
              <a:rPr lang="en-US" b="1" dirty="0">
                <a:solidFill>
                  <a:srgbClr val="FF0000"/>
                </a:solidFill>
                <a:sym typeface="Wingdings" panose="05000000000000000000" pitchFamily="2" charset="2"/>
              </a:rPr>
              <a:t>Equation</a:t>
            </a:r>
            <a:r>
              <a:rPr lang="en-US" dirty="0">
                <a:sym typeface="Wingdings" panose="05000000000000000000" pitchFamily="2" charset="2"/>
              </a:rPr>
              <a:t>” is best to use?</a:t>
            </a:r>
          </a:p>
          <a:p>
            <a:endParaRPr lang="en-US" sz="800" dirty="0"/>
          </a:p>
          <a:p>
            <a:pPr marL="1149350" indent="-1149350">
              <a:tabLst>
                <a:tab pos="1085850" algn="l"/>
              </a:tabLst>
            </a:pPr>
            <a:r>
              <a:rPr lang="en-US" b="1" dirty="0">
                <a:solidFill>
                  <a:srgbClr val="7030A0"/>
                </a:solidFill>
                <a:sym typeface="Wingdings" panose="05000000000000000000" pitchFamily="2" charset="2"/>
              </a:rPr>
              <a:t>S</a:t>
            </a:r>
            <a:r>
              <a:rPr lang="en-US" dirty="0">
                <a:sym typeface="Wingdings" panose="05000000000000000000" pitchFamily="2" charset="2"/>
              </a:rPr>
              <a:t>    </a:t>
            </a:r>
            <a:r>
              <a:rPr lang="en-US" b="1" dirty="0">
                <a:solidFill>
                  <a:srgbClr val="7030A0"/>
                </a:solidFill>
                <a:sym typeface="Wingdings" panose="05000000000000000000" pitchFamily="2" charset="2"/>
              </a:rPr>
              <a:t>Solve</a:t>
            </a:r>
            <a:r>
              <a:rPr lang="en-US" dirty="0">
                <a:sym typeface="Wingdings" panose="05000000000000000000" pitchFamily="2" charset="2"/>
              </a:rPr>
              <a:t> the problem and ask, Does your answer make “</a:t>
            </a:r>
            <a:r>
              <a:rPr lang="en-US" b="1" dirty="0">
                <a:solidFill>
                  <a:srgbClr val="7030A0"/>
                </a:solidFill>
                <a:sym typeface="Wingdings" panose="05000000000000000000" pitchFamily="2" charset="2"/>
              </a:rPr>
              <a:t>Sense</a:t>
            </a:r>
            <a:r>
              <a:rPr lang="en-US" dirty="0">
                <a:sym typeface="Wingdings" panose="05000000000000000000" pitchFamily="2" charset="2"/>
              </a:rPr>
              <a:t>”?</a:t>
            </a:r>
            <a:endParaRPr lang="en-US" dirty="0"/>
          </a:p>
          <a:p>
            <a:endParaRPr lang="en-US" dirty="0"/>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4  </a:t>
            </a:r>
            <a:r>
              <a:rPr lang="en-US" dirty="0"/>
              <a:t>Problem Solving</a:t>
            </a:r>
            <a:endParaRPr lang="en-US" altLang="en-US" b="0" dirty="0"/>
          </a:p>
        </p:txBody>
      </p:sp>
      <p:sp>
        <p:nvSpPr>
          <p:cNvPr id="4" name="Footer Placeholder 3">
            <a:extLst>
              <a:ext uri="{FF2B5EF4-FFF2-40B4-BE49-F238E27FC236}">
                <a16:creationId xmlns:a16="http://schemas.microsoft.com/office/drawing/2014/main" id="{746B9265-8F0C-4D00-9F4A-CBC9D36DFC08}"/>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15995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Righ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trips(downRigh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5638800"/>
          </a:xfrm>
        </p:spPr>
        <p:txBody>
          <a:bodyPr/>
          <a:lstStyle/>
          <a:p>
            <a:pPr algn="ctr"/>
            <a:r>
              <a:rPr lang="en-US" dirty="0"/>
              <a:t>Convert 12 m to cm</a:t>
            </a:r>
          </a:p>
          <a:p>
            <a:pPr algn="ctr"/>
            <a:endParaRPr lang="en-US" i="1" dirty="0">
              <a:latin typeface="Times New Roman" panose="02020603050405020304" pitchFamily="18" charset="0"/>
              <a:cs typeface="Times New Roman" panose="02020603050405020304" pitchFamily="18" charset="0"/>
            </a:endParaRPr>
          </a:p>
          <a:p>
            <a:pPr algn="ctr"/>
            <a:endParaRPr lang="en-US" i="1" dirty="0">
              <a:latin typeface="Times New Roman" panose="02020603050405020304" pitchFamily="18" charset="0"/>
              <a:cs typeface="Times New Roman" panose="02020603050405020304" pitchFamily="18" charset="0"/>
            </a:endParaRPr>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4  </a:t>
            </a:r>
            <a:r>
              <a:rPr lang="en-US" dirty="0"/>
              <a:t>Problem Solving</a:t>
            </a:r>
            <a:endParaRPr lang="en-US" altLang="en-US" b="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8255"/>
            <a:ext cx="1262062" cy="128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27FEEA92-895D-4D45-BF9B-2F7E6341EED5}"/>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000663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5638800"/>
          </a:xfrm>
        </p:spPr>
        <p:txBody>
          <a:bodyPr/>
          <a:lstStyle/>
          <a:p>
            <a:pPr algn="ctr"/>
            <a:r>
              <a:rPr lang="en-US" dirty="0"/>
              <a:t>Convert 12 m to cm</a:t>
            </a:r>
          </a:p>
          <a:p>
            <a:pPr algn="ctr"/>
            <a:endParaRPr lang="en-US" i="1" dirty="0">
              <a:latin typeface="Times New Roman" panose="02020603050405020304" pitchFamily="18" charset="0"/>
              <a:cs typeface="Times New Roman" panose="02020603050405020304" pitchFamily="18" charset="0"/>
            </a:endParaRPr>
          </a:p>
          <a:p>
            <a:pPr algn="ctr"/>
            <a:endParaRPr lang="en-US" i="1" dirty="0">
              <a:latin typeface="Times New Roman" panose="02020603050405020304" pitchFamily="18" charset="0"/>
              <a:cs typeface="Times New Roman" panose="02020603050405020304" pitchFamily="18" charset="0"/>
            </a:endParaRPr>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4  </a:t>
            </a:r>
            <a:r>
              <a:rPr lang="en-US" dirty="0"/>
              <a:t>Problem Solving</a:t>
            </a:r>
            <a:endParaRPr lang="en-US" altLang="en-US" b="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8255"/>
            <a:ext cx="1262062" cy="128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658C2631-1F5B-4A61-82B3-5AC938AF42D8}"/>
              </a:ext>
            </a:extLst>
          </p:cNvPr>
          <p:cNvSpPr/>
          <p:nvPr/>
        </p:nvSpPr>
        <p:spPr>
          <a:xfrm>
            <a:off x="152400" y="1981200"/>
            <a:ext cx="8839200" cy="3293209"/>
          </a:xfrm>
          <a:prstGeom prst="rect">
            <a:avLst/>
          </a:prstGeom>
        </p:spPr>
        <p:txBody>
          <a:bodyPr wrap="square">
            <a:spAutoFit/>
          </a:bodyPr>
          <a:lstStyle/>
          <a:p>
            <a:r>
              <a:rPr lang="en-US" dirty="0">
                <a:solidFill>
                  <a:srgbClr val="0070C0"/>
                </a:solidFill>
              </a:rPr>
              <a:t>A</a:t>
            </a:r>
            <a:r>
              <a:rPr lang="en-US" dirty="0"/>
              <a:t>  </a:t>
            </a:r>
            <a:r>
              <a:rPr lang="en-US" dirty="0">
                <a:sym typeface="Wingdings" panose="05000000000000000000" pitchFamily="2" charset="2"/>
              </a:rPr>
              <a:t>  cm</a:t>
            </a:r>
          </a:p>
          <a:p>
            <a:endParaRPr lang="en-US" sz="800" dirty="0">
              <a:sym typeface="Wingdings" panose="05000000000000000000" pitchFamily="2" charset="2"/>
            </a:endParaRPr>
          </a:p>
          <a:p>
            <a:r>
              <a:rPr lang="en-US" dirty="0">
                <a:solidFill>
                  <a:srgbClr val="00B050"/>
                </a:solidFill>
                <a:sym typeface="Wingdings" panose="05000000000000000000" pitchFamily="2" charset="2"/>
              </a:rPr>
              <a:t>G</a:t>
            </a:r>
            <a:r>
              <a:rPr lang="en-US" dirty="0">
                <a:sym typeface="Wingdings" panose="05000000000000000000" pitchFamily="2" charset="2"/>
              </a:rPr>
              <a:t>    12 m … 1 m = 100 cm</a:t>
            </a:r>
            <a:endParaRPr lang="en-US" sz="800" dirty="0">
              <a:sym typeface="Wingdings" panose="05000000000000000000" pitchFamily="2" charset="2"/>
            </a:endParaRPr>
          </a:p>
          <a:p>
            <a:r>
              <a:rPr lang="en-US" dirty="0">
                <a:solidFill>
                  <a:srgbClr val="FF0000"/>
                </a:solidFill>
                <a:sym typeface="Wingdings" panose="05000000000000000000" pitchFamily="2" charset="2"/>
              </a:rPr>
              <a:t>E</a:t>
            </a:r>
            <a:r>
              <a:rPr lang="en-US" dirty="0">
                <a:sym typeface="Wingdings" panose="05000000000000000000" pitchFamily="2" charset="2"/>
              </a:rPr>
              <a:t>    12 m x 100 cm / 1 m = </a:t>
            </a:r>
          </a:p>
          <a:p>
            <a:endParaRPr lang="en-US" sz="800" dirty="0"/>
          </a:p>
          <a:p>
            <a:pPr marL="1149350" indent="-1149350">
              <a:tabLst>
                <a:tab pos="1085850" algn="l"/>
              </a:tabLst>
            </a:pPr>
            <a:r>
              <a:rPr lang="en-US" dirty="0">
                <a:solidFill>
                  <a:srgbClr val="7030A0"/>
                </a:solidFill>
                <a:sym typeface="Wingdings" panose="05000000000000000000" pitchFamily="2" charset="2"/>
              </a:rPr>
              <a:t>S</a:t>
            </a:r>
            <a:r>
              <a:rPr lang="en-US" dirty="0">
                <a:sym typeface="Wingdings" panose="05000000000000000000" pitchFamily="2" charset="2"/>
              </a:rPr>
              <a:t>    </a:t>
            </a:r>
            <a:r>
              <a:rPr lang="en-US" dirty="0">
                <a:solidFill>
                  <a:srgbClr val="7030A0"/>
                </a:solidFill>
                <a:sym typeface="Wingdings" panose="05000000000000000000" pitchFamily="2" charset="2"/>
              </a:rPr>
              <a:t>centimeters are smaller than meters so there should be more centimeters than meters.</a:t>
            </a:r>
            <a:endParaRPr lang="en-US" dirty="0"/>
          </a:p>
        </p:txBody>
      </p:sp>
      <p:sp>
        <p:nvSpPr>
          <p:cNvPr id="2" name="Footer Placeholder 1">
            <a:extLst>
              <a:ext uri="{FF2B5EF4-FFF2-40B4-BE49-F238E27FC236}">
                <a16:creationId xmlns:a16="http://schemas.microsoft.com/office/drawing/2014/main" id="{1153B22B-B453-40C7-92DB-605478B22C7A}"/>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37283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757237"/>
            <a:ext cx="8229599" cy="2492990"/>
          </a:xfrm>
          <a:prstGeom prst="rect">
            <a:avLst/>
          </a:prstGeom>
          <a:noFill/>
        </p:spPr>
        <p:txBody>
          <a:bodyPr wrap="square" rtlCol="0">
            <a:spAutoFit/>
          </a:bodyPr>
          <a:lstStyle/>
          <a:p>
            <a:r>
              <a:rPr lang="en-US" sz="2400" b="0" dirty="0">
                <a:solidFill>
                  <a:srgbClr val="000000"/>
                </a:solidFill>
              </a:rPr>
              <a:t>My goal this year, for this class, is that you also would experience joy in learning “</a:t>
            </a:r>
            <a:r>
              <a:rPr lang="en-US" sz="2400" b="0" dirty="0">
                <a:solidFill>
                  <a:srgbClr val="0070C0"/>
                </a:solidFill>
              </a:rPr>
              <a:t>How God did it</a:t>
            </a:r>
            <a:r>
              <a:rPr lang="en-US" sz="2400" b="0" dirty="0">
                <a:solidFill>
                  <a:srgbClr val="000000"/>
                </a:solidFill>
              </a:rPr>
              <a:t>,” in the context of many chemical processes. </a:t>
            </a:r>
          </a:p>
          <a:p>
            <a:endParaRPr lang="en-US" sz="1200" b="0" dirty="0">
              <a:solidFill>
                <a:srgbClr val="000000"/>
              </a:solidFill>
            </a:endParaRPr>
          </a:p>
          <a:p>
            <a:r>
              <a:rPr lang="en-US" sz="2400" b="0" dirty="0">
                <a:solidFill>
                  <a:srgbClr val="C00000"/>
                </a:solidFill>
              </a:rPr>
              <a:t>I hope this class will both strengthen your faith in God, and cause you to want to worship Him more.</a:t>
            </a:r>
          </a:p>
          <a:p>
            <a:endParaRPr lang="en-US" sz="2400" b="0" dirty="0">
              <a:solidFill>
                <a:srgbClr val="000000"/>
              </a:solidFill>
            </a:endParaRPr>
          </a:p>
        </p:txBody>
      </p:sp>
      <p:sp>
        <p:nvSpPr>
          <p:cNvPr id="4" name="Rectangle 6"/>
          <p:cNvSpPr txBox="1">
            <a:spLocks noChangeArrowheads="1"/>
          </p:cNvSpPr>
          <p:nvPr/>
        </p:nvSpPr>
        <p:spPr>
          <a:xfrm>
            <a:off x="0" y="0"/>
            <a:ext cx="5486400" cy="685800"/>
          </a:xfrm>
          <a:prstGeom prst="rect">
            <a:avLst/>
          </a:prstGeom>
          <a:solidFill>
            <a:schemeClr val="accent5">
              <a:lumMod val="75000"/>
            </a:schemeClr>
          </a:solidFill>
        </p:spPr>
        <p:txBody>
          <a:bodyPr anchor="ctr" anchorCtr="0"/>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a:defRPr/>
            </a:pPr>
            <a:r>
              <a:rPr lang="en-US" altLang="en-US" b="0" dirty="0"/>
              <a:t>The Bible and Science</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531" y="2971800"/>
            <a:ext cx="6444933"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D2B72156-F280-4D6E-835A-AAC8075F8E71}"/>
              </a:ext>
            </a:extLst>
          </p:cNvPr>
          <p:cNvSpPr>
            <a:spLocks noGrp="1"/>
          </p:cNvSpPr>
          <p:nvPr>
            <p:ph type="ftr" sz="quarter" idx="10"/>
          </p:nvPr>
        </p:nvSpPr>
        <p:spPr/>
        <p:txBody>
          <a:bodyPr/>
          <a:lstStyle/>
          <a:p>
            <a:pPr>
              <a:defRPr/>
            </a:pPr>
            <a:r>
              <a:rPr lang="en-US" altLang="en-US"/>
              <a:t>CTRiesen Online Services LLC. </a:t>
            </a:r>
          </a:p>
        </p:txBody>
      </p:sp>
    </p:spTree>
    <p:extLst>
      <p:ext uri="{BB962C8B-B14F-4D97-AF65-F5344CB8AC3E}">
        <p14:creationId xmlns:p14="http://schemas.microsoft.com/office/powerpoint/2010/main" val="131201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5638800"/>
          </a:xfrm>
        </p:spPr>
        <p:txBody>
          <a:bodyPr/>
          <a:lstStyle/>
          <a:p>
            <a:pPr algn="ctr"/>
            <a:r>
              <a:rPr lang="en-US" dirty="0"/>
              <a:t>Convert 12 m to cm</a:t>
            </a:r>
          </a:p>
          <a:p>
            <a:r>
              <a:rPr lang="en-US" i="1" dirty="0">
                <a:solidFill>
                  <a:srgbClr val="00B050"/>
                </a:solidFill>
                <a:latin typeface="Times New Roman" panose="02020603050405020304" pitchFamily="18" charset="0"/>
                <a:cs typeface="Times New Roman" panose="02020603050405020304" pitchFamily="18" charset="0"/>
              </a:rPr>
              <a:t>Multiply 12 m by “1” </a:t>
            </a:r>
            <a:r>
              <a:rPr lang="en-US" i="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a:solidFill>
                  <a:srgbClr val="00B050"/>
                </a:solidFill>
                <a:latin typeface="Times New Roman" panose="02020603050405020304" pitchFamily="18" charset="0"/>
                <a:cs typeface="Times New Roman" panose="02020603050405020304" pitchFamily="18" charset="0"/>
              </a:rPr>
              <a:t>using an equality</a:t>
            </a:r>
          </a:p>
          <a:p>
            <a:pPr algn="ctr">
              <a:spcBef>
                <a:spcPts val="1200"/>
              </a:spcBef>
            </a:pPr>
            <a:r>
              <a:rPr lang="en-US" i="1" dirty="0">
                <a:solidFill>
                  <a:srgbClr val="0070C0"/>
                </a:solidFill>
                <a:latin typeface="Times New Roman" panose="02020603050405020304" pitchFamily="18" charset="0"/>
                <a:cs typeface="Times New Roman" panose="02020603050405020304" pitchFamily="18" charset="0"/>
              </a:rPr>
              <a:t>100 cm = 1 m</a:t>
            </a:r>
          </a:p>
          <a:p>
            <a:pPr marL="6350" indent="7938"/>
            <a:r>
              <a:rPr lang="en-US" i="1" dirty="0">
                <a:solidFill>
                  <a:srgbClr val="FF0000"/>
                </a:solidFill>
                <a:latin typeface="Times New Roman" panose="02020603050405020304" pitchFamily="18" charset="0"/>
                <a:cs typeface="Times New Roman" panose="02020603050405020304" pitchFamily="18" charset="0"/>
              </a:rPr>
              <a:t>Set up a Conversion Factor that cancels out the undesired unit and leaves the desired unit.</a:t>
            </a:r>
          </a:p>
          <a:p>
            <a:pPr algn="ctr"/>
            <a:r>
              <a:rPr lang="en-US" i="1" dirty="0">
                <a:latin typeface="Times New Roman" panose="02020603050405020304" pitchFamily="18" charset="0"/>
                <a:cs typeface="Times New Roman" panose="02020603050405020304" pitchFamily="18" charset="0"/>
              </a:rPr>
              <a:t>12 m x 10</a:t>
            </a:r>
            <a:r>
              <a:rPr lang="en-US" i="1"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cm/1 m … m cancels out</a:t>
            </a:r>
          </a:p>
          <a:p>
            <a:r>
              <a:rPr lang="en-US" i="1" dirty="0">
                <a:solidFill>
                  <a:srgbClr val="0070C0"/>
                </a:solidFill>
                <a:latin typeface="Times New Roman" panose="02020603050405020304" pitchFamily="18" charset="0"/>
                <a:cs typeface="Times New Roman" panose="02020603050405020304" pitchFamily="18" charset="0"/>
              </a:rPr>
              <a:t>Change to scientific notation using ↑↓</a:t>
            </a:r>
          </a:p>
          <a:p>
            <a:pPr algn="ctr"/>
            <a:r>
              <a:rPr lang="en-US" i="1" dirty="0">
                <a:latin typeface="Times New Roman" panose="02020603050405020304" pitchFamily="18" charset="0"/>
                <a:cs typeface="Times New Roman" panose="02020603050405020304" pitchFamily="18" charset="0"/>
              </a:rPr>
              <a:t>12 becomes1.2 (# &gt; 1 &lt; 10)… # ↓ by 1 decimal place, therefore exponent ↑ by one … 10</a:t>
            </a:r>
            <a:r>
              <a:rPr lang="en-US" i="1" baseline="30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 </a:t>
            </a:r>
          </a:p>
          <a:p>
            <a:pPr algn="ctr"/>
            <a:r>
              <a:rPr lang="en-US" i="1" dirty="0">
                <a:solidFill>
                  <a:srgbClr val="0070C0"/>
                </a:solidFill>
                <a:latin typeface="Times New Roman" panose="02020603050405020304" pitchFamily="18" charset="0"/>
                <a:cs typeface="Times New Roman" panose="02020603050405020304" pitchFamily="18" charset="0"/>
              </a:rPr>
              <a:t>1.2 x 10</a:t>
            </a:r>
            <a:r>
              <a:rPr lang="en-US" i="1" baseline="30000" dirty="0">
                <a:solidFill>
                  <a:srgbClr val="0070C0"/>
                </a:solidFill>
                <a:latin typeface="Times New Roman" panose="02020603050405020304" pitchFamily="18" charset="0"/>
                <a:cs typeface="Times New Roman" panose="02020603050405020304" pitchFamily="18" charset="0"/>
              </a:rPr>
              <a:t>3 </a:t>
            </a:r>
            <a:r>
              <a:rPr lang="en-US" i="1" dirty="0">
                <a:solidFill>
                  <a:srgbClr val="0070C0"/>
                </a:solidFill>
                <a:latin typeface="Times New Roman" panose="02020603050405020304" pitchFamily="18" charset="0"/>
                <a:cs typeface="Times New Roman" panose="02020603050405020304" pitchFamily="18" charset="0"/>
              </a:rPr>
              <a:t>cm</a:t>
            </a:r>
          </a:p>
          <a:p>
            <a:pPr algn="ctr"/>
            <a:endParaRPr lang="en-US" i="1" dirty="0">
              <a:latin typeface="Times New Roman" panose="02020603050405020304" pitchFamily="18" charset="0"/>
              <a:cs typeface="Times New Roman" panose="02020603050405020304" pitchFamily="18" charset="0"/>
            </a:endParaRPr>
          </a:p>
          <a:p>
            <a:pPr algn="ctr"/>
            <a:endParaRPr lang="en-US" i="1" dirty="0">
              <a:latin typeface="Times New Roman" panose="02020603050405020304" pitchFamily="18" charset="0"/>
              <a:cs typeface="Times New Roman" panose="02020603050405020304" pitchFamily="18" charset="0"/>
            </a:endParaRPr>
          </a:p>
        </p:txBody>
      </p:sp>
      <p:sp>
        <p:nvSpPr>
          <p:cNvPr id="5" name="Rectangle 6"/>
          <p:cNvSpPr txBox="1">
            <a:spLocks noChangeArrowheads="1"/>
          </p:cNvSpPr>
          <p:nvPr/>
        </p:nvSpPr>
        <p:spPr bwMode="auto">
          <a:xfrm>
            <a:off x="457200" y="0"/>
            <a:ext cx="4495800" cy="6858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defRPr/>
            </a:pPr>
            <a:r>
              <a:rPr lang="en-US" altLang="en-US" b="0" dirty="0"/>
              <a:t>4  </a:t>
            </a:r>
            <a:r>
              <a:rPr lang="en-US" dirty="0"/>
              <a:t>Problem Solving</a:t>
            </a:r>
            <a:endParaRPr lang="en-US" altLang="en-US" b="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8255"/>
            <a:ext cx="1262062" cy="128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20F0A6D3-C8B7-4887-A590-107A5DE676E6}"/>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15968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Inquiry Activity</a:t>
            </a:r>
          </a:p>
        </p:txBody>
      </p:sp>
      <p:sp>
        <p:nvSpPr>
          <p:cNvPr id="4" name="Content Placeholder 3"/>
          <p:cNvSpPr>
            <a:spLocks noGrp="1"/>
          </p:cNvSpPr>
          <p:nvPr>
            <p:ph idx="1"/>
          </p:nvPr>
        </p:nvSpPr>
        <p:spPr>
          <a:xfrm>
            <a:off x="685800" y="1371600"/>
            <a:ext cx="7772400" cy="4114800"/>
          </a:xfrm>
        </p:spPr>
        <p:txBody>
          <a:bodyPr/>
          <a:lstStyle/>
          <a:p>
            <a:pPr marL="457200" indent="-457200">
              <a:buFont typeface="Arial" panose="020B0604020202020204" pitchFamily="34" charset="0"/>
              <a:buChar char="•"/>
            </a:pPr>
            <a:r>
              <a:rPr lang="en-US" dirty="0"/>
              <a:t>Each student will describe </a:t>
            </a:r>
            <a:r>
              <a:rPr lang="en-US" dirty="0">
                <a:solidFill>
                  <a:srgbClr val="C00000"/>
                </a:solidFill>
              </a:rPr>
              <a:t>ONE</a:t>
            </a:r>
            <a:r>
              <a:rPr lang="en-US" dirty="0">
                <a:solidFill>
                  <a:srgbClr val="00B050"/>
                </a:solidFill>
              </a:rPr>
              <a:t> specific part of their body</a:t>
            </a:r>
            <a:r>
              <a:rPr lang="en-US" dirty="0"/>
              <a:t> (e.g. top of head, face, ear, nose, cheeks, back of neck, throat, right shoulder, left arm, elbow, wrist, hand, knee, ankle, foot,)</a:t>
            </a:r>
          </a:p>
          <a:p>
            <a:pPr marL="0" indent="0"/>
            <a:endParaRPr lang="en-US" sz="800" dirty="0"/>
          </a:p>
          <a:p>
            <a:pPr marL="457200" indent="-457200">
              <a:buFont typeface="Arial" panose="020B0604020202020204" pitchFamily="34" charset="0"/>
              <a:buChar char="•"/>
            </a:pPr>
            <a:r>
              <a:rPr lang="en-US" dirty="0">
                <a:solidFill>
                  <a:srgbClr val="0070C0"/>
                </a:solidFill>
              </a:rPr>
              <a:t>Write 1-2 phrases in the chat box to describe your assigned body part</a:t>
            </a:r>
            <a:r>
              <a:rPr lang="en-US" dirty="0"/>
              <a:t>.</a:t>
            </a:r>
          </a:p>
        </p:txBody>
      </p:sp>
      <p:pic>
        <p:nvPicPr>
          <p:cNvPr id="5" name="Picture 4" descr="think_about_it-01.eps"/>
          <p:cNvPicPr/>
          <p:nvPr/>
        </p:nvPicPr>
        <p:blipFill>
          <a:blip r:embed="rId2">
            <a:extLst>
              <a:ext uri="{28A0092B-C50C-407E-A947-70E740481C1C}">
                <a14:useLocalDpi xmlns:a14="http://schemas.microsoft.com/office/drawing/2010/main" val="0"/>
              </a:ext>
            </a:extLst>
          </a:blip>
          <a:stretch>
            <a:fillRect/>
          </a:stretch>
        </p:blipFill>
        <p:spPr>
          <a:xfrm>
            <a:off x="7734300" y="0"/>
            <a:ext cx="1409700" cy="1143000"/>
          </a:xfrm>
          <a:prstGeom prst="rect">
            <a:avLst/>
          </a:prstGeom>
        </p:spPr>
      </p:pic>
      <p:sp>
        <p:nvSpPr>
          <p:cNvPr id="2" name="Footer Placeholder 1">
            <a:extLst>
              <a:ext uri="{FF2B5EF4-FFF2-40B4-BE49-F238E27FC236}">
                <a16:creationId xmlns:a16="http://schemas.microsoft.com/office/drawing/2014/main" id="{4A67A023-3588-4975-87ED-B5A11E3A476E}"/>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1285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4337714"/>
            <a:ext cx="5715000" cy="1631216"/>
          </a:xfrm>
          <a:prstGeom prst="rect">
            <a:avLst/>
          </a:prstGeom>
          <a:noFill/>
        </p:spPr>
        <p:txBody>
          <a:bodyPr wrap="square" rtlCol="0">
            <a:spAutoFit/>
          </a:bodyPr>
          <a:lstStyle/>
          <a:p>
            <a:r>
              <a:rPr lang="en-US" sz="2000" dirty="0">
                <a:solidFill>
                  <a:srgbClr val="C00000"/>
                </a:solidFill>
              </a:rPr>
              <a:t>Chemistry</a:t>
            </a:r>
            <a:r>
              <a:rPr lang="en-US" sz="2000" b="0" dirty="0"/>
              <a:t> </a:t>
            </a:r>
            <a:r>
              <a:rPr lang="en-US" sz="2000" b="0" dirty="0">
                <a:solidFill>
                  <a:srgbClr val="7030A0"/>
                </a:solidFill>
              </a:rPr>
              <a:t>can similarly be approached in different ways, </a:t>
            </a:r>
            <a:r>
              <a:rPr lang="en-US" sz="2000" b="0" dirty="0">
                <a:solidFill>
                  <a:srgbClr val="00B050"/>
                </a:solidFill>
              </a:rPr>
              <a:t>each yielding a different, valid, and yet incomplete view of the subject</a:t>
            </a:r>
            <a:r>
              <a:rPr lang="en-US" sz="2000" b="0" dirty="0">
                <a:solidFill>
                  <a:srgbClr val="7030A0"/>
                </a:solidFill>
              </a:rPr>
              <a:t>. You will see this in the different areas as we discuss them.</a:t>
            </a:r>
            <a:endParaRPr lang="en-US"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85800"/>
            <a:ext cx="4822136" cy="325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90562"/>
            <a:ext cx="3124200" cy="4401205"/>
          </a:xfrm>
          <a:prstGeom prst="rect">
            <a:avLst/>
          </a:prstGeom>
          <a:noFill/>
        </p:spPr>
        <p:txBody>
          <a:bodyPr wrap="square" rtlCol="0">
            <a:spAutoFit/>
          </a:bodyPr>
          <a:lstStyle/>
          <a:p>
            <a:r>
              <a:rPr lang="en-US" sz="2000" dirty="0">
                <a:solidFill>
                  <a:srgbClr val="00B050"/>
                </a:solidFill>
              </a:rPr>
              <a:t>Do you remember the story about the group of blind men who encountered an elephant? </a:t>
            </a:r>
          </a:p>
          <a:p>
            <a:pPr marL="342900" indent="-342900">
              <a:buFont typeface="Arial" panose="020B0604020202020204" pitchFamily="34" charset="0"/>
              <a:buChar char="•"/>
            </a:pPr>
            <a:r>
              <a:rPr lang="en-US" sz="2000" b="0" dirty="0"/>
              <a:t>Each one moved his hands over a different part of the elephant's body— his trunk, an ear, or a leg— and came up with an entirely different description of the beast.</a:t>
            </a:r>
            <a:endParaRPr lang="en-US" dirty="0"/>
          </a:p>
        </p:txBody>
      </p:sp>
      <p:sp>
        <p:nvSpPr>
          <p:cNvPr id="2" name="Footer Placeholder 1">
            <a:extLst>
              <a:ext uri="{FF2B5EF4-FFF2-40B4-BE49-F238E27FC236}">
                <a16:creationId xmlns:a16="http://schemas.microsoft.com/office/drawing/2014/main" id="{2F2007F7-DC6C-4FBB-B925-B8EF539E2EF8}"/>
              </a:ext>
            </a:extLst>
          </p:cNvPr>
          <p:cNvSpPr>
            <a:spLocks noGrp="1"/>
          </p:cNvSpPr>
          <p:nvPr>
            <p:ph type="ftr" sz="quarter" idx="10"/>
          </p:nvPr>
        </p:nvSpPr>
        <p:spPr/>
        <p:txBody>
          <a:bodyPr/>
          <a:lstStyle/>
          <a:p>
            <a:pPr>
              <a:defRPr/>
            </a:pPr>
            <a:r>
              <a:rPr lang="en-US" altLang="en-US"/>
              <a:t>CTRiesen Online Services LLC. </a:t>
            </a:r>
          </a:p>
        </p:txBody>
      </p:sp>
    </p:spTree>
    <p:extLst>
      <p:ext uri="{BB962C8B-B14F-4D97-AF65-F5344CB8AC3E}">
        <p14:creationId xmlns:p14="http://schemas.microsoft.com/office/powerpoint/2010/main" val="28402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up)">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25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Inquiry Activity</a:t>
            </a:r>
          </a:p>
        </p:txBody>
      </p:sp>
      <p:sp>
        <p:nvSpPr>
          <p:cNvPr id="4" name="Content Placeholder 3"/>
          <p:cNvSpPr>
            <a:spLocks noGrp="1"/>
          </p:cNvSpPr>
          <p:nvPr>
            <p:ph idx="1"/>
          </p:nvPr>
        </p:nvSpPr>
        <p:spPr>
          <a:xfrm>
            <a:off x="685800" y="1371600"/>
            <a:ext cx="8229600" cy="4114800"/>
          </a:xfrm>
        </p:spPr>
        <p:txBody>
          <a:bodyPr/>
          <a:lstStyle/>
          <a:p>
            <a:pPr marL="457200" indent="-457200">
              <a:buFont typeface="Arial" panose="020B0604020202020204" pitchFamily="34" charset="0"/>
              <a:buChar char="•"/>
            </a:pPr>
            <a:r>
              <a:rPr lang="en-US" dirty="0">
                <a:solidFill>
                  <a:srgbClr val="0070C0"/>
                </a:solidFill>
              </a:rPr>
              <a:t>Everyone look at your hand.</a:t>
            </a:r>
          </a:p>
          <a:p>
            <a:pPr marL="457200" indent="-457200">
              <a:buFont typeface="Arial" panose="020B0604020202020204" pitchFamily="34" charset="0"/>
              <a:buChar char="•"/>
            </a:pPr>
            <a:r>
              <a:rPr lang="en-US" dirty="0"/>
              <a:t>What branches of science are involved?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solidFill>
                  <a:srgbClr val="FF0000"/>
                </a:solidFill>
              </a:rPr>
              <a:t>Biology (arteries, veins, cells)</a:t>
            </a:r>
          </a:p>
          <a:p>
            <a:pPr marL="457200" indent="-457200">
              <a:buFont typeface="Arial" panose="020B0604020202020204" pitchFamily="34" charset="0"/>
              <a:buChar char="•"/>
            </a:pPr>
            <a:r>
              <a:rPr lang="en-US" dirty="0"/>
              <a:t>Chemistry (composition, structure)</a:t>
            </a:r>
          </a:p>
          <a:p>
            <a:pPr marL="457200" indent="-457200">
              <a:buFont typeface="Arial" panose="020B0604020202020204" pitchFamily="34" charset="0"/>
              <a:buChar char="•"/>
            </a:pPr>
            <a:r>
              <a:rPr lang="en-US" dirty="0">
                <a:solidFill>
                  <a:srgbClr val="00B050"/>
                </a:solidFill>
              </a:rPr>
              <a:t>Physics (movement)</a:t>
            </a:r>
          </a:p>
          <a:p>
            <a:pPr marL="457200" indent="-457200">
              <a:buFont typeface="Arial" panose="020B0604020202020204" pitchFamily="34" charset="0"/>
              <a:buChar char="•"/>
            </a:pPr>
            <a:r>
              <a:rPr lang="en-US" dirty="0"/>
              <a:t>Earth Science (life form &amp; environment)</a:t>
            </a:r>
          </a:p>
          <a:p>
            <a:pPr marL="0" indent="0"/>
            <a:endParaRPr lang="en-US" sz="800" dirty="0"/>
          </a:p>
          <a:p>
            <a:pPr marL="0" indent="0"/>
            <a:endParaRPr lang="en-US" dirty="0"/>
          </a:p>
        </p:txBody>
      </p:sp>
      <p:pic>
        <p:nvPicPr>
          <p:cNvPr id="5" name="Picture 4" descr="think_about_it-01.eps"/>
          <p:cNvPicPr/>
          <p:nvPr/>
        </p:nvPicPr>
        <p:blipFill>
          <a:blip r:embed="rId2">
            <a:extLst>
              <a:ext uri="{28A0092B-C50C-407E-A947-70E740481C1C}">
                <a14:useLocalDpi xmlns:a14="http://schemas.microsoft.com/office/drawing/2010/main" val="0"/>
              </a:ext>
            </a:extLst>
          </a:blip>
          <a:stretch>
            <a:fillRect/>
          </a:stretch>
        </p:blipFill>
        <p:spPr>
          <a:xfrm>
            <a:off x="7734300" y="0"/>
            <a:ext cx="1409700" cy="1143000"/>
          </a:xfrm>
          <a:prstGeom prst="rect">
            <a:avLst/>
          </a:prstGeom>
        </p:spPr>
      </p:pic>
      <p:sp>
        <p:nvSpPr>
          <p:cNvPr id="2" name="Footer Placeholder 1">
            <a:extLst>
              <a:ext uri="{FF2B5EF4-FFF2-40B4-BE49-F238E27FC236}">
                <a16:creationId xmlns:a16="http://schemas.microsoft.com/office/drawing/2014/main" id="{A65E3492-A2D9-4782-B40E-9720117311C2}"/>
              </a:ext>
            </a:extLst>
          </p:cNvPr>
          <p:cNvSpPr>
            <a:spLocks noGrp="1"/>
          </p:cNvSpPr>
          <p:nvPr>
            <p:ph type="ftr" sz="quarter" idx="10"/>
          </p:nvPr>
        </p:nvSpPr>
        <p:spPr/>
        <p:txBody>
          <a:bodyPr/>
          <a:lstStyle/>
          <a:p>
            <a:pPr>
              <a:defRPr/>
            </a:pPr>
            <a:r>
              <a:rPr lang="en-US" altLang="en-US"/>
              <a:t>CTRiesen Online Services LLC. </a:t>
            </a:r>
            <a:endParaRPr lang="en-US" altLang="en-US" dirty="0"/>
          </a:p>
        </p:txBody>
      </p:sp>
    </p:spTree>
    <p:extLst>
      <p:ext uri="{BB962C8B-B14F-4D97-AF65-F5344CB8AC3E}">
        <p14:creationId xmlns:p14="http://schemas.microsoft.com/office/powerpoint/2010/main" val="26517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5566</TotalTime>
  <Words>3149</Words>
  <Application>Microsoft Office PowerPoint</Application>
  <PresentationFormat>On-screen Show (4:3)</PresentationFormat>
  <Paragraphs>401</Paragraphs>
  <Slides>60</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Arial Black</vt:lpstr>
      <vt:lpstr>Calibri</vt:lpstr>
      <vt:lpstr>Impact</vt:lpstr>
      <vt:lpstr>Times New Roman</vt:lpstr>
      <vt:lpstr>Verdana</vt:lpstr>
      <vt:lpstr>Wingdings</vt:lpstr>
      <vt:lpstr>ヒラギノ角ゴ Pro W3</vt:lpstr>
      <vt:lpstr>Blank Presentation</vt:lpstr>
      <vt:lpstr>Office Theme</vt:lpstr>
      <vt:lpstr>Click on “Slide Show”</vt:lpstr>
      <vt:lpstr>PowerPoint Presentation</vt:lpstr>
      <vt:lpstr>PowerPoint Presentation</vt:lpstr>
      <vt:lpstr>PowerPoint Presentation</vt:lpstr>
      <vt:lpstr>PowerPoint Presentation</vt:lpstr>
      <vt:lpstr>PowerPoint Presentation</vt:lpstr>
      <vt:lpstr>Inquiry Activity</vt:lpstr>
      <vt:lpstr>PowerPoint Presentation</vt:lpstr>
      <vt:lpstr>Inquiry Activity</vt:lpstr>
      <vt:lpstr>PowerPoint Presentation</vt:lpstr>
      <vt:lpstr>  Flow Chart of Chemistry</vt:lpstr>
      <vt:lpstr>Inquiry Activity</vt:lpstr>
      <vt:lpstr>Inquiry Activity</vt:lpstr>
      <vt:lpstr>  MATTER</vt:lpstr>
      <vt:lpstr>  MATTER</vt:lpstr>
      <vt:lpstr>2  Why Study Chemistry?</vt:lpstr>
      <vt:lpstr>An Experimental Approach to Science</vt:lpstr>
      <vt:lpstr>An Experimental Approach to Science</vt:lpstr>
      <vt:lpstr>The Nature of Science</vt:lpstr>
      <vt:lpstr>PowerPoint Presentation</vt:lpstr>
      <vt:lpstr>Visual: </vt:lpstr>
      <vt:lpstr>PowerPoint Presentation</vt:lpstr>
      <vt:lpstr>PowerPoint Presentation</vt:lpstr>
      <vt:lpstr>PowerPoint Presentation</vt:lpstr>
      <vt:lpstr>PowerPoint Presentation</vt:lpstr>
      <vt:lpstr>Acoustic: </vt:lpstr>
      <vt:lpstr>PowerPoint Presentation</vt:lpstr>
      <vt:lpstr>59 sheep are left</vt:lpstr>
      <vt:lpstr>SCIENCE IS IMPORTANT BECAUSE …</vt:lpstr>
      <vt:lpstr>The Nature of a Scientific Law: An educated guess, confirmed over and over again by experimentation</vt:lpstr>
      <vt:lpstr>The Nature of a Scientific Law: An educated guess, confirmed over and over again by experimentation</vt:lpstr>
      <vt:lpstr>Scientific Method</vt:lpstr>
      <vt:lpstr>Scientific Method</vt:lpstr>
      <vt:lpstr>Scientific Method</vt:lpstr>
      <vt:lpstr>The Scientific Method</vt:lpstr>
      <vt:lpstr>The Scientific Method</vt:lpstr>
      <vt:lpstr>The Scientific Method</vt:lpstr>
      <vt:lpstr>Disproving poor “science”</vt:lpstr>
      <vt:lpstr>Disproving poor “science”</vt:lpstr>
      <vt:lpstr>Disproving poor “science”</vt:lpstr>
      <vt:lpstr>Spontaneous generation of microscopic organisms</vt:lpstr>
      <vt:lpstr>PowerPoint Presentation</vt:lpstr>
      <vt:lpstr>Spontaneous generation of microscopic organisms</vt:lpstr>
      <vt:lpstr>Spontaneous generation</vt:lpstr>
      <vt:lpstr> Information Overload</vt:lpstr>
      <vt:lpstr>An independent variable is the variable that is NOT changed or controlled in a scientific experiment. It is used to test the effects on the dependent variable. </vt:lpstr>
      <vt:lpstr>An independent variable is the variable that is NOT changed or controlled in a scientific experiment. It is used to test the effects on the dependent variable. </vt:lpstr>
      <vt:lpstr>PowerPoint Presentation</vt:lpstr>
      <vt:lpstr>PowerPoint Presentation</vt:lpstr>
      <vt:lpstr>PowerPoint Presentation</vt:lpstr>
      <vt:lpstr>The independent variable is graphed on the x axis [pressure]   The dependent variable is graphed on the y axis. [volume]   </vt:lpstr>
      <vt:lpstr>PowerPoint Presentation</vt:lpstr>
      <vt:lpstr>PowerPoint Presentation</vt:lpstr>
      <vt:lpstr>PowerPoint Presentation</vt:lpstr>
      <vt:lpstr>PowerPoint Presentation</vt:lpstr>
      <vt:lpstr>Collaboration and Communication</vt:lpstr>
      <vt:lpstr>One for the “AGES”</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182</cp:revision>
  <dcterms:created xsi:type="dcterms:W3CDTF">2009-07-10T02:57:27Z</dcterms:created>
  <dcterms:modified xsi:type="dcterms:W3CDTF">2024-09-03T12:54:50Z</dcterms:modified>
</cp:coreProperties>
</file>