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3" r:id="rId2"/>
    <p:sldMasterId id="2147483715" r:id="rId3"/>
    <p:sldMasterId id="2147483728" r:id="rId4"/>
  </p:sldMasterIdLst>
  <p:notesMasterIdLst>
    <p:notesMasterId r:id="rId64"/>
  </p:notesMasterIdLst>
  <p:sldIdLst>
    <p:sldId id="355" r:id="rId5"/>
    <p:sldId id="256" r:id="rId6"/>
    <p:sldId id="460" r:id="rId7"/>
    <p:sldId id="461" r:id="rId8"/>
    <p:sldId id="420" r:id="rId9"/>
    <p:sldId id="380" r:id="rId10"/>
    <p:sldId id="447" r:id="rId11"/>
    <p:sldId id="390" r:id="rId12"/>
    <p:sldId id="334" r:id="rId13"/>
    <p:sldId id="337" r:id="rId14"/>
    <p:sldId id="448" r:id="rId15"/>
    <p:sldId id="335" r:id="rId16"/>
    <p:sldId id="453" r:id="rId17"/>
    <p:sldId id="454" r:id="rId18"/>
    <p:sldId id="336" r:id="rId19"/>
    <p:sldId id="375" r:id="rId20"/>
    <p:sldId id="270" r:id="rId21"/>
    <p:sldId id="450" r:id="rId22"/>
    <p:sldId id="449" r:id="rId23"/>
    <p:sldId id="466" r:id="rId24"/>
    <p:sldId id="421" r:id="rId25"/>
    <p:sldId id="422" r:id="rId26"/>
    <p:sldId id="423" r:id="rId27"/>
    <p:sldId id="426" r:id="rId28"/>
    <p:sldId id="433" r:id="rId29"/>
    <p:sldId id="434" r:id="rId30"/>
    <p:sldId id="455" r:id="rId31"/>
    <p:sldId id="456" r:id="rId32"/>
    <p:sldId id="470" r:id="rId33"/>
    <p:sldId id="436" r:id="rId34"/>
    <p:sldId id="439" r:id="rId35"/>
    <p:sldId id="440" r:id="rId36"/>
    <p:sldId id="441" r:id="rId37"/>
    <p:sldId id="442" r:id="rId38"/>
    <p:sldId id="445" r:id="rId39"/>
    <p:sldId id="446" r:id="rId40"/>
    <p:sldId id="462" r:id="rId41"/>
    <p:sldId id="464" r:id="rId42"/>
    <p:sldId id="457" r:id="rId43"/>
    <p:sldId id="331" r:id="rId44"/>
    <p:sldId id="391" r:id="rId45"/>
    <p:sldId id="392" r:id="rId46"/>
    <p:sldId id="418" r:id="rId47"/>
    <p:sldId id="332" r:id="rId48"/>
    <p:sldId id="467" r:id="rId49"/>
    <p:sldId id="468" r:id="rId50"/>
    <p:sldId id="469" r:id="rId51"/>
    <p:sldId id="459" r:id="rId52"/>
    <p:sldId id="311" r:id="rId53"/>
    <p:sldId id="258" r:id="rId54"/>
    <p:sldId id="383" r:id="rId55"/>
    <p:sldId id="327" r:id="rId56"/>
    <p:sldId id="259" r:id="rId57"/>
    <p:sldId id="365" r:id="rId58"/>
    <p:sldId id="393" r:id="rId59"/>
    <p:sldId id="471" r:id="rId60"/>
    <p:sldId id="424" r:id="rId61"/>
    <p:sldId id="463" r:id="rId62"/>
    <p:sldId id="465" r:id="rId6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E57EEF7-AE47-4B49-A563-1918D5FB4BD8}" type="datetimeFigureOut">
              <a:rPr lang="en-US" smtClean="0"/>
              <a:t>7/16/2024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0B087BF-417C-40F8-B29C-9C6754E53EDD}" type="slidenum">
              <a:rPr lang="en-US" smtClean="0"/>
              <a:t>‹#›</a:t>
            </a:fld>
            <a:endParaRPr lang="en-US"/>
          </a:p>
        </p:txBody>
      </p:sp>
    </p:spTree>
    <p:extLst>
      <p:ext uri="{BB962C8B-B14F-4D97-AF65-F5344CB8AC3E}">
        <p14:creationId xmlns:p14="http://schemas.microsoft.com/office/powerpoint/2010/main" val="2697120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9B3F33-A2C3-4CBE-BC47-957012FA6328}" type="slidenum">
              <a:rPr lang="en-US" altLang="en-US" smtClean="0"/>
              <a:pPr eaLnBrk="1" hangingPunct="1">
                <a:spcBef>
                  <a:spcPct val="0"/>
                </a:spcBef>
              </a:pPr>
              <a:t>24</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a:t>Felsic comes from feldspar (oxygen containing mineral rich in potassium) and silica; They are lighter in color and have a lower density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CDE289-5994-403C-A639-6B38EF1372E2}" type="slidenum">
              <a:rPr lang="en-US" altLang="en-US" smtClean="0"/>
              <a:pPr eaLnBrk="1" hangingPunct="1">
                <a:spcBef>
                  <a:spcPct val="0"/>
                </a:spcBef>
              </a:pPr>
              <a:t>25</a:t>
            </a:fld>
            <a:endParaRPr lang="en-US"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a:t>Decompression melting is when mantle plumes (very hot rocks rising from mantle) strip away portions of overlying rock which, thereby, decrease pressure and allow surrounding rock to melt at lower temperatures (turns into magma).</a:t>
            </a:r>
          </a:p>
          <a:p>
            <a:pPr eaLnBrk="1" hangingPunct="1"/>
            <a:r>
              <a:rPr lang="en-US" altLang="en-US"/>
              <a:t>Volatiles are things (like water) that get introduced into the Earth’s crust through, say, subduction, and lower the melting temperature of the surrounding rock (thereby turning it into magma).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E54003-2FD7-4BC1-ADB5-517A57CABB1B}" type="slidenum">
              <a:rPr lang="en-US" altLang="en-US" smtClean="0"/>
              <a:pPr eaLnBrk="1" hangingPunct="1">
                <a:spcBef>
                  <a:spcPct val="0"/>
                </a:spcBef>
              </a:pPr>
              <a:t>26</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dirty="0"/>
              <a:t>Decompression melting is when mantle plumes (very hot rocks rising from mantle) strip away portions of overlying rock which, thereby, decrease pressure and allow surrounding rock to melt at lower temperatures (turns into magma).</a:t>
            </a:r>
          </a:p>
          <a:p>
            <a:pPr eaLnBrk="1" hangingPunct="1"/>
            <a:r>
              <a:rPr lang="en-US" altLang="en-US" dirty="0"/>
              <a:t>Volatiles are things (like water) that get introduced into the Earth’s crust through, say, subduction, and lower the melting temperature of the surrounding rock (thereby turning it into magma).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7DF8FD15-E70F-48C7-B56F-69C05962975F}" type="slidenum">
              <a:rPr lang="en-US"/>
              <a:pPr>
                <a:defRPr/>
              </a:pPr>
              <a:t>‹#›</a:t>
            </a:fld>
            <a:endParaRPr lang="en-US" dirty="0"/>
          </a:p>
        </p:txBody>
      </p:sp>
    </p:spTree>
    <p:extLst>
      <p:ext uri="{BB962C8B-B14F-4D97-AF65-F5344CB8AC3E}">
        <p14:creationId xmlns:p14="http://schemas.microsoft.com/office/powerpoint/2010/main" val="44128998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AF80E20A-C322-4376-B4C0-D1251EEB49DA}" type="slidenum">
              <a:rPr lang="en-US"/>
              <a:pPr>
                <a:defRPr/>
              </a:pPr>
              <a:t>‹#›</a:t>
            </a:fld>
            <a:endParaRPr lang="en-US" dirty="0"/>
          </a:p>
        </p:txBody>
      </p:sp>
    </p:spTree>
    <p:extLst>
      <p:ext uri="{BB962C8B-B14F-4D97-AF65-F5344CB8AC3E}">
        <p14:creationId xmlns:p14="http://schemas.microsoft.com/office/powerpoint/2010/main" val="378343403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D200B4DA-3836-40BE-AADB-52639B4581BB}" type="slidenum">
              <a:rPr lang="en-US"/>
              <a:pPr>
                <a:defRPr/>
              </a:pPr>
              <a:t>‹#›</a:t>
            </a:fld>
            <a:endParaRPr lang="en-US" dirty="0"/>
          </a:p>
        </p:txBody>
      </p:sp>
    </p:spTree>
    <p:extLst>
      <p:ext uri="{BB962C8B-B14F-4D97-AF65-F5344CB8AC3E}">
        <p14:creationId xmlns:p14="http://schemas.microsoft.com/office/powerpoint/2010/main" val="180372217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Earth &amp; Lithosphere</a:t>
            </a:r>
          </a:p>
        </p:txBody>
      </p:sp>
      <p:sp>
        <p:nvSpPr>
          <p:cNvPr id="7" name="Slide Number Placeholder 5"/>
          <p:cNvSpPr>
            <a:spLocks noGrp="1"/>
          </p:cNvSpPr>
          <p:nvPr>
            <p:ph type="sldNum" sz="quarter" idx="12"/>
          </p:nvPr>
        </p:nvSpPr>
        <p:spPr/>
        <p:txBody>
          <a:bodyPr/>
          <a:lstStyle>
            <a:lvl1pPr>
              <a:defRPr/>
            </a:lvl1pPr>
          </a:lstStyle>
          <a:p>
            <a:pPr>
              <a:defRPr/>
            </a:pPr>
            <a:fld id="{75C4BE35-6F1E-45C7-BD5D-C5DBC44EFF64}" type="slidenum">
              <a:rPr lang="en-US"/>
              <a:pPr>
                <a:defRPr/>
              </a:pPr>
              <a:t>‹#›</a:t>
            </a:fld>
            <a:endParaRPr lang="en-US" dirty="0"/>
          </a:p>
        </p:txBody>
      </p:sp>
    </p:spTree>
    <p:extLst>
      <p:ext uri="{BB962C8B-B14F-4D97-AF65-F5344CB8AC3E}">
        <p14:creationId xmlns:p14="http://schemas.microsoft.com/office/powerpoint/2010/main" val="219191333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0"/>
        <p:cNvGrpSpPr/>
        <p:nvPr/>
      </p:nvGrpSpPr>
      <p:grpSpPr>
        <a:xfrm>
          <a:off x="0" y="0"/>
          <a:ext cx="0" cy="0"/>
          <a:chOff x="0" y="0"/>
          <a:chExt cx="0" cy="0"/>
        </a:xfrm>
      </p:grpSpPr>
      <p:grpSp>
        <p:nvGrpSpPr>
          <p:cNvPr id="81" name="Google Shape;81;p2"/>
          <p:cNvGrpSpPr/>
          <p:nvPr/>
        </p:nvGrpSpPr>
        <p:grpSpPr>
          <a:xfrm>
            <a:off x="3175" y="4267200"/>
            <a:ext cx="9140825" cy="2590800"/>
            <a:chOff x="2" y="2688"/>
            <a:chExt cx="5758" cy="1632"/>
          </a:xfrm>
        </p:grpSpPr>
        <p:sp>
          <p:nvSpPr>
            <p:cNvPr id="82" name="Google Shape;82;p2"/>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83" name="Google Shape;83;p2"/>
            <p:cNvGrpSpPr/>
            <p:nvPr/>
          </p:nvGrpSpPr>
          <p:grpSpPr>
            <a:xfrm>
              <a:off x="3528" y="3715"/>
              <a:ext cx="792" cy="521"/>
              <a:chOff x="3527" y="3715"/>
              <a:chExt cx="792" cy="521"/>
            </a:xfrm>
          </p:grpSpPr>
          <p:sp>
            <p:nvSpPr>
              <p:cNvPr id="84" name="Google Shape;84;p2"/>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5" name="Google Shape;85;p2"/>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6" name="Google Shape;86;p2"/>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7" name="Google Shape;87;p2"/>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8" name="Google Shape;88;p2"/>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9" name="Google Shape;89;p2"/>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 name="Google Shape;90;p2"/>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 name="Google Shape;91;p2"/>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2" name="Google Shape;92;p2"/>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 name="Google Shape;93;p2"/>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 name="Google Shape;94;p2"/>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95" name="Google Shape;95;p2"/>
            <p:cNvGrpSpPr/>
            <p:nvPr/>
          </p:nvGrpSpPr>
          <p:grpSpPr>
            <a:xfrm>
              <a:off x="1776" y="3631"/>
              <a:ext cx="1626" cy="683"/>
              <a:chOff x="1776" y="3631"/>
              <a:chExt cx="1626" cy="683"/>
            </a:xfrm>
          </p:grpSpPr>
          <p:sp>
            <p:nvSpPr>
              <p:cNvPr id="96" name="Google Shape;96;p2"/>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 name="Google Shape;97;p2"/>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 name="Google Shape;98;p2"/>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 name="Google Shape;99;p2"/>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0" name="Google Shape;100;p2"/>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1" name="Google Shape;101;p2"/>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2" name="Google Shape;102;p2"/>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3" name="Google Shape;103;p2"/>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 name="Google Shape;104;p2"/>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5" name="Google Shape;105;p2"/>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6" name="Google Shape;106;p2"/>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7" name="Google Shape;107;p2"/>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Google Shape;108;p2"/>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9" name="Google Shape;109;p2"/>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0" name="Google Shape;110;p2"/>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1" name="Google Shape;111;p2"/>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3" name="Google Shape;113;p2"/>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14" name="Google Shape;114;p2"/>
            <p:cNvGrpSpPr/>
            <p:nvPr/>
          </p:nvGrpSpPr>
          <p:grpSpPr>
            <a:xfrm>
              <a:off x="4128" y="3360"/>
              <a:ext cx="1351" cy="821"/>
              <a:chOff x="4128" y="3360"/>
              <a:chExt cx="1351" cy="821"/>
            </a:xfrm>
          </p:grpSpPr>
          <p:sp>
            <p:nvSpPr>
              <p:cNvPr id="115" name="Google Shape;115;p2"/>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2"/>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2"/>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2"/>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 name="Google Shape;119;p2"/>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0" name="Google Shape;120;p2"/>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1" name="Google Shape;121;p2"/>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2" name="Google Shape;122;p2"/>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3" name="Google Shape;123;p2"/>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4" name="Google Shape;124;p2"/>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5" name="Google Shape;125;p2"/>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6" name="Google Shape;126;p2"/>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7" name="Google Shape;127;p2"/>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9" name="Google Shape;129;p2"/>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1" name="Google Shape;131;p2"/>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32" name="Google Shape;132;p2"/>
            <p:cNvGrpSpPr/>
            <p:nvPr/>
          </p:nvGrpSpPr>
          <p:grpSpPr>
            <a:xfrm>
              <a:off x="5280" y="3024"/>
              <a:ext cx="425" cy="258"/>
              <a:chOff x="5280" y="3024"/>
              <a:chExt cx="425" cy="258"/>
            </a:xfrm>
          </p:grpSpPr>
          <p:sp>
            <p:nvSpPr>
              <p:cNvPr id="133" name="Google Shape;133;p2"/>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5" name="Google Shape;135;p2"/>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6" name="Google Shape;136;p2"/>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7" name="Google Shape;137;p2"/>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8" name="Google Shape;138;p2"/>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9" name="Google Shape;139;p2"/>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40" name="Google Shape;140;p2"/>
              <p:cNvGrpSpPr/>
              <p:nvPr/>
            </p:nvGrpSpPr>
            <p:grpSpPr>
              <a:xfrm>
                <a:off x="5381" y="3085"/>
                <a:ext cx="227" cy="132"/>
                <a:chOff x="5381" y="3085"/>
                <a:chExt cx="227" cy="132"/>
              </a:xfrm>
            </p:grpSpPr>
            <p:sp>
              <p:nvSpPr>
                <p:cNvPr id="141" name="Google Shape;141;p2"/>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2" name="Google Shape;142;p2"/>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3" name="Google Shape;143;p2"/>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4" name="Google Shape;144;p2"/>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145" name="Google Shape;145;p2"/>
          <p:cNvSpPr txBox="1">
            <a:spLocks noGrp="1"/>
          </p:cNvSpPr>
          <p:nvPr>
            <p:ph type="ctrTitle"/>
          </p:nvPr>
        </p:nvSpPr>
        <p:spPr>
          <a:xfrm>
            <a:off x="685800" y="1692275"/>
            <a:ext cx="7772400" cy="1736725"/>
          </a:xfrm>
          <a:prstGeom prst="rect">
            <a:avLst/>
          </a:prstGeom>
          <a:noFill/>
          <a:ln>
            <a:noFill/>
          </a:ln>
        </p:spPr>
        <p:txBody>
          <a:bodyPr spcFirstLastPara="1" wrap="square" lIns="91425" tIns="45700" rIns="91425" bIns="45700" anchor="b" anchorCtr="1">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560"/>
              <a:buFont typeface="Noto Sans Symbols"/>
              <a:buNone/>
              <a:defRPr/>
            </a:lvl1pPr>
            <a:lvl2pPr lvl="1" algn="l">
              <a:spcBef>
                <a:spcPts val="360"/>
              </a:spcBef>
              <a:spcAft>
                <a:spcPts val="0"/>
              </a:spcAft>
              <a:buSzPts val="900"/>
              <a:buChar char="●"/>
              <a:defRPr/>
            </a:lvl2pPr>
            <a:lvl3pPr lvl="2" algn="l">
              <a:spcBef>
                <a:spcPts val="360"/>
              </a:spcBef>
              <a:spcAft>
                <a:spcPts val="0"/>
              </a:spcAft>
              <a:buSzPts val="1800"/>
              <a:buChar char="•"/>
              <a:defRPr/>
            </a:lvl3pPr>
            <a:lvl4pPr lvl="3" algn="l">
              <a:spcBef>
                <a:spcPts val="360"/>
              </a:spcBef>
              <a:spcAft>
                <a:spcPts val="0"/>
              </a:spcAft>
              <a:buSzPts val="9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47" name="Google Shape;147;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49" name="Google Shape;149;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067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55" name="Google Shape;15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5189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9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700"/>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159" name="Google Shape;15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61" name="Google Shape;16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7657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5" name="Google Shape;165;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6" name="Google Shape;16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68" name="Google Shape;16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055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2" name="Google Shape;17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3" name="Google Shape;17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4" name="Google Shape;17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5" name="Google Shape;17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77" name="Google Shape;17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9677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82" name="Google Shape;18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5120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3"/>
        <p:cNvGrpSpPr/>
        <p:nvPr/>
      </p:nvGrpSpPr>
      <p:grpSpPr>
        <a:xfrm>
          <a:off x="0" y="0"/>
          <a:ext cx="0" cy="0"/>
          <a:chOff x="0" y="0"/>
          <a:chExt cx="0" cy="0"/>
        </a:xfrm>
      </p:grpSpPr>
      <p:sp>
        <p:nvSpPr>
          <p:cNvPr id="184" name="Google Shape;18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86" name="Google Shape;18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43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47AE5107-A1EE-4182-8C6D-0DB18858F727}" type="slidenum">
              <a:rPr lang="en-US"/>
              <a:pPr>
                <a:defRPr/>
              </a:pPr>
              <a:t>‹#›</a:t>
            </a:fld>
            <a:endParaRPr lang="en-US" dirty="0"/>
          </a:p>
        </p:txBody>
      </p:sp>
    </p:spTree>
    <p:extLst>
      <p:ext uri="{BB962C8B-B14F-4D97-AF65-F5344CB8AC3E}">
        <p14:creationId xmlns:p14="http://schemas.microsoft.com/office/powerpoint/2010/main" val="44532935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91160" algn="l">
              <a:spcBef>
                <a:spcPts val="640"/>
              </a:spcBef>
              <a:spcAft>
                <a:spcPts val="0"/>
              </a:spcAft>
              <a:buSzPts val="2560"/>
              <a:buChar char="⮚"/>
              <a:defRPr sz="3200"/>
            </a:lvl1pPr>
            <a:lvl2pPr marL="914400" lvl="1" indent="-317500" algn="l">
              <a:spcBef>
                <a:spcPts val="560"/>
              </a:spcBef>
              <a:spcAft>
                <a:spcPts val="0"/>
              </a:spcAft>
              <a:buSzPts val="1400"/>
              <a:buChar char="●"/>
              <a:defRPr sz="2800"/>
            </a:lvl2pPr>
            <a:lvl3pPr marL="1371600" lvl="2" indent="-381000" algn="l">
              <a:spcBef>
                <a:spcPts val="480"/>
              </a:spcBef>
              <a:spcAft>
                <a:spcPts val="0"/>
              </a:spcAft>
              <a:buSzPts val="2400"/>
              <a:buFont typeface="Arial"/>
              <a:buChar char="•"/>
              <a:defRPr sz="2400"/>
            </a:lvl3pPr>
            <a:lvl4pPr marL="1828800" lvl="3" indent="-292100" algn="l">
              <a:spcBef>
                <a:spcPts val="400"/>
              </a:spcBef>
              <a:spcAft>
                <a:spcPts val="0"/>
              </a:spcAft>
              <a:buSzPts val="1000"/>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90" name="Google Shape;19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1" name="Google Shape;19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193" name="Google Shape;19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011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0"/>
          <p:cNvSpPr>
            <a:spLocks noGrp="1"/>
          </p:cNvSpPr>
          <p:nvPr>
            <p:ph type="pic" idx="2"/>
          </p:nvPr>
        </p:nvSpPr>
        <p:spPr>
          <a:xfrm>
            <a:off x="1792288" y="612775"/>
            <a:ext cx="5486400" cy="4114800"/>
          </a:xfrm>
          <a:prstGeom prst="rect">
            <a:avLst/>
          </a:prstGeom>
          <a:noFill/>
          <a:ln>
            <a:noFill/>
          </a:ln>
        </p:spPr>
      </p:sp>
      <p:sp>
        <p:nvSpPr>
          <p:cNvPr id="197" name="Google Shape;19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8" name="Google Shape;19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200" name="Google Shape;20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987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4" name="Google Shape;20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206" name="Google Shape;20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3256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rot="5400000">
            <a:off x="4733925" y="2173288"/>
            <a:ext cx="5848350"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12"/>
          <p:cNvSpPr txBox="1">
            <a:spLocks noGrp="1"/>
          </p:cNvSpPr>
          <p:nvPr>
            <p:ph type="body" idx="1"/>
          </p:nvPr>
        </p:nvSpPr>
        <p:spPr>
          <a:xfrm rot="5400000">
            <a:off x="542925" y="192088"/>
            <a:ext cx="5848350" cy="6019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Earth &amp; Lithosphere</a:t>
            </a:r>
            <a:endParaRPr/>
          </a:p>
        </p:txBody>
      </p:sp>
      <p:sp>
        <p:nvSpPr>
          <p:cNvPr id="212" name="Google Shape;21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5330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B90039-4831-FD92-A6D2-C396FB11B1C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4EE057-4C01-FC7E-889E-DB1E08F470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7E1D56-CFCF-D129-9DD4-0F7493695E05}"/>
              </a:ext>
            </a:extLst>
          </p:cNvPr>
          <p:cNvSpPr>
            <a:spLocks noGrp="1"/>
          </p:cNvSpPr>
          <p:nvPr>
            <p:ph type="sldNum" sz="quarter" idx="12"/>
          </p:nvPr>
        </p:nvSpPr>
        <p:spPr/>
        <p:txBody>
          <a:bodyPr/>
          <a:lstStyle>
            <a:lvl1pPr>
              <a:defRPr/>
            </a:lvl1pPr>
          </a:lstStyle>
          <a:p>
            <a:fld id="{EC6EEBB3-2790-40CC-80D0-56482DB2DD33}" type="slidenum">
              <a:rPr lang="en-US" altLang="en-US"/>
              <a:pPr/>
              <a:t>‹#›</a:t>
            </a:fld>
            <a:endParaRPr lang="en-US" altLang="en-US"/>
          </a:p>
        </p:txBody>
      </p:sp>
    </p:spTree>
    <p:extLst>
      <p:ext uri="{BB962C8B-B14F-4D97-AF65-F5344CB8AC3E}">
        <p14:creationId xmlns:p14="http://schemas.microsoft.com/office/powerpoint/2010/main" val="20297424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9627C-45CD-C6AC-7988-6D957F7DEC6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28ACC6E-3AF9-F98D-E492-E03FCCEE4C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DD9FCD-6FE2-C1CF-1FD7-4C0ADC3ADD77}"/>
              </a:ext>
            </a:extLst>
          </p:cNvPr>
          <p:cNvSpPr>
            <a:spLocks noGrp="1"/>
          </p:cNvSpPr>
          <p:nvPr>
            <p:ph type="sldNum" sz="quarter" idx="12"/>
          </p:nvPr>
        </p:nvSpPr>
        <p:spPr/>
        <p:txBody>
          <a:bodyPr/>
          <a:lstStyle>
            <a:lvl1pPr>
              <a:defRPr/>
            </a:lvl1pPr>
          </a:lstStyle>
          <a:p>
            <a:fld id="{8CA66320-17F7-4674-BCAF-8F61285CA46E}" type="slidenum">
              <a:rPr lang="en-US" altLang="en-US"/>
              <a:pPr/>
              <a:t>‹#›</a:t>
            </a:fld>
            <a:endParaRPr lang="en-US" altLang="en-US"/>
          </a:p>
        </p:txBody>
      </p:sp>
    </p:spTree>
    <p:extLst>
      <p:ext uri="{BB962C8B-B14F-4D97-AF65-F5344CB8AC3E}">
        <p14:creationId xmlns:p14="http://schemas.microsoft.com/office/powerpoint/2010/main" val="183472695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59C480-977B-EFF4-99F5-6A860F57A26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C9FC738-17F4-0F79-17C2-B062872A3C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C063E6-CE24-6336-41F8-0F0517DA4E43}"/>
              </a:ext>
            </a:extLst>
          </p:cNvPr>
          <p:cNvSpPr>
            <a:spLocks noGrp="1"/>
          </p:cNvSpPr>
          <p:nvPr>
            <p:ph type="sldNum" sz="quarter" idx="12"/>
          </p:nvPr>
        </p:nvSpPr>
        <p:spPr/>
        <p:txBody>
          <a:bodyPr/>
          <a:lstStyle>
            <a:lvl1pPr>
              <a:defRPr/>
            </a:lvl1pPr>
          </a:lstStyle>
          <a:p>
            <a:fld id="{AF389CAD-8EEA-4E92-BFB6-9AACEF393F36}" type="slidenum">
              <a:rPr lang="en-US" altLang="en-US"/>
              <a:pPr/>
              <a:t>‹#›</a:t>
            </a:fld>
            <a:endParaRPr lang="en-US" altLang="en-US"/>
          </a:p>
        </p:txBody>
      </p:sp>
    </p:spTree>
    <p:extLst>
      <p:ext uri="{BB962C8B-B14F-4D97-AF65-F5344CB8AC3E}">
        <p14:creationId xmlns:p14="http://schemas.microsoft.com/office/powerpoint/2010/main" val="98621471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F9C3CA-AF51-7323-18CE-537A8A784DB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D9B92FF-7841-62EC-DBAB-545C8B6DFE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86CF51-0090-4413-BB17-4D74CA5FF010}"/>
              </a:ext>
            </a:extLst>
          </p:cNvPr>
          <p:cNvSpPr>
            <a:spLocks noGrp="1"/>
          </p:cNvSpPr>
          <p:nvPr>
            <p:ph type="sldNum" sz="quarter" idx="12"/>
          </p:nvPr>
        </p:nvSpPr>
        <p:spPr/>
        <p:txBody>
          <a:bodyPr/>
          <a:lstStyle>
            <a:lvl1pPr>
              <a:defRPr/>
            </a:lvl1pPr>
          </a:lstStyle>
          <a:p>
            <a:fld id="{D0CD5332-4BBA-4BD5-BBB0-64011A79EBBB}" type="slidenum">
              <a:rPr lang="en-US" altLang="en-US"/>
              <a:pPr/>
              <a:t>‹#›</a:t>
            </a:fld>
            <a:endParaRPr lang="en-US" altLang="en-US"/>
          </a:p>
        </p:txBody>
      </p:sp>
    </p:spTree>
    <p:extLst>
      <p:ext uri="{BB962C8B-B14F-4D97-AF65-F5344CB8AC3E}">
        <p14:creationId xmlns:p14="http://schemas.microsoft.com/office/powerpoint/2010/main" val="18220439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79915FF-7190-D122-9075-9309F670F54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F1D73CC2-947C-1757-9B3A-22D07F65F3F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EC84C60-4905-10BF-978A-E943697A3717}"/>
              </a:ext>
            </a:extLst>
          </p:cNvPr>
          <p:cNvSpPr>
            <a:spLocks noGrp="1"/>
          </p:cNvSpPr>
          <p:nvPr>
            <p:ph type="sldNum" sz="quarter" idx="12"/>
          </p:nvPr>
        </p:nvSpPr>
        <p:spPr/>
        <p:txBody>
          <a:bodyPr/>
          <a:lstStyle>
            <a:lvl1pPr>
              <a:defRPr/>
            </a:lvl1pPr>
          </a:lstStyle>
          <a:p>
            <a:fld id="{CBA5BAD2-2946-4C9E-B917-F9A6F6C88E29}" type="slidenum">
              <a:rPr lang="en-US" altLang="en-US"/>
              <a:pPr/>
              <a:t>‹#›</a:t>
            </a:fld>
            <a:endParaRPr lang="en-US" altLang="en-US"/>
          </a:p>
        </p:txBody>
      </p:sp>
    </p:spTree>
    <p:extLst>
      <p:ext uri="{BB962C8B-B14F-4D97-AF65-F5344CB8AC3E}">
        <p14:creationId xmlns:p14="http://schemas.microsoft.com/office/powerpoint/2010/main" val="32449299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8D4B3B1-E884-1F46-C3F3-90BC992B4C5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1881107-9EA0-9894-8165-D779075EC40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3396FA-E861-B981-8D55-5F7783A1FA09}"/>
              </a:ext>
            </a:extLst>
          </p:cNvPr>
          <p:cNvSpPr>
            <a:spLocks noGrp="1"/>
          </p:cNvSpPr>
          <p:nvPr>
            <p:ph type="sldNum" sz="quarter" idx="12"/>
          </p:nvPr>
        </p:nvSpPr>
        <p:spPr/>
        <p:txBody>
          <a:bodyPr/>
          <a:lstStyle>
            <a:lvl1pPr>
              <a:defRPr/>
            </a:lvl1pPr>
          </a:lstStyle>
          <a:p>
            <a:fld id="{D43F433F-315B-4429-8B82-4ECF54FA1639}" type="slidenum">
              <a:rPr lang="en-US" altLang="en-US"/>
              <a:pPr/>
              <a:t>‹#›</a:t>
            </a:fld>
            <a:endParaRPr lang="en-US" altLang="en-US"/>
          </a:p>
        </p:txBody>
      </p:sp>
    </p:spTree>
    <p:extLst>
      <p:ext uri="{BB962C8B-B14F-4D97-AF65-F5344CB8AC3E}">
        <p14:creationId xmlns:p14="http://schemas.microsoft.com/office/powerpoint/2010/main" val="358945923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Earth &amp; Lithosphere</a:t>
            </a:r>
          </a:p>
        </p:txBody>
      </p:sp>
      <p:sp>
        <p:nvSpPr>
          <p:cNvPr id="6" name="Slide Number Placeholder 5"/>
          <p:cNvSpPr>
            <a:spLocks noGrp="1"/>
          </p:cNvSpPr>
          <p:nvPr>
            <p:ph type="sldNum" sz="quarter" idx="12"/>
          </p:nvPr>
        </p:nvSpPr>
        <p:spPr/>
        <p:txBody>
          <a:bodyPr/>
          <a:lstStyle>
            <a:lvl1pPr>
              <a:defRPr/>
            </a:lvl1pPr>
          </a:lstStyle>
          <a:p>
            <a:pPr>
              <a:defRPr/>
            </a:pPr>
            <a:fld id="{ECF78779-E8B4-48DB-8EDF-71E6076E2852}" type="slidenum">
              <a:rPr lang="en-US"/>
              <a:pPr>
                <a:defRPr/>
              </a:pPr>
              <a:t>‹#›</a:t>
            </a:fld>
            <a:endParaRPr lang="en-US" dirty="0"/>
          </a:p>
        </p:txBody>
      </p:sp>
    </p:spTree>
    <p:extLst>
      <p:ext uri="{BB962C8B-B14F-4D97-AF65-F5344CB8AC3E}">
        <p14:creationId xmlns:p14="http://schemas.microsoft.com/office/powerpoint/2010/main" val="186386300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233110-4EC0-FE56-6157-C70B8E2B9E5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33F3045-3B34-B3DF-1BC6-FF17B1534EE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4C94115-1522-6443-BB21-3079DC694333}"/>
              </a:ext>
            </a:extLst>
          </p:cNvPr>
          <p:cNvSpPr>
            <a:spLocks noGrp="1"/>
          </p:cNvSpPr>
          <p:nvPr>
            <p:ph type="sldNum" sz="quarter" idx="12"/>
          </p:nvPr>
        </p:nvSpPr>
        <p:spPr/>
        <p:txBody>
          <a:bodyPr/>
          <a:lstStyle>
            <a:lvl1pPr>
              <a:defRPr/>
            </a:lvl1pPr>
          </a:lstStyle>
          <a:p>
            <a:fld id="{AEAA0CDA-9AA1-4E6F-9F96-4E3558BC2B87}" type="slidenum">
              <a:rPr lang="en-US" altLang="en-US"/>
              <a:pPr/>
              <a:t>‹#›</a:t>
            </a:fld>
            <a:endParaRPr lang="en-US" altLang="en-US"/>
          </a:p>
        </p:txBody>
      </p:sp>
    </p:spTree>
    <p:extLst>
      <p:ext uri="{BB962C8B-B14F-4D97-AF65-F5344CB8AC3E}">
        <p14:creationId xmlns:p14="http://schemas.microsoft.com/office/powerpoint/2010/main" val="25424302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11E1758-81EC-0547-2FAD-1D9D8E9E2B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0F8AB04-E889-C823-37CC-6BA788A1B5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E54FBF-0E35-4D9D-2D8E-71074238D00F}"/>
              </a:ext>
            </a:extLst>
          </p:cNvPr>
          <p:cNvSpPr>
            <a:spLocks noGrp="1"/>
          </p:cNvSpPr>
          <p:nvPr>
            <p:ph type="sldNum" sz="quarter" idx="12"/>
          </p:nvPr>
        </p:nvSpPr>
        <p:spPr/>
        <p:txBody>
          <a:bodyPr/>
          <a:lstStyle>
            <a:lvl1pPr>
              <a:defRPr/>
            </a:lvl1pPr>
          </a:lstStyle>
          <a:p>
            <a:fld id="{A538EB3F-5538-470B-A9EC-201BB5F04C6C}" type="slidenum">
              <a:rPr lang="en-US" altLang="en-US"/>
              <a:pPr/>
              <a:t>‹#›</a:t>
            </a:fld>
            <a:endParaRPr lang="en-US" altLang="en-US"/>
          </a:p>
        </p:txBody>
      </p:sp>
    </p:spTree>
    <p:extLst>
      <p:ext uri="{BB962C8B-B14F-4D97-AF65-F5344CB8AC3E}">
        <p14:creationId xmlns:p14="http://schemas.microsoft.com/office/powerpoint/2010/main" val="3261989697"/>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67C6FA-B921-F893-6DD8-B537162E3C8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17CC8AA-ED06-34C4-07E4-3EBCDC1884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FF2942-9E6F-BAD8-5D5A-EEB75CB84151}"/>
              </a:ext>
            </a:extLst>
          </p:cNvPr>
          <p:cNvSpPr>
            <a:spLocks noGrp="1"/>
          </p:cNvSpPr>
          <p:nvPr>
            <p:ph type="sldNum" sz="quarter" idx="12"/>
          </p:nvPr>
        </p:nvSpPr>
        <p:spPr/>
        <p:txBody>
          <a:bodyPr/>
          <a:lstStyle>
            <a:lvl1pPr>
              <a:defRPr/>
            </a:lvl1pPr>
          </a:lstStyle>
          <a:p>
            <a:fld id="{296AAF30-5233-41B0-95EB-D6301DE0EA08}" type="slidenum">
              <a:rPr lang="en-US" altLang="en-US"/>
              <a:pPr/>
              <a:t>‹#›</a:t>
            </a:fld>
            <a:endParaRPr lang="en-US" altLang="en-US"/>
          </a:p>
        </p:txBody>
      </p:sp>
    </p:spTree>
    <p:extLst>
      <p:ext uri="{BB962C8B-B14F-4D97-AF65-F5344CB8AC3E}">
        <p14:creationId xmlns:p14="http://schemas.microsoft.com/office/powerpoint/2010/main" val="376626810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0FC9A-EAA0-A788-FD55-DEB2F43E8C3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392E641-848C-E0C3-1546-FEDE0E6057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D1FD0-1C4D-1CC7-9537-F924477D9CB9}"/>
              </a:ext>
            </a:extLst>
          </p:cNvPr>
          <p:cNvSpPr>
            <a:spLocks noGrp="1"/>
          </p:cNvSpPr>
          <p:nvPr>
            <p:ph type="sldNum" sz="quarter" idx="12"/>
          </p:nvPr>
        </p:nvSpPr>
        <p:spPr/>
        <p:txBody>
          <a:bodyPr/>
          <a:lstStyle>
            <a:lvl1pPr>
              <a:defRPr/>
            </a:lvl1pPr>
          </a:lstStyle>
          <a:p>
            <a:fld id="{301C660F-07E8-43F9-B424-D99E15C852BA}" type="slidenum">
              <a:rPr lang="en-US" altLang="en-US"/>
              <a:pPr/>
              <a:t>‹#›</a:t>
            </a:fld>
            <a:endParaRPr lang="en-US" altLang="en-US"/>
          </a:p>
        </p:txBody>
      </p:sp>
    </p:spTree>
    <p:extLst>
      <p:ext uri="{BB962C8B-B14F-4D97-AF65-F5344CB8AC3E}">
        <p14:creationId xmlns:p14="http://schemas.microsoft.com/office/powerpoint/2010/main" val="65279627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B8110-3A0C-CD9A-7D13-A9E8F9AEB3B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F2232C7-23F0-2E36-E865-AB26BAC708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B0BCD3-3A9C-EA03-62E4-1066FB915F00}"/>
              </a:ext>
            </a:extLst>
          </p:cNvPr>
          <p:cNvSpPr>
            <a:spLocks noGrp="1"/>
          </p:cNvSpPr>
          <p:nvPr>
            <p:ph type="sldNum" sz="quarter" idx="12"/>
          </p:nvPr>
        </p:nvSpPr>
        <p:spPr/>
        <p:txBody>
          <a:bodyPr/>
          <a:lstStyle>
            <a:lvl1pPr>
              <a:defRPr/>
            </a:lvl1pPr>
          </a:lstStyle>
          <a:p>
            <a:fld id="{2032FB1C-B9E1-4858-AA87-1F64711A45C0}" type="slidenum">
              <a:rPr lang="en-US" altLang="en-US"/>
              <a:pPr/>
              <a:t>‹#›</a:t>
            </a:fld>
            <a:endParaRPr lang="en-US" altLang="en-US"/>
          </a:p>
        </p:txBody>
      </p:sp>
    </p:spTree>
    <p:extLst>
      <p:ext uri="{BB962C8B-B14F-4D97-AF65-F5344CB8AC3E}">
        <p14:creationId xmlns:p14="http://schemas.microsoft.com/office/powerpoint/2010/main" val="328751781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527174D-B0D7-15E7-6FA2-523E2F98408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DCB2C8A-2FE1-2293-6DA7-CBE584B977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488168-D11E-4E93-8321-711B0569EA2F}"/>
              </a:ext>
            </a:extLst>
          </p:cNvPr>
          <p:cNvSpPr>
            <a:spLocks noGrp="1"/>
          </p:cNvSpPr>
          <p:nvPr>
            <p:ph type="sldNum" sz="quarter" idx="12"/>
          </p:nvPr>
        </p:nvSpPr>
        <p:spPr/>
        <p:txBody>
          <a:bodyPr/>
          <a:lstStyle>
            <a:lvl1pPr>
              <a:defRPr/>
            </a:lvl1pPr>
          </a:lstStyle>
          <a:p>
            <a:fld id="{79BC54A4-C5C6-42B5-B351-1EBF152E5FA3}" type="slidenum">
              <a:rPr lang="en-US" altLang="en-US"/>
              <a:pPr/>
              <a:t>‹#›</a:t>
            </a:fld>
            <a:endParaRPr lang="en-US" altLang="en-US"/>
          </a:p>
        </p:txBody>
      </p:sp>
    </p:spTree>
    <p:extLst>
      <p:ext uri="{BB962C8B-B14F-4D97-AF65-F5344CB8AC3E}">
        <p14:creationId xmlns:p14="http://schemas.microsoft.com/office/powerpoint/2010/main" val="114572232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21DC8726-685C-4CFB-A790-693F4F8A51A3}" type="slidenum">
              <a:rPr lang="en-US"/>
              <a:pPr>
                <a:defRPr/>
              </a:pPr>
              <a:t>‹#›</a:t>
            </a:fld>
            <a:endParaRPr lang="en-US"/>
          </a:p>
        </p:txBody>
      </p:sp>
    </p:spTree>
    <p:extLst>
      <p:ext uri="{BB962C8B-B14F-4D97-AF65-F5344CB8AC3E}">
        <p14:creationId xmlns:p14="http://schemas.microsoft.com/office/powerpoint/2010/main" val="163114806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961D4020-49E0-43B5-B477-29D21BD64547}" type="slidenum">
              <a:rPr lang="en-US"/>
              <a:pPr>
                <a:defRPr/>
              </a:pPr>
              <a:t>‹#›</a:t>
            </a:fld>
            <a:endParaRPr lang="en-US"/>
          </a:p>
        </p:txBody>
      </p:sp>
    </p:spTree>
    <p:extLst>
      <p:ext uri="{BB962C8B-B14F-4D97-AF65-F5344CB8AC3E}">
        <p14:creationId xmlns:p14="http://schemas.microsoft.com/office/powerpoint/2010/main" val="266681331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63D26A7D-BA08-4693-8154-41628F45393E}" type="slidenum">
              <a:rPr lang="en-US"/>
              <a:pPr>
                <a:defRPr/>
              </a:pPr>
              <a:t>‹#›</a:t>
            </a:fld>
            <a:endParaRPr lang="en-US"/>
          </a:p>
        </p:txBody>
      </p:sp>
    </p:spTree>
    <p:extLst>
      <p:ext uri="{BB962C8B-B14F-4D97-AF65-F5344CB8AC3E}">
        <p14:creationId xmlns:p14="http://schemas.microsoft.com/office/powerpoint/2010/main" val="417695010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7" name="Rectangle 6"/>
          <p:cNvSpPr>
            <a:spLocks noGrp="1" noChangeArrowheads="1"/>
          </p:cNvSpPr>
          <p:nvPr>
            <p:ph type="sldNum" sz="quarter" idx="12"/>
          </p:nvPr>
        </p:nvSpPr>
        <p:spPr>
          <a:ln/>
        </p:spPr>
        <p:txBody>
          <a:bodyPr/>
          <a:lstStyle>
            <a:lvl1pPr>
              <a:defRPr/>
            </a:lvl1pPr>
          </a:lstStyle>
          <a:p>
            <a:pPr>
              <a:defRPr/>
            </a:pPr>
            <a:fld id="{56430DC2-239A-496B-8DF9-FA561BFC41C7}" type="slidenum">
              <a:rPr lang="en-US"/>
              <a:pPr>
                <a:defRPr/>
              </a:pPr>
              <a:t>‹#›</a:t>
            </a:fld>
            <a:endParaRPr lang="en-US"/>
          </a:p>
        </p:txBody>
      </p:sp>
    </p:spTree>
    <p:extLst>
      <p:ext uri="{BB962C8B-B14F-4D97-AF65-F5344CB8AC3E}">
        <p14:creationId xmlns:p14="http://schemas.microsoft.com/office/powerpoint/2010/main" val="11317926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Earth &amp; Lithosphere</a:t>
            </a:r>
          </a:p>
        </p:txBody>
      </p:sp>
      <p:sp>
        <p:nvSpPr>
          <p:cNvPr id="7" name="Slide Number Placeholder 5"/>
          <p:cNvSpPr>
            <a:spLocks noGrp="1"/>
          </p:cNvSpPr>
          <p:nvPr>
            <p:ph type="sldNum" sz="quarter" idx="12"/>
          </p:nvPr>
        </p:nvSpPr>
        <p:spPr/>
        <p:txBody>
          <a:bodyPr/>
          <a:lstStyle>
            <a:lvl1pPr>
              <a:defRPr/>
            </a:lvl1pPr>
          </a:lstStyle>
          <a:p>
            <a:pPr>
              <a:defRPr/>
            </a:pPr>
            <a:fld id="{BD4B7871-C33C-4B7B-B7AC-44760C769C25}" type="slidenum">
              <a:rPr lang="en-US"/>
              <a:pPr>
                <a:defRPr/>
              </a:pPr>
              <a:t>‹#›</a:t>
            </a:fld>
            <a:endParaRPr lang="en-US" dirty="0"/>
          </a:p>
        </p:txBody>
      </p:sp>
    </p:spTree>
    <p:extLst>
      <p:ext uri="{BB962C8B-B14F-4D97-AF65-F5344CB8AC3E}">
        <p14:creationId xmlns:p14="http://schemas.microsoft.com/office/powerpoint/2010/main" val="390464146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9" name="Rectangle 6"/>
          <p:cNvSpPr>
            <a:spLocks noGrp="1" noChangeArrowheads="1"/>
          </p:cNvSpPr>
          <p:nvPr>
            <p:ph type="sldNum" sz="quarter" idx="12"/>
          </p:nvPr>
        </p:nvSpPr>
        <p:spPr>
          <a:ln/>
        </p:spPr>
        <p:txBody>
          <a:bodyPr/>
          <a:lstStyle>
            <a:lvl1pPr>
              <a:defRPr/>
            </a:lvl1pPr>
          </a:lstStyle>
          <a:p>
            <a:pPr>
              <a:defRPr/>
            </a:pPr>
            <a:fld id="{261426A7-DEE2-4866-A651-658FC09BA0AE}" type="slidenum">
              <a:rPr lang="en-US"/>
              <a:pPr>
                <a:defRPr/>
              </a:pPr>
              <a:t>‹#›</a:t>
            </a:fld>
            <a:endParaRPr lang="en-US"/>
          </a:p>
        </p:txBody>
      </p:sp>
    </p:spTree>
    <p:extLst>
      <p:ext uri="{BB962C8B-B14F-4D97-AF65-F5344CB8AC3E}">
        <p14:creationId xmlns:p14="http://schemas.microsoft.com/office/powerpoint/2010/main" val="393460989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5" name="Rectangle 6"/>
          <p:cNvSpPr>
            <a:spLocks noGrp="1" noChangeArrowheads="1"/>
          </p:cNvSpPr>
          <p:nvPr>
            <p:ph type="sldNum" sz="quarter" idx="12"/>
          </p:nvPr>
        </p:nvSpPr>
        <p:spPr>
          <a:ln/>
        </p:spPr>
        <p:txBody>
          <a:bodyPr/>
          <a:lstStyle>
            <a:lvl1pPr>
              <a:defRPr/>
            </a:lvl1pPr>
          </a:lstStyle>
          <a:p>
            <a:pPr>
              <a:defRPr/>
            </a:pPr>
            <a:fld id="{CBAEF16C-0EC5-40C4-A7DA-2E67FFC72E7B}" type="slidenum">
              <a:rPr lang="en-US"/>
              <a:pPr>
                <a:defRPr/>
              </a:pPr>
              <a:t>‹#›</a:t>
            </a:fld>
            <a:endParaRPr lang="en-US"/>
          </a:p>
        </p:txBody>
      </p:sp>
    </p:spTree>
    <p:extLst>
      <p:ext uri="{BB962C8B-B14F-4D97-AF65-F5344CB8AC3E}">
        <p14:creationId xmlns:p14="http://schemas.microsoft.com/office/powerpoint/2010/main" val="307687963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4" name="Rectangle 6"/>
          <p:cNvSpPr>
            <a:spLocks noGrp="1" noChangeArrowheads="1"/>
          </p:cNvSpPr>
          <p:nvPr>
            <p:ph type="sldNum" sz="quarter" idx="12"/>
          </p:nvPr>
        </p:nvSpPr>
        <p:spPr>
          <a:ln/>
        </p:spPr>
        <p:txBody>
          <a:bodyPr/>
          <a:lstStyle>
            <a:lvl1pPr>
              <a:defRPr/>
            </a:lvl1pPr>
          </a:lstStyle>
          <a:p>
            <a:pPr>
              <a:defRPr/>
            </a:pPr>
            <a:fld id="{A0652491-9AFA-4E9C-86D4-C44A03780E33}" type="slidenum">
              <a:rPr lang="en-US"/>
              <a:pPr>
                <a:defRPr/>
              </a:pPr>
              <a:t>‹#›</a:t>
            </a:fld>
            <a:endParaRPr lang="en-US"/>
          </a:p>
        </p:txBody>
      </p:sp>
    </p:spTree>
    <p:extLst>
      <p:ext uri="{BB962C8B-B14F-4D97-AF65-F5344CB8AC3E}">
        <p14:creationId xmlns:p14="http://schemas.microsoft.com/office/powerpoint/2010/main" val="209923004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7" name="Rectangle 6"/>
          <p:cNvSpPr>
            <a:spLocks noGrp="1" noChangeArrowheads="1"/>
          </p:cNvSpPr>
          <p:nvPr>
            <p:ph type="sldNum" sz="quarter" idx="12"/>
          </p:nvPr>
        </p:nvSpPr>
        <p:spPr>
          <a:ln/>
        </p:spPr>
        <p:txBody>
          <a:bodyPr/>
          <a:lstStyle>
            <a:lvl1pPr>
              <a:defRPr/>
            </a:lvl1pPr>
          </a:lstStyle>
          <a:p>
            <a:pPr>
              <a:defRPr/>
            </a:pPr>
            <a:fld id="{F8BF2020-EA9D-408C-98CB-0D57B74229F3}" type="slidenum">
              <a:rPr lang="en-US"/>
              <a:pPr>
                <a:defRPr/>
              </a:pPr>
              <a:t>‹#›</a:t>
            </a:fld>
            <a:endParaRPr lang="en-US"/>
          </a:p>
        </p:txBody>
      </p:sp>
    </p:spTree>
    <p:extLst>
      <p:ext uri="{BB962C8B-B14F-4D97-AF65-F5344CB8AC3E}">
        <p14:creationId xmlns:p14="http://schemas.microsoft.com/office/powerpoint/2010/main" val="339545830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7" name="Rectangle 6"/>
          <p:cNvSpPr>
            <a:spLocks noGrp="1" noChangeArrowheads="1"/>
          </p:cNvSpPr>
          <p:nvPr>
            <p:ph type="sldNum" sz="quarter" idx="12"/>
          </p:nvPr>
        </p:nvSpPr>
        <p:spPr>
          <a:ln/>
        </p:spPr>
        <p:txBody>
          <a:bodyPr/>
          <a:lstStyle>
            <a:lvl1pPr>
              <a:defRPr/>
            </a:lvl1pPr>
          </a:lstStyle>
          <a:p>
            <a:pPr>
              <a:defRPr/>
            </a:pPr>
            <a:fld id="{BB895566-00CD-4A8A-B67E-E194E4C28E5F}" type="slidenum">
              <a:rPr lang="en-US"/>
              <a:pPr>
                <a:defRPr/>
              </a:pPr>
              <a:t>‹#›</a:t>
            </a:fld>
            <a:endParaRPr lang="en-US"/>
          </a:p>
        </p:txBody>
      </p:sp>
    </p:spTree>
    <p:extLst>
      <p:ext uri="{BB962C8B-B14F-4D97-AF65-F5344CB8AC3E}">
        <p14:creationId xmlns:p14="http://schemas.microsoft.com/office/powerpoint/2010/main" val="372818719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2DFBC749-8298-4CBE-B5B5-9B6C389AE853}" type="slidenum">
              <a:rPr lang="en-US"/>
              <a:pPr>
                <a:defRPr/>
              </a:pPr>
              <a:t>‹#›</a:t>
            </a:fld>
            <a:endParaRPr lang="en-US"/>
          </a:p>
        </p:txBody>
      </p:sp>
    </p:spTree>
    <p:extLst>
      <p:ext uri="{BB962C8B-B14F-4D97-AF65-F5344CB8AC3E}">
        <p14:creationId xmlns:p14="http://schemas.microsoft.com/office/powerpoint/2010/main" val="10234275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6" name="Rectangle 6"/>
          <p:cNvSpPr>
            <a:spLocks noGrp="1" noChangeArrowheads="1"/>
          </p:cNvSpPr>
          <p:nvPr>
            <p:ph type="sldNum" sz="quarter" idx="12"/>
          </p:nvPr>
        </p:nvSpPr>
        <p:spPr>
          <a:ln/>
        </p:spPr>
        <p:txBody>
          <a:bodyPr/>
          <a:lstStyle>
            <a:lvl1pPr>
              <a:defRPr/>
            </a:lvl1pPr>
          </a:lstStyle>
          <a:p>
            <a:pPr>
              <a:defRPr/>
            </a:pPr>
            <a:fld id="{0B2BD7C1-FA90-48B3-B976-87AD1B89ED5A}" type="slidenum">
              <a:rPr lang="en-US"/>
              <a:pPr>
                <a:defRPr/>
              </a:pPr>
              <a:t>‹#›</a:t>
            </a:fld>
            <a:endParaRPr lang="en-US"/>
          </a:p>
        </p:txBody>
      </p:sp>
    </p:spTree>
    <p:extLst>
      <p:ext uri="{BB962C8B-B14F-4D97-AF65-F5344CB8AC3E}">
        <p14:creationId xmlns:p14="http://schemas.microsoft.com/office/powerpoint/2010/main" val="361298961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7" name="Rectangle 6"/>
          <p:cNvSpPr>
            <a:spLocks noGrp="1" noChangeArrowheads="1"/>
          </p:cNvSpPr>
          <p:nvPr>
            <p:ph type="sldNum" sz="quarter" idx="12"/>
          </p:nvPr>
        </p:nvSpPr>
        <p:spPr>
          <a:ln/>
        </p:spPr>
        <p:txBody>
          <a:bodyPr/>
          <a:lstStyle>
            <a:lvl1pPr>
              <a:defRPr/>
            </a:lvl1pPr>
          </a:lstStyle>
          <a:p>
            <a:pPr>
              <a:defRPr/>
            </a:pPr>
            <a:fld id="{7E208071-8ECF-47FB-B830-B6CDB65A1A4D}" type="slidenum">
              <a:rPr lang="en-US"/>
              <a:pPr>
                <a:defRPr/>
              </a:pPr>
              <a:t>‹#›</a:t>
            </a:fld>
            <a:endParaRPr lang="en-US"/>
          </a:p>
        </p:txBody>
      </p:sp>
    </p:spTree>
    <p:extLst>
      <p:ext uri="{BB962C8B-B14F-4D97-AF65-F5344CB8AC3E}">
        <p14:creationId xmlns:p14="http://schemas.microsoft.com/office/powerpoint/2010/main" val="64354682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Module 6B</a:t>
            </a:r>
          </a:p>
        </p:txBody>
      </p:sp>
      <p:sp>
        <p:nvSpPr>
          <p:cNvPr id="8" name="Rectangle 6"/>
          <p:cNvSpPr>
            <a:spLocks noGrp="1" noChangeArrowheads="1"/>
          </p:cNvSpPr>
          <p:nvPr>
            <p:ph type="sldNum" sz="quarter" idx="12"/>
          </p:nvPr>
        </p:nvSpPr>
        <p:spPr>
          <a:ln/>
        </p:spPr>
        <p:txBody>
          <a:bodyPr/>
          <a:lstStyle>
            <a:lvl1pPr>
              <a:defRPr/>
            </a:lvl1pPr>
          </a:lstStyle>
          <a:p>
            <a:pPr>
              <a:defRPr/>
            </a:pPr>
            <a:fld id="{0A5974FD-62D3-4A63-83D1-59B7D6C77B0F}" type="slidenum">
              <a:rPr lang="en-US"/>
              <a:pPr>
                <a:defRPr/>
              </a:pPr>
              <a:t>‹#›</a:t>
            </a:fld>
            <a:endParaRPr lang="en-US"/>
          </a:p>
        </p:txBody>
      </p:sp>
    </p:spTree>
    <p:extLst>
      <p:ext uri="{BB962C8B-B14F-4D97-AF65-F5344CB8AC3E}">
        <p14:creationId xmlns:p14="http://schemas.microsoft.com/office/powerpoint/2010/main" val="18000926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Earth &amp; Lithosphere</a:t>
            </a:r>
          </a:p>
        </p:txBody>
      </p:sp>
      <p:sp>
        <p:nvSpPr>
          <p:cNvPr id="9" name="Slide Number Placeholder 5"/>
          <p:cNvSpPr>
            <a:spLocks noGrp="1"/>
          </p:cNvSpPr>
          <p:nvPr>
            <p:ph type="sldNum" sz="quarter" idx="12"/>
          </p:nvPr>
        </p:nvSpPr>
        <p:spPr/>
        <p:txBody>
          <a:bodyPr/>
          <a:lstStyle>
            <a:lvl1pPr>
              <a:defRPr/>
            </a:lvl1pPr>
          </a:lstStyle>
          <a:p>
            <a:pPr>
              <a:defRPr/>
            </a:pPr>
            <a:fld id="{B9EAB799-25CD-484A-8C7F-FEFDD023C6D0}" type="slidenum">
              <a:rPr lang="en-US"/>
              <a:pPr>
                <a:defRPr/>
              </a:pPr>
              <a:t>‹#›</a:t>
            </a:fld>
            <a:endParaRPr lang="en-US" dirty="0"/>
          </a:p>
        </p:txBody>
      </p:sp>
    </p:spTree>
    <p:extLst>
      <p:ext uri="{BB962C8B-B14F-4D97-AF65-F5344CB8AC3E}">
        <p14:creationId xmlns:p14="http://schemas.microsoft.com/office/powerpoint/2010/main" val="176237700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Earth &amp; Lithosphere</a:t>
            </a:r>
          </a:p>
        </p:txBody>
      </p:sp>
      <p:sp>
        <p:nvSpPr>
          <p:cNvPr id="5" name="Slide Number Placeholder 5"/>
          <p:cNvSpPr>
            <a:spLocks noGrp="1"/>
          </p:cNvSpPr>
          <p:nvPr>
            <p:ph type="sldNum" sz="quarter" idx="12"/>
          </p:nvPr>
        </p:nvSpPr>
        <p:spPr/>
        <p:txBody>
          <a:bodyPr/>
          <a:lstStyle>
            <a:lvl1pPr>
              <a:defRPr/>
            </a:lvl1pPr>
          </a:lstStyle>
          <a:p>
            <a:pPr>
              <a:defRPr/>
            </a:pPr>
            <a:fld id="{680E4C2B-7E10-472F-9F5E-DD005968C761}" type="slidenum">
              <a:rPr lang="en-US"/>
              <a:pPr>
                <a:defRPr/>
              </a:pPr>
              <a:t>‹#›</a:t>
            </a:fld>
            <a:endParaRPr lang="en-US" dirty="0"/>
          </a:p>
        </p:txBody>
      </p:sp>
    </p:spTree>
    <p:extLst>
      <p:ext uri="{BB962C8B-B14F-4D97-AF65-F5344CB8AC3E}">
        <p14:creationId xmlns:p14="http://schemas.microsoft.com/office/powerpoint/2010/main" val="224403064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Earth &amp; Lithosphere</a:t>
            </a:r>
          </a:p>
        </p:txBody>
      </p:sp>
      <p:sp>
        <p:nvSpPr>
          <p:cNvPr id="4" name="Slide Number Placeholder 5"/>
          <p:cNvSpPr>
            <a:spLocks noGrp="1"/>
          </p:cNvSpPr>
          <p:nvPr>
            <p:ph type="sldNum" sz="quarter" idx="12"/>
          </p:nvPr>
        </p:nvSpPr>
        <p:spPr/>
        <p:txBody>
          <a:bodyPr/>
          <a:lstStyle>
            <a:lvl1pPr>
              <a:defRPr/>
            </a:lvl1pPr>
          </a:lstStyle>
          <a:p>
            <a:pPr>
              <a:defRPr/>
            </a:pPr>
            <a:fld id="{0DD3EC55-8C7B-4986-9534-AB175DFD735D}" type="slidenum">
              <a:rPr lang="en-US"/>
              <a:pPr>
                <a:defRPr/>
              </a:pPr>
              <a:t>‹#›</a:t>
            </a:fld>
            <a:endParaRPr lang="en-US" dirty="0"/>
          </a:p>
        </p:txBody>
      </p:sp>
    </p:spTree>
    <p:extLst>
      <p:ext uri="{BB962C8B-B14F-4D97-AF65-F5344CB8AC3E}">
        <p14:creationId xmlns:p14="http://schemas.microsoft.com/office/powerpoint/2010/main" val="378181141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Earth &amp; Lithosphere</a:t>
            </a:r>
          </a:p>
        </p:txBody>
      </p:sp>
      <p:sp>
        <p:nvSpPr>
          <p:cNvPr id="7" name="Slide Number Placeholder 5"/>
          <p:cNvSpPr>
            <a:spLocks noGrp="1"/>
          </p:cNvSpPr>
          <p:nvPr>
            <p:ph type="sldNum" sz="quarter" idx="12"/>
          </p:nvPr>
        </p:nvSpPr>
        <p:spPr/>
        <p:txBody>
          <a:bodyPr/>
          <a:lstStyle>
            <a:lvl1pPr>
              <a:defRPr/>
            </a:lvl1pPr>
          </a:lstStyle>
          <a:p>
            <a:pPr>
              <a:defRPr/>
            </a:pPr>
            <a:fld id="{795B7D36-D4FA-4741-AAA0-4BD5B19FB684}" type="slidenum">
              <a:rPr lang="en-US"/>
              <a:pPr>
                <a:defRPr/>
              </a:pPr>
              <a:t>‹#›</a:t>
            </a:fld>
            <a:endParaRPr lang="en-US" dirty="0"/>
          </a:p>
        </p:txBody>
      </p:sp>
    </p:spTree>
    <p:extLst>
      <p:ext uri="{BB962C8B-B14F-4D97-AF65-F5344CB8AC3E}">
        <p14:creationId xmlns:p14="http://schemas.microsoft.com/office/powerpoint/2010/main" val="107831786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Earth &amp; Lithosphere</a:t>
            </a:r>
          </a:p>
        </p:txBody>
      </p:sp>
      <p:sp>
        <p:nvSpPr>
          <p:cNvPr id="7" name="Slide Number Placeholder 5"/>
          <p:cNvSpPr>
            <a:spLocks noGrp="1"/>
          </p:cNvSpPr>
          <p:nvPr>
            <p:ph type="sldNum" sz="quarter" idx="12"/>
          </p:nvPr>
        </p:nvSpPr>
        <p:spPr/>
        <p:txBody>
          <a:bodyPr/>
          <a:lstStyle>
            <a:lvl1pPr>
              <a:defRPr/>
            </a:lvl1pPr>
          </a:lstStyle>
          <a:p>
            <a:pPr>
              <a:defRPr/>
            </a:pPr>
            <a:fld id="{B6AD92E9-DC52-405C-AEA8-90173442503A}" type="slidenum">
              <a:rPr lang="en-US"/>
              <a:pPr>
                <a:defRPr/>
              </a:pPr>
              <a:t>‹#›</a:t>
            </a:fld>
            <a:endParaRPr lang="en-US" dirty="0"/>
          </a:p>
        </p:txBody>
      </p:sp>
    </p:spTree>
    <p:extLst>
      <p:ext uri="{BB962C8B-B14F-4D97-AF65-F5344CB8AC3E}">
        <p14:creationId xmlns:p14="http://schemas.microsoft.com/office/powerpoint/2010/main" val="59889766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Earth &amp; Lithosphere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733D81C-8502-4AD1-8CA7-F3A93EEFFED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spd="med">
    <p:fade/>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6627813" y="6429375"/>
            <a:ext cx="285750" cy="209550"/>
          </a:xfrm>
          <a:custGeom>
            <a:avLst/>
            <a:gdLst/>
            <a:ahLst/>
            <a:cxnLst/>
            <a:rect l="l" t="t"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0080D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1" name="Google Shape;11;p1"/>
          <p:cNvGrpSpPr/>
          <p:nvPr/>
        </p:nvGrpSpPr>
        <p:grpSpPr>
          <a:xfrm>
            <a:off x="3175" y="4267200"/>
            <a:ext cx="9140825" cy="2590800"/>
            <a:chOff x="2" y="2688"/>
            <a:chExt cx="5758" cy="1632"/>
          </a:xfrm>
        </p:grpSpPr>
        <p:sp>
          <p:nvSpPr>
            <p:cNvPr id="12" name="Google Shape;12;p1"/>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3" name="Google Shape;13;p1"/>
            <p:cNvGrpSpPr/>
            <p:nvPr/>
          </p:nvGrpSpPr>
          <p:grpSpPr>
            <a:xfrm>
              <a:off x="3528" y="3715"/>
              <a:ext cx="792" cy="521"/>
              <a:chOff x="3527" y="3715"/>
              <a:chExt cx="792" cy="521"/>
            </a:xfrm>
          </p:grpSpPr>
          <p:sp>
            <p:nvSpPr>
              <p:cNvPr id="14" name="Google Shape;14;p1"/>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1"/>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6" name="Google Shape;16;p1"/>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Google Shape;17;p1"/>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Google Shape;18;p1"/>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 name="Google Shape;19;p1"/>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0" name="Google Shape;20;p1"/>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 name="Google Shape;21;p1"/>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 name="Google Shape;22;p1"/>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Google Shape;23;p1"/>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4" name="Google Shape;24;p1"/>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25" name="Google Shape;25;p1"/>
            <p:cNvGrpSpPr/>
            <p:nvPr/>
          </p:nvGrpSpPr>
          <p:grpSpPr>
            <a:xfrm>
              <a:off x="1776" y="3631"/>
              <a:ext cx="1626" cy="683"/>
              <a:chOff x="1776" y="3631"/>
              <a:chExt cx="1626" cy="683"/>
            </a:xfrm>
          </p:grpSpPr>
          <p:sp>
            <p:nvSpPr>
              <p:cNvPr id="26" name="Google Shape;26;p1"/>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 name="Google Shape;27;p1"/>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8" name="Google Shape;28;p1"/>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9" name="Google Shape;29;p1"/>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0" name="Google Shape;30;p1"/>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1" name="Google Shape;31;p1"/>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2" name="Google Shape;32;p1"/>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3" name="Google Shape;33;p1"/>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4" name="Google Shape;34;p1"/>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5" name="Google Shape;35;p1"/>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6" name="Google Shape;36;p1"/>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 name="Google Shape;37;p1"/>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 name="Google Shape;38;p1"/>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 name="Google Shape;39;p1"/>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0" name="Google Shape;40;p1"/>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1" name="Google Shape;41;p1"/>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2" name="Google Shape;42;p1"/>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3" name="Google Shape;43;p1"/>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44" name="Google Shape;44;p1"/>
            <p:cNvGrpSpPr/>
            <p:nvPr/>
          </p:nvGrpSpPr>
          <p:grpSpPr>
            <a:xfrm>
              <a:off x="4128" y="3360"/>
              <a:ext cx="1351" cy="821"/>
              <a:chOff x="4128" y="3360"/>
              <a:chExt cx="1351" cy="821"/>
            </a:xfrm>
          </p:grpSpPr>
          <p:sp>
            <p:nvSpPr>
              <p:cNvPr id="45" name="Google Shape;45;p1"/>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6" name="Google Shape;46;p1"/>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7" name="Google Shape;47;p1"/>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8" name="Google Shape;48;p1"/>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9" name="Google Shape;49;p1"/>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 name="Google Shape;50;p1"/>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 name="Google Shape;51;p1"/>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 name="Google Shape;52;p1"/>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 name="Google Shape;53;p1"/>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 name="Google Shape;54;p1"/>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 name="Google Shape;55;p1"/>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56;p1"/>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57;p1"/>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58;p1"/>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 name="Google Shape;59;p1"/>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0" name="Google Shape;60;p1"/>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 name="Google Shape;61;p1"/>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62" name="Google Shape;62;p1"/>
            <p:cNvGrpSpPr/>
            <p:nvPr/>
          </p:nvGrpSpPr>
          <p:grpSpPr>
            <a:xfrm>
              <a:off x="5280" y="3024"/>
              <a:ext cx="425" cy="258"/>
              <a:chOff x="5280" y="3024"/>
              <a:chExt cx="425" cy="258"/>
            </a:xfrm>
          </p:grpSpPr>
          <p:sp>
            <p:nvSpPr>
              <p:cNvPr id="63" name="Google Shape;63;p1"/>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4" name="Google Shape;64;p1"/>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5" name="Google Shape;65;p1"/>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6" name="Google Shape;66;p1"/>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7" name="Google Shape;67;p1"/>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8" name="Google Shape;68;p1"/>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9" name="Google Shape;69;p1"/>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0" name="Google Shape;70;p1"/>
              <p:cNvGrpSpPr/>
              <p:nvPr/>
            </p:nvGrpSpPr>
            <p:grpSpPr>
              <a:xfrm>
                <a:off x="5381" y="3085"/>
                <a:ext cx="227" cy="132"/>
                <a:chOff x="5381" y="3085"/>
                <a:chExt cx="227" cy="132"/>
              </a:xfrm>
            </p:grpSpPr>
            <p:sp>
              <p:nvSpPr>
                <p:cNvPr id="71" name="Google Shape;71;p1"/>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2" name="Google Shape;72;p1"/>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 name="Google Shape;73;p1"/>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 name="Google Shape;74;p1"/>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75" name="Google Shape;75;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76" name="Google Shape;76;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Arial"/>
                <a:ea typeface="Arial"/>
                <a:cs typeface="Arial"/>
                <a:sym typeface="Arial"/>
              </a:defRPr>
            </a:lvl1pPr>
            <a:lvl2pPr marL="914400" marR="0" lvl="1" indent="-317500" algn="l" rtl="0">
              <a:spcBef>
                <a:spcPts val="560"/>
              </a:spcBef>
              <a:spcAft>
                <a:spcPts val="0"/>
              </a:spcAft>
              <a:buClr>
                <a:schemeClr val="lt2"/>
              </a:buClr>
              <a:buSzPts val="1400"/>
              <a:buFont typeface="Noto Sans Symbols"/>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292100" algn="l" rtl="0">
              <a:spcBef>
                <a:spcPts val="400"/>
              </a:spcBef>
              <a:spcAft>
                <a:spcPts val="0"/>
              </a:spcAft>
              <a:buClr>
                <a:schemeClr val="folHlink"/>
              </a:buClr>
              <a:buSzPts val="10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77" name="Google Shape;77;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 name="Google Shape;78;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r>
              <a:rPr lang="en-US"/>
              <a:t>Earth &amp; Lithosphere</a:t>
            </a:r>
            <a:endParaRPr/>
          </a:p>
        </p:txBody>
      </p:sp>
      <p:sp>
        <p:nvSpPr>
          <p:cNvPr id="79" name="Google Shape;79;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0701432"/>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E7E5F7-4E4C-BF4B-3395-220175354A5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C67F427-1DDC-D48F-30A1-2FA5A553D80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7EC286-2129-6C99-9271-B542D6A36AC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776231E5-1E82-48B0-8F2D-832E4FD2678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8081362-C729-BEEC-8FB1-418918846CD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C342546-A189-4340-B42A-DF3A64CEC857}" type="slidenum">
              <a:rPr lang="en-US" altLang="en-US"/>
              <a:pPr/>
              <a:t>‹#›</a:t>
            </a:fld>
            <a:endParaRPr lang="en-US" altLang="en-US"/>
          </a:p>
        </p:txBody>
      </p:sp>
    </p:spTree>
    <p:extLst>
      <p:ext uri="{BB962C8B-B14F-4D97-AF65-F5344CB8AC3E}">
        <p14:creationId xmlns:p14="http://schemas.microsoft.com/office/powerpoint/2010/main" val="37281725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Module 6B</a:t>
            </a:r>
          </a:p>
        </p:txBody>
      </p:sp>
      <p:sp>
        <p:nvSpPr>
          <p:cNvPr id="2078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6F9B473-D6BC-4E92-83E5-B46F33CA07AC}" type="slidenum">
              <a:rPr lang="en-US"/>
              <a:pPr>
                <a:defRPr/>
              </a:pPr>
              <a:t>‹#›</a:t>
            </a:fld>
            <a:endParaRPr lang="en-US"/>
          </a:p>
        </p:txBody>
      </p:sp>
    </p:spTree>
    <p:extLst>
      <p:ext uri="{BB962C8B-B14F-4D97-AF65-F5344CB8AC3E}">
        <p14:creationId xmlns:p14="http://schemas.microsoft.com/office/powerpoint/2010/main" val="50190302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omup.com/cF6eY3nVpL"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omup.com/cFQrrcVW9d"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omup.com/cFQrYHVW9g" TargetMode="External"/><Relationship Id="rId2" Type="http://schemas.openxmlformats.org/officeDocument/2006/relationships/hyperlink" Target="http://www.acs.psu.edu/drussell/demos/waves/wavemotio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seismic-explorer.concord.org/"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seismic-explorer.concord.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omup.com/cFQUFBnVnd" TargetMode="External"/><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rPr>
              <a:t>Earth &amp; Lithosphere</a:t>
            </a: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657600" y="76200"/>
            <a:ext cx="5029200" cy="1143000"/>
          </a:xfrm>
        </p:spPr>
        <p:txBody>
          <a:bodyPr/>
          <a:lstStyle/>
          <a:p>
            <a:pPr eaLnBrk="1" hangingPunct="1"/>
            <a:r>
              <a:rPr lang="en-US" altLang="en-US" dirty="0"/>
              <a:t>Continental Crust</a:t>
            </a:r>
          </a:p>
        </p:txBody>
      </p:sp>
      <p:sp>
        <p:nvSpPr>
          <p:cNvPr id="6147" name="Rectangle 3"/>
          <p:cNvSpPr>
            <a:spLocks noGrp="1" noChangeArrowheads="1"/>
          </p:cNvSpPr>
          <p:nvPr>
            <p:ph idx="1"/>
          </p:nvPr>
        </p:nvSpPr>
        <p:spPr>
          <a:xfrm>
            <a:off x="304800" y="457200"/>
            <a:ext cx="2971800" cy="5791200"/>
          </a:xfrm>
        </p:spPr>
        <p:txBody>
          <a:bodyPr/>
          <a:lstStyle/>
          <a:p>
            <a:pPr marL="0" indent="0" eaLnBrk="1" hangingPunct="1">
              <a:buNone/>
            </a:pPr>
            <a:r>
              <a:rPr lang="en-US" altLang="en-US" sz="2800" dirty="0">
                <a:solidFill>
                  <a:srgbClr val="00B050"/>
                </a:solidFill>
              </a:rPr>
              <a:t>Mostly Granite</a:t>
            </a:r>
          </a:p>
          <a:p>
            <a:pPr marL="285750" lvl="1" eaLnBrk="1" hangingPunct="1">
              <a:spcBef>
                <a:spcPts val="1200"/>
              </a:spcBef>
            </a:pPr>
            <a:r>
              <a:rPr lang="en-US" dirty="0"/>
              <a:t>layer of igneous, sedimentary, and metamorphic rocks </a:t>
            </a:r>
          </a:p>
          <a:p>
            <a:pPr marL="285750" lvl="1" eaLnBrk="1" hangingPunct="1">
              <a:spcBef>
                <a:spcPts val="1200"/>
              </a:spcBef>
            </a:pPr>
            <a:r>
              <a:rPr lang="en-US" altLang="en-US" b="1" dirty="0">
                <a:solidFill>
                  <a:srgbClr val="FF0000"/>
                </a:solidFill>
              </a:rPr>
              <a:t>Less Dense </a:t>
            </a:r>
            <a:r>
              <a:rPr lang="en-US" altLang="en-US" b="1" i="1" dirty="0">
                <a:solidFill>
                  <a:srgbClr val="FF0000"/>
                </a:solidFill>
                <a:latin typeface="Times New Roman" panose="02020603050405020304" pitchFamily="18" charset="0"/>
                <a:cs typeface="Times New Roman" panose="02020603050405020304" pitchFamily="18" charset="0"/>
              </a:rPr>
              <a:t>(lighter weight): average density = 2.7 gm per cubic centimeter </a:t>
            </a:r>
          </a:p>
          <a:p>
            <a:pPr marL="285750" lvl="1" eaLnBrk="1" hangingPunct="1">
              <a:spcBef>
                <a:spcPts val="1200"/>
              </a:spcBef>
            </a:pPr>
            <a:r>
              <a:rPr lang="en-US" altLang="en-US" b="1" dirty="0"/>
              <a:t>"Floats" on top of the Mantle </a:t>
            </a:r>
          </a:p>
          <a:p>
            <a:pPr marL="457200" lvl="1" indent="0" eaLnBrk="1" hangingPunct="1">
              <a:buNone/>
            </a:pPr>
            <a:endParaRPr lang="en-US" altLang="en-US" sz="2400" b="1" dirty="0"/>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10</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0"/>
            <a:ext cx="5410200" cy="506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left)">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wipe(left)">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wipe(left)">
                                      <p:cBhvr>
                                        <p:cTn id="2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142271" y="76200"/>
            <a:ext cx="4001729" cy="1020762"/>
          </a:xfrm>
        </p:spPr>
        <p:txBody>
          <a:bodyPr/>
          <a:lstStyle/>
          <a:p>
            <a:pPr eaLnBrk="1" hangingPunct="1"/>
            <a:r>
              <a:rPr lang="en-US" altLang="en-US" b="1" dirty="0">
                <a:solidFill>
                  <a:srgbClr val="FF0000"/>
                </a:solidFill>
              </a:rPr>
              <a:t>Oceanic Crust</a:t>
            </a:r>
            <a:endParaRPr lang="en-US" altLang="en-US" dirty="0">
              <a:solidFill>
                <a:srgbClr val="FF0000"/>
              </a:solidFill>
            </a:endParaRPr>
          </a:p>
        </p:txBody>
      </p:sp>
      <p:sp>
        <p:nvSpPr>
          <p:cNvPr id="6147" name="Rectangle 3"/>
          <p:cNvSpPr>
            <a:spLocks noGrp="1" noChangeArrowheads="1"/>
          </p:cNvSpPr>
          <p:nvPr>
            <p:ph idx="1"/>
          </p:nvPr>
        </p:nvSpPr>
        <p:spPr>
          <a:xfrm>
            <a:off x="228600" y="914400"/>
            <a:ext cx="8686800" cy="1752600"/>
          </a:xfrm>
        </p:spPr>
        <p:txBody>
          <a:bodyPr/>
          <a:lstStyle/>
          <a:p>
            <a:pPr marL="0" indent="0" eaLnBrk="1" hangingPunct="1">
              <a:buNone/>
            </a:pPr>
            <a:r>
              <a:rPr lang="en-US" altLang="en-US" b="1" dirty="0"/>
              <a:t>Mostly Basaltic (igneous) rock</a:t>
            </a:r>
          </a:p>
          <a:p>
            <a:pPr lvl="1" eaLnBrk="1" hangingPunct="1"/>
            <a:r>
              <a:rPr lang="en-US" altLang="en-US" b="1" dirty="0">
                <a:solidFill>
                  <a:srgbClr val="00B050"/>
                </a:solidFill>
              </a:rPr>
              <a:t>More Dense (heavier) than continental crust: </a:t>
            </a:r>
            <a:r>
              <a:rPr lang="en-US" altLang="en-US" b="1" i="1" dirty="0">
                <a:solidFill>
                  <a:srgbClr val="00B050"/>
                </a:solidFill>
              </a:rPr>
              <a:t>average density = 3.0 gm per cubic centimeter</a:t>
            </a:r>
            <a:r>
              <a:rPr lang="en-US" altLang="en-US" b="1" dirty="0">
                <a:solidFill>
                  <a:srgbClr val="00B050"/>
                </a:solidFill>
              </a:rPr>
              <a:t> </a:t>
            </a:r>
          </a:p>
          <a:p>
            <a:pPr marL="457200" lvl="1" indent="0" eaLnBrk="1" hangingPunct="1">
              <a:buNone/>
            </a:pPr>
            <a:endParaRPr lang="en-US" altLang="en-US" sz="2400" b="1" dirty="0"/>
          </a:p>
        </p:txBody>
      </p:sp>
      <p:sp>
        <p:nvSpPr>
          <p:cNvPr id="2" name="Footer Placeholder 1"/>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11</a:t>
            </a:fld>
            <a:endParaRPr lang="en-US" dirty="0">
              <a:solidFill>
                <a:prstClr val="black">
                  <a:tint val="75000"/>
                </a:prstClr>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14600"/>
            <a:ext cx="606742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48400" y="2362200"/>
            <a:ext cx="2895600" cy="3570208"/>
          </a:xfrm>
          <a:prstGeom prst="rect">
            <a:avLst/>
          </a:prstGeom>
        </p:spPr>
        <p:txBody>
          <a:bodyPr wrap="square">
            <a:spAutoFit/>
          </a:bodyPr>
          <a:lstStyle/>
          <a:p>
            <a:pPr marL="285750" lvl="1" indent="-285750" eaLnBrk="1" hangingPunct="1">
              <a:spcBef>
                <a:spcPts val="1200"/>
              </a:spcBef>
              <a:buFont typeface="Courier New" panose="02070309020205020404" pitchFamily="49" charset="0"/>
              <a:buChar char="o"/>
            </a:pPr>
            <a:r>
              <a:rPr lang="en-US" altLang="en-US" sz="2400" b="1" dirty="0">
                <a:solidFill>
                  <a:srgbClr val="0070C0"/>
                </a:solidFill>
              </a:rPr>
              <a:t>Thinner than continental crust: </a:t>
            </a:r>
            <a:r>
              <a:rPr lang="en-US" altLang="en-US" sz="2400" b="1" i="1" dirty="0">
                <a:solidFill>
                  <a:srgbClr val="00B050"/>
                </a:solidFill>
              </a:rPr>
              <a:t>0 to 10 km, average 5 km, thinnest at Mid-Ocean Ridges </a:t>
            </a:r>
          </a:p>
          <a:p>
            <a:pPr marL="285750" lvl="1" indent="-285750" eaLnBrk="1" hangingPunct="1">
              <a:spcBef>
                <a:spcPts val="1200"/>
              </a:spcBef>
              <a:buFont typeface="Courier New" panose="02070309020205020404" pitchFamily="49" charset="0"/>
              <a:buChar char="o"/>
            </a:pPr>
            <a:r>
              <a:rPr lang="en-US" altLang="en-US" sz="2400" b="1" dirty="0">
                <a:solidFill>
                  <a:srgbClr val="7030A0"/>
                </a:solidFill>
              </a:rPr>
              <a:t>Underlies Ocean Basins </a:t>
            </a:r>
          </a:p>
        </p:txBody>
      </p:sp>
    </p:spTree>
    <p:extLst>
      <p:ext uri="{BB962C8B-B14F-4D97-AF65-F5344CB8AC3E}">
        <p14:creationId xmlns:p14="http://schemas.microsoft.com/office/powerpoint/2010/main" val="24501259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left)">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altLang="en-US"/>
              <a:t>Earth’s Mantle</a:t>
            </a:r>
          </a:p>
        </p:txBody>
      </p:sp>
      <p:sp>
        <p:nvSpPr>
          <p:cNvPr id="8195" name="Rectangle 3"/>
          <p:cNvSpPr>
            <a:spLocks noGrp="1" noChangeArrowheads="1"/>
          </p:cNvSpPr>
          <p:nvPr>
            <p:ph idx="1"/>
          </p:nvPr>
        </p:nvSpPr>
        <p:spPr>
          <a:xfrm>
            <a:off x="152400" y="914400"/>
            <a:ext cx="8915400" cy="2819400"/>
          </a:xfrm>
        </p:spPr>
        <p:txBody>
          <a:bodyPr/>
          <a:lstStyle/>
          <a:p>
            <a:pPr eaLnBrk="1" hangingPunct="1"/>
            <a:r>
              <a:rPr lang="en-US" altLang="en-US" sz="2800" dirty="0">
                <a:solidFill>
                  <a:srgbClr val="00B050"/>
                </a:solidFill>
              </a:rPr>
              <a:t>The earth’s </a:t>
            </a:r>
            <a:r>
              <a:rPr lang="en-US" altLang="en-US" sz="2800" u="sng" dirty="0">
                <a:solidFill>
                  <a:srgbClr val="C00000"/>
                </a:solidFill>
              </a:rPr>
              <a:t>Mantle</a:t>
            </a:r>
            <a:r>
              <a:rPr lang="en-US" altLang="en-US" sz="2800" dirty="0">
                <a:solidFill>
                  <a:srgbClr val="00B050"/>
                </a:solidFill>
              </a:rPr>
              <a:t> is more dense than the crust, and is made up of Iron (Fe), Magnesium (Mg), Silicon (Si), and Oxygen (O)</a:t>
            </a:r>
          </a:p>
          <a:p>
            <a:pPr eaLnBrk="1" hangingPunct="1"/>
            <a:r>
              <a:rPr lang="en-US" altLang="en-US" sz="2800" dirty="0">
                <a:solidFill>
                  <a:srgbClr val="FF0000"/>
                </a:solidFill>
              </a:rPr>
              <a:t>The </a:t>
            </a:r>
            <a:r>
              <a:rPr lang="en-US" altLang="en-US" sz="2800" dirty="0">
                <a:solidFill>
                  <a:srgbClr val="002060"/>
                </a:solidFill>
              </a:rPr>
              <a:t>upper mantle </a:t>
            </a:r>
            <a:r>
              <a:rPr lang="en-US" altLang="en-US" sz="2800" dirty="0">
                <a:solidFill>
                  <a:srgbClr val="FF0000"/>
                </a:solidFill>
              </a:rPr>
              <a:t>is a </a:t>
            </a:r>
            <a:r>
              <a:rPr lang="en-US" altLang="en-US" sz="2800" dirty="0">
                <a:solidFill>
                  <a:srgbClr val="002060"/>
                </a:solidFill>
              </a:rPr>
              <a:t>plastic like layer </a:t>
            </a:r>
            <a:r>
              <a:rPr lang="en-US" altLang="en-US" sz="2800" dirty="0">
                <a:solidFill>
                  <a:srgbClr val="FF0000"/>
                </a:solidFill>
              </a:rPr>
              <a:t>that can exist as solid rock, or as magma type material depending on the conditions.  </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12</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339459"/>
            <a:ext cx="6096000" cy="3366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wipe(left)">
                                      <p:cBhvr>
                                        <p:cTn id="17" dur="500"/>
                                        <p:tgtEl>
                                          <p:spTgt spid="8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altLang="en-US"/>
              <a:t>Earth’s Mantle</a:t>
            </a:r>
          </a:p>
        </p:txBody>
      </p:sp>
      <p:sp>
        <p:nvSpPr>
          <p:cNvPr id="8195" name="Rectangle 3"/>
          <p:cNvSpPr>
            <a:spLocks noGrp="1" noChangeArrowheads="1"/>
          </p:cNvSpPr>
          <p:nvPr>
            <p:ph idx="1"/>
          </p:nvPr>
        </p:nvSpPr>
        <p:spPr>
          <a:xfrm>
            <a:off x="152400" y="914400"/>
            <a:ext cx="8915400" cy="5562600"/>
          </a:xfrm>
        </p:spPr>
        <p:txBody>
          <a:bodyPr/>
          <a:lstStyle/>
          <a:p>
            <a:pPr eaLnBrk="1" hangingPunct="1"/>
            <a:r>
              <a:rPr lang="en-US" altLang="en-US" sz="2800" dirty="0">
                <a:solidFill>
                  <a:srgbClr val="FF0000"/>
                </a:solidFill>
              </a:rPr>
              <a:t>The </a:t>
            </a:r>
            <a:r>
              <a:rPr lang="en-US" altLang="en-US" sz="2800" dirty="0">
                <a:solidFill>
                  <a:srgbClr val="002060"/>
                </a:solidFill>
              </a:rPr>
              <a:t>upper mantle </a:t>
            </a:r>
            <a:r>
              <a:rPr lang="en-US" altLang="en-US" dirty="0">
                <a:solidFill>
                  <a:srgbClr val="00B0F0"/>
                </a:solidFill>
              </a:rPr>
              <a:t>is able to flow, and is called the </a:t>
            </a:r>
            <a:r>
              <a:rPr lang="en-US" altLang="en-US" u="sng" dirty="0">
                <a:solidFill>
                  <a:srgbClr val="002060"/>
                </a:solidFill>
              </a:rPr>
              <a:t>Asthenosphere</a:t>
            </a:r>
            <a:r>
              <a:rPr lang="en-US" altLang="en-US" dirty="0">
                <a:solidFill>
                  <a:srgbClr val="FF0000"/>
                </a:solidFill>
              </a:rPr>
              <a:t>.  </a:t>
            </a:r>
          </a:p>
          <a:p>
            <a:pPr lvl="1" eaLnBrk="1" hangingPunct="1"/>
            <a:r>
              <a:rPr lang="en-US" altLang="en-US" dirty="0">
                <a:solidFill>
                  <a:srgbClr val="00B050"/>
                </a:solidFill>
              </a:rPr>
              <a:t>In this layer, energy is being released by radioactive elements decaying.   This generates more heat. </a:t>
            </a:r>
          </a:p>
          <a:p>
            <a:pPr eaLnBrk="1" hangingPunct="1"/>
            <a:r>
              <a:rPr lang="en-US" altLang="en-US" sz="2800" dirty="0">
                <a:solidFill>
                  <a:srgbClr val="7030A0"/>
                </a:solidFill>
              </a:rPr>
              <a:t>The boundary between the Crust and the mantle is called the </a:t>
            </a:r>
            <a:r>
              <a:rPr lang="en-US" altLang="en-US" sz="2800" dirty="0" err="1">
                <a:solidFill>
                  <a:srgbClr val="7030A0"/>
                </a:solidFill>
              </a:rPr>
              <a:t>Mohorovicic</a:t>
            </a:r>
            <a:r>
              <a:rPr lang="en-US" altLang="en-US" sz="2800" dirty="0">
                <a:solidFill>
                  <a:srgbClr val="7030A0"/>
                </a:solidFill>
              </a:rPr>
              <a:t> Discontinuity or the “</a:t>
            </a:r>
            <a:r>
              <a:rPr lang="en-US" altLang="en-US" sz="2800" u="sng" dirty="0">
                <a:solidFill>
                  <a:srgbClr val="00B050"/>
                </a:solidFill>
              </a:rPr>
              <a:t>Moho</a:t>
            </a:r>
            <a:r>
              <a:rPr lang="en-US" altLang="en-US" sz="2800" dirty="0">
                <a:solidFill>
                  <a:srgbClr val="7030A0"/>
                </a:solidFill>
              </a:rPr>
              <a:t>”</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13</a:t>
            </a:fld>
            <a:endParaRPr lang="en-US"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29" t="8299" b="55307"/>
          <a:stretch/>
        </p:blipFill>
        <p:spPr bwMode="auto">
          <a:xfrm>
            <a:off x="958644" y="4114800"/>
            <a:ext cx="7423355" cy="207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754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wipe(left)">
                                      <p:cBhvr>
                                        <p:cTn id="17" dur="500"/>
                                        <p:tgtEl>
                                          <p:spTgt spid="819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wipe(left)">
                                      <p:cBhvr>
                                        <p:cTn id="22"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altLang="en-US"/>
              <a:t>Earth’s Mantle</a:t>
            </a:r>
          </a:p>
        </p:txBody>
      </p:sp>
      <p:sp>
        <p:nvSpPr>
          <p:cNvPr id="8195" name="Rectangle 3"/>
          <p:cNvSpPr>
            <a:spLocks noGrp="1" noChangeArrowheads="1"/>
          </p:cNvSpPr>
          <p:nvPr>
            <p:ph idx="1"/>
          </p:nvPr>
        </p:nvSpPr>
        <p:spPr>
          <a:xfrm>
            <a:off x="152400" y="892276"/>
            <a:ext cx="3136490" cy="5813323"/>
          </a:xfrm>
        </p:spPr>
        <p:txBody>
          <a:bodyPr/>
          <a:lstStyle/>
          <a:p>
            <a:pPr marL="0" indent="0" eaLnBrk="1" hangingPunct="1">
              <a:buNone/>
            </a:pPr>
            <a:r>
              <a:rPr lang="en-US" sz="2800" dirty="0">
                <a:solidFill>
                  <a:srgbClr val="FF0000"/>
                </a:solidFill>
              </a:rPr>
              <a:t>The temperature of the mantle varies greatly, from 1000° Celsius (1832° Fahrenheit) near its boundary with the crust, </a:t>
            </a:r>
            <a:r>
              <a:rPr lang="en-US" sz="2800" dirty="0">
                <a:solidFill>
                  <a:srgbClr val="7030A0"/>
                </a:solidFill>
              </a:rPr>
              <a:t>to 3700° Celsius (6692° Fahrenheit) near its boundary with the core.</a:t>
            </a:r>
          </a:p>
          <a:p>
            <a:pPr marL="0" indent="0" eaLnBrk="1" hangingPunct="1">
              <a:buNone/>
            </a:pPr>
            <a:r>
              <a:rPr lang="en-US" altLang="en-US" sz="2800" dirty="0">
                <a:solidFill>
                  <a:srgbClr val="00B050"/>
                </a:solidFill>
              </a:rPr>
              <a:t>Notice the “states of matter” </a:t>
            </a:r>
            <a:r>
              <a:rPr lang="en-US" altLang="en-US" sz="2000" dirty="0">
                <a:solidFill>
                  <a:srgbClr val="00B050"/>
                </a:solidFill>
              </a:rPr>
              <a:t>[solid, liquid]</a:t>
            </a:r>
            <a:endParaRPr lang="en-US" altLang="en-US" sz="2800" dirty="0">
              <a:solidFill>
                <a:srgbClr val="00B050"/>
              </a:solidFill>
            </a:endParaRPr>
          </a:p>
        </p:txBody>
      </p:sp>
      <p:sp>
        <p:nvSpPr>
          <p:cNvPr id="2" name="Footer Placeholder 1"/>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14</a:t>
            </a:fld>
            <a:endParaRPr lang="en-US" dirty="0">
              <a:solidFill>
                <a:prstClr val="black">
                  <a:tint val="75000"/>
                </a:prstClr>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02"/>
          <a:stretch/>
        </p:blipFill>
        <p:spPr bwMode="auto">
          <a:xfrm>
            <a:off x="3288890" y="1295400"/>
            <a:ext cx="5855110" cy="451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0159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wipe(left)">
                                      <p:cBhvr>
                                        <p:cTn id="17" dur="500"/>
                                        <p:tgtEl>
                                          <p:spTgt spid="8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743200" y="274638"/>
            <a:ext cx="5943600" cy="1143000"/>
          </a:xfrm>
        </p:spPr>
        <p:txBody>
          <a:bodyPr/>
          <a:lstStyle/>
          <a:p>
            <a:pPr eaLnBrk="1" hangingPunct="1"/>
            <a:r>
              <a:rPr lang="en-US" altLang="en-US"/>
              <a:t>Earth’s Core</a:t>
            </a:r>
          </a:p>
        </p:txBody>
      </p:sp>
      <p:sp>
        <p:nvSpPr>
          <p:cNvPr id="9219" name="Rectangle 3"/>
          <p:cNvSpPr>
            <a:spLocks noGrp="1" noChangeArrowheads="1"/>
          </p:cNvSpPr>
          <p:nvPr>
            <p:ph type="body" sz="half" idx="1"/>
          </p:nvPr>
        </p:nvSpPr>
        <p:spPr>
          <a:xfrm>
            <a:off x="457200" y="3124200"/>
            <a:ext cx="8229600" cy="3048000"/>
          </a:xfrm>
        </p:spPr>
        <p:txBody>
          <a:bodyPr/>
          <a:lstStyle/>
          <a:p>
            <a:pPr eaLnBrk="1" hangingPunct="1"/>
            <a:r>
              <a:rPr lang="en-US" altLang="en-US" sz="2800">
                <a:solidFill>
                  <a:srgbClr val="7030A0"/>
                </a:solidFill>
              </a:rPr>
              <a:t>The interaction of the Earth’s inner and outer cores is believed to cause the Earth’s magnetic field.</a:t>
            </a:r>
          </a:p>
          <a:p>
            <a:pPr eaLnBrk="1" hangingPunct="1"/>
            <a:r>
              <a:rPr lang="en-US" altLang="en-US" sz="2800" b="1">
                <a:solidFill>
                  <a:srgbClr val="00B050"/>
                </a:solidFill>
              </a:rPr>
              <a:t>Inner Core </a:t>
            </a:r>
          </a:p>
          <a:p>
            <a:pPr lvl="1" eaLnBrk="1" hangingPunct="1"/>
            <a:r>
              <a:rPr lang="en-US" altLang="en-US" sz="2400" b="1">
                <a:solidFill>
                  <a:srgbClr val="FF0000"/>
                </a:solidFill>
              </a:rPr>
              <a:t>Solid Layer made of Iron (Fe) and Nickel (Ni)</a:t>
            </a:r>
          </a:p>
          <a:p>
            <a:pPr eaLnBrk="1" hangingPunct="1"/>
            <a:r>
              <a:rPr lang="en-US" altLang="en-US" sz="2800" b="1">
                <a:solidFill>
                  <a:srgbClr val="0070C0"/>
                </a:solidFill>
              </a:rPr>
              <a:t>Outer Core</a:t>
            </a:r>
          </a:p>
          <a:p>
            <a:pPr lvl="2" eaLnBrk="1" hangingPunct="1"/>
            <a:r>
              <a:rPr lang="en-US" altLang="en-US" b="1">
                <a:solidFill>
                  <a:srgbClr val="FF0000"/>
                </a:solidFill>
              </a:rPr>
              <a:t>Made of a dense Iron (Fe) Rich Liquid.</a:t>
            </a:r>
          </a:p>
          <a:p>
            <a:pPr lvl="2" eaLnBrk="1" hangingPunct="1">
              <a:buFontTx/>
              <a:buNone/>
            </a:pPr>
            <a:endParaRPr lang="en-US" altLang="en-US"/>
          </a:p>
        </p:txBody>
      </p:sp>
      <p:pic>
        <p:nvPicPr>
          <p:cNvPr id="9220" name="Picture 4" descr="L_EarthLayer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52400"/>
            <a:ext cx="3309938" cy="2819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75C4BE35-6F1E-45C7-BD5D-C5DBC44EFF64}" type="slidenum">
              <a:rPr lang="en-US" smtClean="0"/>
              <a:pPr>
                <a:defRPr/>
              </a:pPr>
              <a:t>15</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wipe(left)">
                                      <p:cBhvr>
                                        <p:cTn id="17" dur="500"/>
                                        <p:tgtEl>
                                          <p:spTgt spid="92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Effect transition="in" filter="wipe(left)">
                                      <p:cBhvr>
                                        <p:cTn id="22" dur="500"/>
                                        <p:tgtEl>
                                          <p:spTgt spid="92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Effect transition="in" filter="wipe(left)">
                                      <p:cBhvr>
                                        <p:cTn id="27" dur="500"/>
                                        <p:tgtEl>
                                          <p:spTgt spid="921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219">
                                            <p:txEl>
                                              <p:pRg st="4" end="4"/>
                                            </p:txEl>
                                          </p:spTgt>
                                        </p:tgtEl>
                                        <p:attrNameLst>
                                          <p:attrName>style.visibility</p:attrName>
                                        </p:attrNameLst>
                                      </p:cBhvr>
                                      <p:to>
                                        <p:strVal val="visible"/>
                                      </p:to>
                                    </p:set>
                                    <p:animEffect transition="in" filter="wipe(left)">
                                      <p:cBhvr>
                                        <p:cTn id="32"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419600" y="274638"/>
            <a:ext cx="4724400" cy="1143000"/>
          </a:xfrm>
        </p:spPr>
        <p:txBody>
          <a:bodyPr/>
          <a:lstStyle/>
          <a:p>
            <a:pPr eaLnBrk="1" hangingPunct="1"/>
            <a:r>
              <a:rPr lang="en-US" altLang="en-US" sz="4000" dirty="0"/>
              <a:t>Earth’s Magnetic Field</a:t>
            </a:r>
            <a:r>
              <a:rPr lang="en-US" altLang="en-US" dirty="0"/>
              <a:t>	</a:t>
            </a:r>
          </a:p>
        </p:txBody>
      </p:sp>
      <p:sp>
        <p:nvSpPr>
          <p:cNvPr id="10243" name="Rectangle 3"/>
          <p:cNvSpPr>
            <a:spLocks noGrp="1" noChangeArrowheads="1"/>
          </p:cNvSpPr>
          <p:nvPr>
            <p:ph sz="half" idx="1"/>
          </p:nvPr>
        </p:nvSpPr>
        <p:spPr>
          <a:xfrm>
            <a:off x="0" y="0"/>
            <a:ext cx="4419600" cy="6858000"/>
          </a:xfrm>
        </p:spPr>
        <p:txBody>
          <a:bodyPr/>
          <a:lstStyle/>
          <a:p>
            <a:pPr marL="0" indent="0" eaLnBrk="1" hangingPunct="1">
              <a:spcBef>
                <a:spcPts val="1200"/>
              </a:spcBef>
              <a:buNone/>
            </a:pPr>
            <a:r>
              <a:rPr lang="en-US" altLang="en-US" dirty="0">
                <a:solidFill>
                  <a:srgbClr val="00B050"/>
                </a:solidFill>
              </a:rPr>
              <a:t>The  outer core – inner core reaction creates the </a:t>
            </a:r>
            <a:r>
              <a:rPr lang="en-US" altLang="en-US" b="1" dirty="0">
                <a:solidFill>
                  <a:srgbClr val="0070C0"/>
                </a:solidFill>
              </a:rPr>
              <a:t>magnetic field</a:t>
            </a:r>
            <a:r>
              <a:rPr lang="en-US" altLang="en-US" dirty="0"/>
              <a:t>.  </a:t>
            </a:r>
          </a:p>
          <a:p>
            <a:pPr marL="0" indent="0" eaLnBrk="1" hangingPunct="1">
              <a:spcBef>
                <a:spcPts val="1200"/>
              </a:spcBef>
              <a:buNone/>
            </a:pPr>
            <a:r>
              <a:rPr lang="en-US" altLang="en-US" dirty="0">
                <a:solidFill>
                  <a:srgbClr val="FF0000"/>
                </a:solidFill>
              </a:rPr>
              <a:t>Differences in temperature in the outer core along with earth’s rotation produces “convection” that  moves charges and creates electrical current &amp; a magnetic field. </a:t>
            </a:r>
          </a:p>
          <a:p>
            <a:pPr marL="0" indent="0" eaLnBrk="1" hangingPunct="1">
              <a:spcBef>
                <a:spcPts val="1200"/>
              </a:spcBef>
              <a:buNone/>
            </a:pPr>
            <a:r>
              <a:rPr lang="en-US" altLang="en-US" dirty="0">
                <a:solidFill>
                  <a:srgbClr val="0070C0"/>
                </a:solidFill>
              </a:rPr>
              <a:t>The magnetosphere protects earth from radiation from outer space, including the solar wind (</a:t>
            </a:r>
            <a:r>
              <a:rPr lang="en-US" altLang="en-US" i="1" dirty="0">
                <a:solidFill>
                  <a:srgbClr val="00B050"/>
                </a:solidFill>
              </a:rPr>
              <a:t>charged particles from the sun</a:t>
            </a:r>
            <a:r>
              <a:rPr lang="en-US" altLang="en-US" dirty="0">
                <a:solidFill>
                  <a:srgbClr val="0070C0"/>
                </a:solidFill>
              </a:rPr>
              <a:t>)</a:t>
            </a:r>
          </a:p>
        </p:txBody>
      </p:sp>
      <p:sp>
        <p:nvSpPr>
          <p:cNvPr id="11268" name="Rectangle 4"/>
          <p:cNvSpPr>
            <a:spLocks noGrp="1" noChangeArrowheads="1"/>
          </p:cNvSpPr>
          <p:nvPr>
            <p:ph sz="half" idx="2"/>
          </p:nvPr>
        </p:nvSpPr>
        <p:spPr>
          <a:xfrm>
            <a:off x="4652963" y="1600200"/>
            <a:ext cx="4033837" cy="4525963"/>
          </a:xfrm>
        </p:spPr>
        <p:txBody>
          <a:bodyPr/>
          <a:lstStyle/>
          <a:p>
            <a:pPr eaLnBrk="1" hangingPunct="1"/>
            <a:endParaRPr lang="en-US" altLang="en-US"/>
          </a:p>
        </p:txBody>
      </p:sp>
      <p:pic>
        <p:nvPicPr>
          <p:cNvPr id="10245" name="Picture 6" descr="magnet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47800"/>
            <a:ext cx="472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BD4B7871-C33C-4B7B-B7AC-44760C769C25}" type="slidenum">
              <a:rPr lang="en-US" smtClean="0"/>
              <a:pPr>
                <a:defRPr/>
              </a:pPr>
              <a:t>16</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up)">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arn(outVertical)">
                                      <p:cBhvr>
                                        <p:cTn id="12" dur="5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wipe(up)">
                                      <p:cBhvr>
                                        <p:cTn id="17" dur="5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wipe(up)">
                                      <p:cBhvr>
                                        <p:cTn id="2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17</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32"/>
            <a:ext cx="9144000" cy="681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quick_check-01.eps"/>
          <p:cNvPicPr/>
          <p:nvPr/>
        </p:nvPicPr>
        <p:blipFill>
          <a:blip r:embed="rId3">
            <a:extLst>
              <a:ext uri="{28A0092B-C50C-407E-A947-70E740481C1C}">
                <a14:useLocalDpi xmlns:a14="http://schemas.microsoft.com/office/drawing/2010/main" val="0"/>
              </a:ext>
            </a:extLst>
          </a:blip>
          <a:stretch>
            <a:fillRect/>
          </a:stretch>
        </p:blipFill>
        <p:spPr>
          <a:xfrm>
            <a:off x="7769860" y="9832"/>
            <a:ext cx="1374140" cy="1114425"/>
          </a:xfrm>
          <a:prstGeom prst="rect">
            <a:avLst/>
          </a:prstGeom>
        </p:spPr>
      </p:pic>
      <p:sp>
        <p:nvSpPr>
          <p:cNvPr id="5" name="TextBox 4"/>
          <p:cNvSpPr txBox="1"/>
          <p:nvPr/>
        </p:nvSpPr>
        <p:spPr>
          <a:xfrm>
            <a:off x="5029200" y="1295400"/>
            <a:ext cx="4114800" cy="5509200"/>
          </a:xfrm>
          <a:prstGeom prst="rect">
            <a:avLst/>
          </a:prstGeom>
          <a:solidFill>
            <a:srgbClr val="FFFF00"/>
          </a:solidFill>
        </p:spPr>
        <p:txBody>
          <a:bodyPr wrap="square" rtlCol="0">
            <a:spAutoFit/>
          </a:bodyPr>
          <a:lstStyle/>
          <a:p>
            <a:pPr algn="ctr"/>
            <a:r>
              <a:rPr lang="en-US" sz="4400" dirty="0"/>
              <a:t>Label each major layer of the earth’s interior. Also, label the transition zones between each major layer.</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18</a:t>
            </a:fld>
            <a:endParaRPr lang="en-US" dirty="0">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32"/>
            <a:ext cx="9144000" cy="681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quick_check-01.eps"/>
          <p:cNvPicPr/>
          <p:nvPr/>
        </p:nvPicPr>
        <p:blipFill>
          <a:blip r:embed="rId3">
            <a:extLst>
              <a:ext uri="{28A0092B-C50C-407E-A947-70E740481C1C}">
                <a14:useLocalDpi xmlns:a14="http://schemas.microsoft.com/office/drawing/2010/main" val="0"/>
              </a:ext>
            </a:extLst>
          </a:blip>
          <a:stretch>
            <a:fillRect/>
          </a:stretch>
        </p:blipFill>
        <p:spPr>
          <a:xfrm>
            <a:off x="7769860" y="9832"/>
            <a:ext cx="1374140" cy="1114425"/>
          </a:xfrm>
          <a:prstGeom prst="rect">
            <a:avLst/>
          </a:prstGeom>
        </p:spPr>
      </p:pic>
    </p:spTree>
    <p:extLst>
      <p:ext uri="{BB962C8B-B14F-4D97-AF65-F5344CB8AC3E}">
        <p14:creationId xmlns:p14="http://schemas.microsoft.com/office/powerpoint/2010/main" val="235000931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1828800" cy="5486400"/>
          </a:xfrm>
        </p:spPr>
        <p:txBody>
          <a:bodyPr/>
          <a:lstStyle/>
          <a:p>
            <a:r>
              <a:rPr lang="en-US" sz="3600" dirty="0"/>
              <a:t>The Crust, the Mantle, &amp; Core of the Earth</a:t>
            </a:r>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19</a:t>
            </a:fld>
            <a:endParaRPr 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309"/>
            <a:ext cx="6308271" cy="679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48400" y="4038600"/>
            <a:ext cx="1812471" cy="646331"/>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rPr>
              <a:t>Gutenberg Discontinuity</a:t>
            </a:r>
          </a:p>
        </p:txBody>
      </p:sp>
      <p:sp>
        <p:nvSpPr>
          <p:cNvPr id="10" name="TextBox 9"/>
          <p:cNvSpPr txBox="1"/>
          <p:nvPr/>
        </p:nvSpPr>
        <p:spPr>
          <a:xfrm>
            <a:off x="6019800" y="6019800"/>
            <a:ext cx="1812471" cy="646331"/>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rPr>
              <a:t>Lehmann</a:t>
            </a:r>
          </a:p>
          <a:p>
            <a:pPr algn="ctr"/>
            <a:r>
              <a:rPr lang="en-US" dirty="0">
                <a:solidFill>
                  <a:prstClr val="black"/>
                </a:solidFill>
              </a:rPr>
              <a:t>Discontinuity</a:t>
            </a:r>
          </a:p>
        </p:txBody>
      </p:sp>
      <p:sp>
        <p:nvSpPr>
          <p:cNvPr id="11" name="TextBox 10"/>
          <p:cNvSpPr txBox="1"/>
          <p:nvPr/>
        </p:nvSpPr>
        <p:spPr>
          <a:xfrm>
            <a:off x="1524000" y="1371600"/>
            <a:ext cx="1812471" cy="646331"/>
          </a:xfrm>
          <a:prstGeom prst="rect">
            <a:avLst/>
          </a:prstGeom>
          <a:solidFill>
            <a:schemeClr val="accent5">
              <a:lumMod val="40000"/>
              <a:lumOff val="60000"/>
            </a:schemeClr>
          </a:solidFill>
        </p:spPr>
        <p:txBody>
          <a:bodyPr wrap="square" rtlCol="0">
            <a:spAutoFit/>
          </a:bodyPr>
          <a:lstStyle/>
          <a:p>
            <a:pPr algn="ctr"/>
            <a:r>
              <a:rPr lang="en-US" dirty="0" err="1">
                <a:solidFill>
                  <a:prstClr val="black"/>
                </a:solidFill>
              </a:rPr>
              <a:t>Mohorovicic</a:t>
            </a:r>
            <a:endParaRPr lang="en-US" dirty="0">
              <a:solidFill>
                <a:prstClr val="black"/>
              </a:solidFill>
            </a:endParaRPr>
          </a:p>
          <a:p>
            <a:pPr algn="ctr"/>
            <a:r>
              <a:rPr lang="en-US" dirty="0">
                <a:solidFill>
                  <a:prstClr val="black"/>
                </a:solidFill>
              </a:rPr>
              <a:t>Discontinuity</a:t>
            </a:r>
          </a:p>
        </p:txBody>
      </p:sp>
      <p:pic>
        <p:nvPicPr>
          <p:cNvPr id="9" name="Picture 8" descr="quick_check-01.eps"/>
          <p:cNvPicPr/>
          <p:nvPr/>
        </p:nvPicPr>
        <p:blipFill>
          <a:blip r:embed="rId3">
            <a:extLst>
              <a:ext uri="{28A0092B-C50C-407E-A947-70E740481C1C}">
                <a14:useLocalDpi xmlns:a14="http://schemas.microsoft.com/office/drawing/2010/main" val="0"/>
              </a:ext>
            </a:extLst>
          </a:blip>
          <a:stretch>
            <a:fillRect/>
          </a:stretch>
        </p:blipFill>
        <p:spPr>
          <a:xfrm>
            <a:off x="82222" y="89057"/>
            <a:ext cx="1374140" cy="1114425"/>
          </a:xfrm>
          <a:prstGeom prst="rect">
            <a:avLst/>
          </a:prstGeom>
        </p:spPr>
      </p:pic>
      <p:sp>
        <p:nvSpPr>
          <p:cNvPr id="8" name="TextBox 7">
            <a:extLst>
              <a:ext uri="{FF2B5EF4-FFF2-40B4-BE49-F238E27FC236}">
                <a16:creationId xmlns:a16="http://schemas.microsoft.com/office/drawing/2014/main" id="{1BCBAAB7-D7AA-6C75-5FE4-2883F4B62D13}"/>
              </a:ext>
            </a:extLst>
          </p:cNvPr>
          <p:cNvSpPr txBox="1"/>
          <p:nvPr/>
        </p:nvSpPr>
        <p:spPr>
          <a:xfrm>
            <a:off x="4276229" y="733714"/>
            <a:ext cx="1600200" cy="523220"/>
          </a:xfrm>
          <a:prstGeom prst="rect">
            <a:avLst/>
          </a:prstGeom>
          <a:solidFill>
            <a:schemeClr val="bg1"/>
          </a:solidFill>
        </p:spPr>
        <p:txBody>
          <a:bodyPr wrap="square" rtlCol="0">
            <a:spAutoFit/>
          </a:bodyPr>
          <a:lstStyle/>
          <a:p>
            <a:pPr algn="ctr">
              <a:spcBef>
                <a:spcPts val="1200"/>
              </a:spcBef>
              <a:spcAft>
                <a:spcPts val="1200"/>
              </a:spcAft>
            </a:pPr>
            <a:r>
              <a:rPr lang="en-US" sz="2800" dirty="0"/>
              <a:t>4</a:t>
            </a:r>
          </a:p>
        </p:txBody>
      </p:sp>
      <p:sp>
        <p:nvSpPr>
          <p:cNvPr id="12" name="TextBox 11">
            <a:extLst>
              <a:ext uri="{FF2B5EF4-FFF2-40B4-BE49-F238E27FC236}">
                <a16:creationId xmlns:a16="http://schemas.microsoft.com/office/drawing/2014/main" id="{C7334F41-3E45-5D65-B507-D7F760CAD694}"/>
              </a:ext>
            </a:extLst>
          </p:cNvPr>
          <p:cNvSpPr txBox="1"/>
          <p:nvPr/>
        </p:nvSpPr>
        <p:spPr>
          <a:xfrm>
            <a:off x="7032171" y="723668"/>
            <a:ext cx="1028700" cy="369332"/>
          </a:xfrm>
          <a:prstGeom prst="rect">
            <a:avLst/>
          </a:prstGeom>
          <a:solidFill>
            <a:schemeClr val="bg1"/>
          </a:solidFill>
        </p:spPr>
        <p:txBody>
          <a:bodyPr wrap="square" rtlCol="0">
            <a:spAutoFit/>
          </a:bodyPr>
          <a:lstStyle/>
          <a:p>
            <a:pPr algn="ctr">
              <a:spcBef>
                <a:spcPts val="1200"/>
              </a:spcBef>
              <a:spcAft>
                <a:spcPts val="1200"/>
              </a:spcAft>
            </a:pPr>
            <a:r>
              <a:rPr lang="en-US" dirty="0"/>
              <a:t>3</a:t>
            </a:r>
          </a:p>
        </p:txBody>
      </p:sp>
      <p:sp>
        <p:nvSpPr>
          <p:cNvPr id="13" name="TextBox 12">
            <a:extLst>
              <a:ext uri="{FF2B5EF4-FFF2-40B4-BE49-F238E27FC236}">
                <a16:creationId xmlns:a16="http://schemas.microsoft.com/office/drawing/2014/main" id="{DBF3399D-26AB-1EF4-251B-2179AEF1762C}"/>
              </a:ext>
            </a:extLst>
          </p:cNvPr>
          <p:cNvSpPr txBox="1"/>
          <p:nvPr/>
        </p:nvSpPr>
        <p:spPr>
          <a:xfrm>
            <a:off x="5695950" y="117883"/>
            <a:ext cx="647700" cy="369332"/>
          </a:xfrm>
          <a:prstGeom prst="rect">
            <a:avLst/>
          </a:prstGeom>
          <a:solidFill>
            <a:schemeClr val="bg1"/>
          </a:solidFill>
        </p:spPr>
        <p:txBody>
          <a:bodyPr wrap="square" rtlCol="0">
            <a:spAutoFit/>
          </a:bodyPr>
          <a:lstStyle/>
          <a:p>
            <a:pPr algn="ctr">
              <a:spcBef>
                <a:spcPts val="1200"/>
              </a:spcBef>
              <a:spcAft>
                <a:spcPts val="1200"/>
              </a:spcAft>
            </a:pPr>
            <a:r>
              <a:rPr lang="en-US" dirty="0"/>
              <a:t>1</a:t>
            </a:r>
          </a:p>
        </p:txBody>
      </p:sp>
      <p:sp>
        <p:nvSpPr>
          <p:cNvPr id="14" name="TextBox 13">
            <a:extLst>
              <a:ext uri="{FF2B5EF4-FFF2-40B4-BE49-F238E27FC236}">
                <a16:creationId xmlns:a16="http://schemas.microsoft.com/office/drawing/2014/main" id="{A29F8439-1729-5B7F-4D97-948DC5FDBAAC}"/>
              </a:ext>
            </a:extLst>
          </p:cNvPr>
          <p:cNvSpPr txBox="1"/>
          <p:nvPr/>
        </p:nvSpPr>
        <p:spPr>
          <a:xfrm>
            <a:off x="4256314" y="2179073"/>
            <a:ext cx="1600200" cy="954107"/>
          </a:xfrm>
          <a:prstGeom prst="rect">
            <a:avLst/>
          </a:prstGeom>
          <a:solidFill>
            <a:schemeClr val="bg1"/>
          </a:solidFill>
        </p:spPr>
        <p:txBody>
          <a:bodyPr wrap="square" rtlCol="0">
            <a:spAutoFit/>
          </a:bodyPr>
          <a:lstStyle/>
          <a:p>
            <a:pPr algn="ctr">
              <a:spcBef>
                <a:spcPts val="1200"/>
              </a:spcBef>
              <a:spcAft>
                <a:spcPts val="1200"/>
              </a:spcAft>
            </a:pPr>
            <a:r>
              <a:rPr lang="en-US" dirty="0"/>
              <a:t>5</a:t>
            </a:r>
          </a:p>
          <a:p>
            <a:pPr algn="ctr">
              <a:spcBef>
                <a:spcPts val="1200"/>
              </a:spcBef>
              <a:spcAft>
                <a:spcPts val="1200"/>
              </a:spcAft>
            </a:pPr>
            <a:endParaRPr lang="en-US" dirty="0"/>
          </a:p>
        </p:txBody>
      </p:sp>
      <p:sp>
        <p:nvSpPr>
          <p:cNvPr id="15" name="TextBox 14">
            <a:extLst>
              <a:ext uri="{FF2B5EF4-FFF2-40B4-BE49-F238E27FC236}">
                <a16:creationId xmlns:a16="http://schemas.microsoft.com/office/drawing/2014/main" id="{2BBBB10F-09D4-814A-48E7-3CFF2B476939}"/>
              </a:ext>
            </a:extLst>
          </p:cNvPr>
          <p:cNvSpPr txBox="1"/>
          <p:nvPr/>
        </p:nvSpPr>
        <p:spPr>
          <a:xfrm>
            <a:off x="1627596" y="632081"/>
            <a:ext cx="1374140" cy="1538883"/>
          </a:xfrm>
          <a:prstGeom prst="rect">
            <a:avLst/>
          </a:prstGeom>
          <a:solidFill>
            <a:schemeClr val="bg1"/>
          </a:solidFill>
        </p:spPr>
        <p:txBody>
          <a:bodyPr wrap="square" rtlCol="0">
            <a:spAutoFit/>
          </a:bodyPr>
          <a:lstStyle/>
          <a:p>
            <a:pPr algn="ctr">
              <a:spcBef>
                <a:spcPts val="1200"/>
              </a:spcBef>
              <a:spcAft>
                <a:spcPts val="1200"/>
              </a:spcAft>
            </a:pPr>
            <a:r>
              <a:rPr lang="en-US" dirty="0"/>
              <a:t>2</a:t>
            </a:r>
          </a:p>
          <a:p>
            <a:pPr algn="ctr">
              <a:spcBef>
                <a:spcPts val="1200"/>
              </a:spcBef>
              <a:spcAft>
                <a:spcPts val="1200"/>
              </a:spcAft>
            </a:pPr>
            <a:endParaRPr lang="en-US" dirty="0"/>
          </a:p>
          <a:p>
            <a:pPr algn="ctr">
              <a:spcBef>
                <a:spcPts val="1200"/>
              </a:spcBef>
              <a:spcAft>
                <a:spcPts val="1200"/>
              </a:spcAft>
            </a:pPr>
            <a:endParaRPr lang="en-US" dirty="0"/>
          </a:p>
        </p:txBody>
      </p:sp>
      <p:sp>
        <p:nvSpPr>
          <p:cNvPr id="17" name="TextBox 16">
            <a:extLst>
              <a:ext uri="{FF2B5EF4-FFF2-40B4-BE49-F238E27FC236}">
                <a16:creationId xmlns:a16="http://schemas.microsoft.com/office/drawing/2014/main" id="{AF500C3D-B11E-F6DA-4C10-D83E29684E97}"/>
              </a:ext>
            </a:extLst>
          </p:cNvPr>
          <p:cNvSpPr txBox="1"/>
          <p:nvPr/>
        </p:nvSpPr>
        <p:spPr>
          <a:xfrm>
            <a:off x="6232071" y="3562579"/>
            <a:ext cx="1600200" cy="1538883"/>
          </a:xfrm>
          <a:prstGeom prst="rect">
            <a:avLst/>
          </a:prstGeom>
          <a:solidFill>
            <a:schemeClr val="bg1"/>
          </a:solidFill>
        </p:spPr>
        <p:txBody>
          <a:bodyPr wrap="square" rtlCol="0">
            <a:spAutoFit/>
          </a:bodyPr>
          <a:lstStyle/>
          <a:p>
            <a:pPr algn="ctr">
              <a:spcBef>
                <a:spcPts val="1200"/>
              </a:spcBef>
              <a:spcAft>
                <a:spcPts val="1200"/>
              </a:spcAft>
            </a:pPr>
            <a:r>
              <a:rPr lang="en-US" dirty="0"/>
              <a:t>7</a:t>
            </a:r>
          </a:p>
          <a:p>
            <a:pPr algn="ctr">
              <a:spcBef>
                <a:spcPts val="1200"/>
              </a:spcBef>
              <a:spcAft>
                <a:spcPts val="1200"/>
              </a:spcAft>
            </a:pPr>
            <a:endParaRPr lang="en-US" dirty="0"/>
          </a:p>
          <a:p>
            <a:pPr algn="ctr">
              <a:spcBef>
                <a:spcPts val="1200"/>
              </a:spcBef>
              <a:spcAft>
                <a:spcPts val="1200"/>
              </a:spcAft>
            </a:pPr>
            <a:endParaRPr lang="en-US" dirty="0"/>
          </a:p>
        </p:txBody>
      </p:sp>
      <p:sp>
        <p:nvSpPr>
          <p:cNvPr id="18" name="TextBox 17">
            <a:extLst>
              <a:ext uri="{FF2B5EF4-FFF2-40B4-BE49-F238E27FC236}">
                <a16:creationId xmlns:a16="http://schemas.microsoft.com/office/drawing/2014/main" id="{CE5FB134-A9DD-BE40-46F7-ED2180681B4C}"/>
              </a:ext>
            </a:extLst>
          </p:cNvPr>
          <p:cNvSpPr txBox="1"/>
          <p:nvPr/>
        </p:nvSpPr>
        <p:spPr>
          <a:xfrm>
            <a:off x="4663861" y="3801248"/>
            <a:ext cx="986319" cy="954107"/>
          </a:xfrm>
          <a:prstGeom prst="rect">
            <a:avLst/>
          </a:prstGeom>
          <a:solidFill>
            <a:schemeClr val="bg1"/>
          </a:solidFill>
        </p:spPr>
        <p:txBody>
          <a:bodyPr wrap="square" rtlCol="0">
            <a:spAutoFit/>
          </a:bodyPr>
          <a:lstStyle/>
          <a:p>
            <a:pPr algn="ctr">
              <a:spcBef>
                <a:spcPts val="1200"/>
              </a:spcBef>
              <a:spcAft>
                <a:spcPts val="1200"/>
              </a:spcAft>
            </a:pPr>
            <a:r>
              <a:rPr lang="en-US" dirty="0"/>
              <a:t>6</a:t>
            </a:r>
          </a:p>
          <a:p>
            <a:pPr algn="ctr">
              <a:spcBef>
                <a:spcPts val="1200"/>
              </a:spcBef>
              <a:spcAft>
                <a:spcPts val="1200"/>
              </a:spcAft>
            </a:pPr>
            <a:endParaRPr lang="en-US" dirty="0"/>
          </a:p>
        </p:txBody>
      </p:sp>
      <p:sp>
        <p:nvSpPr>
          <p:cNvPr id="19" name="TextBox 18">
            <a:extLst>
              <a:ext uri="{FF2B5EF4-FFF2-40B4-BE49-F238E27FC236}">
                <a16:creationId xmlns:a16="http://schemas.microsoft.com/office/drawing/2014/main" id="{8E319DCC-EF06-BD5E-150D-718493AB5007}"/>
              </a:ext>
            </a:extLst>
          </p:cNvPr>
          <p:cNvSpPr txBox="1"/>
          <p:nvPr/>
        </p:nvSpPr>
        <p:spPr>
          <a:xfrm>
            <a:off x="4953000" y="5623560"/>
            <a:ext cx="440871" cy="369332"/>
          </a:xfrm>
          <a:prstGeom prst="rect">
            <a:avLst/>
          </a:prstGeom>
          <a:solidFill>
            <a:schemeClr val="bg1"/>
          </a:solidFill>
        </p:spPr>
        <p:txBody>
          <a:bodyPr wrap="square" rtlCol="0">
            <a:spAutoFit/>
          </a:bodyPr>
          <a:lstStyle/>
          <a:p>
            <a:pPr algn="ctr">
              <a:spcBef>
                <a:spcPts val="1200"/>
              </a:spcBef>
              <a:spcAft>
                <a:spcPts val="1200"/>
              </a:spcAft>
            </a:pPr>
            <a:r>
              <a:rPr lang="en-US" dirty="0"/>
              <a:t>8</a:t>
            </a:r>
          </a:p>
        </p:txBody>
      </p:sp>
      <p:sp>
        <p:nvSpPr>
          <p:cNvPr id="20" name="TextBox 19">
            <a:extLst>
              <a:ext uri="{FF2B5EF4-FFF2-40B4-BE49-F238E27FC236}">
                <a16:creationId xmlns:a16="http://schemas.microsoft.com/office/drawing/2014/main" id="{DB857ACC-7BE1-6E08-ADF0-FD52AC5E1812}"/>
              </a:ext>
            </a:extLst>
          </p:cNvPr>
          <p:cNvSpPr txBox="1"/>
          <p:nvPr/>
        </p:nvSpPr>
        <p:spPr>
          <a:xfrm>
            <a:off x="6125935" y="5983472"/>
            <a:ext cx="1600200" cy="800219"/>
          </a:xfrm>
          <a:prstGeom prst="rect">
            <a:avLst/>
          </a:prstGeom>
          <a:solidFill>
            <a:schemeClr val="bg1"/>
          </a:solidFill>
        </p:spPr>
        <p:txBody>
          <a:bodyPr wrap="square" rtlCol="0">
            <a:spAutoFit/>
          </a:bodyPr>
          <a:lstStyle/>
          <a:p>
            <a:pPr algn="ctr">
              <a:spcBef>
                <a:spcPts val="1200"/>
              </a:spcBef>
              <a:spcAft>
                <a:spcPts val="1200"/>
              </a:spcAft>
            </a:pPr>
            <a:r>
              <a:rPr lang="en-US" dirty="0"/>
              <a:t>9</a:t>
            </a:r>
          </a:p>
          <a:p>
            <a:pPr algn="ctr">
              <a:spcBef>
                <a:spcPts val="1200"/>
              </a:spcBef>
              <a:spcAft>
                <a:spcPts val="1200"/>
              </a:spcAft>
            </a:pPr>
            <a:endParaRPr lang="en-US" sz="800" dirty="0"/>
          </a:p>
        </p:txBody>
      </p:sp>
    </p:spTree>
    <p:extLst>
      <p:ext uri="{BB962C8B-B14F-4D97-AF65-F5344CB8AC3E}">
        <p14:creationId xmlns:p14="http://schemas.microsoft.com/office/powerpoint/2010/main" val="33844146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5" descr="Tectonic%20plate%20boundaries"/>
          <p:cNvPicPr>
            <a:picLocks noGrp="1" noChangeAspect="1" noChangeArrowheads="1"/>
          </p:cNvPicPr>
          <p:nvPr>
            <p:ph type="ctrTitle"/>
          </p:nvPr>
        </p:nvPicPr>
        <p:blipFill>
          <a:blip r:embed="rId2">
            <a:extLst>
              <a:ext uri="{28A0092B-C50C-407E-A947-70E740481C1C}">
                <a14:useLocalDpi xmlns:a14="http://schemas.microsoft.com/office/drawing/2010/main" val="0"/>
              </a:ext>
            </a:extLst>
          </a:blip>
          <a:srcRect/>
          <a:stretch>
            <a:fillRect/>
          </a:stretch>
        </p:blipFill>
        <p:spPr>
          <a:xfrm>
            <a:off x="4997245" y="0"/>
            <a:ext cx="4146755" cy="33004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6"/>
          <p:cNvSpPr txBox="1">
            <a:spLocks noChangeArrowheads="1"/>
          </p:cNvSpPr>
          <p:nvPr/>
        </p:nvSpPr>
        <p:spPr bwMode="auto">
          <a:xfrm>
            <a:off x="228600" y="304800"/>
            <a:ext cx="4800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6000" dirty="0">
                <a:latin typeface="Arial" charset="0"/>
              </a:rPr>
              <a:t>Earth &amp; the Lithosphere</a:t>
            </a:r>
          </a:p>
        </p:txBody>
      </p:sp>
      <p:sp>
        <p:nvSpPr>
          <p:cNvPr id="3" name="Footer Placeholder 2"/>
          <p:cNvSpPr>
            <a:spLocks noGrp="1"/>
          </p:cNvSpPr>
          <p:nvPr>
            <p:ph type="ftr" sz="quarter" idx="11"/>
          </p:nvPr>
        </p:nvSpPr>
        <p:spPr>
          <a:xfrm>
            <a:off x="5105400" y="6390558"/>
            <a:ext cx="2895600" cy="365125"/>
          </a:xfrm>
        </p:spPr>
        <p:txBody>
          <a:bodyPr/>
          <a:lstStyle/>
          <a:p>
            <a:pPr>
              <a:defRPr/>
            </a:pPr>
            <a:r>
              <a:rPr lang="en-US" dirty="0"/>
              <a:t>Earth &amp; Lithosphere</a:t>
            </a:r>
          </a:p>
        </p:txBody>
      </p:sp>
      <p:sp>
        <p:nvSpPr>
          <p:cNvPr id="4" name="Slide Number Placeholder 3"/>
          <p:cNvSpPr>
            <a:spLocks noGrp="1"/>
          </p:cNvSpPr>
          <p:nvPr>
            <p:ph type="sldNum" sz="quarter" idx="12"/>
          </p:nvPr>
        </p:nvSpPr>
        <p:spPr/>
        <p:txBody>
          <a:bodyPr/>
          <a:lstStyle/>
          <a:p>
            <a:pPr>
              <a:defRPr/>
            </a:pPr>
            <a:fld id="{7DF8FD15-E70F-48C7-B56F-69C05962975F}" type="slidenum">
              <a:rPr lang="en-US" smtClean="0"/>
              <a:pPr>
                <a:defRPr/>
              </a:pPr>
              <a:t>2</a:t>
            </a:fld>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16" y="2342348"/>
            <a:ext cx="5034116" cy="451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23076082-795E-65EF-A213-CEE45AEB7493}"/>
              </a:ext>
            </a:extLst>
          </p:cNvPr>
          <p:cNvPicPr>
            <a:picLocks noChangeAspect="1"/>
          </p:cNvPicPr>
          <p:nvPr/>
        </p:nvPicPr>
        <p:blipFill>
          <a:blip r:embed="rId4">
            <a:extLst>
              <a:ext uri="{28A0092B-C50C-407E-A947-70E740481C1C}">
                <a14:useLocalDpi xmlns:a14="http://schemas.microsoft.com/office/drawing/2010/main" val="0"/>
              </a:ext>
            </a:extLst>
          </a:blip>
          <a:srcRect l="9525" t="6407" r="5443" b="7780"/>
          <a:stretch>
            <a:fillRect/>
          </a:stretch>
        </p:blipFill>
        <p:spPr bwMode="auto">
          <a:xfrm>
            <a:off x="5428547" y="3613427"/>
            <a:ext cx="3284149" cy="2464117"/>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1828800" cy="5486400"/>
          </a:xfrm>
        </p:spPr>
        <p:txBody>
          <a:bodyPr/>
          <a:lstStyle/>
          <a:p>
            <a:r>
              <a:rPr lang="en-US" sz="3600" dirty="0"/>
              <a:t>The Crust, the Mantle, &amp; Core of the Earth</a:t>
            </a:r>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20</a:t>
            </a:fld>
            <a:endParaRPr 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309"/>
            <a:ext cx="6308271" cy="679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48400" y="4038600"/>
            <a:ext cx="1812471" cy="646331"/>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rPr>
              <a:t>Gutenberg Discontinuity</a:t>
            </a:r>
          </a:p>
        </p:txBody>
      </p:sp>
      <p:sp>
        <p:nvSpPr>
          <p:cNvPr id="10" name="TextBox 9"/>
          <p:cNvSpPr txBox="1"/>
          <p:nvPr/>
        </p:nvSpPr>
        <p:spPr>
          <a:xfrm>
            <a:off x="6019800" y="6019800"/>
            <a:ext cx="1812471" cy="646331"/>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rPr>
              <a:t>Lehmann</a:t>
            </a:r>
          </a:p>
          <a:p>
            <a:pPr algn="ctr"/>
            <a:r>
              <a:rPr lang="en-US" dirty="0">
                <a:solidFill>
                  <a:prstClr val="black"/>
                </a:solidFill>
              </a:rPr>
              <a:t>Discontinuity</a:t>
            </a:r>
          </a:p>
        </p:txBody>
      </p:sp>
      <p:sp>
        <p:nvSpPr>
          <p:cNvPr id="11" name="TextBox 10"/>
          <p:cNvSpPr txBox="1"/>
          <p:nvPr/>
        </p:nvSpPr>
        <p:spPr>
          <a:xfrm>
            <a:off x="1524000" y="1371600"/>
            <a:ext cx="1812471" cy="646331"/>
          </a:xfrm>
          <a:prstGeom prst="rect">
            <a:avLst/>
          </a:prstGeom>
          <a:solidFill>
            <a:schemeClr val="accent5">
              <a:lumMod val="40000"/>
              <a:lumOff val="60000"/>
            </a:schemeClr>
          </a:solidFill>
        </p:spPr>
        <p:txBody>
          <a:bodyPr wrap="square" rtlCol="0">
            <a:spAutoFit/>
          </a:bodyPr>
          <a:lstStyle/>
          <a:p>
            <a:pPr algn="ctr"/>
            <a:r>
              <a:rPr lang="en-US" dirty="0" err="1">
                <a:solidFill>
                  <a:prstClr val="black"/>
                </a:solidFill>
              </a:rPr>
              <a:t>Mohorovicic</a:t>
            </a:r>
            <a:endParaRPr lang="en-US" dirty="0">
              <a:solidFill>
                <a:prstClr val="black"/>
              </a:solidFill>
            </a:endParaRPr>
          </a:p>
          <a:p>
            <a:pPr algn="ctr"/>
            <a:r>
              <a:rPr lang="en-US" dirty="0">
                <a:solidFill>
                  <a:prstClr val="black"/>
                </a:solidFill>
              </a:rPr>
              <a:t>Discontinuity</a:t>
            </a:r>
          </a:p>
        </p:txBody>
      </p:sp>
      <p:pic>
        <p:nvPicPr>
          <p:cNvPr id="9" name="Picture 8" descr="quick_check-01.eps"/>
          <p:cNvPicPr/>
          <p:nvPr/>
        </p:nvPicPr>
        <p:blipFill>
          <a:blip r:embed="rId3">
            <a:extLst>
              <a:ext uri="{28A0092B-C50C-407E-A947-70E740481C1C}">
                <a14:useLocalDpi xmlns:a14="http://schemas.microsoft.com/office/drawing/2010/main" val="0"/>
              </a:ext>
            </a:extLst>
          </a:blip>
          <a:stretch>
            <a:fillRect/>
          </a:stretch>
        </p:blipFill>
        <p:spPr>
          <a:xfrm>
            <a:off x="82222" y="89057"/>
            <a:ext cx="1374140" cy="1114425"/>
          </a:xfrm>
          <a:prstGeom prst="rect">
            <a:avLst/>
          </a:prstGeom>
        </p:spPr>
      </p:pic>
    </p:spTree>
    <p:extLst>
      <p:ext uri="{BB962C8B-B14F-4D97-AF65-F5344CB8AC3E}">
        <p14:creationId xmlns:p14="http://schemas.microsoft.com/office/powerpoint/2010/main" val="293575043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a:t>Three Types of Rocks</a:t>
            </a:r>
          </a:p>
        </p:txBody>
      </p:sp>
      <p:sp>
        <p:nvSpPr>
          <p:cNvPr id="58371" name="Rectangle 3"/>
          <p:cNvSpPr>
            <a:spLocks noGrp="1" noChangeArrowheads="1"/>
          </p:cNvSpPr>
          <p:nvPr>
            <p:ph type="body" idx="1"/>
          </p:nvPr>
        </p:nvSpPr>
        <p:spPr>
          <a:xfrm>
            <a:off x="228600" y="1349375"/>
            <a:ext cx="8229600" cy="4525963"/>
          </a:xfrm>
        </p:spPr>
        <p:txBody>
          <a:bodyPr/>
          <a:lstStyle/>
          <a:p>
            <a:pPr marL="0" indent="0" eaLnBrk="1" hangingPunct="1">
              <a:buNone/>
              <a:defRPr/>
            </a:pPr>
            <a:r>
              <a:rPr lang="en-US" altLang="en-US" dirty="0">
                <a:solidFill>
                  <a:srgbClr val="00B050"/>
                </a:solidFill>
              </a:rPr>
              <a:t>The rock groups are categorized based on how the rocks were formed, and they are…</a:t>
            </a:r>
          </a:p>
          <a:p>
            <a:pPr marL="0" indent="0" eaLnBrk="1" hangingPunct="1">
              <a:buFontTx/>
              <a:buNone/>
              <a:defRPr/>
            </a:pPr>
            <a:endParaRPr lang="en-US" altLang="en-US" sz="1600" dirty="0"/>
          </a:p>
          <a:p>
            <a:pPr marL="461963" lvl="1" eaLnBrk="1" hangingPunct="1">
              <a:defRPr/>
            </a:pPr>
            <a:r>
              <a:rPr lang="en-US" altLang="en-US" sz="3600" dirty="0">
                <a:solidFill>
                  <a:srgbClr val="7030A0"/>
                </a:solidFill>
              </a:rPr>
              <a:t>Igneous</a:t>
            </a:r>
          </a:p>
          <a:p>
            <a:pPr marL="176213" lvl="1" indent="0" eaLnBrk="1" hangingPunct="1">
              <a:buNone/>
              <a:defRPr/>
            </a:pPr>
            <a:endParaRPr lang="en-US" altLang="en-US" sz="1600" dirty="0"/>
          </a:p>
          <a:p>
            <a:pPr marL="461963" lvl="1" eaLnBrk="1" hangingPunct="1">
              <a:defRPr/>
            </a:pPr>
            <a:r>
              <a:rPr lang="en-US" altLang="en-US" sz="3600" dirty="0">
                <a:solidFill>
                  <a:srgbClr val="FF0000"/>
                </a:solidFill>
              </a:rPr>
              <a:t>Sedimentary</a:t>
            </a:r>
          </a:p>
          <a:p>
            <a:pPr marL="176213" lvl="1" indent="0" eaLnBrk="1" hangingPunct="1">
              <a:buNone/>
              <a:defRPr/>
            </a:pPr>
            <a:endParaRPr lang="en-US" altLang="en-US" sz="1600" dirty="0"/>
          </a:p>
          <a:p>
            <a:pPr marL="461963" lvl="1" eaLnBrk="1" hangingPunct="1">
              <a:defRPr/>
            </a:pPr>
            <a:r>
              <a:rPr lang="en-US" altLang="en-US" sz="3600" dirty="0">
                <a:solidFill>
                  <a:srgbClr val="00B0F0"/>
                </a:solidFill>
              </a:rPr>
              <a:t>Metamorphic</a:t>
            </a:r>
          </a:p>
        </p:txBody>
      </p:sp>
      <p:pic>
        <p:nvPicPr>
          <p:cNvPr id="22532" name="Picture 5" descr="Rock%20Cycle%20all%20labels"/>
          <p:cNvPicPr>
            <a:picLocks noChangeAspect="1" noChangeArrowheads="1"/>
          </p:cNvPicPr>
          <p:nvPr/>
        </p:nvPicPr>
        <p:blipFill>
          <a:blip r:embed="rId2">
            <a:extLst>
              <a:ext uri="{28A0092B-C50C-407E-A947-70E740481C1C}">
                <a14:useLocalDpi xmlns:a14="http://schemas.microsoft.com/office/drawing/2010/main" val="0"/>
              </a:ext>
            </a:extLst>
          </a:blip>
          <a:srcRect t="7037"/>
          <a:stretch>
            <a:fillRect/>
          </a:stretch>
        </p:blipFill>
        <p:spPr bwMode="auto">
          <a:xfrm>
            <a:off x="3505200" y="2514600"/>
            <a:ext cx="53340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3505200" y="4610100"/>
            <a:ext cx="914400" cy="64770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7010400" y="5181600"/>
            <a:ext cx="1676400" cy="6477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5562600" y="5875338"/>
            <a:ext cx="1600200" cy="6477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ooter Placeholder 2">
            <a:extLst>
              <a:ext uri="{FF2B5EF4-FFF2-40B4-BE49-F238E27FC236}">
                <a16:creationId xmlns:a16="http://schemas.microsoft.com/office/drawing/2014/main" id="{8684E26E-44FE-EBB9-1BA5-2391EC10432C}"/>
              </a:ext>
            </a:extLst>
          </p:cNvPr>
          <p:cNvSpPr>
            <a:spLocks noGrp="1"/>
          </p:cNvSpPr>
          <p:nvPr>
            <p:ph type="ftr" sz="quarter" idx="11"/>
          </p:nvPr>
        </p:nvSpPr>
        <p:spPr/>
        <p:txBody>
          <a:bodyPr/>
          <a:lstStyle/>
          <a:p>
            <a:pPr>
              <a:defRPr/>
            </a:pPr>
            <a:r>
              <a:rPr lang="en-US"/>
              <a:t>Earth &amp; Lithosphere</a:t>
            </a:r>
          </a:p>
        </p:txBody>
      </p:sp>
      <p:sp>
        <p:nvSpPr>
          <p:cNvPr id="4" name="Slide Number Placeholder 3">
            <a:extLst>
              <a:ext uri="{FF2B5EF4-FFF2-40B4-BE49-F238E27FC236}">
                <a16:creationId xmlns:a16="http://schemas.microsoft.com/office/drawing/2014/main" id="{8913FEE5-E080-083A-6362-A4BB43A4A6C9}"/>
              </a:ext>
            </a:extLst>
          </p:cNvPr>
          <p:cNvSpPr>
            <a:spLocks noGrp="1"/>
          </p:cNvSpPr>
          <p:nvPr>
            <p:ph type="sldNum" sz="quarter" idx="12"/>
          </p:nvPr>
        </p:nvSpPr>
        <p:spPr/>
        <p:txBody>
          <a:bodyPr/>
          <a:lstStyle/>
          <a:p>
            <a:pPr>
              <a:defRPr/>
            </a:pPr>
            <a:fld id="{47AE5107-A1EE-4182-8C6D-0DB18858F727}" type="slidenum">
              <a:rPr lang="en-US" smtClean="0"/>
              <a:pPr>
                <a:defRPr/>
              </a:pPr>
              <a:t>21</a:t>
            </a:fld>
            <a:endParaRPr lang="en-US" dirty="0"/>
          </a:p>
        </p:txBody>
      </p:sp>
    </p:spTree>
    <p:extLst>
      <p:ext uri="{BB962C8B-B14F-4D97-AF65-F5344CB8AC3E}">
        <p14:creationId xmlns:p14="http://schemas.microsoft.com/office/powerpoint/2010/main" val="3444166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wipe(left)">
                                      <p:cBhvr>
                                        <p:cTn id="7" dur="500"/>
                                        <p:tgtEl>
                                          <p:spTgt spid="58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p:cTn id="12" dur="2000" fill="hold"/>
                                        <p:tgtEl>
                                          <p:spTgt spid="22532"/>
                                        </p:tgtEl>
                                        <p:attrNameLst>
                                          <p:attrName>ppt_w</p:attrName>
                                        </p:attrNameLst>
                                      </p:cBhvr>
                                      <p:tavLst>
                                        <p:tav tm="0">
                                          <p:val>
                                            <p:fltVal val="0"/>
                                          </p:val>
                                        </p:tav>
                                        <p:tav tm="100000">
                                          <p:val>
                                            <p:strVal val="#ppt_w"/>
                                          </p:val>
                                        </p:tav>
                                      </p:tavLst>
                                    </p:anim>
                                    <p:anim calcmode="lin" valueType="num">
                                      <p:cBhvr>
                                        <p:cTn id="13" dur="2000" fill="hold"/>
                                        <p:tgtEl>
                                          <p:spTgt spid="22532"/>
                                        </p:tgtEl>
                                        <p:attrNameLst>
                                          <p:attrName>ppt_h</p:attrName>
                                        </p:attrNameLst>
                                      </p:cBhvr>
                                      <p:tavLst>
                                        <p:tav tm="0">
                                          <p:val>
                                            <p:fltVal val="0"/>
                                          </p:val>
                                        </p:tav>
                                        <p:tav tm="100000">
                                          <p:val>
                                            <p:strVal val="#ppt_h"/>
                                          </p:val>
                                        </p:tav>
                                      </p:tavLst>
                                    </p:anim>
                                    <p:animEffect transition="in" filter="fade">
                                      <p:cBhvr>
                                        <p:cTn id="14" dur="2000"/>
                                        <p:tgtEl>
                                          <p:spTgt spid="225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Effect transition="in" filter="wipe(left)">
                                      <p:cBhvr>
                                        <p:cTn id="19" dur="500"/>
                                        <p:tgtEl>
                                          <p:spTgt spid="58371">
                                            <p:txEl>
                                              <p:pRg st="2" end="2"/>
                                            </p:txEl>
                                          </p:spTgt>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8371">
                                            <p:txEl>
                                              <p:pRg st="4" end="4"/>
                                            </p:txEl>
                                          </p:spTgt>
                                        </p:tgtEl>
                                        <p:attrNameLst>
                                          <p:attrName>style.visibility</p:attrName>
                                        </p:attrNameLst>
                                      </p:cBhvr>
                                      <p:to>
                                        <p:strVal val="visible"/>
                                      </p:to>
                                    </p:set>
                                    <p:animEffect transition="in" filter="wipe(left)">
                                      <p:cBhvr>
                                        <p:cTn id="28" dur="500"/>
                                        <p:tgtEl>
                                          <p:spTgt spid="58371">
                                            <p:txEl>
                                              <p:pRg st="4" end="4"/>
                                            </p:txEl>
                                          </p:spTgt>
                                        </p:tgtEl>
                                      </p:cBhvr>
                                    </p:animEffec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8371">
                                            <p:txEl>
                                              <p:pRg st="6" end="6"/>
                                            </p:txEl>
                                          </p:spTgt>
                                        </p:tgtEl>
                                        <p:attrNameLst>
                                          <p:attrName>style.visibility</p:attrName>
                                        </p:attrNameLst>
                                      </p:cBhvr>
                                      <p:to>
                                        <p:strVal val="visible"/>
                                      </p:to>
                                    </p:set>
                                    <p:animEffect transition="in" filter="wipe(left)">
                                      <p:cBhvr>
                                        <p:cTn id="37" dur="500"/>
                                        <p:tgtEl>
                                          <p:spTgt spid="58371">
                                            <p:txEl>
                                              <p:pRg st="6" end="6"/>
                                            </p:txEl>
                                          </p:spTgt>
                                        </p:tgtEl>
                                      </p:cBhvr>
                                    </p:animEffect>
                                  </p:childTnLst>
                                </p:cTn>
                              </p:par>
                            </p:childTnLst>
                          </p:cTn>
                        </p:par>
                        <p:par>
                          <p:cTn id="38" fill="hold" nodeType="afterGroup">
                            <p:stCondLst>
                              <p:cond delay="500"/>
                            </p:stCondLst>
                            <p:childTnLst>
                              <p:par>
                                <p:cTn id="39" presetID="10" presetClass="entr" presetSubtype="0" fill="hold" grpId="0" nodeType="afterEffect">
                                  <p:stCondLst>
                                    <p:cond delay="5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762000" y="152400"/>
            <a:ext cx="7772400" cy="1470025"/>
          </a:xfrm>
        </p:spPr>
        <p:txBody>
          <a:bodyPr/>
          <a:lstStyle/>
          <a:p>
            <a:pPr eaLnBrk="1" hangingPunct="1"/>
            <a:r>
              <a:rPr lang="en-US" altLang="en-US"/>
              <a:t>Igneous Rocks</a:t>
            </a:r>
          </a:p>
        </p:txBody>
      </p:sp>
      <p:sp>
        <p:nvSpPr>
          <p:cNvPr id="23555" name="Rectangle 3"/>
          <p:cNvSpPr>
            <a:spLocks noGrp="1" noChangeArrowheads="1"/>
          </p:cNvSpPr>
          <p:nvPr>
            <p:ph type="subTitle" idx="1"/>
          </p:nvPr>
        </p:nvSpPr>
        <p:spPr/>
        <p:txBody>
          <a:bodyPr/>
          <a:lstStyle/>
          <a:p>
            <a:pPr eaLnBrk="1" hangingPunct="1"/>
            <a:endParaRPr lang="en-US" altLang="en-US"/>
          </a:p>
        </p:txBody>
      </p:sp>
      <p:pic>
        <p:nvPicPr>
          <p:cNvPr id="18436" name="Picture 5" descr="IGN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298575"/>
            <a:ext cx="6354762"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5D273F6-E92B-0C06-34CB-87836AD9BDC3}"/>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646EE2F3-38EC-1E2E-5495-352AB3AF6308}"/>
              </a:ext>
            </a:extLst>
          </p:cNvPr>
          <p:cNvSpPr>
            <a:spLocks noGrp="1"/>
          </p:cNvSpPr>
          <p:nvPr>
            <p:ph type="sldNum" sz="quarter" idx="12"/>
          </p:nvPr>
        </p:nvSpPr>
        <p:spPr/>
        <p:txBody>
          <a:bodyPr/>
          <a:lstStyle/>
          <a:p>
            <a:pPr>
              <a:defRPr/>
            </a:pPr>
            <a:fld id="{7DF8FD15-E70F-48C7-B56F-69C05962975F}" type="slidenum">
              <a:rPr lang="en-US" smtClean="0"/>
              <a:pPr>
                <a:defRPr/>
              </a:pPr>
              <a:t>22</a:t>
            </a:fld>
            <a:endParaRPr lang="en-US" dirty="0"/>
          </a:p>
        </p:txBody>
      </p:sp>
    </p:spTree>
    <p:extLst>
      <p:ext uri="{BB962C8B-B14F-4D97-AF65-F5344CB8AC3E}">
        <p14:creationId xmlns:p14="http://schemas.microsoft.com/office/powerpoint/2010/main" val="4284661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ircle(out)">
                                      <p:cBhvr>
                                        <p:cTn id="7"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 y="274638"/>
            <a:ext cx="8229600" cy="1143000"/>
          </a:xfrm>
        </p:spPr>
        <p:txBody>
          <a:bodyPr/>
          <a:lstStyle/>
          <a:p>
            <a:pPr eaLnBrk="1" hangingPunct="1"/>
            <a:r>
              <a:rPr lang="en-US" altLang="en-US" dirty="0">
                <a:solidFill>
                  <a:srgbClr val="FF0000"/>
                </a:solidFill>
              </a:rPr>
              <a:t>Igneous</a:t>
            </a:r>
            <a:r>
              <a:rPr lang="en-US" altLang="en-US" dirty="0"/>
              <a:t>: “From the Fire”</a:t>
            </a:r>
          </a:p>
        </p:txBody>
      </p:sp>
      <p:sp>
        <p:nvSpPr>
          <p:cNvPr id="59395" name="Rectangle 3"/>
          <p:cNvSpPr>
            <a:spLocks noGrp="1" noChangeArrowheads="1"/>
          </p:cNvSpPr>
          <p:nvPr>
            <p:ph type="body" idx="1"/>
          </p:nvPr>
        </p:nvSpPr>
        <p:spPr>
          <a:xfrm>
            <a:off x="152400" y="1600200"/>
            <a:ext cx="8915400" cy="4724400"/>
          </a:xfrm>
        </p:spPr>
        <p:txBody>
          <a:bodyPr/>
          <a:lstStyle/>
          <a:p>
            <a:pPr marL="0" indent="0" eaLnBrk="1" hangingPunct="1">
              <a:lnSpc>
                <a:spcPct val="90000"/>
              </a:lnSpc>
              <a:buNone/>
            </a:pPr>
            <a:r>
              <a:rPr lang="en-US" altLang="en-US" dirty="0">
                <a:solidFill>
                  <a:srgbClr val="00B0F0"/>
                </a:solidFill>
              </a:rPr>
              <a:t>Rocks that form from cooling magma (inside the earth), or cooling lava (on the earth’s surface).</a:t>
            </a:r>
            <a:endParaRPr lang="en-US" altLang="en-US" dirty="0"/>
          </a:p>
          <a:p>
            <a:pPr marL="571500" indent="-334963">
              <a:lnSpc>
                <a:spcPct val="80000"/>
              </a:lnSpc>
              <a:spcBef>
                <a:spcPts val="1800"/>
              </a:spcBef>
              <a:buFont typeface="Arial" panose="020B0604020202020204" pitchFamily="34" charset="0"/>
              <a:buChar char="•"/>
              <a:defRPr/>
            </a:pPr>
            <a:r>
              <a:rPr lang="en-US" altLang="en-US" dirty="0">
                <a:solidFill>
                  <a:srgbClr val="FF0000"/>
                </a:solidFill>
              </a:rPr>
              <a:t>Igneous rock forms when magma cools and makes crystals. </a:t>
            </a:r>
            <a:endParaRPr lang="en-US" altLang="en-US" sz="1100" dirty="0">
              <a:solidFill>
                <a:srgbClr val="FF0000"/>
              </a:solidFill>
            </a:endParaRPr>
          </a:p>
          <a:p>
            <a:pPr marL="571500" indent="-334963">
              <a:lnSpc>
                <a:spcPct val="80000"/>
              </a:lnSpc>
              <a:spcBef>
                <a:spcPts val="1800"/>
              </a:spcBef>
              <a:buFont typeface="Arial" panose="020B0604020202020204" pitchFamily="34" charset="0"/>
              <a:buChar char="•"/>
              <a:defRPr/>
            </a:pPr>
            <a:r>
              <a:rPr lang="en-US" altLang="en-US" u="sng" dirty="0">
                <a:solidFill>
                  <a:srgbClr val="002060"/>
                </a:solidFill>
              </a:rPr>
              <a:t>Magma</a:t>
            </a:r>
            <a:r>
              <a:rPr lang="en-US" altLang="en-US" dirty="0">
                <a:solidFill>
                  <a:srgbClr val="002060"/>
                </a:solidFill>
              </a:rPr>
              <a:t> </a:t>
            </a:r>
            <a:r>
              <a:rPr lang="en-US" altLang="en-US" dirty="0">
                <a:solidFill>
                  <a:srgbClr val="00B050"/>
                </a:solidFill>
              </a:rPr>
              <a:t>is a hot liquid made of melted minerals. </a:t>
            </a:r>
            <a:endParaRPr lang="en-US" altLang="en-US" sz="1100" dirty="0">
              <a:solidFill>
                <a:srgbClr val="00B050"/>
              </a:solidFill>
            </a:endParaRPr>
          </a:p>
          <a:p>
            <a:pPr marL="571500" indent="-334963">
              <a:lnSpc>
                <a:spcPct val="80000"/>
              </a:lnSpc>
              <a:spcBef>
                <a:spcPts val="1800"/>
              </a:spcBef>
              <a:buFont typeface="Arial" panose="020B0604020202020204" pitchFamily="34" charset="0"/>
              <a:buChar char="•"/>
              <a:defRPr/>
            </a:pPr>
            <a:r>
              <a:rPr lang="en-US" altLang="en-US" dirty="0">
                <a:solidFill>
                  <a:srgbClr val="7030A0"/>
                </a:solidFill>
              </a:rPr>
              <a:t>Igneous rock can form under-ground, where the magma cools slowly. </a:t>
            </a:r>
            <a:endParaRPr lang="en-US" altLang="en-US" sz="1100" dirty="0"/>
          </a:p>
          <a:p>
            <a:pPr marL="571500" indent="-334963">
              <a:lnSpc>
                <a:spcPct val="80000"/>
              </a:lnSpc>
              <a:spcBef>
                <a:spcPts val="1800"/>
              </a:spcBef>
              <a:buFont typeface="Arial" panose="020B0604020202020204" pitchFamily="34" charset="0"/>
              <a:buChar char="•"/>
              <a:defRPr/>
            </a:pPr>
            <a:r>
              <a:rPr lang="en-US" altLang="en-US" dirty="0">
                <a:solidFill>
                  <a:srgbClr val="00B050"/>
                </a:solidFill>
              </a:rPr>
              <a:t>Or, igneous rock can form above ground, where the magma cools quickly (</a:t>
            </a:r>
            <a:r>
              <a:rPr lang="en-US" altLang="en-US" u="sng" dirty="0">
                <a:solidFill>
                  <a:srgbClr val="FF0000"/>
                </a:solidFill>
              </a:rPr>
              <a:t>lava</a:t>
            </a:r>
            <a:r>
              <a:rPr lang="en-US" altLang="en-US" dirty="0">
                <a:solidFill>
                  <a:srgbClr val="00B050"/>
                </a:solidFill>
              </a:rPr>
              <a:t>). </a:t>
            </a:r>
          </a:p>
        </p:txBody>
      </p:sp>
      <p:pic>
        <p:nvPicPr>
          <p:cNvPr id="24580" name="Picture 5" descr="fire_mean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76200"/>
            <a:ext cx="1600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5F578F5-E2B8-F4CF-11C1-1016E95A27F3}"/>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8BB0FBF8-62E4-E48F-A24C-3CACE9ACB22B}"/>
              </a:ext>
            </a:extLst>
          </p:cNvPr>
          <p:cNvSpPr>
            <a:spLocks noGrp="1"/>
          </p:cNvSpPr>
          <p:nvPr>
            <p:ph type="sldNum" sz="quarter" idx="12"/>
          </p:nvPr>
        </p:nvSpPr>
        <p:spPr/>
        <p:txBody>
          <a:bodyPr/>
          <a:lstStyle/>
          <a:p>
            <a:pPr>
              <a:defRPr/>
            </a:pPr>
            <a:fld id="{47AE5107-A1EE-4182-8C6D-0DB18858F727}" type="slidenum">
              <a:rPr lang="en-US" smtClean="0"/>
              <a:pPr>
                <a:defRPr/>
              </a:pPr>
              <a:t>23</a:t>
            </a:fld>
            <a:endParaRPr lang="en-US" dirty="0"/>
          </a:p>
        </p:txBody>
      </p:sp>
    </p:spTree>
    <p:extLst>
      <p:ext uri="{BB962C8B-B14F-4D97-AF65-F5344CB8AC3E}">
        <p14:creationId xmlns:p14="http://schemas.microsoft.com/office/powerpoint/2010/main" val="1399974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wipe(left)">
                                      <p:cBhvr>
                                        <p:cTn id="7" dur="500"/>
                                        <p:tgtEl>
                                          <p:spTgt spid="59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fade">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fade">
                                      <p:cBhvr>
                                        <p:cTn id="17" dur="500"/>
                                        <p:tgtEl>
                                          <p:spTgt spid="59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fade">
                                      <p:cBhvr>
                                        <p:cTn id="22" dur="500"/>
                                        <p:tgtEl>
                                          <p:spTgt spid="593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fade">
                                      <p:cBhvr>
                                        <p:cTn id="27" dur="5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basa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929" y="3055631"/>
            <a:ext cx="4649854" cy="3792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0" name="Rectangle 2"/>
          <p:cNvSpPr>
            <a:spLocks noGrp="1" noChangeArrowheads="1"/>
          </p:cNvSpPr>
          <p:nvPr>
            <p:ph type="title"/>
          </p:nvPr>
        </p:nvSpPr>
        <p:spPr>
          <a:xfrm>
            <a:off x="5410200" y="274638"/>
            <a:ext cx="3276600" cy="2392362"/>
          </a:xfrm>
        </p:spPr>
        <p:txBody>
          <a:bodyPr/>
          <a:lstStyle/>
          <a:p>
            <a:pPr eaLnBrk="1" hangingPunct="1"/>
            <a:r>
              <a:rPr lang="en-US" altLang="en-US" dirty="0"/>
              <a:t>Magma/Lava</a:t>
            </a:r>
          </a:p>
        </p:txBody>
      </p:sp>
      <p:pic>
        <p:nvPicPr>
          <p:cNvPr id="27652" name="Picture 5" descr="pumice"/>
          <p:cNvPicPr>
            <a:picLocks noChangeAspect="1" noChangeArrowheads="1"/>
          </p:cNvPicPr>
          <p:nvPr/>
        </p:nvPicPr>
        <p:blipFill rotWithShape="1">
          <a:blip r:embed="rId4">
            <a:extLst>
              <a:ext uri="{28A0092B-C50C-407E-A947-70E740481C1C}">
                <a14:useLocalDpi xmlns:a14="http://schemas.microsoft.com/office/drawing/2010/main" val="0"/>
              </a:ext>
            </a:extLst>
          </a:blip>
          <a:srcRect l="6860" t="10070" b="4509"/>
          <a:stretch/>
        </p:blipFill>
        <p:spPr bwMode="auto">
          <a:xfrm>
            <a:off x="0" y="36871"/>
            <a:ext cx="5025712" cy="362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9"/>
          <p:cNvSpPr txBox="1">
            <a:spLocks noChangeArrowheads="1"/>
          </p:cNvSpPr>
          <p:nvPr/>
        </p:nvSpPr>
        <p:spPr bwMode="auto">
          <a:xfrm>
            <a:off x="2133600" y="3200400"/>
            <a:ext cx="1744662" cy="3698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felsic</a:t>
            </a:r>
          </a:p>
        </p:txBody>
      </p:sp>
      <p:sp>
        <p:nvSpPr>
          <p:cNvPr id="8" name="Text Box 10"/>
          <p:cNvSpPr txBox="1">
            <a:spLocks noChangeArrowheads="1"/>
          </p:cNvSpPr>
          <p:nvPr/>
        </p:nvSpPr>
        <p:spPr bwMode="auto">
          <a:xfrm>
            <a:off x="6400800" y="3124200"/>
            <a:ext cx="2727325"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mafic</a:t>
            </a:r>
          </a:p>
        </p:txBody>
      </p:sp>
      <p:sp>
        <p:nvSpPr>
          <p:cNvPr id="7" name="Rectangle 6"/>
          <p:cNvSpPr/>
          <p:nvPr/>
        </p:nvSpPr>
        <p:spPr>
          <a:xfrm>
            <a:off x="6172200" y="152400"/>
            <a:ext cx="2579552" cy="523220"/>
          </a:xfrm>
          <a:prstGeom prst="rect">
            <a:avLst/>
          </a:prstGeom>
        </p:spPr>
        <p:txBody>
          <a:bodyPr wrap="none">
            <a:spAutoFit/>
          </a:bodyPr>
          <a:lstStyle/>
          <a:p>
            <a:pPr algn="ctr"/>
            <a:r>
              <a:rPr lang="en-US" altLang="en-US" sz="2800" dirty="0">
                <a:solidFill>
                  <a:srgbClr val="FFC000"/>
                </a:solidFill>
              </a:rPr>
              <a:t>ENRICHMENT</a:t>
            </a:r>
            <a:endParaRPr lang="en-US" sz="2800" dirty="0"/>
          </a:p>
        </p:txBody>
      </p:sp>
      <p:sp>
        <p:nvSpPr>
          <p:cNvPr id="2" name="Footer Placeholder 1">
            <a:extLst>
              <a:ext uri="{FF2B5EF4-FFF2-40B4-BE49-F238E27FC236}">
                <a16:creationId xmlns:a16="http://schemas.microsoft.com/office/drawing/2014/main" id="{CEBBDF65-C6DD-BAEE-C3FD-2F059EB1E6D5}"/>
              </a:ext>
            </a:extLst>
          </p:cNvPr>
          <p:cNvSpPr>
            <a:spLocks noGrp="1"/>
          </p:cNvSpPr>
          <p:nvPr>
            <p:ph type="ftr" sz="quarter" idx="11"/>
          </p:nvPr>
        </p:nvSpPr>
        <p:spPr>
          <a:xfrm>
            <a:off x="946046" y="6356349"/>
            <a:ext cx="2895600" cy="365125"/>
          </a:xfrm>
        </p:spPr>
        <p:txBody>
          <a:bodyPr/>
          <a:lstStyle/>
          <a:p>
            <a:pPr>
              <a:defRPr/>
            </a:pPr>
            <a:r>
              <a:rPr lang="en-US" dirty="0"/>
              <a:t>Earth &amp; Lithosphere</a:t>
            </a:r>
          </a:p>
        </p:txBody>
      </p:sp>
      <p:sp>
        <p:nvSpPr>
          <p:cNvPr id="3" name="Slide Number Placeholder 2">
            <a:extLst>
              <a:ext uri="{FF2B5EF4-FFF2-40B4-BE49-F238E27FC236}">
                <a16:creationId xmlns:a16="http://schemas.microsoft.com/office/drawing/2014/main" id="{A7A40A9B-8218-1A8E-5D0D-9FEB7CA46D10}"/>
              </a:ext>
            </a:extLst>
          </p:cNvPr>
          <p:cNvSpPr>
            <a:spLocks noGrp="1"/>
          </p:cNvSpPr>
          <p:nvPr>
            <p:ph type="sldNum" sz="quarter" idx="12"/>
          </p:nvPr>
        </p:nvSpPr>
        <p:spPr/>
        <p:txBody>
          <a:bodyPr/>
          <a:lstStyle/>
          <a:p>
            <a:pPr>
              <a:defRPr/>
            </a:pPr>
            <a:fld id="{75C4BE35-6F1E-45C7-BD5D-C5DBC44EFF64}" type="slidenum">
              <a:rPr lang="en-US" smtClean="0"/>
              <a:pPr>
                <a:defRPr/>
              </a:pPr>
              <a:t>24</a:t>
            </a:fld>
            <a:endParaRPr lang="en-US" dirty="0"/>
          </a:p>
        </p:txBody>
      </p:sp>
    </p:spTree>
    <p:extLst>
      <p:ext uri="{BB962C8B-B14F-4D97-AF65-F5344CB8AC3E}">
        <p14:creationId xmlns:p14="http://schemas.microsoft.com/office/powerpoint/2010/main" val="1729759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500" fill="hold"/>
                                        <p:tgtEl>
                                          <p:spTgt spid="27652"/>
                                        </p:tgtEl>
                                        <p:attrNameLst>
                                          <p:attrName>ppt_w</p:attrName>
                                        </p:attrNameLst>
                                      </p:cBhvr>
                                      <p:tavLst>
                                        <p:tav tm="0">
                                          <p:val>
                                            <p:fltVal val="0"/>
                                          </p:val>
                                        </p:tav>
                                        <p:tav tm="100000">
                                          <p:val>
                                            <p:strVal val="#ppt_w"/>
                                          </p:val>
                                        </p:tav>
                                      </p:tavLst>
                                    </p:anim>
                                    <p:anim calcmode="lin" valueType="num">
                                      <p:cBhvr>
                                        <p:cTn id="8" dur="500" fill="hold"/>
                                        <p:tgtEl>
                                          <p:spTgt spid="27652"/>
                                        </p:tgtEl>
                                        <p:attrNameLst>
                                          <p:attrName>ppt_h</p:attrName>
                                        </p:attrNameLst>
                                      </p:cBhvr>
                                      <p:tavLst>
                                        <p:tav tm="0">
                                          <p:val>
                                            <p:fltVal val="0"/>
                                          </p:val>
                                        </p:tav>
                                        <p:tav tm="100000">
                                          <p:val>
                                            <p:strVal val="#ppt_h"/>
                                          </p:val>
                                        </p:tav>
                                      </p:tavLst>
                                    </p:anim>
                                    <p:animEffect transition="in" filter="fade">
                                      <p:cBhvr>
                                        <p:cTn id="9" dur="500"/>
                                        <p:tgtEl>
                                          <p:spTgt spid="27652"/>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654"/>
                                        </p:tgtEl>
                                        <p:attrNameLst>
                                          <p:attrName>style.visibility</p:attrName>
                                        </p:attrNameLst>
                                      </p:cBhvr>
                                      <p:to>
                                        <p:strVal val="visible"/>
                                      </p:to>
                                    </p:set>
                                    <p:anim calcmode="lin" valueType="num">
                                      <p:cBhvr>
                                        <p:cTn id="13" dur="500" fill="hold"/>
                                        <p:tgtEl>
                                          <p:spTgt spid="27654"/>
                                        </p:tgtEl>
                                        <p:attrNameLst>
                                          <p:attrName>ppt_w</p:attrName>
                                        </p:attrNameLst>
                                      </p:cBhvr>
                                      <p:tavLst>
                                        <p:tav tm="0">
                                          <p:val>
                                            <p:fltVal val="0"/>
                                          </p:val>
                                        </p:tav>
                                        <p:tav tm="100000">
                                          <p:val>
                                            <p:strVal val="#ppt_w"/>
                                          </p:val>
                                        </p:tav>
                                      </p:tavLst>
                                    </p:anim>
                                    <p:anim calcmode="lin" valueType="num">
                                      <p:cBhvr>
                                        <p:cTn id="14" dur="500" fill="hold"/>
                                        <p:tgtEl>
                                          <p:spTgt spid="27654"/>
                                        </p:tgtEl>
                                        <p:attrNameLst>
                                          <p:attrName>ppt_h</p:attrName>
                                        </p:attrNameLst>
                                      </p:cBhvr>
                                      <p:tavLst>
                                        <p:tav tm="0">
                                          <p:val>
                                            <p:fltVal val="0"/>
                                          </p:val>
                                        </p:tav>
                                        <p:tav tm="100000">
                                          <p:val>
                                            <p:strVal val="#ppt_h"/>
                                          </p:val>
                                        </p:tav>
                                      </p:tavLst>
                                    </p:anim>
                                    <p:animEffect transition="in" filter="fade">
                                      <p:cBhvr>
                                        <p:cTn id="15" dur="500"/>
                                        <p:tgtEl>
                                          <p:spTgt spid="2765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z="4000" dirty="0">
                <a:solidFill>
                  <a:srgbClr val="00B050"/>
                </a:solidFill>
              </a:rPr>
              <a:t>Where does the </a:t>
            </a:r>
            <a:br>
              <a:rPr lang="en-US" altLang="en-US" sz="4000" dirty="0">
                <a:solidFill>
                  <a:srgbClr val="00B050"/>
                </a:solidFill>
              </a:rPr>
            </a:br>
            <a:r>
              <a:rPr lang="en-US" altLang="en-US" sz="4000" dirty="0">
                <a:solidFill>
                  <a:srgbClr val="00B050"/>
                </a:solidFill>
              </a:rPr>
              <a:t>Magma Come From?</a:t>
            </a:r>
          </a:p>
        </p:txBody>
      </p:sp>
      <p:sp>
        <p:nvSpPr>
          <p:cNvPr id="34819" name="Rectangle 3"/>
          <p:cNvSpPr>
            <a:spLocks noGrp="1" noChangeArrowheads="1"/>
          </p:cNvSpPr>
          <p:nvPr>
            <p:ph type="body" idx="1"/>
          </p:nvPr>
        </p:nvSpPr>
        <p:spPr>
          <a:xfrm>
            <a:off x="457200" y="1752600"/>
            <a:ext cx="8229600" cy="4495800"/>
          </a:xfrm>
        </p:spPr>
        <p:txBody>
          <a:bodyPr/>
          <a:lstStyle/>
          <a:p>
            <a:pPr marL="609600" indent="-609600" eaLnBrk="1" hangingPunct="1">
              <a:lnSpc>
                <a:spcPct val="80000"/>
              </a:lnSpc>
              <a:buFontTx/>
              <a:buAutoNum type="arabicPeriod"/>
            </a:pPr>
            <a:r>
              <a:rPr lang="en-US" altLang="en-US" sz="4000" dirty="0">
                <a:solidFill>
                  <a:srgbClr val="FF0000"/>
                </a:solidFill>
              </a:rPr>
              <a:t>Friction occurs at </a:t>
            </a:r>
            <a:r>
              <a:rPr lang="en-US" altLang="en-US" sz="4000" dirty="0">
                <a:solidFill>
                  <a:srgbClr val="002060"/>
                </a:solidFill>
              </a:rPr>
              <a:t>subduction zones </a:t>
            </a:r>
            <a:r>
              <a:rPr lang="en-US" altLang="en-US" sz="4000" dirty="0">
                <a:solidFill>
                  <a:srgbClr val="FF0000"/>
                </a:solidFill>
              </a:rPr>
              <a:t>– large slabs of rock slide past one another.</a:t>
            </a:r>
            <a:endParaRPr lang="en-US" altLang="en-US" sz="4000" dirty="0"/>
          </a:p>
          <a:p>
            <a:pPr marL="609600" indent="-609600" eaLnBrk="1" hangingPunct="1">
              <a:lnSpc>
                <a:spcPct val="80000"/>
              </a:lnSpc>
              <a:spcBef>
                <a:spcPts val="1800"/>
              </a:spcBef>
              <a:buFontTx/>
              <a:buAutoNum type="arabicPeriod"/>
            </a:pPr>
            <a:r>
              <a:rPr lang="en-US" altLang="en-US" sz="4000" dirty="0">
                <a:solidFill>
                  <a:srgbClr val="00B050"/>
                </a:solidFill>
              </a:rPr>
              <a:t>Rock is heated as it descends into the mantle during subduction.</a:t>
            </a:r>
          </a:p>
          <a:p>
            <a:pPr marL="609600" indent="-609600" eaLnBrk="1" hangingPunct="1">
              <a:lnSpc>
                <a:spcPct val="80000"/>
              </a:lnSpc>
              <a:spcBef>
                <a:spcPts val="1800"/>
              </a:spcBef>
              <a:buFontTx/>
              <a:buAutoNum type="arabicPeriod"/>
            </a:pPr>
            <a:r>
              <a:rPr lang="en-US" altLang="en-US" sz="4000" dirty="0">
                <a:solidFill>
                  <a:srgbClr val="00B0F0"/>
                </a:solidFill>
              </a:rPr>
              <a:t>Heated mantle rock can rise above overlying rocks due to convection.</a:t>
            </a:r>
          </a:p>
          <a:p>
            <a:pPr marL="0" indent="0" eaLnBrk="1" hangingPunct="1">
              <a:lnSpc>
                <a:spcPct val="80000"/>
              </a:lnSpc>
              <a:buNone/>
            </a:pPr>
            <a:endParaRPr lang="en-US" altLang="en-US" sz="4000" dirty="0">
              <a:solidFill>
                <a:srgbClr val="00B050"/>
              </a:solidFill>
            </a:endParaRPr>
          </a:p>
          <a:p>
            <a:pPr marL="609600" indent="-609600" eaLnBrk="1" hangingPunct="1">
              <a:lnSpc>
                <a:spcPct val="80000"/>
              </a:lnSpc>
              <a:buFontTx/>
              <a:buNone/>
            </a:pPr>
            <a:endParaRPr lang="en-US" altLang="en-US" sz="1200" dirty="0"/>
          </a:p>
        </p:txBody>
      </p:sp>
      <p:sp>
        <p:nvSpPr>
          <p:cNvPr id="2" name="Footer Placeholder 1">
            <a:extLst>
              <a:ext uri="{FF2B5EF4-FFF2-40B4-BE49-F238E27FC236}">
                <a16:creationId xmlns:a16="http://schemas.microsoft.com/office/drawing/2014/main" id="{11A4C392-BCCE-DDAD-78FF-6D06CD62A3FD}"/>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0C13F8E5-6047-4A07-5A58-5F4107D3F491}"/>
              </a:ext>
            </a:extLst>
          </p:cNvPr>
          <p:cNvSpPr>
            <a:spLocks noGrp="1"/>
          </p:cNvSpPr>
          <p:nvPr>
            <p:ph type="sldNum" sz="quarter" idx="12"/>
          </p:nvPr>
        </p:nvSpPr>
        <p:spPr/>
        <p:txBody>
          <a:bodyPr/>
          <a:lstStyle/>
          <a:p>
            <a:pPr>
              <a:defRPr/>
            </a:pPr>
            <a:fld id="{47AE5107-A1EE-4182-8C6D-0DB18858F727}" type="slidenum">
              <a:rPr lang="en-US" smtClean="0"/>
              <a:pPr>
                <a:defRPr/>
              </a:pPr>
              <a:t>25</a:t>
            </a:fld>
            <a:endParaRPr lang="en-US" dirty="0"/>
          </a:p>
        </p:txBody>
      </p:sp>
    </p:spTree>
    <p:extLst>
      <p:ext uri="{BB962C8B-B14F-4D97-AF65-F5344CB8AC3E}">
        <p14:creationId xmlns:p14="http://schemas.microsoft.com/office/powerpoint/2010/main" val="36662653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wipe(up)">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wipe(up)">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wipe(up)">
                                      <p:cBhvr>
                                        <p:cTn id="17"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p:txBody>
          <a:bodyPr/>
          <a:lstStyle/>
          <a:p>
            <a:endParaRPr lang="en-US" altLang="en-US"/>
          </a:p>
        </p:txBody>
      </p:sp>
      <p:pic>
        <p:nvPicPr>
          <p:cNvPr id="35843" name="Content Placeholder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77788"/>
            <a:ext cx="7812087" cy="670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19556F17-435C-4E39-0B0F-21F8DA22EDC0}"/>
              </a:ext>
            </a:extLst>
          </p:cNvPr>
          <p:cNvSpPr>
            <a:spLocks noGrp="1"/>
          </p:cNvSpPr>
          <p:nvPr>
            <p:ph type="sldNum" sz="quarter" idx="12"/>
          </p:nvPr>
        </p:nvSpPr>
        <p:spPr/>
        <p:txBody>
          <a:bodyPr/>
          <a:lstStyle/>
          <a:p>
            <a:pPr>
              <a:defRPr/>
            </a:pPr>
            <a:fld id="{47AE5107-A1EE-4182-8C6D-0DB18858F727}" type="slidenum">
              <a:rPr lang="en-US" smtClean="0"/>
              <a:pPr>
                <a:defRPr/>
              </a:pPr>
              <a:t>26</a:t>
            </a:fld>
            <a:endParaRPr lang="en-US" dirty="0"/>
          </a:p>
        </p:txBody>
      </p:sp>
    </p:spTree>
    <p:extLst>
      <p:ext uri="{BB962C8B-B14F-4D97-AF65-F5344CB8AC3E}">
        <p14:creationId xmlns:p14="http://schemas.microsoft.com/office/powerpoint/2010/main" val="343879765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p:txBody>
          <a:bodyPr/>
          <a:lstStyle/>
          <a:p>
            <a:pPr eaLnBrk="1" hangingPunct="1"/>
            <a:endParaRPr lang="en-US" altLang="en-US"/>
          </a:p>
        </p:txBody>
      </p:sp>
      <p:pic>
        <p:nvPicPr>
          <p:cNvPr id="45059" name="Picture 8" descr="Fig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27</a:t>
            </a:fld>
            <a:endParaRPr lang="en-US" dirty="0"/>
          </a:p>
        </p:txBody>
      </p:sp>
      <p:sp>
        <p:nvSpPr>
          <p:cNvPr id="4" name="Rectangle 3"/>
          <p:cNvSpPr/>
          <p:nvPr/>
        </p:nvSpPr>
        <p:spPr>
          <a:xfrm>
            <a:off x="1676400" y="5334000"/>
            <a:ext cx="5791200" cy="1077218"/>
          </a:xfrm>
          <a:prstGeom prst="rect">
            <a:avLst/>
          </a:prstGeom>
          <a:solidFill>
            <a:srgbClr val="FFFF00"/>
          </a:solidFill>
        </p:spPr>
        <p:txBody>
          <a:bodyPr wrap="square">
            <a:spAutoFit/>
          </a:bodyPr>
          <a:lstStyle/>
          <a:p>
            <a:pPr algn="ctr"/>
            <a:r>
              <a:rPr lang="en-US" sz="3200" dirty="0">
                <a:hlinkClick r:id="rId3"/>
              </a:rPr>
              <a:t>http://somup.com/cF6eY3nVpL</a:t>
            </a:r>
            <a:r>
              <a:rPr lang="en-US" sz="3200" dirty="0"/>
              <a:t> (3:14) William Tell Overture</a:t>
            </a:r>
          </a:p>
        </p:txBody>
      </p:sp>
    </p:spTree>
    <p:extLst>
      <p:ext uri="{BB962C8B-B14F-4D97-AF65-F5344CB8AC3E}">
        <p14:creationId xmlns:p14="http://schemas.microsoft.com/office/powerpoint/2010/main" val="353119703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76200" y="152400"/>
            <a:ext cx="8991600" cy="1600200"/>
          </a:xfrm>
        </p:spPr>
        <p:txBody>
          <a:bodyPr rtlCol="0">
            <a:normAutofit fontScale="90000"/>
          </a:bodyPr>
          <a:lstStyle/>
          <a:p>
            <a:pPr eaLnBrk="1" fontAlgn="auto" hangingPunct="1">
              <a:spcAft>
                <a:spcPts val="0"/>
              </a:spcAft>
              <a:defRPr/>
            </a:pPr>
            <a:r>
              <a:rPr lang="en-US" altLang="en-US" sz="4000" dirty="0">
                <a:solidFill>
                  <a:srgbClr val="00B050"/>
                </a:solidFill>
              </a:rPr>
              <a:t>Convection</a:t>
            </a:r>
            <a:r>
              <a:rPr lang="en-US" altLang="en-US" sz="4000" dirty="0"/>
              <a:t>:  </a:t>
            </a:r>
            <a:r>
              <a:rPr lang="en-US" altLang="en-US" sz="4000" dirty="0">
                <a:solidFill>
                  <a:srgbClr val="00B0F0"/>
                </a:solidFill>
              </a:rPr>
              <a:t>Unequal Heating Creates Differences in Density </a:t>
            </a:r>
            <a:r>
              <a:rPr lang="en-US" altLang="en-US" sz="4000" dirty="0">
                <a:solidFill>
                  <a:srgbClr val="7030A0"/>
                </a:solidFill>
              </a:rPr>
              <a:t>– Creating Movement!!</a:t>
            </a:r>
          </a:p>
        </p:txBody>
      </p:sp>
      <p:pic>
        <p:nvPicPr>
          <p:cNvPr id="46083" name="Picture 4" descr="Fig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981200"/>
            <a:ext cx="6172200" cy="4572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28</a:t>
            </a:fld>
            <a:endParaRPr lang="en-US" dirty="0"/>
          </a:p>
        </p:txBody>
      </p:sp>
    </p:spTree>
    <p:extLst>
      <p:ext uri="{BB962C8B-B14F-4D97-AF65-F5344CB8AC3E}">
        <p14:creationId xmlns:p14="http://schemas.microsoft.com/office/powerpoint/2010/main" val="2054392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0" y="21076"/>
            <a:ext cx="8686800" cy="1600200"/>
          </a:xfrm>
        </p:spPr>
        <p:txBody>
          <a:bodyPr rtlCol="0">
            <a:normAutofit fontScale="90000"/>
          </a:bodyPr>
          <a:lstStyle/>
          <a:p>
            <a:pPr eaLnBrk="1" fontAlgn="auto" hangingPunct="1">
              <a:spcAft>
                <a:spcPts val="0"/>
              </a:spcAft>
              <a:defRPr/>
            </a:pPr>
            <a:r>
              <a:rPr lang="en-US" altLang="en-US" sz="4000" dirty="0">
                <a:solidFill>
                  <a:srgbClr val="00B050"/>
                </a:solidFill>
              </a:rPr>
              <a:t>Convection</a:t>
            </a:r>
            <a:r>
              <a:rPr lang="en-US" altLang="en-US" sz="4000" dirty="0"/>
              <a:t>:  </a:t>
            </a:r>
            <a:r>
              <a:rPr lang="en-US" altLang="en-US" sz="4000" dirty="0">
                <a:solidFill>
                  <a:srgbClr val="00B0F0"/>
                </a:solidFill>
              </a:rPr>
              <a:t>Unequal Heating Creates Differences in Density </a:t>
            </a:r>
            <a:r>
              <a:rPr lang="en-US" altLang="en-US" sz="4000" dirty="0">
                <a:solidFill>
                  <a:srgbClr val="7030A0"/>
                </a:solidFill>
              </a:rPr>
              <a:t>– Creating Movement!!</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29</a:t>
            </a:fld>
            <a:endParaRPr lang="en-US" dirty="0"/>
          </a:p>
        </p:txBody>
      </p:sp>
      <p:pic>
        <p:nvPicPr>
          <p:cNvPr id="5" name="Picture 4">
            <a:extLst>
              <a:ext uri="{FF2B5EF4-FFF2-40B4-BE49-F238E27FC236}">
                <a16:creationId xmlns:a16="http://schemas.microsoft.com/office/drawing/2014/main" id="{B5814822-BE63-C1AF-A9C4-9FC7026D3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21276"/>
            <a:ext cx="8991600" cy="5179574"/>
          </a:xfrm>
          <a:prstGeom prst="rect">
            <a:avLst/>
          </a:prstGeom>
        </p:spPr>
      </p:pic>
    </p:spTree>
    <p:extLst>
      <p:ext uri="{BB962C8B-B14F-4D97-AF65-F5344CB8AC3E}">
        <p14:creationId xmlns:p14="http://schemas.microsoft.com/office/powerpoint/2010/main" val="3705948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know?</a:t>
            </a:r>
          </a:p>
        </p:txBody>
      </p:sp>
      <p:sp>
        <p:nvSpPr>
          <p:cNvPr id="3" name="Content Placeholder 2"/>
          <p:cNvSpPr>
            <a:spLocks noGrp="1"/>
          </p:cNvSpPr>
          <p:nvPr>
            <p:ph idx="1"/>
          </p:nvPr>
        </p:nvSpPr>
        <p:spPr>
          <a:xfrm>
            <a:off x="228600" y="1600200"/>
            <a:ext cx="8763000" cy="4525963"/>
          </a:xfrm>
        </p:spPr>
        <p:txBody>
          <a:bodyPr/>
          <a:lstStyle/>
          <a:p>
            <a:pPr marL="0" indent="0">
              <a:buNone/>
            </a:pPr>
            <a:r>
              <a:rPr lang="en-US" sz="4000" dirty="0">
                <a:solidFill>
                  <a:srgbClr val="FF0000"/>
                </a:solidFill>
              </a:rPr>
              <a:t>Name major land structures on planet earth. </a:t>
            </a:r>
            <a:r>
              <a:rPr lang="en-US" sz="4000" dirty="0">
                <a:solidFill>
                  <a:srgbClr val="00B050"/>
                </a:solidFill>
              </a:rPr>
              <a:t>How are these formed?</a:t>
            </a:r>
          </a:p>
        </p:txBody>
      </p:sp>
      <p:sp>
        <p:nvSpPr>
          <p:cNvPr id="4" name="Footer Placeholder 3"/>
          <p:cNvSpPr>
            <a:spLocks noGrp="1"/>
          </p:cNvSpPr>
          <p:nvPr>
            <p:ph type="ftr" sz="quarter" idx="11"/>
          </p:nvPr>
        </p:nvSpPr>
        <p:spPr/>
        <p:txBody>
          <a:bodyPr/>
          <a:lstStyle/>
          <a:p>
            <a:pPr>
              <a:defRPr/>
            </a:pPr>
            <a:r>
              <a:rPr lang="en-US"/>
              <a:t>Earth &amp; Lithosphere</a:t>
            </a:r>
            <a:endParaRPr lang="en-US" dirty="0"/>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3</a:t>
            </a:fld>
            <a:endParaRPr lang="en-US" dirty="0"/>
          </a:p>
        </p:txBody>
      </p:sp>
      <p:pic>
        <p:nvPicPr>
          <p:cNvPr id="7" name="Picture 6" descr="think_about_it-01.eps"/>
          <p:cNvPicPr/>
          <p:nvPr/>
        </p:nvPicPr>
        <p:blipFill>
          <a:blip r:embed="rId2">
            <a:extLst>
              <a:ext uri="{28A0092B-C50C-407E-A947-70E740481C1C}">
                <a14:useLocalDpi xmlns:a14="http://schemas.microsoft.com/office/drawing/2010/main" val="0"/>
              </a:ext>
            </a:extLst>
          </a:blip>
          <a:stretch>
            <a:fillRect/>
          </a:stretch>
        </p:blipFill>
        <p:spPr>
          <a:xfrm>
            <a:off x="8077200" y="65139"/>
            <a:ext cx="1066800" cy="925461"/>
          </a:xfrm>
          <a:prstGeom prst="rect">
            <a:avLst/>
          </a:prstGeom>
        </p:spPr>
      </p:pic>
    </p:spTree>
    <p:extLst>
      <p:ext uri="{BB962C8B-B14F-4D97-AF65-F5344CB8AC3E}">
        <p14:creationId xmlns:p14="http://schemas.microsoft.com/office/powerpoint/2010/main" val="3785501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09600" y="152400"/>
            <a:ext cx="7772400" cy="1470025"/>
          </a:xfrm>
        </p:spPr>
        <p:txBody>
          <a:bodyPr/>
          <a:lstStyle/>
          <a:p>
            <a:pPr eaLnBrk="1" hangingPunct="1"/>
            <a:r>
              <a:rPr lang="en-US" altLang="en-US"/>
              <a:t>Sedimentary Rocks</a:t>
            </a:r>
          </a:p>
        </p:txBody>
      </p:sp>
      <p:sp>
        <p:nvSpPr>
          <p:cNvPr id="37891" name="Rectangle 3"/>
          <p:cNvSpPr>
            <a:spLocks noGrp="1" noChangeArrowheads="1"/>
          </p:cNvSpPr>
          <p:nvPr>
            <p:ph type="subTitle" idx="1"/>
          </p:nvPr>
        </p:nvSpPr>
        <p:spPr/>
        <p:txBody>
          <a:bodyPr/>
          <a:lstStyle/>
          <a:p>
            <a:pPr eaLnBrk="1" hangingPunct="1"/>
            <a:endParaRPr lang="en-US" altLang="en-US"/>
          </a:p>
        </p:txBody>
      </p:sp>
      <p:pic>
        <p:nvPicPr>
          <p:cNvPr id="33796" name="Picture 5" descr="utah_sand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01763"/>
            <a:ext cx="70866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D9AE872-939B-4A61-B095-14F3B8278D28}"/>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F51A7D92-ECC5-EDC2-1693-96E48EA5E093}"/>
              </a:ext>
            </a:extLst>
          </p:cNvPr>
          <p:cNvSpPr>
            <a:spLocks noGrp="1"/>
          </p:cNvSpPr>
          <p:nvPr>
            <p:ph type="sldNum" sz="quarter" idx="12"/>
          </p:nvPr>
        </p:nvSpPr>
        <p:spPr/>
        <p:txBody>
          <a:bodyPr/>
          <a:lstStyle/>
          <a:p>
            <a:pPr>
              <a:defRPr/>
            </a:pPr>
            <a:fld id="{7DF8FD15-E70F-48C7-B56F-69C05962975F}" type="slidenum">
              <a:rPr lang="en-US" smtClean="0"/>
              <a:pPr>
                <a:defRPr/>
              </a:pPr>
              <a:t>30</a:t>
            </a:fld>
            <a:endParaRPr lang="en-US" dirty="0"/>
          </a:p>
        </p:txBody>
      </p:sp>
    </p:spTree>
    <p:extLst>
      <p:ext uri="{BB962C8B-B14F-4D97-AF65-F5344CB8AC3E}">
        <p14:creationId xmlns:p14="http://schemas.microsoft.com/office/powerpoint/2010/main" val="2868804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box(out)">
                                      <p:cBhvr>
                                        <p:cTn id="7"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a:t>What’s on the Surface?</a:t>
            </a:r>
          </a:p>
        </p:txBody>
      </p:sp>
      <p:sp>
        <p:nvSpPr>
          <p:cNvPr id="38915" name="Rectangle 3"/>
          <p:cNvSpPr>
            <a:spLocks noGrp="1" noChangeArrowheads="1"/>
          </p:cNvSpPr>
          <p:nvPr>
            <p:ph type="body" idx="1"/>
          </p:nvPr>
        </p:nvSpPr>
        <p:spPr>
          <a:xfrm>
            <a:off x="457200" y="1371600"/>
            <a:ext cx="8229600" cy="5181600"/>
          </a:xfrm>
        </p:spPr>
        <p:txBody>
          <a:bodyPr/>
          <a:lstStyle/>
          <a:p>
            <a:pPr eaLnBrk="1" hangingPunct="1">
              <a:defRPr/>
            </a:pPr>
            <a:r>
              <a:rPr lang="en-US" altLang="en-US" sz="3600" dirty="0">
                <a:solidFill>
                  <a:srgbClr val="7030A0"/>
                </a:solidFill>
              </a:rPr>
              <a:t>Rock that forms as a result of deposition is considered to be </a:t>
            </a:r>
            <a:r>
              <a:rPr lang="en-US" altLang="en-US" sz="3600" dirty="0">
                <a:solidFill>
                  <a:srgbClr val="FF0000"/>
                </a:solidFill>
              </a:rPr>
              <a:t>sedimentary rock</a:t>
            </a:r>
            <a:r>
              <a:rPr lang="en-US" altLang="en-US" sz="3600" dirty="0">
                <a:solidFill>
                  <a:srgbClr val="7030A0"/>
                </a:solidFill>
              </a:rPr>
              <a:t>.</a:t>
            </a:r>
          </a:p>
          <a:p>
            <a:pPr marL="0" indent="0" eaLnBrk="1" hangingPunct="1">
              <a:buFontTx/>
              <a:buNone/>
              <a:defRPr/>
            </a:pPr>
            <a:endParaRPr lang="en-US" altLang="en-US" sz="1200" dirty="0">
              <a:solidFill>
                <a:srgbClr val="7030A0"/>
              </a:solidFill>
            </a:endParaRPr>
          </a:p>
          <a:p>
            <a:pPr eaLnBrk="1" hangingPunct="1">
              <a:defRPr/>
            </a:pPr>
            <a:r>
              <a:rPr lang="en-US" altLang="en-US" sz="3600" dirty="0"/>
              <a:t>Only about </a:t>
            </a:r>
            <a:r>
              <a:rPr lang="en-US" altLang="en-US" sz="3600" dirty="0">
                <a:solidFill>
                  <a:srgbClr val="FF0000"/>
                </a:solidFill>
              </a:rPr>
              <a:t>5%</a:t>
            </a:r>
            <a:r>
              <a:rPr lang="en-US" altLang="en-US" sz="3600" dirty="0"/>
              <a:t> of the earth’s crust is composed of sedimentary rock, but </a:t>
            </a:r>
            <a:r>
              <a:rPr lang="en-US" altLang="en-US" sz="3600" dirty="0">
                <a:solidFill>
                  <a:srgbClr val="FF0000"/>
                </a:solidFill>
              </a:rPr>
              <a:t>75%</a:t>
            </a:r>
            <a:r>
              <a:rPr lang="en-US" altLang="en-US" sz="3600" dirty="0"/>
              <a:t> of the rock we see is sedimentary.</a:t>
            </a:r>
          </a:p>
          <a:p>
            <a:pPr marL="0" indent="0" eaLnBrk="1" hangingPunct="1">
              <a:buFontTx/>
              <a:buNone/>
              <a:defRPr/>
            </a:pPr>
            <a:endParaRPr lang="en-US" altLang="en-US" sz="1200" dirty="0"/>
          </a:p>
          <a:p>
            <a:pPr eaLnBrk="1" hangingPunct="1">
              <a:defRPr/>
            </a:pPr>
            <a:r>
              <a:rPr lang="en-US" altLang="en-US" sz="3600" dirty="0">
                <a:solidFill>
                  <a:srgbClr val="00B050"/>
                </a:solidFill>
              </a:rPr>
              <a:t>Why the contrast?</a:t>
            </a:r>
          </a:p>
        </p:txBody>
      </p:sp>
      <p:pic>
        <p:nvPicPr>
          <p:cNvPr id="4" name="Picture 3" descr="think_about_it-01.eps"/>
          <p:cNvPicPr/>
          <p:nvPr/>
        </p:nvPicPr>
        <p:blipFill>
          <a:blip r:embed="rId2">
            <a:extLst>
              <a:ext uri="{28A0092B-C50C-407E-A947-70E740481C1C}">
                <a14:useLocalDpi xmlns:a14="http://schemas.microsoft.com/office/drawing/2010/main" val="0"/>
              </a:ext>
            </a:extLst>
          </a:blip>
          <a:stretch>
            <a:fillRect/>
          </a:stretch>
        </p:blipFill>
        <p:spPr>
          <a:xfrm>
            <a:off x="4714557" y="4724400"/>
            <a:ext cx="1409700" cy="1143000"/>
          </a:xfrm>
          <a:prstGeom prst="rect">
            <a:avLst/>
          </a:prstGeom>
        </p:spPr>
      </p:pic>
      <p:sp>
        <p:nvSpPr>
          <p:cNvPr id="2" name="Footer Placeholder 1">
            <a:extLst>
              <a:ext uri="{FF2B5EF4-FFF2-40B4-BE49-F238E27FC236}">
                <a16:creationId xmlns:a16="http://schemas.microsoft.com/office/drawing/2014/main" id="{AD5D42B2-B6B2-0286-1D79-144D30FFB963}"/>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2F95AFAB-0BA7-C6AB-29A6-26CB6BB6EFEA}"/>
              </a:ext>
            </a:extLst>
          </p:cNvPr>
          <p:cNvSpPr>
            <a:spLocks noGrp="1"/>
          </p:cNvSpPr>
          <p:nvPr>
            <p:ph type="sldNum" sz="quarter" idx="12"/>
          </p:nvPr>
        </p:nvSpPr>
        <p:spPr/>
        <p:txBody>
          <a:bodyPr/>
          <a:lstStyle/>
          <a:p>
            <a:pPr>
              <a:defRPr/>
            </a:pPr>
            <a:fld id="{47AE5107-A1EE-4182-8C6D-0DB18858F727}" type="slidenum">
              <a:rPr lang="en-US" smtClean="0"/>
              <a:pPr>
                <a:defRPr/>
              </a:pPr>
              <a:t>31</a:t>
            </a:fld>
            <a:endParaRPr lang="en-US" dirty="0"/>
          </a:p>
        </p:txBody>
      </p:sp>
    </p:spTree>
    <p:extLst>
      <p:ext uri="{BB962C8B-B14F-4D97-AF65-F5344CB8AC3E}">
        <p14:creationId xmlns:p14="http://schemas.microsoft.com/office/powerpoint/2010/main" val="1566534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wipe(left)">
                                      <p:cBhvr>
                                        <p:cTn id="12" dur="500"/>
                                        <p:tgtEl>
                                          <p:spTgt spid="389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wipe(left)">
                                      <p:cBhvr>
                                        <p:cTn id="17" dur="500"/>
                                        <p:tgtEl>
                                          <p:spTgt spid="38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a:t>What’s on the Surface?</a:t>
            </a:r>
          </a:p>
        </p:txBody>
      </p:sp>
      <p:sp>
        <p:nvSpPr>
          <p:cNvPr id="38915" name="Rectangle 3"/>
          <p:cNvSpPr>
            <a:spLocks noGrp="1" noChangeArrowheads="1"/>
          </p:cNvSpPr>
          <p:nvPr>
            <p:ph type="body" idx="1"/>
          </p:nvPr>
        </p:nvSpPr>
        <p:spPr>
          <a:xfrm>
            <a:off x="457200" y="1371600"/>
            <a:ext cx="8229600" cy="5181600"/>
          </a:xfrm>
        </p:spPr>
        <p:txBody>
          <a:bodyPr/>
          <a:lstStyle/>
          <a:p>
            <a:pPr eaLnBrk="1" hangingPunct="1"/>
            <a:r>
              <a:rPr lang="en-US" altLang="en-US" sz="4000" dirty="0">
                <a:solidFill>
                  <a:srgbClr val="00B0F0"/>
                </a:solidFill>
              </a:rPr>
              <a:t>Sedimentary rock forms as a result of </a:t>
            </a:r>
            <a:r>
              <a:rPr lang="en-US" altLang="en-US" sz="4000" dirty="0">
                <a:solidFill>
                  <a:srgbClr val="FF0000"/>
                </a:solidFill>
              </a:rPr>
              <a:t>deposition</a:t>
            </a:r>
            <a:r>
              <a:rPr lang="en-US" altLang="en-US" sz="4000" dirty="0">
                <a:solidFill>
                  <a:srgbClr val="00B0F0"/>
                </a:solidFill>
              </a:rPr>
              <a:t>, </a:t>
            </a:r>
          </a:p>
          <a:p>
            <a:pPr eaLnBrk="1" hangingPunct="1"/>
            <a:r>
              <a:rPr lang="en-US" altLang="en-US" sz="4000" dirty="0">
                <a:solidFill>
                  <a:srgbClr val="00B0F0"/>
                </a:solidFill>
              </a:rPr>
              <a:t>and where does this occur?</a:t>
            </a:r>
          </a:p>
          <a:p>
            <a:pPr lvl="1" eaLnBrk="1" hangingPunct="1"/>
            <a:r>
              <a:rPr lang="en-US" altLang="en-US" sz="8000" b="1" dirty="0">
                <a:latin typeface="Monotype Corsiva" pitchFamily="66" charset="0"/>
              </a:rPr>
              <a:t>On the surface</a:t>
            </a:r>
            <a:r>
              <a:rPr lang="en-US" altLang="en-US" sz="8000" dirty="0"/>
              <a:t>!!</a:t>
            </a:r>
          </a:p>
        </p:txBody>
      </p:sp>
      <p:sp>
        <p:nvSpPr>
          <p:cNvPr id="2" name="Footer Placeholder 1">
            <a:extLst>
              <a:ext uri="{FF2B5EF4-FFF2-40B4-BE49-F238E27FC236}">
                <a16:creationId xmlns:a16="http://schemas.microsoft.com/office/drawing/2014/main" id="{28B4E1B5-3108-A822-2BBD-48E97D0308F1}"/>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A24231EC-4758-129A-1426-20A6D624DA23}"/>
              </a:ext>
            </a:extLst>
          </p:cNvPr>
          <p:cNvSpPr>
            <a:spLocks noGrp="1"/>
          </p:cNvSpPr>
          <p:nvPr>
            <p:ph type="sldNum" sz="quarter" idx="12"/>
          </p:nvPr>
        </p:nvSpPr>
        <p:spPr/>
        <p:txBody>
          <a:bodyPr/>
          <a:lstStyle/>
          <a:p>
            <a:pPr>
              <a:defRPr/>
            </a:pPr>
            <a:fld id="{47AE5107-A1EE-4182-8C6D-0DB18858F727}" type="slidenum">
              <a:rPr lang="en-US" smtClean="0"/>
              <a:pPr>
                <a:defRPr/>
              </a:pPr>
              <a:t>32</a:t>
            </a:fld>
            <a:endParaRPr lang="en-US" dirty="0"/>
          </a:p>
        </p:txBody>
      </p:sp>
    </p:spTree>
    <p:extLst>
      <p:ext uri="{BB962C8B-B14F-4D97-AF65-F5344CB8AC3E}">
        <p14:creationId xmlns:p14="http://schemas.microsoft.com/office/powerpoint/2010/main" val="36721148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ipe(left)">
                                      <p:cBhvr>
                                        <p:cTn id="12" dur="500"/>
                                        <p:tgtEl>
                                          <p:spTgt spid="38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ipe(left)">
                                      <p:cBhvr>
                                        <p:cTn id="17" dur="500"/>
                                        <p:tgtEl>
                                          <p:spTgt spid="389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5" descr="metamorph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03188"/>
            <a:ext cx="9094787" cy="660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Grp="1" noChangeArrowheads="1"/>
          </p:cNvSpPr>
          <p:nvPr>
            <p:ph type="ctrTitle"/>
          </p:nvPr>
        </p:nvSpPr>
        <p:spPr>
          <a:xfrm>
            <a:off x="685800" y="609600"/>
            <a:ext cx="6661150" cy="1470025"/>
          </a:xfrm>
        </p:spPr>
        <p:txBody>
          <a:bodyPr/>
          <a:lstStyle/>
          <a:p>
            <a:pPr eaLnBrk="1" hangingPunct="1"/>
            <a:r>
              <a:rPr lang="en-US" altLang="en-US"/>
              <a:t>Metamorphic Rocks</a:t>
            </a:r>
          </a:p>
        </p:txBody>
      </p:sp>
      <p:sp>
        <p:nvSpPr>
          <p:cNvPr id="2" name="Footer Placeholder 1">
            <a:extLst>
              <a:ext uri="{FF2B5EF4-FFF2-40B4-BE49-F238E27FC236}">
                <a16:creationId xmlns:a16="http://schemas.microsoft.com/office/drawing/2014/main" id="{A35C0358-BEDB-8898-305A-1861384FFC15}"/>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9AAC9A44-7C18-0993-6CFF-407F2A527304}"/>
              </a:ext>
            </a:extLst>
          </p:cNvPr>
          <p:cNvSpPr>
            <a:spLocks noGrp="1"/>
          </p:cNvSpPr>
          <p:nvPr>
            <p:ph type="sldNum" sz="quarter" idx="12"/>
          </p:nvPr>
        </p:nvSpPr>
        <p:spPr/>
        <p:txBody>
          <a:bodyPr/>
          <a:lstStyle/>
          <a:p>
            <a:pPr>
              <a:defRPr/>
            </a:pPr>
            <a:fld id="{7DF8FD15-E70F-48C7-B56F-69C05962975F}" type="slidenum">
              <a:rPr lang="en-US" smtClean="0"/>
              <a:pPr>
                <a:defRPr/>
              </a:pPr>
              <a:t>33</a:t>
            </a:fld>
            <a:endParaRPr lang="en-US" dirty="0"/>
          </a:p>
        </p:txBody>
      </p:sp>
    </p:spTree>
    <p:extLst>
      <p:ext uri="{BB962C8B-B14F-4D97-AF65-F5344CB8AC3E}">
        <p14:creationId xmlns:p14="http://schemas.microsoft.com/office/powerpoint/2010/main" val="2174554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fade">
                                      <p:cBhvr>
                                        <p:cTn id="7" dur="1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0"/>
            <a:ext cx="8229600" cy="1143000"/>
          </a:xfrm>
        </p:spPr>
        <p:txBody>
          <a:bodyPr/>
          <a:lstStyle/>
          <a:p>
            <a:pPr eaLnBrk="1" hangingPunct="1"/>
            <a:r>
              <a:rPr lang="en-US" altLang="en-US"/>
              <a:t>Metamorphic Rocks</a:t>
            </a:r>
          </a:p>
        </p:txBody>
      </p:sp>
      <p:sp>
        <p:nvSpPr>
          <p:cNvPr id="57347" name="Rectangle 3"/>
          <p:cNvSpPr>
            <a:spLocks noGrp="1" noChangeArrowheads="1"/>
          </p:cNvSpPr>
          <p:nvPr>
            <p:ph type="body" idx="1"/>
          </p:nvPr>
        </p:nvSpPr>
        <p:spPr>
          <a:xfrm>
            <a:off x="457200" y="1295400"/>
            <a:ext cx="8229600" cy="5334000"/>
          </a:xfrm>
        </p:spPr>
        <p:txBody>
          <a:bodyPr/>
          <a:lstStyle/>
          <a:p>
            <a:pPr eaLnBrk="1" hangingPunct="1">
              <a:lnSpc>
                <a:spcPct val="90000"/>
              </a:lnSpc>
              <a:defRPr/>
            </a:pPr>
            <a:r>
              <a:rPr lang="en-US" altLang="en-US" sz="4000" dirty="0">
                <a:solidFill>
                  <a:srgbClr val="00B050"/>
                </a:solidFill>
              </a:rPr>
              <a:t>When sedimentary or igneous rocks are changed, they turn in to metamorphic rocks.</a:t>
            </a:r>
          </a:p>
          <a:p>
            <a:pPr marL="0" indent="0" eaLnBrk="1" hangingPunct="1">
              <a:lnSpc>
                <a:spcPct val="90000"/>
              </a:lnSpc>
              <a:buFontTx/>
              <a:buNone/>
              <a:defRPr/>
            </a:pPr>
            <a:endParaRPr lang="en-US" altLang="en-US" sz="1200" dirty="0"/>
          </a:p>
          <a:p>
            <a:pPr eaLnBrk="1" hangingPunct="1">
              <a:lnSpc>
                <a:spcPct val="90000"/>
              </a:lnSpc>
              <a:defRPr/>
            </a:pPr>
            <a:r>
              <a:rPr lang="en-US" altLang="en-US" sz="4000" dirty="0">
                <a:solidFill>
                  <a:srgbClr val="FF0000"/>
                </a:solidFill>
              </a:rPr>
              <a:t>Different types of changes can occur to “morph”, or change one rock type into the other. </a:t>
            </a:r>
          </a:p>
          <a:p>
            <a:pPr marL="0" indent="0" eaLnBrk="1" hangingPunct="1">
              <a:lnSpc>
                <a:spcPct val="90000"/>
              </a:lnSpc>
              <a:buFontTx/>
              <a:buNone/>
              <a:defRPr/>
            </a:pPr>
            <a:endParaRPr lang="en-US" altLang="en-US" sz="1200" dirty="0"/>
          </a:p>
          <a:p>
            <a:pPr eaLnBrk="1" hangingPunct="1">
              <a:lnSpc>
                <a:spcPct val="90000"/>
              </a:lnSpc>
              <a:defRPr/>
            </a:pPr>
            <a:r>
              <a:rPr lang="en-US" altLang="en-US" sz="4000" dirty="0">
                <a:solidFill>
                  <a:srgbClr val="7030A0"/>
                </a:solidFill>
              </a:rPr>
              <a:t>The two main agents of morphing are </a:t>
            </a:r>
            <a:r>
              <a:rPr lang="en-US" altLang="en-US" sz="4000" dirty="0">
                <a:solidFill>
                  <a:srgbClr val="00B050"/>
                </a:solidFill>
              </a:rPr>
              <a:t>heat</a:t>
            </a:r>
            <a:r>
              <a:rPr lang="en-US" altLang="en-US" sz="4000" dirty="0">
                <a:solidFill>
                  <a:srgbClr val="7030A0"/>
                </a:solidFill>
              </a:rPr>
              <a:t> and </a:t>
            </a:r>
            <a:r>
              <a:rPr lang="en-US" altLang="en-US" sz="4000" dirty="0">
                <a:solidFill>
                  <a:srgbClr val="FF0000"/>
                </a:solidFill>
              </a:rPr>
              <a:t>pressure</a:t>
            </a:r>
            <a:r>
              <a:rPr lang="en-US" altLang="en-US" sz="4000" dirty="0">
                <a:solidFill>
                  <a:srgbClr val="7030A0"/>
                </a:solidFill>
              </a:rPr>
              <a:t>.</a:t>
            </a:r>
          </a:p>
        </p:txBody>
      </p:sp>
      <p:sp>
        <p:nvSpPr>
          <p:cNvPr id="2" name="Footer Placeholder 1">
            <a:extLst>
              <a:ext uri="{FF2B5EF4-FFF2-40B4-BE49-F238E27FC236}">
                <a16:creationId xmlns:a16="http://schemas.microsoft.com/office/drawing/2014/main" id="{E5977ED1-0266-9F8D-523A-4E4C56D67BB3}"/>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7FDCAFDA-2628-B739-6E17-DC81F160457E}"/>
              </a:ext>
            </a:extLst>
          </p:cNvPr>
          <p:cNvSpPr>
            <a:spLocks noGrp="1"/>
          </p:cNvSpPr>
          <p:nvPr>
            <p:ph type="sldNum" sz="quarter" idx="12"/>
          </p:nvPr>
        </p:nvSpPr>
        <p:spPr/>
        <p:txBody>
          <a:bodyPr/>
          <a:lstStyle/>
          <a:p>
            <a:pPr>
              <a:defRPr/>
            </a:pPr>
            <a:fld id="{47AE5107-A1EE-4182-8C6D-0DB18858F727}" type="slidenum">
              <a:rPr lang="en-US" smtClean="0"/>
              <a:pPr>
                <a:defRPr/>
              </a:pPr>
              <a:t>34</a:t>
            </a:fld>
            <a:endParaRPr lang="en-US" dirty="0"/>
          </a:p>
        </p:txBody>
      </p:sp>
    </p:spTree>
    <p:extLst>
      <p:ext uri="{BB962C8B-B14F-4D97-AF65-F5344CB8AC3E}">
        <p14:creationId xmlns:p14="http://schemas.microsoft.com/office/powerpoint/2010/main" val="32481625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up)">
                                      <p:cBhvr>
                                        <p:cTn id="7" dur="5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7347">
                                            <p:txEl>
                                              <p:pRg st="2" end="2"/>
                                            </p:txEl>
                                          </p:spTgt>
                                        </p:tgtEl>
                                        <p:attrNameLst>
                                          <p:attrName>style.visibility</p:attrName>
                                        </p:attrNameLst>
                                      </p:cBhvr>
                                      <p:to>
                                        <p:strVal val="visible"/>
                                      </p:to>
                                    </p:set>
                                    <p:animEffect transition="in" filter="wipe(up)">
                                      <p:cBhvr>
                                        <p:cTn id="12" dur="500"/>
                                        <p:tgtEl>
                                          <p:spTgt spid="573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7347">
                                            <p:txEl>
                                              <p:pRg st="4" end="4"/>
                                            </p:txEl>
                                          </p:spTgt>
                                        </p:tgtEl>
                                        <p:attrNameLst>
                                          <p:attrName>style.visibility</p:attrName>
                                        </p:attrNameLst>
                                      </p:cBhvr>
                                      <p:to>
                                        <p:strVal val="visible"/>
                                      </p:to>
                                    </p:set>
                                    <p:animEffect transition="in" filter="wipe(up)">
                                      <p:cBhvr>
                                        <p:cTn id="17" dur="5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4000"/>
              <a:t>Granite under heat and pressure turns to Gneiss</a:t>
            </a:r>
          </a:p>
        </p:txBody>
      </p:sp>
      <p:sp>
        <p:nvSpPr>
          <p:cNvPr id="65539" name="Rectangle 3"/>
          <p:cNvSpPr>
            <a:spLocks noGrp="1" noChangeArrowheads="1"/>
          </p:cNvSpPr>
          <p:nvPr>
            <p:ph type="body" idx="1"/>
          </p:nvPr>
        </p:nvSpPr>
        <p:spPr/>
        <p:txBody>
          <a:bodyPr/>
          <a:lstStyle/>
          <a:p>
            <a:pPr eaLnBrk="1" hangingPunct="1"/>
            <a:endParaRPr lang="en-US" altLang="en-US"/>
          </a:p>
        </p:txBody>
      </p:sp>
      <p:pic>
        <p:nvPicPr>
          <p:cNvPr id="65540" name="Picture 4" descr="tum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7244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gne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65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19800" y="930086"/>
            <a:ext cx="2579552" cy="523220"/>
          </a:xfrm>
          <a:prstGeom prst="rect">
            <a:avLst/>
          </a:prstGeom>
        </p:spPr>
        <p:txBody>
          <a:bodyPr wrap="none">
            <a:spAutoFit/>
          </a:bodyPr>
          <a:lstStyle/>
          <a:p>
            <a:pPr algn="ctr"/>
            <a:r>
              <a:rPr lang="en-US" altLang="en-US" sz="2800" dirty="0">
                <a:solidFill>
                  <a:srgbClr val="FFC000"/>
                </a:solidFill>
              </a:rPr>
              <a:t>ENRICHMENT</a:t>
            </a:r>
            <a:endParaRPr lang="en-US" sz="2800" dirty="0"/>
          </a:p>
        </p:txBody>
      </p:sp>
      <p:sp>
        <p:nvSpPr>
          <p:cNvPr id="2" name="Footer Placeholder 1">
            <a:extLst>
              <a:ext uri="{FF2B5EF4-FFF2-40B4-BE49-F238E27FC236}">
                <a16:creationId xmlns:a16="http://schemas.microsoft.com/office/drawing/2014/main" id="{D49B7FDF-F160-3437-FB6F-876934156026}"/>
              </a:ext>
            </a:extLst>
          </p:cNvPr>
          <p:cNvSpPr>
            <a:spLocks noGrp="1"/>
          </p:cNvSpPr>
          <p:nvPr>
            <p:ph type="ftr" sz="quarter" idx="11"/>
          </p:nvPr>
        </p:nvSpPr>
        <p:spPr/>
        <p:txBody>
          <a:bodyPr/>
          <a:lstStyle/>
          <a:p>
            <a:pPr>
              <a:defRPr/>
            </a:pPr>
            <a:r>
              <a:rPr lang="en-US"/>
              <a:t>Earth &amp; Lithosphere</a:t>
            </a:r>
          </a:p>
        </p:txBody>
      </p:sp>
      <p:sp>
        <p:nvSpPr>
          <p:cNvPr id="3" name="Slide Number Placeholder 2">
            <a:extLst>
              <a:ext uri="{FF2B5EF4-FFF2-40B4-BE49-F238E27FC236}">
                <a16:creationId xmlns:a16="http://schemas.microsoft.com/office/drawing/2014/main" id="{F5D3306C-AAA7-338E-4460-D323EDDD2F4C}"/>
              </a:ext>
            </a:extLst>
          </p:cNvPr>
          <p:cNvSpPr>
            <a:spLocks noGrp="1"/>
          </p:cNvSpPr>
          <p:nvPr>
            <p:ph type="sldNum" sz="quarter" idx="12"/>
          </p:nvPr>
        </p:nvSpPr>
        <p:spPr/>
        <p:txBody>
          <a:bodyPr/>
          <a:lstStyle/>
          <a:p>
            <a:pPr>
              <a:defRPr/>
            </a:pPr>
            <a:fld id="{47AE5107-A1EE-4182-8C6D-0DB18858F727}" type="slidenum">
              <a:rPr lang="en-US" smtClean="0"/>
              <a:pPr>
                <a:defRPr/>
              </a:pPr>
              <a:t>35</a:t>
            </a:fld>
            <a:endParaRPr lang="en-US" dirty="0"/>
          </a:p>
        </p:txBody>
      </p:sp>
    </p:spTree>
    <p:extLst>
      <p:ext uri="{BB962C8B-B14F-4D97-AF65-F5344CB8AC3E}">
        <p14:creationId xmlns:p14="http://schemas.microsoft.com/office/powerpoint/2010/main" val="3580225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fade">
                                      <p:cBhvr>
                                        <p:cTn id="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 y="376384"/>
            <a:ext cx="8229600" cy="1143000"/>
          </a:xfrm>
        </p:spPr>
        <p:txBody>
          <a:bodyPr/>
          <a:lstStyle/>
          <a:p>
            <a:pPr eaLnBrk="1" hangingPunct="1"/>
            <a:r>
              <a:rPr lang="en-US" altLang="en-US" dirty="0"/>
              <a:t>Limestone to Marble</a:t>
            </a:r>
          </a:p>
        </p:txBody>
      </p:sp>
      <p:sp>
        <p:nvSpPr>
          <p:cNvPr id="66563" name="Rectangle 3"/>
          <p:cNvSpPr>
            <a:spLocks noGrp="1" noChangeArrowheads="1"/>
          </p:cNvSpPr>
          <p:nvPr>
            <p:ph type="body" idx="1"/>
          </p:nvPr>
        </p:nvSpPr>
        <p:spPr/>
        <p:txBody>
          <a:bodyPr/>
          <a:lstStyle/>
          <a:p>
            <a:pPr eaLnBrk="1" hangingPunct="1"/>
            <a:endParaRPr lang="en-US" altLang="en-US"/>
          </a:p>
        </p:txBody>
      </p:sp>
      <p:pic>
        <p:nvPicPr>
          <p:cNvPr id="66564" name="Picture 4" descr="lime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quartz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00200"/>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4343400" y="3048000"/>
            <a:ext cx="609600" cy="3810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77000" y="82348"/>
            <a:ext cx="2579552" cy="523220"/>
          </a:xfrm>
          <a:prstGeom prst="rect">
            <a:avLst/>
          </a:prstGeom>
        </p:spPr>
        <p:txBody>
          <a:bodyPr wrap="none">
            <a:spAutoFit/>
          </a:bodyPr>
          <a:lstStyle/>
          <a:p>
            <a:pPr algn="ctr"/>
            <a:r>
              <a:rPr lang="en-US" altLang="en-US" sz="2800" dirty="0">
                <a:solidFill>
                  <a:srgbClr val="FFC000"/>
                </a:solidFill>
              </a:rPr>
              <a:t>ENRICHMENT</a:t>
            </a:r>
            <a:endParaRPr lang="en-US" sz="2800" dirty="0"/>
          </a:p>
        </p:txBody>
      </p:sp>
      <p:sp>
        <p:nvSpPr>
          <p:cNvPr id="4" name="Footer Placeholder 3">
            <a:extLst>
              <a:ext uri="{FF2B5EF4-FFF2-40B4-BE49-F238E27FC236}">
                <a16:creationId xmlns:a16="http://schemas.microsoft.com/office/drawing/2014/main" id="{244BA594-4AFB-B679-FEFB-D58B5C6F3A98}"/>
              </a:ext>
            </a:extLst>
          </p:cNvPr>
          <p:cNvSpPr>
            <a:spLocks noGrp="1"/>
          </p:cNvSpPr>
          <p:nvPr>
            <p:ph type="ftr" sz="quarter" idx="11"/>
          </p:nvPr>
        </p:nvSpPr>
        <p:spPr/>
        <p:txBody>
          <a:bodyPr/>
          <a:lstStyle/>
          <a:p>
            <a:pPr>
              <a:defRPr/>
            </a:pPr>
            <a:r>
              <a:rPr lang="en-US"/>
              <a:t>Earth &amp; Lithosphere</a:t>
            </a:r>
          </a:p>
        </p:txBody>
      </p:sp>
      <p:sp>
        <p:nvSpPr>
          <p:cNvPr id="5" name="Slide Number Placeholder 4">
            <a:extLst>
              <a:ext uri="{FF2B5EF4-FFF2-40B4-BE49-F238E27FC236}">
                <a16:creationId xmlns:a16="http://schemas.microsoft.com/office/drawing/2014/main" id="{0887418C-8338-B4A7-0DA7-CE7DF7936C41}"/>
              </a:ext>
            </a:extLst>
          </p:cNvPr>
          <p:cNvSpPr>
            <a:spLocks noGrp="1"/>
          </p:cNvSpPr>
          <p:nvPr>
            <p:ph type="sldNum" sz="quarter" idx="12"/>
          </p:nvPr>
        </p:nvSpPr>
        <p:spPr/>
        <p:txBody>
          <a:bodyPr/>
          <a:lstStyle/>
          <a:p>
            <a:pPr>
              <a:defRPr/>
            </a:pPr>
            <a:fld id="{47AE5107-A1EE-4182-8C6D-0DB18858F727}" type="slidenum">
              <a:rPr lang="en-US" smtClean="0"/>
              <a:pPr>
                <a:defRPr/>
              </a:pPr>
              <a:t>36</a:t>
            </a:fld>
            <a:endParaRPr lang="en-US" dirty="0"/>
          </a:p>
        </p:txBody>
      </p:sp>
    </p:spTree>
    <p:extLst>
      <p:ext uri="{BB962C8B-B14F-4D97-AF65-F5344CB8AC3E}">
        <p14:creationId xmlns:p14="http://schemas.microsoft.com/office/powerpoint/2010/main" val="40836621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fade">
                                      <p:cBhvr>
                                        <p:cTn id="7"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6629400"/>
          </a:xfrm>
        </p:spPr>
        <p:txBody>
          <a:bodyPr/>
          <a:lstStyle/>
          <a:p>
            <a:pPr marL="0" lvl="0" indent="0">
              <a:buNone/>
            </a:pPr>
            <a:r>
              <a:rPr lang="en-US" sz="2800" b="1" dirty="0">
                <a:solidFill>
                  <a:srgbClr val="00B050"/>
                </a:solidFill>
              </a:rPr>
              <a:t>What are the 2 general types of igneous rocks?</a:t>
            </a:r>
            <a:endParaRPr lang="en-US" sz="2800" dirty="0">
              <a:solidFill>
                <a:srgbClr val="00B050"/>
              </a:solidFill>
            </a:endParaRPr>
          </a:p>
          <a:p>
            <a:pPr marL="0" lvl="0" indent="0">
              <a:buNone/>
            </a:pPr>
            <a:r>
              <a:rPr lang="en-US" sz="2400" b="1" dirty="0"/>
              <a:t> </a:t>
            </a:r>
            <a:endParaRPr lang="en-US" sz="2400" dirty="0"/>
          </a:p>
          <a:p>
            <a:pPr marL="0" indent="0">
              <a:buNone/>
            </a:pPr>
            <a:endParaRPr lang="en-US" sz="1600" b="1" dirty="0"/>
          </a:p>
          <a:p>
            <a:pPr marL="0" indent="0">
              <a:buNone/>
            </a:pPr>
            <a:r>
              <a:rPr lang="en-US" sz="2800" b="1" dirty="0">
                <a:solidFill>
                  <a:srgbClr val="00B050"/>
                </a:solidFill>
              </a:rPr>
              <a:t>What 2 factors create a metamorphic rock?</a:t>
            </a:r>
            <a:r>
              <a:rPr lang="en-US" sz="2800" dirty="0"/>
              <a:t> </a:t>
            </a:r>
          </a:p>
          <a:p>
            <a:pPr marL="0" indent="0">
              <a:buNone/>
            </a:pPr>
            <a:r>
              <a:rPr lang="en-US" sz="2400" b="1" dirty="0"/>
              <a:t> </a:t>
            </a:r>
            <a:endParaRPr lang="en-US" sz="2400" dirty="0"/>
          </a:p>
          <a:p>
            <a:pPr marL="0" lvl="0" indent="0">
              <a:buNone/>
            </a:pPr>
            <a:endParaRPr lang="en-US" sz="1600" b="1" dirty="0">
              <a:solidFill>
                <a:srgbClr val="00B050"/>
              </a:solidFill>
            </a:endParaRPr>
          </a:p>
          <a:p>
            <a:pPr marL="0" lvl="0" indent="0">
              <a:buNone/>
            </a:pPr>
            <a:r>
              <a:rPr lang="en-US" sz="2800" b="1" dirty="0">
                <a:solidFill>
                  <a:srgbClr val="00B050"/>
                </a:solidFill>
              </a:rPr>
              <a:t>From inside out, what are the layers of the earth?</a:t>
            </a:r>
            <a:br>
              <a:rPr lang="en-US" sz="2400" b="1" dirty="0"/>
            </a:br>
            <a:r>
              <a:rPr lang="en-US" sz="2400" b="1" dirty="0"/>
              <a:t> </a:t>
            </a:r>
            <a:endParaRPr lang="en-US" sz="2400" dirty="0"/>
          </a:p>
          <a:p>
            <a:pPr marL="0" indent="0">
              <a:buNone/>
            </a:pPr>
            <a:endParaRPr lang="en-US" sz="1600" b="1" dirty="0"/>
          </a:p>
          <a:p>
            <a:pPr marL="0" indent="0">
              <a:buNone/>
            </a:pPr>
            <a:r>
              <a:rPr lang="en-US" sz="2800" b="1" dirty="0">
                <a:solidFill>
                  <a:srgbClr val="00B050"/>
                </a:solidFill>
              </a:rPr>
              <a:t>Which earth interior layer is biggest? Smallest?</a:t>
            </a:r>
            <a:endParaRPr lang="en-US" sz="2800" dirty="0">
              <a:solidFill>
                <a:srgbClr val="00B050"/>
              </a:solidFill>
            </a:endParaRPr>
          </a:p>
          <a:p>
            <a:pPr marL="0" indent="0">
              <a:buNone/>
            </a:pPr>
            <a:r>
              <a:rPr lang="en-US" sz="2400" b="1" dirty="0"/>
              <a:t> </a:t>
            </a:r>
            <a:endParaRPr lang="en-US" sz="2400" dirty="0"/>
          </a:p>
          <a:p>
            <a:pPr marL="0" indent="0">
              <a:buNone/>
            </a:pPr>
            <a:endParaRPr lang="en-US" sz="1600" dirty="0"/>
          </a:p>
          <a:p>
            <a:pPr marL="0" lvl="0" indent="0">
              <a:buNone/>
            </a:pPr>
            <a:r>
              <a:rPr lang="en-US" sz="2800" b="1" dirty="0">
                <a:solidFill>
                  <a:srgbClr val="00B050"/>
                </a:solidFill>
              </a:rPr>
              <a:t>Distinguish between the lithosphere &amp; asthenosphere?</a:t>
            </a:r>
            <a:endParaRPr lang="en-US" sz="2800" dirty="0">
              <a:solidFill>
                <a:srgbClr val="00B050"/>
              </a:solidFill>
            </a:endParaRPr>
          </a:p>
          <a:p>
            <a:pPr marL="0" indent="0">
              <a:buNone/>
            </a:pPr>
            <a:r>
              <a:rPr lang="en-US" sz="2400" b="1" dirty="0"/>
              <a:t> </a:t>
            </a: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37</a:t>
            </a:fld>
            <a:endParaRPr lang="en-US" dirty="0"/>
          </a:p>
        </p:txBody>
      </p:sp>
      <p:pic>
        <p:nvPicPr>
          <p:cNvPr id="6" name="Picture 5" descr="quick_check-01.eps"/>
          <p:cNvPicPr/>
          <p:nvPr/>
        </p:nvPicPr>
        <p:blipFill>
          <a:blip r:embed="rId2">
            <a:extLst>
              <a:ext uri="{28A0092B-C50C-407E-A947-70E740481C1C}">
                <a14:useLocalDpi xmlns:a14="http://schemas.microsoft.com/office/drawing/2010/main" val="0"/>
              </a:ext>
            </a:extLst>
          </a:blip>
          <a:stretch>
            <a:fillRect/>
          </a:stretch>
        </p:blipFill>
        <p:spPr>
          <a:xfrm>
            <a:off x="8153400" y="1"/>
            <a:ext cx="990600" cy="990600"/>
          </a:xfrm>
          <a:prstGeom prst="rect">
            <a:avLst/>
          </a:prstGeom>
        </p:spPr>
      </p:pic>
    </p:spTree>
    <p:extLst>
      <p:ext uri="{BB962C8B-B14F-4D97-AF65-F5344CB8AC3E}">
        <p14:creationId xmlns:p14="http://schemas.microsoft.com/office/powerpoint/2010/main" val="429406620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6629400"/>
          </a:xfrm>
        </p:spPr>
        <p:txBody>
          <a:bodyPr/>
          <a:lstStyle/>
          <a:p>
            <a:pPr marL="0" lvl="0" indent="0">
              <a:buNone/>
            </a:pPr>
            <a:r>
              <a:rPr lang="en-US" sz="2800" b="1" dirty="0">
                <a:solidFill>
                  <a:srgbClr val="00B050"/>
                </a:solidFill>
              </a:rPr>
              <a:t>What are the 2 general types of igneous rocks?</a:t>
            </a:r>
            <a:endParaRPr lang="en-US" sz="2800" dirty="0">
              <a:solidFill>
                <a:srgbClr val="00B050"/>
              </a:solidFill>
            </a:endParaRPr>
          </a:p>
          <a:p>
            <a:pPr marL="0" lvl="0" indent="0">
              <a:buNone/>
            </a:pPr>
            <a:r>
              <a:rPr lang="en-US" sz="2400" b="1" dirty="0"/>
              <a:t>The type of magma (inside earth) &amp; lava (earth’s surface)</a:t>
            </a:r>
            <a:endParaRPr lang="en-US" sz="2400" dirty="0"/>
          </a:p>
          <a:p>
            <a:pPr marL="0" indent="0">
              <a:buNone/>
            </a:pPr>
            <a:endParaRPr lang="en-US" sz="1600" b="1" dirty="0"/>
          </a:p>
          <a:p>
            <a:pPr marL="0" indent="0">
              <a:buNone/>
            </a:pPr>
            <a:r>
              <a:rPr lang="en-US" sz="2800" b="1" dirty="0">
                <a:solidFill>
                  <a:srgbClr val="00B050"/>
                </a:solidFill>
              </a:rPr>
              <a:t>What 2 factors create a metamorphic rock?</a:t>
            </a:r>
            <a:r>
              <a:rPr lang="en-US" sz="2800" dirty="0"/>
              <a:t> </a:t>
            </a:r>
          </a:p>
          <a:p>
            <a:pPr marL="0" indent="0">
              <a:buNone/>
            </a:pPr>
            <a:r>
              <a:rPr lang="en-US" sz="2400" b="1" dirty="0"/>
              <a:t>The two main agents of morphing are heat and pressure</a:t>
            </a:r>
            <a:endParaRPr lang="en-US" sz="2400" dirty="0"/>
          </a:p>
          <a:p>
            <a:pPr marL="0" lvl="0" indent="0">
              <a:buNone/>
            </a:pPr>
            <a:endParaRPr lang="en-US" sz="1600" b="1" dirty="0">
              <a:solidFill>
                <a:srgbClr val="00B050"/>
              </a:solidFill>
            </a:endParaRPr>
          </a:p>
          <a:p>
            <a:pPr marL="0" lvl="0" indent="0">
              <a:buNone/>
            </a:pPr>
            <a:r>
              <a:rPr lang="en-US" sz="2800" b="1" dirty="0">
                <a:solidFill>
                  <a:srgbClr val="00B050"/>
                </a:solidFill>
              </a:rPr>
              <a:t>From inside out, what are the layers of the earth?</a:t>
            </a:r>
            <a:br>
              <a:rPr lang="en-US" sz="2400" b="1" dirty="0"/>
            </a:br>
            <a:r>
              <a:rPr lang="en-US" sz="2400" b="1" dirty="0"/>
              <a:t>inner core, outer core, mantle, and crust</a:t>
            </a:r>
            <a:endParaRPr lang="en-US" sz="2400" dirty="0"/>
          </a:p>
          <a:p>
            <a:pPr marL="0" indent="0">
              <a:buNone/>
            </a:pPr>
            <a:endParaRPr lang="en-US" sz="1600" b="1" dirty="0"/>
          </a:p>
          <a:p>
            <a:pPr marL="0" indent="0">
              <a:buNone/>
            </a:pPr>
            <a:r>
              <a:rPr lang="en-US" sz="2800" b="1" dirty="0">
                <a:solidFill>
                  <a:srgbClr val="00B050"/>
                </a:solidFill>
              </a:rPr>
              <a:t>Which earth interior layer is biggest? Smallest?</a:t>
            </a:r>
            <a:endParaRPr lang="en-US" sz="2800" dirty="0">
              <a:solidFill>
                <a:srgbClr val="00B050"/>
              </a:solidFill>
            </a:endParaRPr>
          </a:p>
          <a:p>
            <a:pPr marL="0" indent="0">
              <a:buNone/>
            </a:pPr>
            <a:r>
              <a:rPr lang="en-US" sz="2400" b="1" dirty="0"/>
              <a:t>Mantle is the largest and the crust is the smallest</a:t>
            </a:r>
            <a:endParaRPr lang="en-US" sz="2400" dirty="0"/>
          </a:p>
          <a:p>
            <a:pPr marL="0" indent="0">
              <a:buNone/>
            </a:pPr>
            <a:endParaRPr lang="en-US" sz="1600" dirty="0"/>
          </a:p>
          <a:p>
            <a:pPr marL="0" lvl="0" indent="0">
              <a:buNone/>
            </a:pPr>
            <a:r>
              <a:rPr lang="en-US" sz="2800" b="1" dirty="0">
                <a:solidFill>
                  <a:srgbClr val="00B050"/>
                </a:solidFill>
              </a:rPr>
              <a:t>Distinguish between the lithosphere &amp; asthenosphere?</a:t>
            </a:r>
            <a:endParaRPr lang="en-US" sz="2800" dirty="0">
              <a:solidFill>
                <a:srgbClr val="00B050"/>
              </a:solidFill>
            </a:endParaRPr>
          </a:p>
          <a:p>
            <a:pPr marL="0" indent="0">
              <a:buNone/>
            </a:pPr>
            <a:r>
              <a:rPr lang="en-US" sz="2400" b="1" dirty="0"/>
              <a:t>Lithosphere is the solid crust and upper part of the mantle that floats and moves on top of the asthenosphere (part of the mantle below the lithosphere)</a:t>
            </a: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38</a:t>
            </a:fld>
            <a:endParaRPr lang="en-US" dirty="0"/>
          </a:p>
        </p:txBody>
      </p:sp>
      <p:pic>
        <p:nvPicPr>
          <p:cNvPr id="6" name="Picture 5" descr="quick_check-01.eps"/>
          <p:cNvPicPr/>
          <p:nvPr/>
        </p:nvPicPr>
        <p:blipFill>
          <a:blip r:embed="rId2">
            <a:extLst>
              <a:ext uri="{28A0092B-C50C-407E-A947-70E740481C1C}">
                <a14:useLocalDpi xmlns:a14="http://schemas.microsoft.com/office/drawing/2010/main" val="0"/>
              </a:ext>
            </a:extLst>
          </a:blip>
          <a:stretch>
            <a:fillRect/>
          </a:stretch>
        </p:blipFill>
        <p:spPr>
          <a:xfrm>
            <a:off x="8153400" y="1"/>
            <a:ext cx="990600" cy="990600"/>
          </a:xfrm>
          <a:prstGeom prst="rect">
            <a:avLst/>
          </a:prstGeom>
        </p:spPr>
      </p:pic>
    </p:spTree>
    <p:extLst>
      <p:ext uri="{BB962C8B-B14F-4D97-AF65-F5344CB8AC3E}">
        <p14:creationId xmlns:p14="http://schemas.microsoft.com/office/powerpoint/2010/main" val="8045510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74638"/>
            <a:ext cx="6248400" cy="1143000"/>
          </a:xfrm>
        </p:spPr>
        <p:txBody>
          <a:bodyPr/>
          <a:lstStyle/>
          <a:p>
            <a:pPr eaLnBrk="1" hangingPunct="1"/>
            <a:r>
              <a:rPr lang="en-US" altLang="en-US" sz="3200" dirty="0"/>
              <a:t>How Do We Know What We Know?</a:t>
            </a:r>
          </a:p>
        </p:txBody>
      </p:sp>
      <p:sp>
        <p:nvSpPr>
          <p:cNvPr id="13315" name="Rectangle 3"/>
          <p:cNvSpPr>
            <a:spLocks noGrp="1" noChangeArrowheads="1"/>
          </p:cNvSpPr>
          <p:nvPr>
            <p:ph idx="1"/>
          </p:nvPr>
        </p:nvSpPr>
        <p:spPr/>
        <p:txBody>
          <a:bodyPr/>
          <a:lstStyle/>
          <a:p>
            <a:pPr marL="0" indent="0" eaLnBrk="1" hangingPunct="1">
              <a:buNone/>
            </a:pPr>
            <a:r>
              <a:rPr lang="en-US" altLang="en-US" sz="3600" b="1" dirty="0">
                <a:solidFill>
                  <a:srgbClr val="00B050"/>
                </a:solidFill>
              </a:rPr>
              <a:t>Since no one or any camera has ever gone into the depth’s of the mantle or deeper into the earth’s core, how do we know all of these things?</a:t>
            </a:r>
            <a:endParaRPr lang="en-US" altLang="en-US" sz="3600" b="1" dirty="0">
              <a:solidFill>
                <a:srgbClr val="7030A0"/>
              </a:solidFill>
            </a:endParaRPr>
          </a:p>
          <a:p>
            <a:pPr eaLnBrk="1" hangingPunct="1">
              <a:buFontTx/>
              <a:buNone/>
            </a:pPr>
            <a:endParaRPr lang="en-US" altLang="en-US" dirty="0"/>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39</a:t>
            </a:fld>
            <a:endParaRPr lang="en-US" dirty="0"/>
          </a:p>
        </p:txBody>
      </p:sp>
      <p:pic>
        <p:nvPicPr>
          <p:cNvPr id="6" name="Picture 5" descr="think_about_it-01.eps"/>
          <p:cNvPicPr/>
          <p:nvPr/>
        </p:nvPicPr>
        <p:blipFill>
          <a:blip r:embed="rId2">
            <a:extLst>
              <a:ext uri="{28A0092B-C50C-407E-A947-70E740481C1C}">
                <a14:useLocalDpi xmlns:a14="http://schemas.microsoft.com/office/drawing/2010/main" val="0"/>
              </a:ext>
            </a:extLst>
          </a:blip>
          <a:stretch>
            <a:fillRect/>
          </a:stretch>
        </p:blipFill>
        <p:spPr>
          <a:xfrm>
            <a:off x="7734300" y="15977"/>
            <a:ext cx="1409700" cy="1143000"/>
          </a:xfrm>
          <a:prstGeom prst="rect">
            <a:avLst/>
          </a:prstGeom>
        </p:spPr>
      </p:pic>
    </p:spTree>
    <p:extLst>
      <p:ext uri="{BB962C8B-B14F-4D97-AF65-F5344CB8AC3E}">
        <p14:creationId xmlns:p14="http://schemas.microsoft.com/office/powerpoint/2010/main" val="1065659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left)">
                                      <p:cBhvr>
                                        <p:cTn id="7" dur="5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58" y="0"/>
            <a:ext cx="8229600" cy="1143000"/>
          </a:xfrm>
        </p:spPr>
        <p:txBody>
          <a:bodyPr/>
          <a:lstStyle/>
          <a:p>
            <a:r>
              <a:rPr lang="en-US" dirty="0"/>
              <a:t>What do we know?</a:t>
            </a:r>
          </a:p>
        </p:txBody>
      </p:sp>
      <p:sp>
        <p:nvSpPr>
          <p:cNvPr id="3" name="Content Placeholder 2"/>
          <p:cNvSpPr>
            <a:spLocks noGrp="1"/>
          </p:cNvSpPr>
          <p:nvPr>
            <p:ph idx="1"/>
          </p:nvPr>
        </p:nvSpPr>
        <p:spPr>
          <a:xfrm>
            <a:off x="461158" y="990600"/>
            <a:ext cx="8229600" cy="5029200"/>
          </a:xfrm>
        </p:spPr>
        <p:txBody>
          <a:bodyPr/>
          <a:lstStyle/>
          <a:p>
            <a:pPr marL="0" indent="0">
              <a:buNone/>
            </a:pPr>
            <a:r>
              <a:rPr lang="en-US" sz="4000" dirty="0">
                <a:solidFill>
                  <a:srgbClr val="FF0000"/>
                </a:solidFill>
              </a:rPr>
              <a:t>Name major land structures on planet earth. </a:t>
            </a:r>
            <a:r>
              <a:rPr lang="en-US" sz="4000" dirty="0">
                <a:solidFill>
                  <a:srgbClr val="00B050"/>
                </a:solidFill>
              </a:rPr>
              <a:t>How are these formed?</a:t>
            </a:r>
          </a:p>
          <a:p>
            <a:pPr marL="463550" indent="0">
              <a:buNone/>
              <a:tabLst>
                <a:tab pos="4114800" algn="l"/>
              </a:tabLst>
            </a:pPr>
            <a:r>
              <a:rPr lang="en-US" sz="4000" dirty="0">
                <a:solidFill>
                  <a:srgbClr val="0070C0"/>
                </a:solidFill>
              </a:rPr>
              <a:t>Mountains</a:t>
            </a:r>
          </a:p>
          <a:p>
            <a:pPr marL="463550" indent="0">
              <a:buNone/>
              <a:tabLst>
                <a:tab pos="4114800" algn="l"/>
              </a:tabLst>
            </a:pPr>
            <a:r>
              <a:rPr lang="en-US" sz="4000" dirty="0">
                <a:solidFill>
                  <a:srgbClr val="0070C0"/>
                </a:solidFill>
              </a:rPr>
              <a:t>volcanoes	</a:t>
            </a:r>
          </a:p>
          <a:p>
            <a:pPr marL="463550" indent="0">
              <a:buNone/>
              <a:tabLst>
                <a:tab pos="4114800" algn="l"/>
              </a:tabLst>
            </a:pPr>
            <a:r>
              <a:rPr lang="en-US" sz="4000" dirty="0">
                <a:solidFill>
                  <a:srgbClr val="0070C0"/>
                </a:solidFill>
              </a:rPr>
              <a:t>ocean trenches</a:t>
            </a:r>
          </a:p>
          <a:p>
            <a:pPr marL="463550" indent="0">
              <a:buNone/>
              <a:tabLst>
                <a:tab pos="4114800" algn="l"/>
              </a:tabLst>
            </a:pPr>
            <a:r>
              <a:rPr lang="en-US" sz="4000" dirty="0">
                <a:solidFill>
                  <a:srgbClr val="0070C0"/>
                </a:solidFill>
              </a:rPr>
              <a:t>ocean ridges</a:t>
            </a:r>
          </a:p>
          <a:p>
            <a:pPr marL="463550" indent="0">
              <a:buNone/>
              <a:tabLst>
                <a:tab pos="4114800" algn="l"/>
              </a:tabLst>
            </a:pPr>
            <a:r>
              <a:rPr lang="en-US" sz="4000" dirty="0">
                <a:solidFill>
                  <a:srgbClr val="0070C0"/>
                </a:solidFill>
              </a:rPr>
              <a:t> earthquakes</a:t>
            </a:r>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4</a:t>
            </a:fld>
            <a:endParaRPr lang="en-US" dirty="0"/>
          </a:p>
        </p:txBody>
      </p:sp>
      <p:pic>
        <p:nvPicPr>
          <p:cNvPr id="7" name="Picture 6" descr="think_about_it-01.eps"/>
          <p:cNvPicPr/>
          <p:nvPr/>
        </p:nvPicPr>
        <p:blipFill>
          <a:blip r:embed="rId2">
            <a:extLst>
              <a:ext uri="{28A0092B-C50C-407E-A947-70E740481C1C}">
                <a14:useLocalDpi xmlns:a14="http://schemas.microsoft.com/office/drawing/2010/main" val="0"/>
              </a:ext>
            </a:extLst>
          </a:blip>
          <a:stretch>
            <a:fillRect/>
          </a:stretch>
        </p:blipFill>
        <p:spPr>
          <a:xfrm>
            <a:off x="8077200" y="65139"/>
            <a:ext cx="1066800" cy="925461"/>
          </a:xfrm>
          <a:prstGeom prst="rect">
            <a:avLst/>
          </a:prstGeom>
        </p:spPr>
      </p:pic>
    </p:spTree>
    <p:extLst>
      <p:ext uri="{BB962C8B-B14F-4D97-AF65-F5344CB8AC3E}">
        <p14:creationId xmlns:p14="http://schemas.microsoft.com/office/powerpoint/2010/main" val="3095576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a:t>How Do We Know What We Know?</a:t>
            </a:r>
          </a:p>
        </p:txBody>
      </p:sp>
      <p:sp>
        <p:nvSpPr>
          <p:cNvPr id="13315" name="Rectangle 3"/>
          <p:cNvSpPr>
            <a:spLocks noGrp="1" noChangeArrowheads="1"/>
          </p:cNvSpPr>
          <p:nvPr>
            <p:ph idx="1"/>
          </p:nvPr>
        </p:nvSpPr>
        <p:spPr>
          <a:xfrm>
            <a:off x="304800" y="1600200"/>
            <a:ext cx="8610600" cy="4525963"/>
          </a:xfrm>
        </p:spPr>
        <p:txBody>
          <a:bodyPr/>
          <a:lstStyle/>
          <a:p>
            <a:pPr eaLnBrk="1" hangingPunct="1">
              <a:spcBef>
                <a:spcPts val="1800"/>
              </a:spcBef>
            </a:pPr>
            <a:r>
              <a:rPr lang="en-US" altLang="en-US" b="1" dirty="0">
                <a:solidFill>
                  <a:srgbClr val="00B050"/>
                </a:solidFill>
              </a:rPr>
              <a:t>The Discovery that earth has layers was supported by evidence from </a:t>
            </a:r>
            <a:r>
              <a:rPr lang="en-US" altLang="en-US" b="1" u="sng" dirty="0"/>
              <a:t>earthquake</a:t>
            </a:r>
            <a:r>
              <a:rPr lang="en-US" altLang="en-US" b="1" dirty="0">
                <a:solidFill>
                  <a:srgbClr val="00B050"/>
                </a:solidFill>
              </a:rPr>
              <a:t> waves. </a:t>
            </a:r>
          </a:p>
          <a:p>
            <a:pPr eaLnBrk="1" hangingPunct="1">
              <a:spcBef>
                <a:spcPts val="1800"/>
              </a:spcBef>
            </a:pPr>
            <a:r>
              <a:rPr lang="en-US" altLang="en-US" b="1" dirty="0">
                <a:solidFill>
                  <a:srgbClr val="FF0000"/>
                </a:solidFill>
              </a:rPr>
              <a:t>When an earthquake occurs energy is released in wave form in all directions from where the quake occurred.  </a:t>
            </a:r>
          </a:p>
          <a:p>
            <a:pPr eaLnBrk="1" hangingPunct="1">
              <a:spcBef>
                <a:spcPts val="1800"/>
              </a:spcBef>
            </a:pPr>
            <a:r>
              <a:rPr lang="en-US" altLang="en-US" b="1" dirty="0">
                <a:solidFill>
                  <a:srgbClr val="7030A0"/>
                </a:solidFill>
              </a:rPr>
              <a:t>The </a:t>
            </a:r>
            <a:r>
              <a:rPr lang="en-US" altLang="en-US" b="1" u="sng" dirty="0">
                <a:solidFill>
                  <a:srgbClr val="00B0F0"/>
                </a:solidFill>
              </a:rPr>
              <a:t>seismic waves</a:t>
            </a:r>
            <a:r>
              <a:rPr lang="en-US" altLang="en-US" b="1" dirty="0">
                <a:solidFill>
                  <a:srgbClr val="00B0F0"/>
                </a:solidFill>
              </a:rPr>
              <a:t> </a:t>
            </a:r>
            <a:r>
              <a:rPr lang="en-US" altLang="en-US" b="1" dirty="0">
                <a:solidFill>
                  <a:srgbClr val="7030A0"/>
                </a:solidFill>
              </a:rPr>
              <a:t>(earthquake waves) travel differently through different materials.</a:t>
            </a:r>
          </a:p>
          <a:p>
            <a:pPr eaLnBrk="1" hangingPunct="1">
              <a:buFontTx/>
              <a:buNone/>
            </a:pPr>
            <a:endParaRPr lang="en-US" altLang="en-US" dirty="0"/>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40</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left)">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wipe(left)">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wipe(left)">
                                      <p:cBhvr>
                                        <p:cTn id="17"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a:t>Types of Seismic Waves</a:t>
            </a:r>
          </a:p>
        </p:txBody>
      </p:sp>
      <p:sp>
        <p:nvSpPr>
          <p:cNvPr id="15363" name="Content Placeholder 2"/>
          <p:cNvSpPr>
            <a:spLocks noGrp="1"/>
          </p:cNvSpPr>
          <p:nvPr>
            <p:ph idx="1"/>
          </p:nvPr>
        </p:nvSpPr>
        <p:spPr>
          <a:xfrm>
            <a:off x="533400" y="1295400"/>
            <a:ext cx="8229600" cy="3733800"/>
          </a:xfrm>
        </p:spPr>
        <p:txBody>
          <a:bodyPr/>
          <a:lstStyle/>
          <a:p>
            <a:pPr marL="0" indent="0" eaLnBrk="1" hangingPunct="1">
              <a:buNone/>
            </a:pPr>
            <a:r>
              <a:rPr lang="en-US" altLang="en-US" dirty="0">
                <a:hlinkClick r:id="rId2"/>
              </a:rPr>
              <a:t>http://somup.com/cFQrrcVW9d</a:t>
            </a:r>
            <a:r>
              <a:rPr lang="en-US" altLang="en-US" dirty="0"/>
              <a:t> (0:35)</a:t>
            </a:r>
          </a:p>
          <a:p>
            <a:pPr marL="0" indent="0" eaLnBrk="1" hangingPunct="1">
              <a:buNone/>
            </a:pPr>
            <a:r>
              <a:rPr lang="en-US" altLang="en-US" dirty="0"/>
              <a:t>Simulation of P and S waves</a:t>
            </a:r>
          </a:p>
          <a:p>
            <a:pPr marL="0" indent="0" eaLnBrk="1" hangingPunct="1">
              <a:buNone/>
            </a:pPr>
            <a:endParaRPr lang="en-US" altLang="en-US" dirty="0"/>
          </a:p>
          <a:p>
            <a:pPr marL="0" indent="0" eaLnBrk="1" hangingPunct="1">
              <a:buFont typeface="Arial" charset="0"/>
              <a:buNone/>
            </a:pPr>
            <a:r>
              <a:rPr lang="en-US" altLang="en-US" sz="3600" dirty="0">
                <a:solidFill>
                  <a:srgbClr val="FF0000"/>
                </a:solidFill>
              </a:rPr>
              <a:t>Secondary (S) waves can only travel through </a:t>
            </a:r>
            <a:r>
              <a:rPr lang="en-US" altLang="en-US" sz="3600" dirty="0">
                <a:solidFill>
                  <a:srgbClr val="002060"/>
                </a:solidFill>
              </a:rPr>
              <a:t>solids</a:t>
            </a:r>
            <a:r>
              <a:rPr lang="en-US" altLang="en-US" sz="3600" dirty="0">
                <a:solidFill>
                  <a:srgbClr val="FF0000"/>
                </a:solidFill>
              </a:rPr>
              <a:t>. Therefore, scientists concluded that the </a:t>
            </a:r>
            <a:r>
              <a:rPr lang="en-US" altLang="en-US" sz="3600" dirty="0">
                <a:solidFill>
                  <a:srgbClr val="00B050"/>
                </a:solidFill>
              </a:rPr>
              <a:t>earth’s outer core must be molten (liquid)</a:t>
            </a:r>
            <a:r>
              <a:rPr lang="en-US" altLang="en-US" sz="3600" dirty="0">
                <a:solidFill>
                  <a:srgbClr val="FF0000"/>
                </a:solidFill>
              </a:rPr>
              <a:t>.</a:t>
            </a:r>
          </a:p>
          <a:p>
            <a:pPr marL="0" indent="0" eaLnBrk="1" hangingPunct="1">
              <a:buFont typeface="Arial" charset="0"/>
              <a:buNone/>
            </a:pPr>
            <a:endParaRPr lang="en-US" altLang="en-US" dirty="0"/>
          </a:p>
        </p:txBody>
      </p:sp>
      <p:sp>
        <p:nvSpPr>
          <p:cNvPr id="3" name="Footer Placeholder 2"/>
          <p:cNvSpPr>
            <a:spLocks noGrp="1"/>
          </p:cNvSpPr>
          <p:nvPr>
            <p:ph type="ftr" sz="quarter" idx="11"/>
          </p:nvPr>
        </p:nvSpPr>
        <p:spPr/>
        <p:txBody>
          <a:bodyPr/>
          <a:lstStyle/>
          <a:p>
            <a:pPr>
              <a:defRPr/>
            </a:pPr>
            <a:r>
              <a:rPr lang="en-US"/>
              <a:t>Earth &amp; Lithosphere</a:t>
            </a:r>
          </a:p>
        </p:txBody>
      </p:sp>
      <p:sp>
        <p:nvSpPr>
          <p:cNvPr id="4" name="Slide Number Placeholder 3"/>
          <p:cNvSpPr>
            <a:spLocks noGrp="1"/>
          </p:cNvSpPr>
          <p:nvPr>
            <p:ph type="sldNum" sz="quarter" idx="12"/>
          </p:nvPr>
        </p:nvSpPr>
        <p:spPr/>
        <p:txBody>
          <a:bodyPr/>
          <a:lstStyle/>
          <a:p>
            <a:pPr>
              <a:defRPr/>
            </a:pPr>
            <a:fld id="{47AE5107-A1EE-4182-8C6D-0DB18858F727}" type="slidenum">
              <a:rPr lang="en-US" smtClean="0"/>
              <a:pPr>
                <a:defRPr/>
              </a:pPr>
              <a:t>41</a:t>
            </a:fld>
            <a:endParaRPr lang="en-US" dirty="0"/>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z="3200" dirty="0">
                <a:solidFill>
                  <a:srgbClr val="0070C0"/>
                </a:solidFill>
              </a:rPr>
              <a:t>Primary (P) Waves   </a:t>
            </a:r>
            <a:r>
              <a:rPr lang="en-US" altLang="en-US" sz="3200" dirty="0"/>
              <a:t>&amp;     </a:t>
            </a:r>
            <a:r>
              <a:rPr lang="en-US" altLang="en-US" sz="3200" dirty="0">
                <a:solidFill>
                  <a:srgbClr val="00B050"/>
                </a:solidFill>
              </a:rPr>
              <a:t>Secondary (S) Waves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r="48293"/>
          <a:stretch>
            <a:fillRect/>
          </a:stretch>
        </p:blipFill>
        <p:spPr>
          <a:xfrm>
            <a:off x="63500" y="2590800"/>
            <a:ext cx="4616450" cy="2557463"/>
          </a:xfrm>
        </p:spPr>
      </p:pic>
      <p:sp>
        <p:nvSpPr>
          <p:cNvPr id="5" name="Down Arrow 4"/>
          <p:cNvSpPr/>
          <p:nvPr/>
        </p:nvSpPr>
        <p:spPr>
          <a:xfrm>
            <a:off x="1981200" y="1308100"/>
            <a:ext cx="225425"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Down Arrow 5"/>
          <p:cNvSpPr/>
          <p:nvPr/>
        </p:nvSpPr>
        <p:spPr>
          <a:xfrm>
            <a:off x="6718300" y="1249363"/>
            <a:ext cx="225425"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rcRect l="50000"/>
          <a:stretch>
            <a:fillRect/>
          </a:stretch>
        </p:blipFill>
        <p:spPr bwMode="auto">
          <a:xfrm>
            <a:off x="4679950" y="2590800"/>
            <a:ext cx="446405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609600" y="5148263"/>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solidFill>
                  <a:srgbClr val="FF0000"/>
                </a:solidFill>
              </a:rPr>
              <a:t>Compressional</a:t>
            </a:r>
          </a:p>
          <a:p>
            <a:pPr algn="ctr" eaLnBrk="1" hangingPunct="1">
              <a:spcBef>
                <a:spcPct val="0"/>
              </a:spcBef>
              <a:buFontTx/>
              <a:buNone/>
            </a:pPr>
            <a:r>
              <a:rPr lang="en-US" altLang="en-US" sz="2800" i="1" dirty="0">
                <a:latin typeface="Times New Roman" panose="02020603050405020304" pitchFamily="18" charset="0"/>
                <a:cs typeface="Times New Roman" panose="02020603050405020304" pitchFamily="18" charset="0"/>
              </a:rPr>
              <a:t>Like sound waves</a:t>
            </a:r>
          </a:p>
        </p:txBody>
      </p:sp>
      <p:sp>
        <p:nvSpPr>
          <p:cNvPr id="9" name="Title 1"/>
          <p:cNvSpPr txBox="1">
            <a:spLocks/>
          </p:cNvSpPr>
          <p:nvPr/>
        </p:nvSpPr>
        <p:spPr bwMode="auto">
          <a:xfrm>
            <a:off x="4867275" y="4953000"/>
            <a:ext cx="40894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solidFill>
                  <a:srgbClr val="00B0F0"/>
                </a:solidFill>
              </a:rPr>
              <a:t>Transverse</a:t>
            </a:r>
          </a:p>
          <a:p>
            <a:pPr algn="ctr" eaLnBrk="1" hangingPunct="1">
              <a:spcBef>
                <a:spcPct val="0"/>
              </a:spcBef>
              <a:buNone/>
            </a:pPr>
            <a:r>
              <a:rPr lang="en-US" altLang="en-US" sz="2800" i="1" dirty="0">
                <a:latin typeface="Times New Roman" panose="02020603050405020304" pitchFamily="18" charset="0"/>
                <a:cs typeface="Times New Roman" panose="02020603050405020304" pitchFamily="18" charset="0"/>
              </a:rPr>
              <a:t>Like water waves</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42</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25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t>Longitudinal vs Transverse Waves</a:t>
            </a:r>
          </a:p>
        </p:txBody>
      </p:sp>
      <p:sp>
        <p:nvSpPr>
          <p:cNvPr id="3" name="Content Placeholder 2"/>
          <p:cNvSpPr>
            <a:spLocks noGrp="1"/>
          </p:cNvSpPr>
          <p:nvPr>
            <p:ph idx="1"/>
          </p:nvPr>
        </p:nvSpPr>
        <p:spPr/>
        <p:txBody>
          <a:bodyPr/>
          <a:lstStyle/>
          <a:p>
            <a:pPr>
              <a:defRPr/>
            </a:pPr>
            <a:r>
              <a:rPr lang="en-US" altLang="en-US" b="1" dirty="0">
                <a:solidFill>
                  <a:srgbClr val="00B050"/>
                </a:solidFill>
              </a:rPr>
              <a:t>Click on the link below:</a:t>
            </a:r>
          </a:p>
          <a:p>
            <a:pPr marL="0" indent="0">
              <a:buFont typeface="Arial" charset="0"/>
              <a:buNone/>
              <a:defRPr/>
            </a:pPr>
            <a:endParaRPr lang="en-US" dirty="0">
              <a:hlinkClick r:id="rId2"/>
            </a:endParaRPr>
          </a:p>
          <a:p>
            <a:pPr marL="0" indent="0">
              <a:buNone/>
              <a:defRPr/>
            </a:pPr>
            <a:r>
              <a:rPr lang="en-US" dirty="0">
                <a:hlinkClick r:id="rId3"/>
              </a:rPr>
              <a:t>http://somup.com/cFQrYHVW9g</a:t>
            </a:r>
            <a:r>
              <a:rPr lang="en-US" dirty="0"/>
              <a:t> (0:51)</a:t>
            </a:r>
          </a:p>
          <a:p>
            <a:pPr marL="0" indent="0">
              <a:buNone/>
              <a:defRPr/>
            </a:pPr>
            <a:r>
              <a:rPr lang="en-US" dirty="0"/>
              <a:t>Simulation of Waves (longitudinal, transverse)</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4" name="Slide Number Placeholder 3"/>
          <p:cNvSpPr>
            <a:spLocks noGrp="1"/>
          </p:cNvSpPr>
          <p:nvPr>
            <p:ph type="sldNum" sz="quarter" idx="12"/>
          </p:nvPr>
        </p:nvSpPr>
        <p:spPr/>
        <p:txBody>
          <a:bodyPr/>
          <a:lstStyle/>
          <a:p>
            <a:pPr>
              <a:defRPr/>
            </a:pPr>
            <a:fld id="{47AE5107-A1EE-4182-8C6D-0DB18858F727}" type="slidenum">
              <a:rPr lang="en-US" smtClean="0"/>
              <a:pPr>
                <a:defRPr/>
              </a:pPr>
              <a:t>43</a:t>
            </a:fld>
            <a:endParaRPr lang="en-US" dirty="0"/>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1143000"/>
          </a:xfrm>
        </p:spPr>
        <p:txBody>
          <a:bodyPr/>
          <a:lstStyle/>
          <a:p>
            <a:pPr eaLnBrk="1" hangingPunct="1"/>
            <a:r>
              <a:rPr lang="en-US" altLang="en-US" sz="4000" dirty="0"/>
              <a:t>How Do We Know What We Know?</a:t>
            </a:r>
          </a:p>
        </p:txBody>
      </p:sp>
      <p:sp>
        <p:nvSpPr>
          <p:cNvPr id="150531" name="Rectangle 3"/>
          <p:cNvSpPr>
            <a:spLocks noGrp="1" noChangeArrowheads="1"/>
          </p:cNvSpPr>
          <p:nvPr>
            <p:ph idx="1"/>
          </p:nvPr>
        </p:nvSpPr>
        <p:spPr>
          <a:xfrm>
            <a:off x="14748" y="999330"/>
            <a:ext cx="6697304" cy="5325270"/>
          </a:xfrm>
        </p:spPr>
        <p:txBody>
          <a:bodyPr rtlCol="0">
            <a:normAutofit lnSpcReduction="10000"/>
          </a:bodyPr>
          <a:lstStyle/>
          <a:p>
            <a:pPr marL="0" indent="0" eaLnBrk="1" fontAlgn="auto" hangingPunct="1">
              <a:spcAft>
                <a:spcPts val="0"/>
              </a:spcAft>
              <a:buNone/>
              <a:defRPr/>
            </a:pPr>
            <a:r>
              <a:rPr lang="en-US" altLang="en-US" b="1" dirty="0">
                <a:solidFill>
                  <a:srgbClr val="00B0F0"/>
                </a:solidFill>
              </a:rPr>
              <a:t>As the waves travel through different materials they </a:t>
            </a:r>
            <a:r>
              <a:rPr lang="en-US" altLang="en-US" b="1" dirty="0">
                <a:solidFill>
                  <a:srgbClr val="FF0000"/>
                </a:solidFill>
              </a:rPr>
              <a:t>change speed and direction</a:t>
            </a:r>
            <a:r>
              <a:rPr lang="en-US" altLang="en-US" b="1" dirty="0">
                <a:solidFill>
                  <a:srgbClr val="00B0F0"/>
                </a:solidFill>
              </a:rPr>
              <a:t>, this is known as </a:t>
            </a:r>
            <a:r>
              <a:rPr lang="en-US" altLang="en-US" sz="4800" b="1" dirty="0">
                <a:solidFill>
                  <a:srgbClr val="FF0000"/>
                </a:solidFill>
              </a:rPr>
              <a:t>Refraction</a:t>
            </a:r>
          </a:p>
          <a:p>
            <a:pPr marL="457200" lvl="1" indent="0" eaLnBrk="1" fontAlgn="auto" hangingPunct="1">
              <a:spcAft>
                <a:spcPts val="0"/>
              </a:spcAft>
              <a:buFont typeface="Arial" panose="020B0604020202020204" pitchFamily="34" charset="0"/>
              <a:buNone/>
              <a:defRPr/>
            </a:pPr>
            <a:endParaRPr lang="en-US" altLang="en-US" sz="1000" b="1" dirty="0">
              <a:solidFill>
                <a:srgbClr val="00B0F0"/>
              </a:solidFill>
            </a:endParaRPr>
          </a:p>
          <a:p>
            <a:pPr lvl="1" eaLnBrk="1" fontAlgn="auto" hangingPunct="1">
              <a:spcAft>
                <a:spcPts val="0"/>
              </a:spcAft>
              <a:buFont typeface="Arial" panose="020B0604020202020204" pitchFamily="34" charset="0"/>
              <a:buChar char="–"/>
              <a:defRPr/>
            </a:pPr>
            <a:r>
              <a:rPr lang="en-US" altLang="en-US" sz="3200" b="1" dirty="0">
                <a:solidFill>
                  <a:srgbClr val="002060"/>
                </a:solidFill>
              </a:rPr>
              <a:t>The waves are recorded by a </a:t>
            </a:r>
            <a:r>
              <a:rPr lang="en-US" altLang="en-US" sz="3200" b="1" dirty="0">
                <a:solidFill>
                  <a:srgbClr val="00B050"/>
                </a:solidFill>
              </a:rPr>
              <a:t>seismograph</a:t>
            </a:r>
            <a:r>
              <a:rPr lang="en-US" altLang="en-US" sz="3200" b="1" dirty="0">
                <a:solidFill>
                  <a:srgbClr val="002060"/>
                </a:solidFill>
              </a:rPr>
              <a:t> (earthquake recording stations) stations around the world. </a:t>
            </a:r>
          </a:p>
          <a:p>
            <a:pPr marL="457200" lvl="1" indent="0" eaLnBrk="1" fontAlgn="auto" hangingPunct="1">
              <a:spcAft>
                <a:spcPts val="0"/>
              </a:spcAft>
              <a:buFont typeface="Arial" charset="0"/>
              <a:buNone/>
              <a:defRPr/>
            </a:pPr>
            <a:r>
              <a:rPr lang="en-US" altLang="en-US" sz="1400" b="1" dirty="0">
                <a:solidFill>
                  <a:srgbClr val="002060"/>
                </a:solidFill>
              </a:rPr>
              <a:t> </a:t>
            </a:r>
          </a:p>
          <a:p>
            <a:pPr lvl="1" eaLnBrk="1" fontAlgn="auto" hangingPunct="1">
              <a:spcAft>
                <a:spcPts val="0"/>
              </a:spcAft>
              <a:buFont typeface="Arial" panose="020B0604020202020204" pitchFamily="34" charset="0"/>
              <a:buChar char="–"/>
              <a:defRPr/>
            </a:pPr>
            <a:r>
              <a:rPr lang="en-US" altLang="en-US" sz="3200" b="1" dirty="0">
                <a:solidFill>
                  <a:srgbClr val="00B050"/>
                </a:solidFill>
              </a:rPr>
              <a:t>Some regions of the earth do not have seismic waves</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44</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052" y="1524000"/>
            <a:ext cx="24098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6096000" y="2971800"/>
            <a:ext cx="16764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wipe(left)">
                                      <p:cBhvr>
                                        <p:cTn id="7" dur="500"/>
                                        <p:tgtEl>
                                          <p:spTgt spid="150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0531">
                                            <p:txEl>
                                              <p:pRg st="2" end="2"/>
                                            </p:txEl>
                                          </p:spTgt>
                                        </p:tgtEl>
                                        <p:attrNameLst>
                                          <p:attrName>style.visibility</p:attrName>
                                        </p:attrNameLst>
                                      </p:cBhvr>
                                      <p:to>
                                        <p:strVal val="visible"/>
                                      </p:to>
                                    </p:set>
                                    <p:animEffect transition="in" filter="wipe(left)">
                                      <p:cBhvr>
                                        <p:cTn id="21" dur="500"/>
                                        <p:tgtEl>
                                          <p:spTgt spid="15053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0531">
                                            <p:txEl>
                                              <p:pRg st="4" end="4"/>
                                            </p:txEl>
                                          </p:spTgt>
                                        </p:tgtEl>
                                        <p:attrNameLst>
                                          <p:attrName>style.visibility</p:attrName>
                                        </p:attrNameLst>
                                      </p:cBhvr>
                                      <p:to>
                                        <p:strVal val="visible"/>
                                      </p:to>
                                    </p:set>
                                    <p:animEffect transition="in" filter="wipe(left)">
                                      <p:cBhvr>
                                        <p:cTn id="26" dur="500"/>
                                        <p:tgtEl>
                                          <p:spTgt spid="150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5C2-4C82-BAC3-5114-FEF3446C9BFA}"/>
              </a:ext>
            </a:extLst>
          </p:cNvPr>
          <p:cNvSpPr>
            <a:spLocks noGrp="1"/>
          </p:cNvSpPr>
          <p:nvPr>
            <p:ph type="title"/>
          </p:nvPr>
        </p:nvSpPr>
        <p:spPr>
          <a:xfrm>
            <a:off x="457200" y="0"/>
            <a:ext cx="8229600" cy="685800"/>
          </a:xfrm>
        </p:spPr>
        <p:txBody>
          <a:bodyPr/>
          <a:lstStyle/>
          <a:p>
            <a:r>
              <a:rPr lang="en-US" dirty="0"/>
              <a:t>Theory of Plate Tectonics</a:t>
            </a:r>
          </a:p>
        </p:txBody>
      </p:sp>
      <p:pic>
        <p:nvPicPr>
          <p:cNvPr id="7" name="Content Placeholder 6">
            <a:extLst>
              <a:ext uri="{FF2B5EF4-FFF2-40B4-BE49-F238E27FC236}">
                <a16:creationId xmlns:a16="http://schemas.microsoft.com/office/drawing/2014/main" id="{AD9E7F51-4025-CD80-E03C-B257F6ADD4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53668"/>
            <a:ext cx="9144000" cy="6115376"/>
          </a:xfrm>
        </p:spPr>
      </p:pic>
      <p:sp>
        <p:nvSpPr>
          <p:cNvPr id="4" name="Footer Placeholder 3">
            <a:extLst>
              <a:ext uri="{FF2B5EF4-FFF2-40B4-BE49-F238E27FC236}">
                <a16:creationId xmlns:a16="http://schemas.microsoft.com/office/drawing/2014/main" id="{6F156ED3-7F04-2A2B-60E0-51D4792F52EB}"/>
              </a:ext>
            </a:extLst>
          </p:cNvPr>
          <p:cNvSpPr>
            <a:spLocks noGrp="1"/>
          </p:cNvSpPr>
          <p:nvPr>
            <p:ph type="ftr" sz="quarter" idx="11"/>
          </p:nvPr>
        </p:nvSpPr>
        <p:spPr/>
        <p:txBody>
          <a:bodyPr/>
          <a:lstStyle/>
          <a:p>
            <a:pPr>
              <a:defRPr/>
            </a:pPr>
            <a:r>
              <a:rPr lang="en-US"/>
              <a:t>Earth &amp; Lithosphere</a:t>
            </a:r>
          </a:p>
        </p:txBody>
      </p:sp>
      <p:sp>
        <p:nvSpPr>
          <p:cNvPr id="5" name="Slide Number Placeholder 4">
            <a:extLst>
              <a:ext uri="{FF2B5EF4-FFF2-40B4-BE49-F238E27FC236}">
                <a16:creationId xmlns:a16="http://schemas.microsoft.com/office/drawing/2014/main" id="{FAECD8C7-02FE-81C3-F37B-310152C6B2E1}"/>
              </a:ext>
            </a:extLst>
          </p:cNvPr>
          <p:cNvSpPr>
            <a:spLocks noGrp="1"/>
          </p:cNvSpPr>
          <p:nvPr>
            <p:ph type="sldNum" sz="quarter" idx="12"/>
          </p:nvPr>
        </p:nvSpPr>
        <p:spPr/>
        <p:txBody>
          <a:bodyPr/>
          <a:lstStyle/>
          <a:p>
            <a:pPr>
              <a:defRPr/>
            </a:pPr>
            <a:fld id="{47AE5107-A1EE-4182-8C6D-0DB18858F727}" type="slidenum">
              <a:rPr lang="en-US" smtClean="0"/>
              <a:pPr>
                <a:defRPr/>
              </a:pPr>
              <a:t>45</a:t>
            </a:fld>
            <a:endParaRPr lang="en-US" dirty="0"/>
          </a:p>
        </p:txBody>
      </p:sp>
    </p:spTree>
    <p:extLst>
      <p:ext uri="{BB962C8B-B14F-4D97-AF65-F5344CB8AC3E}">
        <p14:creationId xmlns:p14="http://schemas.microsoft.com/office/powerpoint/2010/main" val="650441199"/>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5C2-4C82-BAC3-5114-FEF3446C9BFA}"/>
              </a:ext>
            </a:extLst>
          </p:cNvPr>
          <p:cNvSpPr>
            <a:spLocks noGrp="1"/>
          </p:cNvSpPr>
          <p:nvPr>
            <p:ph type="title"/>
          </p:nvPr>
        </p:nvSpPr>
        <p:spPr>
          <a:xfrm>
            <a:off x="457200" y="0"/>
            <a:ext cx="8229600" cy="685800"/>
          </a:xfrm>
        </p:spPr>
        <p:txBody>
          <a:bodyPr/>
          <a:lstStyle/>
          <a:p>
            <a:r>
              <a:rPr lang="en-US" dirty="0"/>
              <a:t>Plate Boundary Simulation</a:t>
            </a:r>
          </a:p>
        </p:txBody>
      </p:sp>
      <p:pic>
        <p:nvPicPr>
          <p:cNvPr id="7" name="Content Placeholder 6">
            <a:extLst>
              <a:ext uri="{FF2B5EF4-FFF2-40B4-BE49-F238E27FC236}">
                <a16:creationId xmlns:a16="http://schemas.microsoft.com/office/drawing/2014/main" id="{AD9E7F51-4025-CD80-E03C-B257F6ADD4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838200"/>
            <a:ext cx="5486400" cy="3669226"/>
          </a:xfrm>
        </p:spPr>
      </p:pic>
      <p:sp>
        <p:nvSpPr>
          <p:cNvPr id="4" name="Footer Placeholder 3">
            <a:extLst>
              <a:ext uri="{FF2B5EF4-FFF2-40B4-BE49-F238E27FC236}">
                <a16:creationId xmlns:a16="http://schemas.microsoft.com/office/drawing/2014/main" id="{6F156ED3-7F04-2A2B-60E0-51D4792F52EB}"/>
              </a:ext>
            </a:extLst>
          </p:cNvPr>
          <p:cNvSpPr>
            <a:spLocks noGrp="1"/>
          </p:cNvSpPr>
          <p:nvPr>
            <p:ph type="ftr" sz="quarter" idx="11"/>
          </p:nvPr>
        </p:nvSpPr>
        <p:spPr/>
        <p:txBody>
          <a:bodyPr/>
          <a:lstStyle/>
          <a:p>
            <a:pPr>
              <a:defRPr/>
            </a:pPr>
            <a:r>
              <a:rPr lang="en-US"/>
              <a:t>Earth &amp; Lithosphere</a:t>
            </a:r>
          </a:p>
        </p:txBody>
      </p:sp>
      <p:sp>
        <p:nvSpPr>
          <p:cNvPr id="5" name="Slide Number Placeholder 4">
            <a:extLst>
              <a:ext uri="{FF2B5EF4-FFF2-40B4-BE49-F238E27FC236}">
                <a16:creationId xmlns:a16="http://schemas.microsoft.com/office/drawing/2014/main" id="{FAECD8C7-02FE-81C3-F37B-310152C6B2E1}"/>
              </a:ext>
            </a:extLst>
          </p:cNvPr>
          <p:cNvSpPr>
            <a:spLocks noGrp="1"/>
          </p:cNvSpPr>
          <p:nvPr>
            <p:ph type="sldNum" sz="quarter" idx="12"/>
          </p:nvPr>
        </p:nvSpPr>
        <p:spPr/>
        <p:txBody>
          <a:bodyPr/>
          <a:lstStyle/>
          <a:p>
            <a:pPr>
              <a:defRPr/>
            </a:pPr>
            <a:fld id="{47AE5107-A1EE-4182-8C6D-0DB18858F727}" type="slidenum">
              <a:rPr lang="en-US" smtClean="0"/>
              <a:pPr>
                <a:defRPr/>
              </a:pPr>
              <a:t>46</a:t>
            </a:fld>
            <a:endParaRPr lang="en-US" dirty="0"/>
          </a:p>
        </p:txBody>
      </p:sp>
      <p:sp>
        <p:nvSpPr>
          <p:cNvPr id="6" name="TextBox 5">
            <a:extLst>
              <a:ext uri="{FF2B5EF4-FFF2-40B4-BE49-F238E27FC236}">
                <a16:creationId xmlns:a16="http://schemas.microsoft.com/office/drawing/2014/main" id="{01B61CA6-91D8-E5C2-5C2B-8C73B9F1BB11}"/>
              </a:ext>
            </a:extLst>
          </p:cNvPr>
          <p:cNvSpPr txBox="1"/>
          <p:nvPr/>
        </p:nvSpPr>
        <p:spPr>
          <a:xfrm>
            <a:off x="1371600" y="4685271"/>
            <a:ext cx="7032523" cy="646331"/>
          </a:xfrm>
          <a:prstGeom prst="rect">
            <a:avLst/>
          </a:prstGeom>
          <a:noFill/>
        </p:spPr>
        <p:txBody>
          <a:bodyPr wrap="square">
            <a:spAutoFit/>
          </a:bodyPr>
          <a:lstStyle/>
          <a:p>
            <a:r>
              <a:rPr lang="en-US" sz="3600" dirty="0">
                <a:hlinkClick r:id="rId3"/>
              </a:rPr>
              <a:t>Seismic Explorer (concord.org)</a:t>
            </a:r>
            <a:endParaRPr lang="en-US" sz="3600" dirty="0"/>
          </a:p>
        </p:txBody>
      </p:sp>
    </p:spTree>
    <p:extLst>
      <p:ext uri="{BB962C8B-B14F-4D97-AF65-F5344CB8AC3E}">
        <p14:creationId xmlns:p14="http://schemas.microsoft.com/office/powerpoint/2010/main" val="332154375"/>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5C2-4C82-BAC3-5114-FEF3446C9BFA}"/>
              </a:ext>
            </a:extLst>
          </p:cNvPr>
          <p:cNvSpPr>
            <a:spLocks noGrp="1"/>
          </p:cNvSpPr>
          <p:nvPr>
            <p:ph type="title"/>
          </p:nvPr>
        </p:nvSpPr>
        <p:spPr>
          <a:xfrm>
            <a:off x="457200" y="0"/>
            <a:ext cx="8229600" cy="685800"/>
          </a:xfrm>
        </p:spPr>
        <p:txBody>
          <a:bodyPr/>
          <a:lstStyle/>
          <a:p>
            <a:r>
              <a:rPr lang="en-US" dirty="0"/>
              <a:t>Plate Boundary Simulation</a:t>
            </a:r>
          </a:p>
        </p:txBody>
      </p:sp>
      <p:sp>
        <p:nvSpPr>
          <p:cNvPr id="4" name="Footer Placeholder 3">
            <a:extLst>
              <a:ext uri="{FF2B5EF4-FFF2-40B4-BE49-F238E27FC236}">
                <a16:creationId xmlns:a16="http://schemas.microsoft.com/office/drawing/2014/main" id="{6F156ED3-7F04-2A2B-60E0-51D4792F52EB}"/>
              </a:ext>
            </a:extLst>
          </p:cNvPr>
          <p:cNvSpPr>
            <a:spLocks noGrp="1"/>
          </p:cNvSpPr>
          <p:nvPr>
            <p:ph type="ftr" sz="quarter" idx="11"/>
          </p:nvPr>
        </p:nvSpPr>
        <p:spPr/>
        <p:txBody>
          <a:bodyPr/>
          <a:lstStyle/>
          <a:p>
            <a:pPr>
              <a:defRPr/>
            </a:pPr>
            <a:r>
              <a:rPr lang="en-US"/>
              <a:t>Earth &amp; Lithosphere</a:t>
            </a:r>
          </a:p>
        </p:txBody>
      </p:sp>
      <p:sp>
        <p:nvSpPr>
          <p:cNvPr id="5" name="Slide Number Placeholder 4">
            <a:extLst>
              <a:ext uri="{FF2B5EF4-FFF2-40B4-BE49-F238E27FC236}">
                <a16:creationId xmlns:a16="http://schemas.microsoft.com/office/drawing/2014/main" id="{FAECD8C7-02FE-81C3-F37B-310152C6B2E1}"/>
              </a:ext>
            </a:extLst>
          </p:cNvPr>
          <p:cNvSpPr>
            <a:spLocks noGrp="1"/>
          </p:cNvSpPr>
          <p:nvPr>
            <p:ph type="sldNum" sz="quarter" idx="12"/>
          </p:nvPr>
        </p:nvSpPr>
        <p:spPr/>
        <p:txBody>
          <a:bodyPr/>
          <a:lstStyle/>
          <a:p>
            <a:pPr>
              <a:defRPr/>
            </a:pPr>
            <a:fld id="{47AE5107-A1EE-4182-8C6D-0DB18858F727}" type="slidenum">
              <a:rPr lang="en-US" smtClean="0"/>
              <a:pPr>
                <a:defRPr/>
              </a:pPr>
              <a:t>47</a:t>
            </a:fld>
            <a:endParaRPr lang="en-US" dirty="0"/>
          </a:p>
        </p:txBody>
      </p:sp>
      <p:sp>
        <p:nvSpPr>
          <p:cNvPr id="6" name="TextBox 5">
            <a:extLst>
              <a:ext uri="{FF2B5EF4-FFF2-40B4-BE49-F238E27FC236}">
                <a16:creationId xmlns:a16="http://schemas.microsoft.com/office/drawing/2014/main" id="{01B61CA6-91D8-E5C2-5C2B-8C73B9F1BB11}"/>
              </a:ext>
            </a:extLst>
          </p:cNvPr>
          <p:cNvSpPr txBox="1"/>
          <p:nvPr/>
        </p:nvSpPr>
        <p:spPr>
          <a:xfrm>
            <a:off x="1219200" y="703076"/>
            <a:ext cx="7032523" cy="646331"/>
          </a:xfrm>
          <a:prstGeom prst="rect">
            <a:avLst/>
          </a:prstGeom>
          <a:noFill/>
        </p:spPr>
        <p:txBody>
          <a:bodyPr wrap="square">
            <a:spAutoFit/>
          </a:bodyPr>
          <a:lstStyle/>
          <a:p>
            <a:r>
              <a:rPr lang="en-US" sz="3600" dirty="0">
                <a:hlinkClick r:id="rId2"/>
              </a:rPr>
              <a:t>Seismic Explorer (concord.org)</a:t>
            </a:r>
            <a:endParaRPr lang="en-US" sz="3600" dirty="0"/>
          </a:p>
        </p:txBody>
      </p:sp>
      <p:sp>
        <p:nvSpPr>
          <p:cNvPr id="3" name="Content Placeholder 2">
            <a:extLst>
              <a:ext uri="{FF2B5EF4-FFF2-40B4-BE49-F238E27FC236}">
                <a16:creationId xmlns:a16="http://schemas.microsoft.com/office/drawing/2014/main" id="{C5DF4278-2625-B773-4162-D3747E0FA06D}"/>
              </a:ext>
            </a:extLst>
          </p:cNvPr>
          <p:cNvSpPr>
            <a:spLocks noGrp="1"/>
          </p:cNvSpPr>
          <p:nvPr>
            <p:ph idx="1"/>
          </p:nvPr>
        </p:nvSpPr>
        <p:spPr>
          <a:xfrm>
            <a:off x="304800" y="1830387"/>
            <a:ext cx="8229600" cy="4525963"/>
          </a:xfrm>
        </p:spPr>
        <p:txBody>
          <a:bodyPr/>
          <a:lstStyle/>
          <a:p>
            <a:r>
              <a:rPr lang="en-US" sz="3600" dirty="0">
                <a:solidFill>
                  <a:srgbClr val="FF0000"/>
                </a:solidFill>
              </a:rPr>
              <a:t>Based on the simulation, is there evidence of plate tectonics?</a:t>
            </a:r>
          </a:p>
          <a:p>
            <a:pPr>
              <a:spcBef>
                <a:spcPts val="2400"/>
              </a:spcBef>
            </a:pPr>
            <a:r>
              <a:rPr lang="en-US" sz="3600" dirty="0"/>
              <a:t>Notice where the vast majority of earthquakes and volcanoes exist …</a:t>
            </a:r>
          </a:p>
          <a:p>
            <a:pPr>
              <a:spcBef>
                <a:spcPts val="2400"/>
              </a:spcBef>
            </a:pPr>
            <a:r>
              <a:rPr lang="en-US" sz="3600" dirty="0">
                <a:solidFill>
                  <a:srgbClr val="0070C0"/>
                </a:solidFill>
              </a:rPr>
              <a:t>Along plate boundaries.</a:t>
            </a:r>
          </a:p>
        </p:txBody>
      </p:sp>
    </p:spTree>
    <p:extLst>
      <p:ext uri="{BB962C8B-B14F-4D97-AF65-F5344CB8AC3E}">
        <p14:creationId xmlns:p14="http://schemas.microsoft.com/office/powerpoint/2010/main" val="991748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76200"/>
            <a:ext cx="8229600" cy="990600"/>
          </a:xfrm>
        </p:spPr>
        <p:txBody>
          <a:bodyPr/>
          <a:lstStyle/>
          <a:p>
            <a:pPr eaLnBrk="1" hangingPunct="1"/>
            <a:r>
              <a:rPr lang="en-US" altLang="en-US" dirty="0"/>
              <a:t>Theory of Plate Tectonics	</a:t>
            </a:r>
          </a:p>
        </p:txBody>
      </p:sp>
      <p:sp>
        <p:nvSpPr>
          <p:cNvPr id="18435" name="Rectangle 3"/>
          <p:cNvSpPr>
            <a:spLocks noGrp="1" noChangeArrowheads="1"/>
          </p:cNvSpPr>
          <p:nvPr>
            <p:ph idx="1"/>
          </p:nvPr>
        </p:nvSpPr>
        <p:spPr>
          <a:xfrm>
            <a:off x="228600" y="1066800"/>
            <a:ext cx="8915400" cy="1828800"/>
          </a:xfrm>
        </p:spPr>
        <p:txBody>
          <a:bodyPr/>
          <a:lstStyle/>
          <a:p>
            <a:pPr marL="457200" lvl="1" indent="0" eaLnBrk="1" hangingPunct="1">
              <a:buNone/>
            </a:pPr>
            <a:r>
              <a:rPr lang="en-US" sz="3200" dirty="0">
                <a:solidFill>
                  <a:srgbClr val="002060"/>
                </a:solidFill>
              </a:rPr>
              <a:t>Convection currents occur due to differences in </a:t>
            </a:r>
            <a:r>
              <a:rPr lang="en-US" sz="3200" dirty="0">
                <a:solidFill>
                  <a:srgbClr val="00B0F0"/>
                </a:solidFill>
              </a:rPr>
              <a:t>temperature</a:t>
            </a:r>
            <a:r>
              <a:rPr lang="en-US" sz="3200" dirty="0">
                <a:solidFill>
                  <a:srgbClr val="002060"/>
                </a:solidFill>
              </a:rPr>
              <a:t> and </a:t>
            </a:r>
            <a:r>
              <a:rPr lang="en-US" sz="3200" dirty="0">
                <a:solidFill>
                  <a:srgbClr val="00B050"/>
                </a:solidFill>
              </a:rPr>
              <a:t>density</a:t>
            </a:r>
            <a:r>
              <a:rPr lang="en-US" sz="3200" dirty="0">
                <a:solidFill>
                  <a:srgbClr val="002060"/>
                </a:solidFill>
              </a:rPr>
              <a:t> in earth’s interior, which causes movement in these plates</a:t>
            </a:r>
          </a:p>
        </p:txBody>
      </p:sp>
      <p:sp>
        <p:nvSpPr>
          <p:cNvPr id="2" name="Footer Placeholder 1"/>
          <p:cNvSpPr>
            <a:spLocks noGrp="1"/>
          </p:cNvSpPr>
          <p:nvPr>
            <p:ph type="ftr" sz="quarter" idx="11"/>
          </p:nvPr>
        </p:nvSpPr>
        <p:spPr/>
        <p:txBody>
          <a:bodyPr/>
          <a:lstStyle/>
          <a:p>
            <a:pPr>
              <a:defRPr/>
            </a:pPr>
            <a:r>
              <a:rPr lang="en-US">
                <a:solidFill>
                  <a:prstClr val="black">
                    <a:tint val="75000"/>
                  </a:prstClr>
                </a:solidFill>
              </a:rPr>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solidFill>
                  <a:prstClr val="black">
                    <a:tint val="75000"/>
                  </a:prstClr>
                </a:solidFill>
              </a:rPr>
              <a:pPr>
                <a:defRPr/>
              </a:pPr>
              <a:t>48</a:t>
            </a:fld>
            <a:endParaRPr lang="en-US" dirty="0">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235" y="2971800"/>
            <a:ext cx="5317391" cy="384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2590800"/>
            <a:ext cx="3810000" cy="3847207"/>
          </a:xfrm>
          <a:prstGeom prst="rect">
            <a:avLst/>
          </a:prstGeom>
        </p:spPr>
        <p:txBody>
          <a:bodyPr wrap="square">
            <a:spAutoFit/>
          </a:bodyPr>
          <a:lstStyle/>
          <a:p>
            <a:pPr marL="0" lvl="1" eaLnBrk="1" hangingPunct="1"/>
            <a:r>
              <a:rPr lang="en-US" sz="2600" i="1" dirty="0">
                <a:solidFill>
                  <a:srgbClr val="FF0000"/>
                </a:solidFill>
                <a:latin typeface="Times New Roman" panose="02020603050405020304" pitchFamily="18" charset="0"/>
                <a:cs typeface="Times New Roman" panose="02020603050405020304" pitchFamily="18" charset="0"/>
              </a:rPr>
              <a:t>Hot mantle material deep down in the Earth rises towards the surface. </a:t>
            </a:r>
          </a:p>
          <a:p>
            <a:pPr marL="0" lvl="1" eaLnBrk="1" hangingPunct="1">
              <a:spcBef>
                <a:spcPts val="1200"/>
              </a:spcBef>
            </a:pPr>
            <a:r>
              <a:rPr lang="en-US" sz="2600" i="1" dirty="0">
                <a:latin typeface="Times New Roman" panose="02020603050405020304" pitchFamily="18" charset="0"/>
                <a:cs typeface="Times New Roman" panose="02020603050405020304" pitchFamily="18" charset="0"/>
              </a:rPr>
              <a:t>When it reaches the Earth's thin lithosphere, it moves along the surface, </a:t>
            </a:r>
            <a:r>
              <a:rPr lang="en-US" sz="2600" i="1" dirty="0">
                <a:solidFill>
                  <a:srgbClr val="00B050"/>
                </a:solidFill>
                <a:latin typeface="Times New Roman" panose="02020603050405020304" pitchFamily="18" charset="0"/>
                <a:cs typeface="Times New Roman" panose="02020603050405020304" pitchFamily="18" charset="0"/>
              </a:rPr>
              <a:t>cooling and then sinking back down into the deep mantle.</a:t>
            </a:r>
            <a:endParaRPr lang="en-US" altLang="en-US" sz="26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4783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up)">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76200"/>
            <a:ext cx="8229600" cy="990600"/>
          </a:xfrm>
        </p:spPr>
        <p:txBody>
          <a:bodyPr/>
          <a:lstStyle/>
          <a:p>
            <a:pPr eaLnBrk="1" hangingPunct="1"/>
            <a:r>
              <a:rPr lang="en-US" altLang="en-US" dirty="0"/>
              <a:t>Theory of Plate Tectonics	</a:t>
            </a:r>
          </a:p>
        </p:txBody>
      </p:sp>
      <p:sp>
        <p:nvSpPr>
          <p:cNvPr id="18435" name="Rectangle 3"/>
          <p:cNvSpPr>
            <a:spLocks noGrp="1" noChangeArrowheads="1"/>
          </p:cNvSpPr>
          <p:nvPr>
            <p:ph idx="1"/>
          </p:nvPr>
        </p:nvSpPr>
        <p:spPr>
          <a:xfrm>
            <a:off x="228600" y="914400"/>
            <a:ext cx="8686800" cy="5715000"/>
          </a:xfrm>
        </p:spPr>
        <p:txBody>
          <a:bodyPr/>
          <a:lstStyle/>
          <a:p>
            <a:pPr eaLnBrk="1" hangingPunct="1">
              <a:spcBef>
                <a:spcPts val="1200"/>
              </a:spcBef>
            </a:pPr>
            <a:r>
              <a:rPr lang="en-US" altLang="en-US" sz="2800" b="1" dirty="0">
                <a:solidFill>
                  <a:srgbClr val="00B0F0"/>
                </a:solidFill>
              </a:rPr>
              <a:t>Continental Drift eventually led to….</a:t>
            </a:r>
            <a:endParaRPr lang="en-US" altLang="en-US" sz="2800" b="1" dirty="0">
              <a:solidFill>
                <a:srgbClr val="7030A0"/>
              </a:solidFill>
            </a:endParaRPr>
          </a:p>
          <a:p>
            <a:pPr eaLnBrk="1" hangingPunct="1"/>
            <a:r>
              <a:rPr lang="en-US" altLang="en-US" sz="2800" b="1" dirty="0">
                <a:solidFill>
                  <a:srgbClr val="7030A0"/>
                </a:solidFill>
              </a:rPr>
              <a:t>Seafloor Spreading Theory, which led to …</a:t>
            </a:r>
            <a:endParaRPr lang="en-US" altLang="en-US" sz="2800" b="1" dirty="0"/>
          </a:p>
          <a:p>
            <a:pPr eaLnBrk="1" hangingPunct="1"/>
            <a:r>
              <a:rPr lang="en-US" altLang="en-US" sz="3600" b="1" dirty="0">
                <a:solidFill>
                  <a:srgbClr val="C00000"/>
                </a:solidFill>
              </a:rPr>
              <a:t>Theory of Plate Tectonics</a:t>
            </a:r>
          </a:p>
          <a:p>
            <a:pPr lvl="1" eaLnBrk="1" hangingPunct="1"/>
            <a:r>
              <a:rPr lang="en-US" dirty="0">
                <a:solidFill>
                  <a:srgbClr val="00B050"/>
                </a:solidFill>
              </a:rPr>
              <a:t>The surface of the Earth is broken into rigid plates.</a:t>
            </a:r>
            <a:r>
              <a:rPr lang="en-US" dirty="0"/>
              <a:t> </a:t>
            </a:r>
          </a:p>
          <a:p>
            <a:pPr eaLnBrk="1" hangingPunct="1"/>
            <a:endParaRPr lang="en-US" altLang="en-US" dirty="0"/>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49</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264" y="3200401"/>
            <a:ext cx="5617512"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up)">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up)">
                                      <p:cBhvr>
                                        <p:cTn id="12" dur="500"/>
                                        <p:tgtEl>
                                          <p:spTgt spid="184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wipe(up)">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wipe(up)">
                                      <p:cBhvr>
                                        <p:cTn id="22"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0"/>
            <a:ext cx="5257800" cy="762000"/>
          </a:xfrm>
          <a:solidFill>
            <a:srgbClr val="FFC000"/>
          </a:solidFill>
        </p:spPr>
        <p:txBody>
          <a:bodyPr/>
          <a:lstStyle/>
          <a:p>
            <a:pPr algn="ctr"/>
            <a:r>
              <a:rPr lang="en-US" dirty="0"/>
              <a:t>Focus Questions</a:t>
            </a:r>
          </a:p>
        </p:txBody>
      </p:sp>
      <p:sp>
        <p:nvSpPr>
          <p:cNvPr id="3" name="Content Placeholder 2"/>
          <p:cNvSpPr>
            <a:spLocks noGrp="1"/>
          </p:cNvSpPr>
          <p:nvPr>
            <p:ph idx="1"/>
          </p:nvPr>
        </p:nvSpPr>
        <p:spPr>
          <a:xfrm>
            <a:off x="304800" y="914400"/>
            <a:ext cx="8686800" cy="5181600"/>
          </a:xfrm>
        </p:spPr>
        <p:txBody>
          <a:bodyPr/>
          <a:lstStyle/>
          <a:p>
            <a:pPr marL="457200" indent="-457200">
              <a:buNone/>
            </a:pPr>
            <a:r>
              <a:rPr lang="en-US" dirty="0">
                <a:solidFill>
                  <a:srgbClr val="0070C0"/>
                </a:solidFill>
              </a:rPr>
              <a:t>1.	From inside out, list the 4 layers of the Earth, their relative thicknesses, &amp; general properties.</a:t>
            </a:r>
          </a:p>
          <a:p>
            <a:pPr marL="636588" indent="-225425"/>
            <a:r>
              <a:rPr lang="en-US" dirty="0">
                <a:solidFill>
                  <a:srgbClr val="FF0000"/>
                </a:solidFill>
              </a:rPr>
              <a:t>Distinguish between continental and oceanic crust.</a:t>
            </a:r>
          </a:p>
          <a:p>
            <a:pPr marL="636588" indent="-225425"/>
            <a:r>
              <a:rPr lang="en-US" dirty="0">
                <a:solidFill>
                  <a:srgbClr val="FF0000"/>
                </a:solidFill>
              </a:rPr>
              <a:t>Explain the formation of earth’s magnetic field.</a:t>
            </a:r>
          </a:p>
          <a:p>
            <a:pPr marL="457200" indent="-457200">
              <a:buNone/>
            </a:pPr>
            <a:r>
              <a:rPr lang="en-US" dirty="0">
                <a:solidFill>
                  <a:srgbClr val="7030A0"/>
                </a:solidFill>
              </a:rPr>
              <a:t>2.	Name &amp; define the three major types of rock.</a:t>
            </a:r>
          </a:p>
          <a:p>
            <a:pPr marL="457200" indent="-457200">
              <a:buNone/>
            </a:pPr>
            <a:r>
              <a:rPr lang="en-US" sz="800" dirty="0"/>
              <a:t> </a:t>
            </a:r>
            <a:r>
              <a:rPr lang="en-US" dirty="0">
                <a:solidFill>
                  <a:srgbClr val="00B050"/>
                </a:solidFill>
              </a:rPr>
              <a:t>3.	Why is seismology important to the lithosphere?</a:t>
            </a:r>
          </a:p>
          <a:p>
            <a:pPr marL="457200" indent="-457200">
              <a:buNone/>
            </a:pPr>
            <a:r>
              <a:rPr lang="en-US" dirty="0">
                <a:solidFill>
                  <a:srgbClr val="0070C0"/>
                </a:solidFill>
              </a:rPr>
              <a:t>4.	Explain how the theory of plate tectonics was derived from the theory of Pangea. </a:t>
            </a:r>
          </a:p>
        </p:txBody>
      </p:sp>
      <p:pic>
        <p:nvPicPr>
          <p:cNvPr id="4" name="Picture 3" descr="lesson_question-01.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1"/>
            <a:ext cx="1143000" cy="926756"/>
          </a:xfrm>
          <a:prstGeom prst="rect">
            <a:avLst/>
          </a:prstGeom>
        </p:spPr>
      </p:pic>
      <p:sp>
        <p:nvSpPr>
          <p:cNvPr id="5" name="Footer Placeholder 4"/>
          <p:cNvSpPr>
            <a:spLocks noGrp="1"/>
          </p:cNvSpPr>
          <p:nvPr>
            <p:ph type="ftr" sz="quarter" idx="11"/>
          </p:nvPr>
        </p:nvSpPr>
        <p:spPr/>
        <p:txBody>
          <a:bodyPr/>
          <a:lstStyle/>
          <a:p>
            <a:r>
              <a:rPr lang="en-US">
                <a:solidFill>
                  <a:srgbClr val="000000"/>
                </a:solidFill>
              </a:rPr>
              <a:t>Earth &amp; Lithosphere</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CE997F6A-7232-46BD-82E9-BC93CC318D02}" type="slidenum">
              <a:rPr lang="en-US" smtClean="0">
                <a:solidFill>
                  <a:srgbClr val="000000"/>
                </a:solidFill>
              </a:rPr>
              <a:pPr/>
              <a:t>5</a:t>
            </a:fld>
            <a:endParaRPr lang="en-US" dirty="0">
              <a:solidFill>
                <a:srgbClr val="000000"/>
              </a:solidFill>
            </a:endParaRPr>
          </a:p>
        </p:txBody>
      </p:sp>
    </p:spTree>
    <p:extLst>
      <p:ext uri="{BB962C8B-B14F-4D97-AF65-F5344CB8AC3E}">
        <p14:creationId xmlns:p14="http://schemas.microsoft.com/office/powerpoint/2010/main" val="1791142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dirty="0"/>
              <a:t>Continental Drift</a:t>
            </a:r>
            <a:br>
              <a:rPr lang="en-US" altLang="en-US" dirty="0"/>
            </a:br>
            <a:r>
              <a:rPr lang="en-US" altLang="en-US" dirty="0">
                <a:solidFill>
                  <a:srgbClr val="FFC000"/>
                </a:solidFill>
              </a:rPr>
              <a:t>ENRICHMENT</a:t>
            </a:r>
          </a:p>
        </p:txBody>
      </p:sp>
      <p:sp>
        <p:nvSpPr>
          <p:cNvPr id="19459" name="Rectangle 3"/>
          <p:cNvSpPr>
            <a:spLocks noGrp="1" noChangeArrowheads="1"/>
          </p:cNvSpPr>
          <p:nvPr>
            <p:ph idx="1"/>
          </p:nvPr>
        </p:nvSpPr>
        <p:spPr>
          <a:xfrm>
            <a:off x="457200" y="2209800"/>
            <a:ext cx="8382000" cy="3352800"/>
          </a:xfrm>
        </p:spPr>
        <p:txBody>
          <a:bodyPr/>
          <a:lstStyle/>
          <a:p>
            <a:pPr marL="0" indent="0" eaLnBrk="1" hangingPunct="1">
              <a:lnSpc>
                <a:spcPct val="80000"/>
              </a:lnSpc>
              <a:spcBef>
                <a:spcPts val="1800"/>
              </a:spcBef>
              <a:buFont typeface="Arial" charset="0"/>
              <a:buNone/>
            </a:pPr>
            <a:r>
              <a:rPr lang="en-US" altLang="en-US" b="1" dirty="0">
                <a:solidFill>
                  <a:srgbClr val="7030A0"/>
                </a:solidFill>
              </a:rPr>
              <a:t>Continental Drift </a:t>
            </a:r>
            <a:r>
              <a:rPr lang="en-US" altLang="en-US" b="1" dirty="0">
                <a:solidFill>
                  <a:srgbClr val="00B0F0"/>
                </a:solidFill>
              </a:rPr>
              <a:t>– an early theory stating that current continents were at one time in one large land mass called </a:t>
            </a:r>
            <a:r>
              <a:rPr lang="en-US" altLang="en-US" b="1" dirty="0">
                <a:solidFill>
                  <a:srgbClr val="002060"/>
                </a:solidFill>
              </a:rPr>
              <a:t>Pangaea</a:t>
            </a:r>
            <a:r>
              <a:rPr lang="en-US" altLang="en-US" b="1" dirty="0">
                <a:solidFill>
                  <a:srgbClr val="00B0F0"/>
                </a:solidFill>
              </a:rPr>
              <a:t>.</a:t>
            </a:r>
          </a:p>
          <a:p>
            <a:pPr marL="1168400" lvl="1" indent="-711200" eaLnBrk="1" hangingPunct="1">
              <a:lnSpc>
                <a:spcPct val="80000"/>
              </a:lnSpc>
              <a:spcBef>
                <a:spcPts val="1800"/>
              </a:spcBef>
            </a:pPr>
            <a:r>
              <a:rPr lang="en-US" altLang="en-US" sz="3200" b="1" dirty="0">
                <a:solidFill>
                  <a:srgbClr val="FF0000"/>
                </a:solidFill>
              </a:rPr>
              <a:t>Alfred Wegener </a:t>
            </a:r>
          </a:p>
          <a:p>
            <a:pPr marL="1568450" lvl="2" indent="-373063" eaLnBrk="1" hangingPunct="1">
              <a:lnSpc>
                <a:spcPct val="80000"/>
              </a:lnSpc>
              <a:spcBef>
                <a:spcPts val="1800"/>
              </a:spcBef>
            </a:pPr>
            <a:r>
              <a:rPr lang="en-US" altLang="en-US" sz="2800" b="1" dirty="0">
                <a:solidFill>
                  <a:srgbClr val="00B050"/>
                </a:solidFill>
              </a:rPr>
              <a:t>German climatologist who is credited for organizing most the compelling argument of this theory.  </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22098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50</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left)">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wipe(left)">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wipe(left)">
                                      <p:cBhvr>
                                        <p:cTn id="17"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dirty="0"/>
              <a:t>Continental Drift</a:t>
            </a:r>
            <a:br>
              <a:rPr lang="en-US" altLang="en-US" dirty="0"/>
            </a:br>
            <a:r>
              <a:rPr lang="en-US" altLang="en-US" dirty="0">
                <a:solidFill>
                  <a:srgbClr val="FFC000"/>
                </a:solidFill>
              </a:rPr>
              <a:t>ENRICHMENT</a:t>
            </a:r>
          </a:p>
        </p:txBody>
      </p:sp>
      <p:sp>
        <p:nvSpPr>
          <p:cNvPr id="19459" name="Rectangle 3"/>
          <p:cNvSpPr>
            <a:spLocks noGrp="1" noChangeArrowheads="1"/>
          </p:cNvSpPr>
          <p:nvPr>
            <p:ph idx="1"/>
          </p:nvPr>
        </p:nvSpPr>
        <p:spPr>
          <a:xfrm>
            <a:off x="381000" y="1552575"/>
            <a:ext cx="8458200" cy="4924425"/>
          </a:xfrm>
        </p:spPr>
        <p:txBody>
          <a:bodyPr rtlCol="0">
            <a:normAutofit lnSpcReduction="10000"/>
          </a:bodyPr>
          <a:lstStyle/>
          <a:p>
            <a:pPr marL="514350" lvl="1" indent="0" eaLnBrk="1" fontAlgn="auto" hangingPunct="1">
              <a:lnSpc>
                <a:spcPct val="80000"/>
              </a:lnSpc>
              <a:spcAft>
                <a:spcPts val="0"/>
              </a:spcAft>
              <a:buFont typeface="Arial" panose="020B0604020202020204" pitchFamily="34" charset="0"/>
              <a:buNone/>
              <a:defRPr/>
            </a:pPr>
            <a:r>
              <a:rPr lang="en-US" altLang="en-US" sz="3200" b="1" dirty="0">
                <a:solidFill>
                  <a:srgbClr val="FF0000"/>
                </a:solidFill>
              </a:rPr>
              <a:t>Evidence</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7030A0"/>
                </a:solidFill>
              </a:rPr>
              <a:t>Continents look like they could “fit” together</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00B050"/>
                </a:solidFill>
              </a:rPr>
              <a:t>Fossil evidence - </a:t>
            </a:r>
            <a:r>
              <a:rPr lang="en-US" sz="1900" b="1" i="1" dirty="0"/>
              <a:t>found in both South America and South Africa</a:t>
            </a:r>
            <a:endParaRPr lang="en-US" sz="1900" b="1" i="1" dirty="0">
              <a:solidFill>
                <a:srgbClr val="00B050"/>
              </a:solidFill>
            </a:endParaRP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7030A0"/>
                </a:solidFill>
              </a:rPr>
              <a:t>Glacial evidence – Southern continents had experienced a glaciation.</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00B050"/>
                </a:solidFill>
              </a:rPr>
              <a:t>Coal beds – found in N. America and Europe</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t>Mountain ranges – seem to match in Europe and N. America</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C00000"/>
                </a:solidFill>
              </a:rPr>
              <a:t>Rock beds – similar on different continents</a:t>
            </a:r>
          </a:p>
          <a:p>
            <a:pPr lvl="2" eaLnBrk="1" fontAlgn="auto" hangingPunct="1">
              <a:lnSpc>
                <a:spcPct val="80000"/>
              </a:lnSpc>
              <a:spcBef>
                <a:spcPts val="1200"/>
              </a:spcBef>
              <a:spcAft>
                <a:spcPts val="0"/>
              </a:spcAft>
              <a:buFont typeface="Arial" panose="020B0604020202020204" pitchFamily="34" charset="0"/>
              <a:buChar char="•"/>
              <a:defRPr/>
            </a:pPr>
            <a:r>
              <a:rPr lang="en-US" altLang="en-US" sz="2800" b="1" dirty="0">
                <a:solidFill>
                  <a:srgbClr val="7030A0"/>
                </a:solidFill>
              </a:rPr>
              <a:t>Present day organisms’ distribution.</a:t>
            </a:r>
          </a:p>
          <a:p>
            <a:pPr marL="914400" lvl="2" indent="0" eaLnBrk="1" fontAlgn="auto" hangingPunct="1">
              <a:lnSpc>
                <a:spcPct val="80000"/>
              </a:lnSpc>
              <a:spcAft>
                <a:spcPts val="0"/>
              </a:spcAft>
              <a:buFont typeface="Arial" panose="020B0604020202020204" pitchFamily="34" charset="0"/>
              <a:buNone/>
              <a:defRPr/>
            </a:pPr>
            <a:endParaRPr lang="en-US" altLang="en-US" sz="1300" b="1" dirty="0">
              <a:solidFill>
                <a:srgbClr val="7030A0"/>
              </a:solidFill>
            </a:endParaRPr>
          </a:p>
          <a:p>
            <a:pPr marL="457200" lvl="1" indent="0" eaLnBrk="1" fontAlgn="auto" hangingPunct="1">
              <a:lnSpc>
                <a:spcPct val="80000"/>
              </a:lnSpc>
              <a:spcAft>
                <a:spcPts val="0"/>
              </a:spcAft>
              <a:buFont typeface="Arial" panose="020B0604020202020204" pitchFamily="34" charset="0"/>
              <a:buNone/>
              <a:defRPr/>
            </a:pPr>
            <a:r>
              <a:rPr lang="en-US" altLang="en-US" sz="2400" b="1" dirty="0">
                <a:solidFill>
                  <a:srgbClr val="00B0F0"/>
                </a:solidFill>
              </a:rPr>
              <a:t>Wegener’s Theory did not explain why continents moved.</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2075"/>
            <a:ext cx="22098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76200"/>
            <a:ext cx="22098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51</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wipe(left)">
                                      <p:cBhvr>
                                        <p:cTn id="7" dur="500"/>
                                        <p:tgtEl>
                                          <p:spTgt spid="1945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wipe(left)">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animEffect transition="in" filter="wipe(left)">
                                      <p:cBhvr>
                                        <p:cTn id="17" dur="500"/>
                                        <p:tgtEl>
                                          <p:spTgt spid="1945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wipe(left)">
                                      <p:cBhvr>
                                        <p:cTn id="22" dur="500"/>
                                        <p:tgtEl>
                                          <p:spTgt spid="1945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animEffect transition="in" filter="wipe(left)">
                                      <p:cBhvr>
                                        <p:cTn id="27" dur="500"/>
                                        <p:tgtEl>
                                          <p:spTgt spid="1945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9459">
                                            <p:txEl>
                                              <p:pRg st="6" end="6"/>
                                            </p:txEl>
                                          </p:spTgt>
                                        </p:tgtEl>
                                        <p:attrNameLst>
                                          <p:attrName>style.visibility</p:attrName>
                                        </p:attrNameLst>
                                      </p:cBhvr>
                                      <p:to>
                                        <p:strVal val="visible"/>
                                      </p:to>
                                    </p:set>
                                    <p:animEffect transition="in" filter="wipe(left)">
                                      <p:cBhvr>
                                        <p:cTn id="32" dur="500"/>
                                        <p:tgtEl>
                                          <p:spTgt spid="1945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9459">
                                            <p:txEl>
                                              <p:pRg st="7" end="7"/>
                                            </p:txEl>
                                          </p:spTgt>
                                        </p:tgtEl>
                                        <p:attrNameLst>
                                          <p:attrName>style.visibility</p:attrName>
                                        </p:attrNameLst>
                                      </p:cBhvr>
                                      <p:to>
                                        <p:strVal val="visible"/>
                                      </p:to>
                                    </p:set>
                                    <p:animEffect transition="in" filter="wipe(left)">
                                      <p:cBhvr>
                                        <p:cTn id="37" dur="500"/>
                                        <p:tgtEl>
                                          <p:spTgt spid="19459">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9459">
                                            <p:txEl>
                                              <p:pRg st="9" end="9"/>
                                            </p:txEl>
                                          </p:spTgt>
                                        </p:tgtEl>
                                        <p:attrNameLst>
                                          <p:attrName>style.visibility</p:attrName>
                                        </p:attrNameLst>
                                      </p:cBhvr>
                                      <p:to>
                                        <p:strVal val="visible"/>
                                      </p:to>
                                    </p:set>
                                    <p:animEffect transition="in" filter="wipe(left)">
                                      <p:cBhvr>
                                        <p:cTn id="42" dur="500"/>
                                        <p:tgtEl>
                                          <p:spTgt spid="194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2819400" cy="1143000"/>
          </a:xfrm>
        </p:spPr>
        <p:txBody>
          <a:bodyPr/>
          <a:lstStyle/>
          <a:p>
            <a:pPr eaLnBrk="1" hangingPunct="1"/>
            <a:r>
              <a:rPr lang="en-US" altLang="en-US" dirty="0"/>
              <a:t>Pangea</a:t>
            </a:r>
          </a:p>
        </p:txBody>
      </p:sp>
      <p:pic>
        <p:nvPicPr>
          <p:cNvPr id="29700" name="Picture 7" descr="A1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371600"/>
            <a:ext cx="81613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52</a:t>
            </a:fld>
            <a:endParaRPr lang="en-US" dirty="0"/>
          </a:p>
        </p:txBody>
      </p:sp>
      <p:sp>
        <p:nvSpPr>
          <p:cNvPr id="6" name="Rectangle 5"/>
          <p:cNvSpPr/>
          <p:nvPr/>
        </p:nvSpPr>
        <p:spPr>
          <a:xfrm>
            <a:off x="2895600" y="609600"/>
            <a:ext cx="5521295" cy="707886"/>
          </a:xfrm>
          <a:prstGeom prst="rect">
            <a:avLst/>
          </a:prstGeom>
        </p:spPr>
        <p:txBody>
          <a:bodyPr wrap="square">
            <a:spAutoFit/>
          </a:bodyPr>
          <a:lstStyle/>
          <a:p>
            <a:r>
              <a:rPr lang="en-US" sz="2800" dirty="0">
                <a:hlinkClick r:id="rId3"/>
              </a:rPr>
              <a:t>http://somup.com/cFQUFBnVnd</a:t>
            </a:r>
            <a:r>
              <a:rPr lang="en-US" sz="2800" dirty="0"/>
              <a:t> </a:t>
            </a:r>
            <a:r>
              <a:rPr lang="en-US" sz="1200" dirty="0"/>
              <a:t>(0:29) </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descr="FG07_0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49355"/>
          <a:stretch>
            <a:fillRect/>
          </a:stretch>
        </p:blipFill>
        <p:spPr>
          <a:xfrm>
            <a:off x="617538" y="457200"/>
            <a:ext cx="8001000" cy="304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5"/>
          <p:cNvSpPr>
            <a:spLocks noGrp="1" noChangeArrowheads="1"/>
          </p:cNvSpPr>
          <p:nvPr>
            <p:ph type="title"/>
          </p:nvPr>
        </p:nvSpPr>
        <p:spPr>
          <a:xfrm>
            <a:off x="228600" y="228600"/>
            <a:ext cx="2971800" cy="1143000"/>
          </a:xfrm>
        </p:spPr>
        <p:txBody>
          <a:bodyPr/>
          <a:lstStyle/>
          <a:p>
            <a:pPr eaLnBrk="1" hangingPunct="1"/>
            <a:r>
              <a:rPr lang="en-US" altLang="en-US"/>
              <a:t>Pangea</a:t>
            </a:r>
          </a:p>
        </p:txBody>
      </p:sp>
      <p:pic>
        <p:nvPicPr>
          <p:cNvPr id="4" name="Picture 4" descr="FG07_007"/>
          <p:cNvPicPr>
            <a:picLocks noChangeAspect="1" noChangeArrowheads="1"/>
          </p:cNvPicPr>
          <p:nvPr/>
        </p:nvPicPr>
        <p:blipFill>
          <a:blip r:embed="rId2">
            <a:extLst>
              <a:ext uri="{28A0092B-C50C-407E-A947-70E740481C1C}">
                <a14:useLocalDpi xmlns:a14="http://schemas.microsoft.com/office/drawing/2010/main" val="0"/>
              </a:ext>
            </a:extLst>
          </a:blip>
          <a:srcRect t="50000"/>
          <a:stretch>
            <a:fillRect/>
          </a:stretch>
        </p:blipFill>
        <p:spPr bwMode="auto">
          <a:xfrm>
            <a:off x="609600" y="3505200"/>
            <a:ext cx="8001000"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5"/>
          <p:cNvSpPr txBox="1">
            <a:spLocks noChangeArrowheads="1"/>
          </p:cNvSpPr>
          <p:nvPr/>
        </p:nvSpPr>
        <p:spPr bwMode="auto">
          <a:xfrm>
            <a:off x="6172200" y="3390900"/>
            <a:ext cx="297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a:t>Now</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53</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2000" fill="hold"/>
                                        <p:tgtEl>
                                          <p:spTgt spid="23555"/>
                                        </p:tgtEl>
                                        <p:attrNameLst>
                                          <p:attrName>ppt_w</p:attrName>
                                        </p:attrNameLst>
                                      </p:cBhvr>
                                      <p:tavLst>
                                        <p:tav tm="0">
                                          <p:val>
                                            <p:fltVal val="0"/>
                                          </p:val>
                                        </p:tav>
                                        <p:tav tm="100000">
                                          <p:val>
                                            <p:strVal val="#ppt_w"/>
                                          </p:val>
                                        </p:tav>
                                      </p:tavLst>
                                    </p:anim>
                                    <p:anim calcmode="lin" valueType="num">
                                      <p:cBhvr>
                                        <p:cTn id="8" dur="2000" fill="hold"/>
                                        <p:tgtEl>
                                          <p:spTgt spid="23555"/>
                                        </p:tgtEl>
                                        <p:attrNameLst>
                                          <p:attrName>ppt_h</p:attrName>
                                        </p:attrNameLst>
                                      </p:cBhvr>
                                      <p:tavLst>
                                        <p:tav tm="0">
                                          <p:val>
                                            <p:fltVal val="0"/>
                                          </p:val>
                                        </p:tav>
                                        <p:tav tm="100000">
                                          <p:val>
                                            <p:strVal val="#ppt_h"/>
                                          </p:val>
                                        </p:tav>
                                      </p:tavLst>
                                    </p:anim>
                                    <p:animEffect transition="in" filter="fade">
                                      <p:cBhvr>
                                        <p:cTn id="9" dur="2000"/>
                                        <p:tgtEl>
                                          <p:spTgt spid="235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000"/>
                                        <p:tgtEl>
                                          <p:spTgt spid="4"/>
                                        </p:tgtEl>
                                      </p:cBhvr>
                                    </p:animEffect>
                                  </p:childTnLst>
                                </p:cTn>
                              </p:par>
                            </p:childTnLst>
                          </p:cTn>
                        </p:par>
                        <p:par>
                          <p:cTn id="15" fill="hold" nodeType="afterGroup">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6BCBC5D-0466-0DF5-B7E6-281210403A4B}"/>
              </a:ext>
            </a:extLst>
          </p:cNvPr>
          <p:cNvSpPr>
            <a:spLocks noGrp="1" noChangeArrowheads="1"/>
          </p:cNvSpPr>
          <p:nvPr>
            <p:ph type="title"/>
          </p:nvPr>
        </p:nvSpPr>
        <p:spPr/>
        <p:txBody>
          <a:bodyPr/>
          <a:lstStyle/>
          <a:p>
            <a:pPr eaLnBrk="1" hangingPunct="1"/>
            <a:r>
              <a:rPr lang="en-US" altLang="en-US"/>
              <a:t>Plates in Motion</a:t>
            </a:r>
          </a:p>
        </p:txBody>
      </p:sp>
      <p:pic>
        <p:nvPicPr>
          <p:cNvPr id="30724" name="Picture 5" descr="tecall1_4">
            <a:extLst>
              <a:ext uri="{FF2B5EF4-FFF2-40B4-BE49-F238E27FC236}">
                <a16:creationId xmlns:a16="http://schemas.microsoft.com/office/drawing/2014/main" id="{54AFB100-034E-0A2D-0EDF-A71DEB26E0B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1581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52400"/>
            <a:ext cx="7543800" cy="923330"/>
          </a:xfrm>
          <a:prstGeom prst="rect">
            <a:avLst/>
          </a:prstGeom>
          <a:noFill/>
        </p:spPr>
        <p:txBody>
          <a:bodyPr>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Plate Tectonics</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55</a:t>
            </a:fld>
            <a:endParaRPr lang="en-US" dirty="0"/>
          </a:p>
        </p:txBody>
      </p:sp>
      <p:sp>
        <p:nvSpPr>
          <p:cNvPr id="6" name="Rectangle 3"/>
          <p:cNvSpPr>
            <a:spLocks noGrp="1" noChangeArrowheads="1"/>
          </p:cNvSpPr>
          <p:nvPr>
            <p:ph idx="1"/>
          </p:nvPr>
        </p:nvSpPr>
        <p:spPr>
          <a:xfrm>
            <a:off x="381000" y="1295400"/>
            <a:ext cx="8458200" cy="4924425"/>
          </a:xfrm>
        </p:spPr>
        <p:txBody>
          <a:bodyPr rtlCol="0">
            <a:normAutofit lnSpcReduction="10000"/>
          </a:bodyPr>
          <a:lstStyle/>
          <a:p>
            <a:pPr marL="0" lvl="1" indent="0" eaLnBrk="1" fontAlgn="auto" hangingPunct="1">
              <a:lnSpc>
                <a:spcPct val="80000"/>
              </a:lnSpc>
              <a:spcAft>
                <a:spcPts val="0"/>
              </a:spcAft>
              <a:buFont typeface="Arial" panose="020B0604020202020204" pitchFamily="34" charset="0"/>
              <a:buNone/>
              <a:defRPr/>
            </a:pPr>
            <a:r>
              <a:rPr lang="en-US" altLang="en-US" sz="3200" b="1" dirty="0">
                <a:solidFill>
                  <a:srgbClr val="FF0000"/>
                </a:solidFill>
              </a:rPr>
              <a:t>Pangea is said to have broken up into the present continental structure over 150-200 million years.</a:t>
            </a:r>
          </a:p>
          <a:p>
            <a:pPr marL="0" lvl="1" indent="0" eaLnBrk="1" fontAlgn="auto" hangingPunct="1">
              <a:lnSpc>
                <a:spcPct val="80000"/>
              </a:lnSpc>
              <a:spcAft>
                <a:spcPts val="0"/>
              </a:spcAft>
              <a:buFont typeface="Arial" panose="020B0604020202020204" pitchFamily="34" charset="0"/>
              <a:buNone/>
              <a:defRPr/>
            </a:pPr>
            <a:endParaRPr lang="en-US" altLang="en-US" sz="1600" b="1" dirty="0">
              <a:solidFill>
                <a:srgbClr val="FF0000"/>
              </a:solidFill>
            </a:endParaRPr>
          </a:p>
          <a:p>
            <a:pPr marL="0" lvl="1" indent="0" eaLnBrk="1" fontAlgn="auto" hangingPunct="1">
              <a:lnSpc>
                <a:spcPct val="80000"/>
              </a:lnSpc>
              <a:spcAft>
                <a:spcPts val="0"/>
              </a:spcAft>
              <a:buFont typeface="Arial" panose="020B0604020202020204" pitchFamily="34" charset="0"/>
              <a:buNone/>
              <a:defRPr/>
            </a:pPr>
            <a:r>
              <a:rPr lang="en-US" altLang="en-US" sz="3200" b="1" dirty="0">
                <a:solidFill>
                  <a:srgbClr val="00B050"/>
                </a:solidFill>
              </a:rPr>
              <a:t>This makes it a “touchy” subject to those who hold to a “young earth” literal history of Genesis. </a:t>
            </a:r>
            <a:r>
              <a:rPr lang="en-US" altLang="en-US" sz="3200" b="1" dirty="0"/>
              <a:t>We can still remain good scientists and accept plate tectonics. [</a:t>
            </a:r>
            <a:r>
              <a:rPr lang="en-US" altLang="en-US" sz="3200" b="1" dirty="0">
                <a:solidFill>
                  <a:srgbClr val="FF0000"/>
                </a:solidFill>
              </a:rPr>
              <a:t>Consider Genesis 10:25</a:t>
            </a:r>
            <a:r>
              <a:rPr lang="en-US" altLang="en-US" sz="3200" b="1" dirty="0"/>
              <a:t>]</a:t>
            </a:r>
          </a:p>
          <a:p>
            <a:pPr marL="0" lvl="1" indent="0" eaLnBrk="1" fontAlgn="auto" hangingPunct="1">
              <a:lnSpc>
                <a:spcPct val="80000"/>
              </a:lnSpc>
              <a:spcAft>
                <a:spcPts val="0"/>
              </a:spcAft>
              <a:buFont typeface="Arial" panose="020B0604020202020204" pitchFamily="34" charset="0"/>
              <a:buNone/>
              <a:defRPr/>
            </a:pPr>
            <a:endParaRPr lang="en-US" altLang="en-US" sz="3200" b="1" dirty="0">
              <a:solidFill>
                <a:srgbClr val="00B050"/>
              </a:solidFill>
            </a:endParaRPr>
          </a:p>
          <a:p>
            <a:pPr marL="0" lvl="1" indent="0" eaLnBrk="1" fontAlgn="auto" hangingPunct="1">
              <a:lnSpc>
                <a:spcPct val="80000"/>
              </a:lnSpc>
              <a:spcAft>
                <a:spcPts val="0"/>
              </a:spcAft>
              <a:buFont typeface="Arial" panose="020B0604020202020204" pitchFamily="34" charset="0"/>
              <a:buNone/>
              <a:defRPr/>
            </a:pPr>
            <a:r>
              <a:rPr lang="en-US" altLang="en-US" sz="3200" b="1" dirty="0">
                <a:solidFill>
                  <a:srgbClr val="00B0F0"/>
                </a:solidFill>
              </a:rPr>
              <a:t>This theory has a lot of scientific merit and evidence behind it. Today’s satellites pictures and volcanic activity are two sources of evidence that show how tectonic plates are moving.</a:t>
            </a:r>
            <a:endParaRPr lang="en-US" altLang="en-US" sz="2400" b="1" dirty="0">
              <a:solidFill>
                <a:srgbClr val="00B0F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228600" y="1143000"/>
            <a:ext cx="8763000" cy="4525963"/>
          </a:xfrm>
        </p:spPr>
        <p:txBody>
          <a:bodyPr/>
          <a:lstStyle/>
          <a:p>
            <a:pPr marL="0" indent="0">
              <a:buNone/>
            </a:pPr>
            <a:r>
              <a:rPr lang="en-US" altLang="en-US" sz="3600" dirty="0"/>
              <a:t>Tectonic plates are composed of </a:t>
            </a:r>
            <a:r>
              <a:rPr lang="en-US" altLang="en-US" sz="3600" dirty="0">
                <a:solidFill>
                  <a:srgbClr val="FFFF00"/>
                </a:solidFill>
              </a:rPr>
              <a:t>oceanic lithosphere</a:t>
            </a:r>
            <a:r>
              <a:rPr lang="en-US" altLang="en-US" sz="3600" dirty="0">
                <a:solidFill>
                  <a:srgbClr val="92D050"/>
                </a:solidFill>
              </a:rPr>
              <a:t> </a:t>
            </a:r>
            <a:r>
              <a:rPr lang="en-US" altLang="en-US" sz="3600" dirty="0"/>
              <a:t>and thicker </a:t>
            </a:r>
            <a:r>
              <a:rPr lang="en-US" altLang="en-US" sz="3600" dirty="0">
                <a:solidFill>
                  <a:srgbClr val="FF0000"/>
                </a:solidFill>
              </a:rPr>
              <a:t>continental lithosphere</a:t>
            </a:r>
          </a:p>
          <a:p>
            <a:pPr marL="0" indent="0">
              <a:buNone/>
            </a:pPr>
            <a:endParaRPr lang="en-US" altLang="en-US" sz="1600" dirty="0"/>
          </a:p>
          <a:p>
            <a:pPr marL="0" indent="0" eaLnBrk="1" hangingPunct="1">
              <a:lnSpc>
                <a:spcPct val="90000"/>
              </a:lnSpc>
              <a:buNone/>
            </a:pPr>
            <a:endParaRPr lang="en-US" altLang="en-US" sz="4800" b="1" dirty="0"/>
          </a:p>
          <a:p>
            <a:pPr marL="0" indent="0" eaLnBrk="1" hangingPunct="1">
              <a:lnSpc>
                <a:spcPct val="90000"/>
              </a:lnSpc>
              <a:buNone/>
            </a:pPr>
            <a:r>
              <a:rPr lang="en-US" altLang="en-US" sz="4800" b="1" dirty="0"/>
              <a:t>Types of Crust</a:t>
            </a:r>
          </a:p>
          <a:p>
            <a:pPr marL="700088" lvl="2" eaLnBrk="1" hangingPunct="1">
              <a:lnSpc>
                <a:spcPct val="90000"/>
              </a:lnSpc>
            </a:pPr>
            <a:r>
              <a:rPr lang="en-US" altLang="en-US" sz="3600" b="1" dirty="0">
                <a:solidFill>
                  <a:srgbClr val="FFFF00"/>
                </a:solidFill>
              </a:rPr>
              <a:t>Oceanic – thin, dense, basaltic</a:t>
            </a:r>
          </a:p>
          <a:p>
            <a:pPr marL="700088" lvl="2" eaLnBrk="1" hangingPunct="1">
              <a:lnSpc>
                <a:spcPct val="90000"/>
              </a:lnSpc>
            </a:pPr>
            <a:r>
              <a:rPr lang="en-US" altLang="en-US" sz="3600" b="1" dirty="0">
                <a:solidFill>
                  <a:srgbClr val="00B0F0"/>
                </a:solidFill>
                <a:effectLst>
                  <a:outerShdw blurRad="38100" dist="38100" dir="2700000" algn="tl">
                    <a:srgbClr val="000000">
                      <a:alpha val="43137"/>
                    </a:srgbClr>
                  </a:outerShdw>
                </a:effectLst>
              </a:rPr>
              <a:t>Continental – thick, lighter, granitic</a:t>
            </a:r>
          </a:p>
        </p:txBody>
      </p:sp>
      <p:sp>
        <p:nvSpPr>
          <p:cNvPr id="4" name="Rectangle 3"/>
          <p:cNvSpPr/>
          <p:nvPr/>
        </p:nvSpPr>
        <p:spPr>
          <a:xfrm>
            <a:off x="914400" y="76200"/>
            <a:ext cx="7543800" cy="92333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uLnTx/>
                <a:uFillTx/>
                <a:latin typeface="Arial" charset="0"/>
                <a:ea typeface="+mn-ea"/>
                <a:cs typeface="+mn-cs"/>
              </a:rPr>
              <a:t>Plate Tectonics</a:t>
            </a:r>
          </a:p>
        </p:txBody>
      </p:sp>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Module 6B</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AE5107-A1EE-4182-8C6D-0DB18858F72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86000"/>
            <a:ext cx="4114800" cy="245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665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wipe(down)">
                                      <p:cBhvr>
                                        <p:cTn id="7" dur="500"/>
                                        <p:tgtEl>
                                          <p:spTgt spid="552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5298">
                                            <p:txEl>
                                              <p:pRg st="3" end="3"/>
                                            </p:txEl>
                                          </p:spTgt>
                                        </p:tgtEl>
                                        <p:attrNameLst>
                                          <p:attrName>style.visibility</p:attrName>
                                        </p:attrNameLst>
                                      </p:cBhvr>
                                      <p:to>
                                        <p:strVal val="visible"/>
                                      </p:to>
                                    </p:set>
                                    <p:animEffect transition="in" filter="wipe(down)">
                                      <p:cBhvr>
                                        <p:cTn id="12" dur="500"/>
                                        <p:tgtEl>
                                          <p:spTgt spid="5529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5298">
                                            <p:txEl>
                                              <p:pRg st="4" end="4"/>
                                            </p:txEl>
                                          </p:spTgt>
                                        </p:tgtEl>
                                        <p:attrNameLst>
                                          <p:attrName>style.visibility</p:attrName>
                                        </p:attrNameLst>
                                      </p:cBhvr>
                                      <p:to>
                                        <p:strVal val="visible"/>
                                      </p:to>
                                    </p:set>
                                    <p:animEffect transition="in" filter="wipe(down)">
                                      <p:cBhvr>
                                        <p:cTn id="17" dur="500"/>
                                        <p:tgtEl>
                                          <p:spTgt spid="5529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5298">
                                            <p:txEl>
                                              <p:pRg st="5" end="5"/>
                                            </p:txEl>
                                          </p:spTgt>
                                        </p:tgtEl>
                                        <p:attrNameLst>
                                          <p:attrName>style.visibility</p:attrName>
                                        </p:attrNameLst>
                                      </p:cBhvr>
                                      <p:to>
                                        <p:strVal val="visible"/>
                                      </p:to>
                                    </p:set>
                                    <p:animEffect transition="in" filter="wipe(down)">
                                      <p:cBhvr>
                                        <p:cTn id="22" dur="500"/>
                                        <p:tgtEl>
                                          <p:spTgt spid="552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229600" cy="1143000"/>
          </a:xfrm>
        </p:spPr>
        <p:txBody>
          <a:bodyPr/>
          <a:lstStyle/>
          <a:p>
            <a:pPr eaLnBrk="1" hangingPunct="1"/>
            <a:r>
              <a:rPr lang="en-US" altLang="en-US" dirty="0"/>
              <a:t>Plate Tectonics</a:t>
            </a:r>
          </a:p>
        </p:txBody>
      </p:sp>
      <p:sp>
        <p:nvSpPr>
          <p:cNvPr id="56323" name="Rectangle 3"/>
          <p:cNvSpPr>
            <a:spLocks noGrp="1" noChangeArrowheads="1"/>
          </p:cNvSpPr>
          <p:nvPr>
            <p:ph idx="1"/>
          </p:nvPr>
        </p:nvSpPr>
        <p:spPr>
          <a:xfrm>
            <a:off x="457200" y="1066800"/>
            <a:ext cx="8229600" cy="5334000"/>
          </a:xfrm>
        </p:spPr>
        <p:txBody>
          <a:bodyPr/>
          <a:lstStyle/>
          <a:p>
            <a:pPr marL="0" indent="0" eaLnBrk="1" hangingPunct="1">
              <a:lnSpc>
                <a:spcPct val="90000"/>
              </a:lnSpc>
              <a:spcBef>
                <a:spcPts val="3000"/>
              </a:spcBef>
              <a:buNone/>
            </a:pPr>
            <a:r>
              <a:rPr lang="en-US" altLang="en-US" sz="4000" b="1" dirty="0">
                <a:solidFill>
                  <a:srgbClr val="FFFF00"/>
                </a:solidFill>
              </a:rPr>
              <a:t>The Earth’s crust is divided into plates</a:t>
            </a:r>
          </a:p>
          <a:p>
            <a:pPr marL="0" indent="0" eaLnBrk="1" hangingPunct="1">
              <a:lnSpc>
                <a:spcPct val="90000"/>
              </a:lnSpc>
              <a:spcBef>
                <a:spcPts val="3000"/>
              </a:spcBef>
              <a:buNone/>
            </a:pPr>
            <a:r>
              <a:rPr lang="en-US" altLang="en-US" sz="4000" b="1" dirty="0">
                <a:solidFill>
                  <a:srgbClr val="0070C0"/>
                </a:solidFill>
              </a:rPr>
              <a:t>Tectonic Plate </a:t>
            </a:r>
            <a:r>
              <a:rPr lang="en-US" altLang="en-US" sz="4000" b="1" dirty="0">
                <a:solidFill>
                  <a:srgbClr val="00B050"/>
                </a:solidFill>
                <a:effectLst>
                  <a:outerShdw blurRad="38100" dist="38100" dir="2700000" algn="tl">
                    <a:srgbClr val="000000">
                      <a:alpha val="43137"/>
                    </a:srgbClr>
                  </a:outerShdw>
                </a:effectLst>
              </a:rPr>
              <a:t>-  the crust and the upper rigid (solid) part of the mantle [</a:t>
            </a:r>
            <a:r>
              <a:rPr lang="en-US" altLang="en-US" sz="4000" b="1" dirty="0">
                <a:effectLst>
                  <a:outerShdw blurRad="38100" dist="38100" dir="2700000" algn="tl">
                    <a:srgbClr val="000000">
                      <a:alpha val="43137"/>
                    </a:srgbClr>
                  </a:outerShdw>
                </a:effectLst>
              </a:rPr>
              <a:t>Lithosphere</a:t>
            </a:r>
            <a:r>
              <a:rPr lang="en-US" altLang="en-US" sz="4000" b="1" dirty="0">
                <a:solidFill>
                  <a:srgbClr val="00B050"/>
                </a:solidFill>
                <a:effectLst>
                  <a:outerShdw blurRad="38100" dist="38100" dir="2700000" algn="tl">
                    <a:srgbClr val="000000">
                      <a:alpha val="43137"/>
                    </a:srgbClr>
                  </a:outerShdw>
                </a:effectLst>
              </a:rPr>
              <a:t>].</a:t>
            </a:r>
          </a:p>
          <a:p>
            <a:pPr marL="0" indent="0" eaLnBrk="1" hangingPunct="1">
              <a:lnSpc>
                <a:spcPct val="90000"/>
              </a:lnSpc>
              <a:spcBef>
                <a:spcPts val="3000"/>
              </a:spcBef>
              <a:buNone/>
            </a:pPr>
            <a:r>
              <a:rPr lang="en-US" altLang="en-US" sz="4000" b="1" dirty="0">
                <a:solidFill>
                  <a:srgbClr val="7030A0"/>
                </a:solidFill>
              </a:rPr>
              <a:t>Plates move, because of </a:t>
            </a:r>
            <a:r>
              <a:rPr lang="en-US" altLang="en-US" sz="4000" b="1" dirty="0">
                <a:solidFill>
                  <a:srgbClr val="FFC000"/>
                </a:solidFill>
              </a:rPr>
              <a:t>convection</a:t>
            </a:r>
            <a:r>
              <a:rPr lang="en-US" altLang="en-US" sz="4000" b="1" dirty="0">
                <a:solidFill>
                  <a:srgbClr val="7030A0"/>
                </a:solidFill>
              </a:rPr>
              <a:t> in the asthenosphere and slab pull.</a:t>
            </a:r>
          </a:p>
        </p:txBody>
      </p:sp>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Module 6B</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AE5107-A1EE-4182-8C6D-0DB18858F72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64483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wipe(left)">
                                      <p:cBhvr>
                                        <p:cTn id="7" dur="500"/>
                                        <p:tgtEl>
                                          <p:spTgt spid="56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wipe(left)">
                                      <p:cBhvr>
                                        <p:cTn id="12" dur="500"/>
                                        <p:tgtEl>
                                          <p:spTgt spid="56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wipe(left)">
                                      <p:cBhvr>
                                        <p:cTn id="17" dur="500"/>
                                        <p:tgtEl>
                                          <p:spTgt spid="56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374"/>
            <a:ext cx="9144000" cy="6850626"/>
          </a:xfrm>
        </p:spPr>
        <p:txBody>
          <a:bodyPr/>
          <a:lstStyle/>
          <a:p>
            <a:pPr marL="0" lvl="0" indent="0">
              <a:buNone/>
            </a:pPr>
            <a:r>
              <a:rPr lang="en-US" sz="2800" b="1" dirty="0">
                <a:solidFill>
                  <a:srgbClr val="FF0000"/>
                </a:solidFill>
              </a:rPr>
              <a:t>How do we know the earth has layers?</a:t>
            </a:r>
            <a:endParaRPr lang="en-US" sz="2800" dirty="0">
              <a:solidFill>
                <a:srgbClr val="FF0000"/>
              </a:solidFill>
            </a:endParaRPr>
          </a:p>
          <a:p>
            <a:pPr marL="0" indent="0">
              <a:buNone/>
            </a:pPr>
            <a:r>
              <a:rPr lang="en-US" sz="2400" b="1" dirty="0"/>
              <a:t> </a:t>
            </a:r>
          </a:p>
          <a:p>
            <a:pPr marL="0" indent="0">
              <a:buNone/>
            </a:pPr>
            <a:endParaRPr lang="en-US" sz="2400" dirty="0"/>
          </a:p>
          <a:p>
            <a:pPr marL="0" indent="0">
              <a:buNone/>
            </a:pPr>
            <a:endParaRPr lang="en-US" sz="1600" dirty="0"/>
          </a:p>
          <a:p>
            <a:pPr marL="0" lvl="0" indent="0">
              <a:buNone/>
            </a:pPr>
            <a:r>
              <a:rPr lang="en-US" sz="2800" b="1" dirty="0">
                <a:solidFill>
                  <a:srgbClr val="FF0000"/>
                </a:solidFill>
              </a:rPr>
              <a:t>Name &amp; describe the two major types of seismic waves.</a:t>
            </a:r>
            <a:endParaRPr lang="en-US" sz="2800" dirty="0">
              <a:solidFill>
                <a:srgbClr val="FF0000"/>
              </a:solidFill>
            </a:endParaRPr>
          </a:p>
          <a:p>
            <a:pPr marL="0" indent="0">
              <a:buNone/>
            </a:pPr>
            <a:endParaRPr lang="en-US" sz="2400" b="1" dirty="0"/>
          </a:p>
          <a:p>
            <a:pPr marL="0" lvl="0" indent="0">
              <a:buNone/>
            </a:pPr>
            <a:endParaRPr lang="en-US" sz="2400" b="1" dirty="0">
              <a:solidFill>
                <a:srgbClr val="FF0000"/>
              </a:solidFill>
            </a:endParaRPr>
          </a:p>
          <a:p>
            <a:pPr marL="0" lvl="0" indent="0">
              <a:buNone/>
            </a:pPr>
            <a:endParaRPr lang="en-US" sz="1600" b="1" dirty="0">
              <a:solidFill>
                <a:srgbClr val="FF0000"/>
              </a:solidFill>
            </a:endParaRPr>
          </a:p>
          <a:p>
            <a:pPr marL="0" lvl="0" indent="0">
              <a:spcBef>
                <a:spcPts val="0"/>
              </a:spcBef>
              <a:buNone/>
            </a:pPr>
            <a:r>
              <a:rPr lang="en-US" sz="2800" b="1" dirty="0">
                <a:solidFill>
                  <a:srgbClr val="FF0000"/>
                </a:solidFill>
              </a:rPr>
              <a:t>What is refraction?</a:t>
            </a:r>
            <a:endParaRPr lang="en-US" sz="2800" dirty="0">
              <a:solidFill>
                <a:srgbClr val="FF0000"/>
              </a:solidFill>
            </a:endParaRPr>
          </a:p>
          <a:p>
            <a:pPr marL="0" indent="0">
              <a:buNone/>
            </a:pPr>
            <a:endParaRPr lang="en-US" sz="2400" b="1" dirty="0"/>
          </a:p>
          <a:p>
            <a:pPr marL="0" indent="0">
              <a:buNone/>
            </a:pPr>
            <a:endParaRPr lang="en-US" sz="1600" b="1" dirty="0"/>
          </a:p>
          <a:p>
            <a:pPr marL="0" indent="0">
              <a:buNone/>
            </a:pPr>
            <a:r>
              <a:rPr lang="en-US" sz="2800" b="1" dirty="0">
                <a:solidFill>
                  <a:srgbClr val="FF0000"/>
                </a:solidFill>
              </a:rPr>
              <a:t>The earth may have once been one large land mass in water. This is called ___?  </a:t>
            </a:r>
            <a:endParaRPr lang="en-US" sz="2400" b="1" dirty="0"/>
          </a:p>
          <a:p>
            <a:pPr marL="0" indent="0">
              <a:buNone/>
            </a:pPr>
            <a:endParaRPr lang="en-US" sz="1600" dirty="0"/>
          </a:p>
          <a:p>
            <a:pPr marL="0" indent="0">
              <a:buNone/>
            </a:pPr>
            <a:r>
              <a:rPr lang="en-US" sz="2800" b="1" dirty="0">
                <a:solidFill>
                  <a:srgbClr val="FF0000"/>
                </a:solidFill>
              </a:rPr>
              <a:t>What process causes tectonic plates to move?  </a:t>
            </a: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58</a:t>
            </a:fld>
            <a:endParaRPr lang="en-US" dirty="0"/>
          </a:p>
        </p:txBody>
      </p:sp>
      <p:pic>
        <p:nvPicPr>
          <p:cNvPr id="6" name="Picture 5" descr="quick_check-01.eps"/>
          <p:cNvPicPr/>
          <p:nvPr/>
        </p:nvPicPr>
        <p:blipFill>
          <a:blip r:embed="rId2">
            <a:extLst>
              <a:ext uri="{28A0092B-C50C-407E-A947-70E740481C1C}">
                <a14:useLocalDpi xmlns:a14="http://schemas.microsoft.com/office/drawing/2010/main" val="0"/>
              </a:ext>
            </a:extLst>
          </a:blip>
          <a:stretch>
            <a:fillRect/>
          </a:stretch>
        </p:blipFill>
        <p:spPr>
          <a:xfrm>
            <a:off x="8077200" y="0"/>
            <a:ext cx="1066800" cy="1114425"/>
          </a:xfrm>
          <a:prstGeom prst="rect">
            <a:avLst/>
          </a:prstGeom>
        </p:spPr>
      </p:pic>
    </p:spTree>
    <p:extLst>
      <p:ext uri="{BB962C8B-B14F-4D97-AF65-F5344CB8AC3E}">
        <p14:creationId xmlns:p14="http://schemas.microsoft.com/office/powerpoint/2010/main" val="3730851511"/>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374"/>
            <a:ext cx="9144000" cy="6850626"/>
          </a:xfrm>
        </p:spPr>
        <p:txBody>
          <a:bodyPr/>
          <a:lstStyle/>
          <a:p>
            <a:pPr marL="0" lvl="0" indent="0">
              <a:buNone/>
            </a:pPr>
            <a:r>
              <a:rPr lang="en-US" sz="2800" b="1" dirty="0">
                <a:solidFill>
                  <a:srgbClr val="FF0000"/>
                </a:solidFill>
              </a:rPr>
              <a:t>How do we know the earth has layers?</a:t>
            </a:r>
            <a:endParaRPr lang="en-US" sz="2800" dirty="0">
              <a:solidFill>
                <a:srgbClr val="FF0000"/>
              </a:solidFill>
            </a:endParaRPr>
          </a:p>
          <a:p>
            <a:pPr marL="0" indent="0">
              <a:buNone/>
            </a:pPr>
            <a:r>
              <a:rPr lang="en-US" sz="2400" b="1" dirty="0"/>
              <a:t>Earthquake waves known as seismic waves showed that earthquake waves travel differently through different materials.</a:t>
            </a:r>
            <a:endParaRPr lang="en-US" sz="2400" dirty="0"/>
          </a:p>
          <a:p>
            <a:pPr marL="0" indent="0">
              <a:buNone/>
            </a:pPr>
            <a:endParaRPr lang="en-US" sz="1600" dirty="0"/>
          </a:p>
          <a:p>
            <a:pPr marL="0" lvl="0" indent="0">
              <a:buNone/>
            </a:pPr>
            <a:r>
              <a:rPr lang="en-US" sz="2800" b="1" dirty="0">
                <a:solidFill>
                  <a:srgbClr val="FF0000"/>
                </a:solidFill>
              </a:rPr>
              <a:t>Name &amp; describe the two major types of seismic waves.</a:t>
            </a:r>
            <a:endParaRPr lang="en-US" sz="2800" dirty="0">
              <a:solidFill>
                <a:srgbClr val="FF0000"/>
              </a:solidFill>
            </a:endParaRPr>
          </a:p>
          <a:p>
            <a:pPr marL="0" indent="0">
              <a:buNone/>
            </a:pPr>
            <a:r>
              <a:rPr lang="en-US" sz="2400" b="1" dirty="0"/>
              <a:t>P waves (primary) travel through solid and liquid</a:t>
            </a:r>
          </a:p>
          <a:p>
            <a:pPr marL="0" indent="0">
              <a:buNone/>
            </a:pPr>
            <a:r>
              <a:rPr lang="en-US" sz="2400" b="1" dirty="0"/>
              <a:t>S waves (secondary) travel only through solid</a:t>
            </a:r>
          </a:p>
          <a:p>
            <a:pPr marL="0" lvl="0" indent="0">
              <a:buNone/>
            </a:pPr>
            <a:endParaRPr lang="en-US" sz="1600" b="1" dirty="0">
              <a:solidFill>
                <a:srgbClr val="FF0000"/>
              </a:solidFill>
            </a:endParaRPr>
          </a:p>
          <a:p>
            <a:pPr marL="0" lvl="0" indent="0">
              <a:spcBef>
                <a:spcPts val="0"/>
              </a:spcBef>
              <a:buNone/>
            </a:pPr>
            <a:r>
              <a:rPr lang="en-US" sz="2800" b="1" dirty="0">
                <a:solidFill>
                  <a:srgbClr val="FF0000"/>
                </a:solidFill>
              </a:rPr>
              <a:t>What is refraction?</a:t>
            </a:r>
            <a:endParaRPr lang="en-US" sz="2800" dirty="0">
              <a:solidFill>
                <a:srgbClr val="FF0000"/>
              </a:solidFill>
            </a:endParaRPr>
          </a:p>
          <a:p>
            <a:pPr marL="0" indent="0">
              <a:buNone/>
            </a:pPr>
            <a:r>
              <a:rPr lang="en-US" sz="2400" b="1" dirty="0"/>
              <a:t>As the waves travel through different materials they change speed and direction, this is known as Refraction</a:t>
            </a:r>
          </a:p>
          <a:p>
            <a:pPr marL="0" indent="0">
              <a:buNone/>
            </a:pPr>
            <a:endParaRPr lang="en-US" sz="1600" b="1" dirty="0"/>
          </a:p>
          <a:p>
            <a:pPr marL="0" indent="0">
              <a:buNone/>
            </a:pPr>
            <a:r>
              <a:rPr lang="en-US" sz="2800" b="1" dirty="0">
                <a:solidFill>
                  <a:srgbClr val="FF0000"/>
                </a:solidFill>
              </a:rPr>
              <a:t>The earth may have once been one large land mass in water. This is called ___?  </a:t>
            </a:r>
            <a:r>
              <a:rPr lang="en-US" sz="2400" b="1" dirty="0"/>
              <a:t>Pangea</a:t>
            </a:r>
            <a:endParaRPr lang="en-US" sz="2400" dirty="0"/>
          </a:p>
          <a:p>
            <a:pPr marL="0" indent="0">
              <a:buNone/>
            </a:pPr>
            <a:endParaRPr lang="en-US" sz="1600" b="1" dirty="0">
              <a:solidFill>
                <a:srgbClr val="FF0000"/>
              </a:solidFill>
            </a:endParaRPr>
          </a:p>
          <a:p>
            <a:pPr marL="0" indent="0">
              <a:buNone/>
            </a:pPr>
            <a:r>
              <a:rPr lang="en-US" sz="2800" b="1" dirty="0">
                <a:solidFill>
                  <a:srgbClr val="FF0000"/>
                </a:solidFill>
              </a:rPr>
              <a:t>What process causes tectonic plates to move?  </a:t>
            </a:r>
            <a:r>
              <a:rPr lang="en-US" sz="2400" b="1" dirty="0"/>
              <a:t>convection</a:t>
            </a:r>
            <a:endParaRPr lang="en-US" sz="2400" dirty="0"/>
          </a:p>
          <a:p>
            <a:pPr marL="0" indent="0">
              <a:buNone/>
            </a:pPr>
            <a:endParaRPr lang="en-US" sz="2400" dirty="0"/>
          </a:p>
        </p:txBody>
      </p:sp>
      <p:sp>
        <p:nvSpPr>
          <p:cNvPr id="5" name="Slide Number Placeholder 4"/>
          <p:cNvSpPr>
            <a:spLocks noGrp="1"/>
          </p:cNvSpPr>
          <p:nvPr>
            <p:ph type="sldNum" sz="quarter" idx="12"/>
          </p:nvPr>
        </p:nvSpPr>
        <p:spPr>
          <a:xfrm>
            <a:off x="6934200" y="6400800"/>
            <a:ext cx="2133600" cy="365125"/>
          </a:xfrm>
        </p:spPr>
        <p:txBody>
          <a:bodyPr/>
          <a:lstStyle/>
          <a:p>
            <a:pPr>
              <a:defRPr/>
            </a:pPr>
            <a:fld id="{47AE5107-A1EE-4182-8C6D-0DB18858F727}" type="slidenum">
              <a:rPr lang="en-US" smtClean="0"/>
              <a:pPr>
                <a:defRPr/>
              </a:pPr>
              <a:t>59</a:t>
            </a:fld>
            <a:endParaRPr lang="en-US" dirty="0"/>
          </a:p>
        </p:txBody>
      </p:sp>
      <p:pic>
        <p:nvPicPr>
          <p:cNvPr id="6" name="Picture 5" descr="quick_check-01.eps"/>
          <p:cNvPicPr/>
          <p:nvPr/>
        </p:nvPicPr>
        <p:blipFill>
          <a:blip r:embed="rId2">
            <a:extLst>
              <a:ext uri="{28A0092B-C50C-407E-A947-70E740481C1C}">
                <a14:useLocalDpi xmlns:a14="http://schemas.microsoft.com/office/drawing/2010/main" val="0"/>
              </a:ext>
            </a:extLst>
          </a:blip>
          <a:stretch>
            <a:fillRect/>
          </a:stretch>
        </p:blipFill>
        <p:spPr>
          <a:xfrm>
            <a:off x="8305800" y="1"/>
            <a:ext cx="838200" cy="557212"/>
          </a:xfrm>
          <a:prstGeom prst="rect">
            <a:avLst/>
          </a:prstGeom>
        </p:spPr>
      </p:pic>
    </p:spTree>
    <p:extLst>
      <p:ext uri="{BB962C8B-B14F-4D97-AF65-F5344CB8AC3E}">
        <p14:creationId xmlns:p14="http://schemas.microsoft.com/office/powerpoint/2010/main" val="3359008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altLang="en-US" dirty="0"/>
              <a:t>Earth Diagrams</a:t>
            </a:r>
          </a:p>
        </p:txBody>
      </p:sp>
      <p:sp>
        <p:nvSpPr>
          <p:cNvPr id="4099" name="Rectangle 3"/>
          <p:cNvSpPr>
            <a:spLocks noGrp="1" noChangeArrowheads="1"/>
          </p:cNvSpPr>
          <p:nvPr>
            <p:ph idx="1"/>
          </p:nvPr>
        </p:nvSpPr>
        <p:spPr>
          <a:xfrm>
            <a:off x="457200" y="5227637"/>
            <a:ext cx="8229600" cy="1020763"/>
          </a:xfrm>
        </p:spPr>
        <p:txBody>
          <a:bodyPr/>
          <a:lstStyle/>
          <a:p>
            <a:pPr eaLnBrk="1" hangingPunct="1"/>
            <a:r>
              <a:rPr lang="en-US" altLang="en-US" dirty="0">
                <a:solidFill>
                  <a:srgbClr val="FF0000"/>
                </a:solidFill>
              </a:rPr>
              <a:t>No drill reaches all the way through the earth’s mantle to the core.</a:t>
            </a:r>
          </a:p>
        </p:txBody>
      </p:sp>
      <p:pic>
        <p:nvPicPr>
          <p:cNvPr id="4100" name="Picture 5" descr="earth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8467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earthc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43000"/>
            <a:ext cx="46276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6</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heel(1)">
                                      <p:cBhvr>
                                        <p:cTn id="7" dur="2000"/>
                                        <p:tgtEl>
                                          <p:spTgt spid="4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barn(outVertical)">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0" end="0"/>
                                            </p:txEl>
                                          </p:spTgt>
                                        </p:tgtEl>
                                        <p:attrNameLst>
                                          <p:attrName>style.visibility</p:attrName>
                                        </p:attrNameLst>
                                      </p:cBhvr>
                                      <p:to>
                                        <p:strVal val="visible"/>
                                      </p:to>
                                    </p:set>
                                    <p:animEffect transition="in" filter="fade">
                                      <p:cBhvr>
                                        <p:cTn id="17" dur="500"/>
                                        <p:tgtEl>
                                          <p:spTgt spid="4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1828800" cy="5486400"/>
          </a:xfrm>
        </p:spPr>
        <p:txBody>
          <a:bodyPr/>
          <a:lstStyle/>
          <a:p>
            <a:r>
              <a:rPr lang="en-US" sz="3600" dirty="0"/>
              <a:t>The Crust, the Mantle, &amp; Core of the Earth</a:t>
            </a:r>
          </a:p>
        </p:txBody>
      </p:sp>
      <p:sp>
        <p:nvSpPr>
          <p:cNvPr id="4" name="Footer Placeholder 3"/>
          <p:cNvSpPr>
            <a:spLocks noGrp="1"/>
          </p:cNvSpPr>
          <p:nvPr>
            <p:ph type="ftr" sz="quarter" idx="11"/>
          </p:nvPr>
        </p:nvSpPr>
        <p:spPr/>
        <p:txBody>
          <a:bodyPr/>
          <a:lstStyle/>
          <a:p>
            <a:pPr>
              <a:defRPr/>
            </a:pPr>
            <a:r>
              <a:rPr lang="en-US"/>
              <a:t>Earth &amp; Lithosphere</a:t>
            </a:r>
          </a:p>
        </p:txBody>
      </p:sp>
      <p:sp>
        <p:nvSpPr>
          <p:cNvPr id="5" name="Slide Number Placeholder 4"/>
          <p:cNvSpPr>
            <a:spLocks noGrp="1"/>
          </p:cNvSpPr>
          <p:nvPr>
            <p:ph type="sldNum" sz="quarter" idx="12"/>
          </p:nvPr>
        </p:nvSpPr>
        <p:spPr/>
        <p:txBody>
          <a:bodyPr/>
          <a:lstStyle/>
          <a:p>
            <a:pPr>
              <a:defRPr/>
            </a:pPr>
            <a:fld id="{47AE5107-A1EE-4182-8C6D-0DB18858F727}" type="slidenum">
              <a:rPr lang="en-US" smtClean="0"/>
              <a:pPr>
                <a:defRPr/>
              </a:pPr>
              <a:t>7</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309"/>
            <a:ext cx="6308271" cy="679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48400" y="4038600"/>
            <a:ext cx="1812471" cy="646331"/>
          </a:xfrm>
          <a:prstGeom prst="rect">
            <a:avLst/>
          </a:prstGeom>
          <a:solidFill>
            <a:schemeClr val="accent5">
              <a:lumMod val="40000"/>
              <a:lumOff val="60000"/>
            </a:schemeClr>
          </a:solidFill>
        </p:spPr>
        <p:txBody>
          <a:bodyPr wrap="square" rtlCol="0">
            <a:spAutoFit/>
          </a:bodyPr>
          <a:lstStyle/>
          <a:p>
            <a:pPr algn="ctr"/>
            <a:r>
              <a:rPr lang="en-US" dirty="0"/>
              <a:t>Gutenberg Discontinuity</a:t>
            </a:r>
          </a:p>
        </p:txBody>
      </p:sp>
      <p:sp>
        <p:nvSpPr>
          <p:cNvPr id="10" name="TextBox 9"/>
          <p:cNvSpPr txBox="1"/>
          <p:nvPr/>
        </p:nvSpPr>
        <p:spPr>
          <a:xfrm>
            <a:off x="6019800" y="6019800"/>
            <a:ext cx="1812471" cy="646331"/>
          </a:xfrm>
          <a:prstGeom prst="rect">
            <a:avLst/>
          </a:prstGeom>
          <a:solidFill>
            <a:schemeClr val="accent5">
              <a:lumMod val="40000"/>
              <a:lumOff val="60000"/>
            </a:schemeClr>
          </a:solidFill>
        </p:spPr>
        <p:txBody>
          <a:bodyPr wrap="square" rtlCol="0">
            <a:spAutoFit/>
          </a:bodyPr>
          <a:lstStyle/>
          <a:p>
            <a:pPr algn="ctr"/>
            <a:r>
              <a:rPr lang="en-US" dirty="0"/>
              <a:t>Lehmann</a:t>
            </a:r>
          </a:p>
          <a:p>
            <a:pPr algn="ctr"/>
            <a:r>
              <a:rPr lang="en-US" dirty="0"/>
              <a:t>Discontinuity</a:t>
            </a:r>
          </a:p>
        </p:txBody>
      </p:sp>
      <p:sp>
        <p:nvSpPr>
          <p:cNvPr id="11" name="TextBox 10"/>
          <p:cNvSpPr txBox="1"/>
          <p:nvPr/>
        </p:nvSpPr>
        <p:spPr>
          <a:xfrm>
            <a:off x="1524000" y="1371600"/>
            <a:ext cx="1812471" cy="646331"/>
          </a:xfrm>
          <a:prstGeom prst="rect">
            <a:avLst/>
          </a:prstGeom>
          <a:solidFill>
            <a:schemeClr val="accent5">
              <a:lumMod val="40000"/>
              <a:lumOff val="60000"/>
            </a:schemeClr>
          </a:solidFill>
        </p:spPr>
        <p:txBody>
          <a:bodyPr wrap="square" rtlCol="0">
            <a:spAutoFit/>
          </a:bodyPr>
          <a:lstStyle/>
          <a:p>
            <a:pPr algn="ctr"/>
            <a:r>
              <a:rPr lang="en-US" dirty="0" err="1"/>
              <a:t>Mohorovicic</a:t>
            </a:r>
            <a:endParaRPr lang="en-US" dirty="0"/>
          </a:p>
          <a:p>
            <a:pPr algn="ctr"/>
            <a:r>
              <a:rPr lang="en-US" dirty="0"/>
              <a:t>Discontinuity</a:t>
            </a:r>
          </a:p>
        </p:txBody>
      </p:sp>
    </p:spTree>
    <p:extLst>
      <p:ext uri="{BB962C8B-B14F-4D97-AF65-F5344CB8AC3E}">
        <p14:creationId xmlns:p14="http://schemas.microsoft.com/office/powerpoint/2010/main" val="20940289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838200"/>
          </a:xfrm>
        </p:spPr>
        <p:txBody>
          <a:bodyPr/>
          <a:lstStyle/>
          <a:p>
            <a:pPr eaLnBrk="1" hangingPunct="1"/>
            <a:r>
              <a:rPr lang="en-US" altLang="en-US" dirty="0"/>
              <a:t>Earth’s Layers</a:t>
            </a:r>
          </a:p>
        </p:txBody>
      </p:sp>
      <p:sp>
        <p:nvSpPr>
          <p:cNvPr id="3075" name="Rectangle 3"/>
          <p:cNvSpPr>
            <a:spLocks noGrp="1" noChangeArrowheads="1"/>
          </p:cNvSpPr>
          <p:nvPr>
            <p:ph idx="1"/>
          </p:nvPr>
        </p:nvSpPr>
        <p:spPr>
          <a:xfrm>
            <a:off x="762000" y="762000"/>
            <a:ext cx="8229600" cy="5562600"/>
          </a:xfrm>
        </p:spPr>
        <p:txBody>
          <a:bodyPr rtlCol="0">
            <a:noAutofit/>
          </a:bodyPr>
          <a:lstStyle/>
          <a:p>
            <a:pPr eaLnBrk="1" fontAlgn="auto" hangingPunct="1">
              <a:spcAft>
                <a:spcPts val="0"/>
              </a:spcAft>
              <a:buFont typeface="Arial" panose="020B0604020202020204" pitchFamily="34" charset="0"/>
              <a:buChar char="•"/>
              <a:defRPr/>
            </a:pPr>
            <a:r>
              <a:rPr lang="en-US" altLang="en-US" sz="3600" b="1" dirty="0">
                <a:solidFill>
                  <a:srgbClr val="00B0F0"/>
                </a:solidFill>
              </a:rPr>
              <a:t>Crust</a:t>
            </a:r>
            <a:r>
              <a:rPr lang="en-US" altLang="en-US" sz="2800" b="1" dirty="0">
                <a:solidFill>
                  <a:srgbClr val="00B0F0"/>
                </a:solidFill>
              </a:rPr>
              <a:t> </a:t>
            </a:r>
            <a:r>
              <a:rPr lang="en-US" altLang="en-US" sz="2800" b="1" dirty="0">
                <a:solidFill>
                  <a:srgbClr val="00B050"/>
                </a:solidFill>
              </a:rPr>
              <a:t>– 10-60 km thick (6-37 miles)</a:t>
            </a:r>
          </a:p>
          <a:p>
            <a:pPr marL="344488" lvl="1" eaLnBrk="1" fontAlgn="auto" hangingPunct="1">
              <a:spcAft>
                <a:spcPts val="0"/>
              </a:spcAft>
              <a:buFont typeface="Arial" panose="020B0604020202020204" pitchFamily="34" charset="0"/>
              <a:buChar char="•"/>
              <a:defRPr/>
            </a:pPr>
            <a:r>
              <a:rPr lang="en-US" altLang="en-US" sz="3600" b="1" dirty="0">
                <a:solidFill>
                  <a:srgbClr val="00B0F0"/>
                </a:solidFill>
              </a:rPr>
              <a:t>Lithosphere</a:t>
            </a:r>
            <a:r>
              <a:rPr lang="en-US" altLang="en-US" b="1" dirty="0"/>
              <a:t> – The crust, plus the solid part of the upper mantle. This is also called a “</a:t>
            </a:r>
            <a:r>
              <a:rPr lang="en-US" altLang="en-US" b="1" dirty="0">
                <a:solidFill>
                  <a:srgbClr val="7030A0"/>
                </a:solidFill>
              </a:rPr>
              <a:t>plate</a:t>
            </a:r>
            <a:r>
              <a:rPr lang="en-US" altLang="en-US" b="1" dirty="0"/>
              <a:t>”. </a:t>
            </a:r>
          </a:p>
          <a:p>
            <a:pPr marL="0" indent="0" eaLnBrk="1" fontAlgn="auto" hangingPunct="1">
              <a:spcAft>
                <a:spcPts val="0"/>
              </a:spcAft>
              <a:buFont typeface="Arial" panose="020B0604020202020204" pitchFamily="34" charset="0"/>
              <a:buNone/>
              <a:defRPr/>
            </a:pPr>
            <a:endParaRPr lang="en-US" altLang="en-US" sz="1200" b="1" dirty="0"/>
          </a:p>
          <a:p>
            <a:pPr eaLnBrk="1" fontAlgn="auto" hangingPunct="1">
              <a:spcAft>
                <a:spcPts val="0"/>
              </a:spcAft>
              <a:buFont typeface="Arial" panose="020B0604020202020204" pitchFamily="34" charset="0"/>
              <a:buChar char="•"/>
              <a:defRPr/>
            </a:pPr>
            <a:r>
              <a:rPr lang="en-US" altLang="en-US" sz="3600" b="1" dirty="0">
                <a:solidFill>
                  <a:srgbClr val="FF0000"/>
                </a:solidFill>
              </a:rPr>
              <a:t>Mantle</a:t>
            </a:r>
            <a:r>
              <a:rPr lang="en-US" altLang="en-US" sz="2800" b="1" dirty="0">
                <a:solidFill>
                  <a:srgbClr val="FF0000"/>
                </a:solidFill>
              </a:rPr>
              <a:t> </a:t>
            </a:r>
            <a:r>
              <a:rPr lang="en-US" altLang="en-US" sz="2800" b="1" dirty="0">
                <a:solidFill>
                  <a:srgbClr val="0070C0"/>
                </a:solidFill>
              </a:rPr>
              <a:t>– 2885 km thick (1792 miles)</a:t>
            </a:r>
          </a:p>
          <a:p>
            <a:pPr lvl="1" eaLnBrk="1" fontAlgn="auto" hangingPunct="1">
              <a:spcAft>
                <a:spcPts val="0"/>
              </a:spcAft>
              <a:buFont typeface="Arial" panose="020B0604020202020204" pitchFamily="34" charset="0"/>
              <a:buChar char="•"/>
              <a:defRPr/>
            </a:pPr>
            <a:r>
              <a:rPr lang="en-US" altLang="en-US" b="1" dirty="0">
                <a:solidFill>
                  <a:srgbClr val="7030A0"/>
                </a:solidFill>
              </a:rPr>
              <a:t>Asthenosphere </a:t>
            </a:r>
            <a:r>
              <a:rPr lang="en-US" altLang="en-US" b="1" dirty="0">
                <a:solidFill>
                  <a:srgbClr val="FF0000"/>
                </a:solidFill>
              </a:rPr>
              <a:t>– Upper mantle, capable of flow, containing “</a:t>
            </a:r>
            <a:r>
              <a:rPr lang="en-US" altLang="en-US" b="1" dirty="0">
                <a:solidFill>
                  <a:srgbClr val="00B050"/>
                </a:solidFill>
              </a:rPr>
              <a:t>plastic rock</a:t>
            </a:r>
            <a:r>
              <a:rPr lang="en-US" altLang="en-US" b="1" dirty="0">
                <a:solidFill>
                  <a:srgbClr val="FF0000"/>
                </a:solidFill>
              </a:rPr>
              <a:t>” (l ↔ s). </a:t>
            </a:r>
          </a:p>
          <a:p>
            <a:pPr marL="0" indent="0" eaLnBrk="1" fontAlgn="auto" hangingPunct="1">
              <a:spcAft>
                <a:spcPts val="0"/>
              </a:spcAft>
              <a:buFont typeface="Arial" panose="020B0604020202020204" pitchFamily="34" charset="0"/>
              <a:buNone/>
              <a:defRPr/>
            </a:pPr>
            <a:endParaRPr lang="en-US" altLang="en-US" sz="1200" b="1" dirty="0">
              <a:solidFill>
                <a:srgbClr val="FF0000"/>
              </a:solidFill>
            </a:endParaRPr>
          </a:p>
          <a:p>
            <a:pPr eaLnBrk="1" fontAlgn="auto" hangingPunct="1">
              <a:spcAft>
                <a:spcPts val="0"/>
              </a:spcAft>
              <a:buFont typeface="Arial" panose="020B0604020202020204" pitchFamily="34" charset="0"/>
              <a:buChar char="•"/>
              <a:defRPr/>
            </a:pPr>
            <a:r>
              <a:rPr lang="en-US" altLang="en-US" sz="3600" b="1" dirty="0"/>
              <a:t>Outer Core </a:t>
            </a:r>
            <a:r>
              <a:rPr lang="en-US" altLang="en-US" sz="2800" b="1" dirty="0">
                <a:solidFill>
                  <a:srgbClr val="7030A0"/>
                </a:solidFill>
              </a:rPr>
              <a:t>– 2270 km thick (1410 miles)</a:t>
            </a:r>
          </a:p>
          <a:p>
            <a:pPr eaLnBrk="1" fontAlgn="auto" hangingPunct="1">
              <a:spcAft>
                <a:spcPts val="0"/>
              </a:spcAft>
              <a:buFont typeface="Arial" panose="020B0604020202020204" pitchFamily="34" charset="0"/>
              <a:buChar char="•"/>
              <a:defRPr/>
            </a:pPr>
            <a:r>
              <a:rPr lang="en-US" altLang="en-US" sz="3600" b="1" dirty="0">
                <a:solidFill>
                  <a:srgbClr val="00B050"/>
                </a:solidFill>
              </a:rPr>
              <a:t>Inner Core </a:t>
            </a:r>
            <a:r>
              <a:rPr lang="en-US" altLang="en-US" sz="2800" b="1" dirty="0">
                <a:solidFill>
                  <a:srgbClr val="00B0F0"/>
                </a:solidFill>
              </a:rPr>
              <a:t>– 1216 km thick (755 miles)</a:t>
            </a: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47AE5107-A1EE-4182-8C6D-0DB18858F727}" type="slidenum">
              <a:rPr lang="en-US" smtClean="0"/>
              <a:pPr>
                <a:defRPr/>
              </a:pPr>
              <a:t>8</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left)">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wipe(left)">
                                      <p:cBhvr>
                                        <p:cTn id="12" dur="500"/>
                                        <p:tgtEl>
                                          <p:spTgt spid="3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075">
                                            <p:txEl>
                                              <p:pRg st="3" end="3"/>
                                            </p:txEl>
                                          </p:spTgt>
                                        </p:tgtEl>
                                        <p:attrNameLst>
                                          <p:attrName>style.visibility</p:attrName>
                                        </p:attrNameLst>
                                      </p:cBhvr>
                                      <p:to>
                                        <p:strVal val="visible"/>
                                      </p:to>
                                    </p:set>
                                    <p:animEffect transition="in" filter="wipe(left)">
                                      <p:cBhvr>
                                        <p:cTn id="17" dur="500"/>
                                        <p:tgtEl>
                                          <p:spTgt spid="30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75">
                                            <p:txEl>
                                              <p:pRg st="4" end="4"/>
                                            </p:txEl>
                                          </p:spTgt>
                                        </p:tgtEl>
                                        <p:attrNameLst>
                                          <p:attrName>style.visibility</p:attrName>
                                        </p:attrNameLst>
                                      </p:cBhvr>
                                      <p:to>
                                        <p:strVal val="visible"/>
                                      </p:to>
                                    </p:set>
                                    <p:animEffect transition="in" filter="wipe(left)">
                                      <p:cBhvr>
                                        <p:cTn id="22" dur="500"/>
                                        <p:tgtEl>
                                          <p:spTgt spid="307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animEffect transition="in" filter="wipe(left)">
                                      <p:cBhvr>
                                        <p:cTn id="27" dur="500"/>
                                        <p:tgtEl>
                                          <p:spTgt spid="307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075">
                                            <p:txEl>
                                              <p:pRg st="7" end="7"/>
                                            </p:txEl>
                                          </p:spTgt>
                                        </p:tgtEl>
                                        <p:attrNameLst>
                                          <p:attrName>style.visibility</p:attrName>
                                        </p:attrNameLst>
                                      </p:cBhvr>
                                      <p:to>
                                        <p:strVal val="visible"/>
                                      </p:to>
                                    </p:set>
                                    <p:animEffect transition="in" filter="wipe(left)">
                                      <p:cBhvr>
                                        <p:cTn id="32" dur="500"/>
                                        <p:tgtEl>
                                          <p:spTgt spid="3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a:t>Earth’s Crust</a:t>
            </a:r>
          </a:p>
        </p:txBody>
      </p:sp>
      <p:pic>
        <p:nvPicPr>
          <p:cNvPr id="5127" name="Picture 9" descr="crust_compositi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86200" y="1447800"/>
            <a:ext cx="4800600" cy="4343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3"/>
          <p:cNvSpPr>
            <a:spLocks noGrp="1" noChangeArrowheads="1"/>
          </p:cNvSpPr>
          <p:nvPr>
            <p:ph sz="half" idx="2"/>
          </p:nvPr>
        </p:nvSpPr>
        <p:spPr>
          <a:xfrm>
            <a:off x="457200" y="1600201"/>
            <a:ext cx="3146425" cy="4038600"/>
          </a:xfrm>
        </p:spPr>
        <p:txBody>
          <a:bodyPr/>
          <a:lstStyle/>
          <a:p>
            <a:pPr marL="0" indent="0" eaLnBrk="1" hangingPunct="1">
              <a:buNone/>
            </a:pPr>
            <a:r>
              <a:rPr lang="en-US" altLang="en-US" dirty="0"/>
              <a:t> </a:t>
            </a:r>
            <a:r>
              <a:rPr lang="en-US" altLang="en-US" sz="3200" dirty="0"/>
              <a:t>Most of Earth’s Crust is made up of Oxygen and Silicon (silica), with other elements making up some smaller portions.</a:t>
            </a:r>
          </a:p>
        </p:txBody>
      </p:sp>
      <p:sp>
        <p:nvSpPr>
          <p:cNvPr id="6149" name="AutoShape 5" descr="crust_compositio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6150" name="AutoShape 7" descr="crust_compositio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2" name="Footer Placeholder 1"/>
          <p:cNvSpPr>
            <a:spLocks noGrp="1"/>
          </p:cNvSpPr>
          <p:nvPr>
            <p:ph type="ftr" sz="quarter" idx="11"/>
          </p:nvPr>
        </p:nvSpPr>
        <p:spPr/>
        <p:txBody>
          <a:bodyPr/>
          <a:lstStyle/>
          <a:p>
            <a:pPr>
              <a:defRPr/>
            </a:pPr>
            <a:r>
              <a:rPr lang="en-US"/>
              <a:t>Earth &amp; Lithosphere</a:t>
            </a:r>
          </a:p>
        </p:txBody>
      </p:sp>
      <p:sp>
        <p:nvSpPr>
          <p:cNvPr id="3" name="Slide Number Placeholder 2"/>
          <p:cNvSpPr>
            <a:spLocks noGrp="1"/>
          </p:cNvSpPr>
          <p:nvPr>
            <p:ph type="sldNum" sz="quarter" idx="12"/>
          </p:nvPr>
        </p:nvSpPr>
        <p:spPr/>
        <p:txBody>
          <a:bodyPr/>
          <a:lstStyle/>
          <a:p>
            <a:pPr>
              <a:defRPr/>
            </a:pPr>
            <a:fld id="{BD4B7871-C33C-4B7B-B7AC-44760C769C25}" type="slidenum">
              <a:rPr lang="en-US" smtClean="0"/>
              <a:pPr>
                <a:defRPr/>
              </a:pPr>
              <a:t>9</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box(out)">
                                      <p:cBhvr>
                                        <p:cTn id="12" dur="2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21933</TotalTime>
  <Words>2452</Words>
  <Application>Microsoft Office PowerPoint</Application>
  <PresentationFormat>On-screen Show (4:3)</PresentationFormat>
  <Paragraphs>393</Paragraphs>
  <Slides>59</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59</vt:i4>
      </vt:variant>
    </vt:vector>
  </HeadingPairs>
  <TitlesOfParts>
    <vt:vector size="71" baseType="lpstr">
      <vt:lpstr>Arial</vt:lpstr>
      <vt:lpstr>Calibri</vt:lpstr>
      <vt:lpstr>Comic Sans MS</vt:lpstr>
      <vt:lpstr>Constantia</vt:lpstr>
      <vt:lpstr>Courier New</vt:lpstr>
      <vt:lpstr>Monotype Corsiva</vt:lpstr>
      <vt:lpstr>Noto Sans Symbols</vt:lpstr>
      <vt:lpstr>Times New Roman</vt:lpstr>
      <vt:lpstr>Office Theme</vt:lpstr>
      <vt:lpstr>Ripple</vt:lpstr>
      <vt:lpstr>1_Office Theme</vt:lpstr>
      <vt:lpstr>Default Design</vt:lpstr>
      <vt:lpstr>Go to the “Slide Show” shade above</vt:lpstr>
      <vt:lpstr>PowerPoint Presentation</vt:lpstr>
      <vt:lpstr>What do we know?</vt:lpstr>
      <vt:lpstr>What do we know?</vt:lpstr>
      <vt:lpstr>Focus Questions</vt:lpstr>
      <vt:lpstr>Earth Diagrams</vt:lpstr>
      <vt:lpstr>The Crust, the Mantle, &amp; Core of the Earth</vt:lpstr>
      <vt:lpstr>Earth’s Layers</vt:lpstr>
      <vt:lpstr>Earth’s Crust</vt:lpstr>
      <vt:lpstr>Continental Crust</vt:lpstr>
      <vt:lpstr>Oceanic Crust</vt:lpstr>
      <vt:lpstr>Earth’s Mantle</vt:lpstr>
      <vt:lpstr>Earth’s Mantle</vt:lpstr>
      <vt:lpstr>Earth’s Mantle</vt:lpstr>
      <vt:lpstr>Earth’s Core</vt:lpstr>
      <vt:lpstr>Earth’s Magnetic Field </vt:lpstr>
      <vt:lpstr>PowerPoint Presentation</vt:lpstr>
      <vt:lpstr>PowerPoint Presentation</vt:lpstr>
      <vt:lpstr>The Crust, the Mantle, &amp; Core of the Earth</vt:lpstr>
      <vt:lpstr>The Crust, the Mantle, &amp; Core of the Earth</vt:lpstr>
      <vt:lpstr>Three Types of Rocks</vt:lpstr>
      <vt:lpstr>Igneous Rocks</vt:lpstr>
      <vt:lpstr>Igneous: “From the Fire”</vt:lpstr>
      <vt:lpstr>Magma/Lava</vt:lpstr>
      <vt:lpstr>Where does the  Magma Come From?</vt:lpstr>
      <vt:lpstr>PowerPoint Presentation</vt:lpstr>
      <vt:lpstr>PowerPoint Presentation</vt:lpstr>
      <vt:lpstr>Convection:  Unequal Heating Creates Differences in Density – Creating Movement!!</vt:lpstr>
      <vt:lpstr>Convection:  Unequal Heating Creates Differences in Density – Creating Movement!!</vt:lpstr>
      <vt:lpstr>Sedimentary Rocks</vt:lpstr>
      <vt:lpstr>What’s on the Surface?</vt:lpstr>
      <vt:lpstr>What’s on the Surface?</vt:lpstr>
      <vt:lpstr>Metamorphic Rocks</vt:lpstr>
      <vt:lpstr>Metamorphic Rocks</vt:lpstr>
      <vt:lpstr>Granite under heat and pressure turns to Gneiss</vt:lpstr>
      <vt:lpstr>Limestone to Marble</vt:lpstr>
      <vt:lpstr>PowerPoint Presentation</vt:lpstr>
      <vt:lpstr>PowerPoint Presentation</vt:lpstr>
      <vt:lpstr>How Do We Know What We Know?</vt:lpstr>
      <vt:lpstr>How Do We Know What We Know?</vt:lpstr>
      <vt:lpstr>Types of Seismic Waves</vt:lpstr>
      <vt:lpstr>Primary (P) Waves   &amp;     Secondary (S) Waves</vt:lpstr>
      <vt:lpstr>Longitudinal vs Transverse Waves</vt:lpstr>
      <vt:lpstr>How Do We Know What We Know?</vt:lpstr>
      <vt:lpstr>Theory of Plate Tectonics</vt:lpstr>
      <vt:lpstr>Plate Boundary Simulation</vt:lpstr>
      <vt:lpstr>Plate Boundary Simulation</vt:lpstr>
      <vt:lpstr>Theory of Plate Tectonics </vt:lpstr>
      <vt:lpstr>Theory of Plate Tectonics </vt:lpstr>
      <vt:lpstr>Continental Drift ENRICHMENT</vt:lpstr>
      <vt:lpstr>Continental Drift ENRICHMENT</vt:lpstr>
      <vt:lpstr>Pangea</vt:lpstr>
      <vt:lpstr>Pangea</vt:lpstr>
      <vt:lpstr>Plates in Motion</vt:lpstr>
      <vt:lpstr>PowerPoint Presentation</vt:lpstr>
      <vt:lpstr>PowerPoint Presentation</vt:lpstr>
      <vt:lpstr>Plate Tectonics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dc:title>
  <dc:creator>Berkley School District</dc:creator>
  <cp:lastModifiedBy>Craig Riesen</cp:lastModifiedBy>
  <cp:revision>296</cp:revision>
  <dcterms:created xsi:type="dcterms:W3CDTF">2004-03-22T13:43:24Z</dcterms:created>
  <dcterms:modified xsi:type="dcterms:W3CDTF">2024-07-16T14:53:38Z</dcterms:modified>
</cp:coreProperties>
</file>