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7"/>
  </p:notesMasterIdLst>
  <p:handoutMasterIdLst>
    <p:handoutMasterId r:id="rId68"/>
  </p:handoutMasterIdLst>
  <p:sldIdLst>
    <p:sldId id="460" r:id="rId2"/>
    <p:sldId id="477" r:id="rId3"/>
    <p:sldId id="409" r:id="rId4"/>
    <p:sldId id="262" r:id="rId5"/>
    <p:sldId id="473" r:id="rId6"/>
    <p:sldId id="263" r:id="rId7"/>
    <p:sldId id="410" r:id="rId8"/>
    <p:sldId id="479" r:id="rId9"/>
    <p:sldId id="480" r:id="rId10"/>
    <p:sldId id="481" r:id="rId11"/>
    <p:sldId id="478" r:id="rId12"/>
    <p:sldId id="413" r:id="rId13"/>
    <p:sldId id="412" r:id="rId14"/>
    <p:sldId id="296" r:id="rId15"/>
    <p:sldId id="297" r:id="rId16"/>
    <p:sldId id="273" r:id="rId17"/>
    <p:sldId id="415" r:id="rId18"/>
    <p:sldId id="416" r:id="rId19"/>
    <p:sldId id="417" r:id="rId20"/>
    <p:sldId id="418" r:id="rId21"/>
    <p:sldId id="321" r:id="rId22"/>
    <p:sldId id="422" r:id="rId23"/>
    <p:sldId id="421" r:id="rId24"/>
    <p:sldId id="423" r:id="rId25"/>
    <p:sldId id="322" r:id="rId26"/>
    <p:sldId id="425" r:id="rId27"/>
    <p:sldId id="426" r:id="rId28"/>
    <p:sldId id="424" r:id="rId29"/>
    <p:sldId id="286" r:id="rId30"/>
    <p:sldId id="317" r:id="rId31"/>
    <p:sldId id="461" r:id="rId32"/>
    <p:sldId id="289" r:id="rId33"/>
    <p:sldId id="290" r:id="rId34"/>
    <p:sldId id="282" r:id="rId35"/>
    <p:sldId id="283" r:id="rId36"/>
    <p:sldId id="284" r:id="rId37"/>
    <p:sldId id="268" r:id="rId38"/>
    <p:sldId id="333" r:id="rId39"/>
    <p:sldId id="261" r:id="rId40"/>
    <p:sldId id="414" r:id="rId41"/>
    <p:sldId id="331" r:id="rId42"/>
    <p:sldId id="332" r:id="rId43"/>
    <p:sldId id="427" r:id="rId44"/>
    <p:sldId id="430" r:id="rId45"/>
    <p:sldId id="431" r:id="rId46"/>
    <p:sldId id="314" r:id="rId47"/>
    <p:sldId id="381" r:id="rId48"/>
    <p:sldId id="404" r:id="rId49"/>
    <p:sldId id="403" r:id="rId50"/>
    <p:sldId id="405" r:id="rId51"/>
    <p:sldId id="406" r:id="rId52"/>
    <p:sldId id="467" r:id="rId53"/>
    <p:sldId id="462" r:id="rId54"/>
    <p:sldId id="474" r:id="rId55"/>
    <p:sldId id="468" r:id="rId56"/>
    <p:sldId id="463" r:id="rId57"/>
    <p:sldId id="470" r:id="rId58"/>
    <p:sldId id="464" r:id="rId59"/>
    <p:sldId id="469" r:id="rId60"/>
    <p:sldId id="465" r:id="rId61"/>
    <p:sldId id="475" r:id="rId62"/>
    <p:sldId id="471" r:id="rId63"/>
    <p:sldId id="472" r:id="rId64"/>
    <p:sldId id="466" r:id="rId65"/>
    <p:sldId id="476" r:id="rId66"/>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CC"/>
    <a:srgbClr val="CC00CC"/>
    <a:srgbClr val="FF9966"/>
    <a:srgbClr val="99FFCC"/>
    <a:srgbClr val="008000"/>
    <a:srgbClr val="FFFF00"/>
    <a:srgbClr val="FF9933"/>
    <a:srgbClr val="CC66FF"/>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0360" autoAdjust="0"/>
  </p:normalViewPr>
  <p:slideViewPr>
    <p:cSldViewPr>
      <p:cViewPr varScale="1">
        <p:scale>
          <a:sx n="75" d="100"/>
          <a:sy n="75" d="100"/>
        </p:scale>
        <p:origin x="1037" y="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53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28003" name="Rectangle 3"/>
          <p:cNvSpPr>
            <a:spLocks noGrp="1" noChangeArrowheads="1"/>
          </p:cNvSpPr>
          <p:nvPr>
            <p:ph type="dt" sz="quarter"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28004" name="Rectangle 4"/>
          <p:cNvSpPr>
            <a:spLocks noGrp="1" noChangeArrowheads="1"/>
          </p:cNvSpPr>
          <p:nvPr>
            <p:ph type="ftr" sz="quarter" idx="2"/>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28005" name="Rectangle 5"/>
          <p:cNvSpPr>
            <a:spLocks noGrp="1" noChangeArrowheads="1"/>
          </p:cNvSpPr>
          <p:nvPr>
            <p:ph type="sldNum" sz="quarter" idx="3"/>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19CB582E-4806-4E6A-813C-902F9DA0D7E9}" type="slidenum">
              <a:rPr lang="en-US"/>
              <a:pPr/>
              <a:t>‹#›</a:t>
            </a:fld>
            <a:endParaRPr lang="en-US"/>
          </a:p>
        </p:txBody>
      </p:sp>
    </p:spTree>
    <p:extLst>
      <p:ext uri="{BB962C8B-B14F-4D97-AF65-F5344CB8AC3E}">
        <p14:creationId xmlns:p14="http://schemas.microsoft.com/office/powerpoint/2010/main" val="1762590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84995"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499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4997"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4998"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84999"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2CD60A6F-0702-45CE-8504-D9BD27D2F801}" type="slidenum">
              <a:rPr lang="en-US"/>
              <a:pPr/>
              <a:t>‹#›</a:t>
            </a:fld>
            <a:endParaRPr lang="en-US"/>
          </a:p>
        </p:txBody>
      </p:sp>
    </p:spTree>
    <p:extLst>
      <p:ext uri="{BB962C8B-B14F-4D97-AF65-F5344CB8AC3E}">
        <p14:creationId xmlns:p14="http://schemas.microsoft.com/office/powerpoint/2010/main" val="122990142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mn-ea"/>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mn-ea"/>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mn-ea"/>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mn-ea"/>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11BD80-E6A6-4020-9E6B-D8948DE444DF}" type="slidenum">
              <a:rPr lang="en-US"/>
              <a:pPr/>
              <a:t>14</a:t>
            </a:fld>
            <a:endParaRPr lang="en-US" dirty="0"/>
          </a:p>
        </p:txBody>
      </p:sp>
      <p:sp>
        <p:nvSpPr>
          <p:cNvPr id="227330" name="Rectangle 2"/>
          <p:cNvSpPr>
            <a:spLocks noGrp="1" noRot="1" noChangeAspect="1" noChangeArrowheads="1" noTextEdit="1"/>
          </p:cNvSpPr>
          <p:nvPr>
            <p:ph type="sldImg"/>
          </p:nvPr>
        </p:nvSpPr>
        <p:spPr>
          <a:ln/>
        </p:spPr>
      </p:sp>
      <p:sp>
        <p:nvSpPr>
          <p:cNvPr id="227331" name="Rectangle 3"/>
          <p:cNvSpPr>
            <a:spLocks noGrp="1" noChangeArrowheads="1"/>
          </p:cNvSpPr>
          <p:nvPr>
            <p:ph type="body" idx="1"/>
          </p:nvPr>
        </p:nvSpPr>
        <p:spPr/>
        <p:txBody>
          <a:bodyPr/>
          <a:lstStyle/>
          <a:p>
            <a:r>
              <a:rPr lang="en-US" dirty="0"/>
              <a:t>Positioning of the continents could have blocked the warmer ocean currents from reaching the poles which, therefore, allows ice sheets to build.</a:t>
            </a:r>
          </a:p>
          <a:p>
            <a:r>
              <a:rPr lang="en-US" dirty="0"/>
              <a:t>Uplift of large areas (such as tibet) past the snow line accumulated large amounts of snow, thereby increasing albedo of earth’s surface (which caused a cooling of the earth’s surface)</a:t>
            </a:r>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E6A7A5-79B1-4263-9490-D3C573F6BD59}" type="slidenum">
              <a:rPr lang="en-US"/>
              <a:pPr/>
              <a:t>25</a:t>
            </a:fld>
            <a:endParaRPr lang="en-US" dirty="0"/>
          </a:p>
        </p:txBody>
      </p:sp>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p:txBody>
          <a:bodyPr/>
          <a:lstStyle/>
          <a:p>
            <a:r>
              <a:rPr lang="en-US" dirty="0"/>
              <a:t>Precession affects how severe or moderate the seasons are depending on which portion of the “wobble” the earth is on.  For example, you could have a cool summer which allows ice in higher latitudes to last throughout the summer.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E6A7A5-79B1-4263-9490-D3C573F6BD59}" type="slidenum">
              <a:rPr lang="en-US"/>
              <a:pPr/>
              <a:t>26</a:t>
            </a:fld>
            <a:endParaRPr lang="en-US" dirty="0"/>
          </a:p>
        </p:txBody>
      </p:sp>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E6A7A5-79B1-4263-9490-D3C573F6BD59}" type="slidenum">
              <a:rPr lang="en-US"/>
              <a:pPr/>
              <a:t>27</a:t>
            </a:fld>
            <a:endParaRPr lang="en-US" dirty="0"/>
          </a:p>
        </p:txBody>
      </p:sp>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E6A7A5-79B1-4263-9490-D3C573F6BD59}" type="slidenum">
              <a:rPr lang="en-US"/>
              <a:pPr/>
              <a:t>28</a:t>
            </a:fld>
            <a:endParaRPr lang="en-US" dirty="0"/>
          </a:p>
        </p:txBody>
      </p:sp>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p:txBody>
          <a:bodyPr/>
          <a:lstStyle/>
          <a:p>
            <a:r>
              <a:rPr lang="en-US" dirty="0"/>
              <a:t>Precession affects how severe or moderate the seasons are depending on which portion of the “wobble” the earth is on.  For example, you could have a cool summer which allows ice in higher latitudes to last throughout the summer.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81E001-4545-4EC3-82F8-D4F34FDA296E}" type="slidenum">
              <a:rPr lang="en-US"/>
              <a:pPr/>
              <a:t>45</a:t>
            </a:fld>
            <a:endParaRPr lang="en-US" dirty="0"/>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xfrm>
            <a:off x="935038" y="4416425"/>
            <a:ext cx="5140325" cy="4183063"/>
          </a:xfrm>
        </p:spPr>
        <p:txBody>
          <a:bodyPr/>
          <a:lstStyle/>
          <a:p>
            <a:endParaRPr lang="en-US" sz="1000" dirty="0">
              <a:latin typeface="Arial" charset="0"/>
            </a:endParaRPr>
          </a:p>
          <a:p>
            <a:pPr>
              <a:spcBef>
                <a:spcPts val="300"/>
              </a:spcBef>
              <a:spcAft>
                <a:spcPts val="300"/>
              </a:spcAft>
            </a:pPr>
            <a:r>
              <a:rPr lang="en-US" dirty="0">
                <a:latin typeface="Arial" charset="0"/>
              </a:rPr>
              <a:t>Extent of the </a:t>
            </a:r>
            <a:r>
              <a:rPr lang="en-US" dirty="0" err="1">
                <a:latin typeface="Arial" charset="0"/>
              </a:rPr>
              <a:t>Wisconsinan</a:t>
            </a:r>
            <a:r>
              <a:rPr lang="en-US" dirty="0">
                <a:latin typeface="Arial" charset="0"/>
              </a:rPr>
              <a:t> glaciers (in gray maximum advance marked in green) in the Great Lakes area</a:t>
            </a:r>
          </a:p>
          <a:p>
            <a:pPr>
              <a:spcBef>
                <a:spcPts val="300"/>
              </a:spcBef>
              <a:spcAft>
                <a:spcPts val="300"/>
              </a:spcAft>
            </a:pPr>
            <a:r>
              <a:rPr lang="en-US" dirty="0">
                <a:latin typeface="Arial" charset="0"/>
              </a:rPr>
              <a:t>Source: Adapted from, BU 04-R THE GLACIAL LAKES AROUND MICHIGAN: 1988; </a:t>
            </a:r>
            <a:r>
              <a:rPr lang="en-US" dirty="0" err="1">
                <a:latin typeface="Arial" charset="0"/>
              </a:rPr>
              <a:t>Farrand</a:t>
            </a:r>
            <a:r>
              <a:rPr lang="en-US" dirty="0">
                <a:latin typeface="Arial" charset="0"/>
              </a:rPr>
              <a:t>, W. R.  Digital image made by Steven E. Wilson, DEQ OGS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098" name="Group 2"/>
          <p:cNvGrpSpPr>
            <a:grpSpLocks/>
          </p:cNvGrpSpPr>
          <p:nvPr/>
        </p:nvGrpSpPr>
        <p:grpSpPr bwMode="auto">
          <a:xfrm>
            <a:off x="-3175" y="2438400"/>
            <a:ext cx="9147175" cy="1063625"/>
            <a:chOff x="-2" y="1536"/>
            <a:chExt cx="5762" cy="670"/>
          </a:xfrm>
        </p:grpSpPr>
        <p:grpSp>
          <p:nvGrpSpPr>
            <p:cNvPr id="4099" name="Group 3"/>
            <p:cNvGrpSpPr>
              <a:grpSpLocks/>
            </p:cNvGrpSpPr>
            <p:nvPr/>
          </p:nvGrpSpPr>
          <p:grpSpPr bwMode="auto">
            <a:xfrm flipH="1">
              <a:off x="-2" y="1562"/>
              <a:ext cx="5762" cy="638"/>
              <a:chOff x="-2" y="1562"/>
              <a:chExt cx="5762" cy="638"/>
            </a:xfrm>
          </p:grpSpPr>
          <p:sp>
            <p:nvSpPr>
              <p:cNvPr id="4100" name="Freeform 4"/>
              <p:cNvSpPr>
                <a:spLocks/>
              </p:cNvSpPr>
              <p:nvPr/>
            </p:nvSpPr>
            <p:spPr bwMode="ltGray">
              <a:xfrm rot="-5400000">
                <a:off x="2559" y="-993"/>
                <a:ext cx="624" cy="5745"/>
              </a:xfrm>
              <a:custGeom>
                <a:avLst/>
                <a:gdLst>
                  <a:gd name="T0" fmla="*/ 0 w 1000"/>
                  <a:gd name="T1" fmla="*/ 0 h 720"/>
                  <a:gd name="T2" fmla="*/ 0 w 1000"/>
                  <a:gd name="T3" fmla="*/ 720 h 720"/>
                  <a:gd name="T4" fmla="*/ 1000 w 1000"/>
                  <a:gd name="T5" fmla="*/ 720 h 720"/>
                  <a:gd name="T6" fmla="*/ 1000 w 1000"/>
                  <a:gd name="T7" fmla="*/ 0 h 720"/>
                  <a:gd name="T8" fmla="*/ 0 w 1000"/>
                  <a:gd name="T9" fmla="*/ 0 h 720"/>
                </a:gdLst>
                <a:ahLst/>
                <a:cxnLst>
                  <a:cxn ang="0">
                    <a:pos x="T0" y="T1"/>
                  </a:cxn>
                  <a:cxn ang="0">
                    <a:pos x="T2" y="T3"/>
                  </a:cxn>
                  <a:cxn ang="0">
                    <a:pos x="T4" y="T5"/>
                  </a:cxn>
                  <a:cxn ang="0">
                    <a:pos x="T6" y="T7"/>
                  </a:cxn>
                  <a:cxn ang="0">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4101" name="Freeform 5"/>
              <p:cNvSpPr>
                <a:spLocks/>
              </p:cNvSpPr>
              <p:nvPr/>
            </p:nvSpPr>
            <p:spPr bwMode="ltGray">
              <a:xfrm rot="-5400000">
                <a:off x="1323" y="1669"/>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4102" name="Freeform 6"/>
              <p:cNvSpPr>
                <a:spLocks/>
              </p:cNvSpPr>
              <p:nvPr/>
            </p:nvSpPr>
            <p:spPr bwMode="ltGray">
              <a:xfrm rot="-5400000">
                <a:off x="982" y="1669"/>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4103" name="Freeform 7"/>
              <p:cNvSpPr>
                <a:spLocks/>
              </p:cNvSpPr>
              <p:nvPr/>
            </p:nvSpPr>
            <p:spPr bwMode="ltGray">
              <a:xfrm rot="-5400000">
                <a:off x="-57" y="1752"/>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en-US"/>
              </a:p>
            </p:txBody>
          </p:sp>
          <p:sp>
            <p:nvSpPr>
              <p:cNvPr id="4104" name="Freeform 8"/>
              <p:cNvSpPr>
                <a:spLocks/>
              </p:cNvSpPr>
              <p:nvPr/>
            </p:nvSpPr>
            <p:spPr bwMode="ltGray">
              <a:xfrm rot="-5400000">
                <a:off x="664" y="1733"/>
                <a:ext cx="624" cy="294"/>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4105" name="Freeform 9"/>
              <p:cNvSpPr>
                <a:spLocks/>
              </p:cNvSpPr>
              <p:nvPr/>
            </p:nvSpPr>
            <p:spPr bwMode="ltGray">
              <a:xfrm rot="-5400000">
                <a:off x="442" y="1699"/>
                <a:ext cx="624" cy="362"/>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4106" name="Freeform 10"/>
              <p:cNvSpPr>
                <a:spLocks/>
              </p:cNvSpPr>
              <p:nvPr/>
            </p:nvSpPr>
            <p:spPr bwMode="ltGray">
              <a:xfrm rot="-5400000">
                <a:off x="156" y="1726"/>
                <a:ext cx="632" cy="315"/>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4107" name="Freeform 11"/>
              <p:cNvSpPr>
                <a:spLocks/>
              </p:cNvSpPr>
              <p:nvPr/>
            </p:nvSpPr>
            <p:spPr bwMode="ltGray">
              <a:xfrm rot="-5400000">
                <a:off x="3211" y="1664"/>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4108" name="Freeform 12"/>
              <p:cNvSpPr>
                <a:spLocks/>
              </p:cNvSpPr>
              <p:nvPr/>
            </p:nvSpPr>
            <p:spPr bwMode="ltGray">
              <a:xfrm rot="-5400000">
                <a:off x="2870" y="1664"/>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4109" name="Freeform 13"/>
              <p:cNvSpPr>
                <a:spLocks/>
              </p:cNvSpPr>
              <p:nvPr/>
            </p:nvSpPr>
            <p:spPr bwMode="ltGray">
              <a:xfrm rot="-5400000">
                <a:off x="1830" y="1747"/>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en-US"/>
              </a:p>
            </p:txBody>
          </p:sp>
          <p:sp>
            <p:nvSpPr>
              <p:cNvPr id="4110" name="Freeform 14"/>
              <p:cNvSpPr>
                <a:spLocks/>
              </p:cNvSpPr>
              <p:nvPr/>
            </p:nvSpPr>
            <p:spPr bwMode="ltGray">
              <a:xfrm rot="-5400000">
                <a:off x="2551" y="1728"/>
                <a:ext cx="624" cy="294"/>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4111" name="Freeform 15"/>
              <p:cNvSpPr>
                <a:spLocks/>
              </p:cNvSpPr>
              <p:nvPr/>
            </p:nvSpPr>
            <p:spPr bwMode="ltGray">
              <a:xfrm rot="-5400000">
                <a:off x="2330" y="1694"/>
                <a:ext cx="624" cy="361"/>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4112" name="Freeform 16"/>
              <p:cNvSpPr>
                <a:spLocks/>
              </p:cNvSpPr>
              <p:nvPr/>
            </p:nvSpPr>
            <p:spPr bwMode="ltGray">
              <a:xfrm rot="-5400000">
                <a:off x="2043" y="1721"/>
                <a:ext cx="632" cy="316"/>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4113" name="Freeform 17"/>
              <p:cNvSpPr>
                <a:spLocks/>
              </p:cNvSpPr>
              <p:nvPr/>
            </p:nvSpPr>
            <p:spPr bwMode="ltGray">
              <a:xfrm rot="-5400000">
                <a:off x="4077" y="1669"/>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4114" name="Freeform 18"/>
              <p:cNvSpPr>
                <a:spLocks/>
              </p:cNvSpPr>
              <p:nvPr/>
            </p:nvSpPr>
            <p:spPr bwMode="ltGray">
              <a:xfrm rot="-5400000">
                <a:off x="3736" y="1669"/>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4115" name="Freeform 19"/>
              <p:cNvSpPr>
                <a:spLocks/>
              </p:cNvSpPr>
              <p:nvPr/>
            </p:nvSpPr>
            <p:spPr bwMode="ltGray">
              <a:xfrm rot="-5400000">
                <a:off x="4584" y="1747"/>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en-US"/>
              </a:p>
            </p:txBody>
          </p:sp>
          <p:sp>
            <p:nvSpPr>
              <p:cNvPr id="4116" name="Freeform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Lst>
                <a:ahLst/>
                <a:cxnLst>
                  <a:cxn ang="0">
                    <a:pos x="T0" y="T1"/>
                  </a:cxn>
                  <a:cxn ang="0">
                    <a:pos x="T2" y="T3"/>
                  </a:cxn>
                  <a:cxn ang="0">
                    <a:pos x="T4" y="T5"/>
                  </a:cxn>
                  <a:cxn ang="0">
                    <a:pos x="T6" y="T7"/>
                  </a:cxn>
                  <a:cxn ang="0">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4117" name="Freeform 21"/>
              <p:cNvSpPr>
                <a:spLocks/>
              </p:cNvSpPr>
              <p:nvPr/>
            </p:nvSpPr>
            <p:spPr bwMode="ltGray">
              <a:xfrm rot="-5400000">
                <a:off x="5084" y="1694"/>
                <a:ext cx="624" cy="361"/>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4118" name="Freeform 22"/>
              <p:cNvSpPr>
                <a:spLocks/>
              </p:cNvSpPr>
              <p:nvPr/>
            </p:nvSpPr>
            <p:spPr bwMode="ltGray">
              <a:xfrm rot="-5400000">
                <a:off x="4797" y="1721"/>
                <a:ext cx="632" cy="316"/>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grpSp>
        <p:sp>
          <p:nvSpPr>
            <p:cNvPr id="4119" name="Freeform 23"/>
            <p:cNvSpPr>
              <a:spLocks/>
            </p:cNvSpPr>
            <p:nvPr/>
          </p:nvSpPr>
          <p:spPr bwMode="ltGray">
            <a:xfrm flipH="1">
              <a:off x="-2" y="1536"/>
              <a:ext cx="5762" cy="412"/>
            </a:xfrm>
            <a:custGeom>
              <a:avLst/>
              <a:gdLst>
                <a:gd name="T0" fmla="*/ 0 w 5762"/>
                <a:gd name="T1" fmla="*/ 196 h 385"/>
                <a:gd name="T2" fmla="*/ 5762 w 5762"/>
                <a:gd name="T3" fmla="*/ 188 h 385"/>
                <a:gd name="T4" fmla="*/ 5762 w 5762"/>
                <a:gd name="T5" fmla="*/ 4 h 385"/>
                <a:gd name="T6" fmla="*/ 0 w 5762"/>
                <a:gd name="T7" fmla="*/ 0 h 385"/>
                <a:gd name="T8" fmla="*/ 0 w 5762"/>
                <a:gd name="T9" fmla="*/ 196 h 385"/>
              </a:gdLst>
              <a:ahLst/>
              <a:cxnLst>
                <a:cxn ang="0">
                  <a:pos x="T0" y="T1"/>
                </a:cxn>
                <a:cxn ang="0">
                  <a:pos x="T2" y="T3"/>
                </a:cxn>
                <a:cxn ang="0">
                  <a:pos x="T4" y="T5"/>
                </a:cxn>
                <a:cxn ang="0">
                  <a:pos x="T6" y="T7"/>
                </a:cxn>
                <a:cxn ang="0">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120" name="Freeform 24"/>
            <p:cNvSpPr>
              <a:spLocks/>
            </p:cNvSpPr>
            <p:nvPr/>
          </p:nvSpPr>
          <p:spPr bwMode="ltGray">
            <a:xfrm flipH="1">
              <a:off x="-2" y="2017"/>
              <a:ext cx="5761"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Lst>
              <a:ahLst/>
              <a:cxnLst>
                <a:cxn ang="0">
                  <a:pos x="T0" y="T1"/>
                </a:cxn>
                <a:cxn ang="0">
                  <a:pos x="T2" y="T3"/>
                </a:cxn>
                <a:cxn ang="0">
                  <a:pos x="T4" y="T5"/>
                </a:cxn>
                <a:cxn ang="0">
                  <a:pos x="T6" y="T7"/>
                </a:cxn>
                <a:cxn ang="0">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4121" name="Rectangle 25"/>
          <p:cNvSpPr>
            <a:spLocks noGrp="1" noChangeArrowheads="1"/>
          </p:cNvSpPr>
          <p:nvPr>
            <p:ph type="ctrTitle"/>
          </p:nvPr>
        </p:nvSpPr>
        <p:spPr>
          <a:xfrm>
            <a:off x="1173163" y="198438"/>
            <a:ext cx="7772400" cy="2286000"/>
          </a:xfrm>
        </p:spPr>
        <p:txBody>
          <a:bodyPr anchor="b">
            <a:spAutoFit/>
          </a:bodyPr>
          <a:lstStyle>
            <a:lvl1pPr>
              <a:defRPr sz="7200"/>
            </a:lvl1pPr>
          </a:lstStyle>
          <a:p>
            <a:pPr lvl="0"/>
            <a:r>
              <a:rPr lang="en-US" noProof="0"/>
              <a:t>Click to edit Master title style</a:t>
            </a:r>
          </a:p>
        </p:txBody>
      </p:sp>
      <p:sp>
        <p:nvSpPr>
          <p:cNvPr id="4122" name="Rectangle 26"/>
          <p:cNvSpPr>
            <a:spLocks noGrp="1" noChangeArrowheads="1"/>
          </p:cNvSpPr>
          <p:nvPr>
            <p:ph type="subTitle" idx="1"/>
          </p:nvPr>
        </p:nvSpPr>
        <p:spPr>
          <a:xfrm>
            <a:off x="1166813" y="3886200"/>
            <a:ext cx="6400800" cy="1752600"/>
          </a:xfrm>
        </p:spPr>
        <p:txBody>
          <a:bodyPr/>
          <a:lstStyle>
            <a:lvl1pPr marL="0" indent="0">
              <a:buFont typeface="Wingdings" pitchFamily="2" charset="2"/>
              <a:buNone/>
              <a:defRPr sz="4000"/>
            </a:lvl1pPr>
          </a:lstStyle>
          <a:p>
            <a:pPr lvl="0"/>
            <a:r>
              <a:rPr lang="en-US" noProof="0"/>
              <a:t>Click to edit Master subtitle style</a:t>
            </a:r>
          </a:p>
        </p:txBody>
      </p:sp>
      <p:sp>
        <p:nvSpPr>
          <p:cNvPr id="4123" name="Rectangle 27"/>
          <p:cNvSpPr>
            <a:spLocks noGrp="1" noChangeArrowheads="1"/>
          </p:cNvSpPr>
          <p:nvPr>
            <p:ph type="dt" sz="half" idx="2"/>
          </p:nvPr>
        </p:nvSpPr>
        <p:spPr>
          <a:xfrm>
            <a:off x="1166813" y="6248400"/>
            <a:ext cx="1905000" cy="457200"/>
          </a:xfrm>
        </p:spPr>
        <p:txBody>
          <a:bodyPr/>
          <a:lstStyle>
            <a:lvl1pPr>
              <a:defRPr>
                <a:solidFill>
                  <a:srgbClr val="000000"/>
                </a:solidFill>
              </a:defRPr>
            </a:lvl1pPr>
          </a:lstStyle>
          <a:p>
            <a:endParaRPr lang="en-US"/>
          </a:p>
        </p:txBody>
      </p:sp>
      <p:sp>
        <p:nvSpPr>
          <p:cNvPr id="4124" name="Rectangle 28"/>
          <p:cNvSpPr>
            <a:spLocks noGrp="1" noChangeArrowheads="1"/>
          </p:cNvSpPr>
          <p:nvPr>
            <p:ph type="ftr" sz="quarter" idx="3"/>
          </p:nvPr>
        </p:nvSpPr>
        <p:spPr/>
        <p:txBody>
          <a:bodyPr/>
          <a:lstStyle>
            <a:lvl1pPr>
              <a:defRPr>
                <a:solidFill>
                  <a:srgbClr val="000000"/>
                </a:solidFill>
              </a:defRPr>
            </a:lvl1pPr>
          </a:lstStyle>
          <a:p>
            <a:endParaRPr lang="en-US"/>
          </a:p>
        </p:txBody>
      </p:sp>
      <p:sp>
        <p:nvSpPr>
          <p:cNvPr id="4125" name="Rectangle 29"/>
          <p:cNvSpPr>
            <a:spLocks noGrp="1" noChangeArrowheads="1"/>
          </p:cNvSpPr>
          <p:nvPr>
            <p:ph type="sldNum" sz="quarter" idx="4"/>
          </p:nvPr>
        </p:nvSpPr>
        <p:spPr/>
        <p:txBody>
          <a:bodyPr/>
          <a:lstStyle>
            <a:lvl1pPr>
              <a:defRPr>
                <a:solidFill>
                  <a:srgbClr val="000000"/>
                </a:solidFill>
              </a:defRPr>
            </a:lvl1pPr>
          </a:lstStyle>
          <a:p>
            <a:fld id="{B9362FBB-10CA-402F-ADF6-F6C4949D4142}"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A25F6D4-4B6C-472C-A54F-A13473624649}" type="slidenum">
              <a:rPr lang="en-US"/>
              <a:pPr/>
              <a:t>‹#›</a:t>
            </a:fld>
            <a:endParaRPr lang="en-US"/>
          </a:p>
        </p:txBody>
      </p:sp>
    </p:spTree>
    <p:extLst>
      <p:ext uri="{BB962C8B-B14F-4D97-AF65-F5344CB8AC3E}">
        <p14:creationId xmlns:p14="http://schemas.microsoft.com/office/powerpoint/2010/main" val="1884278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457200"/>
            <a:ext cx="19431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73163" y="457200"/>
            <a:ext cx="56769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2C27D73-6660-4522-90C7-D046F6C9EC46}" type="slidenum">
              <a:rPr lang="en-US"/>
              <a:pPr/>
              <a:t>‹#›</a:t>
            </a:fld>
            <a:endParaRPr lang="en-US"/>
          </a:p>
        </p:txBody>
      </p:sp>
    </p:spTree>
    <p:extLst>
      <p:ext uri="{BB962C8B-B14F-4D97-AF65-F5344CB8AC3E}">
        <p14:creationId xmlns:p14="http://schemas.microsoft.com/office/powerpoint/2010/main" val="2819385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173163" y="4572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1173163"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135563"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1173163"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5135563"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173163" y="6265863"/>
            <a:ext cx="1905000" cy="457200"/>
          </a:xfrm>
        </p:spPr>
        <p:txBody>
          <a:bodyPr/>
          <a:lstStyle>
            <a:lvl1pPr>
              <a:defRPr/>
            </a:lvl1pPr>
          </a:lstStyle>
          <a:p>
            <a:endParaRPr lang="en-US"/>
          </a:p>
        </p:txBody>
      </p:sp>
      <p:sp>
        <p:nvSpPr>
          <p:cNvPr id="8" name="Footer Placeholder 7"/>
          <p:cNvSpPr>
            <a:spLocks noGrp="1"/>
          </p:cNvSpPr>
          <p:nvPr>
            <p:ph type="ftr" sz="quarter" idx="11"/>
          </p:nvPr>
        </p:nvSpPr>
        <p:spPr>
          <a:xfrm>
            <a:off x="3581400" y="6248400"/>
            <a:ext cx="2895600" cy="457200"/>
          </a:xfrm>
        </p:spPr>
        <p:txBody>
          <a:bodyPr/>
          <a:lstStyle>
            <a:lvl1pPr>
              <a:defRPr/>
            </a:lvl1pPr>
          </a:lstStyle>
          <a:p>
            <a:endParaRPr lang="en-US"/>
          </a:p>
        </p:txBody>
      </p:sp>
      <p:sp>
        <p:nvSpPr>
          <p:cNvPr id="9" name="Slide Number Placeholder 8"/>
          <p:cNvSpPr>
            <a:spLocks noGrp="1"/>
          </p:cNvSpPr>
          <p:nvPr>
            <p:ph type="sldNum" sz="quarter" idx="12"/>
          </p:nvPr>
        </p:nvSpPr>
        <p:spPr>
          <a:xfrm>
            <a:off x="7010400" y="6248400"/>
            <a:ext cx="1905000" cy="457200"/>
          </a:xfrm>
        </p:spPr>
        <p:txBody>
          <a:bodyPr/>
          <a:lstStyle>
            <a:lvl1pPr>
              <a:defRPr/>
            </a:lvl1pPr>
          </a:lstStyle>
          <a:p>
            <a:fld id="{EC552658-1098-4FB0-81B7-A3F98F68DA89}" type="slidenum">
              <a:rPr lang="en-US"/>
              <a:pPr/>
              <a:t>‹#›</a:t>
            </a:fld>
            <a:endParaRPr lang="en-US"/>
          </a:p>
        </p:txBody>
      </p:sp>
    </p:spTree>
    <p:extLst>
      <p:ext uri="{BB962C8B-B14F-4D97-AF65-F5344CB8AC3E}">
        <p14:creationId xmlns:p14="http://schemas.microsoft.com/office/powerpoint/2010/main" val="1838312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E997F6A-7232-46BD-82E9-BC93CC318D02}" type="slidenum">
              <a:rPr lang="en-US"/>
              <a:pPr/>
              <a:t>‹#›</a:t>
            </a:fld>
            <a:endParaRPr lang="en-US"/>
          </a:p>
        </p:txBody>
      </p:sp>
    </p:spTree>
    <p:extLst>
      <p:ext uri="{BB962C8B-B14F-4D97-AF65-F5344CB8AC3E}">
        <p14:creationId xmlns:p14="http://schemas.microsoft.com/office/powerpoint/2010/main" val="3499044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040050E-3945-4A74-805A-50F974744A22}" type="slidenum">
              <a:rPr lang="en-US"/>
              <a:pPr/>
              <a:t>‹#›</a:t>
            </a:fld>
            <a:endParaRPr lang="en-US"/>
          </a:p>
        </p:txBody>
      </p:sp>
    </p:spTree>
    <p:extLst>
      <p:ext uri="{BB962C8B-B14F-4D97-AF65-F5344CB8AC3E}">
        <p14:creationId xmlns:p14="http://schemas.microsoft.com/office/powerpoint/2010/main" val="3450269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731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55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285DDEE-2C48-473E-A8D7-B4A300114973}" type="slidenum">
              <a:rPr lang="en-US"/>
              <a:pPr/>
              <a:t>‹#›</a:t>
            </a:fld>
            <a:endParaRPr lang="en-US"/>
          </a:p>
        </p:txBody>
      </p:sp>
    </p:spTree>
    <p:extLst>
      <p:ext uri="{BB962C8B-B14F-4D97-AF65-F5344CB8AC3E}">
        <p14:creationId xmlns:p14="http://schemas.microsoft.com/office/powerpoint/2010/main" val="369887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5247305-7EAA-41CE-A3F5-502531D7F9A3}" type="slidenum">
              <a:rPr lang="en-US"/>
              <a:pPr/>
              <a:t>‹#›</a:t>
            </a:fld>
            <a:endParaRPr lang="en-US"/>
          </a:p>
        </p:txBody>
      </p:sp>
    </p:spTree>
    <p:extLst>
      <p:ext uri="{BB962C8B-B14F-4D97-AF65-F5344CB8AC3E}">
        <p14:creationId xmlns:p14="http://schemas.microsoft.com/office/powerpoint/2010/main" val="4057939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D1E74EE-37AA-4C24-8042-A3145ECD6A71}" type="slidenum">
              <a:rPr lang="en-US"/>
              <a:pPr/>
              <a:t>‹#›</a:t>
            </a:fld>
            <a:endParaRPr lang="en-US"/>
          </a:p>
        </p:txBody>
      </p:sp>
    </p:spTree>
    <p:extLst>
      <p:ext uri="{BB962C8B-B14F-4D97-AF65-F5344CB8AC3E}">
        <p14:creationId xmlns:p14="http://schemas.microsoft.com/office/powerpoint/2010/main" val="659088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D9AE0E3-2DA0-46BC-9A3B-7CD0A6249BC1}" type="slidenum">
              <a:rPr lang="en-US"/>
              <a:pPr/>
              <a:t>‹#›</a:t>
            </a:fld>
            <a:endParaRPr lang="en-US"/>
          </a:p>
        </p:txBody>
      </p:sp>
    </p:spTree>
    <p:extLst>
      <p:ext uri="{BB962C8B-B14F-4D97-AF65-F5344CB8AC3E}">
        <p14:creationId xmlns:p14="http://schemas.microsoft.com/office/powerpoint/2010/main" val="3648519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4A20F67-083E-4655-8B18-603EDD104251}" type="slidenum">
              <a:rPr lang="en-US"/>
              <a:pPr/>
              <a:t>‹#›</a:t>
            </a:fld>
            <a:endParaRPr lang="en-US"/>
          </a:p>
        </p:txBody>
      </p:sp>
    </p:spTree>
    <p:extLst>
      <p:ext uri="{BB962C8B-B14F-4D97-AF65-F5344CB8AC3E}">
        <p14:creationId xmlns:p14="http://schemas.microsoft.com/office/powerpoint/2010/main" val="3746959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F1602DF-ADE3-4189-8D7A-1BAF7C465FAC}" type="slidenum">
              <a:rPr lang="en-US"/>
              <a:pPr/>
              <a:t>‹#›</a:t>
            </a:fld>
            <a:endParaRPr lang="en-US"/>
          </a:p>
        </p:txBody>
      </p:sp>
    </p:spTree>
    <p:extLst>
      <p:ext uri="{BB962C8B-B14F-4D97-AF65-F5344CB8AC3E}">
        <p14:creationId xmlns:p14="http://schemas.microsoft.com/office/powerpoint/2010/main" val="3266070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4763"/>
            <a:ext cx="1063625" cy="6858001"/>
            <a:chOff x="0" y="-3"/>
            <a:chExt cx="670" cy="4320"/>
          </a:xfrm>
        </p:grpSpPr>
        <p:grpSp>
          <p:nvGrpSpPr>
            <p:cNvPr id="3075" name="Group 3"/>
            <p:cNvGrpSpPr>
              <a:grpSpLocks/>
            </p:cNvGrpSpPr>
            <p:nvPr/>
          </p:nvGrpSpPr>
          <p:grpSpPr bwMode="auto">
            <a:xfrm rot="16200000" flipH="1">
              <a:off x="-1815" y="1838"/>
              <a:ext cx="4320" cy="638"/>
              <a:chOff x="-2" y="1562"/>
              <a:chExt cx="5762" cy="638"/>
            </a:xfrm>
          </p:grpSpPr>
          <p:sp>
            <p:nvSpPr>
              <p:cNvPr id="3076" name="Freeform 4"/>
              <p:cNvSpPr>
                <a:spLocks/>
              </p:cNvSpPr>
              <p:nvPr/>
            </p:nvSpPr>
            <p:spPr bwMode="ltGray">
              <a:xfrm rot="-5400000">
                <a:off x="2559" y="-993"/>
                <a:ext cx="624" cy="5745"/>
              </a:xfrm>
              <a:custGeom>
                <a:avLst/>
                <a:gdLst>
                  <a:gd name="T0" fmla="*/ 0 w 1000"/>
                  <a:gd name="T1" fmla="*/ 0 h 720"/>
                  <a:gd name="T2" fmla="*/ 0 w 1000"/>
                  <a:gd name="T3" fmla="*/ 720 h 720"/>
                  <a:gd name="T4" fmla="*/ 1000 w 1000"/>
                  <a:gd name="T5" fmla="*/ 720 h 720"/>
                  <a:gd name="T6" fmla="*/ 1000 w 1000"/>
                  <a:gd name="T7" fmla="*/ 0 h 720"/>
                  <a:gd name="T8" fmla="*/ 0 w 1000"/>
                  <a:gd name="T9" fmla="*/ 0 h 720"/>
                </a:gdLst>
                <a:ahLst/>
                <a:cxnLst>
                  <a:cxn ang="0">
                    <a:pos x="T0" y="T1"/>
                  </a:cxn>
                  <a:cxn ang="0">
                    <a:pos x="T2" y="T3"/>
                  </a:cxn>
                  <a:cxn ang="0">
                    <a:pos x="T4" y="T5"/>
                  </a:cxn>
                  <a:cxn ang="0">
                    <a:pos x="T6" y="T7"/>
                  </a:cxn>
                  <a:cxn ang="0">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3077" name="Freeform 5"/>
              <p:cNvSpPr>
                <a:spLocks/>
              </p:cNvSpPr>
              <p:nvPr/>
            </p:nvSpPr>
            <p:spPr bwMode="ltGray">
              <a:xfrm rot="-5400000">
                <a:off x="1323" y="1669"/>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3078" name="Freeform 6"/>
              <p:cNvSpPr>
                <a:spLocks/>
              </p:cNvSpPr>
              <p:nvPr/>
            </p:nvSpPr>
            <p:spPr bwMode="ltGray">
              <a:xfrm rot="-5400000">
                <a:off x="982" y="1669"/>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3079" name="Freeform 7"/>
              <p:cNvSpPr>
                <a:spLocks/>
              </p:cNvSpPr>
              <p:nvPr/>
            </p:nvSpPr>
            <p:spPr bwMode="ltGray">
              <a:xfrm rot="-5400000">
                <a:off x="-57" y="1752"/>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en-US"/>
              </a:p>
            </p:txBody>
          </p:sp>
          <p:sp>
            <p:nvSpPr>
              <p:cNvPr id="3080" name="Freeform 8"/>
              <p:cNvSpPr>
                <a:spLocks/>
              </p:cNvSpPr>
              <p:nvPr/>
            </p:nvSpPr>
            <p:spPr bwMode="ltGray">
              <a:xfrm rot="-5400000">
                <a:off x="664" y="1733"/>
                <a:ext cx="624" cy="294"/>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3081" name="Freeform 9"/>
              <p:cNvSpPr>
                <a:spLocks/>
              </p:cNvSpPr>
              <p:nvPr/>
            </p:nvSpPr>
            <p:spPr bwMode="ltGray">
              <a:xfrm rot="-5400000">
                <a:off x="442" y="1699"/>
                <a:ext cx="624" cy="362"/>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3082" name="Freeform 10"/>
              <p:cNvSpPr>
                <a:spLocks/>
              </p:cNvSpPr>
              <p:nvPr/>
            </p:nvSpPr>
            <p:spPr bwMode="ltGray">
              <a:xfrm rot="-5400000">
                <a:off x="156" y="1726"/>
                <a:ext cx="632" cy="315"/>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3083" name="Freeform 11"/>
              <p:cNvSpPr>
                <a:spLocks/>
              </p:cNvSpPr>
              <p:nvPr/>
            </p:nvSpPr>
            <p:spPr bwMode="ltGray">
              <a:xfrm rot="-5400000">
                <a:off x="3211" y="1664"/>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3084" name="Freeform 12"/>
              <p:cNvSpPr>
                <a:spLocks/>
              </p:cNvSpPr>
              <p:nvPr/>
            </p:nvSpPr>
            <p:spPr bwMode="ltGray">
              <a:xfrm rot="-5400000">
                <a:off x="2870" y="1664"/>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3085" name="Freeform 13"/>
              <p:cNvSpPr>
                <a:spLocks/>
              </p:cNvSpPr>
              <p:nvPr/>
            </p:nvSpPr>
            <p:spPr bwMode="ltGray">
              <a:xfrm rot="-5400000">
                <a:off x="1830" y="1747"/>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en-US"/>
              </a:p>
            </p:txBody>
          </p:sp>
          <p:sp>
            <p:nvSpPr>
              <p:cNvPr id="3086" name="Freeform 14"/>
              <p:cNvSpPr>
                <a:spLocks/>
              </p:cNvSpPr>
              <p:nvPr/>
            </p:nvSpPr>
            <p:spPr bwMode="ltGray">
              <a:xfrm rot="-5400000">
                <a:off x="2551" y="1728"/>
                <a:ext cx="624" cy="294"/>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3087" name="Freeform 15"/>
              <p:cNvSpPr>
                <a:spLocks/>
              </p:cNvSpPr>
              <p:nvPr/>
            </p:nvSpPr>
            <p:spPr bwMode="ltGray">
              <a:xfrm rot="-5400000">
                <a:off x="2330" y="1694"/>
                <a:ext cx="624" cy="361"/>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3088" name="Freeform 16"/>
              <p:cNvSpPr>
                <a:spLocks/>
              </p:cNvSpPr>
              <p:nvPr/>
            </p:nvSpPr>
            <p:spPr bwMode="ltGray">
              <a:xfrm rot="-5400000">
                <a:off x="2043" y="1721"/>
                <a:ext cx="632" cy="316"/>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3089" name="Freeform 17"/>
              <p:cNvSpPr>
                <a:spLocks/>
              </p:cNvSpPr>
              <p:nvPr/>
            </p:nvSpPr>
            <p:spPr bwMode="ltGray">
              <a:xfrm rot="-5400000">
                <a:off x="4077" y="1669"/>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3090" name="Freeform 18"/>
              <p:cNvSpPr>
                <a:spLocks/>
              </p:cNvSpPr>
              <p:nvPr/>
            </p:nvSpPr>
            <p:spPr bwMode="ltGray">
              <a:xfrm rot="-5400000">
                <a:off x="3736" y="1669"/>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3091" name="Freeform 19"/>
              <p:cNvSpPr>
                <a:spLocks/>
              </p:cNvSpPr>
              <p:nvPr/>
            </p:nvSpPr>
            <p:spPr bwMode="ltGray">
              <a:xfrm rot="-5400000">
                <a:off x="4584" y="1747"/>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en-US"/>
              </a:p>
            </p:txBody>
          </p:sp>
          <p:sp>
            <p:nvSpPr>
              <p:cNvPr id="3092" name="Freeform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Lst>
                <a:ahLst/>
                <a:cxnLst>
                  <a:cxn ang="0">
                    <a:pos x="T0" y="T1"/>
                  </a:cxn>
                  <a:cxn ang="0">
                    <a:pos x="T2" y="T3"/>
                  </a:cxn>
                  <a:cxn ang="0">
                    <a:pos x="T4" y="T5"/>
                  </a:cxn>
                  <a:cxn ang="0">
                    <a:pos x="T6" y="T7"/>
                  </a:cxn>
                  <a:cxn ang="0">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3093" name="Freeform 21"/>
              <p:cNvSpPr>
                <a:spLocks/>
              </p:cNvSpPr>
              <p:nvPr/>
            </p:nvSpPr>
            <p:spPr bwMode="ltGray">
              <a:xfrm rot="-5400000">
                <a:off x="5084" y="1694"/>
                <a:ext cx="624" cy="361"/>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3094" name="Freeform 22"/>
              <p:cNvSpPr>
                <a:spLocks/>
              </p:cNvSpPr>
              <p:nvPr/>
            </p:nvSpPr>
            <p:spPr bwMode="ltGray">
              <a:xfrm rot="-5400000">
                <a:off x="4797" y="1721"/>
                <a:ext cx="632" cy="316"/>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grpSp>
        <p:sp>
          <p:nvSpPr>
            <p:cNvPr id="3095" name="Freeform 23"/>
            <p:cNvSpPr>
              <a:spLocks/>
            </p:cNvSpPr>
            <p:nvPr/>
          </p:nvSpPr>
          <p:spPr bwMode="ltGray">
            <a:xfrm rot="16200000" flipH="1">
              <a:off x="-1954" y="1951"/>
              <a:ext cx="4320" cy="412"/>
            </a:xfrm>
            <a:custGeom>
              <a:avLst/>
              <a:gdLst>
                <a:gd name="T0" fmla="*/ 0 w 5762"/>
                <a:gd name="T1" fmla="*/ 196 h 385"/>
                <a:gd name="T2" fmla="*/ 5762 w 5762"/>
                <a:gd name="T3" fmla="*/ 188 h 385"/>
                <a:gd name="T4" fmla="*/ 5762 w 5762"/>
                <a:gd name="T5" fmla="*/ 4 h 385"/>
                <a:gd name="T6" fmla="*/ 0 w 5762"/>
                <a:gd name="T7" fmla="*/ 0 h 385"/>
                <a:gd name="T8" fmla="*/ 0 w 5762"/>
                <a:gd name="T9" fmla="*/ 196 h 385"/>
              </a:gdLst>
              <a:ahLst/>
              <a:cxnLst>
                <a:cxn ang="0">
                  <a:pos x="T0" y="T1"/>
                </a:cxn>
                <a:cxn ang="0">
                  <a:pos x="T2" y="T3"/>
                </a:cxn>
                <a:cxn ang="0">
                  <a:pos x="T4" y="T5"/>
                </a:cxn>
                <a:cxn ang="0">
                  <a:pos x="T6" y="T7"/>
                </a:cxn>
                <a:cxn ang="0">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96" name="Freeform 24"/>
            <p:cNvSpPr>
              <a:spLocks/>
            </p:cNvSpPr>
            <p:nvPr/>
          </p:nvSpPr>
          <p:spPr bwMode="ltGray">
            <a:xfrm rot="16200000" flipH="1">
              <a:off x="-1584" y="2062"/>
              <a:ext cx="4319"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Lst>
              <a:ahLst/>
              <a:cxnLst>
                <a:cxn ang="0">
                  <a:pos x="T0" y="T1"/>
                </a:cxn>
                <a:cxn ang="0">
                  <a:pos x="T2" y="T3"/>
                </a:cxn>
                <a:cxn ang="0">
                  <a:pos x="T4" y="T5"/>
                </a:cxn>
                <a:cxn ang="0">
                  <a:pos x="T6" y="T7"/>
                </a:cxn>
                <a:cxn ang="0">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3097" name="Rectangle 25"/>
          <p:cNvSpPr>
            <a:spLocks noGrp="1" noChangeArrowheads="1"/>
          </p:cNvSpPr>
          <p:nvPr>
            <p:ph type="title"/>
          </p:nvPr>
        </p:nvSpPr>
        <p:spPr bwMode="auto">
          <a:xfrm>
            <a:off x="1173163" y="4572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98" name="Rectangle 26"/>
          <p:cNvSpPr>
            <a:spLocks noGrp="1" noChangeArrowheads="1"/>
          </p:cNvSpPr>
          <p:nvPr>
            <p:ph type="body" idx="1"/>
          </p:nvPr>
        </p:nvSpPr>
        <p:spPr bwMode="auto">
          <a:xfrm>
            <a:off x="1173163"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99" name="Rectangle 27"/>
          <p:cNvSpPr>
            <a:spLocks noGrp="1" noChangeArrowheads="1"/>
          </p:cNvSpPr>
          <p:nvPr>
            <p:ph type="dt" sz="half" idx="2"/>
          </p:nvPr>
        </p:nvSpPr>
        <p:spPr bwMode="auto">
          <a:xfrm>
            <a:off x="1173163" y="6265863"/>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400">
                <a:latin typeface="+mn-lt"/>
              </a:defRPr>
            </a:lvl1pPr>
          </a:lstStyle>
          <a:p>
            <a:endParaRPr lang="en-US"/>
          </a:p>
        </p:txBody>
      </p:sp>
      <p:sp>
        <p:nvSpPr>
          <p:cNvPr id="3100" name="Rectangle 28"/>
          <p:cNvSpPr>
            <a:spLocks noGrp="1" noChangeArrowheads="1"/>
          </p:cNvSpPr>
          <p:nvPr>
            <p:ph type="ftr" sz="quarter" idx="3"/>
          </p:nvPr>
        </p:nvSpPr>
        <p:spPr bwMode="auto">
          <a:xfrm>
            <a:off x="35814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spcBef>
                <a:spcPct val="50000"/>
              </a:spcBef>
              <a:defRPr sz="1400">
                <a:latin typeface="+mn-lt"/>
              </a:defRPr>
            </a:lvl1pPr>
          </a:lstStyle>
          <a:p>
            <a:endParaRPr lang="en-US"/>
          </a:p>
        </p:txBody>
      </p:sp>
      <p:sp>
        <p:nvSpPr>
          <p:cNvPr id="3101" name="Rectangle 29"/>
          <p:cNvSpPr>
            <a:spLocks noGrp="1" noChangeArrowheads="1"/>
          </p:cNvSpPr>
          <p:nvPr>
            <p:ph type="sldNum" sz="quarter" idx="4"/>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400">
                <a:latin typeface="+mn-lt"/>
              </a:defRPr>
            </a:lvl1pPr>
          </a:lstStyle>
          <a:p>
            <a:fld id="{1B995BDF-9D45-480D-912E-6EF4EADFE93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pitchFamily="18" charset="0"/>
        </a:defRPr>
      </a:lvl2pPr>
      <a:lvl3pPr algn="l" rtl="0" fontAlgn="base">
        <a:spcBef>
          <a:spcPct val="0"/>
        </a:spcBef>
        <a:spcAft>
          <a:spcPct val="0"/>
        </a:spcAft>
        <a:defRPr sz="4400">
          <a:solidFill>
            <a:schemeClr val="tx2"/>
          </a:solidFill>
          <a:latin typeface="Times New Roman" pitchFamily="18" charset="0"/>
        </a:defRPr>
      </a:lvl3pPr>
      <a:lvl4pPr algn="l" rtl="0" fontAlgn="base">
        <a:spcBef>
          <a:spcPct val="0"/>
        </a:spcBef>
        <a:spcAft>
          <a:spcPct val="0"/>
        </a:spcAft>
        <a:defRPr sz="4400">
          <a:solidFill>
            <a:schemeClr val="tx2"/>
          </a:solidFill>
          <a:latin typeface="Times New Roman" pitchFamily="18" charset="0"/>
        </a:defRPr>
      </a:lvl4pPr>
      <a:lvl5pPr algn="l" rtl="0" fontAlgn="base">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accent1"/>
        </a:buClr>
        <a:buSzPct val="8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 Id="rId5" Type="http://schemas.openxmlformats.org/officeDocument/2006/relationships/image" Target="../media/image8.jpe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omup.com/cZnhq5pi2n"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screenpal.com/watch/cFQUFsYimH"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images.google.com/imgres?imgurl=news.bbc.co.uk/olmedia/1255000/images/_1257832_arctic150.jpg&amp;imgrefurl=http://news.bbc.co.uk/hi/english/world/americas/newsid_1257000/1257832.stm&amp;h=180&amp;w=150&amp;sz=4&amp;tbnid=-n-aST1SFykJ:&amp;tbnh=96&amp;tbnw=80&amp;prev=/images?q=Polar+Ice+caps&amp;hl=en&amp;lr=&amp;ie=UTF-8&amp;oe=ISO-8859-1"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hyperlink" Target="https://screenpal.com/watch/cFQUqVYiHX" TargetMode="External"/><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http://www.radonpro.com/images/glaciers.gif" TargetMode="Externa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omup.com/cZn12epj5B"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r>
              <a:rPr lang="en-US" dirty="0"/>
              <a:t>To View Slide Show</a:t>
            </a:r>
          </a:p>
        </p:txBody>
      </p:sp>
      <p:sp>
        <p:nvSpPr>
          <p:cNvPr id="2" name="Content Placeholder 1"/>
          <p:cNvSpPr>
            <a:spLocks noGrp="1"/>
          </p:cNvSpPr>
          <p:nvPr>
            <p:ph idx="1"/>
          </p:nvPr>
        </p:nvSpPr>
        <p:spPr/>
        <p:txBody>
          <a:bodyPr/>
          <a:lstStyle/>
          <a:p>
            <a:r>
              <a:rPr lang="en-US" sz="3600" dirty="0"/>
              <a:t>Click on “Slide Show” above</a:t>
            </a:r>
          </a:p>
          <a:p>
            <a:pPr marL="0" indent="0">
              <a:buNone/>
            </a:pPr>
            <a:endParaRPr lang="en-US" sz="3600" dirty="0"/>
          </a:p>
          <a:p>
            <a:pPr lvl="1"/>
            <a:r>
              <a:rPr lang="en-US" sz="4000" dirty="0">
                <a:solidFill>
                  <a:srgbClr val="FF0000"/>
                </a:solidFill>
              </a:rPr>
              <a:t>Click on “From Current Slide”</a:t>
            </a:r>
            <a:endParaRPr lang="en-US" sz="4000" dirty="0">
              <a:solidFill>
                <a:srgbClr val="C00000"/>
              </a:solidFill>
            </a:endParaRPr>
          </a:p>
          <a:p>
            <a:pPr marL="457200" lvl="1" indent="0">
              <a:buNone/>
            </a:pPr>
            <a:endParaRPr lang="en-US" dirty="0"/>
          </a:p>
        </p:txBody>
      </p:sp>
    </p:spTree>
    <p:extLst>
      <p:ext uri="{BB962C8B-B14F-4D97-AF65-F5344CB8AC3E}">
        <p14:creationId xmlns:p14="http://schemas.microsoft.com/office/powerpoint/2010/main" val="3604518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493BC6-90A3-B51A-C59A-99D2F130115F}"/>
            </a:ext>
          </a:extLst>
        </p:cNvPr>
        <p:cNvGrpSpPr/>
        <p:nvPr/>
      </p:nvGrpSpPr>
      <p:grpSpPr>
        <a:xfrm>
          <a:off x="0" y="0"/>
          <a:ext cx="0" cy="0"/>
          <a:chOff x="0" y="0"/>
          <a:chExt cx="0" cy="0"/>
        </a:xfrm>
      </p:grpSpPr>
      <p:sp>
        <p:nvSpPr>
          <p:cNvPr id="229378" name="Rectangle 2">
            <a:extLst>
              <a:ext uri="{FF2B5EF4-FFF2-40B4-BE49-F238E27FC236}">
                <a16:creationId xmlns:a16="http://schemas.microsoft.com/office/drawing/2014/main" id="{5F38C00D-62B8-FAD3-5012-40B4AA4EBA4E}"/>
              </a:ext>
            </a:extLst>
          </p:cNvPr>
          <p:cNvSpPr>
            <a:spLocks noGrp="1" noChangeArrowheads="1"/>
          </p:cNvSpPr>
          <p:nvPr>
            <p:ph type="title"/>
          </p:nvPr>
        </p:nvSpPr>
        <p:spPr>
          <a:xfrm>
            <a:off x="685800" y="0"/>
            <a:ext cx="8458200" cy="990600"/>
          </a:xfrm>
        </p:spPr>
        <p:txBody>
          <a:bodyPr/>
          <a:lstStyle/>
          <a:p>
            <a:pPr algn="ctr"/>
            <a:r>
              <a:rPr lang="en-US" sz="4000" dirty="0"/>
              <a:t>Climate Between 14</a:t>
            </a:r>
            <a:r>
              <a:rPr lang="en-US" sz="4000" baseline="30000" dirty="0"/>
              <a:t>th</a:t>
            </a:r>
            <a:r>
              <a:rPr lang="en-US" sz="4000" dirty="0"/>
              <a:t> – 19</a:t>
            </a:r>
            <a:r>
              <a:rPr lang="en-US" sz="4000" baseline="30000" dirty="0"/>
              <a:t>th</a:t>
            </a:r>
            <a:r>
              <a:rPr lang="en-US" sz="4000" dirty="0"/>
              <a:t> Centuries</a:t>
            </a:r>
          </a:p>
        </p:txBody>
      </p:sp>
      <p:sp>
        <p:nvSpPr>
          <p:cNvPr id="5" name="TextBox 4">
            <a:extLst>
              <a:ext uri="{FF2B5EF4-FFF2-40B4-BE49-F238E27FC236}">
                <a16:creationId xmlns:a16="http://schemas.microsoft.com/office/drawing/2014/main" id="{02BAFBD7-8CE4-CFC7-309E-8B4EC25BBB5A}"/>
              </a:ext>
            </a:extLst>
          </p:cNvPr>
          <p:cNvSpPr txBox="1"/>
          <p:nvPr/>
        </p:nvSpPr>
        <p:spPr>
          <a:xfrm>
            <a:off x="838199" y="1143000"/>
            <a:ext cx="8305799" cy="4893647"/>
          </a:xfrm>
          <a:prstGeom prst="rect">
            <a:avLst/>
          </a:prstGeom>
          <a:noFill/>
        </p:spPr>
        <p:txBody>
          <a:bodyPr wrap="square">
            <a:spAutoFit/>
          </a:bodyPr>
          <a:lstStyle/>
          <a:p>
            <a:pPr algn="l"/>
            <a:r>
              <a:rPr lang="en-US" sz="2400" dirty="0">
                <a:solidFill>
                  <a:srgbClr val="0C0B04"/>
                </a:solidFill>
                <a:effectLst/>
                <a:latin typeface="Helvetica Neue"/>
              </a:rPr>
              <a:t>The impacts of the Little Ice Age were global, causing food shortages in parts of Europe, Asia, and Africa. China’s long-standing Ming dynasty fell in 1644, partially due to agricultural woes. Widespread famine uprooted the regular order of society, and Europe’s medieval feudal system (which relied on peasants growing crops for their lords) collapsed (partly due to climate change, though many other factors contributed), giving way to markets and trade systems. </a:t>
            </a:r>
          </a:p>
          <a:p>
            <a:pPr algn="l"/>
            <a:endParaRPr lang="en-US" dirty="0">
              <a:solidFill>
                <a:srgbClr val="0C0B04"/>
              </a:solidFill>
              <a:latin typeface="Helvetica Neue"/>
            </a:endParaRPr>
          </a:p>
          <a:p>
            <a:pPr algn="l"/>
            <a:r>
              <a:rPr lang="en-US" sz="2400" dirty="0">
                <a:solidFill>
                  <a:srgbClr val="0C0B04"/>
                </a:solidFill>
                <a:effectLst/>
                <a:latin typeface="Helvetica Neue"/>
              </a:rPr>
              <a:t>This new way of life led into the 17th-century Age of Enlightenment, when exploration, religion, art, and philosophy transformed European society.</a:t>
            </a:r>
          </a:p>
        </p:txBody>
      </p:sp>
    </p:spTree>
    <p:extLst>
      <p:ext uri="{BB962C8B-B14F-4D97-AF65-F5344CB8AC3E}">
        <p14:creationId xmlns:p14="http://schemas.microsoft.com/office/powerpoint/2010/main" val="1638136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BE89D0-CACB-2A5D-3CAF-F6AA455F66FC}"/>
            </a:ext>
          </a:extLst>
        </p:cNvPr>
        <p:cNvGrpSpPr/>
        <p:nvPr/>
      </p:nvGrpSpPr>
      <p:grpSpPr>
        <a:xfrm>
          <a:off x="0" y="0"/>
          <a:ext cx="0" cy="0"/>
          <a:chOff x="0" y="0"/>
          <a:chExt cx="0" cy="0"/>
        </a:xfrm>
      </p:grpSpPr>
      <p:sp>
        <p:nvSpPr>
          <p:cNvPr id="229378" name="Rectangle 2">
            <a:extLst>
              <a:ext uri="{FF2B5EF4-FFF2-40B4-BE49-F238E27FC236}">
                <a16:creationId xmlns:a16="http://schemas.microsoft.com/office/drawing/2014/main" id="{5662B529-9CC9-937E-C169-E16C8F5F1CCB}"/>
              </a:ext>
            </a:extLst>
          </p:cNvPr>
          <p:cNvSpPr>
            <a:spLocks noGrp="1" noChangeArrowheads="1"/>
          </p:cNvSpPr>
          <p:nvPr>
            <p:ph type="title"/>
          </p:nvPr>
        </p:nvSpPr>
        <p:spPr>
          <a:xfrm>
            <a:off x="1066800" y="0"/>
            <a:ext cx="7772400" cy="990600"/>
          </a:xfrm>
        </p:spPr>
        <p:txBody>
          <a:bodyPr/>
          <a:lstStyle/>
          <a:p>
            <a:pPr algn="ctr"/>
            <a:r>
              <a:rPr lang="en-US" dirty="0"/>
              <a:t>Late Pleistocene Extinction</a:t>
            </a:r>
          </a:p>
        </p:txBody>
      </p:sp>
      <p:sp>
        <p:nvSpPr>
          <p:cNvPr id="229379" name="Rectangle 3">
            <a:extLst>
              <a:ext uri="{FF2B5EF4-FFF2-40B4-BE49-F238E27FC236}">
                <a16:creationId xmlns:a16="http://schemas.microsoft.com/office/drawing/2014/main" id="{92A4D090-0835-F94E-5281-2303588972D4}"/>
              </a:ext>
            </a:extLst>
          </p:cNvPr>
          <p:cNvSpPr>
            <a:spLocks noGrp="1" noChangeArrowheads="1"/>
          </p:cNvSpPr>
          <p:nvPr>
            <p:ph type="body" idx="1"/>
          </p:nvPr>
        </p:nvSpPr>
        <p:spPr>
          <a:xfrm>
            <a:off x="1143000" y="990600"/>
            <a:ext cx="7772400" cy="5562600"/>
          </a:xfrm>
        </p:spPr>
        <p:txBody>
          <a:bodyPr/>
          <a:lstStyle/>
          <a:p>
            <a:pPr marL="609600" indent="-609600"/>
            <a:r>
              <a:rPr lang="en-US" sz="3000" dirty="0">
                <a:solidFill>
                  <a:srgbClr val="C00000"/>
                </a:solidFill>
              </a:rPr>
              <a:t>Approximately 11,000 years ago, many animals went extinct across North America (this happened towards the end of the Pleistocene epoch).  </a:t>
            </a:r>
          </a:p>
          <a:p>
            <a:pPr marL="0" indent="0">
              <a:buNone/>
            </a:pPr>
            <a:endParaRPr lang="en-US" sz="800" dirty="0">
              <a:solidFill>
                <a:srgbClr val="C00000"/>
              </a:solidFill>
            </a:endParaRPr>
          </a:p>
          <a:p>
            <a:pPr marL="609600" indent="-609600"/>
            <a:r>
              <a:rPr lang="en-US" sz="3000" dirty="0">
                <a:solidFill>
                  <a:srgbClr val="00B050"/>
                </a:solidFill>
              </a:rPr>
              <a:t>Before this extinction occurred, many of the animals that existed in North America were similar (in size and diversity) to animals in modern-day Africa.</a:t>
            </a:r>
          </a:p>
          <a:p>
            <a:pPr marL="0" indent="0">
              <a:buNone/>
            </a:pPr>
            <a:endParaRPr lang="en-US" sz="800" dirty="0"/>
          </a:p>
          <a:p>
            <a:pPr marL="609600" indent="-609600"/>
            <a:r>
              <a:rPr lang="en-US" sz="3000" dirty="0">
                <a:solidFill>
                  <a:srgbClr val="7030A0"/>
                </a:solidFill>
              </a:rPr>
              <a:t>These animals were referred to as “megafauna” which means “large animals.”</a:t>
            </a:r>
          </a:p>
        </p:txBody>
      </p:sp>
    </p:spTree>
    <p:extLst>
      <p:ext uri="{BB962C8B-B14F-4D97-AF65-F5344CB8AC3E}">
        <p14:creationId xmlns:p14="http://schemas.microsoft.com/office/powerpoint/2010/main" val="4077667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29379">
                                            <p:txEl>
                                              <p:pRg st="0" end="0"/>
                                            </p:txEl>
                                          </p:spTgt>
                                        </p:tgtEl>
                                        <p:attrNameLst>
                                          <p:attrName>style.visibility</p:attrName>
                                        </p:attrNameLst>
                                      </p:cBhvr>
                                      <p:to>
                                        <p:strVal val="visible"/>
                                      </p:to>
                                    </p:set>
                                    <p:animEffect transition="in" filter="wipe(up)">
                                      <p:cBhvr>
                                        <p:cTn id="7" dur="500"/>
                                        <p:tgtEl>
                                          <p:spTgt spid="2293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29379">
                                            <p:txEl>
                                              <p:pRg st="2" end="2"/>
                                            </p:txEl>
                                          </p:spTgt>
                                        </p:tgtEl>
                                        <p:attrNameLst>
                                          <p:attrName>style.visibility</p:attrName>
                                        </p:attrNameLst>
                                      </p:cBhvr>
                                      <p:to>
                                        <p:strVal val="visible"/>
                                      </p:to>
                                    </p:set>
                                    <p:animEffect transition="in" filter="wipe(up)">
                                      <p:cBhvr>
                                        <p:cTn id="12" dur="500"/>
                                        <p:tgtEl>
                                          <p:spTgt spid="2293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29379">
                                            <p:txEl>
                                              <p:pRg st="4" end="4"/>
                                            </p:txEl>
                                          </p:spTgt>
                                        </p:tgtEl>
                                        <p:attrNameLst>
                                          <p:attrName>style.visibility</p:attrName>
                                        </p:attrNameLst>
                                      </p:cBhvr>
                                      <p:to>
                                        <p:strVal val="visible"/>
                                      </p:to>
                                    </p:set>
                                    <p:animEffect transition="in" filter="wipe(up)">
                                      <p:cBhvr>
                                        <p:cTn id="17" dur="500"/>
                                        <p:tgtEl>
                                          <p:spTgt spid="2293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C8F018-C5FE-B0DD-A22E-CC5ECB4EF06F}"/>
            </a:ext>
          </a:extLst>
        </p:cNvPr>
        <p:cNvGrpSpPr/>
        <p:nvPr/>
      </p:nvGrpSpPr>
      <p:grpSpPr>
        <a:xfrm>
          <a:off x="0" y="0"/>
          <a:ext cx="0" cy="0"/>
          <a:chOff x="0" y="0"/>
          <a:chExt cx="0" cy="0"/>
        </a:xfrm>
      </p:grpSpPr>
      <p:sp>
        <p:nvSpPr>
          <p:cNvPr id="230402" name="Rectangle 2">
            <a:extLst>
              <a:ext uri="{FF2B5EF4-FFF2-40B4-BE49-F238E27FC236}">
                <a16:creationId xmlns:a16="http://schemas.microsoft.com/office/drawing/2014/main" id="{9E361994-39B9-5CE3-8571-F9476A6D5C55}"/>
              </a:ext>
            </a:extLst>
          </p:cNvPr>
          <p:cNvSpPr>
            <a:spLocks noGrp="1" noChangeArrowheads="1"/>
          </p:cNvSpPr>
          <p:nvPr>
            <p:ph type="title" sz="quarter"/>
          </p:nvPr>
        </p:nvSpPr>
        <p:spPr>
          <a:xfrm>
            <a:off x="914400" y="0"/>
            <a:ext cx="8229600" cy="1143000"/>
          </a:xfrm>
        </p:spPr>
        <p:txBody>
          <a:bodyPr/>
          <a:lstStyle/>
          <a:p>
            <a:r>
              <a:rPr lang="en-US" sz="3200" dirty="0"/>
              <a:t>Examples of Megafauna from Pleistocene Epoch</a:t>
            </a:r>
          </a:p>
        </p:txBody>
      </p:sp>
      <p:pic>
        <p:nvPicPr>
          <p:cNvPr id="230405" name="Picture 5" descr="ANd9GcQBfkML0y4MIre07eIUnGOobNJRdwAVdvI0Whc1MvQXKjyfD1YnGw">
            <a:extLst>
              <a:ext uri="{FF2B5EF4-FFF2-40B4-BE49-F238E27FC236}">
                <a16:creationId xmlns:a16="http://schemas.microsoft.com/office/drawing/2014/main" id="{AADD57FF-9F2B-BA9C-5F38-5E7B9EC5CF8A}"/>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219200" y="990600"/>
            <a:ext cx="2716213" cy="2433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0408" name="Picture 8" descr="ANd9GcRlEsSZvJvTTqHAlo-7siyJybrtl22201hdebcVFdmwSPFJJQD1">
            <a:extLst>
              <a:ext uri="{FF2B5EF4-FFF2-40B4-BE49-F238E27FC236}">
                <a16:creationId xmlns:a16="http://schemas.microsoft.com/office/drawing/2014/main" id="{B80BBC13-A7AF-AF3E-E9B8-B15EC418C21B}"/>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324600" y="990600"/>
            <a:ext cx="2112963" cy="2819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0411" name="Picture 11" descr="ANd9GcSnbXIuYBoh3nU11arX6U5jtYZTn2uBUXMjmK818QA_j9yKo4C2RQ">
            <a:extLst>
              <a:ext uri="{FF2B5EF4-FFF2-40B4-BE49-F238E27FC236}">
                <a16:creationId xmlns:a16="http://schemas.microsoft.com/office/drawing/2014/main" id="{65AB9975-E539-24BE-0629-57B663E2545C}"/>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191000" y="4038600"/>
            <a:ext cx="2489200" cy="2462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0414" name="Picture 14" descr="ANd9GcTNjUKUAb4sWhm8sFwaoV248byZYPn18tSBnlAW5uPy4B2gGQwp">
            <a:extLst>
              <a:ext uri="{FF2B5EF4-FFF2-40B4-BE49-F238E27FC236}">
                <a16:creationId xmlns:a16="http://schemas.microsoft.com/office/drawing/2014/main" id="{5C12A470-A87B-0DC8-CC86-26C1EE163D11}"/>
              </a:ext>
            </a:extLst>
          </p:cNvPr>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1066800" y="4038600"/>
            <a:ext cx="2209800" cy="2133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0416" name="Text Box 16">
            <a:extLst>
              <a:ext uri="{FF2B5EF4-FFF2-40B4-BE49-F238E27FC236}">
                <a16:creationId xmlns:a16="http://schemas.microsoft.com/office/drawing/2014/main" id="{9408C46E-5B63-3EFC-EEB4-471E254EEC96}"/>
              </a:ext>
            </a:extLst>
          </p:cNvPr>
          <p:cNvSpPr txBox="1">
            <a:spLocks noChangeArrowheads="1"/>
          </p:cNvSpPr>
          <p:nvPr/>
        </p:nvSpPr>
        <p:spPr bwMode="auto">
          <a:xfrm>
            <a:off x="1524000" y="3352800"/>
            <a:ext cx="243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t>Saber-tooth tiger</a:t>
            </a:r>
          </a:p>
        </p:txBody>
      </p:sp>
      <p:sp>
        <p:nvSpPr>
          <p:cNvPr id="230417" name="Text Box 17">
            <a:extLst>
              <a:ext uri="{FF2B5EF4-FFF2-40B4-BE49-F238E27FC236}">
                <a16:creationId xmlns:a16="http://schemas.microsoft.com/office/drawing/2014/main" id="{B538EF0F-2882-4F12-CB09-6DAA73B7E0CE}"/>
              </a:ext>
            </a:extLst>
          </p:cNvPr>
          <p:cNvSpPr txBox="1">
            <a:spLocks noChangeArrowheads="1"/>
          </p:cNvSpPr>
          <p:nvPr/>
        </p:nvSpPr>
        <p:spPr bwMode="auto">
          <a:xfrm>
            <a:off x="6858000" y="3810000"/>
            <a:ext cx="251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t>Mastodon</a:t>
            </a:r>
          </a:p>
        </p:txBody>
      </p:sp>
      <p:sp>
        <p:nvSpPr>
          <p:cNvPr id="230418" name="Text Box 18">
            <a:extLst>
              <a:ext uri="{FF2B5EF4-FFF2-40B4-BE49-F238E27FC236}">
                <a16:creationId xmlns:a16="http://schemas.microsoft.com/office/drawing/2014/main" id="{060C2292-E356-193E-E2EB-0B648A71D1BF}"/>
              </a:ext>
            </a:extLst>
          </p:cNvPr>
          <p:cNvSpPr txBox="1">
            <a:spLocks noChangeArrowheads="1"/>
          </p:cNvSpPr>
          <p:nvPr/>
        </p:nvSpPr>
        <p:spPr bwMode="auto">
          <a:xfrm>
            <a:off x="6705600" y="5715000"/>
            <a:ext cx="243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t>Macrauchenia</a:t>
            </a:r>
          </a:p>
        </p:txBody>
      </p:sp>
      <p:sp>
        <p:nvSpPr>
          <p:cNvPr id="230419" name="Text Box 19">
            <a:extLst>
              <a:ext uri="{FF2B5EF4-FFF2-40B4-BE49-F238E27FC236}">
                <a16:creationId xmlns:a16="http://schemas.microsoft.com/office/drawing/2014/main" id="{2D0A3865-5BEA-9B22-8023-7D793D91A783}"/>
              </a:ext>
            </a:extLst>
          </p:cNvPr>
          <p:cNvSpPr txBox="1">
            <a:spLocks noChangeArrowheads="1"/>
          </p:cNvSpPr>
          <p:nvPr/>
        </p:nvSpPr>
        <p:spPr bwMode="auto">
          <a:xfrm>
            <a:off x="1371600" y="61722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t>Diprotodon</a:t>
            </a:r>
          </a:p>
        </p:txBody>
      </p:sp>
    </p:spTree>
    <p:extLst>
      <p:ext uri="{BB962C8B-B14F-4D97-AF65-F5344CB8AC3E}">
        <p14:creationId xmlns:p14="http://schemas.microsoft.com/office/powerpoint/2010/main" val="590732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0405"/>
                                        </p:tgtEl>
                                        <p:attrNameLst>
                                          <p:attrName>style.visibility</p:attrName>
                                        </p:attrNameLst>
                                      </p:cBhvr>
                                      <p:to>
                                        <p:strVal val="visible"/>
                                      </p:to>
                                    </p:set>
                                    <p:animEffect transition="in" filter="fade">
                                      <p:cBhvr>
                                        <p:cTn id="7" dur="500"/>
                                        <p:tgtEl>
                                          <p:spTgt spid="230405"/>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230416"/>
                                        </p:tgtEl>
                                        <p:attrNameLst>
                                          <p:attrName>style.visibility</p:attrName>
                                        </p:attrNameLst>
                                      </p:cBhvr>
                                      <p:to>
                                        <p:strVal val="visible"/>
                                      </p:to>
                                    </p:set>
                                    <p:animEffect transition="in" filter="fade">
                                      <p:cBhvr>
                                        <p:cTn id="11" dur="500"/>
                                        <p:tgtEl>
                                          <p:spTgt spid="23041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30408"/>
                                        </p:tgtEl>
                                        <p:attrNameLst>
                                          <p:attrName>style.visibility</p:attrName>
                                        </p:attrNameLst>
                                      </p:cBhvr>
                                      <p:to>
                                        <p:strVal val="visible"/>
                                      </p:to>
                                    </p:set>
                                    <p:animEffect transition="in" filter="fade">
                                      <p:cBhvr>
                                        <p:cTn id="16" dur="500"/>
                                        <p:tgtEl>
                                          <p:spTgt spid="230408"/>
                                        </p:tgtEl>
                                      </p:cBhvr>
                                    </p:animEffect>
                                  </p:childTnLst>
                                </p:cTn>
                              </p:par>
                            </p:childTnLst>
                          </p:cTn>
                        </p:par>
                        <p:par>
                          <p:cTn id="17" fill="hold">
                            <p:stCondLst>
                              <p:cond delay="500"/>
                            </p:stCondLst>
                            <p:childTnLst>
                              <p:par>
                                <p:cTn id="18" presetID="10" presetClass="entr" presetSubtype="0" fill="hold" grpId="0" nodeType="afterEffect">
                                  <p:stCondLst>
                                    <p:cond delay="500"/>
                                  </p:stCondLst>
                                  <p:childTnLst>
                                    <p:set>
                                      <p:cBhvr>
                                        <p:cTn id="19" dur="1" fill="hold">
                                          <p:stCondLst>
                                            <p:cond delay="0"/>
                                          </p:stCondLst>
                                        </p:cTn>
                                        <p:tgtEl>
                                          <p:spTgt spid="230417"/>
                                        </p:tgtEl>
                                        <p:attrNameLst>
                                          <p:attrName>style.visibility</p:attrName>
                                        </p:attrNameLst>
                                      </p:cBhvr>
                                      <p:to>
                                        <p:strVal val="visible"/>
                                      </p:to>
                                    </p:set>
                                    <p:animEffect transition="in" filter="fade">
                                      <p:cBhvr>
                                        <p:cTn id="20" dur="500"/>
                                        <p:tgtEl>
                                          <p:spTgt spid="23041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30414"/>
                                        </p:tgtEl>
                                        <p:attrNameLst>
                                          <p:attrName>style.visibility</p:attrName>
                                        </p:attrNameLst>
                                      </p:cBhvr>
                                      <p:to>
                                        <p:strVal val="visible"/>
                                      </p:to>
                                    </p:set>
                                    <p:animEffect transition="in" filter="fade">
                                      <p:cBhvr>
                                        <p:cTn id="25" dur="500"/>
                                        <p:tgtEl>
                                          <p:spTgt spid="230414"/>
                                        </p:tgtEl>
                                      </p:cBhvr>
                                    </p:animEffect>
                                  </p:childTnLst>
                                </p:cTn>
                              </p:par>
                            </p:childTnLst>
                          </p:cTn>
                        </p:par>
                        <p:par>
                          <p:cTn id="26" fill="hold">
                            <p:stCondLst>
                              <p:cond delay="500"/>
                            </p:stCondLst>
                            <p:childTnLst>
                              <p:par>
                                <p:cTn id="27" presetID="10" presetClass="entr" presetSubtype="0" fill="hold" grpId="0" nodeType="afterEffect">
                                  <p:stCondLst>
                                    <p:cond delay="500"/>
                                  </p:stCondLst>
                                  <p:childTnLst>
                                    <p:set>
                                      <p:cBhvr>
                                        <p:cTn id="28" dur="1" fill="hold">
                                          <p:stCondLst>
                                            <p:cond delay="0"/>
                                          </p:stCondLst>
                                        </p:cTn>
                                        <p:tgtEl>
                                          <p:spTgt spid="230419"/>
                                        </p:tgtEl>
                                        <p:attrNameLst>
                                          <p:attrName>style.visibility</p:attrName>
                                        </p:attrNameLst>
                                      </p:cBhvr>
                                      <p:to>
                                        <p:strVal val="visible"/>
                                      </p:to>
                                    </p:set>
                                    <p:animEffect transition="in" filter="fade">
                                      <p:cBhvr>
                                        <p:cTn id="29" dur="500"/>
                                        <p:tgtEl>
                                          <p:spTgt spid="23041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30411"/>
                                        </p:tgtEl>
                                        <p:attrNameLst>
                                          <p:attrName>style.visibility</p:attrName>
                                        </p:attrNameLst>
                                      </p:cBhvr>
                                      <p:to>
                                        <p:strVal val="visible"/>
                                      </p:to>
                                    </p:set>
                                    <p:animEffect transition="in" filter="fade">
                                      <p:cBhvr>
                                        <p:cTn id="34" dur="500"/>
                                        <p:tgtEl>
                                          <p:spTgt spid="230411"/>
                                        </p:tgtEl>
                                      </p:cBhvr>
                                    </p:animEffect>
                                  </p:childTnLst>
                                </p:cTn>
                              </p:par>
                            </p:childTnLst>
                          </p:cTn>
                        </p:par>
                        <p:par>
                          <p:cTn id="35" fill="hold">
                            <p:stCondLst>
                              <p:cond delay="500"/>
                            </p:stCondLst>
                            <p:childTnLst>
                              <p:par>
                                <p:cTn id="36" presetID="10" presetClass="entr" presetSubtype="0" fill="hold" grpId="0" nodeType="afterEffect">
                                  <p:stCondLst>
                                    <p:cond delay="500"/>
                                  </p:stCondLst>
                                  <p:childTnLst>
                                    <p:set>
                                      <p:cBhvr>
                                        <p:cTn id="37" dur="1" fill="hold">
                                          <p:stCondLst>
                                            <p:cond delay="0"/>
                                          </p:stCondLst>
                                        </p:cTn>
                                        <p:tgtEl>
                                          <p:spTgt spid="230418"/>
                                        </p:tgtEl>
                                        <p:attrNameLst>
                                          <p:attrName>style.visibility</p:attrName>
                                        </p:attrNameLst>
                                      </p:cBhvr>
                                      <p:to>
                                        <p:strVal val="visible"/>
                                      </p:to>
                                    </p:set>
                                    <p:animEffect transition="in" filter="fade">
                                      <p:cBhvr>
                                        <p:cTn id="38" dur="500"/>
                                        <p:tgtEl>
                                          <p:spTgt spid="230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16" grpId="0"/>
      <p:bldP spid="230417" grpId="0"/>
      <p:bldP spid="230418" grpId="0"/>
      <p:bldP spid="2304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F6A54-D553-4B31-13B2-9247098BE087}"/>
            </a:ext>
          </a:extLst>
        </p:cNvPr>
        <p:cNvGrpSpPr/>
        <p:nvPr/>
      </p:nvGrpSpPr>
      <p:grpSpPr>
        <a:xfrm>
          <a:off x="0" y="0"/>
          <a:ext cx="0" cy="0"/>
          <a:chOff x="0" y="0"/>
          <a:chExt cx="0" cy="0"/>
        </a:xfrm>
      </p:grpSpPr>
      <p:sp>
        <p:nvSpPr>
          <p:cNvPr id="229378" name="Rectangle 2">
            <a:extLst>
              <a:ext uri="{FF2B5EF4-FFF2-40B4-BE49-F238E27FC236}">
                <a16:creationId xmlns:a16="http://schemas.microsoft.com/office/drawing/2014/main" id="{C0B3F538-AD8A-11EC-E99C-4BDFF3EE71FE}"/>
              </a:ext>
            </a:extLst>
          </p:cNvPr>
          <p:cNvSpPr>
            <a:spLocks noGrp="1" noChangeArrowheads="1"/>
          </p:cNvSpPr>
          <p:nvPr>
            <p:ph type="title"/>
          </p:nvPr>
        </p:nvSpPr>
        <p:spPr>
          <a:xfrm>
            <a:off x="990600" y="152400"/>
            <a:ext cx="7772400" cy="990600"/>
          </a:xfrm>
        </p:spPr>
        <p:txBody>
          <a:bodyPr/>
          <a:lstStyle/>
          <a:p>
            <a:pPr algn="ctr"/>
            <a:r>
              <a:rPr lang="en-US" dirty="0"/>
              <a:t>Late Pleistocene Extinction</a:t>
            </a:r>
          </a:p>
        </p:txBody>
      </p:sp>
      <p:sp>
        <p:nvSpPr>
          <p:cNvPr id="229379" name="Rectangle 3">
            <a:extLst>
              <a:ext uri="{FF2B5EF4-FFF2-40B4-BE49-F238E27FC236}">
                <a16:creationId xmlns:a16="http://schemas.microsoft.com/office/drawing/2014/main" id="{3A4BC40A-37BF-096D-463B-7DCD2ADDD465}"/>
              </a:ext>
            </a:extLst>
          </p:cNvPr>
          <p:cNvSpPr>
            <a:spLocks noGrp="1" noChangeArrowheads="1"/>
          </p:cNvSpPr>
          <p:nvPr>
            <p:ph type="body" idx="1"/>
          </p:nvPr>
        </p:nvSpPr>
        <p:spPr>
          <a:xfrm>
            <a:off x="1143000" y="1371600"/>
            <a:ext cx="7772400" cy="5029200"/>
          </a:xfrm>
        </p:spPr>
        <p:txBody>
          <a:bodyPr/>
          <a:lstStyle/>
          <a:p>
            <a:pPr marL="609600" indent="-609600"/>
            <a:r>
              <a:rPr lang="en-US" dirty="0">
                <a:solidFill>
                  <a:srgbClr val="00B050"/>
                </a:solidFill>
              </a:rPr>
              <a:t>Although scientists don’t exactly know the cause of extinction, they have identified three mechanisms which may have caused the extinction:</a:t>
            </a:r>
          </a:p>
          <a:p>
            <a:pPr marL="1030288" indent="-377825">
              <a:spcBef>
                <a:spcPts val="1800"/>
              </a:spcBef>
              <a:buFont typeface="Wingdings" pitchFamily="2" charset="2"/>
              <a:buAutoNum type="arabicPeriod"/>
            </a:pPr>
            <a:r>
              <a:rPr lang="en-US" dirty="0">
                <a:solidFill>
                  <a:srgbClr val="7030A0"/>
                </a:solidFill>
              </a:rPr>
              <a:t>Human hunting</a:t>
            </a:r>
          </a:p>
          <a:p>
            <a:pPr marL="1030288" indent="-377825">
              <a:spcBef>
                <a:spcPts val="1800"/>
              </a:spcBef>
              <a:buFont typeface="Wingdings" pitchFamily="2" charset="2"/>
              <a:buAutoNum type="arabicPeriod"/>
            </a:pPr>
            <a:r>
              <a:rPr lang="en-US" dirty="0">
                <a:solidFill>
                  <a:srgbClr val="C00000"/>
                </a:solidFill>
              </a:rPr>
              <a:t>Environmental causes related to climate change</a:t>
            </a:r>
          </a:p>
          <a:p>
            <a:pPr marL="1030288" indent="-377825">
              <a:spcBef>
                <a:spcPts val="1800"/>
              </a:spcBef>
              <a:buFont typeface="Wingdings" pitchFamily="2" charset="2"/>
              <a:buAutoNum type="arabicPeriod"/>
            </a:pPr>
            <a:r>
              <a:rPr lang="en-US" dirty="0" err="1">
                <a:solidFill>
                  <a:srgbClr val="0070C0"/>
                </a:solidFill>
              </a:rPr>
              <a:t>Hyperdisease</a:t>
            </a:r>
            <a:r>
              <a:rPr lang="en-US" dirty="0">
                <a:solidFill>
                  <a:srgbClr val="0070C0"/>
                </a:solidFill>
              </a:rPr>
              <a:t> (highly infectious disease)</a:t>
            </a:r>
          </a:p>
        </p:txBody>
      </p:sp>
    </p:spTree>
    <p:extLst>
      <p:ext uri="{BB962C8B-B14F-4D97-AF65-F5344CB8AC3E}">
        <p14:creationId xmlns:p14="http://schemas.microsoft.com/office/powerpoint/2010/main" val="1373087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9379">
                                            <p:txEl>
                                              <p:pRg st="0" end="0"/>
                                            </p:txEl>
                                          </p:spTgt>
                                        </p:tgtEl>
                                        <p:attrNameLst>
                                          <p:attrName>style.visibility</p:attrName>
                                        </p:attrNameLst>
                                      </p:cBhvr>
                                      <p:to>
                                        <p:strVal val="visible"/>
                                      </p:to>
                                    </p:set>
                                    <p:animEffect transition="in" filter="wipe(left)">
                                      <p:cBhvr>
                                        <p:cTn id="7" dur="500"/>
                                        <p:tgtEl>
                                          <p:spTgt spid="2293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29379">
                                            <p:txEl>
                                              <p:pRg st="1" end="1"/>
                                            </p:txEl>
                                          </p:spTgt>
                                        </p:tgtEl>
                                        <p:attrNameLst>
                                          <p:attrName>style.visibility</p:attrName>
                                        </p:attrNameLst>
                                      </p:cBhvr>
                                      <p:to>
                                        <p:strVal val="visible"/>
                                      </p:to>
                                    </p:set>
                                    <p:animEffect transition="in" filter="wipe(left)">
                                      <p:cBhvr>
                                        <p:cTn id="12" dur="500"/>
                                        <p:tgtEl>
                                          <p:spTgt spid="2293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29379">
                                            <p:txEl>
                                              <p:pRg st="2" end="2"/>
                                            </p:txEl>
                                          </p:spTgt>
                                        </p:tgtEl>
                                        <p:attrNameLst>
                                          <p:attrName>style.visibility</p:attrName>
                                        </p:attrNameLst>
                                      </p:cBhvr>
                                      <p:to>
                                        <p:strVal val="visible"/>
                                      </p:to>
                                    </p:set>
                                    <p:animEffect transition="in" filter="wipe(left)">
                                      <p:cBhvr>
                                        <p:cTn id="17" dur="500"/>
                                        <p:tgtEl>
                                          <p:spTgt spid="2293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29379">
                                            <p:txEl>
                                              <p:pRg st="3" end="3"/>
                                            </p:txEl>
                                          </p:spTgt>
                                        </p:tgtEl>
                                        <p:attrNameLst>
                                          <p:attrName>style.visibility</p:attrName>
                                        </p:attrNameLst>
                                      </p:cBhvr>
                                      <p:to>
                                        <p:strVal val="visible"/>
                                      </p:to>
                                    </p:set>
                                    <p:animEffect transition="in" filter="wipe(left)">
                                      <p:cBhvr>
                                        <p:cTn id="22" dur="500"/>
                                        <p:tgtEl>
                                          <p:spTgt spid="2293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dirty="0"/>
              <a:t>What Causes an Ice Age?</a:t>
            </a:r>
          </a:p>
        </p:txBody>
      </p:sp>
      <p:sp>
        <p:nvSpPr>
          <p:cNvPr id="80899" name="Rectangle 3"/>
          <p:cNvSpPr>
            <a:spLocks noGrp="1" noChangeArrowheads="1"/>
          </p:cNvSpPr>
          <p:nvPr>
            <p:ph type="body" idx="1"/>
          </p:nvPr>
        </p:nvSpPr>
        <p:spPr>
          <a:xfrm>
            <a:off x="1066800" y="1676400"/>
            <a:ext cx="7878763" cy="4724400"/>
          </a:xfrm>
        </p:spPr>
        <p:txBody>
          <a:bodyPr/>
          <a:lstStyle/>
          <a:p>
            <a:pPr>
              <a:lnSpc>
                <a:spcPct val="90000"/>
              </a:lnSpc>
            </a:pPr>
            <a:r>
              <a:rPr lang="en-US" dirty="0">
                <a:solidFill>
                  <a:srgbClr val="7030A0"/>
                </a:solidFill>
              </a:rPr>
              <a:t>It is unclear what causes Ice Ages to occur, but current theories point to the changing position of the continents which causes:</a:t>
            </a:r>
          </a:p>
          <a:p>
            <a:pPr marL="0" indent="0">
              <a:lnSpc>
                <a:spcPct val="90000"/>
              </a:lnSpc>
              <a:buNone/>
            </a:pPr>
            <a:endParaRPr lang="en-US" sz="800" dirty="0">
              <a:solidFill>
                <a:srgbClr val="7030A0"/>
              </a:solidFill>
            </a:endParaRPr>
          </a:p>
          <a:p>
            <a:pPr lvl="1">
              <a:lnSpc>
                <a:spcPct val="90000"/>
              </a:lnSpc>
            </a:pPr>
            <a:r>
              <a:rPr lang="en-US" dirty="0">
                <a:solidFill>
                  <a:srgbClr val="FF0000"/>
                </a:solidFill>
              </a:rPr>
              <a:t>Mountain building events</a:t>
            </a:r>
          </a:p>
          <a:p>
            <a:pPr marL="457200" lvl="1" indent="0">
              <a:lnSpc>
                <a:spcPct val="90000"/>
              </a:lnSpc>
              <a:buNone/>
            </a:pPr>
            <a:endParaRPr lang="en-US" sz="1000" dirty="0">
              <a:solidFill>
                <a:srgbClr val="FF0000"/>
              </a:solidFill>
            </a:endParaRPr>
          </a:p>
          <a:p>
            <a:pPr lvl="1">
              <a:lnSpc>
                <a:spcPct val="90000"/>
              </a:lnSpc>
            </a:pPr>
            <a:r>
              <a:rPr lang="en-US" dirty="0">
                <a:solidFill>
                  <a:srgbClr val="0070C0"/>
                </a:solidFill>
              </a:rPr>
              <a:t>Different global wind patterns</a:t>
            </a:r>
          </a:p>
          <a:p>
            <a:pPr marL="457200" lvl="1" indent="0">
              <a:lnSpc>
                <a:spcPct val="90000"/>
              </a:lnSpc>
              <a:buNone/>
            </a:pPr>
            <a:endParaRPr lang="en-US" sz="1000" dirty="0">
              <a:solidFill>
                <a:srgbClr val="0070C0"/>
              </a:solidFill>
            </a:endParaRPr>
          </a:p>
          <a:p>
            <a:pPr lvl="1">
              <a:lnSpc>
                <a:spcPct val="90000"/>
              </a:lnSpc>
            </a:pPr>
            <a:r>
              <a:rPr lang="en-US" dirty="0">
                <a:solidFill>
                  <a:srgbClr val="00B050"/>
                </a:solidFill>
              </a:rPr>
              <a:t>Different global ocean current patterns</a:t>
            </a:r>
          </a:p>
          <a:p>
            <a:pPr marL="457200" lvl="1" indent="0">
              <a:lnSpc>
                <a:spcPct val="90000"/>
              </a:lnSpc>
              <a:buNone/>
            </a:pPr>
            <a:endParaRPr lang="en-US" sz="1000" dirty="0">
              <a:solidFill>
                <a:srgbClr val="00B050"/>
              </a:solidFill>
            </a:endParaRPr>
          </a:p>
          <a:p>
            <a:pPr lvl="1">
              <a:lnSpc>
                <a:spcPct val="90000"/>
              </a:lnSpc>
            </a:pPr>
            <a:r>
              <a:rPr lang="en-US" dirty="0">
                <a:solidFill>
                  <a:srgbClr val="7030A0"/>
                </a:solidFill>
              </a:rPr>
              <a:t>Amount of seafloor spreading (effects sea level)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Effect transition="in" filter="wipe(up)">
                                      <p:cBhvr>
                                        <p:cTn id="7" dur="500"/>
                                        <p:tgtEl>
                                          <p:spTgt spid="808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0899">
                                            <p:txEl>
                                              <p:pRg st="2" end="2"/>
                                            </p:txEl>
                                          </p:spTgt>
                                        </p:tgtEl>
                                        <p:attrNameLst>
                                          <p:attrName>style.visibility</p:attrName>
                                        </p:attrNameLst>
                                      </p:cBhvr>
                                      <p:to>
                                        <p:strVal val="visible"/>
                                      </p:to>
                                    </p:set>
                                    <p:animEffect transition="in" filter="wipe(up)">
                                      <p:cBhvr>
                                        <p:cTn id="12" dur="500"/>
                                        <p:tgtEl>
                                          <p:spTgt spid="8089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80899">
                                            <p:txEl>
                                              <p:pRg st="4" end="4"/>
                                            </p:txEl>
                                          </p:spTgt>
                                        </p:tgtEl>
                                        <p:attrNameLst>
                                          <p:attrName>style.visibility</p:attrName>
                                        </p:attrNameLst>
                                      </p:cBhvr>
                                      <p:to>
                                        <p:strVal val="visible"/>
                                      </p:to>
                                    </p:set>
                                    <p:animEffect transition="in" filter="wipe(up)">
                                      <p:cBhvr>
                                        <p:cTn id="17" dur="500"/>
                                        <p:tgtEl>
                                          <p:spTgt spid="8089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80899">
                                            <p:txEl>
                                              <p:pRg st="6" end="6"/>
                                            </p:txEl>
                                          </p:spTgt>
                                        </p:tgtEl>
                                        <p:attrNameLst>
                                          <p:attrName>style.visibility</p:attrName>
                                        </p:attrNameLst>
                                      </p:cBhvr>
                                      <p:to>
                                        <p:strVal val="visible"/>
                                      </p:to>
                                    </p:set>
                                    <p:animEffect transition="in" filter="wipe(up)">
                                      <p:cBhvr>
                                        <p:cTn id="22" dur="500"/>
                                        <p:tgtEl>
                                          <p:spTgt spid="8089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80899">
                                            <p:txEl>
                                              <p:pRg st="8" end="8"/>
                                            </p:txEl>
                                          </p:spTgt>
                                        </p:tgtEl>
                                        <p:attrNameLst>
                                          <p:attrName>style.visibility</p:attrName>
                                        </p:attrNameLst>
                                      </p:cBhvr>
                                      <p:to>
                                        <p:strVal val="visible"/>
                                      </p:to>
                                    </p:set>
                                    <p:animEffect transition="in" filter="wipe(up)">
                                      <p:cBhvr>
                                        <p:cTn id="27" dur="500"/>
                                        <p:tgtEl>
                                          <p:spTgt spid="8089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sz="4000" dirty="0"/>
              <a:t>What Causes Glacial to Interglacial Changes? </a:t>
            </a:r>
          </a:p>
        </p:txBody>
      </p:sp>
      <p:sp>
        <p:nvSpPr>
          <p:cNvPr id="81923" name="Rectangle 3"/>
          <p:cNvSpPr>
            <a:spLocks noGrp="1" noChangeArrowheads="1"/>
          </p:cNvSpPr>
          <p:nvPr>
            <p:ph type="body" idx="1"/>
          </p:nvPr>
        </p:nvSpPr>
        <p:spPr>
          <a:xfrm>
            <a:off x="1173163" y="1981200"/>
            <a:ext cx="7772400" cy="4419600"/>
          </a:xfrm>
        </p:spPr>
        <p:txBody>
          <a:bodyPr/>
          <a:lstStyle/>
          <a:p>
            <a:r>
              <a:rPr lang="en-US" sz="2800" dirty="0">
                <a:solidFill>
                  <a:srgbClr val="C00000"/>
                </a:solidFill>
              </a:rPr>
              <a:t>The </a:t>
            </a:r>
            <a:r>
              <a:rPr lang="en-US" sz="2800" u="sng" dirty="0">
                <a:solidFill>
                  <a:srgbClr val="002060"/>
                </a:solidFill>
              </a:rPr>
              <a:t>Ice Age Theory</a:t>
            </a:r>
            <a:r>
              <a:rPr lang="en-US" sz="2800" dirty="0">
                <a:solidFill>
                  <a:srgbClr val="002060"/>
                </a:solidFill>
              </a:rPr>
              <a:t> </a:t>
            </a:r>
            <a:r>
              <a:rPr lang="en-US" sz="2800" dirty="0">
                <a:solidFill>
                  <a:srgbClr val="C00000"/>
                </a:solidFill>
              </a:rPr>
              <a:t>as described by Serbian scientist, Milutin </a:t>
            </a:r>
            <a:r>
              <a:rPr lang="en-US" sz="2800" dirty="0">
                <a:solidFill>
                  <a:srgbClr val="0070C0"/>
                </a:solidFill>
              </a:rPr>
              <a:t>Milankovitch</a:t>
            </a:r>
            <a:r>
              <a:rPr lang="en-US" sz="2800" dirty="0">
                <a:solidFill>
                  <a:srgbClr val="C00000"/>
                </a:solidFill>
              </a:rPr>
              <a:t>, points to three variations in the earth-sun geometry.</a:t>
            </a:r>
          </a:p>
          <a:p>
            <a:pPr marL="0" indent="0">
              <a:buNone/>
            </a:pPr>
            <a:endParaRPr lang="en-US" sz="1000" dirty="0"/>
          </a:p>
          <a:p>
            <a:pPr marL="2401888" lvl="1" indent="-2054225">
              <a:buNone/>
            </a:pPr>
            <a:r>
              <a:rPr lang="en-US" sz="2400" u="sng" dirty="0">
                <a:solidFill>
                  <a:srgbClr val="7030A0"/>
                </a:solidFill>
              </a:rPr>
              <a:t>Eccentricity</a:t>
            </a:r>
            <a:r>
              <a:rPr lang="en-US" sz="2400" dirty="0">
                <a:solidFill>
                  <a:srgbClr val="7030A0"/>
                </a:solidFill>
              </a:rPr>
              <a:t> </a:t>
            </a:r>
            <a:r>
              <a:rPr lang="en-US" sz="2400" dirty="0"/>
              <a:t>– 	</a:t>
            </a:r>
            <a:r>
              <a:rPr lang="en-US" sz="2400" dirty="0">
                <a:solidFill>
                  <a:srgbClr val="00B050"/>
                </a:solidFill>
              </a:rPr>
              <a:t>stretching of earth’s orbit (100,000 year cycle)</a:t>
            </a:r>
          </a:p>
          <a:p>
            <a:pPr marL="2401888" lvl="1" indent="-2054225">
              <a:buNone/>
            </a:pPr>
            <a:endParaRPr lang="en-US" sz="1000" dirty="0"/>
          </a:p>
          <a:p>
            <a:pPr marL="2054225" lvl="1" indent="-1706563">
              <a:buNone/>
            </a:pPr>
            <a:r>
              <a:rPr lang="en-US" sz="2400" u="sng" dirty="0">
                <a:solidFill>
                  <a:srgbClr val="7030A0"/>
                </a:solidFill>
              </a:rPr>
              <a:t>Obliquity</a:t>
            </a:r>
            <a:r>
              <a:rPr lang="en-US" sz="2400" dirty="0">
                <a:solidFill>
                  <a:srgbClr val="7030A0"/>
                </a:solidFill>
              </a:rPr>
              <a:t> </a:t>
            </a:r>
            <a:r>
              <a:rPr lang="en-US" sz="2400" dirty="0"/>
              <a:t>– 	</a:t>
            </a:r>
            <a:r>
              <a:rPr lang="en-US" sz="2400" dirty="0">
                <a:solidFill>
                  <a:srgbClr val="FF0000"/>
                </a:solidFill>
              </a:rPr>
              <a:t>change of the earth’s axial tilt (41,000 year cycle)</a:t>
            </a:r>
          </a:p>
          <a:p>
            <a:pPr marL="2401888" lvl="1" indent="-2054225">
              <a:buNone/>
            </a:pPr>
            <a:endParaRPr lang="en-US" sz="1000" dirty="0"/>
          </a:p>
          <a:p>
            <a:pPr marL="2401888" lvl="1" indent="-2054225">
              <a:buNone/>
            </a:pPr>
            <a:r>
              <a:rPr lang="en-US" sz="2400" u="sng" dirty="0">
                <a:solidFill>
                  <a:srgbClr val="7030A0"/>
                </a:solidFill>
              </a:rPr>
              <a:t>Precession</a:t>
            </a:r>
            <a:r>
              <a:rPr lang="en-US" sz="2400" dirty="0">
                <a:solidFill>
                  <a:srgbClr val="7030A0"/>
                </a:solidFill>
              </a:rPr>
              <a:t> </a:t>
            </a:r>
            <a:r>
              <a:rPr lang="en-US" sz="2400" dirty="0"/>
              <a:t>– 	</a:t>
            </a:r>
            <a:r>
              <a:rPr lang="en-US" sz="2400" dirty="0">
                <a:solidFill>
                  <a:srgbClr val="00B0F0"/>
                </a:solidFill>
              </a:rPr>
              <a:t>“wobble” of the earth’s axis of rotation (~26,000 year cycle)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Effect transition="in" filter="wipe(left)">
                                      <p:cBhvr>
                                        <p:cTn id="7" dur="500"/>
                                        <p:tgtEl>
                                          <p:spTgt spid="819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1923">
                                            <p:txEl>
                                              <p:pRg st="2" end="2"/>
                                            </p:txEl>
                                          </p:spTgt>
                                        </p:tgtEl>
                                        <p:attrNameLst>
                                          <p:attrName>style.visibility</p:attrName>
                                        </p:attrNameLst>
                                      </p:cBhvr>
                                      <p:to>
                                        <p:strVal val="visible"/>
                                      </p:to>
                                    </p:set>
                                    <p:animEffect transition="in" filter="wipe(left)">
                                      <p:cBhvr>
                                        <p:cTn id="12" dur="500"/>
                                        <p:tgtEl>
                                          <p:spTgt spid="8192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1923">
                                            <p:txEl>
                                              <p:pRg st="4" end="4"/>
                                            </p:txEl>
                                          </p:spTgt>
                                        </p:tgtEl>
                                        <p:attrNameLst>
                                          <p:attrName>style.visibility</p:attrName>
                                        </p:attrNameLst>
                                      </p:cBhvr>
                                      <p:to>
                                        <p:strVal val="visible"/>
                                      </p:to>
                                    </p:set>
                                    <p:animEffect transition="in" filter="wipe(left)">
                                      <p:cBhvr>
                                        <p:cTn id="17" dur="500"/>
                                        <p:tgtEl>
                                          <p:spTgt spid="8192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1923">
                                            <p:txEl>
                                              <p:pRg st="6" end="6"/>
                                            </p:txEl>
                                          </p:spTgt>
                                        </p:tgtEl>
                                        <p:attrNameLst>
                                          <p:attrName>style.visibility</p:attrName>
                                        </p:attrNameLst>
                                      </p:cBhvr>
                                      <p:to>
                                        <p:strVal val="visible"/>
                                      </p:to>
                                    </p:set>
                                    <p:animEffect transition="in" filter="wipe(left)">
                                      <p:cBhvr>
                                        <p:cTn id="22" dur="500"/>
                                        <p:tgtEl>
                                          <p:spTgt spid="819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Picture 4" descr="obliquity "/>
          <p:cNvPicPr>
            <a:picLocks noChangeAspect="1" noChangeArrowheads="1"/>
          </p:cNvPicPr>
          <p:nvPr/>
        </p:nvPicPr>
        <p:blipFill rotWithShape="1">
          <a:blip r:embed="rId2">
            <a:extLst>
              <a:ext uri="{28A0092B-C50C-407E-A947-70E740481C1C}">
                <a14:useLocalDpi xmlns:a14="http://schemas.microsoft.com/office/drawing/2010/main" val="0"/>
              </a:ext>
            </a:extLst>
          </a:blip>
          <a:srcRect l="31946" r="32039" b="72342"/>
          <a:stretch/>
        </p:blipFill>
        <p:spPr bwMode="auto">
          <a:xfrm>
            <a:off x="2743200" y="762764"/>
            <a:ext cx="3421740" cy="1751836"/>
          </a:xfrm>
          <a:prstGeom prst="rect">
            <a:avLst/>
          </a:prstGeom>
          <a:noFill/>
          <a:extLst>
            <a:ext uri="{909E8E84-426E-40DD-AFC4-6F175D3DCCD1}">
              <a14:hiddenFill xmlns:a14="http://schemas.microsoft.com/office/drawing/2010/main">
                <a:solidFill>
                  <a:srgbClr val="FFFFFF"/>
                </a:solidFill>
              </a14:hiddenFill>
            </a:ext>
          </a:extLst>
        </p:spPr>
      </p:pic>
      <p:sp>
        <p:nvSpPr>
          <p:cNvPr id="47109" name="Text Box 5"/>
          <p:cNvSpPr txBox="1">
            <a:spLocks noChangeArrowheads="1"/>
          </p:cNvSpPr>
          <p:nvPr/>
        </p:nvSpPr>
        <p:spPr bwMode="auto">
          <a:xfrm>
            <a:off x="1143000" y="304800"/>
            <a:ext cx="7696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dirty="0">
                <a:latin typeface="Technical" pitchFamily="66" charset="0"/>
              </a:rPr>
              <a:t>Eccentricity, Obliquity, and Precession</a:t>
            </a:r>
          </a:p>
        </p:txBody>
      </p:sp>
      <p:sp>
        <p:nvSpPr>
          <p:cNvPr id="47110" name="Text Box 6"/>
          <p:cNvSpPr txBox="1">
            <a:spLocks noChangeArrowheads="1"/>
          </p:cNvSpPr>
          <p:nvPr/>
        </p:nvSpPr>
        <p:spPr bwMode="auto">
          <a:xfrm>
            <a:off x="6172200" y="13716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i="1" dirty="0"/>
              <a:t>eccentricity</a:t>
            </a:r>
          </a:p>
        </p:txBody>
      </p:sp>
      <p:sp>
        <p:nvSpPr>
          <p:cNvPr id="47111" name="Text Box 7"/>
          <p:cNvSpPr txBox="1">
            <a:spLocks noChangeArrowheads="1"/>
          </p:cNvSpPr>
          <p:nvPr/>
        </p:nvSpPr>
        <p:spPr bwMode="auto">
          <a:xfrm>
            <a:off x="6172200" y="3193143"/>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i="1" dirty="0"/>
              <a:t>obliquity</a:t>
            </a:r>
          </a:p>
        </p:txBody>
      </p:sp>
      <p:sp>
        <p:nvSpPr>
          <p:cNvPr id="47112" name="Text Box 8"/>
          <p:cNvSpPr txBox="1">
            <a:spLocks noChangeArrowheads="1"/>
          </p:cNvSpPr>
          <p:nvPr/>
        </p:nvSpPr>
        <p:spPr bwMode="auto">
          <a:xfrm>
            <a:off x="6172200" y="5479143"/>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i="1" dirty="0"/>
              <a:t>precession</a:t>
            </a:r>
          </a:p>
        </p:txBody>
      </p:sp>
      <p:pic>
        <p:nvPicPr>
          <p:cNvPr id="7" name="Picture 4" descr="obliquity "/>
          <p:cNvPicPr>
            <a:picLocks noChangeAspect="1" noChangeArrowheads="1"/>
          </p:cNvPicPr>
          <p:nvPr/>
        </p:nvPicPr>
        <p:blipFill rotWithShape="1">
          <a:blip r:embed="rId2">
            <a:extLst>
              <a:ext uri="{28A0092B-C50C-407E-A947-70E740481C1C}">
                <a14:useLocalDpi xmlns:a14="http://schemas.microsoft.com/office/drawing/2010/main" val="0"/>
              </a:ext>
            </a:extLst>
          </a:blip>
          <a:srcRect l="31946" r="32039" b="38473"/>
          <a:stretch/>
        </p:blipFill>
        <p:spPr bwMode="auto">
          <a:xfrm>
            <a:off x="2750460" y="762764"/>
            <a:ext cx="3421740" cy="389708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obliquity "/>
          <p:cNvPicPr>
            <a:picLocks noChangeAspect="1" noChangeArrowheads="1"/>
          </p:cNvPicPr>
          <p:nvPr/>
        </p:nvPicPr>
        <p:blipFill rotWithShape="1">
          <a:blip r:embed="rId2">
            <a:extLst>
              <a:ext uri="{28A0092B-C50C-407E-A947-70E740481C1C}">
                <a14:useLocalDpi xmlns:a14="http://schemas.microsoft.com/office/drawing/2010/main" val="0"/>
              </a:ext>
            </a:extLst>
          </a:blip>
          <a:srcRect l="31946" r="32039" b="3024"/>
          <a:stretch/>
        </p:blipFill>
        <p:spPr bwMode="auto">
          <a:xfrm>
            <a:off x="2735940" y="779031"/>
            <a:ext cx="3421740" cy="614240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7108"/>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0"/>
                                          </p:stCondLst>
                                        </p:cTn>
                                        <p:tgtEl>
                                          <p:spTgt spid="4711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499"/>
                                          </p:stCondLst>
                                        </p:cTn>
                                        <p:tgtEl>
                                          <p:spTgt spid="7"/>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471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499"/>
                                          </p:stCondLst>
                                        </p:cTn>
                                        <p:tgtEl>
                                          <p:spTgt spid="8"/>
                                        </p:tgtEl>
                                        <p:attrNameLst>
                                          <p:attrName>style.visibility</p:attrName>
                                        </p:attrNameLst>
                                      </p:cBhvr>
                                      <p:to>
                                        <p:strVal val="visible"/>
                                      </p:to>
                                    </p:set>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47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0" grpId="0"/>
      <p:bldP spid="47111" grpId="0"/>
      <p:bldP spid="471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772400" cy="1143000"/>
          </a:xfrm>
        </p:spPr>
        <p:txBody>
          <a:bodyPr/>
          <a:lstStyle/>
          <a:p>
            <a:r>
              <a:rPr lang="en-US" dirty="0"/>
              <a:t>Eccentricity</a:t>
            </a:r>
          </a:p>
        </p:txBody>
      </p:sp>
      <p:sp>
        <p:nvSpPr>
          <p:cNvPr id="3" name="Content Placeholder 2"/>
          <p:cNvSpPr>
            <a:spLocks noGrp="1"/>
          </p:cNvSpPr>
          <p:nvPr>
            <p:ph idx="1"/>
          </p:nvPr>
        </p:nvSpPr>
        <p:spPr>
          <a:xfrm>
            <a:off x="1173163" y="1219200"/>
            <a:ext cx="7772400" cy="5638800"/>
          </a:xfrm>
        </p:spPr>
        <p:txBody>
          <a:bodyPr/>
          <a:lstStyle/>
          <a:p>
            <a:r>
              <a:rPr lang="en-US" sz="2800" dirty="0">
                <a:solidFill>
                  <a:srgbClr val="C00000"/>
                </a:solidFill>
              </a:rPr>
              <a:t>The shape of Earth’s orbit isn’t quite a perfect circle. It is more like a “stretched out” circle or an oval. </a:t>
            </a:r>
          </a:p>
          <a:p>
            <a:pPr marL="0" indent="0">
              <a:buNone/>
            </a:pPr>
            <a:endParaRPr lang="en-US" sz="800" dirty="0"/>
          </a:p>
          <a:p>
            <a:r>
              <a:rPr lang="en-US" sz="2800" dirty="0">
                <a:solidFill>
                  <a:srgbClr val="00B050"/>
                </a:solidFill>
              </a:rPr>
              <a:t>Mathematicians and astronomers call this shape an “</a:t>
            </a:r>
            <a:r>
              <a:rPr lang="en-US" sz="2800" u="sng" dirty="0">
                <a:solidFill>
                  <a:srgbClr val="FF0000"/>
                </a:solidFill>
              </a:rPr>
              <a:t>ellipse</a:t>
            </a:r>
            <a:r>
              <a:rPr lang="en-US" sz="2800" dirty="0">
                <a:solidFill>
                  <a:srgbClr val="00B050"/>
                </a:solidFill>
              </a:rPr>
              <a:t>”.</a:t>
            </a:r>
          </a:p>
          <a:p>
            <a:pPr marL="0" indent="0">
              <a:buNone/>
            </a:pPr>
            <a:endParaRPr lang="en-US" sz="800" dirty="0"/>
          </a:p>
          <a:p>
            <a:r>
              <a:rPr lang="en-US" sz="2800" dirty="0">
                <a:solidFill>
                  <a:srgbClr val="002060"/>
                </a:solidFill>
              </a:rPr>
              <a:t>An ellipse can be long and skinny or it can be very round. </a:t>
            </a:r>
          </a:p>
          <a:p>
            <a:pPr marL="0" indent="0">
              <a:buNone/>
            </a:pPr>
            <a:endParaRPr lang="en-US" sz="800" dirty="0"/>
          </a:p>
          <a:p>
            <a:r>
              <a:rPr lang="en-US" sz="2800" dirty="0">
                <a:solidFill>
                  <a:srgbClr val="FF0000"/>
                </a:solidFill>
              </a:rPr>
              <a:t>Scientists need a way to describe how round or “stretched out” an ellipse is. They use a number to describe this, and call it the </a:t>
            </a:r>
            <a:r>
              <a:rPr lang="en-US" sz="2800" u="sng" dirty="0">
                <a:solidFill>
                  <a:srgbClr val="7030A0"/>
                </a:solidFill>
              </a:rPr>
              <a:t>eccentricity</a:t>
            </a:r>
            <a:r>
              <a:rPr lang="en-US" sz="2800" dirty="0">
                <a:solidFill>
                  <a:srgbClr val="7030A0"/>
                </a:solidFill>
              </a:rPr>
              <a:t> </a:t>
            </a:r>
            <a:r>
              <a:rPr lang="en-US" sz="2800" dirty="0">
                <a:solidFill>
                  <a:srgbClr val="FF0000"/>
                </a:solidFill>
              </a:rPr>
              <a:t>of the ellipse.</a:t>
            </a:r>
            <a:endParaRPr lang="en-US" dirty="0">
              <a:solidFill>
                <a:srgbClr val="FF0000"/>
              </a:solidFill>
            </a:endParaRPr>
          </a:p>
        </p:txBody>
      </p:sp>
      <p:pic>
        <p:nvPicPr>
          <p:cNvPr id="4" name="Picture 4" descr="obliquity ">
            <a:extLst>
              <a:ext uri="{FF2B5EF4-FFF2-40B4-BE49-F238E27FC236}">
                <a16:creationId xmlns:a16="http://schemas.microsoft.com/office/drawing/2014/main" id="{65F97881-18E0-008D-371A-1C9EC79964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154" t="3425" r="35973" b="73717"/>
          <a:stretch/>
        </p:blipFill>
        <p:spPr bwMode="auto">
          <a:xfrm>
            <a:off x="5486399" y="9419"/>
            <a:ext cx="2316163" cy="1222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1035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up)">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up)">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7772400" cy="1143000"/>
          </a:xfrm>
        </p:spPr>
        <p:txBody>
          <a:bodyPr/>
          <a:lstStyle/>
          <a:p>
            <a:r>
              <a:rPr lang="en-US" dirty="0"/>
              <a:t>Eccentricity</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5222" y="1371600"/>
            <a:ext cx="7886943" cy="5181600"/>
          </a:xfrm>
        </p:spPr>
      </p:pic>
    </p:spTree>
    <p:extLst>
      <p:ext uri="{BB962C8B-B14F-4D97-AF65-F5344CB8AC3E}">
        <p14:creationId xmlns:p14="http://schemas.microsoft.com/office/powerpoint/2010/main" val="1839385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Obliquity</a:t>
            </a:r>
          </a:p>
        </p:txBody>
      </p:sp>
      <p:sp>
        <p:nvSpPr>
          <p:cNvPr id="3" name="Content Placeholder 2"/>
          <p:cNvSpPr>
            <a:spLocks noGrp="1"/>
          </p:cNvSpPr>
          <p:nvPr>
            <p:ph idx="1"/>
          </p:nvPr>
        </p:nvSpPr>
        <p:spPr>
          <a:xfrm>
            <a:off x="1143000" y="1752600"/>
            <a:ext cx="3581400" cy="4724400"/>
          </a:xfrm>
        </p:spPr>
        <p:txBody>
          <a:bodyPr/>
          <a:lstStyle/>
          <a:p>
            <a:r>
              <a:rPr lang="en-US" dirty="0">
                <a:solidFill>
                  <a:srgbClr val="FF0000"/>
                </a:solidFill>
              </a:rPr>
              <a:t>Also known as </a:t>
            </a:r>
            <a:r>
              <a:rPr lang="en-US" b="1" dirty="0"/>
              <a:t>axial tilt.</a:t>
            </a:r>
            <a:endParaRPr lang="en-US" dirty="0"/>
          </a:p>
          <a:p>
            <a:pPr marL="0" indent="0">
              <a:buNone/>
            </a:pPr>
            <a:endParaRPr lang="en-US" sz="800" dirty="0"/>
          </a:p>
          <a:p>
            <a:r>
              <a:rPr lang="en-US" dirty="0">
                <a:solidFill>
                  <a:srgbClr val="7030A0"/>
                </a:solidFill>
              </a:rPr>
              <a:t>The angle between an object's rotational axis and its orbital axis.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2106365"/>
            <a:ext cx="4290313" cy="4114800"/>
          </a:xfrm>
          <a:prstGeom prst="rect">
            <a:avLst/>
          </a:prstGeom>
        </p:spPr>
      </p:pic>
      <p:pic>
        <p:nvPicPr>
          <p:cNvPr id="5" name="Picture 4" descr="obliquity ">
            <a:extLst>
              <a:ext uri="{FF2B5EF4-FFF2-40B4-BE49-F238E27FC236}">
                <a16:creationId xmlns:a16="http://schemas.microsoft.com/office/drawing/2014/main" id="{D8A3EB1F-2824-A093-3CA7-98082F179AA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956" t="32012" r="38379" b="41234"/>
          <a:stretch/>
        </p:blipFill>
        <p:spPr bwMode="auto">
          <a:xfrm>
            <a:off x="4518603" y="68122"/>
            <a:ext cx="2491797" cy="173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2752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94B375C-40A1-FB7C-8AD2-582C71E421F4}"/>
              </a:ext>
            </a:extLst>
          </p:cNvPr>
          <p:cNvSpPr txBox="1"/>
          <p:nvPr/>
        </p:nvSpPr>
        <p:spPr>
          <a:xfrm>
            <a:off x="919348" y="105013"/>
            <a:ext cx="8229600" cy="6571030"/>
          </a:xfrm>
          <a:prstGeom prst="rect">
            <a:avLst/>
          </a:prstGeom>
          <a:solidFill>
            <a:schemeClr val="bg1">
              <a:lumMod val="85000"/>
            </a:schemeClr>
          </a:solidFill>
        </p:spPr>
        <p:txBody>
          <a:bodyPr wrap="square">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Objectives</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514350" marR="0" lvl="0" indent="-512763" algn="l" defTabSz="914400" rtl="0" eaLnBrk="1" fontAlgn="base" latinLnBrk="0" hangingPunct="1">
              <a:lnSpc>
                <a:spcPct val="100000"/>
              </a:lnSpc>
              <a:spcBef>
                <a:spcPts val="600"/>
              </a:spcBef>
              <a:spcAft>
                <a:spcPts val="0"/>
              </a:spcAft>
              <a:buClrTx/>
              <a:buSzTx/>
              <a:buFontTx/>
              <a:buNone/>
              <a:tabLst/>
              <a:defRPr/>
            </a:pPr>
            <a:r>
              <a:rPr kumimoji="0" lang="en-US" sz="2400" b="0" i="0" u="none" strike="noStrike" kern="1200" cap="none" spc="0" normalizeH="0" baseline="0" noProof="0" dirty="0">
                <a:ln>
                  <a:noFill/>
                </a:ln>
                <a:solidFill>
                  <a:srgbClr val="CC00CC"/>
                </a:solidFill>
                <a:effectLst/>
                <a:uLnTx/>
                <a:uFillTx/>
                <a:latin typeface="Times New Roman" panose="02020603050405020304" pitchFamily="18" charset="0"/>
                <a:ea typeface="Times New Roman" panose="02020603050405020304" pitchFamily="18" charset="0"/>
                <a:cs typeface="+mn-cs"/>
              </a:rPr>
              <a:t>1.	Describe the Pleistocene extinction and possible</a:t>
            </a:r>
            <a:r>
              <a:rPr kumimoji="0" lang="en-US" sz="2400" b="0" i="0" u="none" strike="noStrike" kern="1200" cap="none" spc="0" normalizeH="0" noProof="0" dirty="0">
                <a:ln>
                  <a:noFill/>
                </a:ln>
                <a:solidFill>
                  <a:srgbClr val="CC00CC"/>
                </a:solidFill>
                <a:effectLst/>
                <a:uLnTx/>
                <a:uFillTx/>
                <a:latin typeface="Times New Roman" panose="02020603050405020304" pitchFamily="18" charset="0"/>
                <a:ea typeface="Times New Roman" panose="02020603050405020304" pitchFamily="18" charset="0"/>
                <a:cs typeface="+mn-cs"/>
              </a:rPr>
              <a:t> causes</a:t>
            </a:r>
            <a:r>
              <a:rPr kumimoji="0" lang="en-US" sz="2400" b="0" i="0" u="none" strike="noStrike" kern="1200" cap="none" spc="0" normalizeH="0" baseline="0" noProof="0" dirty="0">
                <a:ln>
                  <a:noFill/>
                </a:ln>
                <a:solidFill>
                  <a:srgbClr val="CC00CC"/>
                </a:solidFill>
                <a:effectLst/>
                <a:uLnTx/>
                <a:uFillTx/>
                <a:latin typeface="Times New Roman" panose="02020603050405020304" pitchFamily="18" charset="0"/>
                <a:ea typeface="Times New Roman" panose="02020603050405020304" pitchFamily="18" charset="0"/>
                <a:cs typeface="+mn-cs"/>
              </a:rPr>
              <a:t>.</a:t>
            </a:r>
            <a:endParaRPr kumimoji="0" lang="en-US" sz="1600" b="0" i="0" u="none" strike="noStrike" kern="1200" cap="none" spc="0" normalizeH="0" baseline="0" noProof="0" dirty="0">
              <a:ln>
                <a:noFill/>
              </a:ln>
              <a:solidFill>
                <a:srgbClr val="CC00CC"/>
              </a:solidFill>
              <a:effectLst/>
              <a:uLnTx/>
              <a:uFillTx/>
              <a:latin typeface="Times New Roman" panose="02020603050405020304" pitchFamily="18" charset="0"/>
              <a:ea typeface="Times New Roman" panose="02020603050405020304" pitchFamily="18" charset="0"/>
              <a:cs typeface="+mn-cs"/>
            </a:endParaRPr>
          </a:p>
          <a:p>
            <a:pPr marL="514350" marR="0" lvl="0" indent="-512763" algn="l" defTabSz="914400" rtl="0" eaLnBrk="1" fontAlgn="base" latinLnBrk="0" hangingPunct="1">
              <a:lnSpc>
                <a:spcPct val="100000"/>
              </a:lnSpc>
              <a:spcBef>
                <a:spcPts val="60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2.	Define what ice ages are and distinguish glacial and interglacial periods throughout Earth’s history.</a:t>
            </a:r>
            <a:endPar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514350" marR="0" lvl="0" indent="-512763" algn="l" defTabSz="914400" rtl="0" eaLnBrk="1" fontAlgn="base" latinLnBrk="0" hangingPunct="1">
              <a:lnSpc>
                <a:spcPct val="100000"/>
              </a:lnSpc>
              <a:spcBef>
                <a:spcPts val="600"/>
              </a:spcBef>
              <a:spcAft>
                <a:spcPts val="0"/>
              </a:spcAft>
              <a:buClrTx/>
              <a:buSzTx/>
              <a:buFontTx/>
              <a:buNone/>
              <a:tabLst/>
              <a:defRPr/>
            </a:pPr>
            <a:r>
              <a:rPr kumimoji="0" lang="en-US" sz="2400" b="0" i="0" u="none" strike="noStrike" kern="1200" cap="none" spc="0" normalizeH="0" baseline="0" noProof="0" dirty="0">
                <a:ln>
                  <a:noFill/>
                </a:ln>
                <a:solidFill>
                  <a:srgbClr val="CC00CC"/>
                </a:solidFill>
                <a:effectLst/>
                <a:uLnTx/>
                <a:uFillTx/>
                <a:latin typeface="Times New Roman" panose="02020603050405020304" pitchFamily="18" charset="0"/>
                <a:ea typeface="Times New Roman" panose="02020603050405020304" pitchFamily="18" charset="0"/>
                <a:cs typeface="+mn-cs"/>
              </a:rPr>
              <a:t>3.	Explain Milankovitch’s ice age theory components.</a:t>
            </a:r>
            <a:endParaRPr kumimoji="0" lang="en-US" sz="1600" b="0" i="0" u="none" strike="noStrike" kern="1200" cap="none" spc="0" normalizeH="0" baseline="0" noProof="0" dirty="0">
              <a:ln>
                <a:noFill/>
              </a:ln>
              <a:solidFill>
                <a:srgbClr val="CC00CC"/>
              </a:solidFill>
              <a:effectLst/>
              <a:uLnTx/>
              <a:uFillTx/>
              <a:latin typeface="Times New Roman" panose="02020603050405020304" pitchFamily="18" charset="0"/>
              <a:ea typeface="Times New Roman" panose="02020603050405020304" pitchFamily="18" charset="0"/>
              <a:cs typeface="+mn-cs"/>
            </a:endParaRPr>
          </a:p>
          <a:p>
            <a:pPr marL="514350" marR="0" lvl="0" indent="-512763" algn="l" defTabSz="914400" rtl="0" eaLnBrk="1" fontAlgn="base" latinLnBrk="0" hangingPunct="1">
              <a:lnSpc>
                <a:spcPct val="100000"/>
              </a:lnSpc>
              <a:spcBef>
                <a:spcPts val="60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4.	Define paleoclimatology and explain how scientists monitor</a:t>
            </a:r>
            <a:r>
              <a:rPr kumimoji="0" lang="en-US" sz="24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Earth’s climate throughout history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514350" lvl="0" indent="-512763">
              <a:spcBef>
                <a:spcPts val="600"/>
              </a:spcBef>
              <a:spcAft>
                <a:spcPts val="0"/>
              </a:spcAft>
              <a:defRPr/>
            </a:pPr>
            <a:r>
              <a:rPr lang="en-US" dirty="0">
                <a:solidFill>
                  <a:srgbClr val="CC00CC"/>
                </a:solidFill>
                <a:ea typeface="Times New Roman" panose="02020603050405020304" pitchFamily="18" charset="0"/>
              </a:rPr>
              <a:t>5</a:t>
            </a:r>
            <a:r>
              <a:rPr kumimoji="0" lang="en-US" sz="2400" b="0" i="0" u="none" strike="noStrike" kern="1200" cap="none" spc="0" normalizeH="0" baseline="0" noProof="0" dirty="0">
                <a:ln>
                  <a:noFill/>
                </a:ln>
                <a:solidFill>
                  <a:srgbClr val="CC00CC"/>
                </a:solidFill>
                <a:effectLst/>
                <a:uLnTx/>
                <a:uFillTx/>
                <a:latin typeface="Times New Roman" panose="02020603050405020304" pitchFamily="18" charset="0"/>
                <a:ea typeface="Times New Roman" panose="02020603050405020304" pitchFamily="18" charset="0"/>
                <a:cs typeface="+mn-cs"/>
              </a:rPr>
              <a:t>.	Describe glaciers and glaciation, giving the types of glaciers and how glaciers are formed.</a:t>
            </a:r>
            <a:endParaRPr kumimoji="0" lang="en-US" sz="1600" b="0" i="0" u="none" strike="noStrike" kern="1200" cap="none" spc="0" normalizeH="0" baseline="0" noProof="0" dirty="0">
              <a:ln>
                <a:noFill/>
              </a:ln>
              <a:solidFill>
                <a:srgbClr val="CC00CC"/>
              </a:solidFill>
              <a:effectLst/>
              <a:uLnTx/>
              <a:uFillTx/>
              <a:latin typeface="Times New Roman" panose="02020603050405020304" pitchFamily="18" charset="0"/>
              <a:ea typeface="Times New Roman" panose="02020603050405020304" pitchFamily="18" charset="0"/>
              <a:cs typeface="+mn-cs"/>
            </a:endParaRPr>
          </a:p>
          <a:p>
            <a:pPr marL="514350" indent="-512763">
              <a:spcBef>
                <a:spcPts val="600"/>
              </a:spcBef>
              <a:spcAft>
                <a:spcPts val="0"/>
              </a:spcAft>
              <a:defRPr/>
            </a:pPr>
            <a:r>
              <a:rPr lang="en-US" dirty="0">
                <a:ea typeface="Times New Roman" panose="02020603050405020304" pitchFamily="18" charset="0"/>
              </a:rPr>
              <a:t>6.	Understand how glaciers are identified using topographic maps.</a:t>
            </a:r>
            <a:endParaRPr lang="en-US" sz="1600" dirty="0">
              <a:ea typeface="Times New Roman" panose="02020603050405020304" pitchFamily="18" charset="0"/>
            </a:endParaRPr>
          </a:p>
          <a:p>
            <a:pPr marL="509588" lvl="0" indent="-509588">
              <a:spcBef>
                <a:spcPts val="600"/>
              </a:spcBef>
              <a:spcAft>
                <a:spcPts val="0"/>
              </a:spcAft>
              <a:defRPr/>
            </a:pPr>
            <a:r>
              <a:rPr lang="en-US" dirty="0">
                <a:solidFill>
                  <a:srgbClr val="CC66FF"/>
                </a:solidFill>
                <a:ea typeface="Times New Roman" panose="02020603050405020304" pitchFamily="18" charset="0"/>
              </a:rPr>
              <a:t>7.	Explain the formation of the Great Lakes.</a:t>
            </a:r>
          </a:p>
          <a:p>
            <a:pPr marL="465138" lvl="0" indent="-465138">
              <a:spcBef>
                <a:spcPts val="600"/>
              </a:spcBef>
              <a:spcAft>
                <a:spcPts val="0"/>
              </a:spcAft>
              <a:defRPr/>
            </a:pPr>
            <a:r>
              <a:rPr lang="en-US" dirty="0">
                <a:ea typeface="Times New Roman" panose="02020603050405020304" pitchFamily="18" charset="0"/>
              </a:rPr>
              <a:t>8.	 Describe isostatic rebound.</a:t>
            </a:r>
            <a:endParaRPr lang="en-US" sz="1600" dirty="0">
              <a:ea typeface="Times New Roman" panose="02020603050405020304" pitchFamily="18" charset="0"/>
            </a:endParaRPr>
          </a:p>
          <a:p>
            <a:pPr marL="514350" lvl="0" indent="-512763">
              <a:spcBef>
                <a:spcPts val="600"/>
              </a:spcBef>
              <a:spcAft>
                <a:spcPts val="0"/>
              </a:spcAft>
              <a:defRPr/>
            </a:pPr>
            <a:r>
              <a:rPr lang="en-US" dirty="0">
                <a:solidFill>
                  <a:srgbClr val="CC66FF"/>
                </a:solidFill>
                <a:ea typeface="Times New Roman" panose="02020603050405020304" pitchFamily="18" charset="0"/>
              </a:rPr>
              <a:t>9.	Practical apply paleoclimatology in reading various graphs </a:t>
            </a:r>
            <a:r>
              <a:rPr lang="en-US">
                <a:solidFill>
                  <a:srgbClr val="CC66FF"/>
                </a:solidFill>
                <a:ea typeface="Times New Roman" panose="02020603050405020304" pitchFamily="18" charset="0"/>
              </a:rPr>
              <a:t>about ice age.</a:t>
            </a:r>
            <a:endPar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83117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3232" y="838200"/>
            <a:ext cx="7619466" cy="5791200"/>
          </a:xfrm>
          <a:prstGeom prst="rect">
            <a:avLst/>
          </a:prstGeom>
        </p:spPr>
      </p:pic>
      <p:sp>
        <p:nvSpPr>
          <p:cNvPr id="2" name="Title 1"/>
          <p:cNvSpPr>
            <a:spLocks noGrp="1"/>
          </p:cNvSpPr>
          <p:nvPr>
            <p:ph type="title"/>
          </p:nvPr>
        </p:nvSpPr>
        <p:spPr/>
        <p:txBody>
          <a:bodyPr/>
          <a:lstStyle/>
          <a:p>
            <a:r>
              <a:rPr lang="en-US" dirty="0"/>
              <a:t>Obliquity</a:t>
            </a:r>
          </a:p>
        </p:txBody>
      </p:sp>
    </p:spTree>
    <p:extLst>
      <p:ext uri="{BB962C8B-B14F-4D97-AF65-F5344CB8AC3E}">
        <p14:creationId xmlns:p14="http://schemas.microsoft.com/office/powerpoint/2010/main" val="4940765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1066800" y="0"/>
            <a:ext cx="7772400" cy="1143000"/>
          </a:xfrm>
        </p:spPr>
        <p:txBody>
          <a:bodyPr/>
          <a:lstStyle/>
          <a:p>
            <a:r>
              <a:rPr lang="en-US" dirty="0"/>
              <a:t>Obliquity</a:t>
            </a:r>
          </a:p>
        </p:txBody>
      </p:sp>
      <p:sp>
        <p:nvSpPr>
          <p:cNvPr id="113667" name="Rectangle 3"/>
          <p:cNvSpPr>
            <a:spLocks noGrp="1" noChangeArrowheads="1"/>
          </p:cNvSpPr>
          <p:nvPr>
            <p:ph type="body" idx="1"/>
          </p:nvPr>
        </p:nvSpPr>
        <p:spPr>
          <a:xfrm>
            <a:off x="1219200" y="1219200"/>
            <a:ext cx="7772400" cy="4800600"/>
          </a:xfrm>
        </p:spPr>
        <p:txBody>
          <a:bodyPr/>
          <a:lstStyle/>
          <a:p>
            <a:r>
              <a:rPr lang="en-US" dirty="0"/>
              <a:t>Axial tilt </a:t>
            </a:r>
            <a:r>
              <a:rPr lang="en-US" dirty="0">
                <a:solidFill>
                  <a:srgbClr val="FF0000"/>
                </a:solidFill>
              </a:rPr>
              <a:t>affects the distribution of solar radiation on Earth’s surface</a:t>
            </a:r>
          </a:p>
        </p:txBody>
      </p:sp>
      <p:pic>
        <p:nvPicPr>
          <p:cNvPr id="113669" name="Picture 5" descr="iceage12"/>
          <p:cNvPicPr>
            <a:picLocks noChangeAspect="1" noChangeArrowheads="1"/>
          </p:cNvPicPr>
          <p:nvPr/>
        </p:nvPicPr>
        <p:blipFill rotWithShape="1">
          <a:blip r:embed="rId2">
            <a:extLst>
              <a:ext uri="{28A0092B-C50C-407E-A947-70E740481C1C}">
                <a14:useLocalDpi xmlns:a14="http://schemas.microsoft.com/office/drawing/2010/main" val="0"/>
              </a:ext>
            </a:extLst>
          </a:blip>
          <a:srcRect l="32189" t="61153" r="35622"/>
          <a:stretch/>
        </p:blipFill>
        <p:spPr bwMode="auto">
          <a:xfrm>
            <a:off x="2362200" y="2461442"/>
            <a:ext cx="4800600" cy="42338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3667">
                                            <p:txEl>
                                              <p:pRg st="0" end="0"/>
                                            </p:txEl>
                                          </p:spTgt>
                                        </p:tgtEl>
                                        <p:attrNameLst>
                                          <p:attrName>style.visibility</p:attrName>
                                        </p:attrNameLst>
                                      </p:cBhvr>
                                      <p:to>
                                        <p:strVal val="visible"/>
                                      </p:to>
                                    </p:set>
                                    <p:animEffect transition="in" filter="wipe(left)">
                                      <p:cBhvr>
                                        <p:cTn id="7" dur="500"/>
                                        <p:tgtEl>
                                          <p:spTgt spid="1136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1066800" y="0"/>
            <a:ext cx="7772400" cy="1143000"/>
          </a:xfrm>
        </p:spPr>
        <p:txBody>
          <a:bodyPr/>
          <a:lstStyle/>
          <a:p>
            <a:r>
              <a:rPr lang="en-US" dirty="0"/>
              <a:t>Obliquity</a:t>
            </a:r>
          </a:p>
        </p:txBody>
      </p:sp>
      <p:sp>
        <p:nvSpPr>
          <p:cNvPr id="113667" name="Rectangle 3"/>
          <p:cNvSpPr>
            <a:spLocks noGrp="1" noChangeArrowheads="1"/>
          </p:cNvSpPr>
          <p:nvPr>
            <p:ph type="body" idx="1"/>
          </p:nvPr>
        </p:nvSpPr>
        <p:spPr>
          <a:xfrm>
            <a:off x="1219200" y="1219200"/>
            <a:ext cx="7772400" cy="4800600"/>
          </a:xfrm>
        </p:spPr>
        <p:txBody>
          <a:bodyPr/>
          <a:lstStyle/>
          <a:p>
            <a:r>
              <a:rPr lang="en-US" dirty="0">
                <a:solidFill>
                  <a:srgbClr val="FF0000"/>
                </a:solidFill>
              </a:rPr>
              <a:t>When the tilt is decreased, polar regions receive less sunlight.</a:t>
            </a:r>
          </a:p>
          <a:p>
            <a:pPr marL="0" indent="0">
              <a:buNone/>
            </a:pPr>
            <a:endParaRPr lang="en-US" dirty="0"/>
          </a:p>
        </p:txBody>
      </p:sp>
      <p:pic>
        <p:nvPicPr>
          <p:cNvPr id="113669" name="Picture 5" descr="iceage12"/>
          <p:cNvPicPr>
            <a:picLocks noChangeAspect="1" noChangeArrowheads="1"/>
          </p:cNvPicPr>
          <p:nvPr/>
        </p:nvPicPr>
        <p:blipFill rotWithShape="1">
          <a:blip r:embed="rId2">
            <a:extLst>
              <a:ext uri="{28A0092B-C50C-407E-A947-70E740481C1C}">
                <a14:useLocalDpi xmlns:a14="http://schemas.microsoft.com/office/drawing/2010/main" val="0"/>
              </a:ext>
            </a:extLst>
          </a:blip>
          <a:srcRect t="66291" r="66850" b="6892"/>
          <a:stretch/>
        </p:blipFill>
        <p:spPr bwMode="auto">
          <a:xfrm>
            <a:off x="1600200" y="2438400"/>
            <a:ext cx="6705600" cy="3964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4888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3667">
                                            <p:txEl>
                                              <p:pRg st="0" end="0"/>
                                            </p:txEl>
                                          </p:spTgt>
                                        </p:tgtEl>
                                        <p:attrNameLst>
                                          <p:attrName>style.visibility</p:attrName>
                                        </p:attrNameLst>
                                      </p:cBhvr>
                                      <p:to>
                                        <p:strVal val="visible"/>
                                      </p:to>
                                    </p:set>
                                    <p:animEffect transition="in" filter="wipe(up)">
                                      <p:cBhvr>
                                        <p:cTn id="7" dur="500"/>
                                        <p:tgtEl>
                                          <p:spTgt spid="1136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1066800" y="0"/>
            <a:ext cx="7772400" cy="1143000"/>
          </a:xfrm>
        </p:spPr>
        <p:txBody>
          <a:bodyPr/>
          <a:lstStyle/>
          <a:p>
            <a:r>
              <a:rPr lang="en-US" dirty="0"/>
              <a:t>Obliquity</a:t>
            </a:r>
          </a:p>
        </p:txBody>
      </p:sp>
      <p:sp>
        <p:nvSpPr>
          <p:cNvPr id="113667" name="Rectangle 3"/>
          <p:cNvSpPr>
            <a:spLocks noGrp="1" noChangeArrowheads="1"/>
          </p:cNvSpPr>
          <p:nvPr>
            <p:ph type="body" idx="1"/>
          </p:nvPr>
        </p:nvSpPr>
        <p:spPr>
          <a:xfrm>
            <a:off x="1219200" y="1219200"/>
            <a:ext cx="7772400" cy="4800600"/>
          </a:xfrm>
        </p:spPr>
        <p:txBody>
          <a:bodyPr/>
          <a:lstStyle/>
          <a:p>
            <a:r>
              <a:rPr lang="en-US" dirty="0">
                <a:solidFill>
                  <a:srgbClr val="00B050"/>
                </a:solidFill>
              </a:rPr>
              <a:t>When the tilt is increased, polar regions receive more sunlight.</a:t>
            </a:r>
          </a:p>
          <a:p>
            <a:endParaRPr lang="en-US" dirty="0"/>
          </a:p>
        </p:txBody>
      </p:sp>
      <p:pic>
        <p:nvPicPr>
          <p:cNvPr id="113669" name="Picture 5" descr="iceage12"/>
          <p:cNvPicPr>
            <a:picLocks noChangeAspect="1" noChangeArrowheads="1"/>
          </p:cNvPicPr>
          <p:nvPr/>
        </p:nvPicPr>
        <p:blipFill rotWithShape="1">
          <a:blip r:embed="rId2">
            <a:extLst>
              <a:ext uri="{28A0092B-C50C-407E-A947-70E740481C1C}">
                <a14:useLocalDpi xmlns:a14="http://schemas.microsoft.com/office/drawing/2010/main" val="0"/>
              </a:ext>
            </a:extLst>
          </a:blip>
          <a:srcRect l="63187" t="68546" b="6893"/>
          <a:stretch/>
        </p:blipFill>
        <p:spPr bwMode="auto">
          <a:xfrm>
            <a:off x="1143000" y="2438400"/>
            <a:ext cx="7814381"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4888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3667">
                                            <p:txEl>
                                              <p:pRg st="0" end="0"/>
                                            </p:txEl>
                                          </p:spTgt>
                                        </p:tgtEl>
                                        <p:attrNameLst>
                                          <p:attrName>style.visibility</p:attrName>
                                        </p:attrNameLst>
                                      </p:cBhvr>
                                      <p:to>
                                        <p:strVal val="visible"/>
                                      </p:to>
                                    </p:set>
                                    <p:animEffect transition="in" filter="fade">
                                      <p:cBhvr>
                                        <p:cTn id="7" dur="500"/>
                                        <p:tgtEl>
                                          <p:spTgt spid="1136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1066800" y="0"/>
            <a:ext cx="7772400" cy="1143000"/>
          </a:xfrm>
        </p:spPr>
        <p:txBody>
          <a:bodyPr/>
          <a:lstStyle/>
          <a:p>
            <a:r>
              <a:rPr lang="en-US" dirty="0"/>
              <a:t>Obliquity</a:t>
            </a:r>
          </a:p>
        </p:txBody>
      </p:sp>
      <p:sp>
        <p:nvSpPr>
          <p:cNvPr id="113667" name="Rectangle 3"/>
          <p:cNvSpPr>
            <a:spLocks noGrp="1" noChangeArrowheads="1"/>
          </p:cNvSpPr>
          <p:nvPr>
            <p:ph type="body" idx="1"/>
          </p:nvPr>
        </p:nvSpPr>
        <p:spPr>
          <a:xfrm>
            <a:off x="1219200" y="1295400"/>
            <a:ext cx="7772400" cy="1219200"/>
          </a:xfrm>
        </p:spPr>
        <p:txBody>
          <a:bodyPr/>
          <a:lstStyle/>
          <a:p>
            <a:r>
              <a:rPr lang="en-US" dirty="0">
                <a:solidFill>
                  <a:srgbClr val="00B050"/>
                </a:solidFill>
              </a:rPr>
              <a:t>The earth’s axial tilt varies from 22.1° to 24.5° at periods close to 41,000 years </a:t>
            </a:r>
          </a:p>
        </p:txBody>
      </p:sp>
      <p:pic>
        <p:nvPicPr>
          <p:cNvPr id="5" name="Picture 5" descr="iceage12"/>
          <p:cNvPicPr>
            <a:picLocks noChangeAspect="1" noChangeArrowheads="1"/>
          </p:cNvPicPr>
          <p:nvPr/>
        </p:nvPicPr>
        <p:blipFill rotWithShape="1">
          <a:blip r:embed="rId2">
            <a:extLst>
              <a:ext uri="{28A0092B-C50C-407E-A947-70E740481C1C}">
                <a14:useLocalDpi xmlns:a14="http://schemas.microsoft.com/office/drawing/2010/main" val="0"/>
              </a:ext>
            </a:extLst>
          </a:blip>
          <a:srcRect t="9148" b="53759"/>
          <a:stretch/>
        </p:blipFill>
        <p:spPr bwMode="auto">
          <a:xfrm>
            <a:off x="1066800" y="2895600"/>
            <a:ext cx="79248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15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066800" y="0"/>
            <a:ext cx="7772400" cy="1143000"/>
          </a:xfrm>
        </p:spPr>
        <p:txBody>
          <a:bodyPr/>
          <a:lstStyle/>
          <a:p>
            <a:r>
              <a:rPr lang="en-US" dirty="0"/>
              <a:t>Precession</a:t>
            </a:r>
          </a:p>
        </p:txBody>
      </p:sp>
      <p:sp>
        <p:nvSpPr>
          <p:cNvPr id="114691" name="Rectangle 3"/>
          <p:cNvSpPr>
            <a:spLocks noGrp="1" noChangeArrowheads="1"/>
          </p:cNvSpPr>
          <p:nvPr>
            <p:ph type="body" idx="1"/>
          </p:nvPr>
        </p:nvSpPr>
        <p:spPr>
          <a:xfrm>
            <a:off x="1143000" y="1219200"/>
            <a:ext cx="4648200" cy="5486400"/>
          </a:xfrm>
        </p:spPr>
        <p:txBody>
          <a:bodyPr/>
          <a:lstStyle/>
          <a:p>
            <a:r>
              <a:rPr lang="en-US" b="1" dirty="0">
                <a:solidFill>
                  <a:srgbClr val="00B050"/>
                </a:solidFill>
              </a:rPr>
              <a:t>The Earth's rotation axis is not fixed in space. </a:t>
            </a:r>
          </a:p>
          <a:p>
            <a:pPr marL="0" indent="0">
              <a:buNone/>
            </a:pPr>
            <a:endParaRPr lang="en-US" sz="800" b="1" dirty="0"/>
          </a:p>
          <a:p>
            <a:r>
              <a:rPr lang="en-US" b="1" dirty="0">
                <a:solidFill>
                  <a:srgbClr val="7030A0"/>
                </a:solidFill>
              </a:rPr>
              <a:t>Like a rotating toy top, the direction of the rotation axis executes a slow precession with a period of 26,000 years.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1828800"/>
            <a:ext cx="3574826" cy="39537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4691">
                                            <p:txEl>
                                              <p:pRg st="0" end="0"/>
                                            </p:txEl>
                                          </p:spTgt>
                                        </p:tgtEl>
                                        <p:attrNameLst>
                                          <p:attrName>style.visibility</p:attrName>
                                        </p:attrNameLst>
                                      </p:cBhvr>
                                      <p:to>
                                        <p:strVal val="visible"/>
                                      </p:to>
                                    </p:set>
                                    <p:animEffect transition="in" filter="wipe(up)">
                                      <p:cBhvr>
                                        <p:cTn id="7" dur="500"/>
                                        <p:tgtEl>
                                          <p:spTgt spid="1146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14691">
                                            <p:txEl>
                                              <p:pRg st="2" end="2"/>
                                            </p:txEl>
                                          </p:spTgt>
                                        </p:tgtEl>
                                        <p:attrNameLst>
                                          <p:attrName>style.visibility</p:attrName>
                                        </p:attrNameLst>
                                      </p:cBhvr>
                                      <p:to>
                                        <p:strVal val="visible"/>
                                      </p:to>
                                    </p:set>
                                    <p:animEffect transition="in" filter="wipe(up)">
                                      <p:cBhvr>
                                        <p:cTn id="17" dur="500"/>
                                        <p:tgtEl>
                                          <p:spTgt spid="1146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066800" y="0"/>
            <a:ext cx="7772400" cy="1143000"/>
          </a:xfrm>
        </p:spPr>
        <p:txBody>
          <a:bodyPr/>
          <a:lstStyle/>
          <a:p>
            <a:r>
              <a:rPr lang="en-US" dirty="0"/>
              <a:t>Precession</a:t>
            </a:r>
          </a:p>
        </p:txBody>
      </p:sp>
      <p:sp>
        <p:nvSpPr>
          <p:cNvPr id="114691" name="Rectangle 3"/>
          <p:cNvSpPr>
            <a:spLocks noGrp="1" noChangeArrowheads="1"/>
          </p:cNvSpPr>
          <p:nvPr>
            <p:ph type="body" idx="1"/>
          </p:nvPr>
        </p:nvSpPr>
        <p:spPr>
          <a:xfrm>
            <a:off x="1219200" y="1219200"/>
            <a:ext cx="7772400" cy="5334000"/>
          </a:xfrm>
        </p:spPr>
        <p:txBody>
          <a:bodyPr/>
          <a:lstStyle/>
          <a:p>
            <a:r>
              <a:rPr lang="en-US" dirty="0">
                <a:solidFill>
                  <a:srgbClr val="FF0000"/>
                </a:solidFill>
              </a:rPr>
              <a:t>Is a change in the orientation of the rotational axis of a rotating body.</a:t>
            </a:r>
          </a:p>
          <a:p>
            <a:pPr marL="0" indent="0">
              <a:buNone/>
            </a:pPr>
            <a:endParaRPr lang="en-US" sz="1400" dirty="0">
              <a:solidFill>
                <a:srgbClr val="FF0000"/>
              </a:solidFill>
            </a:endParaRPr>
          </a:p>
          <a:p>
            <a:r>
              <a:rPr lang="en-US" dirty="0">
                <a:solidFill>
                  <a:srgbClr val="00B050"/>
                </a:solidFill>
              </a:rPr>
              <a:t>Precession affects how severe or moderate the seasons are depending on which portion of the “wobble” the earth is on.  </a:t>
            </a:r>
          </a:p>
          <a:p>
            <a:pPr marL="0" indent="0">
              <a:buNone/>
            </a:pPr>
            <a:endParaRPr lang="en-US" sz="1400" dirty="0"/>
          </a:p>
          <a:p>
            <a:r>
              <a:rPr lang="en-US" dirty="0">
                <a:solidFill>
                  <a:srgbClr val="7030A0"/>
                </a:solidFill>
              </a:rPr>
              <a:t>For example, you could have a cool summer which allows ice in higher latitudes to last throughout the summer.</a:t>
            </a:r>
          </a:p>
          <a:p>
            <a:endParaRPr lang="en-US" dirty="0">
              <a:solidFill>
                <a:srgbClr val="FF0000"/>
              </a:solidFill>
            </a:endParaRPr>
          </a:p>
        </p:txBody>
      </p:sp>
    </p:spTree>
    <p:extLst>
      <p:ext uri="{BB962C8B-B14F-4D97-AF65-F5344CB8AC3E}">
        <p14:creationId xmlns:p14="http://schemas.microsoft.com/office/powerpoint/2010/main" val="2068540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4691">
                                            <p:txEl>
                                              <p:pRg st="0" end="0"/>
                                            </p:txEl>
                                          </p:spTgt>
                                        </p:tgtEl>
                                        <p:attrNameLst>
                                          <p:attrName>style.visibility</p:attrName>
                                        </p:attrNameLst>
                                      </p:cBhvr>
                                      <p:to>
                                        <p:strVal val="visible"/>
                                      </p:to>
                                    </p:set>
                                    <p:animEffect transition="in" filter="wipe(up)">
                                      <p:cBhvr>
                                        <p:cTn id="7" dur="500"/>
                                        <p:tgtEl>
                                          <p:spTgt spid="1146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14691">
                                            <p:txEl>
                                              <p:pRg st="2" end="2"/>
                                            </p:txEl>
                                          </p:spTgt>
                                        </p:tgtEl>
                                        <p:attrNameLst>
                                          <p:attrName>style.visibility</p:attrName>
                                        </p:attrNameLst>
                                      </p:cBhvr>
                                      <p:to>
                                        <p:strVal val="visible"/>
                                      </p:to>
                                    </p:set>
                                    <p:animEffect transition="in" filter="wipe(up)">
                                      <p:cBhvr>
                                        <p:cTn id="12" dur="500"/>
                                        <p:tgtEl>
                                          <p:spTgt spid="11469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14691">
                                            <p:txEl>
                                              <p:pRg st="4" end="4"/>
                                            </p:txEl>
                                          </p:spTgt>
                                        </p:tgtEl>
                                        <p:attrNameLst>
                                          <p:attrName>style.visibility</p:attrName>
                                        </p:attrNameLst>
                                      </p:cBhvr>
                                      <p:to>
                                        <p:strVal val="visible"/>
                                      </p:to>
                                    </p:set>
                                    <p:animEffect transition="in" filter="wipe(up)">
                                      <p:cBhvr>
                                        <p:cTn id="17" dur="500"/>
                                        <p:tgtEl>
                                          <p:spTgt spid="1146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5797"/>
          <a:stretch/>
        </p:blipFill>
        <p:spPr>
          <a:xfrm>
            <a:off x="2234809" y="32657"/>
            <a:ext cx="5688820" cy="6114143"/>
          </a:xfrm>
          <a:prstGeom prst="rect">
            <a:avLst/>
          </a:prstGeom>
        </p:spPr>
      </p:pic>
      <p:sp>
        <p:nvSpPr>
          <p:cNvPr id="114690" name="Rectangle 2"/>
          <p:cNvSpPr>
            <a:spLocks noGrp="1" noChangeArrowheads="1"/>
          </p:cNvSpPr>
          <p:nvPr>
            <p:ph type="title"/>
          </p:nvPr>
        </p:nvSpPr>
        <p:spPr>
          <a:xfrm>
            <a:off x="3657600" y="2849616"/>
            <a:ext cx="2819400" cy="1143000"/>
          </a:xfrm>
        </p:spPr>
        <p:txBody>
          <a:bodyPr/>
          <a:lstStyle/>
          <a:p>
            <a:r>
              <a:rPr lang="en-US" dirty="0">
                <a:solidFill>
                  <a:schemeClr val="bg1"/>
                </a:solidFill>
              </a:rPr>
              <a:t>Precession</a:t>
            </a:r>
          </a:p>
        </p:txBody>
      </p:sp>
      <p:sp>
        <p:nvSpPr>
          <p:cNvPr id="3" name="Rectangle 2"/>
          <p:cNvSpPr/>
          <p:nvPr/>
        </p:nvSpPr>
        <p:spPr>
          <a:xfrm>
            <a:off x="1371600" y="6086233"/>
            <a:ext cx="7543799" cy="646331"/>
          </a:xfrm>
          <a:prstGeom prst="rect">
            <a:avLst/>
          </a:prstGeom>
          <a:solidFill>
            <a:schemeClr val="tx1"/>
          </a:solidFill>
        </p:spPr>
        <p:txBody>
          <a:bodyPr wrap="square">
            <a:spAutoFit/>
          </a:bodyPr>
          <a:lstStyle/>
          <a:p>
            <a:pPr algn="ctr"/>
            <a:r>
              <a:rPr lang="en-US" sz="3600" dirty="0">
                <a:hlinkClick r:id="rId4"/>
              </a:rPr>
              <a:t>http://somup.com/cZnhq5pi2n</a:t>
            </a:r>
            <a:r>
              <a:rPr lang="en-US" sz="3600" dirty="0"/>
              <a:t> </a:t>
            </a:r>
            <a:r>
              <a:rPr lang="en-US" sz="3600" dirty="0">
                <a:solidFill>
                  <a:schemeClr val="bg1"/>
                </a:solidFill>
              </a:rPr>
              <a:t>(1:42)</a:t>
            </a:r>
          </a:p>
        </p:txBody>
      </p:sp>
    </p:spTree>
    <p:extLst>
      <p:ext uri="{BB962C8B-B14F-4D97-AF65-F5344CB8AC3E}">
        <p14:creationId xmlns:p14="http://schemas.microsoft.com/office/powerpoint/2010/main" val="15666245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066800" y="0"/>
            <a:ext cx="7772400" cy="914400"/>
          </a:xfrm>
        </p:spPr>
        <p:txBody>
          <a:bodyPr/>
          <a:lstStyle/>
          <a:p>
            <a:r>
              <a:rPr lang="en-US" dirty="0"/>
              <a:t>Precession</a:t>
            </a:r>
          </a:p>
        </p:txBody>
      </p:sp>
      <p:sp>
        <p:nvSpPr>
          <p:cNvPr id="4" name="Rectangle 3"/>
          <p:cNvSpPr txBox="1">
            <a:spLocks noChangeArrowheads="1"/>
          </p:cNvSpPr>
          <p:nvPr/>
        </p:nvSpPr>
        <p:spPr bwMode="auto">
          <a:xfrm>
            <a:off x="1173163" y="1600200"/>
            <a:ext cx="777240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accent1"/>
              </a:buClr>
              <a:buSzPct val="8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sz="5400" dirty="0">
                <a:solidFill>
                  <a:srgbClr val="FF0000"/>
                </a:solidFill>
              </a:rPr>
              <a:t>It takes 26,000 years for one full precession</a:t>
            </a:r>
            <a:endParaRPr lang="en-US" sz="5400" dirty="0">
              <a:solidFill>
                <a:srgbClr val="7030A0"/>
              </a:solidFill>
            </a:endParaRPr>
          </a:p>
        </p:txBody>
      </p:sp>
      <p:pic>
        <p:nvPicPr>
          <p:cNvPr id="114693" name="Picture 5" descr="iceage09"/>
          <p:cNvPicPr>
            <a:picLocks noChangeAspect="1" noChangeArrowheads="1"/>
          </p:cNvPicPr>
          <p:nvPr/>
        </p:nvPicPr>
        <p:blipFill rotWithShape="1">
          <a:blip r:embed="rId3">
            <a:extLst>
              <a:ext uri="{28A0092B-C50C-407E-A947-70E740481C1C}">
                <a14:useLocalDpi xmlns:a14="http://schemas.microsoft.com/office/drawing/2010/main" val="0"/>
              </a:ext>
            </a:extLst>
          </a:blip>
          <a:srcRect l="31474" t="19597"/>
          <a:stretch/>
        </p:blipFill>
        <p:spPr bwMode="auto">
          <a:xfrm>
            <a:off x="1066800" y="990600"/>
            <a:ext cx="7878763" cy="5805714"/>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bwMode="auto">
          <a:xfrm>
            <a:off x="4343400" y="2209800"/>
            <a:ext cx="228600" cy="228600"/>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6" name="Oval 5"/>
          <p:cNvSpPr/>
          <p:nvPr/>
        </p:nvSpPr>
        <p:spPr bwMode="auto">
          <a:xfrm>
            <a:off x="3429000" y="3276600"/>
            <a:ext cx="228600" cy="228600"/>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7" name="Oval 6"/>
          <p:cNvSpPr/>
          <p:nvPr/>
        </p:nvSpPr>
        <p:spPr bwMode="auto">
          <a:xfrm>
            <a:off x="1371600" y="5334000"/>
            <a:ext cx="228600" cy="2286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8" name="Oval 7"/>
          <p:cNvSpPr/>
          <p:nvPr/>
        </p:nvSpPr>
        <p:spPr bwMode="auto">
          <a:xfrm>
            <a:off x="3429000" y="5791200"/>
            <a:ext cx="228600" cy="228600"/>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870152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4693"/>
                                        </p:tgtEl>
                                        <p:attrNameLst>
                                          <p:attrName>style.visibility</p:attrName>
                                        </p:attrNameLst>
                                      </p:cBhvr>
                                      <p:to>
                                        <p:strVal val="visible"/>
                                      </p:to>
                                    </p:set>
                                    <p:animEffect transition="in" filter="fade">
                                      <p:cBhvr>
                                        <p:cTn id="7" dur="500"/>
                                        <p:tgtEl>
                                          <p:spTgt spid="11469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0" presetClass="path" presetSubtype="0" accel="50000" decel="50000" fill="hold" grpId="0" nodeType="clickEffect">
                                  <p:stCondLst>
                                    <p:cond delay="0"/>
                                  </p:stCondLst>
                                  <p:childTnLst>
                                    <p:animMotion origin="layout" path="M -1.38889E-6 1.21387E-6 C -0.0059 -0.01203 -0.00469 -0.03052 -0.0158 -0.03607 C -0.02292 -0.04509 -0.04219 -0.05064 -0.05243 -0.05503 C -0.05712 -0.05711 -0.06198 -0.05919 -0.06667 -0.06128 C -0.06823 -0.06197 -0.07135 -0.06336 -0.07135 -0.06336 C -0.08194 -0.07284 -0.09583 -0.07191 -0.10798 -0.07191 " pathEditMode="relative" ptsTypes="fffffA">
                                      <p:cBhvr>
                                        <p:cTn id="15" dur="2500" fill="hold"/>
                                        <p:tgtEl>
                                          <p:spTgt spid="2"/>
                                        </p:tgtEl>
                                        <p:attrNameLst>
                                          <p:attrName>ppt_x</p:attrName>
                                          <p:attrName>ppt_y</p:attrName>
                                        </p:attrNameLst>
                                      </p:cBhvr>
                                    </p:animMotion>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par>
                                <p:cTn id="20" presetID="10" presetClass="exit" presetSubtype="0" fill="hold" grpId="2" nodeType="withEffect">
                                  <p:stCondLst>
                                    <p:cond delay="0"/>
                                  </p:stCondLst>
                                  <p:childTnLst>
                                    <p:animEffect transition="out" filter="fade">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0" nodeType="clickEffect">
                                  <p:stCondLst>
                                    <p:cond delay="0"/>
                                  </p:stCondLst>
                                  <p:childTnLst>
                                    <p:animMotion origin="layout" path="M 0 0 C -0.05243 0.00115 -0.09861 0.00208 -0.14931 0.0104 C -0.15712 0.01387 -0.16493 0.01526 -0.17309 0.01688 C -0.1915 0.02497 -0.20973 0.02659 -0.22379 0.04647 C -0.22431 0.04855 -0.22448 0.05087 -0.22535 0.05272 C -0.22622 0.05433 -0.2283 0.05503 -0.22865 0.05688 C -0.22952 0.06173 -0.22865 0.06682 -0.22865 0.07167 " pathEditMode="relative" ptsTypes="ffffffA">
                                      <p:cBhvr>
                                        <p:cTn id="26" dur="2000" fill="hold"/>
                                        <p:tgtEl>
                                          <p:spTgt spid="6"/>
                                        </p:tgtEl>
                                        <p:attrNameLst>
                                          <p:attrName>ppt_x</p:attrName>
                                          <p:attrName>ppt_y</p:attrName>
                                        </p:attrNameLst>
                                      </p:cBhvr>
                                    </p:animMotion>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0" presetClass="exit" presetSubtype="0" fill="hold" grpId="2" nodeType="withEffect">
                                  <p:stCondLst>
                                    <p:cond delay="0"/>
                                  </p:stCondLst>
                                  <p:childTnLst>
                                    <p:animEffect transition="out" filter="fade">
                                      <p:cBhvr>
                                        <p:cTn id="32" dur="500"/>
                                        <p:tgtEl>
                                          <p:spTgt spid="6"/>
                                        </p:tgtEl>
                                      </p:cBhvr>
                                    </p:animEffect>
                                    <p:set>
                                      <p:cBhvr>
                                        <p:cTn id="33" dur="1" fill="hold">
                                          <p:stCondLst>
                                            <p:cond delay="499"/>
                                          </p:stCondLst>
                                        </p:cTn>
                                        <p:tgtEl>
                                          <p:spTgt spid="6"/>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0" presetClass="path" presetSubtype="0" accel="50000" decel="50000" fill="hold" grpId="0" nodeType="clickEffect">
                                  <p:stCondLst>
                                    <p:cond delay="0"/>
                                  </p:stCondLst>
                                  <p:childTnLst>
                                    <p:animMotion origin="layout" path="M -1.66667E-6 -6.35838E-6 C 0.00191 0.0104 0.00347 0.01756 0.00955 0.02519 C 0.01163 0.03352 0.0125 0.03722 0.01893 0.03999 C 0.01997 0.04138 0.02084 0.04346 0.02222 0.04439 C 0.02518 0.04647 0.03177 0.04855 0.03177 0.04855 C 0.05538 0.06959 0.09601 0.07491 0.12222 0.07606 C 0.14184 0.07699 0.16129 0.07745 0.1809 0.07814 C 0.19566 0.07745 0.21059 0.07814 0.22535 0.07606 C 0.22691 0.07583 0.22847 0.07167 0.22847 0.07167 " pathEditMode="relative" ptsTypes="ffffffffA">
                                      <p:cBhvr>
                                        <p:cTn id="37" dur="2000" fill="hold"/>
                                        <p:tgtEl>
                                          <p:spTgt spid="7"/>
                                        </p:tgtEl>
                                        <p:attrNameLst>
                                          <p:attrName>ppt_x</p:attrName>
                                          <p:attrName>ppt_y</p:attrName>
                                        </p:attrNameLst>
                                      </p:cBhvr>
                                    </p:animMotion>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1" nodeType="clickEffect">
                                  <p:stCondLst>
                                    <p:cond delay="0"/>
                                  </p:stCondLst>
                                  <p:childTnLst>
                                    <p:set>
                                      <p:cBhvr>
                                        <p:cTn id="41" dur="1" fill="hold">
                                          <p:stCondLst>
                                            <p:cond delay="0"/>
                                          </p:stCondLst>
                                        </p:cTn>
                                        <p:tgtEl>
                                          <p:spTgt spid="8"/>
                                        </p:tgtEl>
                                        <p:attrNameLst>
                                          <p:attrName>style.visibility</p:attrName>
                                        </p:attrNameLst>
                                      </p:cBhvr>
                                      <p:to>
                                        <p:strVal val="visible"/>
                                      </p:to>
                                    </p:set>
                                  </p:childTnLst>
                                </p:cTn>
                              </p:par>
                              <p:par>
                                <p:cTn id="42" presetID="10" presetClass="exit" presetSubtype="0" fill="hold" grpId="2" nodeType="withEffect">
                                  <p:stCondLst>
                                    <p:cond delay="0"/>
                                  </p:stCondLst>
                                  <p:childTnLst>
                                    <p:animEffect transition="out" filter="fade">
                                      <p:cBhvr>
                                        <p:cTn id="43" dur="500"/>
                                        <p:tgtEl>
                                          <p:spTgt spid="7"/>
                                        </p:tgtEl>
                                      </p:cBhvr>
                                    </p:animEffect>
                                    <p:set>
                                      <p:cBhvr>
                                        <p:cTn id="44" dur="1" fill="hold">
                                          <p:stCondLst>
                                            <p:cond delay="499"/>
                                          </p:stCondLst>
                                        </p:cTn>
                                        <p:tgtEl>
                                          <p:spTgt spid="7"/>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0" presetClass="path" presetSubtype="0" accel="50000" decel="50000" fill="hold" grpId="0" nodeType="clickEffect">
                                  <p:stCondLst>
                                    <p:cond delay="0"/>
                                  </p:stCondLst>
                                  <p:childTnLst>
                                    <p:animMotion origin="layout" path="M 0.00347 0.00532 C 0.01128 -0.00532 0.0033 0.0037 0.02465 -0.00116 C 0.03472 -0.00347 0.0441 -0.01133 0.05399 -0.01388 C 0.05833 -0.01503 0.06441 -0.01642 0.06857 -0.01804 C 0.07205 -0.01919 0.07517 -0.02081 0.07847 -0.0222 C 0.08003 -0.02289 0.08333 -0.02428 0.08333 -0.02405 C 0.08437 -0.02567 0.08507 -0.02775 0.08646 -0.02867 C 0.08958 -0.03075 0.09635 -0.03283 0.09635 -0.0326 C 0.10104 -0.03885 0.10625 -0.0437 0.11111 -0.04971 C 0.11458 -0.06335 0.11597 -0.05526 0.11597 -0.07307 " pathEditMode="relative" rAng="0" ptsTypes="fffffffffA">
                                      <p:cBhvr>
                                        <p:cTn id="48" dur="2000" fill="hold"/>
                                        <p:tgtEl>
                                          <p:spTgt spid="8"/>
                                        </p:tgtEl>
                                        <p:attrNameLst>
                                          <p:attrName>ppt_x</p:attrName>
                                          <p:attrName>ppt_y</p:attrName>
                                        </p:attrNameLst>
                                      </p:cBhvr>
                                      <p:rCtr x="5608" y="-3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P spid="6" grpId="0" animBg="1"/>
      <p:bldP spid="6" grpId="1" animBg="1"/>
      <p:bldP spid="6" grpId="2" animBg="1"/>
      <p:bldP spid="7" grpId="0" animBg="1"/>
      <p:bldP spid="7" grpId="1" animBg="1"/>
      <p:bldP spid="7" grpId="2" animBg="1"/>
      <p:bldP spid="8" grpId="0" animBg="1"/>
      <p:bldP spid="8"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dirty="0"/>
              <a:t>PALEOCLIMATOLOGY</a:t>
            </a:r>
          </a:p>
        </p:txBody>
      </p:sp>
      <p:sp>
        <p:nvSpPr>
          <p:cNvPr id="66563" name="Rectangle 3"/>
          <p:cNvSpPr>
            <a:spLocks noGrp="1" noChangeArrowheads="1"/>
          </p:cNvSpPr>
          <p:nvPr>
            <p:ph type="body" idx="1"/>
          </p:nvPr>
        </p:nvSpPr>
        <p:spPr>
          <a:xfrm>
            <a:off x="1173163" y="1600200"/>
            <a:ext cx="7772400" cy="4724400"/>
          </a:xfrm>
        </p:spPr>
        <p:txBody>
          <a:bodyPr/>
          <a:lstStyle/>
          <a:p>
            <a:r>
              <a:rPr lang="en-US" sz="2800" dirty="0">
                <a:solidFill>
                  <a:srgbClr val="FF0000"/>
                </a:solidFill>
              </a:rPr>
              <a:t>The study of ancient climates.</a:t>
            </a:r>
          </a:p>
          <a:p>
            <a:pPr marL="0" indent="0">
              <a:buNone/>
            </a:pPr>
            <a:endParaRPr lang="en-US" sz="2000" dirty="0"/>
          </a:p>
          <a:p>
            <a:r>
              <a:rPr lang="en-US" sz="2800" dirty="0">
                <a:solidFill>
                  <a:srgbClr val="00B050"/>
                </a:solidFill>
              </a:rPr>
              <a:t>Using ice core samples, rock core samples, tree ring and sediment samples, scientists can piece together some of the history of the earth’s climate.</a:t>
            </a:r>
          </a:p>
          <a:p>
            <a:pPr marL="0" indent="0">
              <a:buNone/>
            </a:pPr>
            <a:endParaRPr lang="en-US" sz="1200" dirty="0">
              <a:solidFill>
                <a:srgbClr val="00B050"/>
              </a:solidFill>
            </a:endParaRPr>
          </a:p>
          <a:p>
            <a:r>
              <a:rPr lang="en-US" sz="2800" dirty="0">
                <a:solidFill>
                  <a:srgbClr val="7030A0"/>
                </a:solidFill>
              </a:rPr>
              <a:t>The following slide shows an example of these samples which then provided information to create graphs (slides 26-30)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Effect transition="in" filter="wipe(left)">
                                      <p:cBhvr>
                                        <p:cTn id="7" dur="500"/>
                                        <p:tgtEl>
                                          <p:spTgt spid="665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6563">
                                            <p:txEl>
                                              <p:pRg st="2" end="2"/>
                                            </p:txEl>
                                          </p:spTgt>
                                        </p:tgtEl>
                                        <p:attrNameLst>
                                          <p:attrName>style.visibility</p:attrName>
                                        </p:attrNameLst>
                                      </p:cBhvr>
                                      <p:to>
                                        <p:strVal val="visible"/>
                                      </p:to>
                                    </p:set>
                                    <p:animEffect transition="in" filter="wipe(left)">
                                      <p:cBhvr>
                                        <p:cTn id="12" dur="500"/>
                                        <p:tgtEl>
                                          <p:spTgt spid="6656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6563">
                                            <p:txEl>
                                              <p:pRg st="4" end="4"/>
                                            </p:txEl>
                                          </p:spTgt>
                                        </p:tgtEl>
                                        <p:attrNameLst>
                                          <p:attrName>style.visibility</p:attrName>
                                        </p:attrNameLst>
                                      </p:cBhvr>
                                      <p:to>
                                        <p:strVal val="visible"/>
                                      </p:to>
                                    </p:set>
                                    <p:animEffect transition="in" filter="wipe(left)">
                                      <p:cBhvr>
                                        <p:cTn id="17" dur="500"/>
                                        <p:tgtEl>
                                          <p:spTgt spid="665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2" name="Text Box 4"/>
          <p:cNvSpPr txBox="1">
            <a:spLocks noChangeArrowheads="1"/>
          </p:cNvSpPr>
          <p:nvPr/>
        </p:nvSpPr>
        <p:spPr bwMode="auto">
          <a:xfrm>
            <a:off x="2895600" y="264886"/>
            <a:ext cx="3581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5400" b="1" dirty="0"/>
              <a:t>Ice Ages</a:t>
            </a:r>
          </a:p>
        </p:txBody>
      </p:sp>
      <p:pic>
        <p:nvPicPr>
          <p:cNvPr id="222216" name="Picture 8" descr="ice_sheet"/>
          <p:cNvPicPr>
            <a:picLocks noChangeAspect="1" noChangeArrowheads="1"/>
          </p:cNvPicPr>
          <p:nvPr/>
        </p:nvPicPr>
        <p:blipFill rotWithShape="1">
          <a:blip r:embed="rId2">
            <a:extLst>
              <a:ext uri="{28A0092B-C50C-407E-A947-70E740481C1C}">
                <a14:useLocalDpi xmlns:a14="http://schemas.microsoft.com/office/drawing/2010/main" val="0"/>
              </a:ext>
            </a:extLst>
          </a:blip>
          <a:srcRect l="10078" t="10138" r="10402" b="10907"/>
          <a:stretch/>
        </p:blipFill>
        <p:spPr bwMode="auto">
          <a:xfrm>
            <a:off x="928942" y="1752600"/>
            <a:ext cx="8098916" cy="48405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2216"/>
                                        </p:tgtEl>
                                        <p:attrNameLst>
                                          <p:attrName>style.visibility</p:attrName>
                                        </p:attrNameLst>
                                      </p:cBhvr>
                                      <p:to>
                                        <p:strVal val="visible"/>
                                      </p:to>
                                    </p:set>
                                    <p:animEffect transition="in" filter="wipe(left)">
                                      <p:cBhvr>
                                        <p:cTn id="7" dur="6000"/>
                                        <p:tgtEl>
                                          <p:spTgt spid="222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989610" y="0"/>
            <a:ext cx="3398837" cy="1295400"/>
          </a:xfrm>
        </p:spPr>
        <p:txBody>
          <a:bodyPr/>
          <a:lstStyle/>
          <a:p>
            <a:r>
              <a:rPr lang="en-US" sz="4000" dirty="0"/>
              <a:t>  Core Samples</a:t>
            </a:r>
          </a:p>
        </p:txBody>
      </p:sp>
      <p:sp>
        <p:nvSpPr>
          <p:cNvPr id="109571" name="Rectangle 3"/>
          <p:cNvSpPr>
            <a:spLocks noGrp="1" noChangeArrowheads="1"/>
          </p:cNvSpPr>
          <p:nvPr>
            <p:ph type="body" idx="1"/>
          </p:nvPr>
        </p:nvSpPr>
        <p:spPr/>
        <p:txBody>
          <a:bodyPr/>
          <a:lstStyle/>
          <a:p>
            <a:endParaRPr lang="en-US" dirty="0"/>
          </a:p>
        </p:txBody>
      </p:sp>
      <p:pic>
        <p:nvPicPr>
          <p:cNvPr id="109573" name="Picture 5" descr="Mvc-129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981200"/>
            <a:ext cx="2971800" cy="4102100"/>
          </a:xfrm>
          <a:prstGeom prst="rect">
            <a:avLst/>
          </a:prstGeom>
          <a:noFill/>
          <a:extLst>
            <a:ext uri="{909E8E84-426E-40DD-AFC4-6F175D3DCCD1}">
              <a14:hiddenFill xmlns:a14="http://schemas.microsoft.com/office/drawing/2010/main">
                <a:solidFill>
                  <a:srgbClr val="FFFFFF"/>
                </a:solidFill>
              </a14:hiddenFill>
            </a:ext>
          </a:extLst>
        </p:spPr>
      </p:pic>
      <p:pic>
        <p:nvPicPr>
          <p:cNvPr id="109575" name="Picture 7" descr="kimberl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981200"/>
            <a:ext cx="2667000" cy="4114800"/>
          </a:xfrm>
          <a:prstGeom prst="rect">
            <a:avLst/>
          </a:prstGeom>
          <a:noFill/>
          <a:extLst>
            <a:ext uri="{909E8E84-426E-40DD-AFC4-6F175D3DCCD1}">
              <a14:hiddenFill xmlns:a14="http://schemas.microsoft.com/office/drawing/2010/main">
                <a:solidFill>
                  <a:srgbClr val="FFFFFF"/>
                </a:solidFill>
              </a14:hiddenFill>
            </a:ext>
          </a:extLst>
        </p:spPr>
      </p:pic>
      <p:pic>
        <p:nvPicPr>
          <p:cNvPr id="109577" name="Picture 9" descr="tree2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1981200"/>
            <a:ext cx="2514600" cy="4114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a:extLst>
              <a:ext uri="{FF2B5EF4-FFF2-40B4-BE49-F238E27FC236}">
                <a16:creationId xmlns:a16="http://schemas.microsoft.com/office/drawing/2014/main" id="{208E83F4-539A-B115-D378-802DD9AC8CDB}"/>
              </a:ext>
            </a:extLst>
          </p:cNvPr>
          <p:cNvSpPr txBox="1">
            <a:spLocks noChangeArrowheads="1"/>
          </p:cNvSpPr>
          <p:nvPr/>
        </p:nvSpPr>
        <p:spPr bwMode="auto">
          <a:xfrm>
            <a:off x="1632475" y="961901"/>
            <a:ext cx="1116281"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pitchFamily="18" charset="0"/>
              </a:defRPr>
            </a:lvl2pPr>
            <a:lvl3pPr algn="l" rtl="0" fontAlgn="base">
              <a:spcBef>
                <a:spcPct val="0"/>
              </a:spcBef>
              <a:spcAft>
                <a:spcPct val="0"/>
              </a:spcAft>
              <a:defRPr sz="4400">
                <a:solidFill>
                  <a:schemeClr val="tx2"/>
                </a:solidFill>
                <a:latin typeface="Times New Roman" pitchFamily="18" charset="0"/>
              </a:defRPr>
            </a:lvl3pPr>
            <a:lvl4pPr algn="l" rtl="0" fontAlgn="base">
              <a:spcBef>
                <a:spcPct val="0"/>
              </a:spcBef>
              <a:spcAft>
                <a:spcPct val="0"/>
              </a:spcAft>
              <a:defRPr sz="4400">
                <a:solidFill>
                  <a:schemeClr val="tx2"/>
                </a:solidFill>
                <a:latin typeface="Times New Roman" pitchFamily="18" charset="0"/>
              </a:defRPr>
            </a:lvl4pPr>
            <a:lvl5pPr algn="l" rtl="0" fontAlgn="base">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r>
              <a:rPr lang="en-US" sz="4000" kern="0" dirty="0"/>
              <a:t>  Ice	</a:t>
            </a:r>
          </a:p>
        </p:txBody>
      </p:sp>
      <p:sp>
        <p:nvSpPr>
          <p:cNvPr id="3" name="Rectangle 2">
            <a:extLst>
              <a:ext uri="{FF2B5EF4-FFF2-40B4-BE49-F238E27FC236}">
                <a16:creationId xmlns:a16="http://schemas.microsoft.com/office/drawing/2014/main" id="{66BE6E6B-0A41-E40D-1202-7E592182DEB9}"/>
              </a:ext>
            </a:extLst>
          </p:cNvPr>
          <p:cNvSpPr txBox="1">
            <a:spLocks noChangeArrowheads="1"/>
          </p:cNvSpPr>
          <p:nvPr/>
        </p:nvSpPr>
        <p:spPr bwMode="auto">
          <a:xfrm>
            <a:off x="4471059" y="961901"/>
            <a:ext cx="1649681"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pitchFamily="18" charset="0"/>
              </a:defRPr>
            </a:lvl2pPr>
            <a:lvl3pPr algn="l" rtl="0" fontAlgn="base">
              <a:spcBef>
                <a:spcPct val="0"/>
              </a:spcBef>
              <a:spcAft>
                <a:spcPct val="0"/>
              </a:spcAft>
              <a:defRPr sz="4400">
                <a:solidFill>
                  <a:schemeClr val="tx2"/>
                </a:solidFill>
                <a:latin typeface="Times New Roman" pitchFamily="18" charset="0"/>
              </a:defRPr>
            </a:lvl3pPr>
            <a:lvl4pPr algn="l" rtl="0" fontAlgn="base">
              <a:spcBef>
                <a:spcPct val="0"/>
              </a:spcBef>
              <a:spcAft>
                <a:spcPct val="0"/>
              </a:spcAft>
              <a:defRPr sz="4400">
                <a:solidFill>
                  <a:schemeClr val="tx2"/>
                </a:solidFill>
                <a:latin typeface="Times New Roman" pitchFamily="18" charset="0"/>
              </a:defRPr>
            </a:lvl4pPr>
            <a:lvl5pPr algn="l" rtl="0" fontAlgn="base">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r>
              <a:rPr lang="en-US" sz="4000" kern="0" dirty="0"/>
              <a:t>Rock</a:t>
            </a:r>
          </a:p>
        </p:txBody>
      </p:sp>
      <p:sp>
        <p:nvSpPr>
          <p:cNvPr id="4" name="Rectangle 2">
            <a:extLst>
              <a:ext uri="{FF2B5EF4-FFF2-40B4-BE49-F238E27FC236}">
                <a16:creationId xmlns:a16="http://schemas.microsoft.com/office/drawing/2014/main" id="{30754948-0EBF-75AD-BC8F-CB027A47F988}"/>
              </a:ext>
            </a:extLst>
          </p:cNvPr>
          <p:cNvSpPr txBox="1">
            <a:spLocks noChangeArrowheads="1"/>
          </p:cNvSpPr>
          <p:nvPr/>
        </p:nvSpPr>
        <p:spPr bwMode="auto">
          <a:xfrm>
            <a:off x="7334384" y="990600"/>
            <a:ext cx="1273876"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pitchFamily="18" charset="0"/>
              </a:defRPr>
            </a:lvl2pPr>
            <a:lvl3pPr algn="l" rtl="0" fontAlgn="base">
              <a:spcBef>
                <a:spcPct val="0"/>
              </a:spcBef>
              <a:spcAft>
                <a:spcPct val="0"/>
              </a:spcAft>
              <a:defRPr sz="4400">
                <a:solidFill>
                  <a:schemeClr val="tx2"/>
                </a:solidFill>
                <a:latin typeface="Times New Roman" pitchFamily="18" charset="0"/>
              </a:defRPr>
            </a:lvl3pPr>
            <a:lvl4pPr algn="l" rtl="0" fontAlgn="base">
              <a:spcBef>
                <a:spcPct val="0"/>
              </a:spcBef>
              <a:spcAft>
                <a:spcPct val="0"/>
              </a:spcAft>
              <a:defRPr sz="4400">
                <a:solidFill>
                  <a:schemeClr val="tx2"/>
                </a:solidFill>
                <a:latin typeface="Times New Roman" pitchFamily="18" charset="0"/>
              </a:defRPr>
            </a:lvl4pPr>
            <a:lvl5pPr algn="l" rtl="0" fontAlgn="base">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r>
              <a:rPr lang="en-US" sz="4000" kern="0" dirty="0"/>
              <a:t>Tree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9573"/>
                                        </p:tgtEl>
                                        <p:attrNameLst>
                                          <p:attrName>style.visibility</p:attrName>
                                        </p:attrNameLst>
                                      </p:cBhvr>
                                      <p:to>
                                        <p:strVal val="visible"/>
                                      </p:to>
                                    </p:set>
                                    <p:animEffect transition="in" filter="fade">
                                      <p:cBhvr>
                                        <p:cTn id="7" dur="500"/>
                                        <p:tgtEl>
                                          <p:spTgt spid="10957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9575"/>
                                        </p:tgtEl>
                                        <p:attrNameLst>
                                          <p:attrName>style.visibility</p:attrName>
                                        </p:attrNameLst>
                                      </p:cBhvr>
                                      <p:to>
                                        <p:strVal val="visible"/>
                                      </p:to>
                                    </p:set>
                                    <p:animEffect transition="in" filter="fade">
                                      <p:cBhvr>
                                        <p:cTn id="16" dur="500"/>
                                        <p:tgtEl>
                                          <p:spTgt spid="109575"/>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9577"/>
                                        </p:tgtEl>
                                        <p:attrNameLst>
                                          <p:attrName>style.visibility</p:attrName>
                                        </p:attrNameLst>
                                      </p:cBhvr>
                                      <p:to>
                                        <p:strVal val="visible"/>
                                      </p:to>
                                    </p:set>
                                    <p:animEffect transition="in" filter="fade">
                                      <p:cBhvr>
                                        <p:cTn id="25" dur="500"/>
                                        <p:tgtEl>
                                          <p:spTgt spid="109577"/>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dirty="0"/>
              <a:t>PALEOCLIMATOLOGY</a:t>
            </a:r>
          </a:p>
        </p:txBody>
      </p:sp>
      <p:sp>
        <p:nvSpPr>
          <p:cNvPr id="66563" name="Rectangle 3"/>
          <p:cNvSpPr>
            <a:spLocks noGrp="1" noChangeArrowheads="1"/>
          </p:cNvSpPr>
          <p:nvPr>
            <p:ph type="body" idx="1"/>
          </p:nvPr>
        </p:nvSpPr>
        <p:spPr>
          <a:xfrm>
            <a:off x="1143000" y="1600200"/>
            <a:ext cx="7772400" cy="4800600"/>
          </a:xfrm>
        </p:spPr>
        <p:txBody>
          <a:bodyPr/>
          <a:lstStyle/>
          <a:p>
            <a:r>
              <a:rPr lang="en-US" sz="4000" dirty="0">
                <a:solidFill>
                  <a:srgbClr val="7030A0"/>
                </a:solidFill>
              </a:rPr>
              <a:t>The upcoming slides show graphs representing the core sample information. </a:t>
            </a:r>
          </a:p>
          <a:p>
            <a:pPr marL="0" indent="0">
              <a:buNone/>
            </a:pPr>
            <a:r>
              <a:rPr lang="en-US" sz="1200" dirty="0">
                <a:solidFill>
                  <a:srgbClr val="7030A0"/>
                </a:solidFill>
              </a:rPr>
              <a:t> </a:t>
            </a:r>
          </a:p>
          <a:p>
            <a:r>
              <a:rPr lang="en-US" sz="4000" dirty="0">
                <a:solidFill>
                  <a:srgbClr val="C00000"/>
                </a:solidFill>
              </a:rPr>
              <a:t>The zero line represents the average global temperature from the year </a:t>
            </a:r>
            <a:r>
              <a:rPr lang="en-US" sz="4000" dirty="0">
                <a:solidFill>
                  <a:srgbClr val="002060"/>
                </a:solidFill>
              </a:rPr>
              <a:t>1950</a:t>
            </a:r>
            <a:r>
              <a:rPr lang="en-US" sz="4000" dirty="0">
                <a:solidFill>
                  <a:srgbClr val="C00000"/>
                </a:solidFill>
              </a:rPr>
              <a:t> (an average year for the 20</a:t>
            </a:r>
            <a:r>
              <a:rPr lang="en-US" sz="4000" baseline="30000" dirty="0">
                <a:solidFill>
                  <a:srgbClr val="C00000"/>
                </a:solidFill>
              </a:rPr>
              <a:t>th</a:t>
            </a:r>
            <a:r>
              <a:rPr lang="en-US" sz="4000" dirty="0">
                <a:solidFill>
                  <a:srgbClr val="C00000"/>
                </a:solidFill>
              </a:rPr>
              <a:t> century). </a:t>
            </a:r>
          </a:p>
        </p:txBody>
      </p:sp>
    </p:spTree>
    <p:extLst>
      <p:ext uri="{BB962C8B-B14F-4D97-AF65-F5344CB8AC3E}">
        <p14:creationId xmlns:p14="http://schemas.microsoft.com/office/powerpoint/2010/main" val="2815260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Effect transition="in" filter="wipe(left)">
                                      <p:cBhvr>
                                        <p:cTn id="7" dur="500"/>
                                        <p:tgtEl>
                                          <p:spTgt spid="665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6563">
                                            <p:txEl>
                                              <p:pRg st="2" end="2"/>
                                            </p:txEl>
                                          </p:spTgt>
                                        </p:tgtEl>
                                        <p:attrNameLst>
                                          <p:attrName>style.visibility</p:attrName>
                                        </p:attrNameLst>
                                      </p:cBhvr>
                                      <p:to>
                                        <p:strVal val="visible"/>
                                      </p:to>
                                    </p:set>
                                    <p:animEffect transition="in" filter="wipe(left)">
                                      <p:cBhvr>
                                        <p:cTn id="12" dur="500"/>
                                        <p:tgtEl>
                                          <p:spTgt spid="665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1" name="Rectangle 5"/>
          <p:cNvSpPr>
            <a:spLocks noGrp="1" noChangeArrowheads="1"/>
          </p:cNvSpPr>
          <p:nvPr>
            <p:ph type="title"/>
          </p:nvPr>
        </p:nvSpPr>
        <p:spPr/>
        <p:txBody>
          <a:bodyPr/>
          <a:lstStyle/>
          <a:p>
            <a:r>
              <a:rPr lang="en-US" dirty="0"/>
              <a:t>The Last 2,400 Years (Graph 1)</a:t>
            </a:r>
          </a:p>
        </p:txBody>
      </p:sp>
      <p:pic>
        <p:nvPicPr>
          <p:cNvPr id="70660" name="Picture 4" descr="Image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43000" y="2057400"/>
            <a:ext cx="8001000" cy="480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3" name="Text Box 7"/>
          <p:cNvSpPr txBox="1">
            <a:spLocks noChangeArrowheads="1"/>
          </p:cNvSpPr>
          <p:nvPr/>
        </p:nvSpPr>
        <p:spPr bwMode="auto">
          <a:xfrm>
            <a:off x="3352800" y="3870324"/>
            <a:ext cx="3124200" cy="584775"/>
          </a:xfrm>
          <a:prstGeom prst="rect">
            <a:avLst/>
          </a:prstGeom>
          <a:solidFill>
            <a:schemeClr val="bg1"/>
          </a:solidFill>
          <a:ln>
            <a:noFill/>
          </a:ln>
          <a:effectLst/>
        </p:spPr>
        <p:txBody>
          <a:bodyPr>
            <a:spAutoFit/>
          </a:bodyPr>
          <a:lstStyle/>
          <a:p>
            <a:pPr algn="ctr">
              <a:spcBef>
                <a:spcPct val="50000"/>
              </a:spcBef>
            </a:pPr>
            <a:r>
              <a:rPr lang="en-US" sz="1600" b="1" dirty="0">
                <a:solidFill>
                  <a:srgbClr val="FF0000"/>
                </a:solidFill>
              </a:rPr>
              <a:t>Zero line is global avg. in 1950 and is called the “</a:t>
            </a:r>
            <a:r>
              <a:rPr lang="en-US" sz="1600" b="1" dirty="0">
                <a:solidFill>
                  <a:schemeClr val="accent2"/>
                </a:solidFill>
              </a:rPr>
              <a:t>Normal</a:t>
            </a:r>
            <a:r>
              <a:rPr lang="en-US" sz="1600" b="1" dirty="0">
                <a:solidFill>
                  <a:srgbClr val="FF0000"/>
                </a:solidFill>
              </a:rPr>
              <a:t>” Line</a:t>
            </a:r>
          </a:p>
        </p:txBody>
      </p:sp>
      <p:sp>
        <p:nvSpPr>
          <p:cNvPr id="70665" name="Text Box 9"/>
          <p:cNvSpPr txBox="1">
            <a:spLocks noChangeArrowheads="1"/>
          </p:cNvSpPr>
          <p:nvPr/>
        </p:nvSpPr>
        <p:spPr bwMode="auto">
          <a:xfrm>
            <a:off x="7573963" y="1558059"/>
            <a:ext cx="1371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dirty="0">
                <a:solidFill>
                  <a:srgbClr val="00B0F0"/>
                </a:solidFill>
              </a:rPr>
              <a:t>Present Day</a:t>
            </a:r>
          </a:p>
        </p:txBody>
      </p:sp>
      <p:sp>
        <p:nvSpPr>
          <p:cNvPr id="70667" name="Text Box 11"/>
          <p:cNvSpPr txBox="1">
            <a:spLocks noChangeArrowheads="1"/>
          </p:cNvSpPr>
          <p:nvPr/>
        </p:nvSpPr>
        <p:spPr bwMode="auto">
          <a:xfrm>
            <a:off x="1109353" y="1573975"/>
            <a:ext cx="1371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dirty="0">
                <a:solidFill>
                  <a:srgbClr val="00B050"/>
                </a:solidFill>
              </a:rPr>
              <a:t>2,400 years ago</a:t>
            </a:r>
          </a:p>
        </p:txBody>
      </p:sp>
      <p:cxnSp>
        <p:nvCxnSpPr>
          <p:cNvPr id="3" name="Straight Arrow Connector 2"/>
          <p:cNvCxnSpPr/>
          <p:nvPr/>
        </p:nvCxnSpPr>
        <p:spPr bwMode="auto">
          <a:xfrm>
            <a:off x="1794164" y="1868756"/>
            <a:ext cx="381000" cy="838200"/>
          </a:xfrm>
          <a:prstGeom prst="straightConnector1">
            <a:avLst/>
          </a:prstGeom>
          <a:solidFill>
            <a:schemeClr val="accent1"/>
          </a:solidFill>
          <a:ln w="57150" cap="flat" cmpd="sng" algn="ctr">
            <a:solidFill>
              <a:srgbClr val="00B05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Straight Arrow Connector 4"/>
          <p:cNvCxnSpPr/>
          <p:nvPr/>
        </p:nvCxnSpPr>
        <p:spPr bwMode="auto">
          <a:xfrm flipH="1">
            <a:off x="8534400" y="1797050"/>
            <a:ext cx="266700" cy="1631950"/>
          </a:xfrm>
          <a:prstGeom prst="straightConnector1">
            <a:avLst/>
          </a:prstGeom>
          <a:solidFill>
            <a:schemeClr val="accent1"/>
          </a:solidFill>
          <a:ln w="57150" cap="flat" cmpd="sng" algn="ctr">
            <a:solidFill>
              <a:srgbClr val="00B0F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0667"/>
                                        </p:tgtEl>
                                        <p:attrNameLst>
                                          <p:attrName>style.visibility</p:attrName>
                                        </p:attrNameLst>
                                      </p:cBhvr>
                                      <p:to>
                                        <p:strVal val="visible"/>
                                      </p:to>
                                    </p:set>
                                    <p:animEffect transition="in" filter="fade">
                                      <p:cBhvr>
                                        <p:cTn id="7" dur="500"/>
                                        <p:tgtEl>
                                          <p:spTgt spid="7066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0665"/>
                                        </p:tgtEl>
                                        <p:attrNameLst>
                                          <p:attrName>style.visibility</p:attrName>
                                        </p:attrNameLst>
                                      </p:cBhvr>
                                      <p:to>
                                        <p:strVal val="visible"/>
                                      </p:to>
                                    </p:set>
                                    <p:animEffect transition="in" filter="fade">
                                      <p:cBhvr>
                                        <p:cTn id="16" dur="500"/>
                                        <p:tgtEl>
                                          <p:spTgt spid="70665"/>
                                        </p:tgtEl>
                                      </p:cBhvr>
                                    </p:animEffect>
                                  </p:childTnLst>
                                </p:cTn>
                              </p:par>
                            </p:childTnLst>
                          </p:cTn>
                        </p:par>
                        <p:par>
                          <p:cTn id="17" fill="hold">
                            <p:stCondLst>
                              <p:cond delay="500"/>
                            </p:stCondLst>
                            <p:childTnLst>
                              <p:par>
                                <p:cTn id="18" presetID="22" presetClass="entr" presetSubtype="1" fill="hold" nodeType="afterEffect">
                                  <p:stCondLst>
                                    <p:cond delay="500"/>
                                  </p:stCondLst>
                                  <p:childTnLst>
                                    <p:set>
                                      <p:cBhvr>
                                        <p:cTn id="19" dur="1" fill="hold">
                                          <p:stCondLst>
                                            <p:cond delay="0"/>
                                          </p:stCondLst>
                                        </p:cTn>
                                        <p:tgtEl>
                                          <p:spTgt spid="5"/>
                                        </p:tgtEl>
                                        <p:attrNameLst>
                                          <p:attrName>style.visibility</p:attrName>
                                        </p:attrNameLst>
                                      </p:cBhvr>
                                      <p:to>
                                        <p:strVal val="visible"/>
                                      </p:to>
                                    </p:set>
                                    <p:animEffect transition="in" filter="wipe(up)">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70663"/>
                                        </p:tgtEl>
                                        <p:attrNameLst>
                                          <p:attrName>style.visibility</p:attrName>
                                        </p:attrNameLst>
                                      </p:cBhvr>
                                      <p:to>
                                        <p:strVal val="visible"/>
                                      </p:to>
                                    </p:set>
                                    <p:animEffect transition="in" filter="wipe(left)">
                                      <p:cBhvr>
                                        <p:cTn id="25" dur="500"/>
                                        <p:tgtEl>
                                          <p:spTgt spid="706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3" grpId="0" animBg="1"/>
      <p:bldP spid="70665" grpId="0"/>
      <p:bldP spid="7066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9" name="Rectangle 5"/>
          <p:cNvSpPr>
            <a:spLocks noGrp="1" noChangeArrowheads="1"/>
          </p:cNvSpPr>
          <p:nvPr>
            <p:ph type="title"/>
          </p:nvPr>
        </p:nvSpPr>
        <p:spPr/>
        <p:txBody>
          <a:bodyPr/>
          <a:lstStyle/>
          <a:p>
            <a:r>
              <a:rPr lang="en-US" dirty="0"/>
              <a:t>Last 12,000 Years (Graph 2)</a:t>
            </a:r>
          </a:p>
        </p:txBody>
      </p:sp>
      <p:pic>
        <p:nvPicPr>
          <p:cNvPr id="72708" name="Picture 4" descr="Image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14400" y="1447800"/>
            <a:ext cx="80010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1" name="Text Box 7"/>
          <p:cNvSpPr txBox="1">
            <a:spLocks noChangeArrowheads="1"/>
          </p:cNvSpPr>
          <p:nvPr/>
        </p:nvSpPr>
        <p:spPr bwMode="auto">
          <a:xfrm>
            <a:off x="3048000" y="3886200"/>
            <a:ext cx="20574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600" b="1" dirty="0">
                <a:solidFill>
                  <a:srgbClr val="FF0000"/>
                </a:solidFill>
              </a:rPr>
              <a:t>Coming out of last glacial period</a:t>
            </a:r>
          </a:p>
        </p:txBody>
      </p:sp>
      <p:sp>
        <p:nvSpPr>
          <p:cNvPr id="72712" name="Line 8"/>
          <p:cNvSpPr>
            <a:spLocks noChangeShapeType="1"/>
          </p:cNvSpPr>
          <p:nvPr/>
        </p:nvSpPr>
        <p:spPr bwMode="auto">
          <a:xfrm flipH="1" flipV="1">
            <a:off x="3048000" y="3048000"/>
            <a:ext cx="304800" cy="9144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72713" name="Line 9"/>
          <p:cNvSpPr>
            <a:spLocks noChangeShapeType="1"/>
          </p:cNvSpPr>
          <p:nvPr/>
        </p:nvSpPr>
        <p:spPr bwMode="auto">
          <a:xfrm flipH="1">
            <a:off x="2286000" y="4191000"/>
            <a:ext cx="990600" cy="4572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72714" name="Text Box 10"/>
          <p:cNvSpPr txBox="1">
            <a:spLocks noChangeArrowheads="1"/>
          </p:cNvSpPr>
          <p:nvPr/>
        </p:nvSpPr>
        <p:spPr bwMode="auto">
          <a:xfrm>
            <a:off x="3657600" y="1676400"/>
            <a:ext cx="28956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600" b="1" dirty="0">
                <a:solidFill>
                  <a:srgbClr val="00B0F0"/>
                </a:solidFill>
              </a:rPr>
              <a:t>Zero line is global avg. in 1950</a:t>
            </a:r>
          </a:p>
        </p:txBody>
      </p:sp>
      <p:sp>
        <p:nvSpPr>
          <p:cNvPr id="2" name="Text Box 11">
            <a:extLst>
              <a:ext uri="{FF2B5EF4-FFF2-40B4-BE49-F238E27FC236}">
                <a16:creationId xmlns:a16="http://schemas.microsoft.com/office/drawing/2014/main" id="{89A24979-5EFA-589B-6F7B-FC8AB99796DD}"/>
              </a:ext>
            </a:extLst>
          </p:cNvPr>
          <p:cNvSpPr txBox="1">
            <a:spLocks noChangeArrowheads="1"/>
          </p:cNvSpPr>
          <p:nvPr/>
        </p:nvSpPr>
        <p:spPr bwMode="auto">
          <a:xfrm>
            <a:off x="5418116" y="4162425"/>
            <a:ext cx="243048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800" b="1" dirty="0">
                <a:solidFill>
                  <a:srgbClr val="00B050"/>
                </a:solidFill>
              </a:rPr>
              <a:t>Note the many years of warmer climate than today.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2714"/>
                                        </p:tgtEl>
                                        <p:attrNameLst>
                                          <p:attrName>style.visibility</p:attrName>
                                        </p:attrNameLst>
                                      </p:cBhvr>
                                      <p:to>
                                        <p:strVal val="visible"/>
                                      </p:to>
                                    </p:set>
                                    <p:animEffect transition="in" filter="wipe(left)">
                                      <p:cBhvr>
                                        <p:cTn id="7" dur="500"/>
                                        <p:tgtEl>
                                          <p:spTgt spid="727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2711"/>
                                        </p:tgtEl>
                                        <p:attrNameLst>
                                          <p:attrName>style.visibility</p:attrName>
                                        </p:attrNameLst>
                                      </p:cBhvr>
                                      <p:to>
                                        <p:strVal val="visible"/>
                                      </p:to>
                                    </p:set>
                                    <p:animEffect transition="in" filter="wipe(left)">
                                      <p:cBhvr>
                                        <p:cTn id="12" dur="500"/>
                                        <p:tgtEl>
                                          <p:spTgt spid="72711"/>
                                        </p:tgtEl>
                                      </p:cBhvr>
                                    </p:animEffect>
                                  </p:childTnLst>
                                </p:cTn>
                              </p:par>
                            </p:childTnLst>
                          </p:cTn>
                        </p:par>
                        <p:par>
                          <p:cTn id="13" fill="hold">
                            <p:stCondLst>
                              <p:cond delay="500"/>
                            </p:stCondLst>
                            <p:childTnLst>
                              <p:par>
                                <p:cTn id="14" presetID="22" presetClass="entr" presetSubtype="2" fill="hold" grpId="0" nodeType="afterEffect">
                                  <p:stCondLst>
                                    <p:cond delay="0"/>
                                  </p:stCondLst>
                                  <p:childTnLst>
                                    <p:set>
                                      <p:cBhvr>
                                        <p:cTn id="15" dur="1" fill="hold">
                                          <p:stCondLst>
                                            <p:cond delay="0"/>
                                          </p:stCondLst>
                                        </p:cTn>
                                        <p:tgtEl>
                                          <p:spTgt spid="72713"/>
                                        </p:tgtEl>
                                        <p:attrNameLst>
                                          <p:attrName>style.visibility</p:attrName>
                                        </p:attrNameLst>
                                      </p:cBhvr>
                                      <p:to>
                                        <p:strVal val="visible"/>
                                      </p:to>
                                    </p:set>
                                    <p:animEffect transition="in" filter="wipe(right)">
                                      <p:cBhvr>
                                        <p:cTn id="16" dur="1000"/>
                                        <p:tgtEl>
                                          <p:spTgt spid="7271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72712"/>
                                        </p:tgtEl>
                                        <p:attrNameLst>
                                          <p:attrName>style.visibility</p:attrName>
                                        </p:attrNameLst>
                                      </p:cBhvr>
                                      <p:to>
                                        <p:strVal val="visible"/>
                                      </p:to>
                                    </p:set>
                                    <p:animEffect transition="in" filter="wipe(down)">
                                      <p:cBhvr>
                                        <p:cTn id="19" dur="1000"/>
                                        <p:tgtEl>
                                          <p:spTgt spid="7271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1" grpId="0"/>
      <p:bldP spid="72712" grpId="0" animBg="1"/>
      <p:bldP spid="72713" grpId="0" animBg="1"/>
      <p:bldP spid="72714" grpId="0"/>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3" name="Rectangle 5"/>
          <p:cNvSpPr>
            <a:spLocks noGrp="1" noChangeArrowheads="1"/>
          </p:cNvSpPr>
          <p:nvPr>
            <p:ph type="title"/>
          </p:nvPr>
        </p:nvSpPr>
        <p:spPr/>
        <p:txBody>
          <a:bodyPr/>
          <a:lstStyle/>
          <a:p>
            <a:r>
              <a:rPr lang="en-US" dirty="0"/>
              <a:t>Last 100,000 Years (Graph 3)</a:t>
            </a:r>
          </a:p>
        </p:txBody>
      </p:sp>
      <p:pic>
        <p:nvPicPr>
          <p:cNvPr id="58372" name="Picture 4" descr="Picture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90600" y="2057400"/>
            <a:ext cx="7924800" cy="4376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5" name="Text Box 7"/>
          <p:cNvSpPr txBox="1">
            <a:spLocks noChangeArrowheads="1"/>
          </p:cNvSpPr>
          <p:nvPr/>
        </p:nvSpPr>
        <p:spPr bwMode="auto">
          <a:xfrm>
            <a:off x="3886200" y="2461736"/>
            <a:ext cx="19050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1400" b="1" dirty="0">
                <a:solidFill>
                  <a:srgbClr val="0070C0"/>
                </a:solidFill>
              </a:rPr>
              <a:t>Last Glacial Period (</a:t>
            </a:r>
            <a:r>
              <a:rPr lang="en-US" sz="2800" b="1" dirty="0">
                <a:solidFill>
                  <a:srgbClr val="FF0000"/>
                </a:solidFill>
              </a:rPr>
              <a:t>Wisconsin</a:t>
            </a:r>
            <a:r>
              <a:rPr lang="en-US" sz="1400" b="1" dirty="0">
                <a:solidFill>
                  <a:srgbClr val="0070C0"/>
                </a:solidFill>
              </a:rPr>
              <a:t>)</a:t>
            </a:r>
          </a:p>
        </p:txBody>
      </p:sp>
      <p:sp>
        <p:nvSpPr>
          <p:cNvPr id="58376" name="Line 8"/>
          <p:cNvSpPr>
            <a:spLocks noChangeShapeType="1"/>
          </p:cNvSpPr>
          <p:nvPr/>
        </p:nvSpPr>
        <p:spPr bwMode="auto">
          <a:xfrm flipH="1">
            <a:off x="2057400" y="2819400"/>
            <a:ext cx="2057400" cy="38100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58377" name="Line 9"/>
          <p:cNvSpPr>
            <a:spLocks noChangeShapeType="1"/>
          </p:cNvSpPr>
          <p:nvPr/>
        </p:nvSpPr>
        <p:spPr bwMode="auto">
          <a:xfrm>
            <a:off x="5638800" y="2895600"/>
            <a:ext cx="2438400" cy="22860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58378" name="Text Box 10"/>
          <p:cNvSpPr txBox="1">
            <a:spLocks noChangeArrowheads="1"/>
          </p:cNvSpPr>
          <p:nvPr/>
        </p:nvSpPr>
        <p:spPr bwMode="auto">
          <a:xfrm flipV="1">
            <a:off x="7848600" y="11430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spAutoFit/>
          </a:bodyPr>
          <a:lstStyle/>
          <a:p>
            <a:pPr>
              <a:spcBef>
                <a:spcPct val="50000"/>
              </a:spcBef>
            </a:pPr>
            <a:endParaRPr lang="en-US" dirty="0"/>
          </a:p>
        </p:txBody>
      </p:sp>
      <p:sp>
        <p:nvSpPr>
          <p:cNvPr id="58379" name="Text Box 11"/>
          <p:cNvSpPr txBox="1">
            <a:spLocks noChangeArrowheads="1"/>
          </p:cNvSpPr>
          <p:nvPr/>
        </p:nvSpPr>
        <p:spPr bwMode="auto">
          <a:xfrm>
            <a:off x="7924800" y="1143000"/>
            <a:ext cx="12192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dirty="0">
                <a:solidFill>
                  <a:srgbClr val="0070C0"/>
                </a:solidFill>
              </a:rPr>
              <a:t>Current Interglacial Period</a:t>
            </a:r>
          </a:p>
        </p:txBody>
      </p:sp>
      <p:sp>
        <p:nvSpPr>
          <p:cNvPr id="58380" name="Line 12"/>
          <p:cNvSpPr>
            <a:spLocks noChangeShapeType="1"/>
          </p:cNvSpPr>
          <p:nvPr/>
        </p:nvSpPr>
        <p:spPr bwMode="auto">
          <a:xfrm>
            <a:off x="8534400" y="1752600"/>
            <a:ext cx="381000" cy="45720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58381" name="Line 13"/>
          <p:cNvSpPr>
            <a:spLocks noChangeShapeType="1"/>
          </p:cNvSpPr>
          <p:nvPr/>
        </p:nvSpPr>
        <p:spPr bwMode="auto">
          <a:xfrm>
            <a:off x="8153400" y="1828800"/>
            <a:ext cx="0" cy="45720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58382" name="Text Box 14"/>
          <p:cNvSpPr txBox="1">
            <a:spLocks noChangeArrowheads="1"/>
          </p:cNvSpPr>
          <p:nvPr/>
        </p:nvSpPr>
        <p:spPr bwMode="auto">
          <a:xfrm>
            <a:off x="2035629" y="1611444"/>
            <a:ext cx="3048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600" b="1" dirty="0">
                <a:solidFill>
                  <a:srgbClr val="FF0000"/>
                </a:solidFill>
              </a:rPr>
              <a:t>Zero line is global avg. in 1950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8382">
                                            <p:txEl>
                                              <p:pRg st="0" end="0"/>
                                            </p:txEl>
                                          </p:spTgt>
                                        </p:tgtEl>
                                        <p:attrNameLst>
                                          <p:attrName>style.visibility</p:attrName>
                                        </p:attrNameLst>
                                      </p:cBhvr>
                                      <p:to>
                                        <p:strVal val="visible"/>
                                      </p:to>
                                    </p:set>
                                    <p:animEffect transition="in" filter="wipe(left)">
                                      <p:cBhvr>
                                        <p:cTn id="7" dur="500"/>
                                        <p:tgtEl>
                                          <p:spTgt spid="583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8379"/>
                                        </p:tgtEl>
                                        <p:attrNameLst>
                                          <p:attrName>style.visibility</p:attrName>
                                        </p:attrNameLst>
                                      </p:cBhvr>
                                      <p:to>
                                        <p:strVal val="visible"/>
                                      </p:to>
                                    </p:set>
                                    <p:animEffect transition="in" filter="wipe(up)">
                                      <p:cBhvr>
                                        <p:cTn id="12" dur="500"/>
                                        <p:tgtEl>
                                          <p:spTgt spid="58379"/>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58381"/>
                                        </p:tgtEl>
                                        <p:attrNameLst>
                                          <p:attrName>style.visibility</p:attrName>
                                        </p:attrNameLst>
                                      </p:cBhvr>
                                      <p:to>
                                        <p:strVal val="visible"/>
                                      </p:to>
                                    </p:set>
                                    <p:animEffect transition="in" filter="wipe(up)">
                                      <p:cBhvr>
                                        <p:cTn id="16" dur="1000"/>
                                        <p:tgtEl>
                                          <p:spTgt spid="58381"/>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58380"/>
                                        </p:tgtEl>
                                        <p:attrNameLst>
                                          <p:attrName>style.visibility</p:attrName>
                                        </p:attrNameLst>
                                      </p:cBhvr>
                                      <p:to>
                                        <p:strVal val="visible"/>
                                      </p:to>
                                    </p:set>
                                    <p:animEffect transition="in" filter="wipe(up)">
                                      <p:cBhvr>
                                        <p:cTn id="19" dur="1000"/>
                                        <p:tgtEl>
                                          <p:spTgt spid="5838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8375"/>
                                        </p:tgtEl>
                                        <p:attrNameLst>
                                          <p:attrName>style.visibility</p:attrName>
                                        </p:attrNameLst>
                                      </p:cBhvr>
                                      <p:to>
                                        <p:strVal val="visible"/>
                                      </p:to>
                                    </p:set>
                                    <p:animEffect transition="in" filter="wipe(left)">
                                      <p:cBhvr>
                                        <p:cTn id="24" dur="500"/>
                                        <p:tgtEl>
                                          <p:spTgt spid="58375"/>
                                        </p:tgtEl>
                                      </p:cBhvr>
                                    </p:animEffect>
                                  </p:childTnLst>
                                </p:cTn>
                              </p:par>
                            </p:childTnLst>
                          </p:cTn>
                        </p:par>
                        <p:par>
                          <p:cTn id="25" fill="hold">
                            <p:stCondLst>
                              <p:cond delay="500"/>
                            </p:stCondLst>
                            <p:childTnLst>
                              <p:par>
                                <p:cTn id="26" presetID="22" presetClass="entr" presetSubtype="2" fill="hold" grpId="0" nodeType="afterEffect">
                                  <p:stCondLst>
                                    <p:cond delay="0"/>
                                  </p:stCondLst>
                                  <p:childTnLst>
                                    <p:set>
                                      <p:cBhvr>
                                        <p:cTn id="27" dur="1" fill="hold">
                                          <p:stCondLst>
                                            <p:cond delay="0"/>
                                          </p:stCondLst>
                                        </p:cTn>
                                        <p:tgtEl>
                                          <p:spTgt spid="58376"/>
                                        </p:tgtEl>
                                        <p:attrNameLst>
                                          <p:attrName>style.visibility</p:attrName>
                                        </p:attrNameLst>
                                      </p:cBhvr>
                                      <p:to>
                                        <p:strVal val="visible"/>
                                      </p:to>
                                    </p:set>
                                    <p:animEffect transition="in" filter="wipe(right)">
                                      <p:cBhvr>
                                        <p:cTn id="28" dur="1000"/>
                                        <p:tgtEl>
                                          <p:spTgt spid="58376"/>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58377"/>
                                        </p:tgtEl>
                                        <p:attrNameLst>
                                          <p:attrName>style.visibility</p:attrName>
                                        </p:attrNameLst>
                                      </p:cBhvr>
                                      <p:to>
                                        <p:strVal val="visible"/>
                                      </p:to>
                                    </p:set>
                                    <p:animEffect transition="in" filter="wipe(left)">
                                      <p:cBhvr>
                                        <p:cTn id="31" dur="1000"/>
                                        <p:tgtEl>
                                          <p:spTgt spid="583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5" grpId="0"/>
      <p:bldP spid="58376" grpId="0" animBg="1"/>
      <p:bldP spid="58377" grpId="0" animBg="1"/>
      <p:bldP spid="58379" grpId="0"/>
      <p:bldP spid="58380" grpId="0" animBg="1"/>
      <p:bldP spid="5838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1" name="Rectangle 5"/>
          <p:cNvSpPr>
            <a:spLocks noGrp="1" noChangeArrowheads="1"/>
          </p:cNvSpPr>
          <p:nvPr>
            <p:ph type="title"/>
          </p:nvPr>
        </p:nvSpPr>
        <p:spPr/>
        <p:txBody>
          <a:bodyPr/>
          <a:lstStyle/>
          <a:p>
            <a:r>
              <a:rPr lang="en-US" dirty="0"/>
              <a:t>Last 420,000 Years (Graph 4)</a:t>
            </a:r>
          </a:p>
        </p:txBody>
      </p:sp>
      <p:pic>
        <p:nvPicPr>
          <p:cNvPr id="60420" name="Picture 4" descr="Picture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19200" y="1600200"/>
            <a:ext cx="76200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3" name="Text Box 7"/>
          <p:cNvSpPr txBox="1">
            <a:spLocks noChangeArrowheads="1"/>
          </p:cNvSpPr>
          <p:nvPr/>
        </p:nvSpPr>
        <p:spPr bwMode="auto">
          <a:xfrm>
            <a:off x="2362200" y="4724400"/>
            <a:ext cx="152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dirty="0">
                <a:solidFill>
                  <a:srgbClr val="0070C0"/>
                </a:solidFill>
              </a:rPr>
              <a:t>Glacial Periods</a:t>
            </a:r>
          </a:p>
        </p:txBody>
      </p:sp>
      <p:sp>
        <p:nvSpPr>
          <p:cNvPr id="60424" name="Line 8"/>
          <p:cNvSpPr>
            <a:spLocks noChangeShapeType="1"/>
          </p:cNvSpPr>
          <p:nvPr/>
        </p:nvSpPr>
        <p:spPr bwMode="auto">
          <a:xfrm flipH="1" flipV="1">
            <a:off x="2895600" y="4267200"/>
            <a:ext cx="152400" cy="457200"/>
          </a:xfrm>
          <a:prstGeom prst="line">
            <a:avLst/>
          </a:prstGeom>
          <a:noFill/>
          <a:ln w="2857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60425" name="Line 9"/>
          <p:cNvSpPr>
            <a:spLocks noChangeShapeType="1"/>
          </p:cNvSpPr>
          <p:nvPr/>
        </p:nvSpPr>
        <p:spPr bwMode="auto">
          <a:xfrm flipV="1">
            <a:off x="3429000" y="4419600"/>
            <a:ext cx="762000" cy="381000"/>
          </a:xfrm>
          <a:prstGeom prst="line">
            <a:avLst/>
          </a:prstGeom>
          <a:noFill/>
          <a:ln w="2857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60426" name="Line 10"/>
          <p:cNvSpPr>
            <a:spLocks noChangeShapeType="1"/>
          </p:cNvSpPr>
          <p:nvPr/>
        </p:nvSpPr>
        <p:spPr bwMode="auto">
          <a:xfrm flipV="1">
            <a:off x="3581400" y="4495800"/>
            <a:ext cx="2133600" cy="381000"/>
          </a:xfrm>
          <a:prstGeom prst="line">
            <a:avLst/>
          </a:prstGeom>
          <a:noFill/>
          <a:ln w="2857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60427" name="Line 11"/>
          <p:cNvSpPr>
            <a:spLocks noChangeShapeType="1"/>
          </p:cNvSpPr>
          <p:nvPr/>
        </p:nvSpPr>
        <p:spPr bwMode="auto">
          <a:xfrm flipV="1">
            <a:off x="3581400" y="4572000"/>
            <a:ext cx="3886200" cy="381000"/>
          </a:xfrm>
          <a:prstGeom prst="line">
            <a:avLst/>
          </a:prstGeom>
          <a:noFill/>
          <a:ln w="2857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60428" name="Text Box 12"/>
          <p:cNvSpPr txBox="1">
            <a:spLocks noChangeArrowheads="1"/>
          </p:cNvSpPr>
          <p:nvPr/>
        </p:nvSpPr>
        <p:spPr bwMode="auto">
          <a:xfrm>
            <a:off x="5257800" y="1905000"/>
            <a:ext cx="1066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400" b="1" dirty="0">
                <a:solidFill>
                  <a:srgbClr val="0070C0"/>
                </a:solidFill>
              </a:rPr>
              <a:t>Interglacial Periods</a:t>
            </a:r>
          </a:p>
        </p:txBody>
      </p:sp>
      <p:sp>
        <p:nvSpPr>
          <p:cNvPr id="60429" name="Line 13"/>
          <p:cNvSpPr>
            <a:spLocks noChangeShapeType="1"/>
          </p:cNvSpPr>
          <p:nvPr/>
        </p:nvSpPr>
        <p:spPr bwMode="auto">
          <a:xfrm flipH="1">
            <a:off x="2286000" y="1905000"/>
            <a:ext cx="3124200" cy="0"/>
          </a:xfrm>
          <a:prstGeom prst="line">
            <a:avLst/>
          </a:prstGeom>
          <a:noFill/>
          <a:ln w="2857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60430" name="Line 14"/>
          <p:cNvSpPr>
            <a:spLocks noChangeShapeType="1"/>
          </p:cNvSpPr>
          <p:nvPr/>
        </p:nvSpPr>
        <p:spPr bwMode="auto">
          <a:xfrm flipH="1" flipV="1">
            <a:off x="3733800" y="1828800"/>
            <a:ext cx="1752600" cy="76200"/>
          </a:xfrm>
          <a:prstGeom prst="line">
            <a:avLst/>
          </a:prstGeom>
          <a:noFill/>
          <a:ln w="2857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60431" name="Line 15"/>
          <p:cNvSpPr>
            <a:spLocks noChangeShapeType="1"/>
          </p:cNvSpPr>
          <p:nvPr/>
        </p:nvSpPr>
        <p:spPr bwMode="auto">
          <a:xfrm flipH="1">
            <a:off x="4953000" y="1905000"/>
            <a:ext cx="533400" cy="76200"/>
          </a:xfrm>
          <a:prstGeom prst="line">
            <a:avLst/>
          </a:prstGeom>
          <a:noFill/>
          <a:ln w="2857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60432" name="Line 16"/>
          <p:cNvSpPr>
            <a:spLocks noChangeShapeType="1"/>
          </p:cNvSpPr>
          <p:nvPr/>
        </p:nvSpPr>
        <p:spPr bwMode="auto">
          <a:xfrm flipV="1">
            <a:off x="6324600" y="1828800"/>
            <a:ext cx="2362200" cy="228600"/>
          </a:xfrm>
          <a:prstGeom prst="line">
            <a:avLst/>
          </a:prstGeom>
          <a:noFill/>
          <a:ln w="2857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60433" name="Line 17"/>
          <p:cNvSpPr>
            <a:spLocks noChangeShapeType="1"/>
          </p:cNvSpPr>
          <p:nvPr/>
        </p:nvSpPr>
        <p:spPr bwMode="auto">
          <a:xfrm flipV="1">
            <a:off x="5943600" y="1752600"/>
            <a:ext cx="762000" cy="152400"/>
          </a:xfrm>
          <a:prstGeom prst="line">
            <a:avLst/>
          </a:prstGeom>
          <a:noFill/>
          <a:ln w="2857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2" name="TextBox 1"/>
          <p:cNvSpPr txBox="1"/>
          <p:nvPr/>
        </p:nvSpPr>
        <p:spPr>
          <a:xfrm>
            <a:off x="2877457" y="2428220"/>
            <a:ext cx="4495800" cy="830997"/>
          </a:xfrm>
          <a:prstGeom prst="rect">
            <a:avLst/>
          </a:prstGeom>
          <a:solidFill>
            <a:srgbClr val="FFC000"/>
          </a:solidFill>
        </p:spPr>
        <p:txBody>
          <a:bodyPr wrap="square" rtlCol="0">
            <a:spAutoFit/>
          </a:bodyPr>
          <a:lstStyle/>
          <a:p>
            <a:pPr algn="ctr"/>
            <a:r>
              <a:rPr lang="en-US" dirty="0"/>
              <a:t>Interglacial periods are warmer and last 10-15,000 years</a:t>
            </a:r>
          </a:p>
        </p:txBody>
      </p:sp>
      <p:sp>
        <p:nvSpPr>
          <p:cNvPr id="16" name="TextBox 15"/>
          <p:cNvSpPr txBox="1"/>
          <p:nvPr/>
        </p:nvSpPr>
        <p:spPr>
          <a:xfrm>
            <a:off x="3403600" y="3559683"/>
            <a:ext cx="4495800" cy="830997"/>
          </a:xfrm>
          <a:prstGeom prst="rect">
            <a:avLst/>
          </a:prstGeom>
          <a:solidFill>
            <a:srgbClr val="00B0F0"/>
          </a:solidFill>
        </p:spPr>
        <p:txBody>
          <a:bodyPr wrap="square" rtlCol="0">
            <a:spAutoFit/>
          </a:bodyPr>
          <a:lstStyle/>
          <a:p>
            <a:pPr algn="ctr"/>
            <a:r>
              <a:rPr lang="en-US" dirty="0"/>
              <a:t>Glacial periods are when ice caps expand &amp; last 50-100,000 years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0428"/>
                                        </p:tgtEl>
                                        <p:attrNameLst>
                                          <p:attrName>style.visibility</p:attrName>
                                        </p:attrNameLst>
                                      </p:cBhvr>
                                      <p:to>
                                        <p:strVal val="visible"/>
                                      </p:to>
                                    </p:set>
                                    <p:animEffect transition="in" filter="wipe(up)">
                                      <p:cBhvr>
                                        <p:cTn id="7" dur="500"/>
                                        <p:tgtEl>
                                          <p:spTgt spid="6042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0431"/>
                                        </p:tgtEl>
                                        <p:attrNameLst>
                                          <p:attrName>style.visibility</p:attrName>
                                        </p:attrNameLst>
                                      </p:cBhvr>
                                      <p:to>
                                        <p:strVal val="visible"/>
                                      </p:to>
                                    </p:set>
                                    <p:animEffect transition="in" filter="wipe(right)">
                                      <p:cBhvr>
                                        <p:cTn id="11" dur="1000"/>
                                        <p:tgtEl>
                                          <p:spTgt spid="60431"/>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60430"/>
                                        </p:tgtEl>
                                        <p:attrNameLst>
                                          <p:attrName>style.visibility</p:attrName>
                                        </p:attrNameLst>
                                      </p:cBhvr>
                                      <p:to>
                                        <p:strVal val="visible"/>
                                      </p:to>
                                    </p:set>
                                    <p:animEffect transition="in" filter="wipe(right)">
                                      <p:cBhvr>
                                        <p:cTn id="14" dur="1000"/>
                                        <p:tgtEl>
                                          <p:spTgt spid="60430"/>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60429"/>
                                        </p:tgtEl>
                                        <p:attrNameLst>
                                          <p:attrName>style.visibility</p:attrName>
                                        </p:attrNameLst>
                                      </p:cBhvr>
                                      <p:to>
                                        <p:strVal val="visible"/>
                                      </p:to>
                                    </p:set>
                                    <p:animEffect transition="in" filter="wipe(right)">
                                      <p:cBhvr>
                                        <p:cTn id="17" dur="1000"/>
                                        <p:tgtEl>
                                          <p:spTgt spid="6042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60433"/>
                                        </p:tgtEl>
                                        <p:attrNameLst>
                                          <p:attrName>style.visibility</p:attrName>
                                        </p:attrNameLst>
                                      </p:cBhvr>
                                      <p:to>
                                        <p:strVal val="visible"/>
                                      </p:to>
                                    </p:set>
                                    <p:animEffect transition="in" filter="wipe(left)">
                                      <p:cBhvr>
                                        <p:cTn id="20" dur="1000"/>
                                        <p:tgtEl>
                                          <p:spTgt spid="60433"/>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60432"/>
                                        </p:tgtEl>
                                        <p:attrNameLst>
                                          <p:attrName>style.visibility</p:attrName>
                                        </p:attrNameLst>
                                      </p:cBhvr>
                                      <p:to>
                                        <p:strVal val="visible"/>
                                      </p:to>
                                    </p:set>
                                    <p:animEffect transition="in" filter="wipe(left)">
                                      <p:cBhvr>
                                        <p:cTn id="23" dur="1000"/>
                                        <p:tgtEl>
                                          <p:spTgt spid="6043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0423"/>
                                        </p:tgtEl>
                                        <p:attrNameLst>
                                          <p:attrName>style.visibility</p:attrName>
                                        </p:attrNameLst>
                                      </p:cBhvr>
                                      <p:to>
                                        <p:strVal val="visible"/>
                                      </p:to>
                                    </p:set>
                                    <p:animEffect transition="in" filter="wipe(left)">
                                      <p:cBhvr>
                                        <p:cTn id="28" dur="500"/>
                                        <p:tgtEl>
                                          <p:spTgt spid="60423"/>
                                        </p:tgtEl>
                                      </p:cBhvr>
                                    </p:animEffect>
                                  </p:childTnLst>
                                </p:cTn>
                              </p:par>
                            </p:childTnLst>
                          </p:cTn>
                        </p:par>
                        <p:par>
                          <p:cTn id="29" fill="hold">
                            <p:stCondLst>
                              <p:cond delay="500"/>
                            </p:stCondLst>
                            <p:childTnLst>
                              <p:par>
                                <p:cTn id="30" presetID="22" presetClass="entr" presetSubtype="4" fill="hold" grpId="0" nodeType="afterEffect">
                                  <p:stCondLst>
                                    <p:cond delay="0"/>
                                  </p:stCondLst>
                                  <p:childTnLst>
                                    <p:set>
                                      <p:cBhvr>
                                        <p:cTn id="31" dur="1" fill="hold">
                                          <p:stCondLst>
                                            <p:cond delay="0"/>
                                          </p:stCondLst>
                                        </p:cTn>
                                        <p:tgtEl>
                                          <p:spTgt spid="60424"/>
                                        </p:tgtEl>
                                        <p:attrNameLst>
                                          <p:attrName>style.visibility</p:attrName>
                                        </p:attrNameLst>
                                      </p:cBhvr>
                                      <p:to>
                                        <p:strVal val="visible"/>
                                      </p:to>
                                    </p:set>
                                    <p:animEffect transition="in" filter="wipe(down)">
                                      <p:cBhvr>
                                        <p:cTn id="32" dur="500"/>
                                        <p:tgtEl>
                                          <p:spTgt spid="60424"/>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60425"/>
                                        </p:tgtEl>
                                        <p:attrNameLst>
                                          <p:attrName>style.visibility</p:attrName>
                                        </p:attrNameLst>
                                      </p:cBhvr>
                                      <p:to>
                                        <p:strVal val="visible"/>
                                      </p:to>
                                    </p:set>
                                    <p:animEffect transition="in" filter="wipe(left)">
                                      <p:cBhvr>
                                        <p:cTn id="35" dur="500"/>
                                        <p:tgtEl>
                                          <p:spTgt spid="60425"/>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60426"/>
                                        </p:tgtEl>
                                        <p:attrNameLst>
                                          <p:attrName>style.visibility</p:attrName>
                                        </p:attrNameLst>
                                      </p:cBhvr>
                                      <p:to>
                                        <p:strVal val="visible"/>
                                      </p:to>
                                    </p:set>
                                    <p:animEffect transition="in" filter="wipe(left)">
                                      <p:cBhvr>
                                        <p:cTn id="38" dur="500"/>
                                        <p:tgtEl>
                                          <p:spTgt spid="60426"/>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60427"/>
                                        </p:tgtEl>
                                        <p:attrNameLst>
                                          <p:attrName>style.visibility</p:attrName>
                                        </p:attrNameLst>
                                      </p:cBhvr>
                                      <p:to>
                                        <p:strVal val="visible"/>
                                      </p:to>
                                    </p:set>
                                    <p:animEffect transition="in" filter="wipe(left)">
                                      <p:cBhvr>
                                        <p:cTn id="41" dur="500"/>
                                        <p:tgtEl>
                                          <p:spTgt spid="6042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wipe(up)">
                                      <p:cBhvr>
                                        <p:cTn id="46" dur="500"/>
                                        <p:tgtEl>
                                          <p:spTgt spid="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up)">
                                      <p:cBhvr>
                                        <p:cTn id="5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3" grpId="0"/>
      <p:bldP spid="60424" grpId="0" animBg="1"/>
      <p:bldP spid="60425" grpId="0" animBg="1"/>
      <p:bldP spid="60426" grpId="0" animBg="1"/>
      <p:bldP spid="60427" grpId="0" animBg="1"/>
      <p:bldP spid="60428" grpId="0"/>
      <p:bldP spid="60429" grpId="0" animBg="1"/>
      <p:bldP spid="60430" grpId="0" animBg="1"/>
      <p:bldP spid="60431" grpId="0" animBg="1"/>
      <p:bldP spid="60432" grpId="0" animBg="1"/>
      <p:bldP spid="60433" grpId="0" animBg="1"/>
      <p:bldP spid="2" grpId="0" animBg="1"/>
      <p:bldP spid="1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9" name="Rectangle 5"/>
          <p:cNvSpPr>
            <a:spLocks noGrp="1" noChangeArrowheads="1"/>
          </p:cNvSpPr>
          <p:nvPr>
            <p:ph type="title"/>
          </p:nvPr>
        </p:nvSpPr>
        <p:spPr>
          <a:xfrm>
            <a:off x="1143000" y="152400"/>
            <a:ext cx="7772400" cy="1143000"/>
          </a:xfrm>
        </p:spPr>
        <p:txBody>
          <a:bodyPr/>
          <a:lstStyle/>
          <a:p>
            <a:r>
              <a:rPr lang="en-US" dirty="0"/>
              <a:t>Last 3 Million Years (Graph 5)</a:t>
            </a:r>
          </a:p>
        </p:txBody>
      </p:sp>
      <p:pic>
        <p:nvPicPr>
          <p:cNvPr id="62468" name="Picture 4" descr="Picture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0" y="1557338"/>
            <a:ext cx="8077200" cy="5300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1" name="Text Box 7"/>
          <p:cNvSpPr txBox="1">
            <a:spLocks noChangeArrowheads="1"/>
          </p:cNvSpPr>
          <p:nvPr/>
        </p:nvSpPr>
        <p:spPr bwMode="auto">
          <a:xfrm>
            <a:off x="990600" y="5410200"/>
            <a:ext cx="9144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dirty="0">
                <a:solidFill>
                  <a:schemeClr val="accent2"/>
                </a:solidFill>
              </a:rPr>
              <a:t>Present Day</a:t>
            </a:r>
          </a:p>
        </p:txBody>
      </p:sp>
      <p:sp>
        <p:nvSpPr>
          <p:cNvPr id="62472" name="Text Box 8"/>
          <p:cNvSpPr txBox="1">
            <a:spLocks noChangeArrowheads="1"/>
          </p:cNvSpPr>
          <p:nvPr/>
        </p:nvSpPr>
        <p:spPr bwMode="auto">
          <a:xfrm>
            <a:off x="7239000" y="1295400"/>
            <a:ext cx="1905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600" b="1" dirty="0">
                <a:solidFill>
                  <a:schemeClr val="accent2"/>
                </a:solidFill>
              </a:rPr>
              <a:t>3 million years ago</a:t>
            </a:r>
          </a:p>
        </p:txBody>
      </p:sp>
      <p:sp>
        <p:nvSpPr>
          <p:cNvPr id="62473" name="Line 9"/>
          <p:cNvSpPr>
            <a:spLocks noChangeShapeType="1"/>
          </p:cNvSpPr>
          <p:nvPr/>
        </p:nvSpPr>
        <p:spPr bwMode="auto">
          <a:xfrm>
            <a:off x="1600200" y="5486398"/>
            <a:ext cx="457200" cy="1"/>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62474" name="Line 10"/>
          <p:cNvSpPr>
            <a:spLocks noChangeShapeType="1"/>
          </p:cNvSpPr>
          <p:nvPr/>
        </p:nvSpPr>
        <p:spPr bwMode="auto">
          <a:xfrm>
            <a:off x="8077200" y="1600200"/>
            <a:ext cx="381000" cy="33655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2472"/>
                                        </p:tgtEl>
                                        <p:attrNameLst>
                                          <p:attrName>style.visibility</p:attrName>
                                        </p:attrNameLst>
                                      </p:cBhvr>
                                      <p:to>
                                        <p:strVal val="visible"/>
                                      </p:to>
                                    </p:set>
                                    <p:animEffect transition="in" filter="wipe(left)">
                                      <p:cBhvr>
                                        <p:cTn id="7" dur="500"/>
                                        <p:tgtEl>
                                          <p:spTgt spid="6247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2474"/>
                                        </p:tgtEl>
                                        <p:attrNameLst>
                                          <p:attrName>style.visibility</p:attrName>
                                        </p:attrNameLst>
                                      </p:cBhvr>
                                      <p:to>
                                        <p:strVal val="visible"/>
                                      </p:to>
                                    </p:set>
                                    <p:animEffect transition="in" filter="wipe(up)">
                                      <p:cBhvr>
                                        <p:cTn id="11" dur="500"/>
                                        <p:tgtEl>
                                          <p:spTgt spid="6247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2471"/>
                                        </p:tgtEl>
                                        <p:attrNameLst>
                                          <p:attrName>style.visibility</p:attrName>
                                        </p:attrNameLst>
                                      </p:cBhvr>
                                      <p:to>
                                        <p:strVal val="visible"/>
                                      </p:to>
                                    </p:set>
                                    <p:animEffect transition="in" filter="wipe(left)">
                                      <p:cBhvr>
                                        <p:cTn id="16" dur="500"/>
                                        <p:tgtEl>
                                          <p:spTgt spid="62471"/>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62473"/>
                                        </p:tgtEl>
                                        <p:attrNameLst>
                                          <p:attrName>style.visibility</p:attrName>
                                        </p:attrNameLst>
                                      </p:cBhvr>
                                      <p:to>
                                        <p:strVal val="visible"/>
                                      </p:to>
                                    </p:set>
                                    <p:animEffect transition="in" filter="wipe(down)">
                                      <p:cBhvr>
                                        <p:cTn id="20" dur="500"/>
                                        <p:tgtEl>
                                          <p:spTgt spid="624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1" grpId="0"/>
      <p:bldP spid="62472" grpId="0"/>
      <p:bldP spid="62473" grpId="0" animBg="1"/>
      <p:bldP spid="6247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188720" y="2969"/>
            <a:ext cx="7772400" cy="762000"/>
          </a:xfrm>
        </p:spPr>
        <p:txBody>
          <a:bodyPr/>
          <a:lstStyle/>
          <a:p>
            <a:pPr algn="ctr"/>
            <a:r>
              <a:rPr lang="en-US" sz="4800" b="1" dirty="0">
                <a:latin typeface="Technical" pitchFamily="66" charset="0"/>
              </a:rPr>
              <a:t>Glaciers and Glaciation</a:t>
            </a:r>
          </a:p>
        </p:txBody>
      </p:sp>
      <p:pic>
        <p:nvPicPr>
          <p:cNvPr id="37893" name="Picture 5" descr="glacier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41169"/>
            <a:ext cx="8986066" cy="59406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78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r>
              <a:rPr lang="en-US" dirty="0"/>
              <a:t>Types of Glaciers</a:t>
            </a:r>
          </a:p>
        </p:txBody>
      </p:sp>
      <p:sp>
        <p:nvSpPr>
          <p:cNvPr id="125955" name="Rectangle 3"/>
          <p:cNvSpPr>
            <a:spLocks noGrp="1" noChangeArrowheads="1"/>
          </p:cNvSpPr>
          <p:nvPr>
            <p:ph type="body" idx="1"/>
          </p:nvPr>
        </p:nvSpPr>
        <p:spPr>
          <a:xfrm>
            <a:off x="1173163" y="1676400"/>
            <a:ext cx="7772400" cy="4419600"/>
          </a:xfrm>
        </p:spPr>
        <p:txBody>
          <a:bodyPr/>
          <a:lstStyle/>
          <a:p>
            <a:pPr marL="1712913" indent="-1712913">
              <a:buNone/>
            </a:pPr>
            <a:r>
              <a:rPr lang="en-US" u="sng" dirty="0">
                <a:solidFill>
                  <a:srgbClr val="FF0000"/>
                </a:solidFill>
              </a:rPr>
              <a:t>Alpine</a:t>
            </a:r>
            <a:r>
              <a:rPr lang="en-US" dirty="0">
                <a:solidFill>
                  <a:srgbClr val="FF0000"/>
                </a:solidFill>
              </a:rPr>
              <a:t> </a:t>
            </a:r>
            <a:r>
              <a:rPr lang="en-US" dirty="0"/>
              <a:t>– </a:t>
            </a:r>
            <a:r>
              <a:rPr lang="en-US" dirty="0">
                <a:solidFill>
                  <a:srgbClr val="00B050"/>
                </a:solidFill>
              </a:rPr>
              <a:t>Formed in mountainous areas; relatively small in size.</a:t>
            </a:r>
          </a:p>
          <a:p>
            <a:pPr marL="1712913" indent="-1712913">
              <a:buNone/>
            </a:pPr>
            <a:endParaRPr lang="en-US" dirty="0"/>
          </a:p>
          <a:p>
            <a:pPr marL="2511425" indent="-2511425">
              <a:buNone/>
            </a:pPr>
            <a:r>
              <a:rPr lang="en-US" u="sng" dirty="0">
                <a:solidFill>
                  <a:srgbClr val="002060"/>
                </a:solidFill>
              </a:rPr>
              <a:t>Continental</a:t>
            </a:r>
            <a:r>
              <a:rPr lang="en-US" dirty="0">
                <a:solidFill>
                  <a:srgbClr val="002060"/>
                </a:solidFill>
              </a:rPr>
              <a:t> </a:t>
            </a:r>
            <a:r>
              <a:rPr lang="en-US" dirty="0"/>
              <a:t>– </a:t>
            </a:r>
            <a:r>
              <a:rPr lang="en-US" dirty="0">
                <a:solidFill>
                  <a:srgbClr val="0070C0"/>
                </a:solidFill>
              </a:rPr>
              <a:t>large expansive ice sheets (these cover Antarctica and Greenland today); these are the  glaciers we will be studying.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5955">
                                            <p:txEl>
                                              <p:pRg st="0" end="0"/>
                                            </p:txEl>
                                          </p:spTgt>
                                        </p:tgtEl>
                                        <p:attrNameLst>
                                          <p:attrName>style.visibility</p:attrName>
                                        </p:attrNameLst>
                                      </p:cBhvr>
                                      <p:to>
                                        <p:strVal val="visible"/>
                                      </p:to>
                                    </p:set>
                                    <p:animEffect transition="in" filter="wipe(left)">
                                      <p:cBhvr>
                                        <p:cTn id="7" dur="500"/>
                                        <p:tgtEl>
                                          <p:spTgt spid="1259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5955">
                                            <p:txEl>
                                              <p:pRg st="2" end="2"/>
                                            </p:txEl>
                                          </p:spTgt>
                                        </p:tgtEl>
                                        <p:attrNameLst>
                                          <p:attrName>style.visibility</p:attrName>
                                        </p:attrNameLst>
                                      </p:cBhvr>
                                      <p:to>
                                        <p:strVal val="visible"/>
                                      </p:to>
                                    </p:set>
                                    <p:animEffect transition="in" filter="wipe(left)">
                                      <p:cBhvr>
                                        <p:cTn id="12" dur="500"/>
                                        <p:tgtEl>
                                          <p:spTgt spid="1259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173163" y="457200"/>
            <a:ext cx="7208837" cy="1143000"/>
          </a:xfrm>
        </p:spPr>
        <p:txBody>
          <a:bodyPr/>
          <a:lstStyle/>
          <a:p>
            <a:r>
              <a:rPr lang="en-US" sz="4800" b="1" dirty="0">
                <a:latin typeface="Technical" pitchFamily="66" charset="0"/>
              </a:rPr>
              <a:t>What forms a glacier?</a:t>
            </a:r>
          </a:p>
        </p:txBody>
      </p:sp>
      <p:sp>
        <p:nvSpPr>
          <p:cNvPr id="29699" name="Rectangle 3"/>
          <p:cNvSpPr>
            <a:spLocks noGrp="1" noChangeArrowheads="1"/>
          </p:cNvSpPr>
          <p:nvPr>
            <p:ph type="body" idx="1"/>
          </p:nvPr>
        </p:nvSpPr>
        <p:spPr>
          <a:xfrm>
            <a:off x="1173164" y="1676400"/>
            <a:ext cx="7483474" cy="4572000"/>
          </a:xfrm>
        </p:spPr>
        <p:txBody>
          <a:bodyPr/>
          <a:lstStyle/>
          <a:p>
            <a:r>
              <a:rPr lang="en-US" dirty="0">
                <a:solidFill>
                  <a:srgbClr val="FF0000"/>
                </a:solidFill>
                <a:latin typeface="Arial Narrow" pitchFamily="34" charset="0"/>
                <a:cs typeface="Times New Roman" pitchFamily="18" charset="0"/>
              </a:rPr>
              <a:t>Ice is formed from recrystallized snow.</a:t>
            </a:r>
            <a:r>
              <a:rPr lang="en-US" dirty="0">
                <a:solidFill>
                  <a:srgbClr val="FF0000"/>
                </a:solidFill>
                <a:cs typeface="Arial" charset="0"/>
              </a:rPr>
              <a:t> </a:t>
            </a:r>
          </a:p>
          <a:p>
            <a:pPr marL="0" indent="0">
              <a:buNone/>
            </a:pPr>
            <a:r>
              <a:rPr lang="en-US" sz="1000" dirty="0">
                <a:solidFill>
                  <a:srgbClr val="000000"/>
                </a:solidFill>
                <a:cs typeface="Arial" charset="0"/>
              </a:rPr>
              <a:t> </a:t>
            </a:r>
          </a:p>
          <a:p>
            <a:r>
              <a:rPr lang="en-US" dirty="0">
                <a:solidFill>
                  <a:srgbClr val="002060"/>
                </a:solidFill>
                <a:latin typeface="Arial Narrow" pitchFamily="34" charset="0"/>
                <a:cs typeface="Times New Roman" pitchFamily="18" charset="0"/>
              </a:rPr>
              <a:t>Individual flakes of snow turn to rounded chunks of icy material.</a:t>
            </a:r>
            <a:endParaRPr lang="en-US" dirty="0">
              <a:solidFill>
                <a:srgbClr val="002060"/>
              </a:solidFill>
              <a:cs typeface="Arial" charset="0"/>
            </a:endParaRPr>
          </a:p>
          <a:p>
            <a:pPr marL="0" indent="0">
              <a:buNone/>
            </a:pPr>
            <a:r>
              <a:rPr lang="en-US" sz="1000" dirty="0">
                <a:solidFill>
                  <a:srgbClr val="000000"/>
                </a:solidFill>
                <a:cs typeface="Arial" charset="0"/>
              </a:rPr>
              <a:t> </a:t>
            </a:r>
          </a:p>
          <a:p>
            <a:r>
              <a:rPr lang="en-US" dirty="0">
                <a:solidFill>
                  <a:srgbClr val="00B050"/>
                </a:solidFill>
                <a:latin typeface="Arial Narrow" pitchFamily="34" charset="0"/>
                <a:cs typeface="Arial" charset="0"/>
              </a:rPr>
              <a:t>As</a:t>
            </a:r>
            <a:r>
              <a:rPr lang="en-US" dirty="0">
                <a:solidFill>
                  <a:srgbClr val="00B050"/>
                </a:solidFill>
                <a:cs typeface="Arial" charset="0"/>
              </a:rPr>
              <a:t> </a:t>
            </a:r>
            <a:r>
              <a:rPr lang="en-US" dirty="0">
                <a:solidFill>
                  <a:srgbClr val="00B050"/>
                </a:solidFill>
                <a:latin typeface="Arial Narrow" pitchFamily="34" charset="0"/>
                <a:cs typeface="Times New Roman" pitchFamily="18" charset="0"/>
              </a:rPr>
              <a:t>more snow falls, the pressure compacts the layers of the icy snow. </a:t>
            </a:r>
          </a:p>
          <a:p>
            <a:pPr marL="0" indent="0">
              <a:buNone/>
            </a:pPr>
            <a:endParaRPr lang="en-US" sz="1000" dirty="0">
              <a:solidFill>
                <a:srgbClr val="000000"/>
              </a:solidFill>
              <a:latin typeface="Arial Narrow" pitchFamily="34" charset="0"/>
              <a:cs typeface="Times New Roman" pitchFamily="18" charset="0"/>
            </a:endParaRPr>
          </a:p>
          <a:p>
            <a:r>
              <a:rPr lang="en-US" dirty="0">
                <a:solidFill>
                  <a:srgbClr val="C00000"/>
                </a:solidFill>
                <a:latin typeface="Arial Narrow" pitchFamily="34" charset="0"/>
                <a:cs typeface="Times New Roman" pitchFamily="18" charset="0"/>
              </a:rPr>
              <a:t>When the glacier gets big enough, ice at the base deforms and the glacier flows.</a:t>
            </a:r>
          </a:p>
        </p:txBody>
      </p:sp>
      <p:sp>
        <p:nvSpPr>
          <p:cNvPr id="2" name="TextBox 1">
            <a:extLst>
              <a:ext uri="{FF2B5EF4-FFF2-40B4-BE49-F238E27FC236}">
                <a16:creationId xmlns:a16="http://schemas.microsoft.com/office/drawing/2014/main" id="{D3F549AF-DDD0-D9B1-6040-B7D991E4BFB8}"/>
              </a:ext>
            </a:extLst>
          </p:cNvPr>
          <p:cNvSpPr txBox="1"/>
          <p:nvPr/>
        </p:nvSpPr>
        <p:spPr>
          <a:xfrm>
            <a:off x="510381" y="6267203"/>
            <a:ext cx="8534400" cy="483017"/>
          </a:xfrm>
          <a:prstGeom prst="rect">
            <a:avLst/>
          </a:prstGeom>
          <a:solidFill>
            <a:srgbClr val="FFFF00"/>
          </a:solidFill>
        </p:spPr>
        <p:txBody>
          <a:bodyPr wrap="square">
            <a:spAutoFit/>
          </a:bodyPr>
          <a:lstStyle/>
          <a:p>
            <a:pPr marL="0" marR="0">
              <a:lnSpc>
                <a:spcPct val="115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Glacier Formation </a:t>
            </a:r>
            <a:r>
              <a:rPr lang="en-US" sz="2400" u="sng" dirty="0">
                <a:solidFill>
                  <a:srgbClr val="CC00CC"/>
                </a:solidFill>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https://screenpal.com/watch/cFQUFsYimH</a:t>
            </a:r>
            <a:r>
              <a:rPr lang="en-US" sz="2400" dirty="0">
                <a:solidFill>
                  <a:srgbClr val="CC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(4:39)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500"/>
                                        <p:tgtEl>
                                          <p:spTgt spid="296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699">
                                            <p:txEl>
                                              <p:pRg st="2" end="2"/>
                                            </p:txEl>
                                          </p:spTgt>
                                        </p:tgtEl>
                                        <p:attrNameLst>
                                          <p:attrName>style.visibility</p:attrName>
                                        </p:attrNameLst>
                                      </p:cBhvr>
                                      <p:to>
                                        <p:strVal val="visible"/>
                                      </p:to>
                                    </p:set>
                                    <p:animEffect transition="in" filter="fade">
                                      <p:cBhvr>
                                        <p:cTn id="12" dur="500"/>
                                        <p:tgtEl>
                                          <p:spTgt spid="2969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699">
                                            <p:txEl>
                                              <p:pRg st="4" end="4"/>
                                            </p:txEl>
                                          </p:spTgt>
                                        </p:tgtEl>
                                        <p:attrNameLst>
                                          <p:attrName>style.visibility</p:attrName>
                                        </p:attrNameLst>
                                      </p:cBhvr>
                                      <p:to>
                                        <p:strVal val="visible"/>
                                      </p:to>
                                    </p:set>
                                    <p:animEffect transition="in" filter="fade">
                                      <p:cBhvr>
                                        <p:cTn id="17" dur="500"/>
                                        <p:tgtEl>
                                          <p:spTgt spid="2969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699">
                                            <p:txEl>
                                              <p:pRg st="6" end="6"/>
                                            </p:txEl>
                                          </p:spTgt>
                                        </p:tgtEl>
                                        <p:attrNameLst>
                                          <p:attrName>style.visibility</p:attrName>
                                        </p:attrNameLst>
                                      </p:cBhvr>
                                      <p:to>
                                        <p:strVal val="visible"/>
                                      </p:to>
                                    </p:set>
                                    <p:animEffect transition="in" filter="fade">
                                      <p:cBhvr>
                                        <p:cTn id="22" dur="500"/>
                                        <p:tgtEl>
                                          <p:spTgt spid="2969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143000" y="228600"/>
            <a:ext cx="7772400" cy="1143000"/>
          </a:xfrm>
        </p:spPr>
        <p:txBody>
          <a:bodyPr/>
          <a:lstStyle/>
          <a:p>
            <a:pPr algn="ctr"/>
            <a:r>
              <a:rPr lang="en-US" b="1" dirty="0">
                <a:latin typeface="Technical" pitchFamily="66" charset="0"/>
              </a:rPr>
              <a:t>We are in an Ice Age </a:t>
            </a:r>
            <a:br>
              <a:rPr lang="en-US" b="1" dirty="0">
                <a:latin typeface="Technical" pitchFamily="66" charset="0"/>
              </a:rPr>
            </a:br>
            <a:r>
              <a:rPr lang="en-US" b="1" dirty="0">
                <a:latin typeface="Technical" pitchFamily="66" charset="0"/>
              </a:rPr>
              <a:t>right now!</a:t>
            </a:r>
          </a:p>
        </p:txBody>
      </p:sp>
      <p:sp>
        <p:nvSpPr>
          <p:cNvPr id="30723" name="Rectangle 3"/>
          <p:cNvSpPr>
            <a:spLocks noGrp="1" noChangeArrowheads="1"/>
          </p:cNvSpPr>
          <p:nvPr>
            <p:ph type="body" idx="1"/>
          </p:nvPr>
        </p:nvSpPr>
        <p:spPr>
          <a:xfrm>
            <a:off x="1173163" y="1295400"/>
            <a:ext cx="7772400" cy="5562600"/>
          </a:xfrm>
        </p:spPr>
        <p:txBody>
          <a:bodyPr/>
          <a:lstStyle/>
          <a:p>
            <a:pPr algn="ctr">
              <a:buFont typeface="Wingdings" pitchFamily="2" charset="2"/>
              <a:buNone/>
            </a:pPr>
            <a:r>
              <a:rPr lang="en-US" dirty="0">
                <a:solidFill>
                  <a:srgbClr val="00B050"/>
                </a:solidFill>
                <a:latin typeface="Arial Narrow" pitchFamily="34" charset="0"/>
                <a:cs typeface="Times New Roman" pitchFamily="18" charset="0"/>
              </a:rPr>
              <a:t>Glaciers are visible today.</a:t>
            </a:r>
          </a:p>
          <a:p>
            <a:r>
              <a:rPr lang="en-US" sz="2800" dirty="0">
                <a:solidFill>
                  <a:srgbClr val="C00000"/>
                </a:solidFill>
                <a:latin typeface="Arial Narrow" pitchFamily="34" charset="0"/>
                <a:cs typeface="Times New Roman" pitchFamily="18" charset="0"/>
              </a:rPr>
              <a:t>When the polar ice caps cover a smaller area, such as present day, it is referred to as an </a:t>
            </a:r>
            <a:r>
              <a:rPr lang="en-US" sz="2800" u="sng" dirty="0">
                <a:solidFill>
                  <a:srgbClr val="C00000"/>
                </a:solidFill>
                <a:latin typeface="Arial Narrow" pitchFamily="34" charset="0"/>
                <a:cs typeface="Times New Roman" pitchFamily="18" charset="0"/>
              </a:rPr>
              <a:t>interglacial </a:t>
            </a:r>
            <a:r>
              <a:rPr lang="en-US" sz="2800" dirty="0">
                <a:solidFill>
                  <a:srgbClr val="C00000"/>
                </a:solidFill>
                <a:latin typeface="Arial Narrow" pitchFamily="34" charset="0"/>
                <a:cs typeface="Times New Roman" pitchFamily="18" charset="0"/>
              </a:rPr>
              <a:t>period.</a:t>
            </a:r>
          </a:p>
          <a:p>
            <a:r>
              <a:rPr lang="en-US" sz="2800" dirty="0">
                <a:solidFill>
                  <a:srgbClr val="0070C0"/>
                </a:solidFill>
                <a:latin typeface="Arial Narrow" pitchFamily="34" charset="0"/>
                <a:cs typeface="Times New Roman" pitchFamily="18" charset="0"/>
              </a:rPr>
              <a:t>When the polar ice caps cover a larger area, it is referred to as a </a:t>
            </a:r>
            <a:r>
              <a:rPr lang="en-US" sz="2800" u="sng" dirty="0">
                <a:solidFill>
                  <a:srgbClr val="0070C0"/>
                </a:solidFill>
                <a:latin typeface="Arial Narrow" pitchFamily="34" charset="0"/>
                <a:cs typeface="Times New Roman" pitchFamily="18" charset="0"/>
              </a:rPr>
              <a:t>glacial</a:t>
            </a:r>
            <a:r>
              <a:rPr lang="en-US" sz="2800" dirty="0">
                <a:solidFill>
                  <a:srgbClr val="0070C0"/>
                </a:solidFill>
                <a:latin typeface="Arial Narrow" pitchFamily="34" charset="0"/>
                <a:cs typeface="Times New Roman" pitchFamily="18" charset="0"/>
              </a:rPr>
              <a:t> period.</a:t>
            </a:r>
          </a:p>
        </p:txBody>
      </p:sp>
      <p:sp>
        <p:nvSpPr>
          <p:cNvPr id="30724" name="Text Box 4"/>
          <p:cNvSpPr txBox="1">
            <a:spLocks noChangeArrowheads="1"/>
          </p:cNvSpPr>
          <p:nvPr/>
        </p:nvSpPr>
        <p:spPr bwMode="auto">
          <a:xfrm>
            <a:off x="1676400" y="4343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rgbClr val="000000"/>
                </a:solidFill>
                <a:latin typeface="Arial" charset="0"/>
                <a:cs typeface="Arial" charset="0"/>
                <a:hlinkClick r:id="rId2"/>
              </a:rPr>
              <a:t> </a:t>
            </a:r>
            <a:r>
              <a:rPr lang="en-US">
                <a:solidFill>
                  <a:srgbClr val="000000"/>
                </a:solidFill>
                <a:latin typeface="Arial" charset="0"/>
                <a:cs typeface="Arial" charset="0"/>
              </a:rPr>
              <a:t>  </a:t>
            </a:r>
          </a:p>
        </p:txBody>
      </p:sp>
      <p:pic>
        <p:nvPicPr>
          <p:cNvPr id="30725" name="Picture 5" descr="arct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810000"/>
            <a:ext cx="3048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30726" name="Picture 6" descr="greenl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599" y="3810000"/>
            <a:ext cx="3997213" cy="2901950"/>
          </a:xfrm>
          <a:prstGeom prst="rect">
            <a:avLst/>
          </a:prstGeom>
          <a:noFill/>
          <a:extLst>
            <a:ext uri="{909E8E84-426E-40DD-AFC4-6F175D3DCCD1}">
              <a14:hiddenFill xmlns:a14="http://schemas.microsoft.com/office/drawing/2010/main">
                <a:solidFill>
                  <a:srgbClr val="FFFFFF"/>
                </a:solidFill>
              </a14:hiddenFill>
            </a:ext>
          </a:extLst>
        </p:spPr>
      </p:pic>
      <p:sp>
        <p:nvSpPr>
          <p:cNvPr id="30727" name="Text Box 7"/>
          <p:cNvSpPr txBox="1">
            <a:spLocks noChangeArrowheads="1"/>
          </p:cNvSpPr>
          <p:nvPr/>
        </p:nvSpPr>
        <p:spPr bwMode="auto">
          <a:xfrm rot="20523843">
            <a:off x="1434527" y="5638799"/>
            <a:ext cx="2743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dirty="0">
                <a:latin typeface="Arial" charset="0"/>
              </a:rPr>
              <a:t>Polar Ice Caps</a:t>
            </a:r>
          </a:p>
        </p:txBody>
      </p:sp>
      <p:sp>
        <p:nvSpPr>
          <p:cNvPr id="30728" name="Text Box 8"/>
          <p:cNvSpPr txBox="1">
            <a:spLocks noChangeArrowheads="1"/>
          </p:cNvSpPr>
          <p:nvPr/>
        </p:nvSpPr>
        <p:spPr bwMode="auto">
          <a:xfrm>
            <a:off x="6459538" y="6048576"/>
            <a:ext cx="23273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2800" dirty="0">
                <a:solidFill>
                  <a:schemeClr val="bg1"/>
                </a:solidFill>
                <a:latin typeface="Arial" charset="0"/>
              </a:rPr>
              <a:t>Greenland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wipe(left)">
                                      <p:cBhvr>
                                        <p:cTn id="7" dur="500"/>
                                        <p:tgtEl>
                                          <p:spTgt spid="307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0723">
                                            <p:txEl>
                                              <p:pRg st="1" end="1"/>
                                            </p:txEl>
                                          </p:spTgt>
                                        </p:tgtEl>
                                        <p:attrNameLst>
                                          <p:attrName>style.visibility</p:attrName>
                                        </p:attrNameLst>
                                      </p:cBhvr>
                                      <p:to>
                                        <p:strVal val="visible"/>
                                      </p:to>
                                    </p:set>
                                    <p:animEffect transition="in" filter="wipe(left)">
                                      <p:cBhvr>
                                        <p:cTn id="12" dur="500"/>
                                        <p:tgtEl>
                                          <p:spTgt spid="307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499"/>
                                          </p:stCondLst>
                                        </p:cTn>
                                        <p:tgtEl>
                                          <p:spTgt spid="30725"/>
                                        </p:tgtEl>
                                        <p:attrNameLst>
                                          <p:attrName>style.visibility</p:attrName>
                                        </p:attrNameLst>
                                      </p:cBhvr>
                                      <p:to>
                                        <p:strVal val="visible"/>
                                      </p:to>
                                    </p:set>
                                  </p:childTnLst>
                                </p:cTn>
                              </p:par>
                            </p:childTnLst>
                          </p:cTn>
                        </p:par>
                        <p:par>
                          <p:cTn id="17" fill="hold">
                            <p:stCondLst>
                              <p:cond delay="500"/>
                            </p:stCondLst>
                            <p:childTnLst>
                              <p:par>
                                <p:cTn id="18" presetID="2" presetClass="entr" presetSubtype="4" fill="hold" grpId="0" nodeType="afterEffect">
                                  <p:stCondLst>
                                    <p:cond delay="500"/>
                                  </p:stCondLst>
                                  <p:childTnLst>
                                    <p:set>
                                      <p:cBhvr>
                                        <p:cTn id="19" dur="1" fill="hold">
                                          <p:stCondLst>
                                            <p:cond delay="0"/>
                                          </p:stCondLst>
                                        </p:cTn>
                                        <p:tgtEl>
                                          <p:spTgt spid="30727"/>
                                        </p:tgtEl>
                                        <p:attrNameLst>
                                          <p:attrName>style.visibility</p:attrName>
                                        </p:attrNameLst>
                                      </p:cBhvr>
                                      <p:to>
                                        <p:strVal val="visible"/>
                                      </p:to>
                                    </p:set>
                                    <p:anim calcmode="lin" valueType="num">
                                      <p:cBhvr additive="base">
                                        <p:cTn id="20" dur="500" fill="hold"/>
                                        <p:tgtEl>
                                          <p:spTgt spid="30727"/>
                                        </p:tgtEl>
                                        <p:attrNameLst>
                                          <p:attrName>ppt_x</p:attrName>
                                        </p:attrNameLst>
                                      </p:cBhvr>
                                      <p:tavLst>
                                        <p:tav tm="0">
                                          <p:val>
                                            <p:strVal val="#ppt_x"/>
                                          </p:val>
                                        </p:tav>
                                        <p:tav tm="100000">
                                          <p:val>
                                            <p:strVal val="#ppt_x"/>
                                          </p:val>
                                        </p:tav>
                                      </p:tavLst>
                                    </p:anim>
                                    <p:anim calcmode="lin" valueType="num">
                                      <p:cBhvr additive="base">
                                        <p:cTn id="21" dur="500" fill="hold"/>
                                        <p:tgtEl>
                                          <p:spTgt spid="3072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499"/>
                                          </p:stCondLst>
                                        </p:cTn>
                                        <p:tgtEl>
                                          <p:spTgt spid="30726"/>
                                        </p:tgtEl>
                                        <p:attrNameLst>
                                          <p:attrName>style.visibility</p:attrName>
                                        </p:attrNameLst>
                                      </p:cBhvr>
                                      <p:to>
                                        <p:strVal val="visible"/>
                                      </p:to>
                                    </p:set>
                                  </p:childTnLst>
                                </p:cTn>
                              </p:par>
                            </p:childTnLst>
                          </p:cTn>
                        </p:par>
                        <p:par>
                          <p:cTn id="26" fill="hold">
                            <p:stCondLst>
                              <p:cond delay="500"/>
                            </p:stCondLst>
                            <p:childTnLst>
                              <p:par>
                                <p:cTn id="27" presetID="2" presetClass="entr" presetSubtype="4" fill="hold" grpId="0" nodeType="afterEffect">
                                  <p:stCondLst>
                                    <p:cond delay="500"/>
                                  </p:stCondLst>
                                  <p:childTnLst>
                                    <p:set>
                                      <p:cBhvr>
                                        <p:cTn id="28" dur="1" fill="hold">
                                          <p:stCondLst>
                                            <p:cond delay="0"/>
                                          </p:stCondLst>
                                        </p:cTn>
                                        <p:tgtEl>
                                          <p:spTgt spid="30728"/>
                                        </p:tgtEl>
                                        <p:attrNameLst>
                                          <p:attrName>style.visibility</p:attrName>
                                        </p:attrNameLst>
                                      </p:cBhvr>
                                      <p:to>
                                        <p:strVal val="visible"/>
                                      </p:to>
                                    </p:set>
                                    <p:anim calcmode="lin" valueType="num">
                                      <p:cBhvr additive="base">
                                        <p:cTn id="29" dur="500" fill="hold"/>
                                        <p:tgtEl>
                                          <p:spTgt spid="30728"/>
                                        </p:tgtEl>
                                        <p:attrNameLst>
                                          <p:attrName>ppt_x</p:attrName>
                                        </p:attrNameLst>
                                      </p:cBhvr>
                                      <p:tavLst>
                                        <p:tav tm="0">
                                          <p:val>
                                            <p:strVal val="#ppt_x"/>
                                          </p:val>
                                        </p:tav>
                                        <p:tav tm="100000">
                                          <p:val>
                                            <p:strVal val="#ppt_x"/>
                                          </p:val>
                                        </p:tav>
                                      </p:tavLst>
                                    </p:anim>
                                    <p:anim calcmode="lin" valueType="num">
                                      <p:cBhvr additive="base">
                                        <p:cTn id="30" dur="500" fill="hold"/>
                                        <p:tgtEl>
                                          <p:spTgt spid="3072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0723">
                                            <p:txEl>
                                              <p:pRg st="2" end="2"/>
                                            </p:txEl>
                                          </p:spTgt>
                                        </p:tgtEl>
                                        <p:attrNameLst>
                                          <p:attrName>style.visibility</p:attrName>
                                        </p:attrNameLst>
                                      </p:cBhvr>
                                      <p:to>
                                        <p:strVal val="visible"/>
                                      </p:to>
                                    </p:set>
                                    <p:animEffect transition="in" filter="wipe(left)">
                                      <p:cBhvr>
                                        <p:cTn id="35" dur="500"/>
                                        <p:tgtEl>
                                          <p:spTgt spid="307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7" grpId="0" autoUpdateAnimBg="0"/>
      <p:bldP spid="30728"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2486" y="76201"/>
            <a:ext cx="8271514" cy="6705599"/>
          </a:xfrm>
        </p:spPr>
      </p:pic>
      <p:sp>
        <p:nvSpPr>
          <p:cNvPr id="3" name="TextBox 2">
            <a:extLst>
              <a:ext uri="{FF2B5EF4-FFF2-40B4-BE49-F238E27FC236}">
                <a16:creationId xmlns:a16="http://schemas.microsoft.com/office/drawing/2014/main" id="{6852206C-9F2E-DC51-B30D-140B1FD90E12}"/>
              </a:ext>
            </a:extLst>
          </p:cNvPr>
          <p:cNvSpPr txBox="1"/>
          <p:nvPr/>
        </p:nvSpPr>
        <p:spPr>
          <a:xfrm>
            <a:off x="533400" y="6270083"/>
            <a:ext cx="8534400" cy="483017"/>
          </a:xfrm>
          <a:prstGeom prst="rect">
            <a:avLst/>
          </a:prstGeom>
          <a:solidFill>
            <a:srgbClr val="FFFF00"/>
          </a:solidFill>
        </p:spPr>
        <p:txBody>
          <a:bodyPr wrap="square">
            <a:spAutoFit/>
          </a:bodyPr>
          <a:lstStyle/>
          <a:p>
            <a:pPr marL="0" marR="0">
              <a:lnSpc>
                <a:spcPct val="115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Glacial Calving </a:t>
            </a:r>
            <a:r>
              <a:rPr lang="en-US" sz="2400" u="sng" dirty="0">
                <a:solidFill>
                  <a:srgbClr val="CC00CC"/>
                </a:solidFill>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https://screenpal.com/watch/cFQUqVYiHX</a:t>
            </a:r>
            <a:r>
              <a:rPr lang="en-US" sz="2400" dirty="0">
                <a:solidFill>
                  <a:srgbClr val="CC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(3:46)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2847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en-US" dirty="0"/>
              <a:t>How Does a Glacier Move?</a:t>
            </a:r>
          </a:p>
        </p:txBody>
      </p:sp>
      <p:sp>
        <p:nvSpPr>
          <p:cNvPr id="123907" name="Rectangle 3"/>
          <p:cNvSpPr>
            <a:spLocks noGrp="1" noChangeArrowheads="1"/>
          </p:cNvSpPr>
          <p:nvPr>
            <p:ph type="body" idx="1"/>
          </p:nvPr>
        </p:nvSpPr>
        <p:spPr/>
        <p:txBody>
          <a:bodyPr/>
          <a:lstStyle/>
          <a:p>
            <a:endParaRPr lang="en-US" dirty="0"/>
          </a:p>
        </p:txBody>
      </p:sp>
      <p:pic>
        <p:nvPicPr>
          <p:cNvPr id="123909" name="Picture 5" descr="nov11_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981200"/>
            <a:ext cx="7772400" cy="411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en-US" sz="4000" dirty="0"/>
              <a:t>Glacial Lobe (alpine) as it Advances</a:t>
            </a:r>
          </a:p>
        </p:txBody>
      </p:sp>
      <p:sp>
        <p:nvSpPr>
          <p:cNvPr id="124931" name="Rectangle 3"/>
          <p:cNvSpPr>
            <a:spLocks noGrp="1" noChangeArrowheads="1"/>
          </p:cNvSpPr>
          <p:nvPr>
            <p:ph type="body" idx="1"/>
          </p:nvPr>
        </p:nvSpPr>
        <p:spPr/>
        <p:txBody>
          <a:bodyPr/>
          <a:lstStyle/>
          <a:p>
            <a:endParaRPr lang="en-US" dirty="0"/>
          </a:p>
        </p:txBody>
      </p:sp>
      <p:pic>
        <p:nvPicPr>
          <p:cNvPr id="124933" name="Picture 5" descr="glacier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981200"/>
            <a:ext cx="7696200" cy="40878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Receding Glacier topography</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905000"/>
            <a:ext cx="8001000" cy="3767137"/>
          </a:xfrm>
        </p:spPr>
      </p:pic>
      <p:sp>
        <p:nvSpPr>
          <p:cNvPr id="5" name="TextBox 4"/>
          <p:cNvSpPr txBox="1"/>
          <p:nvPr/>
        </p:nvSpPr>
        <p:spPr>
          <a:xfrm>
            <a:off x="7848600" y="3048000"/>
            <a:ext cx="1219200" cy="307777"/>
          </a:xfrm>
          <a:prstGeom prst="rect">
            <a:avLst/>
          </a:prstGeom>
          <a:solidFill>
            <a:schemeClr val="bg1"/>
          </a:solidFill>
        </p:spPr>
        <p:txBody>
          <a:bodyPr wrap="square" rtlCol="0">
            <a:spAutoFit/>
          </a:bodyPr>
          <a:lstStyle/>
          <a:p>
            <a:r>
              <a:rPr lang="en-US" sz="1400" dirty="0">
                <a:latin typeface="Arial Black" panose="020B0A04020102020204" pitchFamily="34" charset="0"/>
              </a:rPr>
              <a:t>floodplain</a:t>
            </a:r>
          </a:p>
        </p:txBody>
      </p:sp>
    </p:spTree>
    <p:extLst>
      <p:ext uri="{BB962C8B-B14F-4D97-AF65-F5344CB8AC3E}">
        <p14:creationId xmlns:p14="http://schemas.microsoft.com/office/powerpoint/2010/main" val="39010229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lgn="ctr"/>
            <a:r>
              <a:rPr lang="en-US" dirty="0">
                <a:latin typeface="Technical" pitchFamily="66" charset="0"/>
              </a:rPr>
              <a:t>Glaciers in the Midwest</a:t>
            </a:r>
          </a:p>
        </p:txBody>
      </p:sp>
      <p:sp>
        <p:nvSpPr>
          <p:cNvPr id="36869" name="Rectangle 5"/>
          <p:cNvSpPr>
            <a:spLocks noChangeArrowheads="1"/>
          </p:cNvSpPr>
          <p:nvPr/>
        </p:nvSpPr>
        <p:spPr bwMode="auto">
          <a:xfrm>
            <a:off x="1647825" y="1219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pic>
        <p:nvPicPr>
          <p:cNvPr id="36868" name="Picture 4" descr="http://www.radonpro.com/images/glaciers.gif"/>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143000" y="1371600"/>
            <a:ext cx="777240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56385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220 07 glmap22 colored b gr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75" y="3175"/>
            <a:ext cx="9223375" cy="6854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82742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sz="4000" dirty="0"/>
              <a:t>Using Maps to Identify Glacial Features</a:t>
            </a:r>
          </a:p>
        </p:txBody>
      </p:sp>
      <p:sp>
        <p:nvSpPr>
          <p:cNvPr id="104451" name="Rectangle 3"/>
          <p:cNvSpPr>
            <a:spLocks noGrp="1" noChangeArrowheads="1"/>
          </p:cNvSpPr>
          <p:nvPr>
            <p:ph type="body" idx="1"/>
          </p:nvPr>
        </p:nvSpPr>
        <p:spPr/>
        <p:txBody>
          <a:bodyPr/>
          <a:lstStyle/>
          <a:p>
            <a:r>
              <a:rPr lang="en-US" dirty="0">
                <a:solidFill>
                  <a:srgbClr val="FF0000"/>
                </a:solidFill>
              </a:rPr>
              <a:t>Topographic Maps show lines called </a:t>
            </a:r>
            <a:r>
              <a:rPr lang="en-US" u="sng" dirty="0">
                <a:solidFill>
                  <a:srgbClr val="FF0000"/>
                </a:solidFill>
              </a:rPr>
              <a:t>contours</a:t>
            </a:r>
            <a:r>
              <a:rPr lang="en-US" dirty="0">
                <a:solidFill>
                  <a:srgbClr val="FF0000"/>
                </a:solidFill>
              </a:rPr>
              <a:t>.  These lines connect equal areas of elevation.  </a:t>
            </a:r>
          </a:p>
          <a:p>
            <a:pPr marL="0" indent="0">
              <a:buNone/>
            </a:pPr>
            <a:endParaRPr lang="en-US" sz="1200" dirty="0">
              <a:solidFill>
                <a:srgbClr val="FF0000"/>
              </a:solidFill>
            </a:endParaRPr>
          </a:p>
          <a:p>
            <a:r>
              <a:rPr lang="en-US" dirty="0">
                <a:solidFill>
                  <a:srgbClr val="0070C0"/>
                </a:solidFill>
              </a:rPr>
              <a:t>Areas that have contour lines close together indicate that there is a </a:t>
            </a:r>
            <a:r>
              <a:rPr lang="en-US" dirty="0">
                <a:solidFill>
                  <a:srgbClr val="002060"/>
                </a:solidFill>
              </a:rPr>
              <a:t>greater change in elevation</a:t>
            </a:r>
            <a:r>
              <a:rPr lang="en-US" dirty="0">
                <a:solidFill>
                  <a:srgbClr val="0070C0"/>
                </a:solidFill>
              </a:rPr>
              <a:t> in a short distance (either up or down).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4451">
                                            <p:txEl>
                                              <p:pRg st="0" end="0"/>
                                            </p:txEl>
                                          </p:spTgt>
                                        </p:tgtEl>
                                        <p:attrNameLst>
                                          <p:attrName>style.visibility</p:attrName>
                                        </p:attrNameLst>
                                      </p:cBhvr>
                                      <p:to>
                                        <p:strVal val="visible"/>
                                      </p:to>
                                    </p:set>
                                    <p:animEffect transition="in" filter="wipe(up)">
                                      <p:cBhvr>
                                        <p:cTn id="7" dur="500"/>
                                        <p:tgtEl>
                                          <p:spTgt spid="1044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4451">
                                            <p:txEl>
                                              <p:pRg st="2" end="2"/>
                                            </p:txEl>
                                          </p:spTgt>
                                        </p:tgtEl>
                                        <p:attrNameLst>
                                          <p:attrName>style.visibility</p:attrName>
                                        </p:attrNameLst>
                                      </p:cBhvr>
                                      <p:to>
                                        <p:strVal val="visible"/>
                                      </p:to>
                                    </p:set>
                                    <p:animEffect transition="in" filter="wipe(up)">
                                      <p:cBhvr>
                                        <p:cTn id="12" dur="500"/>
                                        <p:tgtEl>
                                          <p:spTgt spid="1044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21" name="Rectangle 5"/>
          <p:cNvSpPr>
            <a:spLocks noGrp="1" noChangeArrowheads="1"/>
          </p:cNvSpPr>
          <p:nvPr>
            <p:ph type="title"/>
          </p:nvPr>
        </p:nvSpPr>
        <p:spPr>
          <a:xfrm>
            <a:off x="1143000" y="0"/>
            <a:ext cx="7772400" cy="762000"/>
          </a:xfrm>
        </p:spPr>
        <p:txBody>
          <a:bodyPr/>
          <a:lstStyle/>
          <a:p>
            <a:r>
              <a:rPr lang="en-US" sz="4000" dirty="0"/>
              <a:t>Northwest Michigan</a:t>
            </a:r>
          </a:p>
        </p:txBody>
      </p:sp>
      <p:pic>
        <p:nvPicPr>
          <p:cNvPr id="188420" name="Picture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0" y="762000"/>
            <a:ext cx="9144000" cy="6096000"/>
          </a:xfrm>
          <a:noFill/>
          <a:ln/>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219200" y="3352800"/>
            <a:ext cx="4114800" cy="1200329"/>
          </a:xfrm>
          <a:prstGeom prst="rect">
            <a:avLst/>
          </a:prstGeom>
          <a:solidFill>
            <a:schemeClr val="accent1"/>
          </a:solidFill>
        </p:spPr>
        <p:txBody>
          <a:bodyPr wrap="square" rtlCol="0">
            <a:spAutoFit/>
          </a:bodyPr>
          <a:lstStyle/>
          <a:p>
            <a:r>
              <a:rPr lang="en-US" dirty="0"/>
              <a:t>Notice the contour lines that make concentric circles … they are closer together</a:t>
            </a:r>
          </a:p>
        </p:txBody>
      </p:sp>
      <p:sp>
        <p:nvSpPr>
          <p:cNvPr id="3" name="Up Arrow 2"/>
          <p:cNvSpPr/>
          <p:nvPr/>
        </p:nvSpPr>
        <p:spPr bwMode="auto">
          <a:xfrm>
            <a:off x="2514600" y="2057400"/>
            <a:ext cx="190500" cy="1295400"/>
          </a:xfrm>
          <a:prstGeom prst="upArrow">
            <a:avLst/>
          </a:prstGeom>
          <a:solidFill>
            <a:srgbClr val="FF9966"/>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 name="Up Arrow 5"/>
          <p:cNvSpPr/>
          <p:nvPr/>
        </p:nvSpPr>
        <p:spPr bwMode="auto">
          <a:xfrm>
            <a:off x="2019300" y="1371600"/>
            <a:ext cx="190500" cy="1973943"/>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r>
              <a:rPr lang="en-US" dirty="0"/>
              <a:t>Formation of the Great Lakes</a:t>
            </a:r>
          </a:p>
        </p:txBody>
      </p:sp>
      <p:sp>
        <p:nvSpPr>
          <p:cNvPr id="217091" name="Rectangle 3"/>
          <p:cNvSpPr>
            <a:spLocks noGrp="1" noChangeArrowheads="1"/>
          </p:cNvSpPr>
          <p:nvPr>
            <p:ph type="body" idx="1"/>
          </p:nvPr>
        </p:nvSpPr>
        <p:spPr>
          <a:xfrm>
            <a:off x="762000" y="1752600"/>
            <a:ext cx="8382000" cy="4800600"/>
          </a:xfrm>
        </p:spPr>
        <p:txBody>
          <a:bodyPr/>
          <a:lstStyle/>
          <a:p>
            <a:r>
              <a:rPr lang="en-US" sz="2800" dirty="0">
                <a:solidFill>
                  <a:srgbClr val="00B050"/>
                </a:solidFill>
              </a:rPr>
              <a:t>During the last glacial period, lobes of ice carved their way into softer sediment over this region of North America.</a:t>
            </a:r>
          </a:p>
          <a:p>
            <a:pPr marL="0" indent="0">
              <a:buNone/>
            </a:pPr>
            <a:endParaRPr lang="en-US" sz="1100" dirty="0"/>
          </a:p>
          <a:p>
            <a:r>
              <a:rPr lang="en-US" sz="2800" dirty="0">
                <a:solidFill>
                  <a:srgbClr val="FF0000"/>
                </a:solidFill>
              </a:rPr>
              <a:t>When the climate warmed, the glacier retreated, and melted into the depressions left by the ice lobes, creating the great lakes.</a:t>
            </a:r>
          </a:p>
          <a:p>
            <a:pPr marL="0" indent="0">
              <a:buNone/>
            </a:pPr>
            <a:endParaRPr lang="en-US" dirty="0">
              <a:solidFill>
                <a:srgbClr val="FF0000"/>
              </a:solidFill>
            </a:endParaRPr>
          </a:p>
          <a:p>
            <a:r>
              <a:rPr lang="en-US" dirty="0"/>
              <a:t>Formation of the Great Lakes </a:t>
            </a:r>
            <a:r>
              <a:rPr lang="en-US" u="sng" dirty="0">
                <a:solidFill>
                  <a:srgbClr val="9900CC"/>
                </a:solidFill>
                <a:hlinkClick r:id="rId2">
                  <a:extLst>
                    <a:ext uri="{A12FA001-AC4F-418D-AE19-62706E023703}">
                      <ahyp:hlinkClr xmlns:ahyp="http://schemas.microsoft.com/office/drawing/2018/hyperlinkcolor" val="tx"/>
                    </a:ext>
                  </a:extLst>
                </a:hlinkClick>
              </a:rPr>
              <a:t>http://somup.com/cZn12epj5B</a:t>
            </a:r>
            <a:r>
              <a:rPr lang="en-US" dirty="0">
                <a:solidFill>
                  <a:srgbClr val="9900CC"/>
                </a:solidFill>
              </a:rPr>
              <a:t> </a:t>
            </a:r>
            <a:r>
              <a:rPr lang="en-US" dirty="0"/>
              <a:t>(5:33)</a:t>
            </a:r>
          </a:p>
          <a:p>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7091">
                                            <p:txEl>
                                              <p:pRg st="0" end="0"/>
                                            </p:txEl>
                                          </p:spTgt>
                                        </p:tgtEl>
                                        <p:attrNameLst>
                                          <p:attrName>style.visibility</p:attrName>
                                        </p:attrNameLst>
                                      </p:cBhvr>
                                      <p:to>
                                        <p:strVal val="visible"/>
                                      </p:to>
                                    </p:set>
                                    <p:animEffect transition="in" filter="wipe(left)">
                                      <p:cBhvr>
                                        <p:cTn id="7" dur="500"/>
                                        <p:tgtEl>
                                          <p:spTgt spid="2170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7091">
                                            <p:txEl>
                                              <p:pRg st="2" end="2"/>
                                            </p:txEl>
                                          </p:spTgt>
                                        </p:tgtEl>
                                        <p:attrNameLst>
                                          <p:attrName>style.visibility</p:attrName>
                                        </p:attrNameLst>
                                      </p:cBhvr>
                                      <p:to>
                                        <p:strVal val="visible"/>
                                      </p:to>
                                    </p:set>
                                    <p:animEffect transition="in" filter="wipe(left)">
                                      <p:cBhvr>
                                        <p:cTn id="12" dur="500"/>
                                        <p:tgtEl>
                                          <p:spTgt spid="21709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7091">
                                            <p:txEl>
                                              <p:pRg st="4" end="4"/>
                                            </p:txEl>
                                          </p:spTgt>
                                        </p:tgtEl>
                                        <p:attrNameLst>
                                          <p:attrName>style.visibility</p:attrName>
                                        </p:attrNameLst>
                                      </p:cBhvr>
                                      <p:to>
                                        <p:strVal val="visible"/>
                                      </p:to>
                                    </p:set>
                                    <p:animEffect transition="in" filter="wipe(left)">
                                      <p:cBhvr>
                                        <p:cTn id="17" dur="500"/>
                                        <p:tgtEl>
                                          <p:spTgt spid="2170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1104900" y="268514"/>
            <a:ext cx="7772400" cy="1143000"/>
          </a:xfrm>
        </p:spPr>
        <p:txBody>
          <a:bodyPr/>
          <a:lstStyle/>
          <a:p>
            <a:r>
              <a:rPr lang="en-US" dirty="0"/>
              <a:t>Formation of the Great Lakes</a:t>
            </a:r>
          </a:p>
        </p:txBody>
      </p:sp>
      <p:sp>
        <p:nvSpPr>
          <p:cNvPr id="216067" name="Rectangle 3"/>
          <p:cNvSpPr>
            <a:spLocks noGrp="1" noChangeArrowheads="1"/>
          </p:cNvSpPr>
          <p:nvPr>
            <p:ph type="body" idx="1"/>
          </p:nvPr>
        </p:nvSpPr>
        <p:spPr/>
        <p:txBody>
          <a:bodyPr/>
          <a:lstStyle/>
          <a:p>
            <a:endParaRPr lang="en-US"/>
          </a:p>
        </p:txBody>
      </p:sp>
      <p:pic>
        <p:nvPicPr>
          <p:cNvPr id="216069" name="Picture 5" descr="gl_ice"/>
          <p:cNvPicPr>
            <a:picLocks noChangeAspect="1" noChangeArrowheads="1"/>
          </p:cNvPicPr>
          <p:nvPr/>
        </p:nvPicPr>
        <p:blipFill rotWithShape="1">
          <a:blip r:embed="rId2">
            <a:extLst>
              <a:ext uri="{28A0092B-C50C-407E-A947-70E740481C1C}">
                <a14:useLocalDpi xmlns:a14="http://schemas.microsoft.com/office/drawing/2010/main" val="0"/>
              </a:ext>
            </a:extLst>
          </a:blip>
          <a:srcRect r="48402" b="50000"/>
          <a:stretch/>
        </p:blipFill>
        <p:spPr bwMode="auto">
          <a:xfrm>
            <a:off x="846992" y="1295400"/>
            <a:ext cx="4276551" cy="26289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gl_ice"/>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b="50000"/>
          <a:stretch/>
        </p:blipFill>
        <p:spPr bwMode="auto">
          <a:xfrm>
            <a:off x="4962071" y="1295400"/>
            <a:ext cx="4144108" cy="26289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gl_ice"/>
          <p:cNvPicPr>
            <a:picLocks noChangeAspect="1" noChangeArrowheads="1"/>
          </p:cNvPicPr>
          <p:nvPr/>
        </p:nvPicPr>
        <p:blipFill rotWithShape="1">
          <a:blip r:embed="rId2">
            <a:extLst>
              <a:ext uri="{28A0092B-C50C-407E-A947-70E740481C1C}">
                <a14:useLocalDpi xmlns:a14="http://schemas.microsoft.com/office/drawing/2010/main" val="0"/>
              </a:ext>
            </a:extLst>
          </a:blip>
          <a:srcRect t="47964" r="48508"/>
          <a:stretch/>
        </p:blipFill>
        <p:spPr bwMode="auto">
          <a:xfrm>
            <a:off x="855784" y="3817256"/>
            <a:ext cx="4267759" cy="273594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gl_ice"/>
          <p:cNvPicPr>
            <a:picLocks noChangeAspect="1" noChangeArrowheads="1"/>
          </p:cNvPicPr>
          <p:nvPr/>
        </p:nvPicPr>
        <p:blipFill rotWithShape="1">
          <a:blip r:embed="rId2">
            <a:extLst>
              <a:ext uri="{28A0092B-C50C-407E-A947-70E740481C1C}">
                <a14:useLocalDpi xmlns:a14="http://schemas.microsoft.com/office/drawing/2010/main" val="0"/>
              </a:ext>
            </a:extLst>
          </a:blip>
          <a:srcRect l="51598" t="47964"/>
          <a:stretch/>
        </p:blipFill>
        <p:spPr bwMode="auto">
          <a:xfrm>
            <a:off x="5123542" y="3817256"/>
            <a:ext cx="4011665" cy="27359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6069"/>
                                        </p:tgtEl>
                                        <p:attrNameLst>
                                          <p:attrName>style.visibility</p:attrName>
                                        </p:attrNameLst>
                                      </p:cBhvr>
                                      <p:to>
                                        <p:strVal val="visible"/>
                                      </p:to>
                                    </p:set>
                                    <p:animEffect transition="in" filter="fade">
                                      <p:cBhvr>
                                        <p:cTn id="7" dur="500"/>
                                        <p:tgtEl>
                                          <p:spTgt spid="21606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7772400" cy="1143000"/>
          </a:xfrm>
        </p:spPr>
        <p:txBody>
          <a:bodyPr/>
          <a:lstStyle/>
          <a:p>
            <a:r>
              <a:rPr lang="en-US" dirty="0"/>
              <a:t>Ice Age Components	</a:t>
            </a:r>
          </a:p>
        </p:txBody>
      </p:sp>
      <p:sp>
        <p:nvSpPr>
          <p:cNvPr id="3" name="Content Placeholder 2"/>
          <p:cNvSpPr>
            <a:spLocks noGrp="1"/>
          </p:cNvSpPr>
          <p:nvPr>
            <p:ph idx="1"/>
          </p:nvPr>
        </p:nvSpPr>
        <p:spPr>
          <a:xfrm>
            <a:off x="1173163" y="1371600"/>
            <a:ext cx="7772400" cy="4724400"/>
          </a:xfrm>
        </p:spPr>
        <p:txBody>
          <a:bodyPr/>
          <a:lstStyle/>
          <a:p>
            <a:pPr marL="0" indent="0">
              <a:buNone/>
            </a:pPr>
            <a:r>
              <a:rPr lang="en-US" sz="4000" dirty="0">
                <a:solidFill>
                  <a:schemeClr val="accent2"/>
                </a:solidFill>
              </a:rPr>
              <a:t>An ice age consists of two parts that make up one </a:t>
            </a:r>
            <a:r>
              <a:rPr lang="en-US" sz="4000" dirty="0">
                <a:solidFill>
                  <a:srgbClr val="0070C0"/>
                </a:solidFill>
              </a:rPr>
              <a:t>Milankovitch </a:t>
            </a:r>
            <a:r>
              <a:rPr lang="en-US" sz="4000" dirty="0">
                <a:solidFill>
                  <a:schemeClr val="accent2"/>
                </a:solidFill>
              </a:rPr>
              <a:t>cycle:</a:t>
            </a:r>
          </a:p>
          <a:p>
            <a:pPr marL="0" indent="0">
              <a:buNone/>
            </a:pPr>
            <a:endParaRPr lang="en-US" sz="1200" dirty="0">
              <a:solidFill>
                <a:schemeClr val="accent2"/>
              </a:solidFill>
            </a:endParaRPr>
          </a:p>
          <a:p>
            <a:pPr lvl="1"/>
            <a:r>
              <a:rPr lang="en-US" sz="4000" dirty="0">
                <a:solidFill>
                  <a:srgbClr val="FF0000"/>
                </a:solidFill>
              </a:rPr>
              <a:t>Glacial period </a:t>
            </a:r>
            <a:r>
              <a:rPr lang="en-US" sz="4000" dirty="0"/>
              <a:t>(cooler with at least one polar ice cap)</a:t>
            </a:r>
          </a:p>
          <a:p>
            <a:pPr marL="457200" lvl="1" indent="0">
              <a:buNone/>
            </a:pPr>
            <a:endParaRPr lang="en-US" sz="1200" dirty="0"/>
          </a:p>
          <a:p>
            <a:pPr lvl="1"/>
            <a:r>
              <a:rPr lang="en-US" sz="4000" dirty="0">
                <a:solidFill>
                  <a:srgbClr val="FF0000"/>
                </a:solidFill>
              </a:rPr>
              <a:t>Interglacial period </a:t>
            </a:r>
            <a:r>
              <a:rPr lang="en-US" sz="4000" dirty="0"/>
              <a:t>(warmer)</a:t>
            </a:r>
          </a:p>
          <a:p>
            <a:pPr marL="6350" lvl="1" indent="0">
              <a:buNone/>
            </a:pPr>
            <a:endParaRPr lang="en-US" sz="4000" dirty="0"/>
          </a:p>
        </p:txBody>
      </p:sp>
    </p:spTree>
    <p:extLst>
      <p:ext uri="{BB962C8B-B14F-4D97-AF65-F5344CB8AC3E}">
        <p14:creationId xmlns:p14="http://schemas.microsoft.com/office/powerpoint/2010/main" val="3108374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p:txBody>
          <a:bodyPr/>
          <a:lstStyle/>
          <a:p>
            <a:r>
              <a:rPr lang="en-US" dirty="0" err="1"/>
              <a:t>Isostatic</a:t>
            </a:r>
            <a:r>
              <a:rPr lang="en-US" dirty="0"/>
              <a:t> Rebound</a:t>
            </a:r>
          </a:p>
        </p:txBody>
      </p:sp>
      <p:sp>
        <p:nvSpPr>
          <p:cNvPr id="218115" name="Rectangle 3"/>
          <p:cNvSpPr>
            <a:spLocks noGrp="1" noChangeArrowheads="1"/>
          </p:cNvSpPr>
          <p:nvPr>
            <p:ph type="body" idx="1"/>
          </p:nvPr>
        </p:nvSpPr>
        <p:spPr>
          <a:xfrm>
            <a:off x="1173163" y="1524000"/>
            <a:ext cx="7772400" cy="4572000"/>
          </a:xfrm>
        </p:spPr>
        <p:txBody>
          <a:bodyPr/>
          <a:lstStyle/>
          <a:p>
            <a:pPr>
              <a:lnSpc>
                <a:spcPct val="90000"/>
              </a:lnSpc>
            </a:pPr>
            <a:r>
              <a:rPr lang="en-US" sz="2800" dirty="0">
                <a:solidFill>
                  <a:srgbClr val="00B050"/>
                </a:solidFill>
              </a:rPr>
              <a:t>Due to the heavy weight of the ice sheet, the lithosphere of the earth was pushed deeper into the asthenosphere in the locations where the ice was.</a:t>
            </a:r>
          </a:p>
          <a:p>
            <a:pPr marL="0" indent="0">
              <a:lnSpc>
                <a:spcPct val="90000"/>
              </a:lnSpc>
              <a:buNone/>
            </a:pPr>
            <a:endParaRPr lang="en-US" sz="1200" dirty="0"/>
          </a:p>
          <a:p>
            <a:pPr>
              <a:lnSpc>
                <a:spcPct val="90000"/>
              </a:lnSpc>
            </a:pPr>
            <a:r>
              <a:rPr lang="en-US" sz="2800" dirty="0">
                <a:solidFill>
                  <a:srgbClr val="0070C0"/>
                </a:solidFill>
              </a:rPr>
              <a:t>As the glacial sheet melted back, the lithosphere began to slowly “bob” back up – and still is adjusting back up.</a:t>
            </a:r>
          </a:p>
          <a:p>
            <a:pPr marL="0" indent="0">
              <a:lnSpc>
                <a:spcPct val="90000"/>
              </a:lnSpc>
              <a:buNone/>
            </a:pPr>
            <a:endParaRPr lang="en-US" sz="1200" dirty="0"/>
          </a:p>
          <a:p>
            <a:pPr>
              <a:lnSpc>
                <a:spcPct val="90000"/>
              </a:lnSpc>
            </a:pPr>
            <a:r>
              <a:rPr lang="en-US" sz="2800" dirty="0">
                <a:solidFill>
                  <a:srgbClr val="FF0000"/>
                </a:solidFill>
              </a:rPr>
              <a:t>For this reason, the great lakes drain to the north and east, out the St. Lawrence River to the Atlantic Ocean.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18115">
                                            <p:txEl>
                                              <p:pRg st="0" end="0"/>
                                            </p:txEl>
                                          </p:spTgt>
                                        </p:tgtEl>
                                        <p:attrNameLst>
                                          <p:attrName>style.visibility</p:attrName>
                                        </p:attrNameLst>
                                      </p:cBhvr>
                                      <p:to>
                                        <p:strVal val="visible"/>
                                      </p:to>
                                    </p:set>
                                    <p:animEffect transition="in" filter="wipe(up)">
                                      <p:cBhvr>
                                        <p:cTn id="7" dur="500"/>
                                        <p:tgtEl>
                                          <p:spTgt spid="2181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18115">
                                            <p:txEl>
                                              <p:pRg st="2" end="2"/>
                                            </p:txEl>
                                          </p:spTgt>
                                        </p:tgtEl>
                                        <p:attrNameLst>
                                          <p:attrName>style.visibility</p:attrName>
                                        </p:attrNameLst>
                                      </p:cBhvr>
                                      <p:to>
                                        <p:strVal val="visible"/>
                                      </p:to>
                                    </p:set>
                                    <p:animEffect transition="in" filter="wipe(up)">
                                      <p:cBhvr>
                                        <p:cTn id="12" dur="500"/>
                                        <p:tgtEl>
                                          <p:spTgt spid="2181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18115">
                                            <p:txEl>
                                              <p:pRg st="4" end="4"/>
                                            </p:txEl>
                                          </p:spTgt>
                                        </p:tgtEl>
                                        <p:attrNameLst>
                                          <p:attrName>style.visibility</p:attrName>
                                        </p:attrNameLst>
                                      </p:cBhvr>
                                      <p:to>
                                        <p:strVal val="visible"/>
                                      </p:to>
                                    </p:set>
                                    <p:animEffect transition="in" filter="wipe(up)">
                                      <p:cBhvr>
                                        <p:cTn id="17" dur="500"/>
                                        <p:tgtEl>
                                          <p:spTgt spid="2181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p:txBody>
          <a:bodyPr/>
          <a:lstStyle/>
          <a:p>
            <a:endParaRPr lang="en-US"/>
          </a:p>
        </p:txBody>
      </p:sp>
      <p:sp>
        <p:nvSpPr>
          <p:cNvPr id="219139" name="Rectangle 3"/>
          <p:cNvSpPr>
            <a:spLocks noGrp="1" noChangeArrowheads="1"/>
          </p:cNvSpPr>
          <p:nvPr>
            <p:ph type="body" idx="1"/>
          </p:nvPr>
        </p:nvSpPr>
        <p:spPr/>
        <p:txBody>
          <a:bodyPr/>
          <a:lstStyle/>
          <a:p>
            <a:endParaRPr lang="en-US"/>
          </a:p>
        </p:txBody>
      </p:sp>
      <p:pic>
        <p:nvPicPr>
          <p:cNvPr id="219141" name="Picture 5" descr="canis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457200"/>
            <a:ext cx="7696200" cy="5657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algn="ctr"/>
            <a:r>
              <a:rPr lang="en-US" sz="4000" dirty="0" err="1"/>
              <a:t>Paleoclimate</a:t>
            </a:r>
            <a:r>
              <a:rPr lang="en-US" sz="4000" dirty="0"/>
              <a:t> Graph 1 </a:t>
            </a:r>
            <a:br>
              <a:rPr lang="en-US" sz="4000" dirty="0"/>
            </a:br>
            <a:r>
              <a:rPr lang="en-US" sz="4000" dirty="0"/>
              <a:t>Analysis Questions</a:t>
            </a:r>
          </a:p>
        </p:txBody>
      </p:sp>
      <p:sp>
        <p:nvSpPr>
          <p:cNvPr id="117763" name="Rectangle 3"/>
          <p:cNvSpPr>
            <a:spLocks noGrp="1" noChangeArrowheads="1"/>
          </p:cNvSpPr>
          <p:nvPr>
            <p:ph type="body" idx="1"/>
          </p:nvPr>
        </p:nvSpPr>
        <p:spPr>
          <a:xfrm>
            <a:off x="914400" y="1981200"/>
            <a:ext cx="8229600" cy="4114800"/>
          </a:xfrm>
        </p:spPr>
        <p:txBody>
          <a:bodyPr/>
          <a:lstStyle/>
          <a:p>
            <a:pPr marL="623888" indent="-623888">
              <a:buNone/>
            </a:pPr>
            <a:r>
              <a:rPr lang="en-US" dirty="0"/>
              <a:t>1.	What does the zero line on the graphs represent?  Why would this number be used?  </a:t>
            </a:r>
          </a:p>
          <a:p>
            <a:pPr marL="0" indent="0">
              <a:buNone/>
            </a:pPr>
            <a:endParaRPr lang="en-US" dirty="0"/>
          </a:p>
          <a:p>
            <a:pPr marL="609600" indent="-609600">
              <a:buNone/>
            </a:pPr>
            <a:r>
              <a:rPr lang="en-US" dirty="0"/>
              <a:t>2.  	Describe in words the average global temperature for the past 2,400 years compared to the zero line.</a:t>
            </a:r>
          </a:p>
          <a:p>
            <a:pPr marL="609600" indent="-609600">
              <a:buFont typeface="Wingdings" pitchFamily="2" charset="2"/>
              <a:buNone/>
            </a:pPr>
            <a:endParaRPr lang="en-US" dirty="0"/>
          </a:p>
          <a:p>
            <a:pPr marL="609600" indent="-609600">
              <a:buFont typeface="Wingdings" pitchFamily="2" charset="2"/>
              <a:buNone/>
            </a:pPr>
            <a:endParaRPr lang="en-US" dirty="0"/>
          </a:p>
        </p:txBody>
      </p:sp>
    </p:spTree>
    <p:extLst>
      <p:ext uri="{BB962C8B-B14F-4D97-AF65-F5344CB8AC3E}">
        <p14:creationId xmlns:p14="http://schemas.microsoft.com/office/powerpoint/2010/main" val="39233141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1" name="Rectangle 5"/>
          <p:cNvSpPr>
            <a:spLocks noGrp="1" noChangeArrowheads="1"/>
          </p:cNvSpPr>
          <p:nvPr>
            <p:ph type="title"/>
          </p:nvPr>
        </p:nvSpPr>
        <p:spPr/>
        <p:txBody>
          <a:bodyPr/>
          <a:lstStyle/>
          <a:p>
            <a:r>
              <a:rPr lang="en-US"/>
              <a:t>The Last 2,400 Years (Graph 1)</a:t>
            </a:r>
          </a:p>
        </p:txBody>
      </p:sp>
      <p:pic>
        <p:nvPicPr>
          <p:cNvPr id="70660" name="Picture 4" descr="Image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43000" y="2057400"/>
            <a:ext cx="8001000" cy="480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5" name="Text Box 9"/>
          <p:cNvSpPr txBox="1">
            <a:spLocks noChangeArrowheads="1"/>
          </p:cNvSpPr>
          <p:nvPr/>
        </p:nvSpPr>
        <p:spPr bwMode="auto">
          <a:xfrm>
            <a:off x="7010400" y="1524000"/>
            <a:ext cx="1371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dirty="0">
                <a:solidFill>
                  <a:srgbClr val="00B0F0"/>
                </a:solidFill>
              </a:rPr>
              <a:t>Present Day</a:t>
            </a:r>
          </a:p>
        </p:txBody>
      </p:sp>
      <p:sp>
        <p:nvSpPr>
          <p:cNvPr id="70667" name="Text Box 11"/>
          <p:cNvSpPr txBox="1">
            <a:spLocks noChangeArrowheads="1"/>
          </p:cNvSpPr>
          <p:nvPr/>
        </p:nvSpPr>
        <p:spPr bwMode="auto">
          <a:xfrm>
            <a:off x="838200" y="5791200"/>
            <a:ext cx="1371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dirty="0">
                <a:solidFill>
                  <a:srgbClr val="00B050"/>
                </a:solidFill>
              </a:rPr>
              <a:t>2,400 years ago</a:t>
            </a:r>
          </a:p>
        </p:txBody>
      </p:sp>
      <p:cxnSp>
        <p:nvCxnSpPr>
          <p:cNvPr id="3" name="Straight Arrow Connector 2"/>
          <p:cNvCxnSpPr/>
          <p:nvPr/>
        </p:nvCxnSpPr>
        <p:spPr bwMode="auto">
          <a:xfrm flipV="1">
            <a:off x="1371600" y="5029200"/>
            <a:ext cx="685800" cy="762000"/>
          </a:xfrm>
          <a:prstGeom prst="straightConnector1">
            <a:avLst/>
          </a:prstGeom>
          <a:solidFill>
            <a:schemeClr val="accent1"/>
          </a:solidFill>
          <a:ln w="57150" cap="flat" cmpd="sng" algn="ctr">
            <a:solidFill>
              <a:srgbClr val="00B05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Straight Arrow Connector 4"/>
          <p:cNvCxnSpPr>
            <a:stCxn id="70665" idx="2"/>
          </p:cNvCxnSpPr>
          <p:nvPr/>
        </p:nvCxnSpPr>
        <p:spPr bwMode="auto">
          <a:xfrm>
            <a:off x="7696200" y="1860550"/>
            <a:ext cx="838200" cy="806450"/>
          </a:xfrm>
          <a:prstGeom prst="straightConnector1">
            <a:avLst/>
          </a:prstGeom>
          <a:solidFill>
            <a:schemeClr val="accent1"/>
          </a:solidFill>
          <a:ln w="57150" cap="flat" cmpd="sng" algn="ctr">
            <a:solidFill>
              <a:srgbClr val="00B0F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6118329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642806-2A2D-9704-A8F3-041008916000}"/>
            </a:ext>
          </a:extLst>
        </p:cNvPr>
        <p:cNvGrpSpPr/>
        <p:nvPr/>
      </p:nvGrpSpPr>
      <p:grpSpPr>
        <a:xfrm>
          <a:off x="0" y="0"/>
          <a:ext cx="0" cy="0"/>
          <a:chOff x="0" y="0"/>
          <a:chExt cx="0" cy="0"/>
        </a:xfrm>
      </p:grpSpPr>
      <p:sp>
        <p:nvSpPr>
          <p:cNvPr id="117762" name="Rectangle 2">
            <a:extLst>
              <a:ext uri="{FF2B5EF4-FFF2-40B4-BE49-F238E27FC236}">
                <a16:creationId xmlns:a16="http://schemas.microsoft.com/office/drawing/2014/main" id="{756A2B73-8382-C9F6-3791-9B75813BB647}"/>
              </a:ext>
            </a:extLst>
          </p:cNvPr>
          <p:cNvSpPr>
            <a:spLocks noGrp="1" noChangeArrowheads="1"/>
          </p:cNvSpPr>
          <p:nvPr>
            <p:ph type="title"/>
          </p:nvPr>
        </p:nvSpPr>
        <p:spPr/>
        <p:txBody>
          <a:bodyPr/>
          <a:lstStyle/>
          <a:p>
            <a:pPr algn="ctr"/>
            <a:r>
              <a:rPr lang="en-US" sz="4000" dirty="0" err="1"/>
              <a:t>Paleoclimate</a:t>
            </a:r>
            <a:r>
              <a:rPr lang="en-US" sz="4000" dirty="0"/>
              <a:t> Graph 1 </a:t>
            </a:r>
            <a:br>
              <a:rPr lang="en-US" sz="4000" dirty="0"/>
            </a:br>
            <a:r>
              <a:rPr lang="en-US" sz="4000" dirty="0"/>
              <a:t>Analysis Questions</a:t>
            </a:r>
          </a:p>
        </p:txBody>
      </p:sp>
      <p:sp>
        <p:nvSpPr>
          <p:cNvPr id="117763" name="Rectangle 3">
            <a:extLst>
              <a:ext uri="{FF2B5EF4-FFF2-40B4-BE49-F238E27FC236}">
                <a16:creationId xmlns:a16="http://schemas.microsoft.com/office/drawing/2014/main" id="{95D49FB6-74C1-9AED-23E9-45516A8B6A3E}"/>
              </a:ext>
            </a:extLst>
          </p:cNvPr>
          <p:cNvSpPr>
            <a:spLocks noGrp="1" noChangeArrowheads="1"/>
          </p:cNvSpPr>
          <p:nvPr>
            <p:ph type="body" idx="1"/>
          </p:nvPr>
        </p:nvSpPr>
        <p:spPr>
          <a:xfrm>
            <a:off x="914400" y="1981200"/>
            <a:ext cx="8229600" cy="4419600"/>
          </a:xfrm>
        </p:spPr>
        <p:txBody>
          <a:bodyPr/>
          <a:lstStyle/>
          <a:p>
            <a:pPr marL="623888" indent="-623888">
              <a:buNone/>
            </a:pPr>
            <a:r>
              <a:rPr lang="en-US" sz="2400" dirty="0"/>
              <a:t>1.	What does the zero line on the graphs represent?  Why would this number be used?  </a:t>
            </a:r>
          </a:p>
          <a:p>
            <a:pPr marL="0" indent="0">
              <a:buNone/>
            </a:pP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Zero line is global avg. in 1950 and is called the “Normal” Line</a:t>
            </a:r>
            <a:endParaRPr lang="en-US" sz="2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600" dirty="0"/>
          </a:p>
          <a:p>
            <a:pPr marL="609600" indent="-609600">
              <a:buNone/>
            </a:pPr>
            <a:r>
              <a:rPr lang="en-US" sz="2400" dirty="0"/>
              <a:t>2.  	Describe in words the average global temperature for the past 2,400 years compared to the zero line.</a:t>
            </a:r>
          </a:p>
          <a:p>
            <a:pPr marL="609600" indent="-609600">
              <a:buNone/>
            </a:pP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Temperatures fluctuate above and below the “normal” line</a:t>
            </a:r>
            <a:endParaRPr lang="en-US" sz="4400" b="1" dirty="0">
              <a:solidFill>
                <a:srgbClr val="FF0000"/>
              </a:solidFill>
            </a:endParaRPr>
          </a:p>
          <a:p>
            <a:pPr marL="609600" indent="-609600">
              <a:buFont typeface="Wingdings" pitchFamily="2" charset="2"/>
              <a:buNone/>
            </a:pPr>
            <a:endParaRPr lang="en-US" dirty="0"/>
          </a:p>
        </p:txBody>
      </p:sp>
    </p:spTree>
    <p:extLst>
      <p:ext uri="{BB962C8B-B14F-4D97-AF65-F5344CB8AC3E}">
        <p14:creationId xmlns:p14="http://schemas.microsoft.com/office/powerpoint/2010/main" val="9686623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3"/>
          <p:cNvSpPr>
            <a:spLocks noGrp="1" noChangeArrowheads="1"/>
          </p:cNvSpPr>
          <p:nvPr>
            <p:ph type="body" idx="1"/>
          </p:nvPr>
        </p:nvSpPr>
        <p:spPr>
          <a:xfrm>
            <a:off x="1173163" y="2514600"/>
            <a:ext cx="7772400" cy="3581400"/>
          </a:xfrm>
        </p:spPr>
        <p:txBody>
          <a:bodyPr/>
          <a:lstStyle/>
          <a:p>
            <a:pPr>
              <a:buFont typeface="Wingdings" pitchFamily="2" charset="2"/>
              <a:buNone/>
            </a:pPr>
            <a:r>
              <a:rPr lang="en-US" dirty="0"/>
              <a:t>Describe the significance of graph #2.</a:t>
            </a:r>
          </a:p>
        </p:txBody>
      </p:sp>
      <p:sp>
        <p:nvSpPr>
          <p:cNvPr id="4" name="Rectangle 2"/>
          <p:cNvSpPr txBox="1">
            <a:spLocks noChangeArrowheads="1"/>
          </p:cNvSpPr>
          <p:nvPr/>
        </p:nvSpPr>
        <p:spPr bwMode="auto">
          <a:xfrm>
            <a:off x="1325563"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pitchFamily="18" charset="0"/>
              </a:defRPr>
            </a:lvl2pPr>
            <a:lvl3pPr algn="l" rtl="0" fontAlgn="base">
              <a:spcBef>
                <a:spcPct val="0"/>
              </a:spcBef>
              <a:spcAft>
                <a:spcPct val="0"/>
              </a:spcAft>
              <a:defRPr sz="4400">
                <a:solidFill>
                  <a:schemeClr val="tx2"/>
                </a:solidFill>
                <a:latin typeface="Times New Roman" pitchFamily="18" charset="0"/>
              </a:defRPr>
            </a:lvl3pPr>
            <a:lvl4pPr algn="l" rtl="0" fontAlgn="base">
              <a:spcBef>
                <a:spcPct val="0"/>
              </a:spcBef>
              <a:spcAft>
                <a:spcPct val="0"/>
              </a:spcAft>
              <a:defRPr sz="4400">
                <a:solidFill>
                  <a:schemeClr val="tx2"/>
                </a:solidFill>
                <a:latin typeface="Times New Roman" pitchFamily="18" charset="0"/>
              </a:defRPr>
            </a:lvl4pPr>
            <a:lvl5pPr algn="l" rtl="0" fontAlgn="base">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a:r>
              <a:rPr lang="en-US" sz="4000" dirty="0" err="1"/>
              <a:t>Paleoclimate</a:t>
            </a:r>
            <a:r>
              <a:rPr lang="en-US" sz="4000" dirty="0"/>
              <a:t> Graph 2 </a:t>
            </a:r>
          </a:p>
          <a:p>
            <a:pPr algn="ctr"/>
            <a:r>
              <a:rPr lang="en-US" sz="4000" dirty="0"/>
              <a:t>Analysis Questions</a:t>
            </a:r>
          </a:p>
        </p:txBody>
      </p:sp>
    </p:spTree>
    <p:extLst>
      <p:ext uri="{BB962C8B-B14F-4D97-AF65-F5344CB8AC3E}">
        <p14:creationId xmlns:p14="http://schemas.microsoft.com/office/powerpoint/2010/main" val="6649318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9" name="Rectangle 5"/>
          <p:cNvSpPr>
            <a:spLocks noGrp="1" noChangeArrowheads="1"/>
          </p:cNvSpPr>
          <p:nvPr>
            <p:ph type="title"/>
          </p:nvPr>
        </p:nvSpPr>
        <p:spPr/>
        <p:txBody>
          <a:bodyPr/>
          <a:lstStyle/>
          <a:p>
            <a:r>
              <a:rPr lang="en-US"/>
              <a:t>Last 12,000 Years (Graph 2)</a:t>
            </a:r>
          </a:p>
        </p:txBody>
      </p:sp>
      <p:pic>
        <p:nvPicPr>
          <p:cNvPr id="72708" name="Picture 4" descr="Image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14400" y="1447800"/>
            <a:ext cx="80010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4" name="Text Box 10"/>
          <p:cNvSpPr txBox="1">
            <a:spLocks noChangeArrowheads="1"/>
          </p:cNvSpPr>
          <p:nvPr/>
        </p:nvSpPr>
        <p:spPr bwMode="auto">
          <a:xfrm>
            <a:off x="3657600" y="1676400"/>
            <a:ext cx="28956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600" b="1" dirty="0">
                <a:solidFill>
                  <a:srgbClr val="00B0F0"/>
                </a:solidFill>
              </a:rPr>
              <a:t>Zero line is global avg. in 1950</a:t>
            </a:r>
          </a:p>
        </p:txBody>
      </p:sp>
      <p:sp>
        <p:nvSpPr>
          <p:cNvPr id="8" name="Text Box 7"/>
          <p:cNvSpPr txBox="1">
            <a:spLocks noChangeArrowheads="1"/>
          </p:cNvSpPr>
          <p:nvPr/>
        </p:nvSpPr>
        <p:spPr bwMode="auto">
          <a:xfrm>
            <a:off x="3048000" y="3886200"/>
            <a:ext cx="2895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solidFill>
                  <a:srgbClr val="FF0000"/>
                </a:solidFill>
              </a:rPr>
              <a:t>Coming out of last glacial period</a:t>
            </a:r>
          </a:p>
        </p:txBody>
      </p:sp>
    </p:spTree>
    <p:extLst>
      <p:ext uri="{BB962C8B-B14F-4D97-AF65-F5344CB8AC3E}">
        <p14:creationId xmlns:p14="http://schemas.microsoft.com/office/powerpoint/2010/main" val="137788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3"/>
          <p:cNvSpPr>
            <a:spLocks noGrp="1" noChangeArrowheads="1"/>
          </p:cNvSpPr>
          <p:nvPr>
            <p:ph type="body" idx="1"/>
          </p:nvPr>
        </p:nvSpPr>
        <p:spPr>
          <a:xfrm>
            <a:off x="1173163" y="2819400"/>
            <a:ext cx="7772400" cy="2209800"/>
          </a:xfrm>
        </p:spPr>
        <p:txBody>
          <a:bodyPr/>
          <a:lstStyle/>
          <a:p>
            <a:pPr marL="0" indent="4763">
              <a:buFont typeface="Wingdings" pitchFamily="2" charset="2"/>
              <a:buNone/>
            </a:pPr>
            <a:r>
              <a:rPr lang="en-US" dirty="0"/>
              <a:t>From approximately 100,000 years ago to 15,000 years ago the earth’s temperature was __ the “normal” temperature.  What is this period?</a:t>
            </a:r>
          </a:p>
        </p:txBody>
      </p:sp>
      <p:sp>
        <p:nvSpPr>
          <p:cNvPr id="4" name="Rectangle 2"/>
          <p:cNvSpPr txBox="1">
            <a:spLocks noChangeArrowheads="1"/>
          </p:cNvSpPr>
          <p:nvPr/>
        </p:nvSpPr>
        <p:spPr bwMode="auto">
          <a:xfrm>
            <a:off x="1325563"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pitchFamily="18" charset="0"/>
              </a:defRPr>
            </a:lvl2pPr>
            <a:lvl3pPr algn="l" rtl="0" fontAlgn="base">
              <a:spcBef>
                <a:spcPct val="0"/>
              </a:spcBef>
              <a:spcAft>
                <a:spcPct val="0"/>
              </a:spcAft>
              <a:defRPr sz="4400">
                <a:solidFill>
                  <a:schemeClr val="tx2"/>
                </a:solidFill>
                <a:latin typeface="Times New Roman" pitchFamily="18" charset="0"/>
              </a:defRPr>
            </a:lvl3pPr>
            <a:lvl4pPr algn="l" rtl="0" fontAlgn="base">
              <a:spcBef>
                <a:spcPct val="0"/>
              </a:spcBef>
              <a:spcAft>
                <a:spcPct val="0"/>
              </a:spcAft>
              <a:defRPr sz="4400">
                <a:solidFill>
                  <a:schemeClr val="tx2"/>
                </a:solidFill>
                <a:latin typeface="Times New Roman" pitchFamily="18" charset="0"/>
              </a:defRPr>
            </a:lvl4pPr>
            <a:lvl5pPr algn="l" rtl="0" fontAlgn="base">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a:r>
              <a:rPr lang="en-US" sz="4000" dirty="0" err="1"/>
              <a:t>Paleoclimate</a:t>
            </a:r>
            <a:r>
              <a:rPr lang="en-US" sz="4000" dirty="0"/>
              <a:t> Graph 3 </a:t>
            </a:r>
          </a:p>
          <a:p>
            <a:pPr algn="ctr"/>
            <a:r>
              <a:rPr lang="en-US" sz="4000" dirty="0"/>
              <a:t>Analysis Questions</a:t>
            </a:r>
          </a:p>
        </p:txBody>
      </p:sp>
    </p:spTree>
    <p:extLst>
      <p:ext uri="{BB962C8B-B14F-4D97-AF65-F5344CB8AC3E}">
        <p14:creationId xmlns:p14="http://schemas.microsoft.com/office/powerpoint/2010/main" val="16023032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3" name="Rectangle 5"/>
          <p:cNvSpPr>
            <a:spLocks noGrp="1" noChangeArrowheads="1"/>
          </p:cNvSpPr>
          <p:nvPr>
            <p:ph type="title"/>
          </p:nvPr>
        </p:nvSpPr>
        <p:spPr/>
        <p:txBody>
          <a:bodyPr/>
          <a:lstStyle/>
          <a:p>
            <a:r>
              <a:rPr lang="en-US"/>
              <a:t>Last 100,000 Years (Graph 3)</a:t>
            </a:r>
          </a:p>
        </p:txBody>
      </p:sp>
      <p:pic>
        <p:nvPicPr>
          <p:cNvPr id="58372" name="Picture 4" descr="Picture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90600" y="2057400"/>
            <a:ext cx="7924800" cy="4376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5" name="Text Box 7"/>
          <p:cNvSpPr txBox="1">
            <a:spLocks noChangeArrowheads="1"/>
          </p:cNvSpPr>
          <p:nvPr/>
        </p:nvSpPr>
        <p:spPr bwMode="auto">
          <a:xfrm>
            <a:off x="3886200" y="2407198"/>
            <a:ext cx="20574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1400" b="1" dirty="0">
                <a:solidFill>
                  <a:srgbClr val="0070C0"/>
                </a:solidFill>
              </a:rPr>
              <a:t>Last Glacial Period (</a:t>
            </a:r>
            <a:r>
              <a:rPr lang="en-US" sz="2800" b="1" dirty="0">
                <a:solidFill>
                  <a:srgbClr val="FF0000"/>
                </a:solidFill>
              </a:rPr>
              <a:t>Wisconsin</a:t>
            </a:r>
            <a:r>
              <a:rPr lang="en-US" sz="1400" b="1" dirty="0">
                <a:solidFill>
                  <a:srgbClr val="0070C0"/>
                </a:solidFill>
              </a:rPr>
              <a:t>)</a:t>
            </a:r>
          </a:p>
        </p:txBody>
      </p:sp>
      <p:sp>
        <p:nvSpPr>
          <p:cNvPr id="58376" name="Line 8"/>
          <p:cNvSpPr>
            <a:spLocks noChangeShapeType="1"/>
          </p:cNvSpPr>
          <p:nvPr/>
        </p:nvSpPr>
        <p:spPr bwMode="auto">
          <a:xfrm flipH="1">
            <a:off x="2057400" y="2819400"/>
            <a:ext cx="2057400" cy="38100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8377" name="Line 9"/>
          <p:cNvSpPr>
            <a:spLocks noChangeShapeType="1"/>
          </p:cNvSpPr>
          <p:nvPr/>
        </p:nvSpPr>
        <p:spPr bwMode="auto">
          <a:xfrm>
            <a:off x="5638800" y="2895600"/>
            <a:ext cx="2438400" cy="22860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8378" name="Text Box 10"/>
          <p:cNvSpPr txBox="1">
            <a:spLocks noChangeArrowheads="1"/>
          </p:cNvSpPr>
          <p:nvPr/>
        </p:nvSpPr>
        <p:spPr bwMode="auto">
          <a:xfrm flipV="1">
            <a:off x="7848600" y="11430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spAutoFit/>
          </a:bodyPr>
          <a:lstStyle/>
          <a:p>
            <a:pPr>
              <a:spcBef>
                <a:spcPct val="50000"/>
              </a:spcBef>
            </a:pPr>
            <a:endParaRPr lang="en-US"/>
          </a:p>
        </p:txBody>
      </p:sp>
      <p:sp>
        <p:nvSpPr>
          <p:cNvPr id="58379" name="Text Box 11"/>
          <p:cNvSpPr txBox="1">
            <a:spLocks noChangeArrowheads="1"/>
          </p:cNvSpPr>
          <p:nvPr/>
        </p:nvSpPr>
        <p:spPr bwMode="auto">
          <a:xfrm>
            <a:off x="7924800" y="1143000"/>
            <a:ext cx="12192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dirty="0">
                <a:solidFill>
                  <a:srgbClr val="0070C0"/>
                </a:solidFill>
              </a:rPr>
              <a:t>Current Interglacial Period</a:t>
            </a:r>
          </a:p>
        </p:txBody>
      </p:sp>
      <p:sp>
        <p:nvSpPr>
          <p:cNvPr id="58380" name="Line 12"/>
          <p:cNvSpPr>
            <a:spLocks noChangeShapeType="1"/>
          </p:cNvSpPr>
          <p:nvPr/>
        </p:nvSpPr>
        <p:spPr bwMode="auto">
          <a:xfrm>
            <a:off x="8534400" y="1752600"/>
            <a:ext cx="381000" cy="45720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8381" name="Line 13"/>
          <p:cNvSpPr>
            <a:spLocks noChangeShapeType="1"/>
          </p:cNvSpPr>
          <p:nvPr/>
        </p:nvSpPr>
        <p:spPr bwMode="auto">
          <a:xfrm>
            <a:off x="8153400" y="1828800"/>
            <a:ext cx="0" cy="45720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8382" name="Text Box 14"/>
          <p:cNvSpPr txBox="1">
            <a:spLocks noChangeArrowheads="1"/>
          </p:cNvSpPr>
          <p:nvPr/>
        </p:nvSpPr>
        <p:spPr bwMode="auto">
          <a:xfrm>
            <a:off x="2035629" y="1611444"/>
            <a:ext cx="3048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600" b="1" dirty="0">
                <a:solidFill>
                  <a:srgbClr val="FF0000"/>
                </a:solidFill>
              </a:rPr>
              <a:t>Zero line is global avg. in 1950</a:t>
            </a:r>
          </a:p>
        </p:txBody>
      </p:sp>
    </p:spTree>
    <p:extLst>
      <p:ext uri="{BB962C8B-B14F-4D97-AF65-F5344CB8AC3E}">
        <p14:creationId xmlns:p14="http://schemas.microsoft.com/office/powerpoint/2010/main" val="27088860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3"/>
          <p:cNvSpPr>
            <a:spLocks noGrp="1" noChangeArrowheads="1"/>
          </p:cNvSpPr>
          <p:nvPr>
            <p:ph type="body" idx="1"/>
          </p:nvPr>
        </p:nvSpPr>
        <p:spPr>
          <a:xfrm>
            <a:off x="1173163" y="2438400"/>
            <a:ext cx="7772400" cy="2819400"/>
          </a:xfrm>
        </p:spPr>
        <p:txBody>
          <a:bodyPr/>
          <a:lstStyle/>
          <a:p>
            <a:pPr marL="609600" indent="-609600">
              <a:buFont typeface="Wingdings" pitchFamily="2" charset="2"/>
              <a:buNone/>
            </a:pPr>
            <a:r>
              <a:rPr lang="en-US" dirty="0"/>
              <a:t>1.	What is the pattern in graph #4?</a:t>
            </a:r>
          </a:p>
          <a:p>
            <a:pPr marL="609600" indent="-609600">
              <a:buFont typeface="Wingdings" pitchFamily="2" charset="2"/>
              <a:buNone/>
            </a:pPr>
            <a:endParaRPr lang="en-US" dirty="0"/>
          </a:p>
          <a:p>
            <a:pPr marL="609600" indent="-609600">
              <a:buFont typeface="Wingdings" pitchFamily="2" charset="2"/>
              <a:buNone/>
            </a:pPr>
            <a:r>
              <a:rPr lang="en-US" dirty="0"/>
              <a:t>2.  	According to the pattern, how should the earth’s temperature change in the next 1,000 – 3,000 years?</a:t>
            </a:r>
          </a:p>
        </p:txBody>
      </p:sp>
      <p:sp>
        <p:nvSpPr>
          <p:cNvPr id="4" name="Rectangle 2"/>
          <p:cNvSpPr txBox="1">
            <a:spLocks noChangeArrowheads="1"/>
          </p:cNvSpPr>
          <p:nvPr/>
        </p:nvSpPr>
        <p:spPr bwMode="auto">
          <a:xfrm>
            <a:off x="1325563"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pitchFamily="18" charset="0"/>
              </a:defRPr>
            </a:lvl2pPr>
            <a:lvl3pPr algn="l" rtl="0" fontAlgn="base">
              <a:spcBef>
                <a:spcPct val="0"/>
              </a:spcBef>
              <a:spcAft>
                <a:spcPct val="0"/>
              </a:spcAft>
              <a:defRPr sz="4400">
                <a:solidFill>
                  <a:schemeClr val="tx2"/>
                </a:solidFill>
                <a:latin typeface="Times New Roman" pitchFamily="18" charset="0"/>
              </a:defRPr>
            </a:lvl3pPr>
            <a:lvl4pPr algn="l" rtl="0" fontAlgn="base">
              <a:spcBef>
                <a:spcPct val="0"/>
              </a:spcBef>
              <a:spcAft>
                <a:spcPct val="0"/>
              </a:spcAft>
              <a:defRPr sz="4400">
                <a:solidFill>
                  <a:schemeClr val="tx2"/>
                </a:solidFill>
                <a:latin typeface="Times New Roman" pitchFamily="18" charset="0"/>
              </a:defRPr>
            </a:lvl4pPr>
            <a:lvl5pPr algn="l" rtl="0" fontAlgn="base">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a:r>
              <a:rPr lang="en-US" sz="4000" dirty="0" err="1"/>
              <a:t>Paleoclimate</a:t>
            </a:r>
            <a:r>
              <a:rPr lang="en-US" sz="4000" dirty="0"/>
              <a:t> Graph 4 </a:t>
            </a:r>
          </a:p>
          <a:p>
            <a:pPr algn="ctr"/>
            <a:r>
              <a:rPr lang="en-US" sz="4000" dirty="0"/>
              <a:t>Analysis Questions</a:t>
            </a:r>
          </a:p>
        </p:txBody>
      </p:sp>
    </p:spTree>
    <p:extLst>
      <p:ext uri="{BB962C8B-B14F-4D97-AF65-F5344CB8AC3E}">
        <p14:creationId xmlns:p14="http://schemas.microsoft.com/office/powerpoint/2010/main" val="2561488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219200" y="304800"/>
            <a:ext cx="7772400" cy="1143000"/>
          </a:xfrm>
        </p:spPr>
        <p:txBody>
          <a:bodyPr/>
          <a:lstStyle/>
          <a:p>
            <a:pPr algn="ctr"/>
            <a:r>
              <a:rPr lang="en-US" sz="4800" b="1" dirty="0">
                <a:latin typeface="Technical" pitchFamily="66" charset="0"/>
              </a:rPr>
              <a:t>Ice Ages</a:t>
            </a:r>
          </a:p>
        </p:txBody>
      </p:sp>
      <p:sp>
        <p:nvSpPr>
          <p:cNvPr id="32771" name="Rectangle 3"/>
          <p:cNvSpPr>
            <a:spLocks noGrp="1" noChangeArrowheads="1"/>
          </p:cNvSpPr>
          <p:nvPr>
            <p:ph type="body" idx="1"/>
          </p:nvPr>
        </p:nvSpPr>
        <p:spPr>
          <a:xfrm>
            <a:off x="1173163" y="1524000"/>
            <a:ext cx="7772400" cy="5105400"/>
          </a:xfrm>
        </p:spPr>
        <p:txBody>
          <a:bodyPr/>
          <a:lstStyle/>
          <a:p>
            <a:pPr marL="0" indent="4763">
              <a:lnSpc>
                <a:spcPct val="90000"/>
              </a:lnSpc>
              <a:buFont typeface="Wingdings" pitchFamily="2" charset="2"/>
              <a:buNone/>
            </a:pPr>
            <a:r>
              <a:rPr lang="en-US" dirty="0">
                <a:solidFill>
                  <a:srgbClr val="00B050"/>
                </a:solidFill>
                <a:latin typeface="Arial Narrow" pitchFamily="34" charset="0"/>
                <a:cs typeface="Times New Roman" pitchFamily="18" charset="0"/>
              </a:rPr>
              <a:t>For 90% of the Earth’s history, no polar ice caps were present.</a:t>
            </a:r>
            <a:r>
              <a:rPr lang="en-US" dirty="0">
                <a:solidFill>
                  <a:srgbClr val="00B050"/>
                </a:solidFill>
              </a:rPr>
              <a:t> </a:t>
            </a:r>
          </a:p>
          <a:p>
            <a:pPr>
              <a:lnSpc>
                <a:spcPct val="90000"/>
              </a:lnSpc>
              <a:buFont typeface="Wingdings" pitchFamily="2" charset="2"/>
              <a:buNone/>
            </a:pPr>
            <a:r>
              <a:rPr lang="en-US" dirty="0">
                <a:solidFill>
                  <a:srgbClr val="7030A0"/>
                </a:solidFill>
              </a:rPr>
              <a:t>There have been </a:t>
            </a:r>
            <a:r>
              <a:rPr lang="en-US" u="sng" dirty="0">
                <a:solidFill>
                  <a:srgbClr val="7030A0"/>
                </a:solidFill>
              </a:rPr>
              <a:t>5 major ice ages</a:t>
            </a:r>
            <a:r>
              <a:rPr lang="en-US" dirty="0">
                <a:solidFill>
                  <a:srgbClr val="7030A0"/>
                </a:solidFill>
              </a:rPr>
              <a:t>:</a:t>
            </a:r>
          </a:p>
          <a:p>
            <a:pPr marL="1141413" indent="-561975">
              <a:lnSpc>
                <a:spcPct val="90000"/>
              </a:lnSpc>
              <a:buFont typeface="Wingdings" pitchFamily="2" charset="2"/>
              <a:buNone/>
            </a:pPr>
            <a:endParaRPr lang="en-US" sz="800" b="1" baseline="30000" dirty="0"/>
          </a:p>
          <a:p>
            <a:pPr marL="1141413" indent="-561975">
              <a:lnSpc>
                <a:spcPct val="90000"/>
              </a:lnSpc>
              <a:buFont typeface="Wingdings" pitchFamily="2" charset="2"/>
              <a:buNone/>
            </a:pPr>
            <a:r>
              <a:rPr lang="en-US" b="1" baseline="30000" dirty="0"/>
              <a:t>1</a:t>
            </a:r>
            <a:r>
              <a:rPr lang="en-US" baseline="30000" dirty="0"/>
              <a:t> 	</a:t>
            </a:r>
            <a:r>
              <a:rPr lang="en-US" dirty="0">
                <a:latin typeface="Arial Narrow" pitchFamily="34" charset="0"/>
                <a:cs typeface="Times New Roman" pitchFamily="18" charset="0"/>
              </a:rPr>
              <a:t>2 billion years ago</a:t>
            </a:r>
            <a:r>
              <a:rPr lang="en-US" baseline="30000" dirty="0"/>
              <a:t> </a:t>
            </a:r>
          </a:p>
          <a:p>
            <a:pPr marL="1141413" indent="-561975">
              <a:lnSpc>
                <a:spcPct val="90000"/>
              </a:lnSpc>
              <a:buFont typeface="Wingdings" pitchFamily="2" charset="2"/>
              <a:buNone/>
            </a:pPr>
            <a:endParaRPr lang="en-US" sz="1200" b="1" baseline="30000" dirty="0">
              <a:solidFill>
                <a:srgbClr val="FF0000"/>
              </a:solidFill>
            </a:endParaRPr>
          </a:p>
          <a:p>
            <a:pPr marL="1141413" indent="-561975">
              <a:lnSpc>
                <a:spcPct val="90000"/>
              </a:lnSpc>
              <a:buFont typeface="Wingdings" pitchFamily="2" charset="2"/>
              <a:buNone/>
            </a:pPr>
            <a:r>
              <a:rPr lang="en-US" b="1" baseline="30000" dirty="0">
                <a:solidFill>
                  <a:srgbClr val="FF0000"/>
                </a:solidFill>
              </a:rPr>
              <a:t>2</a:t>
            </a:r>
            <a:r>
              <a:rPr lang="en-US" b="1" dirty="0">
                <a:solidFill>
                  <a:srgbClr val="FF0000"/>
                </a:solidFill>
              </a:rPr>
              <a:t> 	</a:t>
            </a:r>
            <a:r>
              <a:rPr lang="en-US" dirty="0">
                <a:solidFill>
                  <a:srgbClr val="FF0000"/>
                </a:solidFill>
                <a:latin typeface="Arial Narrow" pitchFamily="34" charset="0"/>
                <a:cs typeface="Times New Roman" pitchFamily="18" charset="0"/>
              </a:rPr>
              <a:t>840 million years ago</a:t>
            </a:r>
            <a:r>
              <a:rPr lang="en-US" dirty="0">
                <a:solidFill>
                  <a:srgbClr val="FF0000"/>
                </a:solidFill>
              </a:rPr>
              <a:t> </a:t>
            </a:r>
            <a:r>
              <a:rPr lang="en-US" sz="2400" dirty="0">
                <a:solidFill>
                  <a:srgbClr val="FF0000"/>
                </a:solidFill>
              </a:rPr>
              <a:t>(lasted for 240 million years!)</a:t>
            </a:r>
          </a:p>
          <a:p>
            <a:pPr marL="1141413" indent="-561975">
              <a:lnSpc>
                <a:spcPct val="90000"/>
              </a:lnSpc>
              <a:buFont typeface="Wingdings" pitchFamily="2" charset="2"/>
              <a:buNone/>
            </a:pPr>
            <a:endParaRPr lang="en-US" sz="1200" b="1" baseline="30000" dirty="0">
              <a:solidFill>
                <a:srgbClr val="00B050"/>
              </a:solidFill>
            </a:endParaRPr>
          </a:p>
          <a:p>
            <a:pPr marL="1476375" indent="-909638">
              <a:lnSpc>
                <a:spcPct val="90000"/>
              </a:lnSpc>
              <a:buFont typeface="Wingdings" pitchFamily="2" charset="2"/>
              <a:buNone/>
            </a:pPr>
            <a:r>
              <a:rPr lang="en-US" b="1" baseline="30000" dirty="0">
                <a:solidFill>
                  <a:srgbClr val="00B050"/>
                </a:solidFill>
              </a:rPr>
              <a:t>3 &amp; 4</a:t>
            </a:r>
            <a:r>
              <a:rPr lang="en-US" dirty="0">
                <a:solidFill>
                  <a:srgbClr val="00B050"/>
                </a:solidFill>
              </a:rPr>
              <a:t> 	</a:t>
            </a:r>
            <a:r>
              <a:rPr lang="en-US" dirty="0">
                <a:solidFill>
                  <a:srgbClr val="00B050"/>
                </a:solidFill>
                <a:latin typeface="Arial Narrow" pitchFamily="34" charset="0"/>
                <a:cs typeface="Times New Roman" pitchFamily="18" charset="0"/>
              </a:rPr>
              <a:t>2 ice ages (during the Paleozoic era)</a:t>
            </a:r>
            <a:r>
              <a:rPr lang="en-US" sz="2800" dirty="0">
                <a:solidFill>
                  <a:srgbClr val="00B050"/>
                </a:solidFill>
              </a:rPr>
              <a:t> </a:t>
            </a:r>
          </a:p>
          <a:p>
            <a:pPr marL="1141413" indent="-561975">
              <a:lnSpc>
                <a:spcPct val="90000"/>
              </a:lnSpc>
              <a:buFont typeface="Wingdings" pitchFamily="2" charset="2"/>
              <a:buNone/>
            </a:pPr>
            <a:endParaRPr lang="en-US" sz="1200" b="1" baseline="30000" dirty="0">
              <a:solidFill>
                <a:srgbClr val="7030A0"/>
              </a:solidFill>
            </a:endParaRPr>
          </a:p>
          <a:p>
            <a:pPr marL="1141413" indent="-561975">
              <a:lnSpc>
                <a:spcPct val="90000"/>
              </a:lnSpc>
              <a:buFont typeface="Wingdings" pitchFamily="2" charset="2"/>
              <a:buNone/>
            </a:pPr>
            <a:r>
              <a:rPr lang="en-US" sz="2800" b="1" baseline="30000" dirty="0">
                <a:solidFill>
                  <a:srgbClr val="7030A0"/>
                </a:solidFill>
              </a:rPr>
              <a:t>5</a:t>
            </a:r>
            <a:r>
              <a:rPr lang="en-US" sz="2800" baseline="30000" dirty="0">
                <a:solidFill>
                  <a:srgbClr val="7030A0"/>
                </a:solidFill>
              </a:rPr>
              <a:t> </a:t>
            </a:r>
            <a:r>
              <a:rPr lang="en-US" sz="2800" dirty="0">
                <a:solidFill>
                  <a:srgbClr val="7030A0"/>
                </a:solidFill>
              </a:rPr>
              <a:t> 	</a:t>
            </a:r>
            <a:r>
              <a:rPr lang="en-US" dirty="0">
                <a:solidFill>
                  <a:srgbClr val="7030A0"/>
                </a:solidFill>
                <a:latin typeface="Arial Narrow" pitchFamily="34" charset="0"/>
              </a:rPr>
              <a:t>P</a:t>
            </a:r>
            <a:r>
              <a:rPr lang="en-US" dirty="0">
                <a:solidFill>
                  <a:srgbClr val="7030A0"/>
                </a:solidFill>
                <a:latin typeface="Arial Narrow" pitchFamily="34" charset="0"/>
                <a:cs typeface="Times New Roman" pitchFamily="18" charset="0"/>
              </a:rPr>
              <a:t>resent ice age (began approximately 3 million years ago)</a:t>
            </a:r>
            <a:r>
              <a:rPr lang="en-US" sz="2800" dirty="0">
                <a:solidFill>
                  <a:srgbClr val="7030A0"/>
                </a:solidFill>
                <a:latin typeface="Arial Narrow" pitchFamily="34" charset="0"/>
                <a:cs typeface="Times New Roman" pitchFamily="18" charset="0"/>
              </a:rPr>
              <a:t> </a:t>
            </a:r>
            <a:endParaRPr lang="en-US" sz="2800" baseline="30000"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wipe(left)">
                                      <p:cBhvr>
                                        <p:cTn id="7" dur="500"/>
                                        <p:tgtEl>
                                          <p:spTgt spid="327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2771">
                                            <p:txEl>
                                              <p:pRg st="1" end="1"/>
                                            </p:txEl>
                                          </p:spTgt>
                                        </p:tgtEl>
                                        <p:attrNameLst>
                                          <p:attrName>style.visibility</p:attrName>
                                        </p:attrNameLst>
                                      </p:cBhvr>
                                      <p:to>
                                        <p:strVal val="visible"/>
                                      </p:to>
                                    </p:set>
                                    <p:animEffect transition="in" filter="wipe(left)">
                                      <p:cBhvr>
                                        <p:cTn id="12" dur="500"/>
                                        <p:tgtEl>
                                          <p:spTgt spid="327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2771">
                                            <p:txEl>
                                              <p:pRg st="3" end="3"/>
                                            </p:txEl>
                                          </p:spTgt>
                                        </p:tgtEl>
                                        <p:attrNameLst>
                                          <p:attrName>style.visibility</p:attrName>
                                        </p:attrNameLst>
                                      </p:cBhvr>
                                      <p:to>
                                        <p:strVal val="visible"/>
                                      </p:to>
                                    </p:set>
                                    <p:animEffect transition="in" filter="wipe(left)">
                                      <p:cBhvr>
                                        <p:cTn id="17" dur="500"/>
                                        <p:tgtEl>
                                          <p:spTgt spid="3277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2771">
                                            <p:txEl>
                                              <p:pRg st="5" end="5"/>
                                            </p:txEl>
                                          </p:spTgt>
                                        </p:tgtEl>
                                        <p:attrNameLst>
                                          <p:attrName>style.visibility</p:attrName>
                                        </p:attrNameLst>
                                      </p:cBhvr>
                                      <p:to>
                                        <p:strVal val="visible"/>
                                      </p:to>
                                    </p:set>
                                    <p:animEffect transition="in" filter="wipe(left)">
                                      <p:cBhvr>
                                        <p:cTn id="22" dur="500"/>
                                        <p:tgtEl>
                                          <p:spTgt spid="3277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2771">
                                            <p:txEl>
                                              <p:pRg st="7" end="7"/>
                                            </p:txEl>
                                          </p:spTgt>
                                        </p:tgtEl>
                                        <p:attrNameLst>
                                          <p:attrName>style.visibility</p:attrName>
                                        </p:attrNameLst>
                                      </p:cBhvr>
                                      <p:to>
                                        <p:strVal val="visible"/>
                                      </p:to>
                                    </p:set>
                                    <p:animEffect transition="in" filter="wipe(left)">
                                      <p:cBhvr>
                                        <p:cTn id="27" dur="500"/>
                                        <p:tgtEl>
                                          <p:spTgt spid="32771">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2771">
                                            <p:txEl>
                                              <p:pRg st="9" end="9"/>
                                            </p:txEl>
                                          </p:spTgt>
                                        </p:tgtEl>
                                        <p:attrNameLst>
                                          <p:attrName>style.visibility</p:attrName>
                                        </p:attrNameLst>
                                      </p:cBhvr>
                                      <p:to>
                                        <p:strVal val="visible"/>
                                      </p:to>
                                    </p:set>
                                    <p:animEffect transition="in" filter="wipe(left)">
                                      <p:cBhvr>
                                        <p:cTn id="32" dur="500"/>
                                        <p:tgtEl>
                                          <p:spTgt spid="3277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1" name="Rectangle 5"/>
          <p:cNvSpPr>
            <a:spLocks noGrp="1" noChangeArrowheads="1"/>
          </p:cNvSpPr>
          <p:nvPr>
            <p:ph type="title"/>
          </p:nvPr>
        </p:nvSpPr>
        <p:spPr/>
        <p:txBody>
          <a:bodyPr/>
          <a:lstStyle/>
          <a:p>
            <a:r>
              <a:rPr lang="en-US"/>
              <a:t>Last 420,000 Years (Graph 4)</a:t>
            </a:r>
          </a:p>
        </p:txBody>
      </p:sp>
      <p:pic>
        <p:nvPicPr>
          <p:cNvPr id="60420" name="Picture 4" descr="Picture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19200" y="1600200"/>
            <a:ext cx="76200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3" name="Text Box 7"/>
          <p:cNvSpPr txBox="1">
            <a:spLocks noChangeArrowheads="1"/>
          </p:cNvSpPr>
          <p:nvPr/>
        </p:nvSpPr>
        <p:spPr bwMode="auto">
          <a:xfrm>
            <a:off x="2362200" y="4724400"/>
            <a:ext cx="152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dirty="0">
                <a:solidFill>
                  <a:srgbClr val="0070C0"/>
                </a:solidFill>
              </a:rPr>
              <a:t>Glacial Periods</a:t>
            </a:r>
          </a:p>
        </p:txBody>
      </p:sp>
      <p:sp>
        <p:nvSpPr>
          <p:cNvPr id="60424" name="Line 8"/>
          <p:cNvSpPr>
            <a:spLocks noChangeShapeType="1"/>
          </p:cNvSpPr>
          <p:nvPr/>
        </p:nvSpPr>
        <p:spPr bwMode="auto">
          <a:xfrm flipH="1" flipV="1">
            <a:off x="2895600" y="4267200"/>
            <a:ext cx="152400" cy="457200"/>
          </a:xfrm>
          <a:prstGeom prst="line">
            <a:avLst/>
          </a:prstGeom>
          <a:noFill/>
          <a:ln w="2857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0425" name="Line 9"/>
          <p:cNvSpPr>
            <a:spLocks noChangeShapeType="1"/>
          </p:cNvSpPr>
          <p:nvPr/>
        </p:nvSpPr>
        <p:spPr bwMode="auto">
          <a:xfrm flipV="1">
            <a:off x="3429000" y="4419600"/>
            <a:ext cx="762000" cy="381000"/>
          </a:xfrm>
          <a:prstGeom prst="line">
            <a:avLst/>
          </a:prstGeom>
          <a:noFill/>
          <a:ln w="2857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0426" name="Line 10"/>
          <p:cNvSpPr>
            <a:spLocks noChangeShapeType="1"/>
          </p:cNvSpPr>
          <p:nvPr/>
        </p:nvSpPr>
        <p:spPr bwMode="auto">
          <a:xfrm flipV="1">
            <a:off x="3581400" y="4495800"/>
            <a:ext cx="2133600" cy="381000"/>
          </a:xfrm>
          <a:prstGeom prst="line">
            <a:avLst/>
          </a:prstGeom>
          <a:noFill/>
          <a:ln w="2857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0427" name="Line 11"/>
          <p:cNvSpPr>
            <a:spLocks noChangeShapeType="1"/>
          </p:cNvSpPr>
          <p:nvPr/>
        </p:nvSpPr>
        <p:spPr bwMode="auto">
          <a:xfrm flipV="1">
            <a:off x="3581400" y="4572000"/>
            <a:ext cx="3886200" cy="381000"/>
          </a:xfrm>
          <a:prstGeom prst="line">
            <a:avLst/>
          </a:prstGeom>
          <a:noFill/>
          <a:ln w="2857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0428" name="Text Box 12"/>
          <p:cNvSpPr txBox="1">
            <a:spLocks noChangeArrowheads="1"/>
          </p:cNvSpPr>
          <p:nvPr/>
        </p:nvSpPr>
        <p:spPr bwMode="auto">
          <a:xfrm>
            <a:off x="5257800" y="1905000"/>
            <a:ext cx="1066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400" b="1" dirty="0">
                <a:solidFill>
                  <a:srgbClr val="0070C0"/>
                </a:solidFill>
              </a:rPr>
              <a:t>Interglacial Periods</a:t>
            </a:r>
          </a:p>
        </p:txBody>
      </p:sp>
      <p:sp>
        <p:nvSpPr>
          <p:cNvPr id="60429" name="Line 13"/>
          <p:cNvSpPr>
            <a:spLocks noChangeShapeType="1"/>
          </p:cNvSpPr>
          <p:nvPr/>
        </p:nvSpPr>
        <p:spPr bwMode="auto">
          <a:xfrm flipH="1">
            <a:off x="2286000" y="1905000"/>
            <a:ext cx="3124200" cy="0"/>
          </a:xfrm>
          <a:prstGeom prst="line">
            <a:avLst/>
          </a:prstGeom>
          <a:noFill/>
          <a:ln w="2857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0430" name="Line 14"/>
          <p:cNvSpPr>
            <a:spLocks noChangeShapeType="1"/>
          </p:cNvSpPr>
          <p:nvPr/>
        </p:nvSpPr>
        <p:spPr bwMode="auto">
          <a:xfrm flipH="1" flipV="1">
            <a:off x="3733800" y="1828800"/>
            <a:ext cx="1752600" cy="76200"/>
          </a:xfrm>
          <a:prstGeom prst="line">
            <a:avLst/>
          </a:prstGeom>
          <a:noFill/>
          <a:ln w="2857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0431" name="Line 15"/>
          <p:cNvSpPr>
            <a:spLocks noChangeShapeType="1"/>
          </p:cNvSpPr>
          <p:nvPr/>
        </p:nvSpPr>
        <p:spPr bwMode="auto">
          <a:xfrm flipH="1">
            <a:off x="4953000" y="1905000"/>
            <a:ext cx="533400" cy="76200"/>
          </a:xfrm>
          <a:prstGeom prst="line">
            <a:avLst/>
          </a:prstGeom>
          <a:noFill/>
          <a:ln w="2857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0432" name="Line 16"/>
          <p:cNvSpPr>
            <a:spLocks noChangeShapeType="1"/>
          </p:cNvSpPr>
          <p:nvPr/>
        </p:nvSpPr>
        <p:spPr bwMode="auto">
          <a:xfrm flipV="1">
            <a:off x="6324600" y="1828800"/>
            <a:ext cx="2362200" cy="228600"/>
          </a:xfrm>
          <a:prstGeom prst="line">
            <a:avLst/>
          </a:prstGeom>
          <a:noFill/>
          <a:ln w="2857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0433" name="Line 17"/>
          <p:cNvSpPr>
            <a:spLocks noChangeShapeType="1"/>
          </p:cNvSpPr>
          <p:nvPr/>
        </p:nvSpPr>
        <p:spPr bwMode="auto">
          <a:xfrm flipV="1">
            <a:off x="5943600" y="1752600"/>
            <a:ext cx="762000" cy="152400"/>
          </a:xfrm>
          <a:prstGeom prst="line">
            <a:avLst/>
          </a:prstGeom>
          <a:noFill/>
          <a:ln w="2857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extLst>
      <p:ext uri="{BB962C8B-B14F-4D97-AF65-F5344CB8AC3E}">
        <p14:creationId xmlns:p14="http://schemas.microsoft.com/office/powerpoint/2010/main" val="12249094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718135-A893-57BC-1034-C036C0E023E8}"/>
            </a:ext>
          </a:extLst>
        </p:cNvPr>
        <p:cNvGrpSpPr/>
        <p:nvPr/>
      </p:nvGrpSpPr>
      <p:grpSpPr>
        <a:xfrm>
          <a:off x="0" y="0"/>
          <a:ext cx="0" cy="0"/>
          <a:chOff x="0" y="0"/>
          <a:chExt cx="0" cy="0"/>
        </a:xfrm>
      </p:grpSpPr>
      <p:sp>
        <p:nvSpPr>
          <p:cNvPr id="120835" name="Rectangle 3">
            <a:extLst>
              <a:ext uri="{FF2B5EF4-FFF2-40B4-BE49-F238E27FC236}">
                <a16:creationId xmlns:a16="http://schemas.microsoft.com/office/drawing/2014/main" id="{5D9425A7-3F3A-1AF3-2F5E-DFBC127F82BA}"/>
              </a:ext>
            </a:extLst>
          </p:cNvPr>
          <p:cNvSpPr>
            <a:spLocks noGrp="1" noChangeArrowheads="1"/>
          </p:cNvSpPr>
          <p:nvPr>
            <p:ph type="body" idx="1"/>
          </p:nvPr>
        </p:nvSpPr>
        <p:spPr>
          <a:xfrm>
            <a:off x="1173163" y="2438400"/>
            <a:ext cx="7772400" cy="3962400"/>
          </a:xfrm>
        </p:spPr>
        <p:txBody>
          <a:bodyPr/>
          <a:lstStyle/>
          <a:p>
            <a:pPr marL="609600" indent="-609600">
              <a:buFont typeface="Wingdings" pitchFamily="2" charset="2"/>
              <a:buNone/>
            </a:pPr>
            <a:r>
              <a:rPr lang="en-US" sz="2400" dirty="0"/>
              <a:t>1.	What is the pattern in graph #4?</a:t>
            </a:r>
          </a:p>
          <a:p>
            <a:pPr marL="0" indent="0">
              <a:buNone/>
            </a:pPr>
            <a:r>
              <a:rPr lang="en-US"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Each interglacial period is relatively short  </a:t>
            </a:r>
          </a:p>
          <a:p>
            <a:pPr marL="0" indent="0">
              <a:buNone/>
            </a:pPr>
            <a:endParaRPr lang="en-US" dirty="0"/>
          </a:p>
          <a:p>
            <a:pPr marL="609600" indent="-609600">
              <a:buFont typeface="Wingdings" pitchFamily="2" charset="2"/>
              <a:buNone/>
            </a:pPr>
            <a:r>
              <a:rPr lang="en-US" sz="2400" dirty="0"/>
              <a:t>2.  	According to the pattern, how should the earth’s temperature change in the next 1,000 – 3,000 years?</a:t>
            </a:r>
          </a:p>
          <a:p>
            <a:pPr marL="609600" indent="-609600">
              <a:buNone/>
            </a:pPr>
            <a:r>
              <a:rPr lang="en-US"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We should proceed into a glacial period.</a:t>
            </a:r>
            <a:endParaRPr lang="en-US"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609600" indent="-609600">
              <a:buFont typeface="Wingdings" pitchFamily="2" charset="2"/>
              <a:buNone/>
            </a:pPr>
            <a:endParaRPr lang="en-US" sz="2400" dirty="0"/>
          </a:p>
        </p:txBody>
      </p:sp>
      <p:sp>
        <p:nvSpPr>
          <p:cNvPr id="4" name="Rectangle 2">
            <a:extLst>
              <a:ext uri="{FF2B5EF4-FFF2-40B4-BE49-F238E27FC236}">
                <a16:creationId xmlns:a16="http://schemas.microsoft.com/office/drawing/2014/main" id="{1A99B036-46B5-F3A9-1161-E98426A87060}"/>
              </a:ext>
            </a:extLst>
          </p:cNvPr>
          <p:cNvSpPr txBox="1">
            <a:spLocks noChangeArrowheads="1"/>
          </p:cNvSpPr>
          <p:nvPr/>
        </p:nvSpPr>
        <p:spPr bwMode="auto">
          <a:xfrm>
            <a:off x="1325563"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pitchFamily="18" charset="0"/>
              </a:defRPr>
            </a:lvl2pPr>
            <a:lvl3pPr algn="l" rtl="0" fontAlgn="base">
              <a:spcBef>
                <a:spcPct val="0"/>
              </a:spcBef>
              <a:spcAft>
                <a:spcPct val="0"/>
              </a:spcAft>
              <a:defRPr sz="4400">
                <a:solidFill>
                  <a:schemeClr val="tx2"/>
                </a:solidFill>
                <a:latin typeface="Times New Roman" pitchFamily="18" charset="0"/>
              </a:defRPr>
            </a:lvl3pPr>
            <a:lvl4pPr algn="l" rtl="0" fontAlgn="base">
              <a:spcBef>
                <a:spcPct val="0"/>
              </a:spcBef>
              <a:spcAft>
                <a:spcPct val="0"/>
              </a:spcAft>
              <a:defRPr sz="4400">
                <a:solidFill>
                  <a:schemeClr val="tx2"/>
                </a:solidFill>
                <a:latin typeface="Times New Roman" pitchFamily="18" charset="0"/>
              </a:defRPr>
            </a:lvl4pPr>
            <a:lvl5pPr algn="l" rtl="0" fontAlgn="base">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a:r>
              <a:rPr lang="en-US" sz="4000" dirty="0" err="1"/>
              <a:t>Paleoclimate</a:t>
            </a:r>
            <a:r>
              <a:rPr lang="en-US" sz="4000" dirty="0"/>
              <a:t> Graph 4 </a:t>
            </a:r>
          </a:p>
          <a:p>
            <a:pPr algn="ctr"/>
            <a:r>
              <a:rPr lang="en-US" sz="4000" dirty="0"/>
              <a:t>Analysis Questions</a:t>
            </a:r>
          </a:p>
        </p:txBody>
      </p:sp>
    </p:spTree>
    <p:extLst>
      <p:ext uri="{BB962C8B-B14F-4D97-AF65-F5344CB8AC3E}">
        <p14:creationId xmlns:p14="http://schemas.microsoft.com/office/powerpoint/2010/main" val="32762119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Rectangle 3"/>
          <p:cNvSpPr>
            <a:spLocks noGrp="1" noChangeArrowheads="1"/>
          </p:cNvSpPr>
          <p:nvPr>
            <p:ph type="body" idx="1"/>
          </p:nvPr>
        </p:nvSpPr>
        <p:spPr>
          <a:xfrm>
            <a:off x="1173163" y="2514600"/>
            <a:ext cx="7772400" cy="1295400"/>
          </a:xfrm>
        </p:spPr>
        <p:txBody>
          <a:bodyPr/>
          <a:lstStyle/>
          <a:p>
            <a:pPr marL="0" indent="0">
              <a:buNone/>
            </a:pPr>
            <a:r>
              <a:rPr lang="en-US" dirty="0"/>
              <a:t>What is a significant difference between glacial periods and interglacial periods?</a:t>
            </a:r>
          </a:p>
          <a:p>
            <a:pPr marL="677863" indent="-677863">
              <a:buFont typeface="Wingdings" pitchFamily="2" charset="2"/>
              <a:buAutoNum type="arabicPeriod" startAt="7"/>
            </a:pPr>
            <a:endParaRPr lang="en-US" dirty="0"/>
          </a:p>
          <a:p>
            <a:pPr marL="677863" indent="-677863">
              <a:buFont typeface="Wingdings" pitchFamily="2" charset="2"/>
              <a:buAutoNum type="arabicPeriod" startAt="7"/>
            </a:pPr>
            <a:endParaRPr lang="en-US" dirty="0"/>
          </a:p>
        </p:txBody>
      </p:sp>
      <p:sp>
        <p:nvSpPr>
          <p:cNvPr id="4" name="Rectangle 2"/>
          <p:cNvSpPr txBox="1">
            <a:spLocks noChangeArrowheads="1"/>
          </p:cNvSpPr>
          <p:nvPr/>
        </p:nvSpPr>
        <p:spPr bwMode="auto">
          <a:xfrm>
            <a:off x="1325563"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pitchFamily="18" charset="0"/>
              </a:defRPr>
            </a:lvl2pPr>
            <a:lvl3pPr algn="l" rtl="0" fontAlgn="base">
              <a:spcBef>
                <a:spcPct val="0"/>
              </a:spcBef>
              <a:spcAft>
                <a:spcPct val="0"/>
              </a:spcAft>
              <a:defRPr sz="4400">
                <a:solidFill>
                  <a:schemeClr val="tx2"/>
                </a:solidFill>
                <a:latin typeface="Times New Roman" pitchFamily="18" charset="0"/>
              </a:defRPr>
            </a:lvl3pPr>
            <a:lvl4pPr algn="l" rtl="0" fontAlgn="base">
              <a:spcBef>
                <a:spcPct val="0"/>
              </a:spcBef>
              <a:spcAft>
                <a:spcPct val="0"/>
              </a:spcAft>
              <a:defRPr sz="4400">
                <a:solidFill>
                  <a:schemeClr val="tx2"/>
                </a:solidFill>
                <a:latin typeface="Times New Roman" pitchFamily="18" charset="0"/>
              </a:defRPr>
            </a:lvl4pPr>
            <a:lvl5pPr algn="l" rtl="0" fontAlgn="base">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a:r>
              <a:rPr lang="en-US" sz="4000" dirty="0" err="1"/>
              <a:t>Paleoclimate</a:t>
            </a:r>
            <a:r>
              <a:rPr lang="en-US" sz="4000" dirty="0"/>
              <a:t> Graph </a:t>
            </a:r>
          </a:p>
          <a:p>
            <a:pPr algn="ctr"/>
            <a:r>
              <a:rPr lang="en-US" sz="4000" dirty="0"/>
              <a:t>Analysis Questions</a:t>
            </a:r>
          </a:p>
        </p:txBody>
      </p:sp>
      <p:sp>
        <p:nvSpPr>
          <p:cNvPr id="5" name="TextBox 4"/>
          <p:cNvSpPr txBox="1"/>
          <p:nvPr/>
        </p:nvSpPr>
        <p:spPr>
          <a:xfrm>
            <a:off x="2471057" y="4038600"/>
            <a:ext cx="4495800" cy="830997"/>
          </a:xfrm>
          <a:prstGeom prst="rect">
            <a:avLst/>
          </a:prstGeom>
          <a:solidFill>
            <a:srgbClr val="FFC000"/>
          </a:solidFill>
        </p:spPr>
        <p:txBody>
          <a:bodyPr wrap="square" rtlCol="0">
            <a:spAutoFit/>
          </a:bodyPr>
          <a:lstStyle/>
          <a:p>
            <a:pPr algn="ctr"/>
            <a:r>
              <a:rPr lang="en-US" dirty="0"/>
              <a:t>Interglacial periods are warmer and last 10-15,000  years</a:t>
            </a:r>
          </a:p>
        </p:txBody>
      </p:sp>
      <p:sp>
        <p:nvSpPr>
          <p:cNvPr id="6" name="TextBox 5"/>
          <p:cNvSpPr txBox="1"/>
          <p:nvPr/>
        </p:nvSpPr>
        <p:spPr>
          <a:xfrm>
            <a:off x="2438400" y="5410200"/>
            <a:ext cx="4495800" cy="830997"/>
          </a:xfrm>
          <a:prstGeom prst="rect">
            <a:avLst/>
          </a:prstGeom>
          <a:solidFill>
            <a:srgbClr val="00B0F0"/>
          </a:solidFill>
        </p:spPr>
        <p:txBody>
          <a:bodyPr wrap="square" rtlCol="0">
            <a:spAutoFit/>
          </a:bodyPr>
          <a:lstStyle/>
          <a:p>
            <a:pPr algn="ctr"/>
            <a:r>
              <a:rPr lang="en-US" dirty="0"/>
              <a:t>Glacial periods are when ice caps expand &amp; last 50-100,000  years</a:t>
            </a:r>
          </a:p>
        </p:txBody>
      </p:sp>
    </p:spTree>
    <p:extLst>
      <p:ext uri="{BB962C8B-B14F-4D97-AF65-F5344CB8AC3E}">
        <p14:creationId xmlns:p14="http://schemas.microsoft.com/office/powerpoint/2010/main" val="136227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Rectangle 3"/>
          <p:cNvSpPr>
            <a:spLocks noGrp="1" noChangeArrowheads="1"/>
          </p:cNvSpPr>
          <p:nvPr>
            <p:ph type="body" idx="1"/>
          </p:nvPr>
        </p:nvSpPr>
        <p:spPr>
          <a:xfrm>
            <a:off x="1173163" y="2514600"/>
            <a:ext cx="7772400" cy="2209800"/>
          </a:xfrm>
        </p:spPr>
        <p:txBody>
          <a:bodyPr/>
          <a:lstStyle/>
          <a:p>
            <a:pPr marL="0" indent="0">
              <a:buNone/>
            </a:pPr>
            <a:r>
              <a:rPr lang="en-US" dirty="0"/>
              <a:t>Describe the significance of graph #5.  </a:t>
            </a:r>
          </a:p>
          <a:p>
            <a:pPr marL="0" indent="0">
              <a:buNone/>
            </a:pPr>
            <a:endParaRPr lang="en-US" dirty="0"/>
          </a:p>
          <a:p>
            <a:pPr marL="0" indent="0">
              <a:buNone/>
            </a:pPr>
            <a:r>
              <a:rPr lang="en-US" dirty="0"/>
              <a:t>How has the earth’s climate changed over the past 3 million years?  </a:t>
            </a:r>
          </a:p>
          <a:p>
            <a:pPr marL="677863" indent="-677863">
              <a:buFont typeface="Wingdings" pitchFamily="2" charset="2"/>
              <a:buAutoNum type="arabicPeriod" startAt="7"/>
            </a:pPr>
            <a:endParaRPr lang="en-US" dirty="0"/>
          </a:p>
        </p:txBody>
      </p:sp>
      <p:sp>
        <p:nvSpPr>
          <p:cNvPr id="4" name="Rectangle 2"/>
          <p:cNvSpPr txBox="1">
            <a:spLocks noChangeArrowheads="1"/>
          </p:cNvSpPr>
          <p:nvPr/>
        </p:nvSpPr>
        <p:spPr bwMode="auto">
          <a:xfrm>
            <a:off x="1325563"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pitchFamily="18" charset="0"/>
              </a:defRPr>
            </a:lvl2pPr>
            <a:lvl3pPr algn="l" rtl="0" fontAlgn="base">
              <a:spcBef>
                <a:spcPct val="0"/>
              </a:spcBef>
              <a:spcAft>
                <a:spcPct val="0"/>
              </a:spcAft>
              <a:defRPr sz="4400">
                <a:solidFill>
                  <a:schemeClr val="tx2"/>
                </a:solidFill>
                <a:latin typeface="Times New Roman" pitchFamily="18" charset="0"/>
              </a:defRPr>
            </a:lvl3pPr>
            <a:lvl4pPr algn="l" rtl="0" fontAlgn="base">
              <a:spcBef>
                <a:spcPct val="0"/>
              </a:spcBef>
              <a:spcAft>
                <a:spcPct val="0"/>
              </a:spcAft>
              <a:defRPr sz="4400">
                <a:solidFill>
                  <a:schemeClr val="tx2"/>
                </a:solidFill>
                <a:latin typeface="Times New Roman" pitchFamily="18" charset="0"/>
              </a:defRPr>
            </a:lvl4pPr>
            <a:lvl5pPr algn="l" rtl="0" fontAlgn="base">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a:r>
              <a:rPr lang="en-US" sz="4000" dirty="0" err="1"/>
              <a:t>Paleoclimate</a:t>
            </a:r>
            <a:r>
              <a:rPr lang="en-US" sz="4000" dirty="0"/>
              <a:t> Graph 5 </a:t>
            </a:r>
          </a:p>
          <a:p>
            <a:pPr algn="ctr"/>
            <a:r>
              <a:rPr lang="en-US" sz="4000" dirty="0"/>
              <a:t>Analysis Questions</a:t>
            </a:r>
          </a:p>
        </p:txBody>
      </p:sp>
    </p:spTree>
    <p:extLst>
      <p:ext uri="{BB962C8B-B14F-4D97-AF65-F5344CB8AC3E}">
        <p14:creationId xmlns:p14="http://schemas.microsoft.com/office/powerpoint/2010/main" val="40111965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9" name="Rectangle 5"/>
          <p:cNvSpPr>
            <a:spLocks noGrp="1" noChangeArrowheads="1"/>
          </p:cNvSpPr>
          <p:nvPr>
            <p:ph type="title"/>
          </p:nvPr>
        </p:nvSpPr>
        <p:spPr>
          <a:xfrm>
            <a:off x="1143000" y="152400"/>
            <a:ext cx="7772400" cy="1143000"/>
          </a:xfrm>
        </p:spPr>
        <p:txBody>
          <a:bodyPr/>
          <a:lstStyle/>
          <a:p>
            <a:r>
              <a:rPr lang="en-US" dirty="0"/>
              <a:t>Last 3 Million Years (Graph 5)</a:t>
            </a:r>
          </a:p>
        </p:txBody>
      </p:sp>
      <p:pic>
        <p:nvPicPr>
          <p:cNvPr id="62468" name="Picture 4" descr="Picture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0" y="1557338"/>
            <a:ext cx="8077200" cy="5300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1" name="Text Box 7"/>
          <p:cNvSpPr txBox="1">
            <a:spLocks noChangeArrowheads="1"/>
          </p:cNvSpPr>
          <p:nvPr/>
        </p:nvSpPr>
        <p:spPr bwMode="auto">
          <a:xfrm>
            <a:off x="990600" y="5410200"/>
            <a:ext cx="9144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dirty="0">
                <a:solidFill>
                  <a:schemeClr val="accent2"/>
                </a:solidFill>
              </a:rPr>
              <a:t>Present Day</a:t>
            </a:r>
          </a:p>
        </p:txBody>
      </p:sp>
      <p:sp>
        <p:nvSpPr>
          <p:cNvPr id="62472" name="Text Box 8"/>
          <p:cNvSpPr txBox="1">
            <a:spLocks noChangeArrowheads="1"/>
          </p:cNvSpPr>
          <p:nvPr/>
        </p:nvSpPr>
        <p:spPr bwMode="auto">
          <a:xfrm>
            <a:off x="7239000" y="1295400"/>
            <a:ext cx="1905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600" b="1" dirty="0">
                <a:solidFill>
                  <a:schemeClr val="accent2"/>
                </a:solidFill>
              </a:rPr>
              <a:t>3 million years ago</a:t>
            </a:r>
          </a:p>
        </p:txBody>
      </p:sp>
      <p:sp>
        <p:nvSpPr>
          <p:cNvPr id="62473" name="Line 9"/>
          <p:cNvSpPr>
            <a:spLocks noChangeShapeType="1"/>
          </p:cNvSpPr>
          <p:nvPr/>
        </p:nvSpPr>
        <p:spPr bwMode="auto">
          <a:xfrm flipV="1">
            <a:off x="1600200" y="5410200"/>
            <a:ext cx="457200" cy="762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2474" name="Line 10"/>
          <p:cNvSpPr>
            <a:spLocks noChangeShapeType="1"/>
          </p:cNvSpPr>
          <p:nvPr/>
        </p:nvSpPr>
        <p:spPr bwMode="auto">
          <a:xfrm>
            <a:off x="8077200" y="1600200"/>
            <a:ext cx="381000" cy="4572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extLst>
      <p:ext uri="{BB962C8B-B14F-4D97-AF65-F5344CB8AC3E}">
        <p14:creationId xmlns:p14="http://schemas.microsoft.com/office/powerpoint/2010/main" val="3300859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2472"/>
                                        </p:tgtEl>
                                        <p:attrNameLst>
                                          <p:attrName>style.visibility</p:attrName>
                                        </p:attrNameLst>
                                      </p:cBhvr>
                                      <p:to>
                                        <p:strVal val="visible"/>
                                      </p:to>
                                    </p:set>
                                    <p:animEffect transition="in" filter="wipe(left)">
                                      <p:cBhvr>
                                        <p:cTn id="7" dur="500"/>
                                        <p:tgtEl>
                                          <p:spTgt spid="6247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2474"/>
                                        </p:tgtEl>
                                        <p:attrNameLst>
                                          <p:attrName>style.visibility</p:attrName>
                                        </p:attrNameLst>
                                      </p:cBhvr>
                                      <p:to>
                                        <p:strVal val="visible"/>
                                      </p:to>
                                    </p:set>
                                    <p:animEffect transition="in" filter="wipe(up)">
                                      <p:cBhvr>
                                        <p:cTn id="11" dur="500"/>
                                        <p:tgtEl>
                                          <p:spTgt spid="6247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2471"/>
                                        </p:tgtEl>
                                        <p:attrNameLst>
                                          <p:attrName>style.visibility</p:attrName>
                                        </p:attrNameLst>
                                      </p:cBhvr>
                                      <p:to>
                                        <p:strVal val="visible"/>
                                      </p:to>
                                    </p:set>
                                    <p:animEffect transition="in" filter="wipe(left)">
                                      <p:cBhvr>
                                        <p:cTn id="16" dur="500"/>
                                        <p:tgtEl>
                                          <p:spTgt spid="62471"/>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62473"/>
                                        </p:tgtEl>
                                        <p:attrNameLst>
                                          <p:attrName>style.visibility</p:attrName>
                                        </p:attrNameLst>
                                      </p:cBhvr>
                                      <p:to>
                                        <p:strVal val="visible"/>
                                      </p:to>
                                    </p:set>
                                    <p:animEffect transition="in" filter="wipe(down)">
                                      <p:cBhvr>
                                        <p:cTn id="20" dur="500"/>
                                        <p:tgtEl>
                                          <p:spTgt spid="624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1" grpId="0"/>
      <p:bldP spid="62472" grpId="0"/>
      <p:bldP spid="62473" grpId="0" animBg="1"/>
      <p:bldP spid="6247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35B3EF-5F8B-7FAC-81CC-C24FEEF2296C}"/>
            </a:ext>
          </a:extLst>
        </p:cNvPr>
        <p:cNvGrpSpPr/>
        <p:nvPr/>
      </p:nvGrpSpPr>
      <p:grpSpPr>
        <a:xfrm>
          <a:off x="0" y="0"/>
          <a:ext cx="0" cy="0"/>
          <a:chOff x="0" y="0"/>
          <a:chExt cx="0" cy="0"/>
        </a:xfrm>
      </p:grpSpPr>
      <p:sp>
        <p:nvSpPr>
          <p:cNvPr id="121859" name="Rectangle 3">
            <a:extLst>
              <a:ext uri="{FF2B5EF4-FFF2-40B4-BE49-F238E27FC236}">
                <a16:creationId xmlns:a16="http://schemas.microsoft.com/office/drawing/2014/main" id="{D632B36B-A2B5-1F86-0FF9-D1BB7E852D81}"/>
              </a:ext>
            </a:extLst>
          </p:cNvPr>
          <p:cNvSpPr>
            <a:spLocks noGrp="1" noChangeArrowheads="1"/>
          </p:cNvSpPr>
          <p:nvPr>
            <p:ph type="body" idx="1"/>
          </p:nvPr>
        </p:nvSpPr>
        <p:spPr>
          <a:xfrm>
            <a:off x="1173163" y="2514600"/>
            <a:ext cx="7772400" cy="4038600"/>
          </a:xfrm>
        </p:spPr>
        <p:txBody>
          <a:bodyPr/>
          <a:lstStyle/>
          <a:p>
            <a:pPr marL="0" indent="0">
              <a:buNone/>
            </a:pPr>
            <a:r>
              <a:rPr lang="en-US" sz="2400" dirty="0"/>
              <a:t>Describe the significance of graph #5.  </a:t>
            </a:r>
          </a:p>
          <a:p>
            <a:pPr marL="0" indent="0">
              <a:buNone/>
            </a:pPr>
            <a:r>
              <a:rPr lang="en-US" sz="2800" b="1" dirty="0">
                <a:solidFill>
                  <a:srgbClr val="FF0000"/>
                </a:solidFill>
                <a:effectLst/>
                <a:latin typeface="Times New Roman" panose="02020603050405020304" pitchFamily="18" charset="0"/>
                <a:ea typeface="Calibri" panose="020F0502020204030204" pitchFamily="34" charset="0"/>
              </a:rPr>
              <a:t>We are presently in the 5</a:t>
            </a:r>
            <a:r>
              <a:rPr lang="en-US" sz="2800" b="1" baseline="30000" dirty="0">
                <a:solidFill>
                  <a:srgbClr val="FF0000"/>
                </a:solidFill>
                <a:effectLst/>
                <a:latin typeface="Times New Roman" panose="02020603050405020304" pitchFamily="18" charset="0"/>
                <a:ea typeface="Calibri" panose="020F0502020204030204" pitchFamily="34" charset="0"/>
              </a:rPr>
              <a:t>th</a:t>
            </a:r>
            <a:r>
              <a:rPr lang="en-US" sz="2800" b="1" dirty="0">
                <a:solidFill>
                  <a:srgbClr val="FF0000"/>
                </a:solidFill>
                <a:effectLst/>
                <a:latin typeface="Times New Roman" panose="02020603050405020304" pitchFamily="18" charset="0"/>
                <a:ea typeface="Calibri" panose="020F0502020204030204" pitchFamily="34" charset="0"/>
              </a:rPr>
              <a:t> ice age according to earth history theory. </a:t>
            </a:r>
            <a:endParaRPr lang="en-US" sz="4400" b="1" dirty="0">
              <a:solidFill>
                <a:srgbClr val="FF0000"/>
              </a:solidFill>
            </a:endParaRPr>
          </a:p>
          <a:p>
            <a:pPr marL="0" indent="0">
              <a:buNone/>
            </a:pPr>
            <a:endParaRPr lang="en-US" dirty="0"/>
          </a:p>
          <a:p>
            <a:pPr marL="0" indent="0">
              <a:buNone/>
            </a:pPr>
            <a:r>
              <a:rPr lang="en-US" sz="2400" dirty="0"/>
              <a:t>How has the earth’s climate changed over the past 3 million years?  </a:t>
            </a:r>
          </a:p>
          <a:p>
            <a:pPr marL="0" indent="0">
              <a:buNone/>
            </a:pP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The climate has cooled over the past 3 million years.</a:t>
            </a:r>
            <a:endParaRPr lang="en-US" sz="2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a:p>
            <a:pPr marL="677863" indent="-677863">
              <a:buFont typeface="Wingdings" pitchFamily="2" charset="2"/>
              <a:buAutoNum type="arabicPeriod" startAt="7"/>
            </a:pPr>
            <a:endParaRPr lang="en-US" dirty="0"/>
          </a:p>
        </p:txBody>
      </p:sp>
      <p:sp>
        <p:nvSpPr>
          <p:cNvPr id="4" name="Rectangle 2">
            <a:extLst>
              <a:ext uri="{FF2B5EF4-FFF2-40B4-BE49-F238E27FC236}">
                <a16:creationId xmlns:a16="http://schemas.microsoft.com/office/drawing/2014/main" id="{453CC7F2-6537-4DAA-C4F5-831D61A66C63}"/>
              </a:ext>
            </a:extLst>
          </p:cNvPr>
          <p:cNvSpPr txBox="1">
            <a:spLocks noChangeArrowheads="1"/>
          </p:cNvSpPr>
          <p:nvPr/>
        </p:nvSpPr>
        <p:spPr bwMode="auto">
          <a:xfrm>
            <a:off x="1325563"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pitchFamily="18" charset="0"/>
              </a:defRPr>
            </a:lvl2pPr>
            <a:lvl3pPr algn="l" rtl="0" fontAlgn="base">
              <a:spcBef>
                <a:spcPct val="0"/>
              </a:spcBef>
              <a:spcAft>
                <a:spcPct val="0"/>
              </a:spcAft>
              <a:defRPr sz="4400">
                <a:solidFill>
                  <a:schemeClr val="tx2"/>
                </a:solidFill>
                <a:latin typeface="Times New Roman" pitchFamily="18" charset="0"/>
              </a:defRPr>
            </a:lvl3pPr>
            <a:lvl4pPr algn="l" rtl="0" fontAlgn="base">
              <a:spcBef>
                <a:spcPct val="0"/>
              </a:spcBef>
              <a:spcAft>
                <a:spcPct val="0"/>
              </a:spcAft>
              <a:defRPr sz="4400">
                <a:solidFill>
                  <a:schemeClr val="tx2"/>
                </a:solidFill>
                <a:latin typeface="Times New Roman" pitchFamily="18" charset="0"/>
              </a:defRPr>
            </a:lvl4pPr>
            <a:lvl5pPr algn="l" rtl="0" fontAlgn="base">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a:r>
              <a:rPr lang="en-US" sz="4000" dirty="0" err="1"/>
              <a:t>Paleoclimate</a:t>
            </a:r>
            <a:r>
              <a:rPr lang="en-US" sz="4000" dirty="0"/>
              <a:t> Graph 5 </a:t>
            </a:r>
          </a:p>
          <a:p>
            <a:pPr algn="ctr"/>
            <a:r>
              <a:rPr lang="en-US" sz="4000" dirty="0"/>
              <a:t>Analysis Questions</a:t>
            </a:r>
          </a:p>
        </p:txBody>
      </p:sp>
    </p:spTree>
    <p:extLst>
      <p:ext uri="{BB962C8B-B14F-4D97-AF65-F5344CB8AC3E}">
        <p14:creationId xmlns:p14="http://schemas.microsoft.com/office/powerpoint/2010/main" val="1559597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16F5F-B727-B14D-0300-CF7EBD04C1D8}"/>
            </a:ext>
          </a:extLst>
        </p:cNvPr>
        <p:cNvGrpSpPr/>
        <p:nvPr/>
      </p:nvGrpSpPr>
      <p:grpSpPr>
        <a:xfrm>
          <a:off x="0" y="0"/>
          <a:ext cx="0" cy="0"/>
          <a:chOff x="0" y="0"/>
          <a:chExt cx="0" cy="0"/>
        </a:xfrm>
      </p:grpSpPr>
      <p:sp>
        <p:nvSpPr>
          <p:cNvPr id="229378" name="Rectangle 2">
            <a:extLst>
              <a:ext uri="{FF2B5EF4-FFF2-40B4-BE49-F238E27FC236}">
                <a16:creationId xmlns:a16="http://schemas.microsoft.com/office/drawing/2014/main" id="{1BD4B856-7C74-3534-5738-8EC55CE16DD4}"/>
              </a:ext>
            </a:extLst>
          </p:cNvPr>
          <p:cNvSpPr>
            <a:spLocks noGrp="1" noChangeArrowheads="1"/>
          </p:cNvSpPr>
          <p:nvPr>
            <p:ph type="title"/>
          </p:nvPr>
        </p:nvSpPr>
        <p:spPr>
          <a:xfrm>
            <a:off x="0" y="0"/>
            <a:ext cx="9144000" cy="990600"/>
          </a:xfrm>
          <a:solidFill>
            <a:srgbClr val="FFC000"/>
          </a:solidFill>
        </p:spPr>
        <p:txBody>
          <a:bodyPr/>
          <a:lstStyle/>
          <a:p>
            <a:pPr algn="ctr"/>
            <a:r>
              <a:rPr lang="en-US" sz="4000" dirty="0"/>
              <a:t>Climate Between 14</a:t>
            </a:r>
            <a:r>
              <a:rPr lang="en-US" sz="4000" baseline="30000" dirty="0"/>
              <a:t>th</a:t>
            </a:r>
            <a:r>
              <a:rPr lang="en-US" sz="4000" dirty="0"/>
              <a:t> – 19</a:t>
            </a:r>
            <a:r>
              <a:rPr lang="en-US" sz="4000" baseline="30000" dirty="0"/>
              <a:t>th</a:t>
            </a:r>
            <a:r>
              <a:rPr lang="en-US" sz="4000" dirty="0"/>
              <a:t> Centuries</a:t>
            </a:r>
          </a:p>
        </p:txBody>
      </p:sp>
      <p:pic>
        <p:nvPicPr>
          <p:cNvPr id="1026" name="Picture 2">
            <a:extLst>
              <a:ext uri="{FF2B5EF4-FFF2-40B4-BE49-F238E27FC236}">
                <a16:creationId xmlns:a16="http://schemas.microsoft.com/office/drawing/2014/main" id="{C0DF7683-24A6-BC47-A586-CB45ED3EC7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09" y="990600"/>
            <a:ext cx="9160809"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8060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63AF7-0493-5903-42B9-9D371781FAA6}"/>
            </a:ext>
          </a:extLst>
        </p:cNvPr>
        <p:cNvGrpSpPr/>
        <p:nvPr/>
      </p:nvGrpSpPr>
      <p:grpSpPr>
        <a:xfrm>
          <a:off x="0" y="0"/>
          <a:ext cx="0" cy="0"/>
          <a:chOff x="0" y="0"/>
          <a:chExt cx="0" cy="0"/>
        </a:xfrm>
      </p:grpSpPr>
      <p:sp>
        <p:nvSpPr>
          <p:cNvPr id="229378" name="Rectangle 2">
            <a:extLst>
              <a:ext uri="{FF2B5EF4-FFF2-40B4-BE49-F238E27FC236}">
                <a16:creationId xmlns:a16="http://schemas.microsoft.com/office/drawing/2014/main" id="{31882196-FCAA-04EC-6F41-42231173F1A9}"/>
              </a:ext>
            </a:extLst>
          </p:cNvPr>
          <p:cNvSpPr>
            <a:spLocks noGrp="1" noChangeArrowheads="1"/>
          </p:cNvSpPr>
          <p:nvPr>
            <p:ph type="title"/>
          </p:nvPr>
        </p:nvSpPr>
        <p:spPr>
          <a:xfrm>
            <a:off x="685800" y="0"/>
            <a:ext cx="8458200" cy="990600"/>
          </a:xfrm>
        </p:spPr>
        <p:txBody>
          <a:bodyPr/>
          <a:lstStyle/>
          <a:p>
            <a:pPr algn="ctr"/>
            <a:r>
              <a:rPr lang="en-US" sz="4000" dirty="0"/>
              <a:t>Climate Between 14</a:t>
            </a:r>
            <a:r>
              <a:rPr lang="en-US" sz="4000" baseline="30000" dirty="0"/>
              <a:t>th</a:t>
            </a:r>
            <a:r>
              <a:rPr lang="en-US" sz="4000" dirty="0"/>
              <a:t> – 19</a:t>
            </a:r>
            <a:r>
              <a:rPr lang="en-US" sz="4000" baseline="30000" dirty="0"/>
              <a:t>th</a:t>
            </a:r>
            <a:r>
              <a:rPr lang="en-US" sz="4000" dirty="0"/>
              <a:t> Centuries</a:t>
            </a:r>
          </a:p>
        </p:txBody>
      </p:sp>
      <p:sp>
        <p:nvSpPr>
          <p:cNvPr id="5" name="TextBox 4">
            <a:extLst>
              <a:ext uri="{FF2B5EF4-FFF2-40B4-BE49-F238E27FC236}">
                <a16:creationId xmlns:a16="http://schemas.microsoft.com/office/drawing/2014/main" id="{82D0A339-256B-3F5A-BC58-EF4962D93BCF}"/>
              </a:ext>
            </a:extLst>
          </p:cNvPr>
          <p:cNvSpPr txBox="1"/>
          <p:nvPr/>
        </p:nvSpPr>
        <p:spPr>
          <a:xfrm>
            <a:off x="914402" y="1166842"/>
            <a:ext cx="8229598" cy="5262979"/>
          </a:xfrm>
          <a:prstGeom prst="rect">
            <a:avLst/>
          </a:prstGeom>
          <a:noFill/>
        </p:spPr>
        <p:txBody>
          <a:bodyPr wrap="square">
            <a:spAutoFit/>
          </a:bodyPr>
          <a:lstStyle/>
          <a:p>
            <a:pPr algn="l"/>
            <a:r>
              <a:rPr lang="en-US" sz="2400" b="1" dirty="0">
                <a:solidFill>
                  <a:srgbClr val="0C0B04"/>
                </a:solidFill>
                <a:effectLst/>
                <a:latin typeface="Helvetica Neue"/>
              </a:rPr>
              <a:t>S</a:t>
            </a:r>
            <a:r>
              <a:rPr lang="en-US" sz="2400" dirty="0">
                <a:solidFill>
                  <a:srgbClr val="0C0B04"/>
                </a:solidFill>
                <a:effectLst/>
                <a:latin typeface="Helvetica Neue"/>
              </a:rPr>
              <a:t>aber-toothed tigers and woolly mammoths weren’t roaming the Earth during the last ice age — Leonardo da Vinci and Michelangelo were. </a:t>
            </a:r>
          </a:p>
          <a:p>
            <a:pPr algn="l"/>
            <a:endParaRPr lang="en-US" dirty="0">
              <a:solidFill>
                <a:srgbClr val="0C0B04"/>
              </a:solidFill>
              <a:latin typeface="Helvetica Neue"/>
            </a:endParaRPr>
          </a:p>
          <a:p>
            <a:pPr algn="l"/>
            <a:r>
              <a:rPr lang="en-US" sz="2400" dirty="0">
                <a:solidFill>
                  <a:srgbClr val="0C0B04"/>
                </a:solidFill>
                <a:effectLst/>
                <a:latin typeface="Helvetica Neue"/>
              </a:rPr>
              <a:t>A period of global cooling, known as the “Little Ice Age,” spanned the late Middle Ages through the Renaissance era, ending around the dawn of the Industrial Revolution in the mid-1800s. </a:t>
            </a:r>
            <a:endParaRPr lang="en-US" dirty="0">
              <a:solidFill>
                <a:srgbClr val="0C0B04"/>
              </a:solidFill>
              <a:latin typeface="Helvetica Neue"/>
            </a:endParaRPr>
          </a:p>
          <a:p>
            <a:pPr algn="l"/>
            <a:endParaRPr lang="en-US" sz="2400" dirty="0">
              <a:solidFill>
                <a:srgbClr val="0C0B04"/>
              </a:solidFill>
              <a:effectLst/>
              <a:latin typeface="Helvetica Neue"/>
            </a:endParaRPr>
          </a:p>
          <a:p>
            <a:pPr algn="l"/>
            <a:r>
              <a:rPr lang="en-US" sz="2400" dirty="0">
                <a:solidFill>
                  <a:srgbClr val="0C0B04"/>
                </a:solidFill>
                <a:effectLst/>
                <a:latin typeface="Helvetica Neue"/>
              </a:rPr>
              <a:t>Some locations cooled down more than others, including northern Europe and western North America, which experienced </a:t>
            </a:r>
            <a:r>
              <a:rPr lang="en-US" sz="2400" dirty="0">
                <a:solidFill>
                  <a:srgbClr val="FF0000"/>
                </a:solidFill>
                <a:effectLst>
                  <a:outerShdw blurRad="38100" dist="38100" dir="2700000" algn="tl">
                    <a:srgbClr val="000000">
                      <a:alpha val="43137"/>
                    </a:srgbClr>
                  </a:outerShdw>
                </a:effectLst>
                <a:latin typeface="Helvetica Neue"/>
              </a:rPr>
              <a:t>temperature fluctuations between 1.8 and 3.6 degrees Fahrenheit </a:t>
            </a:r>
            <a:r>
              <a:rPr lang="en-US" sz="2400" dirty="0">
                <a:solidFill>
                  <a:srgbClr val="0C0B04"/>
                </a:solidFill>
                <a:effectLst/>
                <a:latin typeface="Helvetica Neue"/>
              </a:rPr>
              <a:t>cooler than the thousand-year averages for those regions.</a:t>
            </a:r>
          </a:p>
        </p:txBody>
      </p:sp>
    </p:spTree>
    <p:extLst>
      <p:ext uri="{BB962C8B-B14F-4D97-AF65-F5344CB8AC3E}">
        <p14:creationId xmlns:p14="http://schemas.microsoft.com/office/powerpoint/2010/main" val="877258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D1392-1004-E1E7-72CE-27E1E086EC3E}"/>
            </a:ext>
          </a:extLst>
        </p:cNvPr>
        <p:cNvGrpSpPr/>
        <p:nvPr/>
      </p:nvGrpSpPr>
      <p:grpSpPr>
        <a:xfrm>
          <a:off x="0" y="0"/>
          <a:ext cx="0" cy="0"/>
          <a:chOff x="0" y="0"/>
          <a:chExt cx="0" cy="0"/>
        </a:xfrm>
      </p:grpSpPr>
      <p:sp>
        <p:nvSpPr>
          <p:cNvPr id="229378" name="Rectangle 2">
            <a:extLst>
              <a:ext uri="{FF2B5EF4-FFF2-40B4-BE49-F238E27FC236}">
                <a16:creationId xmlns:a16="http://schemas.microsoft.com/office/drawing/2014/main" id="{5BC1496A-2F29-B31F-5463-2BA9588CD5D5}"/>
              </a:ext>
            </a:extLst>
          </p:cNvPr>
          <p:cNvSpPr>
            <a:spLocks noGrp="1" noChangeArrowheads="1"/>
          </p:cNvSpPr>
          <p:nvPr>
            <p:ph type="title"/>
          </p:nvPr>
        </p:nvSpPr>
        <p:spPr>
          <a:xfrm>
            <a:off x="685800" y="0"/>
            <a:ext cx="8458200" cy="990600"/>
          </a:xfrm>
        </p:spPr>
        <p:txBody>
          <a:bodyPr/>
          <a:lstStyle/>
          <a:p>
            <a:pPr algn="ctr"/>
            <a:r>
              <a:rPr lang="en-US" sz="4000" dirty="0"/>
              <a:t>Climate Between 14</a:t>
            </a:r>
            <a:r>
              <a:rPr lang="en-US" sz="4000" baseline="30000" dirty="0"/>
              <a:t>th</a:t>
            </a:r>
            <a:r>
              <a:rPr lang="en-US" sz="4000" dirty="0"/>
              <a:t> – 19</a:t>
            </a:r>
            <a:r>
              <a:rPr lang="en-US" sz="4000" baseline="30000" dirty="0"/>
              <a:t>th</a:t>
            </a:r>
            <a:r>
              <a:rPr lang="en-US" sz="4000" dirty="0"/>
              <a:t> Centuries</a:t>
            </a:r>
          </a:p>
        </p:txBody>
      </p:sp>
      <p:sp>
        <p:nvSpPr>
          <p:cNvPr id="5" name="TextBox 4">
            <a:extLst>
              <a:ext uri="{FF2B5EF4-FFF2-40B4-BE49-F238E27FC236}">
                <a16:creationId xmlns:a16="http://schemas.microsoft.com/office/drawing/2014/main" id="{14D2E6DB-B3DA-8D42-7CA6-124EA28757C9}"/>
              </a:ext>
            </a:extLst>
          </p:cNvPr>
          <p:cNvSpPr txBox="1"/>
          <p:nvPr/>
        </p:nvSpPr>
        <p:spPr>
          <a:xfrm>
            <a:off x="838201" y="990600"/>
            <a:ext cx="8305800" cy="5847755"/>
          </a:xfrm>
          <a:prstGeom prst="rect">
            <a:avLst/>
          </a:prstGeom>
          <a:noFill/>
        </p:spPr>
        <p:txBody>
          <a:bodyPr wrap="square">
            <a:spAutoFit/>
          </a:bodyPr>
          <a:lstStyle/>
          <a:p>
            <a:pPr algn="l"/>
            <a:r>
              <a:rPr lang="en-US" sz="2200" dirty="0">
                <a:solidFill>
                  <a:srgbClr val="0C0B04"/>
                </a:solidFill>
                <a:effectLst/>
                <a:latin typeface="Helvetica Neue"/>
              </a:rPr>
              <a:t>This drastic change in climate had several possible causes. One leading theory points to a decrease in sunspot activity, which caused less solar radiation to reach Earth’s surface. Significant changes in atmospheric patterns also might have contributed to cooler temperatures in some regions. Or an increase in volcanic eruptions could have been the culprit, causing gas and ash to spew into the atmosphere, cooling the Earth. </a:t>
            </a:r>
          </a:p>
          <a:p>
            <a:pPr algn="l"/>
            <a:endParaRPr lang="en-US" sz="2200" dirty="0">
              <a:solidFill>
                <a:srgbClr val="0C0B04"/>
              </a:solidFill>
              <a:latin typeface="Helvetica Neue"/>
            </a:endParaRPr>
          </a:p>
          <a:p>
            <a:pPr algn="l"/>
            <a:r>
              <a:rPr lang="en-US" sz="2200" dirty="0">
                <a:solidFill>
                  <a:srgbClr val="0C0B04"/>
                </a:solidFill>
                <a:effectLst/>
                <a:latin typeface="Helvetica Neue"/>
              </a:rPr>
              <a:t>Some experts suggest it was a combination of all these things. Researchers at University College London believe the temperature drop was exacerbated by an entirely different issue: the depopulation of the Americas following the arrival of European colonists. Mass warfare and disease caused the deaths of 56 million indigenous people by 1600. Large areas of once-cultivated land turned into forests, absorbing massive amounts of carbon dioxide and preventing it from reaching the atmosphere to warm the planet.</a:t>
            </a:r>
          </a:p>
        </p:txBody>
      </p:sp>
    </p:spTree>
    <p:extLst>
      <p:ext uri="{BB962C8B-B14F-4D97-AF65-F5344CB8AC3E}">
        <p14:creationId xmlns:p14="http://schemas.microsoft.com/office/powerpoint/2010/main" val="3393121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ad`s Tie">
  <a:themeElements>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Dad`s Ti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ad`s Ti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Designs\Dad`s Tie.pot</Template>
  <TotalTime>34343</TotalTime>
  <Words>2461</Words>
  <Application>Microsoft Office PowerPoint</Application>
  <PresentationFormat>On-screen Show (4:3)</PresentationFormat>
  <Paragraphs>275</Paragraphs>
  <Slides>65</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65</vt:i4>
      </vt:variant>
    </vt:vector>
  </HeadingPairs>
  <TitlesOfParts>
    <vt:vector size="74" baseType="lpstr">
      <vt:lpstr>Arial</vt:lpstr>
      <vt:lpstr>Arial Black</vt:lpstr>
      <vt:lpstr>Arial Narrow</vt:lpstr>
      <vt:lpstr>Calibri</vt:lpstr>
      <vt:lpstr>Helvetica Neue</vt:lpstr>
      <vt:lpstr>Technical</vt:lpstr>
      <vt:lpstr>Times New Roman</vt:lpstr>
      <vt:lpstr>Wingdings</vt:lpstr>
      <vt:lpstr>Dad`s Tie</vt:lpstr>
      <vt:lpstr>To View Slide Show</vt:lpstr>
      <vt:lpstr>PowerPoint Presentation</vt:lpstr>
      <vt:lpstr>PowerPoint Presentation</vt:lpstr>
      <vt:lpstr>We are in an Ice Age  right now!</vt:lpstr>
      <vt:lpstr>Ice Age Components </vt:lpstr>
      <vt:lpstr>Ice Ages</vt:lpstr>
      <vt:lpstr>Climate Between 14th – 19th Centuries</vt:lpstr>
      <vt:lpstr>Climate Between 14th – 19th Centuries</vt:lpstr>
      <vt:lpstr>Climate Between 14th – 19th Centuries</vt:lpstr>
      <vt:lpstr>Climate Between 14th – 19th Centuries</vt:lpstr>
      <vt:lpstr>Late Pleistocene Extinction</vt:lpstr>
      <vt:lpstr>Examples of Megafauna from Pleistocene Epoch</vt:lpstr>
      <vt:lpstr>Late Pleistocene Extinction</vt:lpstr>
      <vt:lpstr>What Causes an Ice Age?</vt:lpstr>
      <vt:lpstr>What Causes Glacial to Interglacial Changes? </vt:lpstr>
      <vt:lpstr>PowerPoint Presentation</vt:lpstr>
      <vt:lpstr>Eccentricity</vt:lpstr>
      <vt:lpstr>Eccentricity</vt:lpstr>
      <vt:lpstr>Obliquity</vt:lpstr>
      <vt:lpstr>Obliquity</vt:lpstr>
      <vt:lpstr>Obliquity</vt:lpstr>
      <vt:lpstr>Obliquity</vt:lpstr>
      <vt:lpstr>Obliquity</vt:lpstr>
      <vt:lpstr>Obliquity</vt:lpstr>
      <vt:lpstr>Precession</vt:lpstr>
      <vt:lpstr>Precession</vt:lpstr>
      <vt:lpstr>Precession</vt:lpstr>
      <vt:lpstr>Precession</vt:lpstr>
      <vt:lpstr>PALEOCLIMATOLOGY</vt:lpstr>
      <vt:lpstr>  Core Samples</vt:lpstr>
      <vt:lpstr>PALEOCLIMATOLOGY</vt:lpstr>
      <vt:lpstr>The Last 2,400 Years (Graph 1)</vt:lpstr>
      <vt:lpstr>Last 12,000 Years (Graph 2)</vt:lpstr>
      <vt:lpstr>Last 100,000 Years (Graph 3)</vt:lpstr>
      <vt:lpstr>Last 420,000 Years (Graph 4)</vt:lpstr>
      <vt:lpstr>Last 3 Million Years (Graph 5)</vt:lpstr>
      <vt:lpstr>Glaciers and Glaciation</vt:lpstr>
      <vt:lpstr>Types of Glaciers</vt:lpstr>
      <vt:lpstr>What forms a glacier?</vt:lpstr>
      <vt:lpstr>PowerPoint Presentation</vt:lpstr>
      <vt:lpstr>How Does a Glacier Move?</vt:lpstr>
      <vt:lpstr>Glacial Lobe (alpine) as it Advances</vt:lpstr>
      <vt:lpstr>Receding Glacier topography</vt:lpstr>
      <vt:lpstr>Glaciers in the Midwest</vt:lpstr>
      <vt:lpstr>PowerPoint Presentation</vt:lpstr>
      <vt:lpstr>Using Maps to Identify Glacial Features</vt:lpstr>
      <vt:lpstr>Northwest Michigan</vt:lpstr>
      <vt:lpstr>Formation of the Great Lakes</vt:lpstr>
      <vt:lpstr>Formation of the Great Lakes</vt:lpstr>
      <vt:lpstr>Isostatic Rebound</vt:lpstr>
      <vt:lpstr>PowerPoint Presentation</vt:lpstr>
      <vt:lpstr>Paleoclimate Graph 1  Analysis Questions</vt:lpstr>
      <vt:lpstr>The Last 2,400 Years (Graph 1)</vt:lpstr>
      <vt:lpstr>Paleoclimate Graph 1  Analysis Questions</vt:lpstr>
      <vt:lpstr>PowerPoint Presentation</vt:lpstr>
      <vt:lpstr>Last 12,000 Years (Graph 2)</vt:lpstr>
      <vt:lpstr>PowerPoint Presentation</vt:lpstr>
      <vt:lpstr>Last 100,000 Years (Graph 3)</vt:lpstr>
      <vt:lpstr>PowerPoint Presentation</vt:lpstr>
      <vt:lpstr>Last 420,000 Years (Graph 4)</vt:lpstr>
      <vt:lpstr>PowerPoint Presentation</vt:lpstr>
      <vt:lpstr>PowerPoint Presentation</vt:lpstr>
      <vt:lpstr>PowerPoint Presentation</vt:lpstr>
      <vt:lpstr>Last 3 Million Years (Graph 5)</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Geologic Time Scale</dc:title>
  <dc:creator>Berkley School District Berkl</dc:creator>
  <cp:lastModifiedBy>Craig Riesen</cp:lastModifiedBy>
  <cp:revision>154</cp:revision>
  <cp:lastPrinted>1601-01-01T00:00:00Z</cp:lastPrinted>
  <dcterms:created xsi:type="dcterms:W3CDTF">2004-04-22T14:03:51Z</dcterms:created>
  <dcterms:modified xsi:type="dcterms:W3CDTF">2025-04-01T15:08:14Z</dcterms:modified>
</cp:coreProperties>
</file>