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4.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5.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7.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9.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0.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66" r:id="rId3"/>
    <p:sldMasterId id="2147483675" r:id="rId4"/>
    <p:sldMasterId id="2147483683" r:id="rId5"/>
    <p:sldMasterId id="2147483691" r:id="rId6"/>
    <p:sldMasterId id="2147483699" r:id="rId7"/>
    <p:sldMasterId id="2147483709" r:id="rId8"/>
    <p:sldMasterId id="2147483722" r:id="rId9"/>
    <p:sldMasterId id="2147483735" r:id="rId10"/>
    <p:sldMasterId id="2147483743" r:id="rId11"/>
    <p:sldMasterId id="2147483752" r:id="rId12"/>
    <p:sldMasterId id="2147483761" r:id="rId13"/>
    <p:sldMasterId id="2147483770" r:id="rId14"/>
    <p:sldMasterId id="2147483782" r:id="rId15"/>
    <p:sldMasterId id="2147483794" r:id="rId16"/>
    <p:sldMasterId id="2147483803" r:id="rId17"/>
    <p:sldMasterId id="2147483812" r:id="rId18"/>
    <p:sldMasterId id="2147483824" r:id="rId19"/>
    <p:sldMasterId id="2147483832" r:id="rId20"/>
    <p:sldMasterId id="2147483840" r:id="rId21"/>
  </p:sldMasterIdLst>
  <p:notesMasterIdLst>
    <p:notesMasterId r:id="rId120"/>
  </p:notesMasterIdLst>
  <p:sldIdLst>
    <p:sldId id="591" r:id="rId22"/>
    <p:sldId id="256" r:id="rId23"/>
    <p:sldId id="554" r:id="rId24"/>
    <p:sldId id="483" r:id="rId25"/>
    <p:sldId id="484" r:id="rId26"/>
    <p:sldId id="589" r:id="rId27"/>
    <p:sldId id="485" r:id="rId28"/>
    <p:sldId id="471" r:id="rId29"/>
    <p:sldId id="472" r:id="rId30"/>
    <p:sldId id="473" r:id="rId31"/>
    <p:sldId id="487" r:id="rId32"/>
    <p:sldId id="474" r:id="rId33"/>
    <p:sldId id="564" r:id="rId34"/>
    <p:sldId id="563" r:id="rId35"/>
    <p:sldId id="559" r:id="rId36"/>
    <p:sldId id="490" r:id="rId37"/>
    <p:sldId id="586" r:id="rId38"/>
    <p:sldId id="491" r:id="rId39"/>
    <p:sldId id="475" r:id="rId40"/>
    <p:sldId id="488" r:id="rId41"/>
    <p:sldId id="492" r:id="rId42"/>
    <p:sldId id="576" r:id="rId43"/>
    <p:sldId id="477" r:id="rId44"/>
    <p:sldId id="577" r:id="rId45"/>
    <p:sldId id="565" r:id="rId46"/>
    <p:sldId id="493" r:id="rId47"/>
    <p:sldId id="508" r:id="rId48"/>
    <p:sldId id="509" r:id="rId49"/>
    <p:sldId id="494" r:id="rId50"/>
    <p:sldId id="560" r:id="rId51"/>
    <p:sldId id="566" r:id="rId52"/>
    <p:sldId id="561" r:id="rId53"/>
    <p:sldId id="499" r:id="rId54"/>
    <p:sldId id="500" r:id="rId55"/>
    <p:sldId id="498" r:id="rId56"/>
    <p:sldId id="562" r:id="rId57"/>
    <p:sldId id="587" r:id="rId58"/>
    <p:sldId id="501" r:id="rId59"/>
    <p:sldId id="502" r:id="rId60"/>
    <p:sldId id="478" r:id="rId61"/>
    <p:sldId id="567" r:id="rId62"/>
    <p:sldId id="479" r:id="rId63"/>
    <p:sldId id="503" r:id="rId64"/>
    <p:sldId id="568" r:id="rId65"/>
    <p:sldId id="510" r:id="rId66"/>
    <p:sldId id="553" r:id="rId67"/>
    <p:sldId id="569" r:id="rId68"/>
    <p:sldId id="268" r:id="rId69"/>
    <p:sldId id="511" r:id="rId70"/>
    <p:sldId id="570" r:id="rId71"/>
    <p:sldId id="512" r:id="rId72"/>
    <p:sldId id="571" r:id="rId73"/>
    <p:sldId id="307" r:id="rId74"/>
    <p:sldId id="518" r:id="rId75"/>
    <p:sldId id="519" r:id="rId76"/>
    <p:sldId id="514" r:id="rId77"/>
    <p:sldId id="579" r:id="rId78"/>
    <p:sldId id="578" r:id="rId79"/>
    <p:sldId id="580" r:id="rId80"/>
    <p:sldId id="289" r:id="rId81"/>
    <p:sldId id="516" r:id="rId82"/>
    <p:sldId id="297" r:id="rId83"/>
    <p:sldId id="581" r:id="rId84"/>
    <p:sldId id="521" r:id="rId85"/>
    <p:sldId id="582" r:id="rId86"/>
    <p:sldId id="321" r:id="rId87"/>
    <p:sldId id="572" r:id="rId88"/>
    <p:sldId id="555" r:id="rId89"/>
    <p:sldId id="517" r:id="rId90"/>
    <p:sldId id="556" r:id="rId91"/>
    <p:sldId id="325" r:id="rId92"/>
    <p:sldId id="557" r:id="rId93"/>
    <p:sldId id="558" r:id="rId94"/>
    <p:sldId id="520" r:id="rId95"/>
    <p:sldId id="523" r:id="rId96"/>
    <p:sldId id="534" r:id="rId97"/>
    <p:sldId id="573" r:id="rId98"/>
    <p:sldId id="543" r:id="rId99"/>
    <p:sldId id="590" r:id="rId100"/>
    <p:sldId id="545" r:id="rId101"/>
    <p:sldId id="542" r:id="rId102"/>
    <p:sldId id="546" r:id="rId103"/>
    <p:sldId id="548" r:id="rId104"/>
    <p:sldId id="549" r:id="rId105"/>
    <p:sldId id="547" r:id="rId106"/>
    <p:sldId id="575" r:id="rId107"/>
    <p:sldId id="574" r:id="rId108"/>
    <p:sldId id="585" r:id="rId109"/>
    <p:sldId id="531" r:id="rId110"/>
    <p:sldId id="550" r:id="rId111"/>
    <p:sldId id="504" r:id="rId112"/>
    <p:sldId id="505" r:id="rId113"/>
    <p:sldId id="506" r:id="rId114"/>
    <p:sldId id="507" r:id="rId115"/>
    <p:sldId id="524" r:id="rId116"/>
    <p:sldId id="525" r:id="rId117"/>
    <p:sldId id="551" r:id="rId118"/>
    <p:sldId id="552" r:id="rId119"/>
  </p:sldIdLst>
  <p:sldSz cx="9144000" cy="6858000" type="screen4x3"/>
  <p:notesSz cx="6858000" cy="9144000"/>
  <p:defaultTextStyle>
    <a:defPPr>
      <a:defRPr lang="en-US"/>
    </a:defPPr>
    <a:lvl1pPr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1pPr>
    <a:lvl2pPr marL="453237"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2pPr>
    <a:lvl3pPr marL="906478"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3pPr>
    <a:lvl4pPr marL="1359709"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4pPr>
    <a:lvl5pPr marL="1812948" algn="l" rtl="0" eaLnBrk="0" fontAlgn="base" hangingPunct="0">
      <a:spcBef>
        <a:spcPct val="0"/>
      </a:spcBef>
      <a:spcAft>
        <a:spcPct val="0"/>
      </a:spcAft>
      <a:defRPr sz="2300" kern="1200">
        <a:solidFill>
          <a:schemeClr val="tx1"/>
        </a:solidFill>
        <a:latin typeface="Arial" panose="020B0604020202020204" pitchFamily="34" charset="0"/>
        <a:ea typeface="ＭＳ Ｐゴシック" panose="020B0600070205080204" pitchFamily="34" charset="-128"/>
        <a:cs typeface="+mn-cs"/>
      </a:defRPr>
    </a:lvl5pPr>
    <a:lvl6pPr marL="2266179" algn="l" defTabSz="906478"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6pPr>
    <a:lvl7pPr marL="2719404" algn="l" defTabSz="906478"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7pPr>
    <a:lvl8pPr marL="3172632" algn="l" defTabSz="906478"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8pPr>
    <a:lvl9pPr marL="3625872" algn="l" defTabSz="906478" rtl="0" eaLnBrk="1" latinLnBrk="0" hangingPunct="1">
      <a:defRPr sz="23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na Edwards" initials="DE" lastIdx="5" clrIdx="0"/>
  <p:cmAuthor id="1" name="Words &amp; Numbers" initials="W&amp;N" lastIdx="4" clrIdx="1"/>
  <p:cmAuthor id="2" name="Katherine Porter" initials="KA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F1E"/>
    <a:srgbClr val="874B98"/>
    <a:srgbClr val="A3573F"/>
    <a:srgbClr val="D13426"/>
    <a:srgbClr val="B54C8C"/>
    <a:srgbClr val="FFFFFF"/>
    <a:srgbClr val="A3B53D"/>
    <a:srgbClr val="FFB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6" autoAdjust="0"/>
    <p:restoredTop sz="87291" autoAdjust="0"/>
  </p:normalViewPr>
  <p:slideViewPr>
    <p:cSldViewPr>
      <p:cViewPr varScale="1">
        <p:scale>
          <a:sx n="72" d="100"/>
          <a:sy n="72" d="100"/>
        </p:scale>
        <p:origin x="974"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slide" Target="slides/slide92.xml"/><Relationship Id="rId118" Type="http://schemas.openxmlformats.org/officeDocument/2006/relationships/slide" Target="slides/slide97.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slide" Target="slides/slide95.xml"/><Relationship Id="rId124"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slide" Target="slides/slide98.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6BBD1D8A-FB87-4709-B815-3F6101765707}" type="slidenum">
              <a:rPr lang="en-US" altLang="en-US"/>
              <a:pPr/>
              <a:t>‹#›</a:t>
            </a:fld>
            <a:endParaRPr lang="en-US" altLang="en-US" dirty="0"/>
          </a:p>
        </p:txBody>
      </p:sp>
    </p:spTree>
    <p:extLst>
      <p:ext uri="{BB962C8B-B14F-4D97-AF65-F5344CB8AC3E}">
        <p14:creationId xmlns:p14="http://schemas.microsoft.com/office/powerpoint/2010/main" val="4036829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3237"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0647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59709"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12948"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66179" algn="l" defTabSz="906478" rtl="0" eaLnBrk="1" latinLnBrk="0" hangingPunct="1">
      <a:defRPr sz="1300" kern="1200">
        <a:solidFill>
          <a:schemeClr val="tx1"/>
        </a:solidFill>
        <a:latin typeface="+mn-lt"/>
        <a:ea typeface="+mn-ea"/>
        <a:cs typeface="+mn-cs"/>
      </a:defRPr>
    </a:lvl6pPr>
    <a:lvl7pPr marL="2719404" algn="l" defTabSz="906478" rtl="0" eaLnBrk="1" latinLnBrk="0" hangingPunct="1">
      <a:defRPr sz="1300" kern="1200">
        <a:solidFill>
          <a:schemeClr val="tx1"/>
        </a:solidFill>
        <a:latin typeface="+mn-lt"/>
        <a:ea typeface="+mn-ea"/>
        <a:cs typeface="+mn-cs"/>
      </a:defRPr>
    </a:lvl7pPr>
    <a:lvl8pPr marL="3172632" algn="l" defTabSz="906478" rtl="0" eaLnBrk="1" latinLnBrk="0" hangingPunct="1">
      <a:defRPr sz="1300" kern="1200">
        <a:solidFill>
          <a:schemeClr val="tx1"/>
        </a:solidFill>
        <a:latin typeface="+mn-lt"/>
        <a:ea typeface="+mn-ea"/>
        <a:cs typeface="+mn-cs"/>
      </a:defRPr>
    </a:lvl8pPr>
    <a:lvl9pPr marL="3625872" algn="l" defTabSz="90647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lickr.com/photos/creative_stock/"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flickr.com/photos/creative_stock/343659842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lickr.com/photos/creative_stock/"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flickr.com/photos/creative_stock/3436598429/"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flickr.com/photos/creative_stock/"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flickr.com/photos/creative_stock/343659842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52EA9-FCA5-4FAE-90F5-15B14B5E24B7}" type="slidenum">
              <a:rPr lang="en-US" altLang="en-US"/>
              <a:pPr/>
              <a:t>2</a:t>
            </a:fld>
            <a:endParaRPr lang="en-US" altLang="en-US" dirty="0"/>
          </a:p>
        </p:txBody>
      </p:sp>
      <p:sp>
        <p:nvSpPr>
          <p:cNvPr id="120834" name="Rectangle 2"/>
          <p:cNvSpPr>
            <a:spLocks noGrp="1" noRot="1" noChangeAspect="1" noChangeArrowheads="1" noTextEdit="1"/>
          </p:cNvSpPr>
          <p:nvPr>
            <p:ph type="sldImg"/>
          </p:nvPr>
        </p:nvSpPr>
        <p:spPr>
          <a:xfrm>
            <a:off x="1143000" y="685800"/>
            <a:ext cx="4572000" cy="3429000"/>
          </a:xfrm>
          <a:ln/>
        </p:spPr>
      </p:sp>
      <p:sp>
        <p:nvSpPr>
          <p:cNvPr id="1208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60093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4C0F5-64D3-47DB-A930-261CEC652B50}" type="slidenum">
              <a:rPr lang="en-US" altLang="en-US">
                <a:solidFill>
                  <a:prstClr val="black"/>
                </a:solidFill>
              </a:rPr>
              <a:pPr/>
              <a:t>11</a:t>
            </a:fld>
            <a:endParaRPr lang="en-US" altLang="en-US" dirty="0">
              <a:solidFill>
                <a:prstClr val="black"/>
              </a:solidFill>
            </a:endParaRPr>
          </a:p>
        </p:txBody>
      </p:sp>
      <p:sp>
        <p:nvSpPr>
          <p:cNvPr id="28674" name="Rectangle 2"/>
          <p:cNvSpPr>
            <a:spLocks noGrp="1" noRot="1" noChangeAspect="1" noChangeArrowheads="1" noTextEdit="1"/>
          </p:cNvSpPr>
          <p:nvPr>
            <p:ph type="sldImg"/>
          </p:nvPr>
        </p:nvSpPr>
        <p:spPr>
          <a:xfrm>
            <a:off x="1143000" y="685800"/>
            <a:ext cx="4572000" cy="3429000"/>
          </a:xfrm>
          <a:ln/>
        </p:spPr>
      </p:sp>
      <p:sp>
        <p:nvSpPr>
          <p:cNvPr id="286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062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15140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6196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1775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19346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1.5</a:t>
            </a:r>
          </a:p>
          <a:p>
            <a:pPr marL="171450" indent="-171450">
              <a:buFont typeface="Arial" pitchFamily="34" charset="0"/>
              <a:buChar char="•"/>
            </a:pPr>
            <a:r>
              <a:rPr lang="en-US" sz="1050" kern="1200" dirty="0">
                <a:solidFill>
                  <a:schemeClr val="tx1"/>
                </a:solidFill>
                <a:latin typeface="Book Antiqua"/>
                <a:ea typeface="+mn-ea"/>
                <a:cs typeface="Book Antiqua"/>
              </a:rPr>
              <a:t>In order for a collision to be effective, that is, for it to lead to products, the electrons of the reacting particles must be moved out of their meta-stable bonding orbitals so the atoms can adopt a new arrangement</a:t>
            </a:r>
            <a:r>
              <a:rPr lang="en-US" sz="1050" kern="1200" baseline="0" dirty="0">
                <a:solidFill>
                  <a:schemeClr val="tx1"/>
                </a:solidFill>
                <a:latin typeface="Book Antiqua"/>
                <a:ea typeface="+mn-ea"/>
                <a:cs typeface="Book Antiqua"/>
              </a:rPr>
              <a:t> of bonds</a:t>
            </a:r>
            <a:r>
              <a:rPr lang="en-US" sz="1050" kern="1200" dirty="0">
                <a:solidFill>
                  <a:schemeClr val="tx1"/>
                </a:solidFill>
                <a:latin typeface="Book Antiqua"/>
                <a:ea typeface="+mn-ea"/>
                <a:cs typeface="Book Antiqua"/>
              </a:rPr>
              <a:t>. This takes an initial input of energy. An energy source available to all reactions is the kinetic energy of</a:t>
            </a:r>
            <a:r>
              <a:rPr lang="en-US" sz="1050" kern="1200" baseline="0" dirty="0">
                <a:solidFill>
                  <a:schemeClr val="tx1"/>
                </a:solidFill>
                <a:latin typeface="Book Antiqua"/>
                <a:ea typeface="+mn-ea"/>
                <a:cs typeface="Book Antiqua"/>
              </a:rPr>
              <a:t> the individual molecules</a:t>
            </a:r>
            <a:r>
              <a:rPr lang="en-US" sz="1050" kern="1200" dirty="0">
                <a:solidFill>
                  <a:schemeClr val="tx1"/>
                </a:solidFill>
                <a:latin typeface="Book Antiqua"/>
                <a:ea typeface="+mn-ea"/>
                <a:cs typeface="Book Antiqua"/>
              </a:rPr>
              <a:t>. </a:t>
            </a:r>
          </a:p>
          <a:p>
            <a:pPr marL="171450" indent="-171450">
              <a:buFont typeface="Arial" pitchFamily="34" charset="0"/>
              <a:buChar char="•"/>
            </a:pPr>
            <a:r>
              <a:rPr lang="en-US" sz="1050" kern="1200" dirty="0">
                <a:solidFill>
                  <a:schemeClr val="tx1"/>
                </a:solidFill>
                <a:latin typeface="Book Antiqua"/>
                <a:ea typeface="+mn-ea"/>
                <a:cs typeface="Book Antiqua"/>
              </a:rPr>
              <a:t>(animate 1st bullet) The first postulate of collision theory is that the energy needed</a:t>
            </a:r>
            <a:r>
              <a:rPr lang="en-US" sz="1050" kern="1200" baseline="0" dirty="0">
                <a:solidFill>
                  <a:schemeClr val="tx1"/>
                </a:solidFill>
                <a:latin typeface="Book Antiqua"/>
                <a:ea typeface="+mn-ea"/>
                <a:cs typeface="Book Antiqua"/>
              </a:rPr>
              <a:t> to overcome the activation energy barrier comes from the kinetic energy of random collisions. M</a:t>
            </a:r>
            <a:r>
              <a:rPr lang="en-US" sz="1050" kern="1200" dirty="0">
                <a:solidFill>
                  <a:schemeClr val="tx1"/>
                </a:solidFill>
                <a:latin typeface="Book Antiqua"/>
                <a:ea typeface="+mn-ea"/>
                <a:cs typeface="Book Antiqua"/>
              </a:rPr>
              <a:t>olecules must collide to react. </a:t>
            </a:r>
          </a:p>
          <a:p>
            <a:pPr marL="171450" indent="-171450">
              <a:buFont typeface="Arial" pitchFamily="34" charset="0"/>
              <a:buChar char="•"/>
            </a:pPr>
            <a:r>
              <a:rPr lang="en-US" sz="1050" kern="1200" dirty="0">
                <a:solidFill>
                  <a:schemeClr val="tx1"/>
                </a:solidFill>
                <a:latin typeface="Book Antiqua"/>
                <a:ea typeface="+mn-ea"/>
                <a:cs typeface="Book Antiqua"/>
              </a:rPr>
              <a:t>Although collision theory postulates that molecules must collide to react, not all collisions lead to reactions. You would be unfortunate indeed if all collisions led to reactions as you would spontaneously combust while sitting at your computer. </a:t>
            </a:r>
          </a:p>
          <a:p>
            <a:pPr marL="171450" indent="-171450">
              <a:buFont typeface="Arial" pitchFamily="34" charset="0"/>
              <a:buChar char="•"/>
            </a:pPr>
            <a:r>
              <a:rPr lang="en-US" sz="1050" kern="1200" dirty="0">
                <a:solidFill>
                  <a:schemeClr val="tx1"/>
                </a:solidFill>
                <a:latin typeface="Book Antiqua"/>
                <a:ea typeface="+mn-ea"/>
                <a:cs typeface="Book Antiqua"/>
              </a:rPr>
              <a:t>(animate 2nd bullet) Reacting molecules must collide hard enough to disrupt the electrons</a:t>
            </a:r>
            <a:r>
              <a:rPr lang="en-US" sz="1050" kern="1200" baseline="0" dirty="0">
                <a:solidFill>
                  <a:schemeClr val="tx1"/>
                </a:solidFill>
                <a:latin typeface="Book Antiqua"/>
                <a:ea typeface="+mn-ea"/>
                <a:cs typeface="Book Antiqua"/>
              </a:rPr>
              <a:t> in the</a:t>
            </a:r>
            <a:r>
              <a:rPr lang="en-US" sz="1050" kern="1200" dirty="0">
                <a:solidFill>
                  <a:schemeClr val="tx1"/>
                </a:solidFill>
                <a:latin typeface="Book Antiqua"/>
                <a:ea typeface="+mn-ea"/>
                <a:cs typeface="Book Antiqua"/>
              </a:rPr>
              <a:t> bonding orbitals. This is not easy. Electrons have a strong electrostatic repulsion to each other</a:t>
            </a:r>
            <a:r>
              <a:rPr lang="en-US" sz="1050" kern="1200" baseline="0" dirty="0">
                <a:solidFill>
                  <a:schemeClr val="tx1"/>
                </a:solidFill>
                <a:latin typeface="Book Antiqua"/>
                <a:ea typeface="+mn-ea"/>
                <a:cs typeface="Book Antiqua"/>
              </a:rPr>
              <a:t> and resist overlapping orbitals. </a:t>
            </a:r>
            <a:r>
              <a:rPr lang="en-US" sz="1050" kern="1200" dirty="0">
                <a:solidFill>
                  <a:schemeClr val="tx1"/>
                </a:solidFill>
                <a:latin typeface="Book Antiqua"/>
                <a:ea typeface="+mn-ea"/>
                <a:cs typeface="Book Antiqua"/>
              </a:rPr>
              <a:t>Only a tiny fraction of molecules typically have enough kinetic energy to initiate a reaction. </a:t>
            </a:r>
          </a:p>
          <a:p>
            <a:pPr marL="171450" indent="-171450">
              <a:buFont typeface="Arial" pitchFamily="34" charset="0"/>
              <a:buChar char="•"/>
            </a:pPr>
            <a:r>
              <a:rPr lang="en-US" sz="1050" kern="1200" dirty="0">
                <a:solidFill>
                  <a:schemeClr val="tx1"/>
                </a:solidFill>
                <a:latin typeface="Book Antiqua"/>
                <a:ea typeface="+mn-ea"/>
                <a:cs typeface="Book Antiqua"/>
              </a:rPr>
              <a:t>(animate 3rd bullet) In</a:t>
            </a:r>
            <a:r>
              <a:rPr lang="en-US" sz="1050" kern="1200" baseline="0" dirty="0">
                <a:solidFill>
                  <a:schemeClr val="tx1"/>
                </a:solidFill>
                <a:latin typeface="Book Antiqua"/>
                <a:ea typeface="+mn-ea"/>
                <a:cs typeface="Book Antiqua"/>
              </a:rPr>
              <a:t> addition to requiring </a:t>
            </a:r>
            <a:r>
              <a:rPr lang="en-US" sz="1050" kern="1200" dirty="0">
                <a:solidFill>
                  <a:schemeClr val="tx1"/>
                </a:solidFill>
                <a:latin typeface="Book Antiqua"/>
                <a:ea typeface="+mn-ea"/>
                <a:cs typeface="Book Antiqua"/>
              </a:rPr>
              <a:t>collisions be energetic enough to overcome activation energy, collision theory also recognizes that the</a:t>
            </a:r>
            <a:r>
              <a:rPr lang="en-US" sz="1050" kern="1200" baseline="0" dirty="0">
                <a:solidFill>
                  <a:schemeClr val="tx1"/>
                </a:solidFill>
                <a:latin typeface="Book Antiqua"/>
                <a:ea typeface="+mn-ea"/>
                <a:cs typeface="Book Antiqua"/>
              </a:rPr>
              <a:t> </a:t>
            </a:r>
            <a:r>
              <a:rPr lang="en-US" sz="1050" kern="1200" dirty="0">
                <a:solidFill>
                  <a:schemeClr val="tx1"/>
                </a:solidFill>
                <a:latin typeface="Book Antiqua"/>
                <a:ea typeface="+mn-ea"/>
                <a:cs typeface="Book Antiqua"/>
              </a:rPr>
              <a:t>orientation of the colliding molecules</a:t>
            </a:r>
            <a:r>
              <a:rPr lang="en-US" sz="1050" kern="1200" baseline="0" dirty="0">
                <a:solidFill>
                  <a:schemeClr val="tx1"/>
                </a:solidFill>
                <a:latin typeface="Book Antiqua"/>
                <a:ea typeface="+mn-ea"/>
                <a:cs typeface="Book Antiqua"/>
              </a:rPr>
              <a:t> affects the reaction.  M</a:t>
            </a:r>
            <a:r>
              <a:rPr lang="en-US" sz="1050" kern="1200" dirty="0">
                <a:solidFill>
                  <a:schemeClr val="tx1"/>
                </a:solidFill>
                <a:latin typeface="Book Antiqua"/>
                <a:ea typeface="+mn-ea"/>
                <a:cs typeface="Book Antiqua"/>
              </a:rPr>
              <a:t>olecules must collide in the correct orientation for the relevant parts to react. </a:t>
            </a:r>
          </a:p>
          <a:p>
            <a:pPr marL="171450" indent="-171450">
              <a:buFont typeface="Arial" pitchFamily="34" charset="0"/>
              <a:buChar char="•"/>
            </a:pPr>
            <a:r>
              <a:rPr lang="en-US" sz="1050" kern="1200" dirty="0">
                <a:solidFill>
                  <a:schemeClr val="tx1"/>
                </a:solidFill>
                <a:latin typeface="Book Antiqua"/>
                <a:ea typeface="+mn-ea"/>
                <a:cs typeface="Book Antiqua"/>
              </a:rPr>
              <a:t>Thus collision theory predicts that reactions that have high activation energies and/or require very specific orientations tend to have lower rates because fewer collisions are effective.</a:t>
            </a:r>
          </a:p>
          <a:p>
            <a:endParaRPr lang="en-US" sz="1050" kern="1200" dirty="0">
              <a:solidFill>
                <a:schemeClr val="tx1"/>
              </a:solidFill>
              <a:latin typeface="Book Antiqua"/>
              <a:ea typeface="+mn-ea"/>
            </a:endParaRPr>
          </a:p>
          <a:p>
            <a:r>
              <a:rPr lang="en-US" sz="1050" kern="1200" dirty="0">
                <a:solidFill>
                  <a:schemeClr val="tx1"/>
                </a:solidFill>
                <a:latin typeface="Book Antiqua"/>
                <a:ea typeface="+mn-e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kern="1200" dirty="0">
                <a:solidFill>
                  <a:schemeClr val="tx1"/>
                </a:solidFill>
                <a:latin typeface="Book Antiqua"/>
                <a:ea typeface="+mn-ea"/>
                <a:cs typeface="Book Antiqua"/>
              </a:rPr>
              <a:t>http://www.wiley.com/college/boyer/0470003790/reviews/kinetics/kinetics_effectors.htm</a:t>
            </a: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0F79F-BC18-4A86-8C50-208CDB8FC195}" type="slidenum">
              <a:rPr lang="en-US" altLang="en-US">
                <a:solidFill>
                  <a:prstClr val="black"/>
                </a:solidFill>
              </a:rPr>
              <a:pPr/>
              <a:t>20</a:t>
            </a:fld>
            <a:endParaRPr lang="en-US" altLang="en-US" dirty="0">
              <a:solidFill>
                <a:prstClr val="black"/>
              </a:solidFill>
            </a:endParaRPr>
          </a:p>
        </p:txBody>
      </p:sp>
      <p:sp>
        <p:nvSpPr>
          <p:cNvPr id="34818" name="Rectangle 2"/>
          <p:cNvSpPr>
            <a:spLocks noGrp="1" noRot="1" noChangeAspect="1" noChangeArrowheads="1" noTextEdit="1"/>
          </p:cNvSpPr>
          <p:nvPr>
            <p:ph type="sldImg"/>
          </p:nvPr>
        </p:nvSpPr>
        <p:spPr>
          <a:xfrm>
            <a:off x="1143000" y="685800"/>
            <a:ext cx="4572000" cy="3429000"/>
          </a:xfrm>
          <a:ln/>
        </p:spPr>
      </p:sp>
      <p:sp>
        <p:nvSpPr>
          <p:cNvPr id="348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5214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52EA9-FCA5-4FAE-90F5-15B14B5E24B7}" type="slidenum">
              <a:rPr lang="en-US" altLang="en-US"/>
              <a:pPr/>
              <a:t>3</a:t>
            </a:fld>
            <a:endParaRPr lang="en-US" altLang="en-US" dirty="0"/>
          </a:p>
        </p:txBody>
      </p:sp>
      <p:sp>
        <p:nvSpPr>
          <p:cNvPr id="120834" name="Rectangle 2"/>
          <p:cNvSpPr>
            <a:spLocks noGrp="1" noRot="1" noChangeAspect="1" noChangeArrowheads="1" noTextEdit="1"/>
          </p:cNvSpPr>
          <p:nvPr>
            <p:ph type="sldImg"/>
          </p:nvPr>
        </p:nvSpPr>
        <p:spPr>
          <a:xfrm>
            <a:off x="1143000" y="685800"/>
            <a:ext cx="4572000" cy="3429000"/>
          </a:xfrm>
          <a:ln/>
        </p:spPr>
      </p:sp>
      <p:sp>
        <p:nvSpPr>
          <p:cNvPr id="1208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81416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29734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sz="1050" kern="1200" baseline="0" dirty="0">
              <a:solidFill>
                <a:schemeClr val="tx1"/>
              </a:solidFill>
              <a:latin typeface="Book Antiqua"/>
              <a:ea typeface="+mn-e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de-DE" sz="1050" b="0" i="0" kern="1200" dirty="0">
                <a:solidFill>
                  <a:schemeClr val="tx1"/>
                </a:solidFill>
                <a:latin typeface="Book Antiqua"/>
                <a:ea typeface="+mn-ea"/>
                <a:cs typeface="Book Antiqua"/>
              </a:rPr>
              <a:t>http://commons.wikimedia.org/wiki/File:Strontium_Carbonate_and_Nitric_acid.jpg</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sz="1050" kern="1200" baseline="0" dirty="0">
              <a:solidFill>
                <a:schemeClr val="tx1"/>
              </a:solidFill>
              <a:latin typeface="Book Antiqua"/>
              <a:ea typeface="+mn-e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de-DE" sz="1050" b="0" i="0" kern="1200" dirty="0">
                <a:solidFill>
                  <a:schemeClr val="tx1"/>
                </a:solidFill>
                <a:latin typeface="Book Antiqua"/>
                <a:ea typeface="+mn-ea"/>
                <a:cs typeface="Book Antiqua"/>
              </a:rPr>
              <a:t>http://commons.wikimedia.org/wiki/File:Strontium_Carbonate_and_Nitric_acid.jpg</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91793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1.5</a:t>
            </a:r>
          </a:p>
          <a:p>
            <a:pPr marL="171450" indent="-171450">
              <a:buFont typeface="Arial" pitchFamily="34" charset="0"/>
              <a:buChar char="•"/>
            </a:pPr>
            <a:r>
              <a:rPr lang="en-US" sz="1050" kern="1200" dirty="0">
                <a:solidFill>
                  <a:schemeClr val="tx1"/>
                </a:solidFill>
                <a:latin typeface="Book Antiqua"/>
                <a:ea typeface="+mn-ea"/>
                <a:cs typeface="Book Antiqua"/>
              </a:rPr>
              <a:t>(animate 1st bullet) Reactions in solution or in the gas phase</a:t>
            </a:r>
            <a:r>
              <a:rPr lang="en-US" sz="1050" kern="1200" baseline="0" dirty="0">
                <a:solidFill>
                  <a:schemeClr val="tx1"/>
                </a:solidFill>
                <a:latin typeface="Book Antiqua"/>
                <a:ea typeface="+mn-ea"/>
                <a:cs typeface="Book Antiqua"/>
              </a:rPr>
              <a:t> allow the reactant particles to collide one on one. However, in the solid phase, molecules are not free to roam about independently. They are stuck together in groups of billions of billions. Only molecules at the surface of the solid particles can collide with other reactants. The available surface area limits how fast these reactions can happen. </a:t>
            </a:r>
          </a:p>
          <a:p>
            <a:pPr marL="171450" indent="-171450">
              <a:buFont typeface="Arial" pitchFamily="34" charset="0"/>
              <a:buChar char="•"/>
            </a:pPr>
            <a:r>
              <a:rPr lang="en-US" sz="1050" kern="1200" baseline="0" dirty="0">
                <a:solidFill>
                  <a:schemeClr val="tx1"/>
                </a:solidFill>
                <a:latin typeface="Book Antiqua"/>
                <a:ea typeface="+mn-ea"/>
                <a:cs typeface="Book Antiqua"/>
              </a:rPr>
              <a:t>(animate 2nd bullet) Consequently, any increase in the surface area will increase the rate of reaction. </a:t>
            </a:r>
          </a:p>
          <a:p>
            <a:pPr marL="171450" indent="-171450">
              <a:buFont typeface="Arial" pitchFamily="34" charset="0"/>
              <a:buChar char="•"/>
            </a:pPr>
            <a:r>
              <a:rPr lang="en-US" dirty="0"/>
              <a:t>(animate 3rd</a:t>
            </a:r>
            <a:r>
              <a:rPr lang="en-US" baseline="0" dirty="0"/>
              <a:t> bullet &amp; image) The easiest and most common way to increase the surface area of a solid is to break it into smaller pieces. Although its total volume does not change, its surface area increases significantly (teacher show how increasing # particles increases SA using cubes)</a:t>
            </a:r>
          </a:p>
          <a:p>
            <a:pPr marL="171450" indent="-171450">
              <a:buFont typeface="Arial" pitchFamily="34" charset="0"/>
              <a:buChar char="•"/>
            </a:pPr>
            <a:r>
              <a:rPr lang="en-US" baseline="0" dirty="0"/>
              <a:t>This explains why smoking is strictly prohibited around grain silos, but you don't have to worry about using flour around your gas stove. </a:t>
            </a:r>
            <a:r>
              <a:rPr lang="en-US" sz="1050" kern="1200" baseline="0" dirty="0">
                <a:solidFill>
                  <a:schemeClr val="tx1"/>
                </a:solidFill>
                <a:latin typeface="Book Antiqua"/>
                <a:ea typeface="+mn-ea"/>
                <a:cs typeface="Book Antiqua"/>
              </a:rPr>
              <a:t>Grains of wheat are small, only a few millimeters on a side and they will burn, but not very fast. Grinding wheat into a fine flour creates particles a thousand times smaller. </a:t>
            </a:r>
            <a:r>
              <a:rPr lang="en-US" baseline="0" dirty="0"/>
              <a:t>In a grain silo, the air above the main body of grain quickly becomes filled with very tiny grain dust particles. </a:t>
            </a:r>
            <a:r>
              <a:rPr lang="en-US" sz="1050" kern="1200" baseline="0" dirty="0">
                <a:solidFill>
                  <a:schemeClr val="tx1"/>
                </a:solidFill>
                <a:latin typeface="Book Antiqua"/>
                <a:ea typeface="+mn-ea"/>
                <a:cs typeface="Book Antiqua"/>
              </a:rPr>
              <a:t>In the air the particles can easily mix and collide with oxygen molecules and the reaction rate can be explosively fast. </a:t>
            </a:r>
            <a:r>
              <a:rPr lang="en-US" baseline="0" dirty="0"/>
              <a:t>These tiny particles offer a huge reaction surface area, and even a tiny spark can produce a large explosion. In contrast, the particles in a bag of flour or grain are much larger and are packed together. </a:t>
            </a:r>
            <a:r>
              <a:rPr lang="en-US" sz="1050" kern="1200" baseline="0" dirty="0">
                <a:solidFill>
                  <a:schemeClr val="tx1"/>
                </a:solidFill>
                <a:latin typeface="Book Antiqua"/>
                <a:ea typeface="+mn-ea"/>
                <a:cs typeface="Book Antiqua"/>
              </a:rPr>
              <a:t>Because oxygen can’t reach the interior molecules in a pile of grain the effective surface area is small and the reaction slow. </a:t>
            </a:r>
            <a:r>
              <a:rPr lang="en-US" baseline="0" dirty="0"/>
              <a:t>They have much less surface area, so any reaction that begins quickly stops due to lack of access to reactants.</a:t>
            </a:r>
          </a:p>
          <a:p>
            <a:pPr marL="171450" indent="-171450">
              <a:buFont typeface="Arial" pitchFamily="34" charset="0"/>
              <a:buChar char="•"/>
            </a:pPr>
            <a:r>
              <a:rPr lang="en-US" baseline="0" dirty="0"/>
              <a:t>(animate blue box) Because increasing surface area of a solid reactant increases the number of particle collisions that can occur, increasing surface area increases reaction rate.</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90111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1.5</a:t>
            </a:r>
          </a:p>
          <a:p>
            <a:pPr marL="171450" indent="-171450">
              <a:buFont typeface="Arial" pitchFamily="34" charset="0"/>
              <a:buChar char="•"/>
            </a:pPr>
            <a:r>
              <a:rPr lang="en-US" sz="1050" kern="1200" dirty="0">
                <a:solidFill>
                  <a:schemeClr val="tx1"/>
                </a:solidFill>
                <a:latin typeface="Book Antiqua"/>
                <a:ea typeface="+mn-ea"/>
                <a:cs typeface="Book Antiqua"/>
              </a:rPr>
              <a:t>(animate 1st bullet) Reactions in solution or in the gas phase</a:t>
            </a:r>
            <a:r>
              <a:rPr lang="en-US" sz="1050" kern="1200" baseline="0" dirty="0">
                <a:solidFill>
                  <a:schemeClr val="tx1"/>
                </a:solidFill>
                <a:latin typeface="Book Antiqua"/>
                <a:ea typeface="+mn-ea"/>
                <a:cs typeface="Book Antiqua"/>
              </a:rPr>
              <a:t> allow the reactant particles to collide one on one. However, in the solid phase, molecules are not free to roam about independently. They are stuck together in groups of billions of billions. Only molecules at the surface of the solid particles can collide with other reactants. The available surface area limits how fast these reactions can happen. </a:t>
            </a:r>
          </a:p>
          <a:p>
            <a:pPr marL="171450" indent="-171450">
              <a:buFont typeface="Arial" pitchFamily="34" charset="0"/>
              <a:buChar char="•"/>
            </a:pPr>
            <a:r>
              <a:rPr lang="en-US" sz="1050" kern="1200" baseline="0" dirty="0">
                <a:solidFill>
                  <a:schemeClr val="tx1"/>
                </a:solidFill>
                <a:latin typeface="Book Antiqua"/>
                <a:ea typeface="+mn-ea"/>
                <a:cs typeface="Book Antiqua"/>
              </a:rPr>
              <a:t>(animate 2nd bullet) Consequently, any increase in the surface area will increase the rate of reaction. </a:t>
            </a:r>
          </a:p>
          <a:p>
            <a:pPr marL="171450" indent="-171450">
              <a:buFont typeface="Arial" pitchFamily="34" charset="0"/>
              <a:buChar char="•"/>
            </a:pPr>
            <a:r>
              <a:rPr lang="en-US" dirty="0"/>
              <a:t>(animate 3rd</a:t>
            </a:r>
            <a:r>
              <a:rPr lang="en-US" baseline="0" dirty="0"/>
              <a:t> bullet &amp; image) The easiest and most common way to increase the surface area of a solid is to break it into smaller pieces. Although its total volume does not change, its surface area increases significantly (teacher show how increasing # particles increases SA using cubes)</a:t>
            </a:r>
          </a:p>
          <a:p>
            <a:pPr marL="171450" indent="-171450">
              <a:buFont typeface="Arial" pitchFamily="34" charset="0"/>
              <a:buChar char="•"/>
            </a:pPr>
            <a:r>
              <a:rPr lang="en-US" baseline="0" dirty="0"/>
              <a:t>This explains why smoking is strictly prohibited around grain silos, but you don't have to worry about using flour around your gas stove. </a:t>
            </a:r>
            <a:r>
              <a:rPr lang="en-US" sz="1050" kern="1200" baseline="0" dirty="0">
                <a:solidFill>
                  <a:schemeClr val="tx1"/>
                </a:solidFill>
                <a:latin typeface="Book Antiqua"/>
                <a:ea typeface="+mn-ea"/>
                <a:cs typeface="Book Antiqua"/>
              </a:rPr>
              <a:t>Grains of wheat are small, only a few millimeters on a side and they will burn, but not very fast. Grinding wheat into a fine flour creates particles a thousand times smaller. </a:t>
            </a:r>
            <a:r>
              <a:rPr lang="en-US" baseline="0" dirty="0"/>
              <a:t>In a grain silo, the air above the main body of grain quickly becomes filled with very tiny grain dust particles. </a:t>
            </a:r>
            <a:r>
              <a:rPr lang="en-US" sz="1050" kern="1200" baseline="0" dirty="0">
                <a:solidFill>
                  <a:schemeClr val="tx1"/>
                </a:solidFill>
                <a:latin typeface="Book Antiqua"/>
                <a:ea typeface="+mn-ea"/>
                <a:cs typeface="Book Antiqua"/>
              </a:rPr>
              <a:t>In the air the particles can easily mix and collide with oxygen molecules and the reaction rate can be explosively fast. </a:t>
            </a:r>
            <a:r>
              <a:rPr lang="en-US" baseline="0" dirty="0"/>
              <a:t>These tiny particles offer a huge reaction surface area, and even a tiny spark can produce a large explosion. In contrast, the particles in a bag of flour or grain are much larger and are packed together. </a:t>
            </a:r>
            <a:r>
              <a:rPr lang="en-US" sz="1050" kern="1200" baseline="0" dirty="0">
                <a:solidFill>
                  <a:schemeClr val="tx1"/>
                </a:solidFill>
                <a:latin typeface="Book Antiqua"/>
                <a:ea typeface="+mn-ea"/>
                <a:cs typeface="Book Antiqua"/>
              </a:rPr>
              <a:t>Because oxygen can’t reach the interior molecules in a pile of grain the effective surface area is small and the reaction slow. </a:t>
            </a:r>
            <a:r>
              <a:rPr lang="en-US" baseline="0" dirty="0"/>
              <a:t>They have much less surface area, so any reaction that begins quickly stops due to lack of access to reactants.</a:t>
            </a:r>
          </a:p>
          <a:p>
            <a:pPr marL="171450" indent="-171450">
              <a:buFont typeface="Arial" pitchFamily="34" charset="0"/>
              <a:buChar char="•"/>
            </a:pPr>
            <a:r>
              <a:rPr lang="en-US" baseline="0" dirty="0"/>
              <a:t>(animate blue box) Because increasing surface area of a solid reactant increases the number of particle collisions that can occur, increasing surface area increases reaction rate.</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DFDAB-5969-46ED-9477-A81CB51D4994}" type="slidenum">
              <a:rPr lang="en-US" altLang="en-US">
                <a:solidFill>
                  <a:prstClr val="black"/>
                </a:solidFill>
              </a:rPr>
              <a:pPr/>
              <a:t>27</a:t>
            </a:fld>
            <a:endParaRPr lang="en-US" altLang="en-US" dirty="0">
              <a:solidFill>
                <a:prstClr val="black"/>
              </a:solidFill>
            </a:endParaRPr>
          </a:p>
        </p:txBody>
      </p:sp>
      <p:sp>
        <p:nvSpPr>
          <p:cNvPr id="115714" name="Rectangle 2"/>
          <p:cNvSpPr>
            <a:spLocks noGrp="1" noRot="1" noChangeAspect="1" noChangeArrowheads="1" noTextEdit="1"/>
          </p:cNvSpPr>
          <p:nvPr>
            <p:ph type="sldImg"/>
          </p:nvPr>
        </p:nvSpPr>
        <p:spPr>
          <a:xfrm>
            <a:off x="1143000" y="685800"/>
            <a:ext cx="4572000" cy="3429000"/>
          </a:xfrm>
          <a:ln/>
        </p:spPr>
      </p:sp>
      <p:sp>
        <p:nvSpPr>
          <p:cNvPr id="1157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38650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p>
          <a:p>
            <a:pPr marL="171450" indent="-171450">
              <a:buFont typeface="Arial" pitchFamily="34" charset="0"/>
              <a:buChar char="•"/>
            </a:pPr>
            <a:r>
              <a:rPr lang="en-US" sz="1050" kern="1200" dirty="0">
                <a:solidFill>
                  <a:schemeClr val="tx1"/>
                </a:solidFill>
                <a:latin typeface="Book Antiqua"/>
                <a:ea typeface="+mn-ea"/>
                <a:cs typeface="Book Antiqua"/>
              </a:rPr>
              <a:t>Car collisions are more likely where cars are more concentrated. For example, collisions in parking lots are fairly common compared to collisions on residential streets even though the speeds are if anything lower in parking lots.  </a:t>
            </a:r>
          </a:p>
          <a:p>
            <a:pPr marL="171450" indent="-171450">
              <a:buFont typeface="Arial" pitchFamily="34" charset="0"/>
              <a:buChar char="•"/>
            </a:pPr>
            <a:r>
              <a:rPr lang="en-US" sz="1050" kern="1200" dirty="0">
                <a:solidFill>
                  <a:schemeClr val="tx1"/>
                </a:solidFill>
                <a:latin typeface="Book Antiqua"/>
                <a:ea typeface="+mn-ea"/>
                <a:cs typeface="Book Antiqua"/>
              </a:rPr>
              <a:t>(animate 1st bullet) As we’ve seen, collision theory predicts that </a:t>
            </a:r>
            <a:r>
              <a:rPr lang="en-US" sz="1050" kern="1200" baseline="0" dirty="0">
                <a:solidFill>
                  <a:schemeClr val="tx1"/>
                </a:solidFill>
                <a:latin typeface="Book Antiqua"/>
                <a:ea typeface="+mn-ea"/>
                <a:cs typeface="Book Antiqua"/>
              </a:rPr>
              <a:t>increasing the temperature of a </a:t>
            </a:r>
            <a:r>
              <a:rPr lang="en-US" sz="1050" kern="1200" dirty="0">
                <a:solidFill>
                  <a:schemeClr val="tx1"/>
                </a:solidFill>
                <a:latin typeface="Book Antiqua"/>
                <a:ea typeface="+mn-ea"/>
                <a:cs typeface="Book Antiqua"/>
              </a:rPr>
              <a:t>chemical reaction will </a:t>
            </a:r>
            <a:r>
              <a:rPr lang="en-US" sz="1050" kern="1200" baseline="0" dirty="0">
                <a:solidFill>
                  <a:schemeClr val="tx1"/>
                </a:solidFill>
                <a:latin typeface="Book Antiqua"/>
                <a:ea typeface="+mn-ea"/>
                <a:cs typeface="Book Antiqua"/>
              </a:rPr>
              <a:t>increase the speed of colliding particles and consequently the reaction rate. Collision theory also accounts for the effects of increasing the concentration of particles. Collisions are more likely when the particles are closer together.</a:t>
            </a:r>
            <a:endParaRPr lang="en-US" sz="1050" kern="1200" dirty="0">
              <a:solidFill>
                <a:schemeClr val="tx1"/>
              </a:solidFill>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In most laboratory situations, reactions happen in solutions. Increasing reactant concentration in solution is straightforward. Just add more reactant to the solution. </a:t>
            </a:r>
          </a:p>
          <a:p>
            <a:pPr marL="171450" indent="-171450">
              <a:buFont typeface="Arial" pitchFamily="34" charset="0"/>
              <a:buChar char="•"/>
            </a:pPr>
            <a:r>
              <a:rPr lang="en-US" sz="1050" kern="1200" dirty="0">
                <a:solidFill>
                  <a:schemeClr val="tx1"/>
                </a:solidFill>
                <a:latin typeface="Book Antiqua"/>
                <a:ea typeface="+mn-ea"/>
                <a:cs typeface="Book Antiqua"/>
              </a:rPr>
              <a:t>(animate 2nd</a:t>
            </a:r>
            <a:r>
              <a:rPr lang="en-US" sz="1050" kern="1200" baseline="0" dirty="0">
                <a:solidFill>
                  <a:schemeClr val="tx1"/>
                </a:solidFill>
                <a:latin typeface="Book Antiqua"/>
                <a:ea typeface="+mn-ea"/>
                <a:cs typeface="Book Antiqua"/>
              </a:rPr>
              <a:t> bullet) </a:t>
            </a:r>
            <a:r>
              <a:rPr lang="en-US" sz="1050" kern="1200" dirty="0">
                <a:solidFill>
                  <a:schemeClr val="tx1"/>
                </a:solidFill>
                <a:latin typeface="Book Antiqua"/>
                <a:ea typeface="+mn-ea"/>
                <a:cs typeface="Book Antiqua"/>
              </a:rPr>
              <a:t>Collision</a:t>
            </a:r>
            <a:r>
              <a:rPr lang="en-US" sz="1050" kern="1200" baseline="0" dirty="0">
                <a:solidFill>
                  <a:schemeClr val="tx1"/>
                </a:solidFill>
                <a:latin typeface="Book Antiqua"/>
                <a:ea typeface="+mn-ea"/>
                <a:cs typeface="Book Antiqua"/>
              </a:rPr>
              <a:t> theory predicts that increasing the concentration of colliding particles increases the reaction rate. For example, hydrochloric acid reacts vigorously with magnesium. However, a 0.001 M solution of HCl will react much more slowly with magnesium than will a 1.0 M HCl solution. </a:t>
            </a:r>
          </a:p>
          <a:p>
            <a:pPr marL="171450" indent="-171450">
              <a:buFont typeface="Arial" pitchFamily="34" charset="0"/>
              <a:buChar char="•"/>
            </a:pPr>
            <a:r>
              <a:rPr lang="en-US" sz="1050" kern="1200" baseline="0" dirty="0">
                <a:solidFill>
                  <a:schemeClr val="tx1"/>
                </a:solidFill>
                <a:latin typeface="Book Antiqua"/>
                <a:ea typeface="+mn-ea"/>
                <a:cs typeface="Book Antiqua"/>
              </a:rPr>
              <a:t>This property is often used to help reduce the negative effects of toxic substances. For example, treatment for accidental ingestion of many poisons includes drinking large quantities of water or milk. This extra liquid helps to dilute the poison, reducing the rate at which it enters the bloodstream and hopefully reducing its negative effects. Similarly, concentrated sulfuric acid can cause severe burns. If concentrated acid is spilled on the skin or a reactive surface, flushing with large amounts of water is often the most effective treatment. Adding so much water dilutes the acid and reduces its corrosive ability.</a:t>
            </a:r>
          </a:p>
          <a:p>
            <a:pPr marL="171450" indent="-171450">
              <a:buFont typeface="Arial" pitchFamily="34" charset="0"/>
              <a:buChar char="•"/>
            </a:pPr>
            <a:r>
              <a:rPr lang="en-US" sz="1050" kern="1200" baseline="0" dirty="0">
                <a:solidFill>
                  <a:schemeClr val="tx1"/>
                </a:solidFill>
                <a:latin typeface="Book Antiqua"/>
                <a:ea typeface="+mn-ea"/>
                <a:cs typeface="Book Antiqua"/>
              </a:rPr>
              <a:t>(animate blue box) Increasing the concentration of reactants increases reaction rate by increasing the frequency of collisions.</a:t>
            </a:r>
            <a:endParaRPr lang="en-US" sz="1050" kern="1200" dirty="0">
              <a:solidFill>
                <a:schemeClr val="tx1"/>
              </a:solidFill>
              <a:latin typeface="Book Antiqua"/>
              <a:ea typeface="+mn-ea"/>
              <a:cs typeface="Book Antiqua"/>
            </a:endParaRPr>
          </a:p>
          <a:p>
            <a:endParaRPr lang="en-US" sz="1050" kern="1200" dirty="0">
              <a:solidFill>
                <a:schemeClr val="tx1"/>
              </a:solidFill>
              <a:latin typeface="Book Antiqua"/>
              <a:ea typeface="+mn-ea"/>
            </a:endParaRPr>
          </a:p>
          <a:p>
            <a:r>
              <a:rPr lang="en-US" sz="1050" kern="1200" dirty="0">
                <a:solidFill>
                  <a:schemeClr val="tx1"/>
                </a:solidFill>
                <a:latin typeface="Book Antiqua"/>
                <a:ea typeface="+mn-e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kern="1200" dirty="0">
                <a:solidFill>
                  <a:schemeClr val="tx1"/>
                </a:solidFill>
                <a:latin typeface="Book Antiqua"/>
                <a:ea typeface="+mn-ea"/>
                <a:cs typeface="Book Antiqua"/>
              </a:rPr>
              <a:t>“cars o plenty” by </a:t>
            </a:r>
            <a:r>
              <a:rPr lang="en-US" sz="1050" b="0" i="0" u="none" strike="noStrike" kern="1200" dirty="0">
                <a:solidFill>
                  <a:schemeClr val="tx1"/>
                </a:solidFill>
                <a:latin typeface="Book Antiqua"/>
                <a:ea typeface="+mn-ea"/>
                <a:cs typeface="Book Antiqua"/>
                <a:hlinkClick r:id="rId3"/>
              </a:rPr>
              <a:t>Creativity103</a:t>
            </a:r>
            <a:r>
              <a:rPr lang="en-US" sz="1050" b="0" i="0" kern="1200" dirty="0">
                <a:solidFill>
                  <a:schemeClr val="tx1"/>
                </a:solidFill>
                <a:latin typeface="Book Antiqua"/>
                <a:ea typeface="+mn-ea"/>
                <a:cs typeface="Book Antiqua"/>
              </a:rPr>
              <a:t> at </a:t>
            </a:r>
            <a:r>
              <a:rPr lang="en-US" dirty="0">
                <a:hlinkClick r:id="rId4"/>
              </a:rPr>
              <a:t>http://www.flickr.com/photos/creative_stock/3436598429/ </a:t>
            </a:r>
            <a:r>
              <a:rPr lang="en-US" dirty="0"/>
              <a:t> </a:t>
            </a:r>
            <a:r>
              <a:rPr lang="en-US" sz="1050" b="0" i="0" kern="1200" dirty="0">
                <a:solidFill>
                  <a:schemeClr val="tx1"/>
                </a:solidFill>
                <a:latin typeface="Book Antiqua"/>
                <a:ea typeface="+mn-ea"/>
                <a:cs typeface="Book Antiqua"/>
              </a:rPr>
              <a:t>(Attribution 2.0 Generic (CC BY 2.0))</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p>
          <a:p>
            <a:pPr marL="171450" indent="-171450">
              <a:buFont typeface="Arial" pitchFamily="34" charset="0"/>
              <a:buChar char="•"/>
            </a:pPr>
            <a:r>
              <a:rPr lang="en-US" sz="1050" kern="1200" dirty="0">
                <a:solidFill>
                  <a:schemeClr val="tx1"/>
                </a:solidFill>
                <a:latin typeface="Book Antiqua"/>
                <a:ea typeface="+mn-ea"/>
                <a:cs typeface="Book Antiqua"/>
              </a:rPr>
              <a:t>Car collisions are more likely where cars are more concentrated. For example, collisions in parking lots are fairly common compared to collisions on residential streets even though the speeds are if anything lower in parking lots.  </a:t>
            </a:r>
          </a:p>
          <a:p>
            <a:pPr marL="171450" indent="-171450">
              <a:buFont typeface="Arial" pitchFamily="34" charset="0"/>
              <a:buChar char="•"/>
            </a:pPr>
            <a:r>
              <a:rPr lang="en-US" sz="1050" kern="1200" dirty="0">
                <a:solidFill>
                  <a:schemeClr val="tx1"/>
                </a:solidFill>
                <a:latin typeface="Book Antiqua"/>
                <a:ea typeface="+mn-ea"/>
                <a:cs typeface="Book Antiqua"/>
              </a:rPr>
              <a:t>(animate 1st bullet) As we’ve seen, collision theory predicts that </a:t>
            </a:r>
            <a:r>
              <a:rPr lang="en-US" sz="1050" kern="1200" baseline="0" dirty="0">
                <a:solidFill>
                  <a:schemeClr val="tx1"/>
                </a:solidFill>
                <a:latin typeface="Book Antiqua"/>
                <a:ea typeface="+mn-ea"/>
                <a:cs typeface="Book Antiqua"/>
              </a:rPr>
              <a:t>increasing the temperature of a </a:t>
            </a:r>
            <a:r>
              <a:rPr lang="en-US" sz="1050" kern="1200" dirty="0">
                <a:solidFill>
                  <a:schemeClr val="tx1"/>
                </a:solidFill>
                <a:latin typeface="Book Antiqua"/>
                <a:ea typeface="+mn-ea"/>
                <a:cs typeface="Book Antiqua"/>
              </a:rPr>
              <a:t>chemical reaction will </a:t>
            </a:r>
            <a:r>
              <a:rPr lang="en-US" sz="1050" kern="1200" baseline="0" dirty="0">
                <a:solidFill>
                  <a:schemeClr val="tx1"/>
                </a:solidFill>
                <a:latin typeface="Book Antiqua"/>
                <a:ea typeface="+mn-ea"/>
                <a:cs typeface="Book Antiqua"/>
              </a:rPr>
              <a:t>increase the speed of colliding particles and consequently the reaction rate. Collision theory also accounts for the effects of increasing the concentration of particles. Collisions are more likely when the particles are closer together.</a:t>
            </a:r>
            <a:endParaRPr lang="en-US" sz="1050" kern="1200" dirty="0">
              <a:solidFill>
                <a:schemeClr val="tx1"/>
              </a:solidFill>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In most laboratory situations, reactions happen in solutions. Increasing reactant concentration in solution is straightforward. Just add more reactant to the solution. </a:t>
            </a:r>
          </a:p>
          <a:p>
            <a:pPr marL="171450" indent="-171450">
              <a:buFont typeface="Arial" pitchFamily="34" charset="0"/>
              <a:buChar char="•"/>
            </a:pPr>
            <a:r>
              <a:rPr lang="en-US" sz="1050" kern="1200" dirty="0">
                <a:solidFill>
                  <a:schemeClr val="tx1"/>
                </a:solidFill>
                <a:latin typeface="Book Antiqua"/>
                <a:ea typeface="+mn-ea"/>
                <a:cs typeface="Book Antiqua"/>
              </a:rPr>
              <a:t>(animate 2nd</a:t>
            </a:r>
            <a:r>
              <a:rPr lang="en-US" sz="1050" kern="1200" baseline="0" dirty="0">
                <a:solidFill>
                  <a:schemeClr val="tx1"/>
                </a:solidFill>
                <a:latin typeface="Book Antiqua"/>
                <a:ea typeface="+mn-ea"/>
                <a:cs typeface="Book Antiqua"/>
              </a:rPr>
              <a:t> bullet) </a:t>
            </a:r>
            <a:r>
              <a:rPr lang="en-US" sz="1050" kern="1200" dirty="0">
                <a:solidFill>
                  <a:schemeClr val="tx1"/>
                </a:solidFill>
                <a:latin typeface="Book Antiqua"/>
                <a:ea typeface="+mn-ea"/>
                <a:cs typeface="Book Antiqua"/>
              </a:rPr>
              <a:t>Collision</a:t>
            </a:r>
            <a:r>
              <a:rPr lang="en-US" sz="1050" kern="1200" baseline="0" dirty="0">
                <a:solidFill>
                  <a:schemeClr val="tx1"/>
                </a:solidFill>
                <a:latin typeface="Book Antiqua"/>
                <a:ea typeface="+mn-ea"/>
                <a:cs typeface="Book Antiqua"/>
              </a:rPr>
              <a:t> theory predicts that increasing the concentration of colliding particles increases the reaction rate. For example, hydrochloric acid reacts vigorously with magnesium. However, a 0.001 M solution of HCl will react much more slowly with magnesium than will a 1.0 M HCl solution. </a:t>
            </a:r>
          </a:p>
          <a:p>
            <a:pPr marL="171450" indent="-171450">
              <a:buFont typeface="Arial" pitchFamily="34" charset="0"/>
              <a:buChar char="•"/>
            </a:pPr>
            <a:r>
              <a:rPr lang="en-US" sz="1050" kern="1200" baseline="0" dirty="0">
                <a:solidFill>
                  <a:schemeClr val="tx1"/>
                </a:solidFill>
                <a:latin typeface="Book Antiqua"/>
                <a:ea typeface="+mn-ea"/>
                <a:cs typeface="Book Antiqua"/>
              </a:rPr>
              <a:t>This property is often used to help reduce the negative effects of toxic substances. For example, treatment for accidental ingestion of many poisons includes drinking large quantities of water or milk. This extra liquid helps to dilute the poison, reducing the rate at which it enters the bloodstream and hopefully reducing its negative effects. Similarly, concentrated sulfuric acid can cause severe burns. If concentrated acid is spilled on the skin or a reactive surface, flushing with large amounts of water is often the most effective treatment. Adding so much water dilutes the acid and reduces its corrosive ability.</a:t>
            </a:r>
          </a:p>
          <a:p>
            <a:pPr marL="171450" indent="-171450">
              <a:buFont typeface="Arial" pitchFamily="34" charset="0"/>
              <a:buChar char="•"/>
            </a:pPr>
            <a:r>
              <a:rPr lang="en-US" sz="1050" kern="1200" baseline="0" dirty="0">
                <a:solidFill>
                  <a:schemeClr val="tx1"/>
                </a:solidFill>
                <a:latin typeface="Book Antiqua"/>
                <a:ea typeface="+mn-ea"/>
                <a:cs typeface="Book Antiqua"/>
              </a:rPr>
              <a:t>(animate blue box) Increasing the concentration of reactants increases reaction rate by increasing the frequency of collisions.</a:t>
            </a:r>
            <a:endParaRPr lang="en-US" sz="1050" kern="1200" dirty="0">
              <a:solidFill>
                <a:schemeClr val="tx1"/>
              </a:solidFill>
              <a:latin typeface="Book Antiqua"/>
              <a:ea typeface="+mn-ea"/>
              <a:cs typeface="Book Antiqua"/>
            </a:endParaRPr>
          </a:p>
          <a:p>
            <a:endParaRPr lang="en-US" sz="1050" kern="1200" dirty="0">
              <a:solidFill>
                <a:schemeClr val="tx1"/>
              </a:solidFill>
              <a:latin typeface="Book Antiqua"/>
              <a:ea typeface="+mn-ea"/>
            </a:endParaRPr>
          </a:p>
          <a:p>
            <a:r>
              <a:rPr lang="en-US" sz="1050" kern="1200" dirty="0">
                <a:solidFill>
                  <a:schemeClr val="tx1"/>
                </a:solidFill>
                <a:latin typeface="Book Antiqua"/>
                <a:ea typeface="+mn-e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kern="1200" dirty="0">
                <a:solidFill>
                  <a:schemeClr val="tx1"/>
                </a:solidFill>
                <a:latin typeface="Book Antiqua"/>
                <a:ea typeface="+mn-ea"/>
                <a:cs typeface="Book Antiqua"/>
              </a:rPr>
              <a:t>“cars o plenty” by </a:t>
            </a:r>
            <a:r>
              <a:rPr lang="en-US" sz="1050" b="0" i="0" u="none" strike="noStrike" kern="1200" dirty="0">
                <a:solidFill>
                  <a:schemeClr val="tx1"/>
                </a:solidFill>
                <a:latin typeface="Book Antiqua"/>
                <a:ea typeface="+mn-ea"/>
                <a:cs typeface="Book Antiqua"/>
                <a:hlinkClick r:id="rId3"/>
              </a:rPr>
              <a:t>Creativity103</a:t>
            </a:r>
            <a:r>
              <a:rPr lang="en-US" sz="1050" b="0" i="0" kern="1200" dirty="0">
                <a:solidFill>
                  <a:schemeClr val="tx1"/>
                </a:solidFill>
                <a:latin typeface="Book Antiqua"/>
                <a:ea typeface="+mn-ea"/>
                <a:cs typeface="Book Antiqua"/>
              </a:rPr>
              <a:t> at </a:t>
            </a:r>
            <a:r>
              <a:rPr lang="en-US" dirty="0">
                <a:hlinkClick r:id="rId4"/>
              </a:rPr>
              <a:t>http://www.flickr.com/photos/creative_stock/3436598429/ </a:t>
            </a:r>
            <a:r>
              <a:rPr lang="en-US" dirty="0"/>
              <a:t> </a:t>
            </a:r>
            <a:r>
              <a:rPr lang="en-US" sz="1050" b="0" i="0" kern="1200" dirty="0">
                <a:solidFill>
                  <a:schemeClr val="tx1"/>
                </a:solidFill>
                <a:latin typeface="Book Antiqua"/>
                <a:ea typeface="+mn-ea"/>
                <a:cs typeface="Book Antiqua"/>
              </a:rPr>
              <a:t>(Attribution 2.0 Generic (CC BY 2.0))</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234117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p>
          <a:p>
            <a:pPr marL="171450" indent="-171450">
              <a:buFont typeface="Arial" pitchFamily="34" charset="0"/>
              <a:buChar char="•"/>
            </a:pPr>
            <a:r>
              <a:rPr lang="en-US" sz="1050" kern="1200" dirty="0">
                <a:solidFill>
                  <a:schemeClr val="tx1"/>
                </a:solidFill>
                <a:latin typeface="Book Antiqua"/>
                <a:ea typeface="+mn-ea"/>
                <a:cs typeface="Book Antiqua"/>
              </a:rPr>
              <a:t>Car collisions are more likely where cars are more concentrated. For example, collisions in parking lots are fairly common compared to collisions on residential streets even though the speeds are if anything lower in parking lots.  </a:t>
            </a:r>
          </a:p>
          <a:p>
            <a:pPr marL="171450" indent="-171450">
              <a:buFont typeface="Arial" pitchFamily="34" charset="0"/>
              <a:buChar char="•"/>
            </a:pPr>
            <a:r>
              <a:rPr lang="en-US" sz="1050" kern="1200" dirty="0">
                <a:solidFill>
                  <a:schemeClr val="tx1"/>
                </a:solidFill>
                <a:latin typeface="Book Antiqua"/>
                <a:ea typeface="+mn-ea"/>
                <a:cs typeface="Book Antiqua"/>
              </a:rPr>
              <a:t>(animate 1st bullet) As we’ve seen, collision theory predicts that </a:t>
            </a:r>
            <a:r>
              <a:rPr lang="en-US" sz="1050" kern="1200" baseline="0" dirty="0">
                <a:solidFill>
                  <a:schemeClr val="tx1"/>
                </a:solidFill>
                <a:latin typeface="Book Antiqua"/>
                <a:ea typeface="+mn-ea"/>
                <a:cs typeface="Book Antiqua"/>
              </a:rPr>
              <a:t>increasing the temperature of a </a:t>
            </a:r>
            <a:r>
              <a:rPr lang="en-US" sz="1050" kern="1200" dirty="0">
                <a:solidFill>
                  <a:schemeClr val="tx1"/>
                </a:solidFill>
                <a:latin typeface="Book Antiqua"/>
                <a:ea typeface="+mn-ea"/>
                <a:cs typeface="Book Antiqua"/>
              </a:rPr>
              <a:t>chemical reaction will </a:t>
            </a:r>
            <a:r>
              <a:rPr lang="en-US" sz="1050" kern="1200" baseline="0" dirty="0">
                <a:solidFill>
                  <a:schemeClr val="tx1"/>
                </a:solidFill>
                <a:latin typeface="Book Antiqua"/>
                <a:ea typeface="+mn-ea"/>
                <a:cs typeface="Book Antiqua"/>
              </a:rPr>
              <a:t>increase the speed of colliding particles and consequently the reaction rate. Collision theory also accounts for the effects of increasing the concentration of particles. Collisions are more likely when the particles are closer together.</a:t>
            </a:r>
            <a:endParaRPr lang="en-US" sz="1050" kern="1200" dirty="0">
              <a:solidFill>
                <a:schemeClr val="tx1"/>
              </a:solidFill>
              <a:latin typeface="Book Antiqua"/>
              <a:ea typeface="+mn-ea"/>
              <a:cs typeface="Book Antiqua"/>
            </a:endParaRPr>
          </a:p>
          <a:p>
            <a:pPr marL="171450" indent="-171450">
              <a:buFont typeface="Arial" pitchFamily="34" charset="0"/>
              <a:buChar char="•"/>
            </a:pPr>
            <a:r>
              <a:rPr lang="en-US" sz="1050" kern="1200" dirty="0">
                <a:solidFill>
                  <a:schemeClr val="tx1"/>
                </a:solidFill>
                <a:latin typeface="Book Antiqua"/>
                <a:ea typeface="+mn-ea"/>
                <a:cs typeface="Book Antiqua"/>
              </a:rPr>
              <a:t>In most laboratory situations, reactions happen in solutions. Increasing reactant concentration in solution is straightforward. Just add more reactant to the solution. </a:t>
            </a:r>
          </a:p>
          <a:p>
            <a:pPr marL="171450" indent="-171450">
              <a:buFont typeface="Arial" pitchFamily="34" charset="0"/>
              <a:buChar char="•"/>
            </a:pPr>
            <a:r>
              <a:rPr lang="en-US" sz="1050" kern="1200" dirty="0">
                <a:solidFill>
                  <a:schemeClr val="tx1"/>
                </a:solidFill>
                <a:latin typeface="Book Antiqua"/>
                <a:ea typeface="+mn-ea"/>
                <a:cs typeface="Book Antiqua"/>
              </a:rPr>
              <a:t>(animate 2nd</a:t>
            </a:r>
            <a:r>
              <a:rPr lang="en-US" sz="1050" kern="1200" baseline="0" dirty="0">
                <a:solidFill>
                  <a:schemeClr val="tx1"/>
                </a:solidFill>
                <a:latin typeface="Book Antiqua"/>
                <a:ea typeface="+mn-ea"/>
                <a:cs typeface="Book Antiqua"/>
              </a:rPr>
              <a:t> bullet) </a:t>
            </a:r>
            <a:r>
              <a:rPr lang="en-US" sz="1050" kern="1200" dirty="0">
                <a:solidFill>
                  <a:schemeClr val="tx1"/>
                </a:solidFill>
                <a:latin typeface="Book Antiqua"/>
                <a:ea typeface="+mn-ea"/>
                <a:cs typeface="Book Antiqua"/>
              </a:rPr>
              <a:t>Collision</a:t>
            </a:r>
            <a:r>
              <a:rPr lang="en-US" sz="1050" kern="1200" baseline="0" dirty="0">
                <a:solidFill>
                  <a:schemeClr val="tx1"/>
                </a:solidFill>
                <a:latin typeface="Book Antiqua"/>
                <a:ea typeface="+mn-ea"/>
                <a:cs typeface="Book Antiqua"/>
              </a:rPr>
              <a:t> theory predicts that increasing the concentration of colliding particles increases the reaction rate. For example, hydrochloric acid reacts vigorously with magnesium. However, a 0.001 M solution of HCl will react much more slowly with magnesium than will a 1.0 M HCl solution. </a:t>
            </a:r>
          </a:p>
          <a:p>
            <a:pPr marL="171450" indent="-171450">
              <a:buFont typeface="Arial" pitchFamily="34" charset="0"/>
              <a:buChar char="•"/>
            </a:pPr>
            <a:r>
              <a:rPr lang="en-US" sz="1050" kern="1200" baseline="0" dirty="0">
                <a:solidFill>
                  <a:schemeClr val="tx1"/>
                </a:solidFill>
                <a:latin typeface="Book Antiqua"/>
                <a:ea typeface="+mn-ea"/>
                <a:cs typeface="Book Antiqua"/>
              </a:rPr>
              <a:t>This property is often used to help reduce the negative effects of toxic substances. For example, treatment for accidental ingestion of many poisons includes drinking large quantities of water or milk. This extra liquid helps to dilute the poison, reducing the rate at which it enters the bloodstream and hopefully reducing its negative effects. Similarly, concentrated sulfuric acid can cause severe burns. If concentrated acid is spilled on the skin or a reactive surface, flushing with large amounts of water is often the most effective treatment. Adding so much water dilutes the acid and reduces its corrosive ability.</a:t>
            </a:r>
          </a:p>
          <a:p>
            <a:pPr marL="171450" indent="-171450">
              <a:buFont typeface="Arial" pitchFamily="34" charset="0"/>
              <a:buChar char="•"/>
            </a:pPr>
            <a:r>
              <a:rPr lang="en-US" sz="1050" kern="1200" baseline="0" dirty="0">
                <a:solidFill>
                  <a:schemeClr val="tx1"/>
                </a:solidFill>
                <a:latin typeface="Book Antiqua"/>
                <a:ea typeface="+mn-ea"/>
                <a:cs typeface="Book Antiqua"/>
              </a:rPr>
              <a:t>(animate blue box) Increasing the concentration of reactants increases reaction rate by increasing the frequency of collisions.</a:t>
            </a:r>
            <a:endParaRPr lang="en-US" sz="1050" kern="1200" dirty="0">
              <a:solidFill>
                <a:schemeClr val="tx1"/>
              </a:solidFill>
              <a:latin typeface="Book Antiqua"/>
              <a:ea typeface="+mn-ea"/>
              <a:cs typeface="Book Antiqua"/>
            </a:endParaRPr>
          </a:p>
          <a:p>
            <a:endParaRPr lang="en-US" sz="1050" kern="1200" dirty="0">
              <a:solidFill>
                <a:schemeClr val="tx1"/>
              </a:solidFill>
              <a:latin typeface="Book Antiqua"/>
              <a:ea typeface="+mn-ea"/>
            </a:endParaRPr>
          </a:p>
          <a:p>
            <a:r>
              <a:rPr lang="en-US" sz="1050" kern="1200" dirty="0">
                <a:solidFill>
                  <a:schemeClr val="tx1"/>
                </a:solidFill>
                <a:latin typeface="Book Antiqua"/>
                <a:ea typeface="+mn-ea"/>
              </a:rPr>
              <a:t>SOURCES: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i="0" kern="1200" dirty="0">
                <a:solidFill>
                  <a:schemeClr val="tx1"/>
                </a:solidFill>
                <a:latin typeface="Book Antiqua"/>
                <a:ea typeface="+mn-ea"/>
                <a:cs typeface="Book Antiqua"/>
              </a:rPr>
              <a:t>“cars o plenty” by </a:t>
            </a:r>
            <a:r>
              <a:rPr lang="en-US" sz="1050" b="0" i="0" u="none" strike="noStrike" kern="1200" dirty="0">
                <a:solidFill>
                  <a:schemeClr val="tx1"/>
                </a:solidFill>
                <a:latin typeface="Book Antiqua"/>
                <a:ea typeface="+mn-ea"/>
                <a:cs typeface="Book Antiqua"/>
                <a:hlinkClick r:id="rId3"/>
              </a:rPr>
              <a:t>Creativity103</a:t>
            </a:r>
            <a:r>
              <a:rPr lang="en-US" sz="1050" b="0" i="0" kern="1200" dirty="0">
                <a:solidFill>
                  <a:schemeClr val="tx1"/>
                </a:solidFill>
                <a:latin typeface="Book Antiqua"/>
                <a:ea typeface="+mn-ea"/>
                <a:cs typeface="Book Antiqua"/>
              </a:rPr>
              <a:t> at </a:t>
            </a:r>
            <a:r>
              <a:rPr lang="en-US" dirty="0">
                <a:hlinkClick r:id="rId4"/>
              </a:rPr>
              <a:t>http://www.flickr.com/photos/creative_stock/3436598429/ </a:t>
            </a:r>
            <a:r>
              <a:rPr lang="en-US" dirty="0"/>
              <a:t> </a:t>
            </a:r>
            <a:r>
              <a:rPr lang="en-US" sz="1050" b="0" i="0" kern="1200" dirty="0">
                <a:solidFill>
                  <a:schemeClr val="tx1"/>
                </a:solidFill>
                <a:latin typeface="Book Antiqua"/>
                <a:ea typeface="+mn-ea"/>
                <a:cs typeface="Book Antiqua"/>
              </a:rPr>
              <a:t>(Attribution 2.0 Generic (CC BY 2.0))</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415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minute</a:t>
            </a:r>
          </a:p>
          <a:p>
            <a:r>
              <a:rPr lang="en-US" sz="1050" b="1" kern="1200" baseline="0" dirty="0">
                <a:solidFill>
                  <a:schemeClr val="tx1"/>
                </a:solidFill>
                <a:effectLst/>
                <a:latin typeface="Book Antiqua"/>
                <a:ea typeface="+mn-ea"/>
                <a:cs typeface="Book Antiqua"/>
              </a:rPr>
              <a:t>Entry audio:</a:t>
            </a:r>
            <a:r>
              <a:rPr lang="en-US" sz="1050" b="0" kern="1200" baseline="0" dirty="0">
                <a:solidFill>
                  <a:schemeClr val="tx1"/>
                </a:solidFill>
                <a:effectLst/>
                <a:latin typeface="Book Antiqua"/>
                <a:ea typeface="+mn-ea"/>
                <a:cs typeface="Book Antiqua"/>
              </a:rPr>
              <a:t> Review energy changes by identifying the correct statements about each reaction.</a:t>
            </a:r>
          </a:p>
          <a:p>
            <a:r>
              <a:rPr lang="en-US" sz="1050" b="1" kern="1200" baseline="0" dirty="0">
                <a:solidFill>
                  <a:schemeClr val="tx1"/>
                </a:solidFill>
                <a:effectLst/>
                <a:latin typeface="Book Antiqua"/>
                <a:ea typeface="+mn-ea"/>
                <a:cs typeface="Book Antiqua"/>
              </a:rPr>
              <a:t>Hint1 audio:</a:t>
            </a:r>
            <a:r>
              <a:rPr lang="en-US" sz="1050" b="0" kern="1200" baseline="0" dirty="0">
                <a:solidFill>
                  <a:schemeClr val="tx1"/>
                </a:solidFill>
                <a:effectLst/>
                <a:latin typeface="Book Antiqua"/>
                <a:ea typeface="+mn-ea"/>
                <a:cs typeface="Book Antiqua"/>
              </a:rPr>
              <a:t> Reactants are shown on the left side of the arrow, and products appear on the right. The reason the energy appears positive in the equation is because it is a product. If you move the heat energy to the reactants’ side of the equation, it will be negative.</a:t>
            </a:r>
          </a:p>
          <a:p>
            <a:r>
              <a:rPr lang="en-US" sz="1050" b="1" kern="1200" baseline="0" dirty="0">
                <a:solidFill>
                  <a:schemeClr val="tx1"/>
                </a:solidFill>
                <a:effectLst/>
                <a:latin typeface="Book Antiqua"/>
                <a:ea typeface="+mn-ea"/>
                <a:cs typeface="Book Antiqua"/>
              </a:rPr>
              <a:t>Hint2 audio:</a:t>
            </a:r>
            <a:r>
              <a:rPr lang="en-US" sz="1050" b="0" kern="1200" baseline="0" dirty="0">
                <a:solidFill>
                  <a:schemeClr val="tx1"/>
                </a:solidFill>
                <a:effectLst/>
                <a:latin typeface="Book Antiqua"/>
                <a:ea typeface="+mn-ea"/>
                <a:cs typeface="Book Antiqua"/>
              </a:rPr>
              <a:t> Energy must be added to the reactants for this reaction to proceed.</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Now we will review how enthalpy of reaction can be calculated.</a:t>
            </a:r>
            <a:endParaRPr lang="en-US" sz="1050" b="1" kern="1200" baseline="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4</a:t>
            </a:fld>
            <a:endParaRPr lang="en-US" dirty="0"/>
          </a:p>
        </p:txBody>
      </p:sp>
    </p:spTree>
    <p:extLst>
      <p:ext uri="{BB962C8B-B14F-4D97-AF65-F5344CB8AC3E}">
        <p14:creationId xmlns:p14="http://schemas.microsoft.com/office/powerpoint/2010/main" val="3415860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050" kern="1200" baseline="0" dirty="0">
                <a:solidFill>
                  <a:schemeClr val="tx1"/>
                </a:solidFill>
                <a:latin typeface="Book Antiqua"/>
                <a:ea typeface="+mn-ea"/>
                <a:cs typeface="Book Antiqua"/>
              </a:rPr>
              <a:t>Remember that solids and liquids are generally insensitive to pressure changes. Therefore, pressure changes affect reaction rates only for reactions involving gases.</a:t>
            </a:r>
          </a:p>
          <a:p>
            <a:pPr marL="171450" indent="-171450">
              <a:buFont typeface="Arial" pitchFamily="34" charset="0"/>
              <a:buChar char="•"/>
            </a:pPr>
            <a:r>
              <a:rPr lang="en-US" sz="1050" kern="1200" baseline="0" dirty="0">
                <a:solidFill>
                  <a:schemeClr val="tx1"/>
                </a:solidFill>
                <a:latin typeface="Book Antiqua"/>
                <a:ea typeface="+mn-ea"/>
              </a:rPr>
              <a:t>Remember that many reactions are reversible--the products can react to produce the reactants, under the right conditions. Suppose you have a reaction in which two moles of gas react to form three moles of gas. If you increase the pressure on this reaction system, the products will experience a greater increase in concentration than will the reactants. In this case, then, increasing pressure would actually </a:t>
            </a:r>
            <a:r>
              <a:rPr lang="en-US" sz="1050" i="1" kern="1200" baseline="0" dirty="0">
                <a:solidFill>
                  <a:schemeClr val="tx1"/>
                </a:solidFill>
                <a:latin typeface="Book Antiqua"/>
                <a:ea typeface="+mn-ea"/>
              </a:rPr>
              <a:t>decrease</a:t>
            </a:r>
            <a:r>
              <a:rPr lang="en-US" sz="1050" i="0" kern="1200" baseline="0" dirty="0">
                <a:solidFill>
                  <a:schemeClr val="tx1"/>
                </a:solidFill>
                <a:latin typeface="Book Antiqua"/>
                <a:ea typeface="+mn-ea"/>
              </a:rPr>
              <a:t> the reaction rate for the forward reaction.</a:t>
            </a:r>
          </a:p>
          <a:p>
            <a:pPr marL="171450" indent="-171450">
              <a:buFont typeface="Arial" pitchFamily="34" charset="0"/>
              <a:buChar char="•"/>
            </a:pPr>
            <a:r>
              <a:rPr lang="en-US" sz="1050" i="0" kern="1200" baseline="0" dirty="0">
                <a:solidFill>
                  <a:schemeClr val="tx1"/>
                </a:solidFill>
                <a:latin typeface="Book Antiqua"/>
                <a:ea typeface="+mn-ea"/>
              </a:rPr>
              <a:t>(animate blue box) Therefore, when it comes to pressure dependence, you must compare the number of moles of gases in the reactants and the products. If there are more moles of gas in the reactants, then increasing pressure increases reaction rate because it increases reactant concentration.</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861453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050" kern="1200" baseline="0" dirty="0">
                <a:solidFill>
                  <a:schemeClr val="tx1"/>
                </a:solidFill>
                <a:latin typeface="Book Antiqua"/>
                <a:ea typeface="+mn-ea"/>
                <a:cs typeface="Book Antiqua"/>
              </a:rPr>
              <a:t>Remember that solids and liquids are generally insensitive to pressure changes. Therefore, pressure changes affect reaction rates only for reactions involving gases.</a:t>
            </a:r>
          </a:p>
          <a:p>
            <a:pPr marL="171450" indent="-171450">
              <a:buFont typeface="Arial" pitchFamily="34" charset="0"/>
              <a:buChar char="•"/>
            </a:pPr>
            <a:r>
              <a:rPr lang="en-US" sz="1050" kern="1200" baseline="0" dirty="0">
                <a:solidFill>
                  <a:schemeClr val="tx1"/>
                </a:solidFill>
                <a:latin typeface="Book Antiqua"/>
                <a:ea typeface="+mn-ea"/>
              </a:rPr>
              <a:t>Remember that many reactions are reversible--the products can react to produce the reactants, under the right conditions. Suppose you have a reaction in which two moles of gas react to form three moles of gas. If you increase the pressure on this reaction system, the products will experience a greater increase in concentration than will the reactants. In this case, then, increasing pressure would actually </a:t>
            </a:r>
            <a:r>
              <a:rPr lang="en-US" sz="1050" i="1" kern="1200" baseline="0" dirty="0">
                <a:solidFill>
                  <a:schemeClr val="tx1"/>
                </a:solidFill>
                <a:latin typeface="Book Antiqua"/>
                <a:ea typeface="+mn-ea"/>
              </a:rPr>
              <a:t>decrease</a:t>
            </a:r>
            <a:r>
              <a:rPr lang="en-US" sz="1050" i="0" kern="1200" baseline="0" dirty="0">
                <a:solidFill>
                  <a:schemeClr val="tx1"/>
                </a:solidFill>
                <a:latin typeface="Book Antiqua"/>
                <a:ea typeface="+mn-ea"/>
              </a:rPr>
              <a:t> the reaction rate for the forward reaction.</a:t>
            </a:r>
          </a:p>
          <a:p>
            <a:pPr marL="171450" indent="-171450">
              <a:buFont typeface="Arial" pitchFamily="34" charset="0"/>
              <a:buChar char="•"/>
            </a:pPr>
            <a:r>
              <a:rPr lang="en-US" sz="1050" i="0" kern="1200" baseline="0" dirty="0">
                <a:solidFill>
                  <a:schemeClr val="tx1"/>
                </a:solidFill>
                <a:latin typeface="Book Antiqua"/>
                <a:ea typeface="+mn-ea"/>
              </a:rPr>
              <a:t>(animate blue box) Therefore, when it comes to pressure dependence, you must compare the number of moles of gases in the reactants and the products. If there are more moles of gas in the reactants, then increasing pressure increases reaction rate because it increases reactant concentration.</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050" kern="1200" baseline="0" dirty="0">
                <a:solidFill>
                  <a:schemeClr val="tx1"/>
                </a:solidFill>
                <a:latin typeface="Book Antiqua"/>
                <a:ea typeface="+mn-ea"/>
                <a:cs typeface="Book Antiqua"/>
              </a:rPr>
              <a:t>Remember that solids and liquids are generally insensitive to pressure changes. Therefore, pressure changes affect reaction rates only for reactions involving gases.</a:t>
            </a:r>
          </a:p>
          <a:p>
            <a:pPr marL="171450" indent="-171450">
              <a:buFont typeface="Arial" pitchFamily="34" charset="0"/>
              <a:buChar char="•"/>
            </a:pPr>
            <a:r>
              <a:rPr lang="en-US" sz="1050" kern="1200" baseline="0" dirty="0">
                <a:solidFill>
                  <a:schemeClr val="tx1"/>
                </a:solidFill>
                <a:latin typeface="Book Antiqua"/>
                <a:ea typeface="+mn-ea"/>
              </a:rPr>
              <a:t>Remember that many reactions are reversible--the products can react to produce the reactants, under the right conditions. Suppose you have a reaction in which two moles of gas react to form three moles of gas. If you increase the pressure on this reaction system, the products will experience a greater increase in concentration than will the reactants. In this case, then, increasing pressure would actually </a:t>
            </a:r>
            <a:r>
              <a:rPr lang="en-US" sz="1050" i="1" kern="1200" baseline="0" dirty="0">
                <a:solidFill>
                  <a:schemeClr val="tx1"/>
                </a:solidFill>
                <a:latin typeface="Book Antiqua"/>
                <a:ea typeface="+mn-ea"/>
              </a:rPr>
              <a:t>decrease</a:t>
            </a:r>
            <a:r>
              <a:rPr lang="en-US" sz="1050" i="0" kern="1200" baseline="0" dirty="0">
                <a:solidFill>
                  <a:schemeClr val="tx1"/>
                </a:solidFill>
                <a:latin typeface="Book Antiqua"/>
                <a:ea typeface="+mn-ea"/>
              </a:rPr>
              <a:t> the reaction rate for the forward reaction.</a:t>
            </a:r>
          </a:p>
          <a:p>
            <a:pPr marL="171450" indent="-171450">
              <a:buFont typeface="Arial" pitchFamily="34" charset="0"/>
              <a:buChar char="•"/>
            </a:pPr>
            <a:r>
              <a:rPr lang="en-US" sz="1050" i="0" kern="1200" baseline="0" dirty="0">
                <a:solidFill>
                  <a:schemeClr val="tx1"/>
                </a:solidFill>
                <a:latin typeface="Book Antiqua"/>
                <a:ea typeface="+mn-ea"/>
              </a:rPr>
              <a:t>(animate blue box) Therefore, when it comes to pressure dependence, you must compare the number of moles of gases in the reactants and the products. If there are more moles of gas in the reactants, then increasing pressure increases reaction rate because it increases reactant concentration.</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381362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050" kern="1200" baseline="0" dirty="0">
                <a:solidFill>
                  <a:schemeClr val="tx1"/>
                </a:solidFill>
                <a:latin typeface="Book Antiqua"/>
                <a:ea typeface="+mn-ea"/>
                <a:cs typeface="Book Antiqua"/>
              </a:rPr>
              <a:t>Remember that solids and liquids are generally insensitive to pressure changes. Therefore, pressure changes affect reaction rates only for reactions involving gases.</a:t>
            </a:r>
          </a:p>
          <a:p>
            <a:pPr marL="171450" indent="-171450">
              <a:buFont typeface="Arial" pitchFamily="34" charset="0"/>
              <a:buChar char="•"/>
            </a:pPr>
            <a:r>
              <a:rPr lang="en-US" sz="1050" kern="1200" baseline="0" dirty="0">
                <a:solidFill>
                  <a:schemeClr val="tx1"/>
                </a:solidFill>
                <a:latin typeface="Book Antiqua"/>
                <a:ea typeface="+mn-ea"/>
              </a:rPr>
              <a:t>Remember that many reactions are reversible--the products can react to produce the reactants, under the right conditions. Suppose you have a reaction in which two moles of gas react to form three moles of gas. If you increase the pressure on this reaction system, the products will experience a greater increase in concentration than will the reactants. In this case, then, increasing pressure would actually </a:t>
            </a:r>
            <a:r>
              <a:rPr lang="en-US" sz="1050" i="1" kern="1200" baseline="0" dirty="0">
                <a:solidFill>
                  <a:schemeClr val="tx1"/>
                </a:solidFill>
                <a:latin typeface="Book Antiqua"/>
                <a:ea typeface="+mn-ea"/>
              </a:rPr>
              <a:t>decrease</a:t>
            </a:r>
            <a:r>
              <a:rPr lang="en-US" sz="1050" i="0" kern="1200" baseline="0" dirty="0">
                <a:solidFill>
                  <a:schemeClr val="tx1"/>
                </a:solidFill>
                <a:latin typeface="Book Antiqua"/>
                <a:ea typeface="+mn-ea"/>
              </a:rPr>
              <a:t> the reaction rate for the forward reaction.</a:t>
            </a:r>
          </a:p>
          <a:p>
            <a:pPr marL="171450" indent="-171450">
              <a:buFont typeface="Arial" pitchFamily="34" charset="0"/>
              <a:buChar char="•"/>
            </a:pPr>
            <a:r>
              <a:rPr lang="en-US" sz="1050" i="0" kern="1200" baseline="0" dirty="0">
                <a:solidFill>
                  <a:schemeClr val="tx1"/>
                </a:solidFill>
                <a:latin typeface="Book Antiqua"/>
                <a:ea typeface="+mn-ea"/>
              </a:rPr>
              <a:t>(animate blue box) Therefore, when it comes to pressure dependence, you must compare the number of moles of gases in the reactants and the products. If there are more moles of gas in the reactants, then increasing pressure increases reaction rate because it increases reactant concentration.</a:t>
            </a: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52805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p>
          <a:p>
            <a:pPr marL="171450" indent="-171450">
              <a:buFont typeface="Arial" pitchFamily="34" charset="0"/>
              <a:buChar char="•"/>
            </a:pPr>
            <a:r>
              <a:rPr lang="en-US" sz="1050" kern="1200" dirty="0">
                <a:solidFill>
                  <a:schemeClr val="tx1"/>
                </a:solidFill>
                <a:latin typeface="Book Antiqua"/>
                <a:ea typeface="+mn-ea"/>
                <a:cs typeface="Book Antiqua"/>
              </a:rPr>
              <a:t>The higher the heat, the faster food cooks. The colder the food, the slower it spoils. Temperature clearly</a:t>
            </a:r>
            <a:r>
              <a:rPr lang="en-US" sz="1050" kern="1200" baseline="0" dirty="0">
                <a:solidFill>
                  <a:schemeClr val="tx1"/>
                </a:solidFill>
                <a:latin typeface="Book Antiqua"/>
                <a:ea typeface="+mn-ea"/>
                <a:cs typeface="Book Antiqua"/>
              </a:rPr>
              <a:t> affects reaction rates. Collision theory provides a simple explanation for this effect. </a:t>
            </a:r>
          </a:p>
          <a:p>
            <a:pPr marL="171450" indent="-171450">
              <a:buFont typeface="Arial" pitchFamily="34" charset="0"/>
              <a:buChar char="•"/>
            </a:pPr>
            <a:r>
              <a:rPr lang="en-US" sz="1050" kern="1200" baseline="0" dirty="0">
                <a:solidFill>
                  <a:schemeClr val="tx1"/>
                </a:solidFill>
                <a:latin typeface="Book Antiqua"/>
                <a:ea typeface="+mn-ea"/>
                <a:cs typeface="Book Antiqua"/>
              </a:rPr>
              <a:t>(animate 1st bullet) According to kinetic-molecular theory, temperature represents the average kinetic energy of a substance--the particles have a distribution of speeds, as we have seen (teacher review M-B distributions on graph) </a:t>
            </a:r>
          </a:p>
          <a:p>
            <a:pPr marL="171450" indent="-171450">
              <a:buFont typeface="Arial" pitchFamily="34" charset="0"/>
              <a:buChar char="•"/>
            </a:pPr>
            <a:r>
              <a:rPr lang="en-US" sz="1050" kern="1200" baseline="0" dirty="0">
                <a:solidFill>
                  <a:schemeClr val="tx1"/>
                </a:solidFill>
                <a:latin typeface="Book Antiqua"/>
                <a:ea typeface="+mn-ea"/>
                <a:cs typeface="Book Antiqua"/>
              </a:rPr>
              <a:t>(animate 2nd bullet) Only those particles with sufficient energy to overcome the activation energy barrier react. (animate minimum energy label on graph; teacher explain that only particles to the right of the line can react)</a:t>
            </a:r>
          </a:p>
          <a:p>
            <a:pPr marL="171450" indent="-171450">
              <a:buFont typeface="Arial" pitchFamily="34" charset="0"/>
              <a:buChar char="•"/>
            </a:pPr>
            <a:r>
              <a:rPr lang="en-US" sz="1050" kern="1200" baseline="0" dirty="0">
                <a:solidFill>
                  <a:schemeClr val="tx1"/>
                </a:solidFill>
                <a:latin typeface="Book Antiqua"/>
                <a:ea typeface="+mn-ea"/>
                <a:cs typeface="Book Antiqua"/>
              </a:rPr>
              <a:t>(animate 3rd bullet) Heating up the system gives more particles enough kinetic energy and the reaction rate increases. We can understand this effect in terms of the Maxwell-Boltzmann distribution diagrams. </a:t>
            </a:r>
            <a:r>
              <a:rPr lang="en-US" sz="1050" kern="1200" dirty="0">
                <a:solidFill>
                  <a:schemeClr val="tx1"/>
                </a:solidFill>
                <a:latin typeface="Book Antiqua"/>
                <a:ea typeface="+mn-ea"/>
                <a:cs typeface="Book Antiqua"/>
              </a:rPr>
              <a:t>Temperature represents </a:t>
            </a:r>
            <a:r>
              <a:rPr lang="en-US" sz="1050" kern="1200" baseline="0" dirty="0">
                <a:solidFill>
                  <a:schemeClr val="tx1"/>
                </a:solidFill>
                <a:latin typeface="Book Antiqua"/>
                <a:ea typeface="+mn-ea"/>
                <a:cs typeface="Book Antiqua"/>
              </a:rPr>
              <a:t>a wide distribution of velocities among the particles in a system. Changing the temperature shifts the entire distribution towards higher velocities. </a:t>
            </a:r>
            <a:r>
              <a:rPr lang="en-US" sz="1050" kern="1200" dirty="0">
                <a:solidFill>
                  <a:schemeClr val="tx1"/>
                </a:solidFill>
                <a:latin typeface="Book Antiqua"/>
                <a:ea typeface="+mn-ea"/>
                <a:cs typeface="Book Antiqua"/>
              </a:rPr>
              <a:t>Compare</a:t>
            </a:r>
            <a:r>
              <a:rPr lang="en-US" sz="1050" kern="1200" baseline="0" dirty="0">
                <a:solidFill>
                  <a:schemeClr val="tx1"/>
                </a:solidFill>
                <a:latin typeface="Book Antiqua"/>
                <a:ea typeface="+mn-ea"/>
                <a:cs typeface="Book Antiqua"/>
              </a:rPr>
              <a:t> the number of particles to the right of the vertical line for the 773K distribution curve to that of the 1023K curve. The result is that the shift of the distribution curve caused by a </a:t>
            </a:r>
            <a:r>
              <a:rPr lang="en-US" sz="1050" kern="1200" dirty="0">
                <a:solidFill>
                  <a:schemeClr val="tx1"/>
                </a:solidFill>
                <a:latin typeface="Book Antiqua"/>
                <a:ea typeface="+mn-ea"/>
                <a:cs typeface="Book Antiqua"/>
              </a:rPr>
              <a:t>modest increase in temperature (about 30%) increases the number of particles with sufficient kinetic energy to react by about 400%. Of course, the exact effect of temperature depends on the details of the activation energy for a given reaction,</a:t>
            </a:r>
            <a:r>
              <a:rPr lang="en-US" sz="1050" kern="1200" baseline="0" dirty="0">
                <a:solidFill>
                  <a:schemeClr val="tx1"/>
                </a:solidFill>
                <a:latin typeface="Book Antiqua"/>
                <a:ea typeface="+mn-ea"/>
                <a:cs typeface="Book Antiqua"/>
              </a:rPr>
              <a:t> that is, where the vertical line appears on the speed axis.</a:t>
            </a:r>
          </a:p>
          <a:p>
            <a:pPr marL="171450" indent="-171450">
              <a:buFont typeface="Arial" pitchFamily="34" charset="0"/>
              <a:buChar char="•"/>
            </a:pPr>
            <a:r>
              <a:rPr lang="en-US" sz="1050" kern="1200" baseline="0" dirty="0">
                <a:solidFill>
                  <a:schemeClr val="tx1"/>
                </a:solidFill>
                <a:latin typeface="Book Antiqua"/>
                <a:ea typeface="+mn-ea"/>
                <a:cs typeface="Book Antiqua"/>
              </a:rPr>
              <a:t>(animate blue box) Therefore, in general, as temperature increases, reaction rate increases, because the number of molecules with sufficient energy to react increases.</a:t>
            </a:r>
          </a:p>
          <a:p>
            <a:pPr marL="0" indent="0">
              <a:buFont typeface="Arial" pitchFamily="34" charset="0"/>
              <a:buNone/>
            </a:pPr>
            <a:endParaRPr lang="en-US" sz="1050" kern="1200" baseline="0" dirty="0">
              <a:solidFill>
                <a:schemeClr val="tx1"/>
              </a:solidFill>
              <a:latin typeface="Book Antiqua"/>
              <a:ea typeface="+mn-ea"/>
            </a:endParaRPr>
          </a:p>
          <a:p>
            <a:pPr marL="0" indent="0">
              <a:buFont typeface="Arial" pitchFamily="34" charset="0"/>
              <a:buNone/>
            </a:pPr>
            <a:r>
              <a:rPr lang="en-US" sz="1050" kern="1200" baseline="0" dirty="0">
                <a:solidFill>
                  <a:schemeClr val="tx1"/>
                </a:solidFill>
                <a:latin typeface="Book Antiqua"/>
                <a:ea typeface="+mn-ea"/>
              </a:rPr>
              <a:t>SOURCE:</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de-DE" sz="1050" b="0" i="0" kern="1200" dirty="0">
                <a:solidFill>
                  <a:schemeClr val="tx1"/>
                </a:solidFill>
                <a:latin typeface="Book Antiqua"/>
                <a:ea typeface="+mn-ea"/>
                <a:cs typeface="Book Antiqua"/>
              </a:rPr>
              <a:t>http://commons.wikimedia.org/wiki/File:Maxwell-Boltzmann_distribution.png</a:t>
            </a:r>
            <a:endParaRPr lang="en-US" dirty="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a:t>
            </a:r>
          </a:p>
          <a:p>
            <a:pPr marL="171450" indent="-171450">
              <a:buFont typeface="Arial" pitchFamily="34" charset="0"/>
              <a:buChar char="•"/>
            </a:pPr>
            <a:r>
              <a:rPr lang="en-US" sz="1050" kern="1200" dirty="0">
                <a:solidFill>
                  <a:schemeClr val="tx1"/>
                </a:solidFill>
                <a:latin typeface="Book Antiqua"/>
                <a:ea typeface="+mn-ea"/>
                <a:cs typeface="Book Antiqua"/>
              </a:rPr>
              <a:t>The higher the heat, the faster food cooks. The colder the food, the slower it spoils. Temperature clearly</a:t>
            </a:r>
            <a:r>
              <a:rPr lang="en-US" sz="1050" kern="1200" baseline="0" dirty="0">
                <a:solidFill>
                  <a:schemeClr val="tx1"/>
                </a:solidFill>
                <a:latin typeface="Book Antiqua"/>
                <a:ea typeface="+mn-ea"/>
                <a:cs typeface="Book Antiqua"/>
              </a:rPr>
              <a:t> affects reaction rates. Collision theory provides a simple explanation for this effect. </a:t>
            </a:r>
          </a:p>
          <a:p>
            <a:pPr marL="171450" indent="-171450">
              <a:buFont typeface="Arial" pitchFamily="34" charset="0"/>
              <a:buChar char="•"/>
            </a:pPr>
            <a:r>
              <a:rPr lang="en-US" sz="1050" kern="1200" baseline="0" dirty="0">
                <a:solidFill>
                  <a:schemeClr val="tx1"/>
                </a:solidFill>
                <a:latin typeface="Book Antiqua"/>
                <a:ea typeface="+mn-ea"/>
                <a:cs typeface="Book Antiqua"/>
              </a:rPr>
              <a:t>(animate 1st bullet) According to kinetic-molecular theory, temperature represents the average kinetic energy of a substance--the particles have a distribution of speeds, as we have seen (teacher review M-B distributions on graph) </a:t>
            </a:r>
          </a:p>
          <a:p>
            <a:pPr marL="171450" indent="-171450">
              <a:buFont typeface="Arial" pitchFamily="34" charset="0"/>
              <a:buChar char="•"/>
            </a:pPr>
            <a:r>
              <a:rPr lang="en-US" sz="1050" kern="1200" baseline="0" dirty="0">
                <a:solidFill>
                  <a:schemeClr val="tx1"/>
                </a:solidFill>
                <a:latin typeface="Book Antiqua"/>
                <a:ea typeface="+mn-ea"/>
                <a:cs typeface="Book Antiqua"/>
              </a:rPr>
              <a:t>(animate 2nd bullet) Only those particles with sufficient energy to overcome the activation energy barrier react. (animate minimum energy label on graph; teacher explain that only particles to the right of the line can react)</a:t>
            </a:r>
          </a:p>
          <a:p>
            <a:pPr marL="171450" indent="-171450">
              <a:buFont typeface="Arial" pitchFamily="34" charset="0"/>
              <a:buChar char="•"/>
            </a:pPr>
            <a:r>
              <a:rPr lang="en-US" sz="1050" kern="1200" baseline="0" dirty="0">
                <a:solidFill>
                  <a:schemeClr val="tx1"/>
                </a:solidFill>
                <a:latin typeface="Book Antiqua"/>
                <a:ea typeface="+mn-ea"/>
                <a:cs typeface="Book Antiqua"/>
              </a:rPr>
              <a:t>(animate 3rd bullet) Heating up the system gives more particles enough kinetic energy and the reaction rate increases. We can understand this effect in terms of the Maxwell-Boltzmann distribution diagrams. </a:t>
            </a:r>
            <a:r>
              <a:rPr lang="en-US" sz="1050" kern="1200" dirty="0">
                <a:solidFill>
                  <a:schemeClr val="tx1"/>
                </a:solidFill>
                <a:latin typeface="Book Antiqua"/>
                <a:ea typeface="+mn-ea"/>
                <a:cs typeface="Book Antiqua"/>
              </a:rPr>
              <a:t>Temperature represents </a:t>
            </a:r>
            <a:r>
              <a:rPr lang="en-US" sz="1050" kern="1200" baseline="0" dirty="0">
                <a:solidFill>
                  <a:schemeClr val="tx1"/>
                </a:solidFill>
                <a:latin typeface="Book Antiqua"/>
                <a:ea typeface="+mn-ea"/>
                <a:cs typeface="Book Antiqua"/>
              </a:rPr>
              <a:t>a wide distribution of velocities among the particles in a system. Changing the temperature shifts the entire distribution towards higher velocities. </a:t>
            </a:r>
            <a:r>
              <a:rPr lang="en-US" sz="1050" kern="1200" dirty="0">
                <a:solidFill>
                  <a:schemeClr val="tx1"/>
                </a:solidFill>
                <a:latin typeface="Book Antiqua"/>
                <a:ea typeface="+mn-ea"/>
                <a:cs typeface="Book Antiqua"/>
              </a:rPr>
              <a:t>Compare</a:t>
            </a:r>
            <a:r>
              <a:rPr lang="en-US" sz="1050" kern="1200" baseline="0" dirty="0">
                <a:solidFill>
                  <a:schemeClr val="tx1"/>
                </a:solidFill>
                <a:latin typeface="Book Antiqua"/>
                <a:ea typeface="+mn-ea"/>
                <a:cs typeface="Book Antiqua"/>
              </a:rPr>
              <a:t> the number of particles to the right of the vertical line for the 773K distribution curve to that of the 1023K curve. The result is that the shift of the distribution curve caused by a </a:t>
            </a:r>
            <a:r>
              <a:rPr lang="en-US" sz="1050" kern="1200" dirty="0">
                <a:solidFill>
                  <a:schemeClr val="tx1"/>
                </a:solidFill>
                <a:latin typeface="Book Antiqua"/>
                <a:ea typeface="+mn-ea"/>
                <a:cs typeface="Book Antiqua"/>
              </a:rPr>
              <a:t>modest increase in temperature (about 30%) increases the number of particles with sufficient kinetic energy to react by about 400%. Of course, the exact effect of temperature depends on the details of the activation energy for a given reaction,</a:t>
            </a:r>
            <a:r>
              <a:rPr lang="en-US" sz="1050" kern="1200" baseline="0" dirty="0">
                <a:solidFill>
                  <a:schemeClr val="tx1"/>
                </a:solidFill>
                <a:latin typeface="Book Antiqua"/>
                <a:ea typeface="+mn-ea"/>
                <a:cs typeface="Book Antiqua"/>
              </a:rPr>
              <a:t> that is, where the vertical line appears on the speed axis.</a:t>
            </a:r>
          </a:p>
          <a:p>
            <a:pPr marL="171450" indent="-171450">
              <a:buFont typeface="Arial" pitchFamily="34" charset="0"/>
              <a:buChar char="•"/>
            </a:pPr>
            <a:r>
              <a:rPr lang="en-US" sz="1050" kern="1200" baseline="0" dirty="0">
                <a:solidFill>
                  <a:schemeClr val="tx1"/>
                </a:solidFill>
                <a:latin typeface="Book Antiqua"/>
                <a:ea typeface="+mn-ea"/>
                <a:cs typeface="Book Antiqua"/>
              </a:rPr>
              <a:t>(animate blue box) Therefore, in general, as temperature increases, reaction rate increases, because the number of molecules with sufficient energy to react increases.</a:t>
            </a:r>
          </a:p>
          <a:p>
            <a:pPr marL="0" indent="0">
              <a:buFont typeface="Arial" pitchFamily="34" charset="0"/>
              <a:buNone/>
            </a:pPr>
            <a:endParaRPr lang="en-US" sz="1050" kern="1200" baseline="0" dirty="0">
              <a:solidFill>
                <a:schemeClr val="tx1"/>
              </a:solidFill>
              <a:latin typeface="Book Antiqua"/>
              <a:ea typeface="+mn-ea"/>
            </a:endParaRPr>
          </a:p>
          <a:p>
            <a:pPr marL="0" indent="0">
              <a:buFont typeface="Arial" pitchFamily="34" charset="0"/>
              <a:buNone/>
            </a:pPr>
            <a:r>
              <a:rPr lang="en-US" sz="1050" kern="1200" baseline="0" dirty="0">
                <a:solidFill>
                  <a:schemeClr val="tx1"/>
                </a:solidFill>
                <a:latin typeface="Book Antiqua"/>
                <a:ea typeface="+mn-ea"/>
              </a:rPr>
              <a:t>SOURCE:</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de-DE" sz="1050" b="0" i="0" kern="1200" dirty="0">
                <a:solidFill>
                  <a:schemeClr val="tx1"/>
                </a:solidFill>
                <a:latin typeface="Book Antiqua"/>
                <a:ea typeface="+mn-ea"/>
                <a:cs typeface="Book Antiqua"/>
              </a:rPr>
              <a:t>http://commons.wikimedia.org/wiki/File:Maxwell-Boltzmann_distribution.png</a:t>
            </a:r>
            <a:endParaRPr lang="en-US" dirty="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56422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sz="1050" b="1" kern="1200" baseline="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5</a:t>
            </a:fld>
            <a:endParaRPr lang="en-US" dirty="0"/>
          </a:p>
        </p:txBody>
      </p:sp>
    </p:spTree>
    <p:extLst>
      <p:ext uri="{BB962C8B-B14F-4D97-AF65-F5344CB8AC3E}">
        <p14:creationId xmlns:p14="http://schemas.microsoft.com/office/powerpoint/2010/main" val="3415860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678728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F716-1ACF-4B6A-A273-06C738E2A214}" type="slidenum">
              <a:rPr lang="en-US" altLang="en-US"/>
              <a:pPr/>
              <a:t>46</a:t>
            </a:fld>
            <a:endParaRPr lang="en-US" altLang="en-US" dirty="0"/>
          </a:p>
        </p:txBody>
      </p:sp>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30673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F716-1ACF-4B6A-A273-06C738E2A214}" type="slidenum">
              <a:rPr lang="en-US" altLang="en-US"/>
              <a:pPr/>
              <a:t>47</a:t>
            </a:fld>
            <a:endParaRPr lang="en-US" altLang="en-US" dirty="0"/>
          </a:p>
        </p:txBody>
      </p:sp>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341140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F716-1ACF-4B6A-A273-06C738E2A214}" type="slidenum">
              <a:rPr lang="en-US" altLang="en-US"/>
              <a:pPr/>
              <a:t>48</a:t>
            </a:fld>
            <a:endParaRPr lang="en-US" altLang="en-US" dirty="0"/>
          </a:p>
        </p:txBody>
      </p:sp>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4756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F716-1ACF-4B6A-A273-06C738E2A214}" type="slidenum">
              <a:rPr lang="en-US" altLang="en-US"/>
              <a:pPr/>
              <a:t>49</a:t>
            </a:fld>
            <a:endParaRPr lang="en-US" altLang="en-US" dirty="0"/>
          </a:p>
        </p:txBody>
      </p:sp>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4756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F716-1ACF-4B6A-A273-06C738E2A214}" type="slidenum">
              <a:rPr lang="en-US" altLang="en-US"/>
              <a:pPr/>
              <a:t>50</a:t>
            </a:fld>
            <a:endParaRPr lang="en-US" altLang="en-US" dirty="0"/>
          </a:p>
        </p:txBody>
      </p:sp>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49009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F716-1ACF-4B6A-A273-06C738E2A214}" type="slidenum">
              <a:rPr lang="en-US" altLang="en-US">
                <a:solidFill>
                  <a:prstClr val="black"/>
                </a:solidFill>
              </a:rPr>
              <a:pPr/>
              <a:t>51</a:t>
            </a:fld>
            <a:endParaRPr lang="en-US" altLang="en-US" dirty="0">
              <a:solidFill>
                <a:prstClr val="black"/>
              </a:solidFill>
            </a:endParaRPr>
          </a:p>
        </p:txBody>
      </p:sp>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475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sz="1050" b="1" kern="1200" baseline="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pPr/>
              <a:t>6</a:t>
            </a:fld>
            <a:endParaRPr lang="en-US" dirty="0"/>
          </a:p>
        </p:txBody>
      </p:sp>
    </p:spTree>
    <p:extLst>
      <p:ext uri="{BB962C8B-B14F-4D97-AF65-F5344CB8AC3E}">
        <p14:creationId xmlns:p14="http://schemas.microsoft.com/office/powerpoint/2010/main" val="4036688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CF716-1ACF-4B6A-A273-06C738E2A214}" type="slidenum">
              <a:rPr lang="en-US" altLang="en-US">
                <a:solidFill>
                  <a:prstClr val="black"/>
                </a:solidFill>
              </a:rPr>
              <a:pPr/>
              <a:t>52</a:t>
            </a:fld>
            <a:endParaRPr lang="en-US" altLang="en-US" dirty="0">
              <a:solidFill>
                <a:prstClr val="black"/>
              </a:solidFill>
            </a:endParaRPr>
          </a:p>
        </p:txBody>
      </p:sp>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52419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5C5F8-1388-47A3-9547-4FCA666EC5CF}" type="slidenum">
              <a:rPr lang="en-US" altLang="en-US"/>
              <a:pPr/>
              <a:t>53</a:t>
            </a:fld>
            <a:endParaRPr lang="en-US" altLang="en-US" dirty="0"/>
          </a:p>
        </p:txBody>
      </p:sp>
      <p:sp>
        <p:nvSpPr>
          <p:cNvPr id="121858" name="Rectangle 2"/>
          <p:cNvSpPr>
            <a:spLocks noGrp="1" noRot="1" noChangeAspect="1" noChangeArrowheads="1" noTextEdit="1"/>
          </p:cNvSpPr>
          <p:nvPr>
            <p:ph type="sldImg"/>
          </p:nvPr>
        </p:nvSpPr>
        <p:spPr>
          <a:xfrm>
            <a:off x="1143000" y="685800"/>
            <a:ext cx="4572000" cy="3429000"/>
          </a:xfrm>
          <a:ln/>
        </p:spPr>
      </p:sp>
      <p:sp>
        <p:nvSpPr>
          <p:cNvPr id="1218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00132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5C5F8-1388-47A3-9547-4FCA666EC5CF}" type="slidenum">
              <a:rPr lang="en-US" altLang="en-US"/>
              <a:pPr/>
              <a:t>54</a:t>
            </a:fld>
            <a:endParaRPr lang="en-US" altLang="en-US" dirty="0"/>
          </a:p>
        </p:txBody>
      </p:sp>
      <p:sp>
        <p:nvSpPr>
          <p:cNvPr id="121858" name="Rectangle 2"/>
          <p:cNvSpPr>
            <a:spLocks noGrp="1" noRot="1" noChangeAspect="1" noChangeArrowheads="1" noTextEdit="1"/>
          </p:cNvSpPr>
          <p:nvPr>
            <p:ph type="sldImg"/>
          </p:nvPr>
        </p:nvSpPr>
        <p:spPr>
          <a:xfrm>
            <a:off x="1143000" y="685800"/>
            <a:ext cx="4572000" cy="3429000"/>
          </a:xfrm>
          <a:ln/>
        </p:spPr>
      </p:sp>
      <p:sp>
        <p:nvSpPr>
          <p:cNvPr id="1218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00132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290145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290145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4010814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204043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E0E9-8030-4B2C-81A9-124D20CD70F7}" type="slidenum">
              <a:rPr lang="en-US" altLang="en-US"/>
              <a:pPr/>
              <a:t>59</a:t>
            </a:fld>
            <a:endParaRPr lang="en-US" altLang="en-US" dirty="0"/>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3554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E0E9-8030-4B2C-81A9-124D20CD70F7}" type="slidenum">
              <a:rPr lang="en-US" altLang="en-US"/>
              <a:pPr/>
              <a:t>60</a:t>
            </a:fld>
            <a:endParaRPr lang="en-US" altLang="en-US" dirty="0"/>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982070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4E0E9-8030-4B2C-81A9-124D20CD70F7}" type="slidenum">
              <a:rPr lang="en-US" altLang="en-US"/>
              <a:pPr/>
              <a:t>61</a:t>
            </a:fld>
            <a:endParaRPr lang="en-US" altLang="en-US" dirty="0"/>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9820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08577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ED19E-0B45-4A08-99B9-614D6EF66538}" type="slidenum">
              <a:rPr lang="en-US" altLang="en-US"/>
              <a:pPr/>
              <a:t>62</a:t>
            </a:fld>
            <a:endParaRPr lang="en-US" altLang="en-US" dirty="0"/>
          </a:p>
        </p:txBody>
      </p:sp>
      <p:sp>
        <p:nvSpPr>
          <p:cNvPr id="96258" name="Rectangle 2"/>
          <p:cNvSpPr>
            <a:spLocks noGrp="1" noRot="1" noChangeAspect="1" noChangeArrowheads="1" noTextEdit="1"/>
          </p:cNvSpPr>
          <p:nvPr>
            <p:ph type="sldImg"/>
          </p:nvPr>
        </p:nvSpPr>
        <p:spPr>
          <a:xfrm>
            <a:off x="1143000" y="685800"/>
            <a:ext cx="4572000" cy="3429000"/>
          </a:xfrm>
          <a:ln/>
        </p:spPr>
      </p:sp>
      <p:sp>
        <p:nvSpPr>
          <p:cNvPr id="962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286037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ED19E-0B45-4A08-99B9-614D6EF66538}" type="slidenum">
              <a:rPr lang="en-US" altLang="en-US"/>
              <a:pPr/>
              <a:t>63</a:t>
            </a:fld>
            <a:endParaRPr lang="en-US" altLang="en-US" dirty="0"/>
          </a:p>
        </p:txBody>
      </p:sp>
      <p:sp>
        <p:nvSpPr>
          <p:cNvPr id="96258" name="Rectangle 2"/>
          <p:cNvSpPr>
            <a:spLocks noGrp="1" noRot="1" noChangeAspect="1" noChangeArrowheads="1" noTextEdit="1"/>
          </p:cNvSpPr>
          <p:nvPr>
            <p:ph type="sldImg"/>
          </p:nvPr>
        </p:nvSpPr>
        <p:spPr>
          <a:xfrm>
            <a:off x="1143000" y="685800"/>
            <a:ext cx="4572000" cy="3429000"/>
          </a:xfrm>
          <a:ln/>
        </p:spPr>
      </p:sp>
      <p:sp>
        <p:nvSpPr>
          <p:cNvPr id="962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390864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7282217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6439050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8B7DD-385E-443C-952B-60A836B680DE}" type="slidenum">
              <a:rPr lang="en-US" altLang="en-US"/>
              <a:pPr/>
              <a:t>66</a:t>
            </a:fld>
            <a:endParaRPr lang="en-US" altLang="en-US" dirty="0"/>
          </a:p>
        </p:txBody>
      </p:sp>
      <p:sp>
        <p:nvSpPr>
          <p:cNvPr id="91138" name="Rectangle 1026"/>
          <p:cNvSpPr>
            <a:spLocks noGrp="1" noRot="1" noChangeAspect="1" noChangeArrowheads="1" noTextEdit="1"/>
          </p:cNvSpPr>
          <p:nvPr>
            <p:ph type="sldImg"/>
          </p:nvPr>
        </p:nvSpPr>
        <p:spPr>
          <a:xfrm>
            <a:off x="1143000" y="685800"/>
            <a:ext cx="4572000" cy="3429000"/>
          </a:xfrm>
          <a:ln/>
        </p:spPr>
      </p:sp>
      <p:sp>
        <p:nvSpPr>
          <p:cNvPr id="91139"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65955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8B7DD-385E-443C-952B-60A836B680DE}" type="slidenum">
              <a:rPr lang="en-US" altLang="en-US"/>
              <a:pPr/>
              <a:t>67</a:t>
            </a:fld>
            <a:endParaRPr lang="en-US" altLang="en-US" dirty="0"/>
          </a:p>
        </p:txBody>
      </p:sp>
      <p:sp>
        <p:nvSpPr>
          <p:cNvPr id="91138" name="Rectangle 1026"/>
          <p:cNvSpPr>
            <a:spLocks noGrp="1" noRot="1" noChangeAspect="1" noChangeArrowheads="1" noTextEdit="1"/>
          </p:cNvSpPr>
          <p:nvPr>
            <p:ph type="sldImg"/>
          </p:nvPr>
        </p:nvSpPr>
        <p:spPr>
          <a:xfrm>
            <a:off x="1143000" y="685800"/>
            <a:ext cx="4572000" cy="3429000"/>
          </a:xfrm>
          <a:ln/>
        </p:spPr>
      </p:sp>
      <p:sp>
        <p:nvSpPr>
          <p:cNvPr id="91139"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644460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8B7DD-385E-443C-952B-60A836B680DE}" type="slidenum">
              <a:rPr lang="en-US" altLang="en-US"/>
              <a:pPr/>
              <a:t>68</a:t>
            </a:fld>
            <a:endParaRPr lang="en-US" altLang="en-US" dirty="0"/>
          </a:p>
        </p:txBody>
      </p:sp>
      <p:sp>
        <p:nvSpPr>
          <p:cNvPr id="91138" name="Rectangle 1026"/>
          <p:cNvSpPr>
            <a:spLocks noGrp="1" noRot="1" noChangeAspect="1" noChangeArrowheads="1" noTextEdit="1"/>
          </p:cNvSpPr>
          <p:nvPr>
            <p:ph type="sldImg"/>
          </p:nvPr>
        </p:nvSpPr>
        <p:spPr>
          <a:xfrm>
            <a:off x="1143000" y="685800"/>
            <a:ext cx="4572000" cy="3429000"/>
          </a:xfrm>
          <a:ln/>
        </p:spPr>
      </p:sp>
      <p:sp>
        <p:nvSpPr>
          <p:cNvPr id="91139"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071825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8B7DD-385E-443C-952B-60A836B680DE}" type="slidenum">
              <a:rPr lang="en-US" altLang="en-US"/>
              <a:pPr/>
              <a:t>69</a:t>
            </a:fld>
            <a:endParaRPr lang="en-US" altLang="en-US" dirty="0"/>
          </a:p>
        </p:txBody>
      </p:sp>
      <p:sp>
        <p:nvSpPr>
          <p:cNvPr id="91138" name="Rectangle 1026"/>
          <p:cNvSpPr>
            <a:spLocks noGrp="1" noRot="1" noChangeAspect="1" noChangeArrowheads="1" noTextEdit="1"/>
          </p:cNvSpPr>
          <p:nvPr>
            <p:ph type="sldImg"/>
          </p:nvPr>
        </p:nvSpPr>
        <p:spPr>
          <a:xfrm>
            <a:off x="1143000" y="685800"/>
            <a:ext cx="4572000" cy="3429000"/>
          </a:xfrm>
          <a:ln/>
        </p:spPr>
      </p:sp>
      <p:sp>
        <p:nvSpPr>
          <p:cNvPr id="91139"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659552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8B7DD-385E-443C-952B-60A836B680DE}" type="slidenum">
              <a:rPr lang="en-US" altLang="en-US"/>
              <a:pPr/>
              <a:t>70</a:t>
            </a:fld>
            <a:endParaRPr lang="en-US" altLang="en-US" dirty="0"/>
          </a:p>
        </p:txBody>
      </p:sp>
      <p:sp>
        <p:nvSpPr>
          <p:cNvPr id="91138" name="Rectangle 1026"/>
          <p:cNvSpPr>
            <a:spLocks noGrp="1" noRot="1" noChangeAspect="1" noChangeArrowheads="1" noTextEdit="1"/>
          </p:cNvSpPr>
          <p:nvPr>
            <p:ph type="sldImg"/>
          </p:nvPr>
        </p:nvSpPr>
        <p:spPr>
          <a:xfrm>
            <a:off x="1143000" y="685800"/>
            <a:ext cx="4572000" cy="3429000"/>
          </a:xfrm>
          <a:ln/>
        </p:spPr>
      </p:sp>
      <p:sp>
        <p:nvSpPr>
          <p:cNvPr id="91139"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931935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4AF94-1C8D-415D-A203-A25CFD1B377F}" type="slidenum">
              <a:rPr lang="en-US" altLang="en-US"/>
              <a:pPr/>
              <a:t>71</a:t>
            </a:fld>
            <a:endParaRPr lang="en-US" altLang="en-US" dirty="0"/>
          </a:p>
        </p:txBody>
      </p:sp>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60692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4AF94-1C8D-415D-A203-A25CFD1B377F}" type="slidenum">
              <a:rPr lang="en-US" altLang="en-US"/>
              <a:pPr/>
              <a:t>72</a:t>
            </a:fld>
            <a:endParaRPr lang="en-US" altLang="en-US" dirty="0"/>
          </a:p>
        </p:txBody>
      </p:sp>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534210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4AF94-1C8D-415D-A203-A25CFD1B377F}" type="slidenum">
              <a:rPr lang="en-US" altLang="en-US"/>
              <a:pPr/>
              <a:t>73</a:t>
            </a:fld>
            <a:endParaRPr lang="en-US" altLang="en-US" dirty="0"/>
          </a:p>
        </p:txBody>
      </p:sp>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984048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4AF94-1C8D-415D-A203-A25CFD1B377F}" type="slidenum">
              <a:rPr lang="en-US" altLang="en-US"/>
              <a:pPr/>
              <a:t>74</a:t>
            </a:fld>
            <a:endParaRPr lang="en-US" altLang="en-US" dirty="0"/>
          </a:p>
        </p:txBody>
      </p:sp>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606923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4AF94-1C8D-415D-A203-A25CFD1B377F}" type="slidenum">
              <a:rPr lang="en-US" altLang="en-US"/>
              <a:pPr/>
              <a:t>75</a:t>
            </a:fld>
            <a:endParaRPr lang="en-US" altLang="en-US" dirty="0"/>
          </a:p>
        </p:txBody>
      </p:sp>
      <p:sp>
        <p:nvSpPr>
          <p:cNvPr id="100354" name="Rectangle 2"/>
          <p:cNvSpPr>
            <a:spLocks noGrp="1" noRot="1" noChangeAspect="1" noChangeArrowheads="1" noTextEdit="1"/>
          </p:cNvSpPr>
          <p:nvPr>
            <p:ph type="sldImg"/>
          </p:nvPr>
        </p:nvSpPr>
        <p:spPr>
          <a:xfrm>
            <a:off x="1143000" y="685800"/>
            <a:ext cx="4572000" cy="3429000"/>
          </a:xfrm>
          <a:ln/>
        </p:spPr>
      </p:sp>
      <p:sp>
        <p:nvSpPr>
          <p:cNvPr id="1003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606923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21509305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indent="-171450">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0991791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CC542-B8A8-4D37-8AD8-D4DCC26896D9}" type="slidenum">
              <a:rPr lang="en-US" altLang="en-US">
                <a:solidFill>
                  <a:prstClr val="black"/>
                </a:solidFill>
              </a:rPr>
              <a:pPr/>
              <a:t>78</a:t>
            </a:fld>
            <a:endParaRPr lang="en-US" altLang="en-US" dirty="0">
              <a:solidFill>
                <a:prstClr val="black"/>
              </a:solidFill>
            </a:endParaRPr>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63580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CC542-B8A8-4D37-8AD8-D4DCC26896D9}" type="slidenum">
              <a:rPr lang="en-US" altLang="en-US">
                <a:solidFill>
                  <a:prstClr val="black"/>
                </a:solidFill>
              </a:rPr>
              <a:pPr/>
              <a:t>79</a:t>
            </a:fld>
            <a:endParaRPr lang="en-US" altLang="en-US" dirty="0">
              <a:solidFill>
                <a:prstClr val="black"/>
              </a:solidFill>
            </a:endParaRPr>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742895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CC542-B8A8-4D37-8AD8-D4DCC26896D9}" type="slidenum">
              <a:rPr lang="en-US" altLang="en-US">
                <a:solidFill>
                  <a:prstClr val="black"/>
                </a:solidFill>
              </a:rPr>
              <a:pPr/>
              <a:t>80</a:t>
            </a:fld>
            <a:endParaRPr lang="en-US" altLang="en-US" dirty="0">
              <a:solidFill>
                <a:prstClr val="black"/>
              </a:solidFill>
            </a:endParaRPr>
          </a:p>
        </p:txBody>
      </p:sp>
      <p:sp>
        <p:nvSpPr>
          <p:cNvPr id="123906" name="Rectangle 2"/>
          <p:cNvSpPr>
            <a:spLocks noGrp="1" noRot="1" noChangeAspect="1" noChangeArrowheads="1" noTextEdit="1"/>
          </p:cNvSpPr>
          <p:nvPr>
            <p:ph type="sldImg"/>
          </p:nvPr>
        </p:nvSpPr>
        <p:spPr>
          <a:xfrm>
            <a:off x="1143000" y="685800"/>
            <a:ext cx="4572000" cy="3429000"/>
          </a:xfrm>
          <a:ln/>
        </p:spPr>
      </p:sp>
      <p:sp>
        <p:nvSpPr>
          <p:cNvPr id="1239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6358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indent="0">
              <a:buFont typeface="Arial" pitchFamily="34" charset="0"/>
              <a:buNone/>
            </a:pPr>
            <a:endParaRPr lang="en-US" b="0" baseline="0" dirty="0">
              <a:sym typeface="Wingdings" pitchFamily="2" charset="2"/>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2150930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endParaRPr lang="en-US" sz="1050" kern="1200" baseline="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a:t>
            </a:r>
            <a:r>
              <a:rPr lang="en-US" b="1" baseline="0" dirty="0"/>
              <a:t>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ts val="571"/>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Book Antiqua"/>
              </a:rPr>
              <a:t>The equilibrium constant allows equilibrium systems to be described quantitatively. [review bullet points]</a:t>
            </a:r>
            <a:endParaRPr kumimoji="0" lang="en-US" sz="1100" b="0" i="0" u="none" strike="noStrike" kern="0" cap="none" spc="0" normalizeH="0" baseline="0" noProof="0" dirty="0">
              <a:ln>
                <a:noFill/>
              </a:ln>
              <a:solidFill>
                <a:srgbClr val="000000"/>
              </a:solidFill>
              <a:effectLst/>
              <a:uLnTx/>
              <a:uFillTx/>
              <a:latin typeface="Arial"/>
            </a:endParaRP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a:t>
            </a:r>
            <a:r>
              <a:rPr lang="en-US" b="1" baseline="0" dirty="0"/>
              <a:t>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ts val="571"/>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Book Antiqua"/>
              </a:rPr>
              <a:t>The equilibrium constant allows equilibrium systems to be described quantitatively. [review bullet points]</a:t>
            </a:r>
            <a:endParaRPr kumimoji="0" lang="en-US" sz="1100" b="0" i="0" u="none" strike="noStrike" kern="0" cap="none" spc="0" normalizeH="0" baseline="0" noProof="0" dirty="0">
              <a:ln>
                <a:noFill/>
              </a:ln>
              <a:solidFill>
                <a:srgbClr val="000000"/>
              </a:solidFill>
              <a:effectLst/>
              <a:uLnTx/>
              <a:uFillTx/>
              <a:latin typeface="Arial"/>
            </a:endParaRP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6547942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a:t>
            </a:r>
            <a:r>
              <a:rPr lang="en-US" b="1" baseline="0" dirty="0"/>
              <a:t>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ts val="571"/>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Book Antiqua"/>
              </a:rPr>
              <a:t>The equilibrium constant allows equilibrium systems to be described quantitatively. [review bullet points]</a:t>
            </a:r>
            <a:endParaRPr kumimoji="0" lang="en-US" sz="1100" b="0" i="0" u="none" strike="noStrike" kern="0" cap="none" spc="0" normalizeH="0" baseline="0" noProof="0" dirty="0">
              <a:ln>
                <a:noFill/>
              </a:ln>
              <a:solidFill>
                <a:srgbClr val="000000"/>
              </a:solidFill>
              <a:effectLst/>
              <a:uLnTx/>
              <a:uFillTx/>
              <a:latin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330313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a:t>
            </a:r>
            <a:r>
              <a:rPr lang="en-US" b="1" baseline="0" dirty="0"/>
              <a:t> ≈ 0.5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ts val="571"/>
              </a:spcBef>
              <a:spcAft>
                <a:spcPct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Book Antiqua"/>
              </a:rPr>
              <a:t>The equilibrium constant allows equilibrium systems to be described quantitatively. [review bullet points]</a:t>
            </a:r>
            <a:endParaRPr kumimoji="0" lang="en-US" sz="1100" b="0" i="0" u="none" strike="noStrike" kern="0" cap="none" spc="0" normalizeH="0" baseline="0" noProof="0" dirty="0">
              <a:ln>
                <a:noFill/>
              </a:ln>
              <a:solidFill>
                <a:srgbClr val="000000"/>
              </a:solidFill>
              <a:effectLst/>
              <a:uLnTx/>
              <a:uFillTx/>
              <a:latin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856919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rPr>
              <a:t>Let's</a:t>
            </a:r>
            <a:r>
              <a:rPr lang="en-US" sz="1050" b="0" kern="1200" baseline="0" dirty="0">
                <a:solidFill>
                  <a:schemeClr val="tx1"/>
                </a:solidFill>
                <a:effectLst/>
                <a:latin typeface="Book Antiqua"/>
                <a:ea typeface="+mn-ea"/>
              </a:rPr>
              <a:t> look at an example of writing an equilibrium constant expression.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rPr>
              <a:t>[animate 1st bullet] The first thing you need to do is identify the reactants, products, and coefficients. [teacher review reactants--H2 and N2--and product--NH3. identify coefficients and what they apply to, pointing out that N2 has a coefficient of 1]</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rPr>
              <a:t>[animate 2nd bullet] Now, you can write the expression for K. [teacher walk through writing expression K = [NH3]^2/[H2]^3[N2], pointing out relationship between coefficients and exponents and where reactants and products go]</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89</a:t>
            </a:fld>
            <a:endParaRPr lang="en-US" dirty="0">
              <a:solidFill>
                <a:prstClr val="black"/>
              </a:solidFill>
            </a:endParaRPr>
          </a:p>
        </p:txBody>
      </p:sp>
    </p:spTree>
    <p:extLst>
      <p:ext uri="{BB962C8B-B14F-4D97-AF65-F5344CB8AC3E}">
        <p14:creationId xmlns:p14="http://schemas.microsoft.com/office/powerpoint/2010/main" val="41363084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1.5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dirty="0">
                <a:solidFill>
                  <a:schemeClr val="tx1"/>
                </a:solidFill>
                <a:effectLst/>
                <a:latin typeface="Book Antiqua"/>
                <a:ea typeface="+mn-ea"/>
              </a:rPr>
              <a:t>Let's</a:t>
            </a:r>
            <a:r>
              <a:rPr lang="en-US" sz="1050" b="0" kern="1200" baseline="0" dirty="0">
                <a:solidFill>
                  <a:schemeClr val="tx1"/>
                </a:solidFill>
                <a:effectLst/>
                <a:latin typeface="Book Antiqua"/>
                <a:ea typeface="+mn-ea"/>
              </a:rPr>
              <a:t> look at an example of writing an equilibrium constant expression.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rPr>
              <a:t>[animate 1st bullet] The first thing you need to do is identify the reactants, products, and coefficients. [teacher review reactants--H2 and N2--and product--NH3. identify coefficients and what they apply to, pointing out that N2 has a coefficient of 1]</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rPr>
              <a:t>[animate 2nd bullet] Now, you can write the expression for K. [teacher walk through writing expression K = [NH3]^2/[H2]^3[N2], pointing out relationship between coefficients and exponents and where reactants and products go]</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b="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41363084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91</a:t>
            </a:fld>
            <a:endParaRPr lang="en-US" dirty="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92</a:t>
            </a:fld>
            <a:endParaRPr lang="en-US" dirty="0">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93</a:t>
            </a:fld>
            <a:endParaRPr lang="en-US" dirty="0">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94</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31"/>
            <a:ext cx="6858000" cy="1655763"/>
          </a:xfrm>
        </p:spPr>
        <p:txBody>
          <a:bodyPr/>
          <a:lstStyle>
            <a:lvl1pPr marL="0" indent="0" algn="ctr">
              <a:buNone/>
              <a:defRPr sz="2300"/>
            </a:lvl1pPr>
            <a:lvl2pPr marL="453237" indent="0" algn="ctr">
              <a:buNone/>
              <a:defRPr sz="2100"/>
            </a:lvl2pPr>
            <a:lvl3pPr marL="906478" indent="0" algn="ctr">
              <a:buNone/>
              <a:defRPr sz="1900"/>
            </a:lvl3pPr>
            <a:lvl4pPr marL="1359709" indent="0" algn="ctr">
              <a:buNone/>
              <a:defRPr sz="1700"/>
            </a:lvl4pPr>
            <a:lvl5pPr marL="1812948" indent="0" algn="ctr">
              <a:buNone/>
              <a:defRPr sz="1700"/>
            </a:lvl5pPr>
            <a:lvl6pPr marL="2266179" indent="0" algn="ctr">
              <a:buNone/>
              <a:defRPr sz="1700"/>
            </a:lvl6pPr>
            <a:lvl7pPr marL="2719404" indent="0" algn="ctr">
              <a:buNone/>
              <a:defRPr sz="1700"/>
            </a:lvl7pPr>
            <a:lvl8pPr marL="3172632" indent="0" algn="ctr">
              <a:buNone/>
              <a:defRPr sz="1700"/>
            </a:lvl8pPr>
            <a:lvl9pPr marL="362587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83749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22709177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7470" indent="-135747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1812" tIns="45405" rIns="381812" bIns="4540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Reaction Rate</a:t>
            </a:r>
          </a:p>
        </p:txBody>
      </p:sp>
    </p:spTree>
    <p:extLst>
      <p:ext uri="{BB962C8B-B14F-4D97-AF65-F5344CB8AC3E}">
        <p14:creationId xmlns:p14="http://schemas.microsoft.com/office/powerpoint/2010/main" val="2870916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634" tIns="190906" rIns="343634" bIns="19090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785397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3634" rIns="343634" bIns="190906"/>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340126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70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0441934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8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0" y="528628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145931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820374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5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5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5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5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108185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06" y="213128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049452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7470" indent="-135747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1812" tIns="45405" rIns="381812" bIns="4540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Reaction Rate</a:t>
            </a:r>
          </a:p>
        </p:txBody>
      </p:sp>
    </p:spTree>
    <p:extLst>
      <p:ext uri="{BB962C8B-B14F-4D97-AF65-F5344CB8AC3E}">
        <p14:creationId xmlns:p14="http://schemas.microsoft.com/office/powerpoint/2010/main" val="18000324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31"/>
            <a:ext cx="6858000" cy="1655763"/>
          </a:xfrm>
        </p:spPr>
        <p:txBody>
          <a:bodyPr/>
          <a:lstStyle>
            <a:lvl1pPr marL="0" indent="0" algn="ctr">
              <a:buNone/>
              <a:defRPr sz="2300"/>
            </a:lvl1pPr>
            <a:lvl2pPr marL="453237" indent="0" algn="ctr">
              <a:buNone/>
              <a:defRPr sz="2100"/>
            </a:lvl2pPr>
            <a:lvl3pPr marL="906478" indent="0" algn="ctr">
              <a:buNone/>
              <a:defRPr sz="1900"/>
            </a:lvl3pPr>
            <a:lvl4pPr marL="1359709" indent="0" algn="ctr">
              <a:buNone/>
              <a:defRPr sz="1700"/>
            </a:lvl4pPr>
            <a:lvl5pPr marL="1812948" indent="0" algn="ctr">
              <a:buNone/>
              <a:defRPr sz="1700"/>
            </a:lvl5pPr>
            <a:lvl6pPr marL="2266179" indent="0" algn="ctr">
              <a:buNone/>
              <a:defRPr sz="1700"/>
            </a:lvl6pPr>
            <a:lvl7pPr marL="2719404" indent="0" algn="ctr">
              <a:buNone/>
              <a:defRPr sz="1700"/>
            </a:lvl7pPr>
            <a:lvl8pPr marL="3172632" indent="0" algn="ctr">
              <a:buNone/>
              <a:defRPr sz="1700"/>
            </a:lvl8pPr>
            <a:lvl9pPr marL="362587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94135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1" y="76200"/>
            <a:ext cx="20764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42157303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7143489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3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6"/>
            <a:ext cx="7886701" cy="1500188"/>
          </a:xfrm>
        </p:spPr>
        <p:txBody>
          <a:bodyPr/>
          <a:lstStyle>
            <a:lvl1pPr marL="0" indent="0">
              <a:buNone/>
              <a:defRPr sz="2300"/>
            </a:lvl1pPr>
            <a:lvl2pPr marL="453237" indent="0">
              <a:buNone/>
              <a:defRPr sz="2100"/>
            </a:lvl2pPr>
            <a:lvl3pPr marL="906478" indent="0">
              <a:buNone/>
              <a:defRPr sz="1900"/>
            </a:lvl3pPr>
            <a:lvl4pPr marL="1359709" indent="0">
              <a:buNone/>
              <a:defRPr sz="1700"/>
            </a:lvl4pPr>
            <a:lvl5pPr marL="1812948" indent="0">
              <a:buNone/>
              <a:defRPr sz="1700"/>
            </a:lvl5pPr>
            <a:lvl6pPr marL="2266179" indent="0">
              <a:buNone/>
              <a:defRPr sz="1700"/>
            </a:lvl6pPr>
            <a:lvl7pPr marL="2719404" indent="0">
              <a:buNone/>
              <a:defRPr sz="1700"/>
            </a:lvl7pPr>
            <a:lvl8pPr marL="3172632" indent="0">
              <a:buNone/>
              <a:defRPr sz="1700"/>
            </a:lvl8pPr>
            <a:lvl9pPr marL="362587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697910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2272016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8" y="1681256"/>
            <a:ext cx="3868737"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8"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6"/>
            <a:ext cx="3887788"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4895726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9460557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9885212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4951643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8" y="987425"/>
            <a:ext cx="4629151" cy="4873625"/>
          </a:xfrm>
        </p:spPr>
        <p:txBody>
          <a:bodyPr/>
          <a:lstStyle>
            <a:lvl1pPr marL="0" indent="0">
              <a:buNone/>
              <a:defRPr sz="3200"/>
            </a:lvl1pPr>
            <a:lvl2pPr marL="453237" indent="0">
              <a:buNone/>
              <a:defRPr sz="2700"/>
            </a:lvl2pPr>
            <a:lvl3pPr marL="906478" indent="0">
              <a:buNone/>
              <a:defRPr sz="2300"/>
            </a:lvl3pPr>
            <a:lvl4pPr marL="1359709" indent="0">
              <a:buNone/>
              <a:defRPr sz="2100"/>
            </a:lvl4pPr>
            <a:lvl5pPr marL="1812948" indent="0">
              <a:buNone/>
              <a:defRPr sz="2100"/>
            </a:lvl5pPr>
            <a:lvl6pPr marL="2266179" indent="0">
              <a:buNone/>
              <a:defRPr sz="2100"/>
            </a:lvl6pPr>
            <a:lvl7pPr marL="2719404" indent="0">
              <a:buNone/>
              <a:defRPr sz="2100"/>
            </a:lvl7pPr>
            <a:lvl8pPr marL="3172632" indent="0">
              <a:buNone/>
              <a:defRPr sz="2100"/>
            </a:lvl8pPr>
            <a:lvl9pPr marL="3625872"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355579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7344735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1" y="76200"/>
            <a:ext cx="20764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67267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100" anchor="ctr" anchorCtr="0"/>
          <a:lstStyle>
            <a:lvl1pPr marL="1067868" indent="-1067868"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78" rIns="90578"/>
          <a:lstStyle>
            <a:lvl1pPr marL="0" indent="0">
              <a:spcBef>
                <a:spcPts val="1200"/>
              </a:spcBef>
              <a:buNone/>
              <a:defRPr sz="1500" b="0">
                <a:solidFill>
                  <a:schemeClr val="tx1"/>
                </a:solidFill>
              </a:defRPr>
            </a:lvl1pPr>
            <a:lvl2pPr marL="110090" indent="-110090">
              <a:spcBef>
                <a:spcPts val="0"/>
              </a:spcBef>
              <a:defRPr sz="1500">
                <a:solidFill>
                  <a:schemeClr val="tx1"/>
                </a:solidFill>
              </a:defRPr>
            </a:lvl2pPr>
            <a:lvl3pPr marL="110090" indent="-110090">
              <a:defRPr sz="1300">
                <a:solidFill>
                  <a:schemeClr val="tx1">
                    <a:lumMod val="50000"/>
                  </a:schemeClr>
                </a:solidFill>
              </a:defRPr>
            </a:lvl3pPr>
            <a:lvl4pPr marL="110090" indent="-110090">
              <a:defRPr sz="1300">
                <a:solidFill>
                  <a:schemeClr val="tx1">
                    <a:lumMod val="50000"/>
                  </a:schemeClr>
                </a:solidFill>
              </a:defRPr>
            </a:lvl4pPr>
            <a:lvl5pPr marL="110090" indent="-11009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2767" tIns="45283" rIns="342767" bIns="45283"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dirty="0">
                <a:solidFill>
                  <a:srgbClr val="FFFFFF"/>
                </a:solidFill>
                <a:latin typeface="Arial" charset="0"/>
                <a:ea typeface="+mn-ea"/>
              </a:rPr>
              <a:t>Reaction Rate</a:t>
            </a:r>
          </a:p>
        </p:txBody>
      </p:sp>
    </p:spTree>
    <p:extLst>
      <p:ext uri="{BB962C8B-B14F-4D97-AF65-F5344CB8AC3E}">
        <p14:creationId xmlns:p14="http://schemas.microsoft.com/office/powerpoint/2010/main" val="19793748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31"/>
            <a:ext cx="6858000" cy="1655763"/>
          </a:xfrm>
        </p:spPr>
        <p:txBody>
          <a:bodyPr/>
          <a:lstStyle>
            <a:lvl1pPr marL="0" indent="0" algn="ctr">
              <a:buNone/>
              <a:defRPr sz="2300"/>
            </a:lvl1pPr>
            <a:lvl2pPr marL="453237" indent="0" algn="ctr">
              <a:buNone/>
              <a:defRPr sz="2100"/>
            </a:lvl2pPr>
            <a:lvl3pPr marL="906478" indent="0" algn="ctr">
              <a:buNone/>
              <a:defRPr sz="1900"/>
            </a:lvl3pPr>
            <a:lvl4pPr marL="1359709" indent="0" algn="ctr">
              <a:buNone/>
              <a:defRPr sz="1700"/>
            </a:lvl4pPr>
            <a:lvl5pPr marL="1812948" indent="0" algn="ctr">
              <a:buNone/>
              <a:defRPr sz="1700"/>
            </a:lvl5pPr>
            <a:lvl6pPr marL="2266179" indent="0" algn="ctr">
              <a:buNone/>
              <a:defRPr sz="1700"/>
            </a:lvl6pPr>
            <a:lvl7pPr marL="2719404" indent="0" algn="ctr">
              <a:buNone/>
              <a:defRPr sz="1700"/>
            </a:lvl7pPr>
            <a:lvl8pPr marL="3172632" indent="0" algn="ctr">
              <a:buNone/>
              <a:defRPr sz="1700"/>
            </a:lvl8pPr>
            <a:lvl9pPr marL="362587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5285403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924906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3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6"/>
            <a:ext cx="7886701" cy="1500188"/>
          </a:xfrm>
        </p:spPr>
        <p:txBody>
          <a:bodyPr/>
          <a:lstStyle>
            <a:lvl1pPr marL="0" indent="0">
              <a:buNone/>
              <a:defRPr sz="2300"/>
            </a:lvl1pPr>
            <a:lvl2pPr marL="453237" indent="0">
              <a:buNone/>
              <a:defRPr sz="2100"/>
            </a:lvl2pPr>
            <a:lvl3pPr marL="906478" indent="0">
              <a:buNone/>
              <a:defRPr sz="1900"/>
            </a:lvl3pPr>
            <a:lvl4pPr marL="1359709" indent="0">
              <a:buNone/>
              <a:defRPr sz="1700"/>
            </a:lvl4pPr>
            <a:lvl5pPr marL="1812948" indent="0">
              <a:buNone/>
              <a:defRPr sz="1700"/>
            </a:lvl5pPr>
            <a:lvl6pPr marL="2266179" indent="0">
              <a:buNone/>
              <a:defRPr sz="1700"/>
            </a:lvl6pPr>
            <a:lvl7pPr marL="2719404" indent="0">
              <a:buNone/>
              <a:defRPr sz="1700"/>
            </a:lvl7pPr>
            <a:lvl8pPr marL="3172632" indent="0">
              <a:buNone/>
              <a:defRPr sz="1700"/>
            </a:lvl8pPr>
            <a:lvl9pPr marL="362587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2193786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8746798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8" y="1681256"/>
            <a:ext cx="3868737"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8"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6"/>
            <a:ext cx="3887788"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9422554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41170168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6452654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4634168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8" y="987425"/>
            <a:ext cx="4629151" cy="4873625"/>
          </a:xfrm>
        </p:spPr>
        <p:txBody>
          <a:bodyPr/>
          <a:lstStyle>
            <a:lvl1pPr marL="0" indent="0">
              <a:buNone/>
              <a:defRPr sz="3200"/>
            </a:lvl1pPr>
            <a:lvl2pPr marL="453237" indent="0">
              <a:buNone/>
              <a:defRPr sz="2700"/>
            </a:lvl2pPr>
            <a:lvl3pPr marL="906478" indent="0">
              <a:buNone/>
              <a:defRPr sz="2300"/>
            </a:lvl3pPr>
            <a:lvl4pPr marL="1359709" indent="0">
              <a:buNone/>
              <a:defRPr sz="2100"/>
            </a:lvl4pPr>
            <a:lvl5pPr marL="1812948" indent="0">
              <a:buNone/>
              <a:defRPr sz="2100"/>
            </a:lvl5pPr>
            <a:lvl6pPr marL="2266179" indent="0">
              <a:buNone/>
              <a:defRPr sz="2100"/>
            </a:lvl6pPr>
            <a:lvl7pPr marL="2719404" indent="0">
              <a:buNone/>
              <a:defRPr sz="2100"/>
            </a:lvl7pPr>
            <a:lvl8pPr marL="3172632" indent="0">
              <a:buNone/>
              <a:defRPr sz="2100"/>
            </a:lvl8pPr>
            <a:lvl9pPr marL="3625872"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3994730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021262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3989" indent="-113398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78" rIns="90578"/>
          <a:lstStyle>
            <a:lvl1pPr marL="0" indent="0">
              <a:spcBef>
                <a:spcPts val="1200"/>
              </a:spcBef>
              <a:buNone/>
              <a:defRPr sz="1500" b="0">
                <a:solidFill>
                  <a:schemeClr val="tx1"/>
                </a:solidFill>
              </a:defRPr>
            </a:lvl1pPr>
            <a:lvl2pPr marL="110090" indent="-110090">
              <a:spcBef>
                <a:spcPts val="0"/>
              </a:spcBef>
              <a:defRPr sz="1500">
                <a:solidFill>
                  <a:schemeClr val="tx1"/>
                </a:solidFill>
              </a:defRPr>
            </a:lvl2pPr>
            <a:lvl3pPr marL="110090" indent="-110090">
              <a:defRPr sz="1300">
                <a:solidFill>
                  <a:schemeClr val="tx1">
                    <a:lumMod val="50000"/>
                  </a:schemeClr>
                </a:solidFill>
              </a:defRPr>
            </a:lvl3pPr>
            <a:lvl4pPr marL="110090" indent="-110090">
              <a:defRPr sz="1300">
                <a:solidFill>
                  <a:schemeClr val="tx1">
                    <a:lumMod val="50000"/>
                  </a:schemeClr>
                </a:solidFill>
              </a:defRPr>
            </a:lvl4pPr>
            <a:lvl5pPr marL="110090" indent="-11009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94"/>
            <a:ext cx="3002330" cy="1485903"/>
          </a:xfrm>
          <a:prstGeom prst="rect">
            <a:avLst/>
          </a:prstGeom>
          <a:solidFill>
            <a:schemeClr val="accent4"/>
          </a:solidFill>
          <a:ln>
            <a:noFill/>
          </a:ln>
          <a:effectLst/>
        </p:spPr>
        <p:txBody>
          <a:bodyPr vert="horz" wrap="square" lIns="571287" tIns="95242" rIns="571287" bIns="95242" numCol="1" rtlCol="0" anchor="t" anchorCtr="0" compatLnSpc="1">
            <a:prstTxWarp prst="textNoShape">
              <a:avLst/>
            </a:prstTxWarp>
          </a:bodyPr>
          <a:lstStyle/>
          <a:p>
            <a:pPr defTabSz="19043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2767"/>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76489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1" y="76200"/>
            <a:ext cx="20764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9986439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949" tIns="191082" rIns="343949" bIns="1910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977765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295169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5735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1" y="223528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42666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3" y="528627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348767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789199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373684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3949" rIns="343949" bIns="19108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44"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438542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58125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3989" indent="-113398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78" rIns="90578"/>
          <a:lstStyle>
            <a:lvl1pPr marL="0" indent="0">
              <a:spcBef>
                <a:spcPts val="1200"/>
              </a:spcBef>
              <a:buNone/>
              <a:defRPr sz="1500" b="0">
                <a:solidFill>
                  <a:schemeClr val="tx1"/>
                </a:solidFill>
              </a:defRPr>
            </a:lvl1pPr>
            <a:lvl2pPr marL="110090" indent="-110090">
              <a:spcBef>
                <a:spcPts val="0"/>
              </a:spcBef>
              <a:defRPr sz="1500">
                <a:solidFill>
                  <a:schemeClr val="tx1"/>
                </a:solidFill>
              </a:defRPr>
            </a:lvl2pPr>
            <a:lvl3pPr marL="110090" indent="-110090">
              <a:defRPr sz="1300">
                <a:solidFill>
                  <a:schemeClr val="tx1">
                    <a:lumMod val="50000"/>
                  </a:schemeClr>
                </a:solidFill>
              </a:defRPr>
            </a:lvl3pPr>
            <a:lvl4pPr marL="110090" indent="-110090">
              <a:defRPr sz="1300">
                <a:solidFill>
                  <a:schemeClr val="tx1">
                    <a:lumMod val="50000"/>
                  </a:schemeClr>
                </a:solidFill>
              </a:defRPr>
            </a:lvl4pPr>
            <a:lvl5pPr marL="110090" indent="-11009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94"/>
            <a:ext cx="3002330" cy="1485903"/>
          </a:xfrm>
          <a:prstGeom prst="rect">
            <a:avLst/>
          </a:prstGeom>
          <a:solidFill>
            <a:schemeClr val="accent4"/>
          </a:solidFill>
          <a:ln>
            <a:noFill/>
          </a:ln>
          <a:effectLst/>
        </p:spPr>
        <p:txBody>
          <a:bodyPr vert="horz" wrap="square" lIns="571287" tIns="95242" rIns="571287" bIns="95242" numCol="1" rtlCol="0" anchor="t" anchorCtr="0" compatLnSpc="1">
            <a:prstTxWarp prst="textNoShape">
              <a:avLst/>
            </a:prstTxWarp>
          </a:bodyPr>
          <a:lstStyle/>
          <a:p>
            <a:pPr defTabSz="19043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9648802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854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42152799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1610978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754847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517568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523341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Catalysts</a:t>
            </a:r>
          </a:p>
        </p:txBody>
      </p:sp>
    </p:spTree>
    <p:extLst>
      <p:ext uri="{BB962C8B-B14F-4D97-AF65-F5344CB8AC3E}">
        <p14:creationId xmlns:p14="http://schemas.microsoft.com/office/powerpoint/2010/main" val="831521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31"/>
            <a:ext cx="6858000" cy="1655763"/>
          </a:xfrm>
        </p:spPr>
        <p:txBody>
          <a:bodyPr/>
          <a:lstStyle>
            <a:lvl1pPr marL="0" indent="0" algn="ctr">
              <a:buNone/>
              <a:defRPr sz="2300"/>
            </a:lvl1pPr>
            <a:lvl2pPr marL="453237" indent="0" algn="ctr">
              <a:buNone/>
              <a:defRPr sz="2100"/>
            </a:lvl2pPr>
            <a:lvl3pPr marL="906478" indent="0" algn="ctr">
              <a:buNone/>
              <a:defRPr sz="1900"/>
            </a:lvl3pPr>
            <a:lvl4pPr marL="1359709" indent="0" algn="ctr">
              <a:buNone/>
              <a:defRPr sz="1700"/>
            </a:lvl4pPr>
            <a:lvl5pPr marL="1812948" indent="0" algn="ctr">
              <a:buNone/>
              <a:defRPr sz="1700"/>
            </a:lvl5pPr>
            <a:lvl6pPr marL="2266179" indent="0" algn="ctr">
              <a:buNone/>
              <a:defRPr sz="1700"/>
            </a:lvl6pPr>
            <a:lvl7pPr marL="2719404" indent="0" algn="ctr">
              <a:buNone/>
              <a:defRPr sz="1700"/>
            </a:lvl7pPr>
            <a:lvl8pPr marL="3172632" indent="0" algn="ctr">
              <a:buNone/>
              <a:defRPr sz="1700"/>
            </a:lvl8pPr>
            <a:lvl9pPr marL="362587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2895089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1995983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3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6"/>
            <a:ext cx="7886701" cy="1500188"/>
          </a:xfrm>
        </p:spPr>
        <p:txBody>
          <a:bodyPr/>
          <a:lstStyle>
            <a:lvl1pPr marL="0" indent="0">
              <a:buNone/>
              <a:defRPr sz="2300"/>
            </a:lvl1pPr>
            <a:lvl2pPr marL="453237" indent="0">
              <a:buNone/>
              <a:defRPr sz="2100"/>
            </a:lvl2pPr>
            <a:lvl3pPr marL="906478" indent="0">
              <a:buNone/>
              <a:defRPr sz="1900"/>
            </a:lvl3pPr>
            <a:lvl4pPr marL="1359709" indent="0">
              <a:buNone/>
              <a:defRPr sz="1700"/>
            </a:lvl4pPr>
            <a:lvl5pPr marL="1812948" indent="0">
              <a:buNone/>
              <a:defRPr sz="1700"/>
            </a:lvl5pPr>
            <a:lvl6pPr marL="2266179" indent="0">
              <a:buNone/>
              <a:defRPr sz="1700"/>
            </a:lvl6pPr>
            <a:lvl7pPr marL="2719404" indent="0">
              <a:buNone/>
              <a:defRPr sz="1700"/>
            </a:lvl7pPr>
            <a:lvl8pPr marL="3172632" indent="0">
              <a:buNone/>
              <a:defRPr sz="1700"/>
            </a:lvl8pPr>
            <a:lvl9pPr marL="362587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537080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3989" indent="-113398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78" rIns="90578"/>
          <a:lstStyle>
            <a:lvl1pPr marL="0" indent="0">
              <a:spcBef>
                <a:spcPts val="1200"/>
              </a:spcBef>
              <a:buNone/>
              <a:defRPr sz="1500" b="0">
                <a:solidFill>
                  <a:schemeClr val="tx1"/>
                </a:solidFill>
              </a:defRPr>
            </a:lvl1pPr>
            <a:lvl2pPr marL="110090" indent="-110090">
              <a:spcBef>
                <a:spcPts val="0"/>
              </a:spcBef>
              <a:defRPr sz="1500">
                <a:solidFill>
                  <a:schemeClr val="tx1"/>
                </a:solidFill>
              </a:defRPr>
            </a:lvl2pPr>
            <a:lvl3pPr marL="110090" indent="-110090">
              <a:defRPr sz="1300">
                <a:solidFill>
                  <a:schemeClr val="tx1">
                    <a:lumMod val="50000"/>
                  </a:schemeClr>
                </a:solidFill>
              </a:defRPr>
            </a:lvl3pPr>
            <a:lvl4pPr marL="110090" indent="-110090">
              <a:defRPr sz="1300">
                <a:solidFill>
                  <a:schemeClr val="tx1">
                    <a:lumMod val="50000"/>
                  </a:schemeClr>
                </a:solidFill>
              </a:defRPr>
            </a:lvl4pPr>
            <a:lvl5pPr marL="110090" indent="-11009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94"/>
            <a:ext cx="3002330" cy="1485903"/>
          </a:xfrm>
          <a:prstGeom prst="rect">
            <a:avLst/>
          </a:prstGeom>
          <a:solidFill>
            <a:schemeClr val="accent4"/>
          </a:solidFill>
          <a:ln>
            <a:noFill/>
          </a:ln>
          <a:effectLst/>
        </p:spPr>
        <p:txBody>
          <a:bodyPr vert="horz" wrap="square" lIns="571287" tIns="95242" rIns="571287" bIns="95242" numCol="1" rtlCol="0" anchor="t" anchorCtr="0" compatLnSpc="1">
            <a:prstTxWarp prst="textNoShape">
              <a:avLst/>
            </a:prstTxWarp>
          </a:bodyPr>
          <a:lstStyle/>
          <a:p>
            <a:pPr defTabSz="1904314" eaLnBrk="1" hangingPunct="1">
              <a:lnSpc>
                <a:spcPct val="115000"/>
              </a:lnSpc>
              <a:spcBef>
                <a:spcPct val="20000"/>
              </a:spcBef>
              <a:buClr>
                <a:srgbClr val="2877C4"/>
              </a:buClr>
              <a:buFont typeface="Wingdings" pitchFamily="2" charset="2"/>
              <a:buNone/>
            </a:pPr>
            <a:endParaRPr lang="en-US" sz="670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24013640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2979076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8" y="1681256"/>
            <a:ext cx="3868737"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8"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6"/>
            <a:ext cx="3887788"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9052902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5570073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442690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5091033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8" y="987425"/>
            <a:ext cx="4629151" cy="4873625"/>
          </a:xfrm>
        </p:spPr>
        <p:txBody>
          <a:bodyPr/>
          <a:lstStyle>
            <a:lvl1pPr marL="0" indent="0">
              <a:buNone/>
              <a:defRPr sz="3200"/>
            </a:lvl1pPr>
            <a:lvl2pPr marL="453237" indent="0">
              <a:buNone/>
              <a:defRPr sz="2700"/>
            </a:lvl2pPr>
            <a:lvl3pPr marL="906478" indent="0">
              <a:buNone/>
              <a:defRPr sz="2300"/>
            </a:lvl3pPr>
            <a:lvl4pPr marL="1359709" indent="0">
              <a:buNone/>
              <a:defRPr sz="2100"/>
            </a:lvl4pPr>
            <a:lvl5pPr marL="1812948" indent="0">
              <a:buNone/>
              <a:defRPr sz="2100"/>
            </a:lvl5pPr>
            <a:lvl6pPr marL="2266179" indent="0">
              <a:buNone/>
              <a:defRPr sz="2100"/>
            </a:lvl6pPr>
            <a:lvl7pPr marL="2719404" indent="0">
              <a:buNone/>
              <a:defRPr sz="2100"/>
            </a:lvl7pPr>
            <a:lvl8pPr marL="3172632" indent="0">
              <a:buNone/>
              <a:defRPr sz="2100"/>
            </a:lvl8pPr>
            <a:lvl9pPr marL="3625872"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2750859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8599838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1" y="76200"/>
            <a:ext cx="20764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5125817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487702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3778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3159" rIns="343159" bIns="190641"/>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6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863428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53588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2" y="223526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325390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1"/>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4" y="528625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6"/>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74723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6"/>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088019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03" rIns="91103"/>
          <a:lstStyle>
            <a:lvl1pPr marL="0" indent="0">
              <a:spcBef>
                <a:spcPts val="1200"/>
              </a:spcBef>
              <a:buNone/>
              <a:defRPr sz="1500" b="0">
                <a:solidFill>
                  <a:schemeClr val="tx1"/>
                </a:solidFill>
              </a:defRPr>
            </a:lvl1pPr>
            <a:lvl2pPr marL="110721" indent="-110721">
              <a:spcBef>
                <a:spcPts val="0"/>
              </a:spcBef>
              <a:defRPr sz="1500">
                <a:solidFill>
                  <a:schemeClr val="tx1"/>
                </a:solidFill>
              </a:defRPr>
            </a:lvl2pPr>
            <a:lvl3pPr marL="110721" indent="-110721">
              <a:defRPr sz="1300">
                <a:solidFill>
                  <a:schemeClr val="tx1">
                    <a:lumMod val="50000"/>
                  </a:schemeClr>
                </a:solidFill>
              </a:defRPr>
            </a:lvl3pPr>
            <a:lvl4pPr marL="110721" indent="-110721">
              <a:defRPr sz="1300">
                <a:solidFill>
                  <a:schemeClr val="tx1">
                    <a:lumMod val="50000"/>
                  </a:schemeClr>
                </a:solidFill>
              </a:defRPr>
            </a:lvl4pPr>
            <a:lvl5pPr marL="110721" indent="-11072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6"/>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639211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262138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844496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6"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84854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4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69" y="223524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5541638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3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71" y="528623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09"/>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21016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689" tIns="190377" rIns="342689" bIns="1903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544668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09"/>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307195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09"/>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493065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3"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95" tIns="192053" rIns="345695" bIns="1920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81022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695" rIns="345695" bIns="19205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028096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0"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4155830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7"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31"/>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2" y="528622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6"/>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758634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9"/>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9"/>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1"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1" y="137159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565786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9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9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9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9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6"/>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185036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7"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1"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8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8" y="213122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7949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 y="4800600"/>
            <a:ext cx="9143996" cy="2057400"/>
          </a:xfrm>
        </p:spPr>
        <p:txBody>
          <a:bodyPr anchor="ctr" anchorCtr="0"/>
          <a:lstStyle>
            <a:lvl1pPr marL="1365585" indent="-1365585"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55" rIns="91355"/>
          <a:lstStyle>
            <a:lvl1pPr marL="0" indent="0">
              <a:spcBef>
                <a:spcPts val="1200"/>
              </a:spcBef>
              <a:buNone/>
              <a:defRPr sz="1500" b="0">
                <a:solidFill>
                  <a:schemeClr val="tx1"/>
                </a:solidFill>
              </a:defRPr>
            </a:lvl1pPr>
            <a:lvl2pPr marL="111023" indent="-111023">
              <a:spcBef>
                <a:spcPts val="0"/>
              </a:spcBef>
              <a:defRPr sz="1500">
                <a:solidFill>
                  <a:schemeClr val="tx1"/>
                </a:solidFill>
              </a:defRPr>
            </a:lvl2pPr>
            <a:lvl3pPr marL="111023" indent="-111023">
              <a:defRPr sz="1300">
                <a:solidFill>
                  <a:schemeClr val="tx1">
                    <a:lumMod val="50000"/>
                  </a:schemeClr>
                </a:solidFill>
              </a:defRPr>
            </a:lvl3pPr>
            <a:lvl4pPr marL="111023" indent="-111023">
              <a:defRPr sz="1300">
                <a:solidFill>
                  <a:schemeClr val="tx1">
                    <a:lumMod val="50000"/>
                  </a:schemeClr>
                </a:solidFill>
              </a:defRPr>
            </a:lvl4pPr>
            <a:lvl5pPr marL="111023" indent="-11102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7" y="4000500"/>
            <a:ext cx="9144000" cy="1143000"/>
          </a:xfrm>
          <a:prstGeom prst="rect">
            <a:avLst/>
          </a:prstGeom>
          <a:solidFill>
            <a:srgbClr val="4D4F58"/>
          </a:solidFill>
        </p:spPr>
        <p:txBody>
          <a:bodyPr lIns="384106" tIns="45678" rIns="384106" bIns="45678"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Reversible Reactions and Equilibrium</a:t>
            </a:r>
          </a:p>
        </p:txBody>
      </p:sp>
    </p:spTree>
    <p:extLst>
      <p:ext uri="{BB962C8B-B14F-4D97-AF65-F5344CB8AC3E}">
        <p14:creationId xmlns:p14="http://schemas.microsoft.com/office/powerpoint/2010/main" val="181218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2689" rIns="342689" bIns="19037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74"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185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74"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73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415328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1718648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1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33" y="528631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20351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32141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8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8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8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8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58831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52"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29" y="213131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8654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3739" indent="-1353739"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0762" tIns="45279" rIns="380762" bIns="4527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Reaction Rate</a:t>
            </a:r>
          </a:p>
        </p:txBody>
      </p:sp>
    </p:spTree>
    <p:extLst>
      <p:ext uri="{BB962C8B-B14F-4D97-AF65-F5344CB8AC3E}">
        <p14:creationId xmlns:p14="http://schemas.microsoft.com/office/powerpoint/2010/main" val="827436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536" rIns="90536"/>
          <a:lstStyle>
            <a:lvl1pPr marL="0" indent="0">
              <a:spcBef>
                <a:spcPts val="1200"/>
              </a:spcBef>
              <a:buNone/>
              <a:defRPr sz="1500" b="0">
                <a:solidFill>
                  <a:schemeClr val="tx1"/>
                </a:solidFill>
              </a:defRPr>
            </a:lvl1pPr>
            <a:lvl2pPr marL="110040" indent="-110040">
              <a:spcBef>
                <a:spcPts val="0"/>
              </a:spcBef>
              <a:defRPr sz="1500">
                <a:solidFill>
                  <a:schemeClr val="tx1"/>
                </a:solidFill>
              </a:defRPr>
            </a:lvl2pPr>
            <a:lvl3pPr marL="110040" indent="-110040">
              <a:defRPr sz="1300">
                <a:solidFill>
                  <a:schemeClr val="tx1">
                    <a:lumMod val="50000"/>
                  </a:schemeClr>
                </a:solidFill>
              </a:defRPr>
            </a:lvl3pPr>
            <a:lvl4pPr marL="110040" indent="-110040">
              <a:defRPr sz="1300">
                <a:solidFill>
                  <a:schemeClr val="tx1">
                    <a:lumMod val="50000"/>
                  </a:schemeClr>
                </a:solidFill>
              </a:defRPr>
            </a:lvl4pPr>
            <a:lvl5pPr marL="110040" indent="-11004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611" tIns="190332" rIns="342611" bIns="1903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86532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7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36" rIns="90536"/>
          <a:lstStyle>
            <a:lvl1pPr marL="0" indent="0">
              <a:spcBef>
                <a:spcPts val="1200"/>
              </a:spcBef>
              <a:buNone/>
              <a:defRPr sz="1500" b="0">
                <a:solidFill>
                  <a:schemeClr val="tx1"/>
                </a:solidFill>
              </a:defRPr>
            </a:lvl1pPr>
            <a:lvl2pPr marL="110040" indent="-110040">
              <a:spcBef>
                <a:spcPts val="0"/>
              </a:spcBef>
              <a:defRPr sz="1500">
                <a:solidFill>
                  <a:schemeClr val="tx1"/>
                </a:solidFill>
              </a:defRPr>
            </a:lvl2pPr>
            <a:lvl3pPr marL="110040" indent="-110040">
              <a:defRPr sz="1300">
                <a:solidFill>
                  <a:schemeClr val="tx1">
                    <a:lumMod val="50000"/>
                  </a:schemeClr>
                </a:solidFill>
              </a:defRPr>
            </a:lvl3pPr>
            <a:lvl4pPr marL="110040" indent="-110040">
              <a:defRPr sz="1300">
                <a:solidFill>
                  <a:schemeClr val="tx1">
                    <a:lumMod val="50000"/>
                  </a:schemeClr>
                </a:solidFill>
              </a:defRPr>
            </a:lvl4pPr>
            <a:lvl5pPr marL="110040" indent="-11004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13799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8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36" rIns="90536"/>
          <a:lstStyle>
            <a:lvl1pPr marL="0" indent="0">
              <a:spcBef>
                <a:spcPts val="1200"/>
              </a:spcBef>
              <a:buNone/>
              <a:defRPr sz="1500" b="0">
                <a:solidFill>
                  <a:schemeClr val="tx1"/>
                </a:solidFill>
              </a:defRPr>
            </a:lvl1pPr>
            <a:lvl2pPr marL="110040" indent="-110040">
              <a:spcBef>
                <a:spcPts val="0"/>
              </a:spcBef>
              <a:defRPr sz="1500">
                <a:solidFill>
                  <a:schemeClr val="tx1"/>
                </a:solidFill>
              </a:defRPr>
            </a:lvl2pPr>
            <a:lvl3pPr marL="110040" indent="-110040">
              <a:defRPr sz="1300">
                <a:solidFill>
                  <a:schemeClr val="tx1">
                    <a:lumMod val="50000"/>
                  </a:schemeClr>
                </a:solidFill>
              </a:defRPr>
            </a:lvl3pPr>
            <a:lvl4pPr marL="110040" indent="-110040">
              <a:defRPr sz="1300">
                <a:solidFill>
                  <a:schemeClr val="tx1">
                    <a:lumMod val="50000"/>
                  </a:schemeClr>
                </a:solidFill>
              </a:defRPr>
            </a:lvl4pPr>
            <a:lvl5pPr marL="110040" indent="-11004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5722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33" y="22353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36" rIns="90536"/>
          <a:lstStyle>
            <a:lvl1pPr marL="0" indent="0">
              <a:spcBef>
                <a:spcPts val="1200"/>
              </a:spcBef>
              <a:buNone/>
              <a:defRPr sz="1500" b="0">
                <a:solidFill>
                  <a:schemeClr val="tx1"/>
                </a:solidFill>
              </a:defRPr>
            </a:lvl1pPr>
            <a:lvl2pPr marL="110040" indent="-110040">
              <a:spcBef>
                <a:spcPts val="0"/>
              </a:spcBef>
              <a:defRPr sz="1500">
                <a:solidFill>
                  <a:schemeClr val="tx1"/>
                </a:solidFill>
              </a:defRPr>
            </a:lvl2pPr>
            <a:lvl3pPr marL="110040" indent="-110040">
              <a:defRPr sz="1300">
                <a:solidFill>
                  <a:schemeClr val="tx1">
                    <a:lumMod val="50000"/>
                  </a:schemeClr>
                </a:solidFill>
              </a:defRPr>
            </a:lvl3pPr>
            <a:lvl4pPr marL="110040" indent="-110040">
              <a:defRPr sz="1300">
                <a:solidFill>
                  <a:schemeClr val="tx1">
                    <a:lumMod val="50000"/>
                  </a:schemeClr>
                </a:solidFill>
              </a:defRPr>
            </a:lvl4pPr>
            <a:lvl5pPr marL="110040" indent="-11004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30559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536" rIns="90536"/>
          <a:lstStyle>
            <a:lvl1pPr marL="0" indent="0">
              <a:spcBef>
                <a:spcPts val="1200"/>
              </a:spcBef>
              <a:buNone/>
              <a:defRPr sz="1500" b="0">
                <a:solidFill>
                  <a:schemeClr val="tx1"/>
                </a:solidFill>
              </a:defRPr>
            </a:lvl1pPr>
            <a:lvl2pPr marL="110040" indent="-110040">
              <a:spcBef>
                <a:spcPts val="0"/>
              </a:spcBef>
              <a:defRPr sz="1500">
                <a:solidFill>
                  <a:schemeClr val="tx1"/>
                </a:solidFill>
              </a:defRPr>
            </a:lvl2pPr>
            <a:lvl3pPr marL="110040" indent="-110040">
              <a:defRPr sz="1300">
                <a:solidFill>
                  <a:schemeClr val="tx1">
                    <a:lumMod val="50000"/>
                  </a:schemeClr>
                </a:solidFill>
              </a:defRPr>
            </a:lvl3pPr>
            <a:lvl4pPr marL="110040" indent="-110040">
              <a:defRPr sz="1300">
                <a:solidFill>
                  <a:schemeClr val="tx1">
                    <a:lumMod val="50000"/>
                  </a:schemeClr>
                </a:solidFill>
              </a:defRPr>
            </a:lvl4pPr>
            <a:lvl5pPr marL="110040" indent="-11004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35" y="52863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6566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3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6"/>
            <a:ext cx="7886701" cy="1500188"/>
          </a:xfrm>
        </p:spPr>
        <p:txBody>
          <a:bodyPr/>
          <a:lstStyle>
            <a:lvl1pPr marL="0" indent="0">
              <a:buNone/>
              <a:defRPr sz="2300"/>
            </a:lvl1pPr>
            <a:lvl2pPr marL="453237" indent="0">
              <a:buNone/>
              <a:defRPr sz="2100"/>
            </a:lvl2pPr>
            <a:lvl3pPr marL="906478" indent="0">
              <a:buNone/>
              <a:defRPr sz="1900"/>
            </a:lvl3pPr>
            <a:lvl4pPr marL="1359709" indent="0">
              <a:buNone/>
              <a:defRPr sz="1700"/>
            </a:lvl4pPr>
            <a:lvl5pPr marL="1812948" indent="0">
              <a:buNone/>
              <a:defRPr sz="1700"/>
            </a:lvl5pPr>
            <a:lvl6pPr marL="2266179" indent="0">
              <a:buNone/>
              <a:defRPr sz="1700"/>
            </a:lvl6pPr>
            <a:lvl7pPr marL="2719404" indent="0">
              <a:buNone/>
              <a:defRPr sz="1700"/>
            </a:lvl7pPr>
            <a:lvl8pPr marL="3172632" indent="0">
              <a:buNone/>
              <a:defRPr sz="1700"/>
            </a:lvl8pPr>
            <a:lvl9pPr marL="362587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554168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36" rIns="90536"/>
          <a:lstStyle>
            <a:lvl1pPr marL="0" indent="0">
              <a:spcBef>
                <a:spcPts val="1200"/>
              </a:spcBef>
              <a:buNone/>
              <a:defRPr sz="1500" b="0">
                <a:solidFill>
                  <a:schemeClr val="tx1"/>
                </a:solidFill>
              </a:defRPr>
            </a:lvl1pPr>
            <a:lvl2pPr marL="110040" indent="-110040">
              <a:spcBef>
                <a:spcPts val="0"/>
              </a:spcBef>
              <a:defRPr sz="1500">
                <a:solidFill>
                  <a:schemeClr val="tx1"/>
                </a:solidFill>
              </a:defRPr>
            </a:lvl2pPr>
            <a:lvl3pPr marL="110040" indent="-110040">
              <a:defRPr sz="1300">
                <a:solidFill>
                  <a:schemeClr val="tx1">
                    <a:lumMod val="50000"/>
                  </a:schemeClr>
                </a:solidFill>
              </a:defRPr>
            </a:lvl3pPr>
            <a:lvl4pPr marL="110040" indent="-110040">
              <a:defRPr sz="1300">
                <a:solidFill>
                  <a:schemeClr val="tx1">
                    <a:lumMod val="50000"/>
                  </a:schemeClr>
                </a:solidFill>
              </a:defRPr>
            </a:lvl4pPr>
            <a:lvl5pPr marL="110040" indent="-11004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09167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536" rIns="90536"/>
          <a:lstStyle>
            <a:lvl1pPr marL="0" indent="0">
              <a:spcBef>
                <a:spcPts val="1200"/>
              </a:spcBef>
              <a:buNone/>
              <a:defRPr sz="1500" b="0">
                <a:solidFill>
                  <a:schemeClr val="tx1"/>
                </a:solidFill>
              </a:defRPr>
            </a:lvl1pPr>
            <a:lvl2pPr marL="110040" indent="-110040">
              <a:spcBef>
                <a:spcPts val="0"/>
              </a:spcBef>
              <a:defRPr sz="1500">
                <a:solidFill>
                  <a:schemeClr val="tx1"/>
                </a:solidFill>
              </a:defRPr>
            </a:lvl2pPr>
            <a:lvl3pPr marL="110040" indent="-110040">
              <a:defRPr sz="1300">
                <a:solidFill>
                  <a:schemeClr val="tx1">
                    <a:lumMod val="50000"/>
                  </a:schemeClr>
                </a:solidFill>
              </a:defRPr>
            </a:lvl3pPr>
            <a:lvl4pPr marL="110040" indent="-110040">
              <a:defRPr sz="1300">
                <a:solidFill>
                  <a:schemeClr val="tx1">
                    <a:lumMod val="50000"/>
                  </a:schemeClr>
                </a:solidFill>
              </a:defRPr>
            </a:lvl4pPr>
            <a:lvl5pPr marL="110040" indent="-11004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07633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620" rIns="90620"/>
          <a:lstStyle>
            <a:lvl1pPr marL="0" indent="0">
              <a:spcBef>
                <a:spcPts val="1200"/>
              </a:spcBef>
              <a:buNone/>
              <a:defRPr sz="1500" b="0">
                <a:solidFill>
                  <a:schemeClr val="tx1"/>
                </a:solidFill>
              </a:defRPr>
            </a:lvl1pPr>
            <a:lvl2pPr marL="110141" indent="-110141">
              <a:spcBef>
                <a:spcPts val="0"/>
              </a:spcBef>
              <a:defRPr sz="1500">
                <a:solidFill>
                  <a:schemeClr val="tx1"/>
                </a:solidFill>
              </a:defRPr>
            </a:lvl2pPr>
            <a:lvl3pPr marL="110141" indent="-110141">
              <a:defRPr sz="1300">
                <a:solidFill>
                  <a:schemeClr val="tx1">
                    <a:lumMod val="50000"/>
                  </a:schemeClr>
                </a:solidFill>
              </a:defRPr>
            </a:lvl3pPr>
            <a:lvl4pPr marL="110141" indent="-110141">
              <a:defRPr sz="1300">
                <a:solidFill>
                  <a:schemeClr val="tx1">
                    <a:lumMod val="50000"/>
                  </a:schemeClr>
                </a:solidFill>
              </a:defRPr>
            </a:lvl4pPr>
            <a:lvl5pPr marL="110141" indent="-11014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924" tIns="190509" rIns="342924" bIns="1905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91949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6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20" rIns="90620"/>
          <a:lstStyle>
            <a:lvl1pPr marL="0" indent="0">
              <a:spcBef>
                <a:spcPts val="1200"/>
              </a:spcBef>
              <a:buNone/>
              <a:defRPr sz="1500" b="0">
                <a:solidFill>
                  <a:schemeClr val="tx1"/>
                </a:solidFill>
              </a:defRPr>
            </a:lvl1pPr>
            <a:lvl2pPr marL="110141" indent="-110141">
              <a:spcBef>
                <a:spcPts val="0"/>
              </a:spcBef>
              <a:defRPr sz="1500">
                <a:solidFill>
                  <a:schemeClr val="tx1"/>
                </a:solidFill>
              </a:defRPr>
            </a:lvl2pPr>
            <a:lvl3pPr marL="110141" indent="-110141">
              <a:defRPr sz="1300">
                <a:solidFill>
                  <a:schemeClr val="tx1">
                    <a:lumMod val="50000"/>
                  </a:schemeClr>
                </a:solidFill>
              </a:defRPr>
            </a:lvl3pPr>
            <a:lvl4pPr marL="110141" indent="-110141">
              <a:defRPr sz="1300">
                <a:solidFill>
                  <a:schemeClr val="tx1">
                    <a:lumMod val="50000"/>
                  </a:schemeClr>
                </a:solidFill>
              </a:defRPr>
            </a:lvl4pPr>
            <a:lvl5pPr marL="110141" indent="-11014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46664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7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20" rIns="90620"/>
          <a:lstStyle>
            <a:lvl1pPr marL="0" indent="0">
              <a:spcBef>
                <a:spcPts val="1200"/>
              </a:spcBef>
              <a:buNone/>
              <a:defRPr sz="1500" b="0">
                <a:solidFill>
                  <a:schemeClr val="tx1"/>
                </a:solidFill>
              </a:defRPr>
            </a:lvl1pPr>
            <a:lvl2pPr marL="110141" indent="-110141">
              <a:spcBef>
                <a:spcPts val="0"/>
              </a:spcBef>
              <a:defRPr sz="1500">
                <a:solidFill>
                  <a:schemeClr val="tx1"/>
                </a:solidFill>
              </a:defRPr>
            </a:lvl2pPr>
            <a:lvl3pPr marL="110141" indent="-110141">
              <a:defRPr sz="1300">
                <a:solidFill>
                  <a:schemeClr val="tx1">
                    <a:lumMod val="50000"/>
                  </a:schemeClr>
                </a:solidFill>
              </a:defRPr>
            </a:lvl3pPr>
            <a:lvl4pPr marL="110141" indent="-110141">
              <a:defRPr sz="1300">
                <a:solidFill>
                  <a:schemeClr val="tx1">
                    <a:lumMod val="50000"/>
                  </a:schemeClr>
                </a:solidFill>
              </a:defRPr>
            </a:lvl4pPr>
            <a:lvl5pPr marL="110141" indent="-11014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404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2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25" y="223532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620" rIns="90620"/>
          <a:lstStyle>
            <a:lvl1pPr marL="0" indent="0">
              <a:spcBef>
                <a:spcPts val="1200"/>
              </a:spcBef>
              <a:buNone/>
              <a:defRPr sz="1500" b="0">
                <a:solidFill>
                  <a:schemeClr val="tx1"/>
                </a:solidFill>
              </a:defRPr>
            </a:lvl1pPr>
            <a:lvl2pPr marL="110141" indent="-110141">
              <a:spcBef>
                <a:spcPts val="0"/>
              </a:spcBef>
              <a:defRPr sz="1500">
                <a:solidFill>
                  <a:schemeClr val="tx1"/>
                </a:solidFill>
              </a:defRPr>
            </a:lvl2pPr>
            <a:lvl3pPr marL="110141" indent="-110141">
              <a:defRPr sz="1300">
                <a:solidFill>
                  <a:schemeClr val="tx1">
                    <a:lumMod val="50000"/>
                  </a:schemeClr>
                </a:solidFill>
              </a:defRPr>
            </a:lvl3pPr>
            <a:lvl4pPr marL="110141" indent="-110141">
              <a:defRPr sz="1300">
                <a:solidFill>
                  <a:schemeClr val="tx1">
                    <a:lumMod val="50000"/>
                  </a:schemeClr>
                </a:solidFill>
              </a:defRPr>
            </a:lvl4pPr>
            <a:lvl5pPr marL="110141" indent="-11014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5637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620" rIns="90620"/>
          <a:lstStyle>
            <a:lvl1pPr marL="0" indent="0">
              <a:spcBef>
                <a:spcPts val="1200"/>
              </a:spcBef>
              <a:buNone/>
              <a:defRPr sz="1500" b="0">
                <a:solidFill>
                  <a:schemeClr val="tx1"/>
                </a:solidFill>
              </a:defRPr>
            </a:lvl1pPr>
            <a:lvl2pPr marL="110141" indent="-110141">
              <a:spcBef>
                <a:spcPts val="0"/>
              </a:spcBef>
              <a:defRPr sz="1500">
                <a:solidFill>
                  <a:schemeClr val="tx1"/>
                </a:solidFill>
              </a:defRPr>
            </a:lvl2pPr>
            <a:lvl3pPr marL="110141" indent="-110141">
              <a:defRPr sz="1300">
                <a:solidFill>
                  <a:schemeClr val="tx1">
                    <a:lumMod val="50000"/>
                  </a:schemeClr>
                </a:solidFill>
              </a:defRPr>
            </a:lvl3pPr>
            <a:lvl4pPr marL="110141" indent="-110141">
              <a:defRPr sz="1300">
                <a:solidFill>
                  <a:schemeClr val="tx1">
                    <a:lumMod val="50000"/>
                  </a:schemeClr>
                </a:solidFill>
              </a:defRPr>
            </a:lvl4pPr>
            <a:lvl5pPr marL="110141" indent="-11014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1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27" y="528631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9458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20" rIns="90620"/>
          <a:lstStyle>
            <a:lvl1pPr marL="0" indent="0">
              <a:spcBef>
                <a:spcPts val="1200"/>
              </a:spcBef>
              <a:buNone/>
              <a:defRPr sz="1500" b="0">
                <a:solidFill>
                  <a:schemeClr val="tx1"/>
                </a:solidFill>
              </a:defRPr>
            </a:lvl1pPr>
            <a:lvl2pPr marL="110141" indent="-110141">
              <a:spcBef>
                <a:spcPts val="0"/>
              </a:spcBef>
              <a:defRPr sz="1500">
                <a:solidFill>
                  <a:schemeClr val="tx1"/>
                </a:solidFill>
              </a:defRPr>
            </a:lvl2pPr>
            <a:lvl3pPr marL="110141" indent="-110141">
              <a:defRPr sz="1300">
                <a:solidFill>
                  <a:schemeClr val="tx1">
                    <a:lumMod val="50000"/>
                  </a:schemeClr>
                </a:solidFill>
              </a:defRPr>
            </a:lvl3pPr>
            <a:lvl4pPr marL="110141" indent="-110141">
              <a:defRPr sz="1300">
                <a:solidFill>
                  <a:schemeClr val="tx1">
                    <a:lumMod val="50000"/>
                  </a:schemeClr>
                </a:solidFill>
              </a:defRPr>
            </a:lvl4pPr>
            <a:lvl5pPr marL="110141" indent="-11014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25659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620" rIns="90620"/>
          <a:lstStyle>
            <a:lvl1pPr marL="0" indent="0">
              <a:spcBef>
                <a:spcPts val="1200"/>
              </a:spcBef>
              <a:buNone/>
              <a:defRPr sz="1500" b="0">
                <a:solidFill>
                  <a:schemeClr val="tx1"/>
                </a:solidFill>
              </a:defRPr>
            </a:lvl1pPr>
            <a:lvl2pPr marL="110141" indent="-110141">
              <a:spcBef>
                <a:spcPts val="0"/>
              </a:spcBef>
              <a:defRPr sz="1500">
                <a:solidFill>
                  <a:schemeClr val="tx1"/>
                </a:solidFill>
              </a:defRPr>
            </a:lvl2pPr>
            <a:lvl3pPr marL="110141" indent="-110141">
              <a:defRPr sz="1300">
                <a:solidFill>
                  <a:schemeClr val="tx1">
                    <a:lumMod val="50000"/>
                  </a:schemeClr>
                </a:solidFill>
              </a:defRPr>
            </a:lvl3pPr>
            <a:lvl4pPr marL="110141" indent="-110141">
              <a:defRPr sz="1300">
                <a:solidFill>
                  <a:schemeClr val="tx1">
                    <a:lumMod val="50000"/>
                  </a:schemeClr>
                </a:solidFill>
              </a:defRPr>
            </a:lvl4pPr>
            <a:lvl5pPr marL="110141" indent="-11014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7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7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7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7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30828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080" tIns="190597" rIns="343080" bIns="1905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2809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2769788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6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80240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6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2700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1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21" y="223531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88553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0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23" y="528630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11397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9734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7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7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7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7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74193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080" tIns="190597" rIns="343080" bIns="1905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05072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3080" rIns="343080" bIns="1905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6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0734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6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72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540216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0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23" y="528630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9514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8" y="1681256"/>
            <a:ext cx="3868737"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8"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6"/>
            <a:ext cx="3887788"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2762604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03627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7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7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7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7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79522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4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20" y="213130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6212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5293" indent="-135529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1199" tIns="45331" rIns="381199" bIns="45331"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ea typeface="+mn-ea"/>
              </a:rPr>
              <a:t>Reaction Rate</a:t>
            </a:r>
          </a:p>
        </p:txBody>
      </p:sp>
    </p:spTree>
    <p:extLst>
      <p:ext uri="{BB962C8B-B14F-4D97-AF65-F5344CB8AC3E}">
        <p14:creationId xmlns:p14="http://schemas.microsoft.com/office/powerpoint/2010/main" val="19812194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31"/>
            <a:ext cx="6858000" cy="1655763"/>
          </a:xfrm>
        </p:spPr>
        <p:txBody>
          <a:bodyPr/>
          <a:lstStyle>
            <a:lvl1pPr marL="0" indent="0" algn="ctr">
              <a:buNone/>
              <a:defRPr sz="2300"/>
            </a:lvl1pPr>
            <a:lvl2pPr marL="453237" indent="0" algn="ctr">
              <a:buNone/>
              <a:defRPr sz="2100"/>
            </a:lvl2pPr>
            <a:lvl3pPr marL="906478" indent="0" algn="ctr">
              <a:buNone/>
              <a:defRPr sz="1900"/>
            </a:lvl3pPr>
            <a:lvl4pPr marL="1359709" indent="0" algn="ctr">
              <a:buNone/>
              <a:defRPr sz="1700"/>
            </a:lvl4pPr>
            <a:lvl5pPr marL="1812948" indent="0" algn="ctr">
              <a:buNone/>
              <a:defRPr sz="1700"/>
            </a:lvl5pPr>
            <a:lvl6pPr marL="2266179" indent="0" algn="ctr">
              <a:buNone/>
              <a:defRPr sz="1700"/>
            </a:lvl6pPr>
            <a:lvl7pPr marL="2719404" indent="0" algn="ctr">
              <a:buNone/>
              <a:defRPr sz="1700"/>
            </a:lvl7pPr>
            <a:lvl8pPr marL="3172632" indent="0" algn="ctr">
              <a:buNone/>
              <a:defRPr sz="1700"/>
            </a:lvl8pPr>
            <a:lvl9pPr marL="362587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161417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427843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3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6"/>
            <a:ext cx="7886701" cy="1500188"/>
          </a:xfrm>
        </p:spPr>
        <p:txBody>
          <a:bodyPr/>
          <a:lstStyle>
            <a:lvl1pPr marL="0" indent="0">
              <a:buNone/>
              <a:defRPr sz="2300"/>
            </a:lvl1pPr>
            <a:lvl2pPr marL="453237" indent="0">
              <a:buNone/>
              <a:defRPr sz="2100"/>
            </a:lvl2pPr>
            <a:lvl3pPr marL="906478" indent="0">
              <a:buNone/>
              <a:defRPr sz="1900"/>
            </a:lvl3pPr>
            <a:lvl4pPr marL="1359709" indent="0">
              <a:buNone/>
              <a:defRPr sz="1700"/>
            </a:lvl4pPr>
            <a:lvl5pPr marL="1812948" indent="0">
              <a:buNone/>
              <a:defRPr sz="1700"/>
            </a:lvl5pPr>
            <a:lvl6pPr marL="2266179" indent="0">
              <a:buNone/>
              <a:defRPr sz="1700"/>
            </a:lvl6pPr>
            <a:lvl7pPr marL="2719404" indent="0">
              <a:buNone/>
              <a:defRPr sz="1700"/>
            </a:lvl7pPr>
            <a:lvl8pPr marL="3172632" indent="0">
              <a:buNone/>
              <a:defRPr sz="1700"/>
            </a:lvl8pPr>
            <a:lvl9pPr marL="362587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4200499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078671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8" y="1681256"/>
            <a:ext cx="3868737"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8"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6"/>
            <a:ext cx="3887788"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247238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69235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7984266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30526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008051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8" y="987425"/>
            <a:ext cx="4629151" cy="4873625"/>
          </a:xfrm>
        </p:spPr>
        <p:txBody>
          <a:bodyPr/>
          <a:lstStyle>
            <a:lvl1pPr marL="0" indent="0">
              <a:buNone/>
              <a:defRPr sz="3200"/>
            </a:lvl1pPr>
            <a:lvl2pPr marL="453237" indent="0">
              <a:buNone/>
              <a:defRPr sz="2700"/>
            </a:lvl2pPr>
            <a:lvl3pPr marL="906478" indent="0">
              <a:buNone/>
              <a:defRPr sz="2300"/>
            </a:lvl3pPr>
            <a:lvl4pPr marL="1359709" indent="0">
              <a:buNone/>
              <a:defRPr sz="2100"/>
            </a:lvl4pPr>
            <a:lvl5pPr marL="1812948" indent="0">
              <a:buNone/>
              <a:defRPr sz="2100"/>
            </a:lvl5pPr>
            <a:lvl6pPr marL="2266179" indent="0">
              <a:buNone/>
              <a:defRPr sz="2100"/>
            </a:lvl6pPr>
            <a:lvl7pPr marL="2719404" indent="0">
              <a:buNone/>
              <a:defRPr sz="2100"/>
            </a:lvl7pPr>
            <a:lvl8pPr marL="3172632" indent="0">
              <a:buNone/>
              <a:defRPr sz="2100"/>
            </a:lvl8pPr>
            <a:lvl9pPr marL="3625872"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164119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4522212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1" y="76200"/>
            <a:ext cx="20764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745279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71" y="76200"/>
            <a:ext cx="3886201" cy="5334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4025995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31"/>
            <a:ext cx="6858000" cy="1655763"/>
          </a:xfrm>
        </p:spPr>
        <p:txBody>
          <a:bodyPr/>
          <a:lstStyle>
            <a:lvl1pPr marL="0" indent="0" algn="ctr">
              <a:buNone/>
              <a:defRPr sz="2300"/>
            </a:lvl1pPr>
            <a:lvl2pPr marL="453237" indent="0" algn="ctr">
              <a:buNone/>
              <a:defRPr sz="2100"/>
            </a:lvl2pPr>
            <a:lvl3pPr marL="906478" indent="0" algn="ctr">
              <a:buNone/>
              <a:defRPr sz="1900"/>
            </a:lvl3pPr>
            <a:lvl4pPr marL="1359709" indent="0" algn="ctr">
              <a:buNone/>
              <a:defRPr sz="1700"/>
            </a:lvl4pPr>
            <a:lvl5pPr marL="1812948" indent="0" algn="ctr">
              <a:buNone/>
              <a:defRPr sz="1700"/>
            </a:lvl5pPr>
            <a:lvl6pPr marL="2266179" indent="0" algn="ctr">
              <a:buNone/>
              <a:defRPr sz="1700"/>
            </a:lvl6pPr>
            <a:lvl7pPr marL="2719404" indent="0" algn="ctr">
              <a:buNone/>
              <a:defRPr sz="1700"/>
            </a:lvl7pPr>
            <a:lvl8pPr marL="3172632" indent="0" algn="ctr">
              <a:buNone/>
              <a:defRPr sz="1700"/>
            </a:lvl8pPr>
            <a:lvl9pPr marL="362587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2544401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619791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3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6"/>
            <a:ext cx="7886701" cy="1500188"/>
          </a:xfrm>
        </p:spPr>
        <p:txBody>
          <a:bodyPr/>
          <a:lstStyle>
            <a:lvl1pPr marL="0" indent="0">
              <a:buNone/>
              <a:defRPr sz="2300"/>
            </a:lvl1pPr>
            <a:lvl2pPr marL="453237" indent="0">
              <a:buNone/>
              <a:defRPr sz="2100"/>
            </a:lvl2pPr>
            <a:lvl3pPr marL="906478" indent="0">
              <a:buNone/>
              <a:defRPr sz="1900"/>
            </a:lvl3pPr>
            <a:lvl4pPr marL="1359709" indent="0">
              <a:buNone/>
              <a:defRPr sz="1700"/>
            </a:lvl4pPr>
            <a:lvl5pPr marL="1812948" indent="0">
              <a:buNone/>
              <a:defRPr sz="1700"/>
            </a:lvl5pPr>
            <a:lvl6pPr marL="2266179" indent="0">
              <a:buNone/>
              <a:defRPr sz="1700"/>
            </a:lvl6pPr>
            <a:lvl7pPr marL="2719404" indent="0">
              <a:buNone/>
              <a:defRPr sz="1700"/>
            </a:lvl7pPr>
            <a:lvl8pPr marL="3172632" indent="0">
              <a:buNone/>
              <a:defRPr sz="1700"/>
            </a:lvl8pPr>
            <a:lvl9pPr marL="362587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171167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30413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8347251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8" y="1681256"/>
            <a:ext cx="3868737"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8"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6"/>
            <a:ext cx="3887788" cy="823913"/>
          </a:xfrm>
        </p:spPr>
        <p:txBody>
          <a:bodyPr anchor="b"/>
          <a:lstStyle>
            <a:lvl1pPr marL="0" indent="0">
              <a:buNone/>
              <a:defRPr sz="2300" b="1"/>
            </a:lvl1pPr>
            <a:lvl2pPr marL="453237" indent="0">
              <a:buNone/>
              <a:defRPr sz="2100" b="1"/>
            </a:lvl2pPr>
            <a:lvl3pPr marL="906478" indent="0">
              <a:buNone/>
              <a:defRPr sz="1900" b="1"/>
            </a:lvl3pPr>
            <a:lvl4pPr marL="1359709" indent="0">
              <a:buNone/>
              <a:defRPr sz="1700" b="1"/>
            </a:lvl4pPr>
            <a:lvl5pPr marL="1812948" indent="0">
              <a:buNone/>
              <a:defRPr sz="1700" b="1"/>
            </a:lvl5pPr>
            <a:lvl6pPr marL="2266179" indent="0">
              <a:buNone/>
              <a:defRPr sz="1700" b="1"/>
            </a:lvl6pPr>
            <a:lvl7pPr marL="2719404" indent="0">
              <a:buNone/>
              <a:defRPr sz="1700" b="1"/>
            </a:lvl7pPr>
            <a:lvl8pPr marL="3172632" indent="0">
              <a:buNone/>
              <a:defRPr sz="1700" b="1"/>
            </a:lvl8pPr>
            <a:lvl9pPr marL="362587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9991459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406446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63910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332451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8" y="987425"/>
            <a:ext cx="4629151" cy="4873625"/>
          </a:xfrm>
        </p:spPr>
        <p:txBody>
          <a:bodyPr/>
          <a:lstStyle>
            <a:lvl1pPr marL="0" indent="0">
              <a:buNone/>
              <a:defRPr sz="3200"/>
            </a:lvl1pPr>
            <a:lvl2pPr marL="453237" indent="0">
              <a:buNone/>
              <a:defRPr sz="2700"/>
            </a:lvl2pPr>
            <a:lvl3pPr marL="906478" indent="0">
              <a:buNone/>
              <a:defRPr sz="2300"/>
            </a:lvl3pPr>
            <a:lvl4pPr marL="1359709" indent="0">
              <a:buNone/>
              <a:defRPr sz="2100"/>
            </a:lvl4pPr>
            <a:lvl5pPr marL="1812948" indent="0">
              <a:buNone/>
              <a:defRPr sz="2100"/>
            </a:lvl5pPr>
            <a:lvl6pPr marL="2266179" indent="0">
              <a:buNone/>
              <a:defRPr sz="2100"/>
            </a:lvl6pPr>
            <a:lvl7pPr marL="2719404" indent="0">
              <a:buNone/>
              <a:defRPr sz="2100"/>
            </a:lvl7pPr>
            <a:lvl8pPr marL="3172632" indent="0">
              <a:buNone/>
              <a:defRPr sz="2100"/>
            </a:lvl8pPr>
            <a:lvl9pPr marL="3625872"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3985530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072752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1" y="76200"/>
            <a:ext cx="20764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1066371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71" y="76200"/>
            <a:ext cx="3886201" cy="5334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1804510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395" tIns="190774" rIns="343395" bIns="19077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398507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926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8"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692913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61"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07500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0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14" y="223530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845855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9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16" y="528629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90228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953005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746" rIns="90746"/>
          <a:lstStyle>
            <a:lvl1pPr marL="0" indent="0">
              <a:spcBef>
                <a:spcPts val="1200"/>
              </a:spcBef>
              <a:buNone/>
              <a:defRPr sz="1500" b="0">
                <a:solidFill>
                  <a:schemeClr val="tx1"/>
                </a:solidFill>
              </a:defRPr>
            </a:lvl1pPr>
            <a:lvl2pPr marL="110292" indent="-110292">
              <a:spcBef>
                <a:spcPts val="0"/>
              </a:spcBef>
              <a:defRPr sz="1500">
                <a:solidFill>
                  <a:schemeClr val="tx1"/>
                </a:solidFill>
              </a:defRPr>
            </a:lvl2pPr>
            <a:lvl3pPr marL="110292" indent="-110292">
              <a:defRPr sz="1300">
                <a:solidFill>
                  <a:schemeClr val="tx1">
                    <a:lumMod val="50000"/>
                  </a:schemeClr>
                </a:solidFill>
              </a:defRPr>
            </a:lvl3pPr>
            <a:lvl4pPr marL="110292" indent="-110292">
              <a:defRPr sz="1300">
                <a:solidFill>
                  <a:schemeClr val="tx1">
                    <a:lumMod val="50000"/>
                  </a:schemeClr>
                </a:solidFill>
              </a:defRPr>
            </a:lvl4pPr>
            <a:lvl5pPr marL="110292" indent="-11029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6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6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6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6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016042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080" tIns="190597" rIns="343080" bIns="1905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421758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3080" rIns="343080" bIns="1905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6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86354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6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72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8314253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0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23" y="528630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469081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10214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8" y="987425"/>
            <a:ext cx="4629151" cy="4873625"/>
          </a:xfrm>
        </p:spPr>
        <p:txBody>
          <a:bodyPr/>
          <a:lstStyle>
            <a:lvl1pPr marL="0" indent="0">
              <a:buNone/>
              <a:defRPr sz="3200"/>
            </a:lvl1pPr>
            <a:lvl2pPr marL="453237" indent="0">
              <a:buNone/>
              <a:defRPr sz="2700"/>
            </a:lvl2pPr>
            <a:lvl3pPr marL="906478" indent="0">
              <a:buNone/>
              <a:defRPr sz="2300"/>
            </a:lvl3pPr>
            <a:lvl4pPr marL="1359709" indent="0">
              <a:buNone/>
              <a:defRPr sz="2100"/>
            </a:lvl4pPr>
            <a:lvl5pPr marL="1812948" indent="0">
              <a:buNone/>
              <a:defRPr sz="2100"/>
            </a:lvl5pPr>
            <a:lvl6pPr marL="2266179" indent="0">
              <a:buNone/>
              <a:defRPr sz="2100"/>
            </a:lvl6pPr>
            <a:lvl7pPr marL="2719404" indent="0">
              <a:buNone/>
              <a:defRPr sz="2100"/>
            </a:lvl7pPr>
            <a:lvl8pPr marL="3172632" indent="0">
              <a:buNone/>
              <a:defRPr sz="2100"/>
            </a:lvl8pPr>
            <a:lvl9pPr marL="3625872"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237" indent="0">
              <a:buNone/>
              <a:defRPr sz="1500"/>
            </a:lvl2pPr>
            <a:lvl3pPr marL="906478" indent="0">
              <a:buNone/>
              <a:defRPr sz="1300"/>
            </a:lvl3pPr>
            <a:lvl4pPr marL="1359709" indent="0">
              <a:buNone/>
              <a:defRPr sz="1100"/>
            </a:lvl4pPr>
            <a:lvl5pPr marL="1812948" indent="0">
              <a:buNone/>
              <a:defRPr sz="1100"/>
            </a:lvl5pPr>
            <a:lvl6pPr marL="2266179" indent="0">
              <a:buNone/>
              <a:defRPr sz="1100"/>
            </a:lvl6pPr>
            <a:lvl7pPr marL="2719404" indent="0">
              <a:buNone/>
              <a:defRPr sz="1100"/>
            </a:lvl7pPr>
            <a:lvl8pPr marL="3172632" indent="0">
              <a:buNone/>
              <a:defRPr sz="1100"/>
            </a:lvl8pPr>
            <a:lvl9pPr marL="362587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dirty="0"/>
              <a:t>Copyright © Pearson Education, Inc., or its affiliates. All Rights Reserved. </a:t>
            </a:r>
          </a:p>
        </p:txBody>
      </p:sp>
    </p:spTree>
    <p:extLst>
      <p:ext uri="{BB962C8B-B14F-4D97-AF65-F5344CB8AC3E}">
        <p14:creationId xmlns:p14="http://schemas.microsoft.com/office/powerpoint/2010/main" val="8012011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7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7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7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7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05847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4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20" y="213130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81404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5293" indent="-135529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662" rIns="90662"/>
          <a:lstStyle>
            <a:lvl1pPr marL="0" indent="0">
              <a:spcBef>
                <a:spcPts val="1200"/>
              </a:spcBef>
              <a:buNone/>
              <a:defRPr sz="1500" b="0">
                <a:solidFill>
                  <a:schemeClr val="tx1"/>
                </a:solidFill>
              </a:defRPr>
            </a:lvl1pPr>
            <a:lvl2pPr marL="110191" indent="-110191">
              <a:spcBef>
                <a:spcPts val="0"/>
              </a:spcBef>
              <a:defRPr sz="1500">
                <a:solidFill>
                  <a:schemeClr val="tx1"/>
                </a:solidFill>
              </a:defRPr>
            </a:lvl2pPr>
            <a:lvl3pPr marL="110191" indent="-110191">
              <a:defRPr sz="1300">
                <a:solidFill>
                  <a:schemeClr val="tx1">
                    <a:lumMod val="50000"/>
                  </a:schemeClr>
                </a:solidFill>
              </a:defRPr>
            </a:lvl3pPr>
            <a:lvl4pPr marL="110191" indent="-110191">
              <a:defRPr sz="1300">
                <a:solidFill>
                  <a:schemeClr val="tx1">
                    <a:lumMod val="50000"/>
                  </a:schemeClr>
                </a:solidFill>
              </a:defRPr>
            </a:lvl4pPr>
            <a:lvl5pPr marL="110191" indent="-11019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1199" tIns="45331" rIns="381199" bIns="45331"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dirty="0">
                <a:solidFill>
                  <a:srgbClr val="FFFFFF"/>
                </a:solidFill>
                <a:latin typeface="Arial" charset="0"/>
              </a:rPr>
              <a:t>Reaction Rate</a:t>
            </a:r>
          </a:p>
        </p:txBody>
      </p:sp>
    </p:spTree>
    <p:extLst>
      <p:ext uri="{BB962C8B-B14F-4D97-AF65-F5344CB8AC3E}">
        <p14:creationId xmlns:p14="http://schemas.microsoft.com/office/powerpoint/2010/main" val="27230263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634" tIns="190906" rIns="343634" bIns="19090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7424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3634" rIns="343634" bIns="190906"/>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279667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70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2571466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8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0" y="528628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632944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0052668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5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5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5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5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92839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06" y="213128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8943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1.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4.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pn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5.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10" Type="http://schemas.openxmlformats.org/officeDocument/2006/relationships/image" Target="../media/image4.png"/><Relationship Id="rId4" Type="http://schemas.openxmlformats.org/officeDocument/2006/relationships/slideLayout" Target="../slideLayouts/slideLayout134.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5" Type="http://schemas.openxmlformats.org/officeDocument/2006/relationships/slideLayout" Target="../slideLayouts/slideLayout143.xml"/><Relationship Id="rId4" Type="http://schemas.openxmlformats.org/officeDocument/2006/relationships/slideLayout" Target="../slideLayouts/slideLayout142.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pn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4" Type="http://schemas.openxmlformats.org/officeDocument/2006/relationships/slideLayout" Target="../slideLayouts/slideLayout161.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4" Type="http://schemas.openxmlformats.org/officeDocument/2006/relationships/slideLayout" Target="../slideLayouts/slideLayout168.xml"/><Relationship Id="rId9" Type="http://schemas.openxmlformats.org/officeDocument/2006/relationships/image" Target="../media/image4.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5" Type="http://schemas.openxmlformats.org/officeDocument/2006/relationships/slideLayout" Target="../slideLayouts/slideLayout176.xml"/><Relationship Id="rId4" Type="http://schemas.openxmlformats.org/officeDocument/2006/relationships/slideLayout" Target="../slideLayouts/slideLayout175.xml"/><Relationship Id="rId9"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2.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41" tIns="45321" rIns="90641" bIns="45321" anchor="ctr"/>
          <a:lstStyle/>
          <a:p>
            <a:endParaRPr lang="en-US" dirty="0"/>
          </a:p>
        </p:txBody>
      </p:sp>
      <p:sp>
        <p:nvSpPr>
          <p:cNvPr id="1026" name="Rectangle 2"/>
          <p:cNvSpPr>
            <a:spLocks noGrp="1" noChangeArrowheads="1"/>
          </p:cNvSpPr>
          <p:nvPr>
            <p:ph type="title"/>
          </p:nvPr>
        </p:nvSpPr>
        <p:spPr bwMode="auto">
          <a:xfrm>
            <a:off x="4343400" y="76200"/>
            <a:ext cx="464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62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35"/>
            <a:ext cx="4343400" cy="507026"/>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41" tIns="45321" rIns="90641" bIns="45321">
            <a:spAutoFit/>
          </a:bodyPr>
          <a:lstStyle/>
          <a:p>
            <a:pPr>
              <a:spcBef>
                <a:spcPct val="50000"/>
              </a:spcBef>
            </a:pPr>
            <a:r>
              <a:rPr lang="en-US" altLang="en-US" sz="2700" b="1" dirty="0">
                <a:solidFill>
                  <a:srgbClr val="5D88A2"/>
                </a:solidFill>
                <a:effectLst>
                  <a:outerShdw blurRad="38100" dist="38100" dir="2700000" algn="tl">
                    <a:srgbClr val="C0C0C0"/>
                  </a:outerShdw>
                </a:effectLst>
              </a:rPr>
              <a:t>18.1 Rates of Reaction</a:t>
            </a:r>
            <a:r>
              <a:rPr lang="en-US" altLang="en-US" sz="2700" b="1" dirty="0">
                <a:solidFill>
                  <a:srgbClr val="5D88A2"/>
                </a:solidFill>
                <a:effectLst>
                  <a:outerShdw blurRad="38100" dist="38100" dir="2700000" algn="tl">
                    <a:srgbClr val="C0C0C0"/>
                  </a:outerShdw>
                </a:effectLst>
                <a:ea typeface="ヒラギノ角ゴ Pro W3" pitchFamily="28" charset="-128"/>
              </a:rPr>
              <a:t> &gt;</a:t>
            </a:r>
          </a:p>
        </p:txBody>
      </p:sp>
      <p:sp>
        <p:nvSpPr>
          <p:cNvPr id="1037" name="Text Box 13"/>
          <p:cNvSpPr txBox="1">
            <a:spLocks noChangeArrowheads="1"/>
          </p:cNvSpPr>
          <p:nvPr userDrawn="1"/>
        </p:nvSpPr>
        <p:spPr bwMode="auto">
          <a:xfrm>
            <a:off x="0" y="6400830"/>
            <a:ext cx="1371600" cy="44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endParaRPr lang="en-US" altLang="en-US" dirty="0"/>
          </a:p>
        </p:txBody>
      </p:sp>
      <p:sp>
        <p:nvSpPr>
          <p:cNvPr id="1038" name="Text Box 14"/>
          <p:cNvSpPr txBox="1">
            <a:spLocks noChangeArrowheads="1"/>
          </p:cNvSpPr>
          <p:nvPr userDrawn="1"/>
        </p:nvSpPr>
        <p:spPr bwMode="auto">
          <a:xfrm>
            <a:off x="76200" y="6521478"/>
            <a:ext cx="1524000" cy="35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fld id="{043B3132-E9DC-45C5-BC08-4E51C8343E7C}" type="slidenum">
              <a:rPr lang="en-US" altLang="en-US" sz="1700"/>
              <a:pPr>
                <a:spcBef>
                  <a:spcPct val="50000"/>
                </a:spcBef>
              </a:pPr>
              <a:t>‹#›</a:t>
            </a:fld>
            <a:endParaRPr lang="en-US" altLang="en-US" sz="1700" dirty="0"/>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b" anchorCtr="0" compatLnSpc="1">
            <a:prstTxWarp prst="textNoShape">
              <a:avLst/>
            </a:prstTxWarp>
          </a:bodyPr>
          <a:lstStyle>
            <a:lvl1pPr algn="r">
              <a:defRPr sz="800"/>
            </a:lvl1pPr>
          </a:lstStyle>
          <a:p>
            <a:r>
              <a:rPr lang="en-US" altLang="en-US" dirty="0"/>
              <a:t>Copyright © Pearson Education, Inc., or its affiliates. All Rights Reserved.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23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4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597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294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9939" indent="-339939" algn="l" rtl="0" fontAlgn="base">
        <a:spcBef>
          <a:spcPct val="20000"/>
        </a:spcBef>
        <a:spcAft>
          <a:spcPct val="0"/>
        </a:spcAft>
        <a:defRPr sz="3200" kern="1200">
          <a:solidFill>
            <a:schemeClr val="tx1"/>
          </a:solidFill>
          <a:latin typeface="+mn-lt"/>
          <a:ea typeface="+mn-ea"/>
          <a:cs typeface="+mn-cs"/>
        </a:defRPr>
      </a:lvl1pPr>
      <a:lvl2pPr marL="736503" indent="-283274" algn="l" rtl="0" fontAlgn="base">
        <a:spcBef>
          <a:spcPct val="20000"/>
        </a:spcBef>
        <a:spcAft>
          <a:spcPct val="0"/>
        </a:spcAft>
        <a:buChar char="–"/>
        <a:defRPr sz="2700" kern="1200">
          <a:solidFill>
            <a:schemeClr val="tx1"/>
          </a:solidFill>
          <a:latin typeface="+mn-lt"/>
          <a:ea typeface="+mn-ea"/>
          <a:cs typeface="+mn-cs"/>
        </a:defRPr>
      </a:lvl2pPr>
      <a:lvl3pPr marL="1133081" indent="-226605" algn="l" rtl="0" fontAlgn="base">
        <a:spcBef>
          <a:spcPct val="20000"/>
        </a:spcBef>
        <a:spcAft>
          <a:spcPct val="0"/>
        </a:spcAft>
        <a:buChar char="•"/>
        <a:defRPr sz="2300" kern="1200">
          <a:solidFill>
            <a:schemeClr val="tx1"/>
          </a:solidFill>
          <a:latin typeface="+mn-lt"/>
          <a:ea typeface="+mn-ea"/>
          <a:cs typeface="+mn-cs"/>
        </a:defRPr>
      </a:lvl3pPr>
      <a:lvl4pPr marL="1586316" indent="-226605" algn="l" rtl="0" fontAlgn="base">
        <a:spcBef>
          <a:spcPct val="20000"/>
        </a:spcBef>
        <a:spcAft>
          <a:spcPct val="0"/>
        </a:spcAft>
        <a:buChar char="–"/>
        <a:defRPr sz="2100" kern="1200">
          <a:solidFill>
            <a:schemeClr val="tx1"/>
          </a:solidFill>
          <a:latin typeface="+mn-lt"/>
          <a:ea typeface="+mn-ea"/>
          <a:cs typeface="+mn-cs"/>
        </a:defRPr>
      </a:lvl4pPr>
      <a:lvl5pPr marL="2039555" indent="-226605" algn="l" rtl="0" fontAlgn="base">
        <a:spcBef>
          <a:spcPct val="20000"/>
        </a:spcBef>
        <a:spcAft>
          <a:spcPct val="0"/>
        </a:spcAft>
        <a:buChar char="»"/>
        <a:defRPr sz="2100" kern="1200">
          <a:solidFill>
            <a:schemeClr val="tx1"/>
          </a:solidFill>
          <a:latin typeface="+mn-lt"/>
          <a:ea typeface="+mn-ea"/>
          <a:cs typeface="+mn-cs"/>
        </a:defRPr>
      </a:lvl5pPr>
      <a:lvl6pPr marL="249278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01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9924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248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478" rtl="0" eaLnBrk="1" latinLnBrk="0" hangingPunct="1">
        <a:defRPr sz="1900" kern="1200">
          <a:solidFill>
            <a:schemeClr val="tx1"/>
          </a:solidFill>
          <a:latin typeface="+mn-lt"/>
          <a:ea typeface="+mn-ea"/>
          <a:cs typeface="+mn-cs"/>
        </a:defRPr>
      </a:lvl1pPr>
      <a:lvl2pPr marL="453237" algn="l" defTabSz="906478" rtl="0" eaLnBrk="1" latinLnBrk="0" hangingPunct="1">
        <a:defRPr sz="1900" kern="1200">
          <a:solidFill>
            <a:schemeClr val="tx1"/>
          </a:solidFill>
          <a:latin typeface="+mn-lt"/>
          <a:ea typeface="+mn-ea"/>
          <a:cs typeface="+mn-cs"/>
        </a:defRPr>
      </a:lvl2pPr>
      <a:lvl3pPr marL="906478" algn="l" defTabSz="906478" rtl="0" eaLnBrk="1" latinLnBrk="0" hangingPunct="1">
        <a:defRPr sz="1900" kern="1200">
          <a:solidFill>
            <a:schemeClr val="tx1"/>
          </a:solidFill>
          <a:latin typeface="+mn-lt"/>
          <a:ea typeface="+mn-ea"/>
          <a:cs typeface="+mn-cs"/>
        </a:defRPr>
      </a:lvl3pPr>
      <a:lvl4pPr marL="1359709" algn="l" defTabSz="906478" rtl="0" eaLnBrk="1" latinLnBrk="0" hangingPunct="1">
        <a:defRPr sz="1900" kern="1200">
          <a:solidFill>
            <a:schemeClr val="tx1"/>
          </a:solidFill>
          <a:latin typeface="+mn-lt"/>
          <a:ea typeface="+mn-ea"/>
          <a:cs typeface="+mn-cs"/>
        </a:defRPr>
      </a:lvl4pPr>
      <a:lvl5pPr marL="1812948" algn="l" defTabSz="906478" rtl="0" eaLnBrk="1" latinLnBrk="0" hangingPunct="1">
        <a:defRPr sz="1900" kern="1200">
          <a:solidFill>
            <a:schemeClr val="tx1"/>
          </a:solidFill>
          <a:latin typeface="+mn-lt"/>
          <a:ea typeface="+mn-ea"/>
          <a:cs typeface="+mn-cs"/>
        </a:defRPr>
      </a:lvl5pPr>
      <a:lvl6pPr marL="2266179" algn="l" defTabSz="906478" rtl="0" eaLnBrk="1" latinLnBrk="0" hangingPunct="1">
        <a:defRPr sz="1900" kern="1200">
          <a:solidFill>
            <a:schemeClr val="tx1"/>
          </a:solidFill>
          <a:latin typeface="+mn-lt"/>
          <a:ea typeface="+mn-ea"/>
          <a:cs typeface="+mn-cs"/>
        </a:defRPr>
      </a:lvl6pPr>
      <a:lvl7pPr marL="2719404" algn="l" defTabSz="906478" rtl="0" eaLnBrk="1" latinLnBrk="0" hangingPunct="1">
        <a:defRPr sz="1900" kern="1200">
          <a:solidFill>
            <a:schemeClr val="tx1"/>
          </a:solidFill>
          <a:latin typeface="+mn-lt"/>
          <a:ea typeface="+mn-ea"/>
          <a:cs typeface="+mn-cs"/>
        </a:defRPr>
      </a:lvl7pPr>
      <a:lvl8pPr marL="3172632" algn="l" defTabSz="906478" rtl="0" eaLnBrk="1" latinLnBrk="0" hangingPunct="1">
        <a:defRPr sz="1900" kern="1200">
          <a:solidFill>
            <a:schemeClr val="tx1"/>
          </a:solidFill>
          <a:latin typeface="+mn-lt"/>
          <a:ea typeface="+mn-ea"/>
          <a:cs typeface="+mn-cs"/>
        </a:defRPr>
      </a:lvl8pPr>
      <a:lvl9pPr marL="3625872" algn="l" defTabSz="90647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326" tIns="133527" rIns="324326" bIns="13352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395" tIns="190774" rIns="343395" bIns="19077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415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Lst>
  <p:hf sldNum="0" hdr="0" dt="0"/>
  <p:txStyles>
    <p:titleStyle>
      <a:lvl1pPr marL="1136073" indent="-113607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3754" algn="l" rtl="0" eaLnBrk="1" fontAlgn="base" hangingPunct="1">
        <a:spcBef>
          <a:spcPct val="0"/>
        </a:spcBef>
        <a:spcAft>
          <a:spcPct val="0"/>
        </a:spcAft>
        <a:defRPr sz="3200" b="1">
          <a:solidFill>
            <a:srgbClr val="2877C4"/>
          </a:solidFill>
          <a:latin typeface="Arial" charset="0"/>
        </a:defRPr>
      </a:lvl6pPr>
      <a:lvl7pPr marL="907518" algn="l" rtl="0" eaLnBrk="1" fontAlgn="base" hangingPunct="1">
        <a:spcBef>
          <a:spcPct val="0"/>
        </a:spcBef>
        <a:spcAft>
          <a:spcPct val="0"/>
        </a:spcAft>
        <a:defRPr sz="3200" b="1">
          <a:solidFill>
            <a:srgbClr val="2877C4"/>
          </a:solidFill>
          <a:latin typeface="Arial" charset="0"/>
        </a:defRPr>
      </a:lvl7pPr>
      <a:lvl8pPr marL="1361264" algn="l" rtl="0" eaLnBrk="1" fontAlgn="base" hangingPunct="1">
        <a:spcBef>
          <a:spcPct val="0"/>
        </a:spcBef>
        <a:spcAft>
          <a:spcPct val="0"/>
        </a:spcAft>
        <a:defRPr sz="3200" b="1">
          <a:solidFill>
            <a:srgbClr val="2877C4"/>
          </a:solidFill>
          <a:latin typeface="Arial" charset="0"/>
        </a:defRPr>
      </a:lvl8pPr>
      <a:lvl9pPr marL="181502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454" indent="-226867"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0632" indent="-22529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2577" indent="-23317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0316" indent="-225290" algn="l" rtl="0" eaLnBrk="1" fontAlgn="base" hangingPunct="1">
        <a:lnSpc>
          <a:spcPct val="115000"/>
        </a:lnSpc>
        <a:spcBef>
          <a:spcPct val="20000"/>
        </a:spcBef>
        <a:spcAft>
          <a:spcPct val="0"/>
        </a:spcAft>
        <a:buChar char="»"/>
        <a:defRPr sz="2100">
          <a:solidFill>
            <a:srgbClr val="000000"/>
          </a:solidFill>
          <a:latin typeface="+mn-lt"/>
        </a:defRPr>
      </a:lvl5pPr>
      <a:lvl6pPr marL="2494066" indent="-225290" algn="l" rtl="0" eaLnBrk="1" fontAlgn="base" hangingPunct="1">
        <a:lnSpc>
          <a:spcPct val="115000"/>
        </a:lnSpc>
        <a:spcBef>
          <a:spcPct val="20000"/>
        </a:spcBef>
        <a:spcAft>
          <a:spcPct val="0"/>
        </a:spcAft>
        <a:buChar char="»"/>
        <a:defRPr sz="2100">
          <a:solidFill>
            <a:srgbClr val="000000"/>
          </a:solidFill>
          <a:latin typeface="+mn-lt"/>
        </a:defRPr>
      </a:lvl6pPr>
      <a:lvl7pPr marL="2947819" indent="-225290" algn="l" rtl="0" eaLnBrk="1" fontAlgn="base" hangingPunct="1">
        <a:lnSpc>
          <a:spcPct val="115000"/>
        </a:lnSpc>
        <a:spcBef>
          <a:spcPct val="20000"/>
        </a:spcBef>
        <a:spcAft>
          <a:spcPct val="0"/>
        </a:spcAft>
        <a:buChar char="»"/>
        <a:defRPr sz="2100">
          <a:solidFill>
            <a:srgbClr val="000000"/>
          </a:solidFill>
          <a:latin typeface="+mn-lt"/>
        </a:defRPr>
      </a:lvl7pPr>
      <a:lvl8pPr marL="3401575" indent="-225290" algn="l" rtl="0" eaLnBrk="1" fontAlgn="base" hangingPunct="1">
        <a:lnSpc>
          <a:spcPct val="115000"/>
        </a:lnSpc>
        <a:spcBef>
          <a:spcPct val="20000"/>
        </a:spcBef>
        <a:spcAft>
          <a:spcPct val="0"/>
        </a:spcAft>
        <a:buChar char="»"/>
        <a:defRPr sz="2100">
          <a:solidFill>
            <a:srgbClr val="000000"/>
          </a:solidFill>
          <a:latin typeface="+mn-lt"/>
        </a:defRPr>
      </a:lvl8pPr>
      <a:lvl9pPr marL="3855327" indent="-22529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518" rtl="0" eaLnBrk="1" latinLnBrk="0" hangingPunct="1">
        <a:defRPr sz="1900" kern="1200">
          <a:solidFill>
            <a:schemeClr val="tx1"/>
          </a:solidFill>
          <a:latin typeface="+mn-lt"/>
          <a:ea typeface="+mn-ea"/>
          <a:cs typeface="+mn-cs"/>
        </a:defRPr>
      </a:lvl1pPr>
      <a:lvl2pPr marL="453754" algn="l" defTabSz="907518" rtl="0" eaLnBrk="1" latinLnBrk="0" hangingPunct="1">
        <a:defRPr sz="1900" kern="1200">
          <a:solidFill>
            <a:schemeClr val="tx1"/>
          </a:solidFill>
          <a:latin typeface="+mn-lt"/>
          <a:ea typeface="+mn-ea"/>
          <a:cs typeface="+mn-cs"/>
        </a:defRPr>
      </a:lvl2pPr>
      <a:lvl3pPr marL="907518" algn="l" defTabSz="907518" rtl="0" eaLnBrk="1" latinLnBrk="0" hangingPunct="1">
        <a:defRPr sz="1900" kern="1200">
          <a:solidFill>
            <a:schemeClr val="tx1"/>
          </a:solidFill>
          <a:latin typeface="+mn-lt"/>
          <a:ea typeface="+mn-ea"/>
          <a:cs typeface="+mn-cs"/>
        </a:defRPr>
      </a:lvl3pPr>
      <a:lvl4pPr marL="1361264" algn="l" defTabSz="907518" rtl="0" eaLnBrk="1" latinLnBrk="0" hangingPunct="1">
        <a:defRPr sz="1900" kern="1200">
          <a:solidFill>
            <a:schemeClr val="tx1"/>
          </a:solidFill>
          <a:latin typeface="+mn-lt"/>
          <a:ea typeface="+mn-ea"/>
          <a:cs typeface="+mn-cs"/>
        </a:defRPr>
      </a:lvl4pPr>
      <a:lvl5pPr marL="1815028" algn="l" defTabSz="907518" rtl="0" eaLnBrk="1" latinLnBrk="0" hangingPunct="1">
        <a:defRPr sz="1900" kern="1200">
          <a:solidFill>
            <a:schemeClr val="tx1"/>
          </a:solidFill>
          <a:latin typeface="+mn-lt"/>
          <a:ea typeface="+mn-ea"/>
          <a:cs typeface="+mn-cs"/>
        </a:defRPr>
      </a:lvl5pPr>
      <a:lvl6pPr marL="2268774" algn="l" defTabSz="907518" rtl="0" eaLnBrk="1" latinLnBrk="0" hangingPunct="1">
        <a:defRPr sz="1900" kern="1200">
          <a:solidFill>
            <a:schemeClr val="tx1"/>
          </a:solidFill>
          <a:latin typeface="+mn-lt"/>
          <a:ea typeface="+mn-ea"/>
          <a:cs typeface="+mn-cs"/>
        </a:defRPr>
      </a:lvl6pPr>
      <a:lvl7pPr marL="2722523" algn="l" defTabSz="907518" rtl="0" eaLnBrk="1" latinLnBrk="0" hangingPunct="1">
        <a:defRPr sz="1900" kern="1200">
          <a:solidFill>
            <a:schemeClr val="tx1"/>
          </a:solidFill>
          <a:latin typeface="+mn-lt"/>
          <a:ea typeface="+mn-ea"/>
          <a:cs typeface="+mn-cs"/>
        </a:defRPr>
      </a:lvl7pPr>
      <a:lvl8pPr marL="3176275" algn="l" defTabSz="907518" rtl="0" eaLnBrk="1" latinLnBrk="0" hangingPunct="1">
        <a:defRPr sz="1900" kern="1200">
          <a:solidFill>
            <a:schemeClr val="tx1"/>
          </a:solidFill>
          <a:latin typeface="+mn-lt"/>
          <a:ea typeface="+mn-ea"/>
          <a:cs typeface="+mn-cs"/>
        </a:defRPr>
      </a:lvl8pPr>
      <a:lvl9pPr marL="3630031" algn="l" defTabSz="907518"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4032" tIns="133403" rIns="324032" bIns="13340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080" tIns="190597" rIns="343080" bIns="1905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35"/>
            <a:ext cx="495842" cy="1077371"/>
          </a:xfrm>
          <a:prstGeom prst="rect">
            <a:avLst/>
          </a:prstGeom>
          <a:noFill/>
        </p:spPr>
        <p:txBody>
          <a:bodyPr wrap="square" lIns="190597" tIns="95326" rIns="190597" bIns="95326"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331384649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hf sldNum="0" hdr="0" dt="0"/>
  <p:txStyles>
    <p:titleStyle>
      <a:lvl1pPr marL="1135031" indent="-113503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3340" algn="l" rtl="0" eaLnBrk="1" fontAlgn="base" hangingPunct="1">
        <a:spcBef>
          <a:spcPct val="0"/>
        </a:spcBef>
        <a:spcAft>
          <a:spcPct val="0"/>
        </a:spcAft>
        <a:defRPr sz="3200" b="1">
          <a:solidFill>
            <a:srgbClr val="2877C4"/>
          </a:solidFill>
          <a:latin typeface="Arial" charset="0"/>
        </a:defRPr>
      </a:lvl6pPr>
      <a:lvl7pPr marL="906686" algn="l" rtl="0" eaLnBrk="1" fontAlgn="base" hangingPunct="1">
        <a:spcBef>
          <a:spcPct val="0"/>
        </a:spcBef>
        <a:spcAft>
          <a:spcPct val="0"/>
        </a:spcAft>
        <a:defRPr sz="3200" b="1">
          <a:solidFill>
            <a:srgbClr val="2877C4"/>
          </a:solidFill>
          <a:latin typeface="Arial" charset="0"/>
        </a:defRPr>
      </a:lvl7pPr>
      <a:lvl8pPr marL="1360020" algn="l" rtl="0" eaLnBrk="1" fontAlgn="base" hangingPunct="1">
        <a:spcBef>
          <a:spcPct val="0"/>
        </a:spcBef>
        <a:spcAft>
          <a:spcPct val="0"/>
        </a:spcAft>
        <a:defRPr sz="3200" b="1">
          <a:solidFill>
            <a:srgbClr val="2877C4"/>
          </a:solidFill>
          <a:latin typeface="Arial" charset="0"/>
        </a:defRPr>
      </a:lvl8pPr>
      <a:lvl9pPr marL="181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4935" indent="-234935"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3995" indent="-363995"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1217" indent="-2329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8442" indent="-225082" algn="l" rtl="0" eaLnBrk="1" fontAlgn="base" hangingPunct="1">
        <a:lnSpc>
          <a:spcPct val="115000"/>
        </a:lnSpc>
        <a:spcBef>
          <a:spcPct val="20000"/>
        </a:spcBef>
        <a:spcAft>
          <a:spcPct val="0"/>
        </a:spcAft>
        <a:buChar char="»"/>
        <a:defRPr sz="2100">
          <a:solidFill>
            <a:srgbClr val="000000"/>
          </a:solidFill>
          <a:latin typeface="+mn-lt"/>
        </a:defRPr>
      </a:lvl5pPr>
      <a:lvl6pPr marL="2491780" indent="-225082" algn="l" rtl="0" eaLnBrk="1" fontAlgn="base" hangingPunct="1">
        <a:lnSpc>
          <a:spcPct val="115000"/>
        </a:lnSpc>
        <a:spcBef>
          <a:spcPct val="20000"/>
        </a:spcBef>
        <a:spcAft>
          <a:spcPct val="0"/>
        </a:spcAft>
        <a:buChar char="»"/>
        <a:defRPr sz="2100">
          <a:solidFill>
            <a:srgbClr val="000000"/>
          </a:solidFill>
          <a:latin typeface="+mn-lt"/>
        </a:defRPr>
      </a:lvl6pPr>
      <a:lvl7pPr marL="2945116" indent="-225082" algn="l" rtl="0" eaLnBrk="1" fontAlgn="base" hangingPunct="1">
        <a:lnSpc>
          <a:spcPct val="115000"/>
        </a:lnSpc>
        <a:spcBef>
          <a:spcPct val="20000"/>
        </a:spcBef>
        <a:spcAft>
          <a:spcPct val="0"/>
        </a:spcAft>
        <a:buChar char="»"/>
        <a:defRPr sz="2100">
          <a:solidFill>
            <a:srgbClr val="000000"/>
          </a:solidFill>
          <a:latin typeface="+mn-lt"/>
        </a:defRPr>
      </a:lvl7pPr>
      <a:lvl8pPr marL="3398458" indent="-225082" algn="l" rtl="0" eaLnBrk="1" fontAlgn="base" hangingPunct="1">
        <a:lnSpc>
          <a:spcPct val="115000"/>
        </a:lnSpc>
        <a:spcBef>
          <a:spcPct val="20000"/>
        </a:spcBef>
        <a:spcAft>
          <a:spcPct val="0"/>
        </a:spcAft>
        <a:buChar char="»"/>
        <a:defRPr sz="2100">
          <a:solidFill>
            <a:srgbClr val="000000"/>
          </a:solidFill>
          <a:latin typeface="+mn-lt"/>
        </a:defRPr>
      </a:lvl8pPr>
      <a:lvl9pPr marL="3851792" indent="-2250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686" rtl="0" eaLnBrk="1" latinLnBrk="0" hangingPunct="1">
        <a:defRPr sz="1900" kern="1200">
          <a:solidFill>
            <a:schemeClr val="tx1"/>
          </a:solidFill>
          <a:latin typeface="+mn-lt"/>
          <a:ea typeface="+mn-ea"/>
          <a:cs typeface="+mn-cs"/>
        </a:defRPr>
      </a:lvl1pPr>
      <a:lvl2pPr marL="453340" algn="l" defTabSz="906686" rtl="0" eaLnBrk="1" latinLnBrk="0" hangingPunct="1">
        <a:defRPr sz="1900" kern="1200">
          <a:solidFill>
            <a:schemeClr val="tx1"/>
          </a:solidFill>
          <a:latin typeface="+mn-lt"/>
          <a:ea typeface="+mn-ea"/>
          <a:cs typeface="+mn-cs"/>
        </a:defRPr>
      </a:lvl2pPr>
      <a:lvl3pPr marL="906686" algn="l" defTabSz="906686" rtl="0" eaLnBrk="1" latinLnBrk="0" hangingPunct="1">
        <a:defRPr sz="1900" kern="1200">
          <a:solidFill>
            <a:schemeClr val="tx1"/>
          </a:solidFill>
          <a:latin typeface="+mn-lt"/>
          <a:ea typeface="+mn-ea"/>
          <a:cs typeface="+mn-cs"/>
        </a:defRPr>
      </a:lvl3pPr>
      <a:lvl4pPr marL="1360020" algn="l" defTabSz="906686" rtl="0" eaLnBrk="1" latinLnBrk="0" hangingPunct="1">
        <a:defRPr sz="1900" kern="1200">
          <a:solidFill>
            <a:schemeClr val="tx1"/>
          </a:solidFill>
          <a:latin typeface="+mn-lt"/>
          <a:ea typeface="+mn-ea"/>
          <a:cs typeface="+mn-cs"/>
        </a:defRPr>
      </a:lvl4pPr>
      <a:lvl5pPr marL="1813364" algn="l" defTabSz="906686" rtl="0" eaLnBrk="1" latinLnBrk="0" hangingPunct="1">
        <a:defRPr sz="1900" kern="1200">
          <a:solidFill>
            <a:schemeClr val="tx1"/>
          </a:solidFill>
          <a:latin typeface="+mn-lt"/>
          <a:ea typeface="+mn-ea"/>
          <a:cs typeface="+mn-cs"/>
        </a:defRPr>
      </a:lvl5pPr>
      <a:lvl6pPr marL="2266698" algn="l" defTabSz="906686" rtl="0" eaLnBrk="1" latinLnBrk="0" hangingPunct="1">
        <a:defRPr sz="1900" kern="1200">
          <a:solidFill>
            <a:schemeClr val="tx1"/>
          </a:solidFill>
          <a:latin typeface="+mn-lt"/>
          <a:ea typeface="+mn-ea"/>
          <a:cs typeface="+mn-cs"/>
        </a:defRPr>
      </a:lvl6pPr>
      <a:lvl7pPr marL="2720028" algn="l" defTabSz="906686" rtl="0" eaLnBrk="1" latinLnBrk="0" hangingPunct="1">
        <a:defRPr sz="1900" kern="1200">
          <a:solidFill>
            <a:schemeClr val="tx1"/>
          </a:solidFill>
          <a:latin typeface="+mn-lt"/>
          <a:ea typeface="+mn-ea"/>
          <a:cs typeface="+mn-cs"/>
        </a:defRPr>
      </a:lvl7pPr>
      <a:lvl8pPr marL="3173359" algn="l" defTabSz="906686" rtl="0" eaLnBrk="1" latinLnBrk="0" hangingPunct="1">
        <a:defRPr sz="1900" kern="1200">
          <a:solidFill>
            <a:schemeClr val="tx1"/>
          </a:solidFill>
          <a:latin typeface="+mn-lt"/>
          <a:ea typeface="+mn-ea"/>
          <a:cs typeface="+mn-cs"/>
        </a:defRPr>
      </a:lvl8pPr>
      <a:lvl9pPr marL="3626703" algn="l" defTabSz="906686"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4550" tIns="133621" rIns="324550" bIns="13362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634" tIns="190906" rIns="343634" bIns="19090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39"/>
            <a:ext cx="495842" cy="1077668"/>
          </a:xfrm>
          <a:prstGeom prst="rect">
            <a:avLst/>
          </a:prstGeom>
          <a:noFill/>
        </p:spPr>
        <p:txBody>
          <a:bodyPr wrap="square" lIns="190906" tIns="95473" rIns="190906" bIns="95473"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5477162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dt="0"/>
  <p:txStyles>
    <p:titleStyle>
      <a:lvl1pPr marL="1136854" indent="-1136854"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067" algn="l" rtl="0" eaLnBrk="1" fontAlgn="base" hangingPunct="1">
        <a:spcBef>
          <a:spcPct val="0"/>
        </a:spcBef>
        <a:spcAft>
          <a:spcPct val="0"/>
        </a:spcAft>
        <a:defRPr sz="3200" b="1">
          <a:solidFill>
            <a:srgbClr val="2877C4"/>
          </a:solidFill>
          <a:latin typeface="Arial" charset="0"/>
        </a:defRPr>
      </a:lvl6pPr>
      <a:lvl7pPr marL="908142" algn="l" rtl="0" eaLnBrk="1" fontAlgn="base" hangingPunct="1">
        <a:spcBef>
          <a:spcPct val="0"/>
        </a:spcBef>
        <a:spcAft>
          <a:spcPct val="0"/>
        </a:spcAft>
        <a:defRPr sz="3200" b="1">
          <a:solidFill>
            <a:srgbClr val="2877C4"/>
          </a:solidFill>
          <a:latin typeface="Arial" charset="0"/>
        </a:defRPr>
      </a:lvl7pPr>
      <a:lvl8pPr marL="1362201" algn="l" rtl="0" eaLnBrk="1" fontAlgn="base" hangingPunct="1">
        <a:spcBef>
          <a:spcPct val="0"/>
        </a:spcBef>
        <a:spcAft>
          <a:spcPct val="0"/>
        </a:spcAft>
        <a:defRPr sz="3200" b="1">
          <a:solidFill>
            <a:srgbClr val="2877C4"/>
          </a:solidFill>
          <a:latin typeface="Arial" charset="0"/>
        </a:defRPr>
      </a:lvl8pPr>
      <a:lvl9pPr marL="181627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315" indent="-235315"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4583" indent="-364583"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3598" indent="-23333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1721" indent="-225445" algn="l" rtl="0" eaLnBrk="1" fontAlgn="base" hangingPunct="1">
        <a:lnSpc>
          <a:spcPct val="115000"/>
        </a:lnSpc>
        <a:spcBef>
          <a:spcPct val="20000"/>
        </a:spcBef>
        <a:spcAft>
          <a:spcPct val="0"/>
        </a:spcAft>
        <a:buChar char="»"/>
        <a:defRPr sz="2100">
          <a:solidFill>
            <a:srgbClr val="000000"/>
          </a:solidFill>
          <a:latin typeface="+mn-lt"/>
        </a:defRPr>
      </a:lvl5pPr>
      <a:lvl6pPr marL="2495782" indent="-225445" algn="l" rtl="0" eaLnBrk="1" fontAlgn="base" hangingPunct="1">
        <a:lnSpc>
          <a:spcPct val="115000"/>
        </a:lnSpc>
        <a:spcBef>
          <a:spcPct val="20000"/>
        </a:spcBef>
        <a:spcAft>
          <a:spcPct val="0"/>
        </a:spcAft>
        <a:buChar char="»"/>
        <a:defRPr sz="2100">
          <a:solidFill>
            <a:srgbClr val="000000"/>
          </a:solidFill>
          <a:latin typeface="+mn-lt"/>
        </a:defRPr>
      </a:lvl6pPr>
      <a:lvl7pPr marL="2949849" indent="-225445" algn="l" rtl="0" eaLnBrk="1" fontAlgn="base" hangingPunct="1">
        <a:lnSpc>
          <a:spcPct val="115000"/>
        </a:lnSpc>
        <a:spcBef>
          <a:spcPct val="20000"/>
        </a:spcBef>
        <a:spcAft>
          <a:spcPct val="0"/>
        </a:spcAft>
        <a:buChar char="»"/>
        <a:defRPr sz="2100">
          <a:solidFill>
            <a:srgbClr val="000000"/>
          </a:solidFill>
          <a:latin typeface="+mn-lt"/>
        </a:defRPr>
      </a:lvl7pPr>
      <a:lvl8pPr marL="3403916" indent="-225445" algn="l" rtl="0" eaLnBrk="1" fontAlgn="base" hangingPunct="1">
        <a:lnSpc>
          <a:spcPct val="115000"/>
        </a:lnSpc>
        <a:spcBef>
          <a:spcPct val="20000"/>
        </a:spcBef>
        <a:spcAft>
          <a:spcPct val="0"/>
        </a:spcAft>
        <a:buChar char="»"/>
        <a:defRPr sz="2100">
          <a:solidFill>
            <a:srgbClr val="000000"/>
          </a:solidFill>
          <a:latin typeface="+mn-lt"/>
        </a:defRPr>
      </a:lvl8pPr>
      <a:lvl9pPr marL="3857981" indent="-2254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142" rtl="0" eaLnBrk="1" latinLnBrk="0" hangingPunct="1">
        <a:defRPr sz="1900" kern="1200">
          <a:solidFill>
            <a:schemeClr val="tx1"/>
          </a:solidFill>
          <a:latin typeface="+mn-lt"/>
          <a:ea typeface="+mn-ea"/>
          <a:cs typeface="+mn-cs"/>
        </a:defRPr>
      </a:lvl1pPr>
      <a:lvl2pPr marL="454067" algn="l" defTabSz="908142" rtl="0" eaLnBrk="1" latinLnBrk="0" hangingPunct="1">
        <a:defRPr sz="1900" kern="1200">
          <a:solidFill>
            <a:schemeClr val="tx1"/>
          </a:solidFill>
          <a:latin typeface="+mn-lt"/>
          <a:ea typeface="+mn-ea"/>
          <a:cs typeface="+mn-cs"/>
        </a:defRPr>
      </a:lvl2pPr>
      <a:lvl3pPr marL="908142" algn="l" defTabSz="908142" rtl="0" eaLnBrk="1" latinLnBrk="0" hangingPunct="1">
        <a:defRPr sz="1900" kern="1200">
          <a:solidFill>
            <a:schemeClr val="tx1"/>
          </a:solidFill>
          <a:latin typeface="+mn-lt"/>
          <a:ea typeface="+mn-ea"/>
          <a:cs typeface="+mn-cs"/>
        </a:defRPr>
      </a:lvl3pPr>
      <a:lvl4pPr marL="1362201" algn="l" defTabSz="908142" rtl="0" eaLnBrk="1" latinLnBrk="0" hangingPunct="1">
        <a:defRPr sz="1900" kern="1200">
          <a:solidFill>
            <a:schemeClr val="tx1"/>
          </a:solidFill>
          <a:latin typeface="+mn-lt"/>
          <a:ea typeface="+mn-ea"/>
          <a:cs typeface="+mn-cs"/>
        </a:defRPr>
      </a:lvl4pPr>
      <a:lvl5pPr marL="1816276" algn="l" defTabSz="908142" rtl="0" eaLnBrk="1" latinLnBrk="0" hangingPunct="1">
        <a:defRPr sz="1900" kern="1200">
          <a:solidFill>
            <a:schemeClr val="tx1"/>
          </a:solidFill>
          <a:latin typeface="+mn-lt"/>
          <a:ea typeface="+mn-ea"/>
          <a:cs typeface="+mn-cs"/>
        </a:defRPr>
      </a:lvl5pPr>
      <a:lvl6pPr marL="2270337" algn="l" defTabSz="908142" rtl="0" eaLnBrk="1" latinLnBrk="0" hangingPunct="1">
        <a:defRPr sz="1900" kern="1200">
          <a:solidFill>
            <a:schemeClr val="tx1"/>
          </a:solidFill>
          <a:latin typeface="+mn-lt"/>
          <a:ea typeface="+mn-ea"/>
          <a:cs typeface="+mn-cs"/>
        </a:defRPr>
      </a:lvl6pPr>
      <a:lvl7pPr marL="2724395" algn="l" defTabSz="908142" rtl="0" eaLnBrk="1" latinLnBrk="0" hangingPunct="1">
        <a:defRPr sz="1900" kern="1200">
          <a:solidFill>
            <a:schemeClr val="tx1"/>
          </a:solidFill>
          <a:latin typeface="+mn-lt"/>
          <a:ea typeface="+mn-ea"/>
          <a:cs typeface="+mn-cs"/>
        </a:defRPr>
      </a:lvl7pPr>
      <a:lvl8pPr marL="3178462" algn="l" defTabSz="908142" rtl="0" eaLnBrk="1" latinLnBrk="0" hangingPunct="1">
        <a:defRPr sz="1900" kern="1200">
          <a:solidFill>
            <a:schemeClr val="tx1"/>
          </a:solidFill>
          <a:latin typeface="+mn-lt"/>
          <a:ea typeface="+mn-ea"/>
          <a:cs typeface="+mn-cs"/>
        </a:defRPr>
      </a:lvl8pPr>
      <a:lvl9pPr marL="3632527" algn="l" defTabSz="908142"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4550" tIns="133621" rIns="324550" bIns="13362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634" tIns="190906" rIns="343634" bIns="19090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39"/>
            <a:ext cx="495842" cy="1077668"/>
          </a:xfrm>
          <a:prstGeom prst="rect">
            <a:avLst/>
          </a:prstGeom>
          <a:noFill/>
        </p:spPr>
        <p:txBody>
          <a:bodyPr wrap="square" lIns="190906" tIns="95473" rIns="190906" bIns="95473"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rPr>
              <a:t>*</a:t>
            </a:r>
          </a:p>
        </p:txBody>
      </p:sp>
    </p:spTree>
    <p:extLst>
      <p:ext uri="{BB962C8B-B14F-4D97-AF65-F5344CB8AC3E}">
        <p14:creationId xmlns:p14="http://schemas.microsoft.com/office/powerpoint/2010/main" val="77839952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hf sldNum="0" hdr="0" dt="0"/>
  <p:txStyles>
    <p:titleStyle>
      <a:lvl1pPr marL="1136854" indent="-1136854"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067" algn="l" rtl="0" eaLnBrk="1" fontAlgn="base" hangingPunct="1">
        <a:spcBef>
          <a:spcPct val="0"/>
        </a:spcBef>
        <a:spcAft>
          <a:spcPct val="0"/>
        </a:spcAft>
        <a:defRPr sz="3200" b="1">
          <a:solidFill>
            <a:srgbClr val="2877C4"/>
          </a:solidFill>
          <a:latin typeface="Arial" charset="0"/>
        </a:defRPr>
      </a:lvl6pPr>
      <a:lvl7pPr marL="908142" algn="l" rtl="0" eaLnBrk="1" fontAlgn="base" hangingPunct="1">
        <a:spcBef>
          <a:spcPct val="0"/>
        </a:spcBef>
        <a:spcAft>
          <a:spcPct val="0"/>
        </a:spcAft>
        <a:defRPr sz="3200" b="1">
          <a:solidFill>
            <a:srgbClr val="2877C4"/>
          </a:solidFill>
          <a:latin typeface="Arial" charset="0"/>
        </a:defRPr>
      </a:lvl7pPr>
      <a:lvl8pPr marL="1362201" algn="l" rtl="0" eaLnBrk="1" fontAlgn="base" hangingPunct="1">
        <a:spcBef>
          <a:spcPct val="0"/>
        </a:spcBef>
        <a:spcAft>
          <a:spcPct val="0"/>
        </a:spcAft>
        <a:defRPr sz="3200" b="1">
          <a:solidFill>
            <a:srgbClr val="2877C4"/>
          </a:solidFill>
          <a:latin typeface="Arial" charset="0"/>
        </a:defRPr>
      </a:lvl8pPr>
      <a:lvl9pPr marL="181627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315" indent="-235315"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4583" indent="-364583"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3598" indent="-23333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1721" indent="-225445" algn="l" rtl="0" eaLnBrk="1" fontAlgn="base" hangingPunct="1">
        <a:lnSpc>
          <a:spcPct val="115000"/>
        </a:lnSpc>
        <a:spcBef>
          <a:spcPct val="20000"/>
        </a:spcBef>
        <a:spcAft>
          <a:spcPct val="0"/>
        </a:spcAft>
        <a:buChar char="»"/>
        <a:defRPr sz="2100">
          <a:solidFill>
            <a:srgbClr val="000000"/>
          </a:solidFill>
          <a:latin typeface="+mn-lt"/>
        </a:defRPr>
      </a:lvl5pPr>
      <a:lvl6pPr marL="2495782" indent="-225445" algn="l" rtl="0" eaLnBrk="1" fontAlgn="base" hangingPunct="1">
        <a:lnSpc>
          <a:spcPct val="115000"/>
        </a:lnSpc>
        <a:spcBef>
          <a:spcPct val="20000"/>
        </a:spcBef>
        <a:spcAft>
          <a:spcPct val="0"/>
        </a:spcAft>
        <a:buChar char="»"/>
        <a:defRPr sz="2100">
          <a:solidFill>
            <a:srgbClr val="000000"/>
          </a:solidFill>
          <a:latin typeface="+mn-lt"/>
        </a:defRPr>
      </a:lvl6pPr>
      <a:lvl7pPr marL="2949849" indent="-225445" algn="l" rtl="0" eaLnBrk="1" fontAlgn="base" hangingPunct="1">
        <a:lnSpc>
          <a:spcPct val="115000"/>
        </a:lnSpc>
        <a:spcBef>
          <a:spcPct val="20000"/>
        </a:spcBef>
        <a:spcAft>
          <a:spcPct val="0"/>
        </a:spcAft>
        <a:buChar char="»"/>
        <a:defRPr sz="2100">
          <a:solidFill>
            <a:srgbClr val="000000"/>
          </a:solidFill>
          <a:latin typeface="+mn-lt"/>
        </a:defRPr>
      </a:lvl7pPr>
      <a:lvl8pPr marL="3403916" indent="-225445" algn="l" rtl="0" eaLnBrk="1" fontAlgn="base" hangingPunct="1">
        <a:lnSpc>
          <a:spcPct val="115000"/>
        </a:lnSpc>
        <a:spcBef>
          <a:spcPct val="20000"/>
        </a:spcBef>
        <a:spcAft>
          <a:spcPct val="0"/>
        </a:spcAft>
        <a:buChar char="»"/>
        <a:defRPr sz="2100">
          <a:solidFill>
            <a:srgbClr val="000000"/>
          </a:solidFill>
          <a:latin typeface="+mn-lt"/>
        </a:defRPr>
      </a:lvl8pPr>
      <a:lvl9pPr marL="3857981" indent="-2254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142" rtl="0" eaLnBrk="1" latinLnBrk="0" hangingPunct="1">
        <a:defRPr sz="1900" kern="1200">
          <a:solidFill>
            <a:schemeClr val="tx1"/>
          </a:solidFill>
          <a:latin typeface="+mn-lt"/>
          <a:ea typeface="+mn-ea"/>
          <a:cs typeface="+mn-cs"/>
        </a:defRPr>
      </a:lvl1pPr>
      <a:lvl2pPr marL="454067" algn="l" defTabSz="908142" rtl="0" eaLnBrk="1" latinLnBrk="0" hangingPunct="1">
        <a:defRPr sz="1900" kern="1200">
          <a:solidFill>
            <a:schemeClr val="tx1"/>
          </a:solidFill>
          <a:latin typeface="+mn-lt"/>
          <a:ea typeface="+mn-ea"/>
          <a:cs typeface="+mn-cs"/>
        </a:defRPr>
      </a:lvl2pPr>
      <a:lvl3pPr marL="908142" algn="l" defTabSz="908142" rtl="0" eaLnBrk="1" latinLnBrk="0" hangingPunct="1">
        <a:defRPr sz="1900" kern="1200">
          <a:solidFill>
            <a:schemeClr val="tx1"/>
          </a:solidFill>
          <a:latin typeface="+mn-lt"/>
          <a:ea typeface="+mn-ea"/>
          <a:cs typeface="+mn-cs"/>
        </a:defRPr>
      </a:lvl3pPr>
      <a:lvl4pPr marL="1362201" algn="l" defTabSz="908142" rtl="0" eaLnBrk="1" latinLnBrk="0" hangingPunct="1">
        <a:defRPr sz="1900" kern="1200">
          <a:solidFill>
            <a:schemeClr val="tx1"/>
          </a:solidFill>
          <a:latin typeface="+mn-lt"/>
          <a:ea typeface="+mn-ea"/>
          <a:cs typeface="+mn-cs"/>
        </a:defRPr>
      </a:lvl4pPr>
      <a:lvl5pPr marL="1816276" algn="l" defTabSz="908142" rtl="0" eaLnBrk="1" latinLnBrk="0" hangingPunct="1">
        <a:defRPr sz="1900" kern="1200">
          <a:solidFill>
            <a:schemeClr val="tx1"/>
          </a:solidFill>
          <a:latin typeface="+mn-lt"/>
          <a:ea typeface="+mn-ea"/>
          <a:cs typeface="+mn-cs"/>
        </a:defRPr>
      </a:lvl5pPr>
      <a:lvl6pPr marL="2270337" algn="l" defTabSz="908142" rtl="0" eaLnBrk="1" latinLnBrk="0" hangingPunct="1">
        <a:defRPr sz="1900" kern="1200">
          <a:solidFill>
            <a:schemeClr val="tx1"/>
          </a:solidFill>
          <a:latin typeface="+mn-lt"/>
          <a:ea typeface="+mn-ea"/>
          <a:cs typeface="+mn-cs"/>
        </a:defRPr>
      </a:lvl6pPr>
      <a:lvl7pPr marL="2724395" algn="l" defTabSz="908142" rtl="0" eaLnBrk="1" latinLnBrk="0" hangingPunct="1">
        <a:defRPr sz="1900" kern="1200">
          <a:solidFill>
            <a:schemeClr val="tx1"/>
          </a:solidFill>
          <a:latin typeface="+mn-lt"/>
          <a:ea typeface="+mn-ea"/>
          <a:cs typeface="+mn-cs"/>
        </a:defRPr>
      </a:lvl7pPr>
      <a:lvl8pPr marL="3178462" algn="l" defTabSz="908142" rtl="0" eaLnBrk="1" latinLnBrk="0" hangingPunct="1">
        <a:defRPr sz="1900" kern="1200">
          <a:solidFill>
            <a:schemeClr val="tx1"/>
          </a:solidFill>
          <a:latin typeface="+mn-lt"/>
          <a:ea typeface="+mn-ea"/>
          <a:cs typeface="+mn-cs"/>
        </a:defRPr>
      </a:lvl8pPr>
      <a:lvl9pPr marL="3632527" algn="l" defTabSz="908142"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41" tIns="45321" rIns="90641" bIns="45321" anchor="ctr"/>
          <a:lstStyle/>
          <a:p>
            <a:endParaRPr lang="en-US" dirty="0">
              <a:solidFill>
                <a:srgbClr val="000000"/>
              </a:solidFill>
            </a:endParaRPr>
          </a:p>
        </p:txBody>
      </p:sp>
      <p:sp>
        <p:nvSpPr>
          <p:cNvPr id="1026" name="Rectangle 2"/>
          <p:cNvSpPr>
            <a:spLocks noGrp="1" noChangeArrowheads="1"/>
          </p:cNvSpPr>
          <p:nvPr>
            <p:ph type="title"/>
          </p:nvPr>
        </p:nvSpPr>
        <p:spPr bwMode="auto">
          <a:xfrm>
            <a:off x="4343400" y="76200"/>
            <a:ext cx="464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62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35"/>
            <a:ext cx="4343400" cy="507026"/>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41" tIns="45321" rIns="90641" bIns="45321">
            <a:spAutoFit/>
          </a:bodyPr>
          <a:lstStyle/>
          <a:p>
            <a:pPr>
              <a:spcBef>
                <a:spcPct val="50000"/>
              </a:spcBef>
            </a:pPr>
            <a:r>
              <a:rPr lang="en-US" altLang="en-US" sz="2700" b="1" dirty="0">
                <a:solidFill>
                  <a:srgbClr val="5D88A2"/>
                </a:solidFill>
                <a:effectLst>
                  <a:outerShdw blurRad="38100" dist="38100" dir="2700000" algn="tl">
                    <a:srgbClr val="C0C0C0"/>
                  </a:outerShdw>
                </a:effectLst>
              </a:rPr>
              <a:t>18.1 Rates of Reaction</a:t>
            </a:r>
            <a:r>
              <a:rPr lang="en-US" altLang="en-US" sz="2700" b="1" dirty="0">
                <a:solidFill>
                  <a:srgbClr val="5D88A2"/>
                </a:solidFill>
                <a:effectLst>
                  <a:outerShdw blurRad="38100" dist="38100" dir="2700000" algn="tl">
                    <a:srgbClr val="C0C0C0"/>
                  </a:outerShdw>
                </a:effectLst>
                <a:ea typeface="ヒラギノ角ゴ Pro W3" pitchFamily="28" charset="-128"/>
              </a:rPr>
              <a:t> &gt;</a:t>
            </a:r>
          </a:p>
        </p:txBody>
      </p:sp>
      <p:sp>
        <p:nvSpPr>
          <p:cNvPr id="1037" name="Text Box 13"/>
          <p:cNvSpPr txBox="1">
            <a:spLocks noChangeArrowheads="1"/>
          </p:cNvSpPr>
          <p:nvPr userDrawn="1"/>
        </p:nvSpPr>
        <p:spPr bwMode="auto">
          <a:xfrm>
            <a:off x="0" y="6400830"/>
            <a:ext cx="1371600" cy="44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endParaRPr lang="en-US" altLang="en-US" dirty="0">
              <a:solidFill>
                <a:srgbClr val="000000"/>
              </a:solidFill>
            </a:endParaRPr>
          </a:p>
        </p:txBody>
      </p:sp>
      <p:sp>
        <p:nvSpPr>
          <p:cNvPr id="1038" name="Text Box 14"/>
          <p:cNvSpPr txBox="1">
            <a:spLocks noChangeArrowheads="1"/>
          </p:cNvSpPr>
          <p:nvPr userDrawn="1"/>
        </p:nvSpPr>
        <p:spPr bwMode="auto">
          <a:xfrm>
            <a:off x="76200" y="6521478"/>
            <a:ext cx="1524000" cy="35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fld id="{043B3132-E9DC-45C5-BC08-4E51C8343E7C}"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b" anchorCtr="0" compatLnSpc="1">
            <a:prstTxWarp prst="textNoShape">
              <a:avLst/>
            </a:prstTxWarp>
          </a:bodyPr>
          <a:lstStyle>
            <a:lvl1pPr algn="r">
              <a:defRPr sz="800"/>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98556920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23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4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597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294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9939" indent="-339939" algn="l" rtl="0" fontAlgn="base">
        <a:spcBef>
          <a:spcPct val="20000"/>
        </a:spcBef>
        <a:spcAft>
          <a:spcPct val="0"/>
        </a:spcAft>
        <a:defRPr sz="3200" kern="1200">
          <a:solidFill>
            <a:schemeClr val="tx1"/>
          </a:solidFill>
          <a:latin typeface="+mn-lt"/>
          <a:ea typeface="+mn-ea"/>
          <a:cs typeface="+mn-cs"/>
        </a:defRPr>
      </a:lvl1pPr>
      <a:lvl2pPr marL="736503" indent="-283274" algn="l" rtl="0" fontAlgn="base">
        <a:spcBef>
          <a:spcPct val="20000"/>
        </a:spcBef>
        <a:spcAft>
          <a:spcPct val="0"/>
        </a:spcAft>
        <a:buChar char="–"/>
        <a:defRPr sz="2700" kern="1200">
          <a:solidFill>
            <a:schemeClr val="tx1"/>
          </a:solidFill>
          <a:latin typeface="+mn-lt"/>
          <a:ea typeface="+mn-ea"/>
          <a:cs typeface="+mn-cs"/>
        </a:defRPr>
      </a:lvl2pPr>
      <a:lvl3pPr marL="1133081" indent="-226605" algn="l" rtl="0" fontAlgn="base">
        <a:spcBef>
          <a:spcPct val="20000"/>
        </a:spcBef>
        <a:spcAft>
          <a:spcPct val="0"/>
        </a:spcAft>
        <a:buChar char="•"/>
        <a:defRPr sz="2300" kern="1200">
          <a:solidFill>
            <a:schemeClr val="tx1"/>
          </a:solidFill>
          <a:latin typeface="+mn-lt"/>
          <a:ea typeface="+mn-ea"/>
          <a:cs typeface="+mn-cs"/>
        </a:defRPr>
      </a:lvl3pPr>
      <a:lvl4pPr marL="1586316" indent="-226605" algn="l" rtl="0" fontAlgn="base">
        <a:spcBef>
          <a:spcPct val="20000"/>
        </a:spcBef>
        <a:spcAft>
          <a:spcPct val="0"/>
        </a:spcAft>
        <a:buChar char="–"/>
        <a:defRPr sz="2100" kern="1200">
          <a:solidFill>
            <a:schemeClr val="tx1"/>
          </a:solidFill>
          <a:latin typeface="+mn-lt"/>
          <a:ea typeface="+mn-ea"/>
          <a:cs typeface="+mn-cs"/>
        </a:defRPr>
      </a:lvl4pPr>
      <a:lvl5pPr marL="2039555" indent="-226605" algn="l" rtl="0" fontAlgn="base">
        <a:spcBef>
          <a:spcPct val="20000"/>
        </a:spcBef>
        <a:spcAft>
          <a:spcPct val="0"/>
        </a:spcAft>
        <a:buChar char="»"/>
        <a:defRPr sz="2100" kern="1200">
          <a:solidFill>
            <a:schemeClr val="tx1"/>
          </a:solidFill>
          <a:latin typeface="+mn-lt"/>
          <a:ea typeface="+mn-ea"/>
          <a:cs typeface="+mn-cs"/>
        </a:defRPr>
      </a:lvl5pPr>
      <a:lvl6pPr marL="249278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01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9924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248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478" rtl="0" eaLnBrk="1" latinLnBrk="0" hangingPunct="1">
        <a:defRPr sz="1900" kern="1200">
          <a:solidFill>
            <a:schemeClr val="tx1"/>
          </a:solidFill>
          <a:latin typeface="+mn-lt"/>
          <a:ea typeface="+mn-ea"/>
          <a:cs typeface="+mn-cs"/>
        </a:defRPr>
      </a:lvl1pPr>
      <a:lvl2pPr marL="453237" algn="l" defTabSz="906478" rtl="0" eaLnBrk="1" latinLnBrk="0" hangingPunct="1">
        <a:defRPr sz="1900" kern="1200">
          <a:solidFill>
            <a:schemeClr val="tx1"/>
          </a:solidFill>
          <a:latin typeface="+mn-lt"/>
          <a:ea typeface="+mn-ea"/>
          <a:cs typeface="+mn-cs"/>
        </a:defRPr>
      </a:lvl2pPr>
      <a:lvl3pPr marL="906478" algn="l" defTabSz="906478" rtl="0" eaLnBrk="1" latinLnBrk="0" hangingPunct="1">
        <a:defRPr sz="1900" kern="1200">
          <a:solidFill>
            <a:schemeClr val="tx1"/>
          </a:solidFill>
          <a:latin typeface="+mn-lt"/>
          <a:ea typeface="+mn-ea"/>
          <a:cs typeface="+mn-cs"/>
        </a:defRPr>
      </a:lvl3pPr>
      <a:lvl4pPr marL="1359709" algn="l" defTabSz="906478" rtl="0" eaLnBrk="1" latinLnBrk="0" hangingPunct="1">
        <a:defRPr sz="1900" kern="1200">
          <a:solidFill>
            <a:schemeClr val="tx1"/>
          </a:solidFill>
          <a:latin typeface="+mn-lt"/>
          <a:ea typeface="+mn-ea"/>
          <a:cs typeface="+mn-cs"/>
        </a:defRPr>
      </a:lvl4pPr>
      <a:lvl5pPr marL="1812948" algn="l" defTabSz="906478" rtl="0" eaLnBrk="1" latinLnBrk="0" hangingPunct="1">
        <a:defRPr sz="1900" kern="1200">
          <a:solidFill>
            <a:schemeClr val="tx1"/>
          </a:solidFill>
          <a:latin typeface="+mn-lt"/>
          <a:ea typeface="+mn-ea"/>
          <a:cs typeface="+mn-cs"/>
        </a:defRPr>
      </a:lvl5pPr>
      <a:lvl6pPr marL="2266179" algn="l" defTabSz="906478" rtl="0" eaLnBrk="1" latinLnBrk="0" hangingPunct="1">
        <a:defRPr sz="1900" kern="1200">
          <a:solidFill>
            <a:schemeClr val="tx1"/>
          </a:solidFill>
          <a:latin typeface="+mn-lt"/>
          <a:ea typeface="+mn-ea"/>
          <a:cs typeface="+mn-cs"/>
        </a:defRPr>
      </a:lvl6pPr>
      <a:lvl7pPr marL="2719404" algn="l" defTabSz="906478" rtl="0" eaLnBrk="1" latinLnBrk="0" hangingPunct="1">
        <a:defRPr sz="1900" kern="1200">
          <a:solidFill>
            <a:schemeClr val="tx1"/>
          </a:solidFill>
          <a:latin typeface="+mn-lt"/>
          <a:ea typeface="+mn-ea"/>
          <a:cs typeface="+mn-cs"/>
        </a:defRPr>
      </a:lvl7pPr>
      <a:lvl8pPr marL="3172632" algn="l" defTabSz="906478" rtl="0" eaLnBrk="1" latinLnBrk="0" hangingPunct="1">
        <a:defRPr sz="1900" kern="1200">
          <a:solidFill>
            <a:schemeClr val="tx1"/>
          </a:solidFill>
          <a:latin typeface="+mn-lt"/>
          <a:ea typeface="+mn-ea"/>
          <a:cs typeface="+mn-cs"/>
        </a:defRPr>
      </a:lvl8pPr>
      <a:lvl9pPr marL="3625872" algn="l" defTabSz="90647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41" tIns="45321" rIns="90641" bIns="45321" anchor="ctr"/>
          <a:lstStyle/>
          <a:p>
            <a:endParaRPr lang="en-US" dirty="0">
              <a:solidFill>
                <a:srgbClr val="000000"/>
              </a:solidFill>
            </a:endParaRPr>
          </a:p>
        </p:txBody>
      </p:sp>
      <p:sp>
        <p:nvSpPr>
          <p:cNvPr id="1026" name="Rectangle 2"/>
          <p:cNvSpPr>
            <a:spLocks noGrp="1" noChangeArrowheads="1"/>
          </p:cNvSpPr>
          <p:nvPr>
            <p:ph type="title"/>
          </p:nvPr>
        </p:nvSpPr>
        <p:spPr bwMode="auto">
          <a:xfrm>
            <a:off x="4343400" y="76200"/>
            <a:ext cx="464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62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35"/>
            <a:ext cx="4343400" cy="507026"/>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41" tIns="45321" rIns="90641" bIns="45321">
            <a:spAutoFit/>
          </a:bodyPr>
          <a:lstStyle/>
          <a:p>
            <a:pPr>
              <a:spcBef>
                <a:spcPct val="50000"/>
              </a:spcBef>
            </a:pPr>
            <a:r>
              <a:rPr lang="en-US" altLang="en-US" sz="2700" b="1" dirty="0">
                <a:solidFill>
                  <a:srgbClr val="5D88A2"/>
                </a:solidFill>
                <a:effectLst>
                  <a:outerShdw blurRad="38100" dist="38100" dir="2700000" algn="tl">
                    <a:srgbClr val="C0C0C0"/>
                  </a:outerShdw>
                </a:effectLst>
              </a:rPr>
              <a:t>18.1 Rates of Reaction</a:t>
            </a:r>
            <a:r>
              <a:rPr lang="en-US" altLang="en-US" sz="2700" b="1" dirty="0">
                <a:solidFill>
                  <a:srgbClr val="5D88A2"/>
                </a:solidFill>
                <a:effectLst>
                  <a:outerShdw blurRad="38100" dist="38100" dir="2700000" algn="tl">
                    <a:srgbClr val="C0C0C0"/>
                  </a:outerShdw>
                </a:effectLst>
                <a:ea typeface="ヒラギノ角ゴ Pro W3" pitchFamily="28" charset="-128"/>
              </a:rPr>
              <a:t> &gt;</a:t>
            </a:r>
          </a:p>
        </p:txBody>
      </p:sp>
      <p:sp>
        <p:nvSpPr>
          <p:cNvPr id="1037" name="Text Box 13"/>
          <p:cNvSpPr txBox="1">
            <a:spLocks noChangeArrowheads="1"/>
          </p:cNvSpPr>
          <p:nvPr userDrawn="1"/>
        </p:nvSpPr>
        <p:spPr bwMode="auto">
          <a:xfrm>
            <a:off x="0" y="6400830"/>
            <a:ext cx="1371600" cy="44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endParaRPr lang="en-US" altLang="en-US" dirty="0">
              <a:solidFill>
                <a:srgbClr val="000000"/>
              </a:solidFill>
            </a:endParaRPr>
          </a:p>
        </p:txBody>
      </p:sp>
      <p:sp>
        <p:nvSpPr>
          <p:cNvPr id="1038" name="Text Box 14"/>
          <p:cNvSpPr txBox="1">
            <a:spLocks noChangeArrowheads="1"/>
          </p:cNvSpPr>
          <p:nvPr userDrawn="1"/>
        </p:nvSpPr>
        <p:spPr bwMode="auto">
          <a:xfrm>
            <a:off x="76200" y="6521478"/>
            <a:ext cx="1524000" cy="35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fld id="{043B3132-E9DC-45C5-BC08-4E51C8343E7C}"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b" anchorCtr="0" compatLnSpc="1">
            <a:prstTxWarp prst="textNoShape">
              <a:avLst/>
            </a:prstTxWarp>
          </a:bodyPr>
          <a:lstStyle>
            <a:lvl1pPr algn="r">
              <a:defRPr sz="800"/>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331979046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23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4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597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294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9939" indent="-339939" algn="l" rtl="0" fontAlgn="base">
        <a:spcBef>
          <a:spcPct val="20000"/>
        </a:spcBef>
        <a:spcAft>
          <a:spcPct val="0"/>
        </a:spcAft>
        <a:defRPr sz="3200" kern="1200">
          <a:solidFill>
            <a:schemeClr val="tx1"/>
          </a:solidFill>
          <a:latin typeface="+mn-lt"/>
          <a:ea typeface="+mn-ea"/>
          <a:cs typeface="+mn-cs"/>
        </a:defRPr>
      </a:lvl1pPr>
      <a:lvl2pPr marL="736503" indent="-283274" algn="l" rtl="0" fontAlgn="base">
        <a:spcBef>
          <a:spcPct val="20000"/>
        </a:spcBef>
        <a:spcAft>
          <a:spcPct val="0"/>
        </a:spcAft>
        <a:buChar char="–"/>
        <a:defRPr sz="2700" kern="1200">
          <a:solidFill>
            <a:schemeClr val="tx1"/>
          </a:solidFill>
          <a:latin typeface="+mn-lt"/>
          <a:ea typeface="+mn-ea"/>
          <a:cs typeface="+mn-cs"/>
        </a:defRPr>
      </a:lvl2pPr>
      <a:lvl3pPr marL="1133081" indent="-226605" algn="l" rtl="0" fontAlgn="base">
        <a:spcBef>
          <a:spcPct val="20000"/>
        </a:spcBef>
        <a:spcAft>
          <a:spcPct val="0"/>
        </a:spcAft>
        <a:buChar char="•"/>
        <a:defRPr sz="2300" kern="1200">
          <a:solidFill>
            <a:schemeClr val="tx1"/>
          </a:solidFill>
          <a:latin typeface="+mn-lt"/>
          <a:ea typeface="+mn-ea"/>
          <a:cs typeface="+mn-cs"/>
        </a:defRPr>
      </a:lvl3pPr>
      <a:lvl4pPr marL="1586316" indent="-226605" algn="l" rtl="0" fontAlgn="base">
        <a:spcBef>
          <a:spcPct val="20000"/>
        </a:spcBef>
        <a:spcAft>
          <a:spcPct val="0"/>
        </a:spcAft>
        <a:buChar char="–"/>
        <a:defRPr sz="2100" kern="1200">
          <a:solidFill>
            <a:schemeClr val="tx1"/>
          </a:solidFill>
          <a:latin typeface="+mn-lt"/>
          <a:ea typeface="+mn-ea"/>
          <a:cs typeface="+mn-cs"/>
        </a:defRPr>
      </a:lvl4pPr>
      <a:lvl5pPr marL="2039555" indent="-226605" algn="l" rtl="0" fontAlgn="base">
        <a:spcBef>
          <a:spcPct val="20000"/>
        </a:spcBef>
        <a:spcAft>
          <a:spcPct val="0"/>
        </a:spcAft>
        <a:buChar char="»"/>
        <a:defRPr sz="2100" kern="1200">
          <a:solidFill>
            <a:schemeClr val="tx1"/>
          </a:solidFill>
          <a:latin typeface="+mn-lt"/>
          <a:ea typeface="+mn-ea"/>
          <a:cs typeface="+mn-cs"/>
        </a:defRPr>
      </a:lvl5pPr>
      <a:lvl6pPr marL="249278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01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9924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248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478" rtl="0" eaLnBrk="1" latinLnBrk="0" hangingPunct="1">
        <a:defRPr sz="1900" kern="1200">
          <a:solidFill>
            <a:schemeClr val="tx1"/>
          </a:solidFill>
          <a:latin typeface="+mn-lt"/>
          <a:ea typeface="+mn-ea"/>
          <a:cs typeface="+mn-cs"/>
        </a:defRPr>
      </a:lvl1pPr>
      <a:lvl2pPr marL="453237" algn="l" defTabSz="906478" rtl="0" eaLnBrk="1" latinLnBrk="0" hangingPunct="1">
        <a:defRPr sz="1900" kern="1200">
          <a:solidFill>
            <a:schemeClr val="tx1"/>
          </a:solidFill>
          <a:latin typeface="+mn-lt"/>
          <a:ea typeface="+mn-ea"/>
          <a:cs typeface="+mn-cs"/>
        </a:defRPr>
      </a:lvl2pPr>
      <a:lvl3pPr marL="906478" algn="l" defTabSz="906478" rtl="0" eaLnBrk="1" latinLnBrk="0" hangingPunct="1">
        <a:defRPr sz="1900" kern="1200">
          <a:solidFill>
            <a:schemeClr val="tx1"/>
          </a:solidFill>
          <a:latin typeface="+mn-lt"/>
          <a:ea typeface="+mn-ea"/>
          <a:cs typeface="+mn-cs"/>
        </a:defRPr>
      </a:lvl3pPr>
      <a:lvl4pPr marL="1359709" algn="l" defTabSz="906478" rtl="0" eaLnBrk="1" latinLnBrk="0" hangingPunct="1">
        <a:defRPr sz="1900" kern="1200">
          <a:solidFill>
            <a:schemeClr val="tx1"/>
          </a:solidFill>
          <a:latin typeface="+mn-lt"/>
          <a:ea typeface="+mn-ea"/>
          <a:cs typeface="+mn-cs"/>
        </a:defRPr>
      </a:lvl4pPr>
      <a:lvl5pPr marL="1812948" algn="l" defTabSz="906478" rtl="0" eaLnBrk="1" latinLnBrk="0" hangingPunct="1">
        <a:defRPr sz="1900" kern="1200">
          <a:solidFill>
            <a:schemeClr val="tx1"/>
          </a:solidFill>
          <a:latin typeface="+mn-lt"/>
          <a:ea typeface="+mn-ea"/>
          <a:cs typeface="+mn-cs"/>
        </a:defRPr>
      </a:lvl5pPr>
      <a:lvl6pPr marL="2266179" algn="l" defTabSz="906478" rtl="0" eaLnBrk="1" latinLnBrk="0" hangingPunct="1">
        <a:defRPr sz="1900" kern="1200">
          <a:solidFill>
            <a:schemeClr val="tx1"/>
          </a:solidFill>
          <a:latin typeface="+mn-lt"/>
          <a:ea typeface="+mn-ea"/>
          <a:cs typeface="+mn-cs"/>
        </a:defRPr>
      </a:lvl6pPr>
      <a:lvl7pPr marL="2719404" algn="l" defTabSz="906478" rtl="0" eaLnBrk="1" latinLnBrk="0" hangingPunct="1">
        <a:defRPr sz="1900" kern="1200">
          <a:solidFill>
            <a:schemeClr val="tx1"/>
          </a:solidFill>
          <a:latin typeface="+mn-lt"/>
          <a:ea typeface="+mn-ea"/>
          <a:cs typeface="+mn-cs"/>
        </a:defRPr>
      </a:lvl7pPr>
      <a:lvl8pPr marL="3172632" algn="l" defTabSz="906478" rtl="0" eaLnBrk="1" latinLnBrk="0" hangingPunct="1">
        <a:defRPr sz="1900" kern="1200">
          <a:solidFill>
            <a:schemeClr val="tx1"/>
          </a:solidFill>
          <a:latin typeface="+mn-lt"/>
          <a:ea typeface="+mn-ea"/>
          <a:cs typeface="+mn-cs"/>
        </a:defRPr>
      </a:lvl8pPr>
      <a:lvl9pPr marL="3625872" algn="l" defTabSz="906478"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847" tIns="133745" rIns="324847" bIns="13374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949" tIns="191082" rIns="343949" bIns="1910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1955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Lst>
  <p:hf sldNum="0" hdr="0" dt="0"/>
  <p:txStyles>
    <p:titleStyle>
      <a:lvl1pPr marL="1137896" indent="-1137896"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481" algn="l" rtl="0" eaLnBrk="1" fontAlgn="base" hangingPunct="1">
        <a:spcBef>
          <a:spcPct val="0"/>
        </a:spcBef>
        <a:spcAft>
          <a:spcPct val="0"/>
        </a:spcAft>
        <a:defRPr sz="3200" b="1">
          <a:solidFill>
            <a:srgbClr val="2877C4"/>
          </a:solidFill>
          <a:latin typeface="Arial" charset="0"/>
        </a:defRPr>
      </a:lvl6pPr>
      <a:lvl7pPr marL="908974" algn="l" rtl="0" eaLnBrk="1" fontAlgn="base" hangingPunct="1">
        <a:spcBef>
          <a:spcPct val="0"/>
        </a:spcBef>
        <a:spcAft>
          <a:spcPct val="0"/>
        </a:spcAft>
        <a:defRPr sz="3200" b="1">
          <a:solidFill>
            <a:srgbClr val="2877C4"/>
          </a:solidFill>
          <a:latin typeface="Arial" charset="0"/>
        </a:defRPr>
      </a:lvl7pPr>
      <a:lvl8pPr marL="1363453" algn="l" rtl="0" eaLnBrk="1" fontAlgn="base" hangingPunct="1">
        <a:spcBef>
          <a:spcPct val="0"/>
        </a:spcBef>
        <a:spcAft>
          <a:spcPct val="0"/>
        </a:spcAft>
        <a:defRPr sz="3200" b="1">
          <a:solidFill>
            <a:srgbClr val="2877C4"/>
          </a:solidFill>
          <a:latin typeface="Arial" charset="0"/>
        </a:defRPr>
      </a:lvl8pPr>
      <a:lvl9pPr marL="181794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821" indent="-22723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722" indent="-225653"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4959" indent="-23355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3595" indent="-225653" algn="l" rtl="0" eaLnBrk="1" fontAlgn="base" hangingPunct="1">
        <a:lnSpc>
          <a:spcPct val="115000"/>
        </a:lnSpc>
        <a:spcBef>
          <a:spcPct val="20000"/>
        </a:spcBef>
        <a:spcAft>
          <a:spcPct val="0"/>
        </a:spcAft>
        <a:buChar char="»"/>
        <a:defRPr sz="2100">
          <a:solidFill>
            <a:srgbClr val="000000"/>
          </a:solidFill>
          <a:latin typeface="+mn-lt"/>
        </a:defRPr>
      </a:lvl5pPr>
      <a:lvl6pPr marL="2498074" indent="-225653" algn="l" rtl="0" eaLnBrk="1" fontAlgn="base" hangingPunct="1">
        <a:lnSpc>
          <a:spcPct val="115000"/>
        </a:lnSpc>
        <a:spcBef>
          <a:spcPct val="20000"/>
        </a:spcBef>
        <a:spcAft>
          <a:spcPct val="0"/>
        </a:spcAft>
        <a:buChar char="»"/>
        <a:defRPr sz="2100">
          <a:solidFill>
            <a:srgbClr val="000000"/>
          </a:solidFill>
          <a:latin typeface="+mn-lt"/>
        </a:defRPr>
      </a:lvl6pPr>
      <a:lvl7pPr marL="2952555" indent="-225653" algn="l" rtl="0" eaLnBrk="1" fontAlgn="base" hangingPunct="1">
        <a:lnSpc>
          <a:spcPct val="115000"/>
        </a:lnSpc>
        <a:spcBef>
          <a:spcPct val="20000"/>
        </a:spcBef>
        <a:spcAft>
          <a:spcPct val="0"/>
        </a:spcAft>
        <a:buChar char="»"/>
        <a:defRPr sz="2100">
          <a:solidFill>
            <a:srgbClr val="000000"/>
          </a:solidFill>
          <a:latin typeface="+mn-lt"/>
        </a:defRPr>
      </a:lvl7pPr>
      <a:lvl8pPr marL="3407040" indent="-225653" algn="l" rtl="0" eaLnBrk="1" fontAlgn="base" hangingPunct="1">
        <a:lnSpc>
          <a:spcPct val="115000"/>
        </a:lnSpc>
        <a:spcBef>
          <a:spcPct val="20000"/>
        </a:spcBef>
        <a:spcAft>
          <a:spcPct val="0"/>
        </a:spcAft>
        <a:buChar char="»"/>
        <a:defRPr sz="2100">
          <a:solidFill>
            <a:srgbClr val="000000"/>
          </a:solidFill>
          <a:latin typeface="+mn-lt"/>
        </a:defRPr>
      </a:lvl8pPr>
      <a:lvl9pPr marL="3861520" indent="-22565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974" rtl="0" eaLnBrk="1" latinLnBrk="0" hangingPunct="1">
        <a:defRPr sz="1900" kern="1200">
          <a:solidFill>
            <a:schemeClr val="tx1"/>
          </a:solidFill>
          <a:latin typeface="+mn-lt"/>
          <a:ea typeface="+mn-ea"/>
          <a:cs typeface="+mn-cs"/>
        </a:defRPr>
      </a:lvl1pPr>
      <a:lvl2pPr marL="454481" algn="l" defTabSz="908974" rtl="0" eaLnBrk="1" latinLnBrk="0" hangingPunct="1">
        <a:defRPr sz="1900" kern="1200">
          <a:solidFill>
            <a:schemeClr val="tx1"/>
          </a:solidFill>
          <a:latin typeface="+mn-lt"/>
          <a:ea typeface="+mn-ea"/>
          <a:cs typeface="+mn-cs"/>
        </a:defRPr>
      </a:lvl2pPr>
      <a:lvl3pPr marL="908974" algn="l" defTabSz="908974" rtl="0" eaLnBrk="1" latinLnBrk="0" hangingPunct="1">
        <a:defRPr sz="1900" kern="1200">
          <a:solidFill>
            <a:schemeClr val="tx1"/>
          </a:solidFill>
          <a:latin typeface="+mn-lt"/>
          <a:ea typeface="+mn-ea"/>
          <a:cs typeface="+mn-cs"/>
        </a:defRPr>
      </a:lvl3pPr>
      <a:lvl4pPr marL="1363453" algn="l" defTabSz="908974" rtl="0" eaLnBrk="1" latinLnBrk="0" hangingPunct="1">
        <a:defRPr sz="1900" kern="1200">
          <a:solidFill>
            <a:schemeClr val="tx1"/>
          </a:solidFill>
          <a:latin typeface="+mn-lt"/>
          <a:ea typeface="+mn-ea"/>
          <a:cs typeface="+mn-cs"/>
        </a:defRPr>
      </a:lvl4pPr>
      <a:lvl5pPr marL="1817940" algn="l" defTabSz="908974" rtl="0" eaLnBrk="1" latinLnBrk="0" hangingPunct="1">
        <a:defRPr sz="1900" kern="1200">
          <a:solidFill>
            <a:schemeClr val="tx1"/>
          </a:solidFill>
          <a:latin typeface="+mn-lt"/>
          <a:ea typeface="+mn-ea"/>
          <a:cs typeface="+mn-cs"/>
        </a:defRPr>
      </a:lvl5pPr>
      <a:lvl6pPr marL="2272421" algn="l" defTabSz="908974" rtl="0" eaLnBrk="1" latinLnBrk="0" hangingPunct="1">
        <a:defRPr sz="1900" kern="1200">
          <a:solidFill>
            <a:schemeClr val="tx1"/>
          </a:solidFill>
          <a:latin typeface="+mn-lt"/>
          <a:ea typeface="+mn-ea"/>
          <a:cs typeface="+mn-cs"/>
        </a:defRPr>
      </a:lvl6pPr>
      <a:lvl7pPr marL="2726897" algn="l" defTabSz="908974" rtl="0" eaLnBrk="1" latinLnBrk="0" hangingPunct="1">
        <a:defRPr sz="1900" kern="1200">
          <a:solidFill>
            <a:schemeClr val="tx1"/>
          </a:solidFill>
          <a:latin typeface="+mn-lt"/>
          <a:ea typeface="+mn-ea"/>
          <a:cs typeface="+mn-cs"/>
        </a:defRPr>
      </a:lvl7pPr>
      <a:lvl8pPr marL="3181378" algn="l" defTabSz="908974" rtl="0" eaLnBrk="1" latinLnBrk="0" hangingPunct="1">
        <a:defRPr sz="1900" kern="1200">
          <a:solidFill>
            <a:schemeClr val="tx1"/>
          </a:solidFill>
          <a:latin typeface="+mn-lt"/>
          <a:ea typeface="+mn-ea"/>
          <a:cs typeface="+mn-cs"/>
        </a:defRPr>
      </a:lvl8pPr>
      <a:lvl9pPr marL="3635861" algn="l" defTabSz="908974"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260697714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41" tIns="45321" rIns="90641" bIns="45321" anchor="ctr"/>
          <a:lstStyle/>
          <a:p>
            <a:endParaRPr lang="en-US" dirty="0">
              <a:solidFill>
                <a:srgbClr val="000000"/>
              </a:solidFill>
            </a:endParaRPr>
          </a:p>
        </p:txBody>
      </p:sp>
      <p:sp>
        <p:nvSpPr>
          <p:cNvPr id="1026" name="Rectangle 2"/>
          <p:cNvSpPr>
            <a:spLocks noGrp="1" noChangeArrowheads="1"/>
          </p:cNvSpPr>
          <p:nvPr>
            <p:ph type="title"/>
          </p:nvPr>
        </p:nvSpPr>
        <p:spPr bwMode="auto">
          <a:xfrm>
            <a:off x="4343400" y="76200"/>
            <a:ext cx="464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62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35"/>
            <a:ext cx="4343400" cy="507026"/>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41" tIns="45321" rIns="90641" bIns="45321">
            <a:spAutoFit/>
          </a:bodyPr>
          <a:lstStyle/>
          <a:p>
            <a:pPr>
              <a:spcBef>
                <a:spcPct val="50000"/>
              </a:spcBef>
            </a:pPr>
            <a:r>
              <a:rPr lang="en-US" altLang="en-US" sz="2700" b="1" dirty="0">
                <a:solidFill>
                  <a:srgbClr val="5D88A2"/>
                </a:solidFill>
                <a:effectLst>
                  <a:outerShdw blurRad="38100" dist="38100" dir="2700000" algn="tl">
                    <a:srgbClr val="C0C0C0"/>
                  </a:outerShdw>
                </a:effectLst>
              </a:rPr>
              <a:t>18.1 Rates of Reaction</a:t>
            </a:r>
            <a:r>
              <a:rPr lang="en-US" altLang="en-US" sz="2700" b="1" dirty="0">
                <a:solidFill>
                  <a:srgbClr val="5D88A2"/>
                </a:solidFill>
                <a:effectLst>
                  <a:outerShdw blurRad="38100" dist="38100" dir="2700000" algn="tl">
                    <a:srgbClr val="C0C0C0"/>
                  </a:outerShdw>
                </a:effectLst>
                <a:ea typeface="ヒラギノ角ゴ Pro W3" pitchFamily="28" charset="-128"/>
              </a:rPr>
              <a:t> &gt;</a:t>
            </a:r>
          </a:p>
        </p:txBody>
      </p:sp>
      <p:sp>
        <p:nvSpPr>
          <p:cNvPr id="1037" name="Text Box 13"/>
          <p:cNvSpPr txBox="1">
            <a:spLocks noChangeArrowheads="1"/>
          </p:cNvSpPr>
          <p:nvPr userDrawn="1"/>
        </p:nvSpPr>
        <p:spPr bwMode="auto">
          <a:xfrm>
            <a:off x="0" y="6400830"/>
            <a:ext cx="1371600" cy="44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endParaRPr lang="en-US" altLang="en-US" dirty="0">
              <a:solidFill>
                <a:srgbClr val="000000"/>
              </a:solidFill>
            </a:endParaRPr>
          </a:p>
        </p:txBody>
      </p:sp>
      <p:sp>
        <p:nvSpPr>
          <p:cNvPr id="1038" name="Text Box 14"/>
          <p:cNvSpPr txBox="1">
            <a:spLocks noChangeArrowheads="1"/>
          </p:cNvSpPr>
          <p:nvPr userDrawn="1"/>
        </p:nvSpPr>
        <p:spPr bwMode="auto">
          <a:xfrm>
            <a:off x="76200" y="6521478"/>
            <a:ext cx="1524000" cy="35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fld id="{043B3132-E9DC-45C5-BC08-4E51C8343E7C}"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b" anchorCtr="0" compatLnSpc="1">
            <a:prstTxWarp prst="textNoShape">
              <a:avLst/>
            </a:prstTxWarp>
          </a:bodyPr>
          <a:lstStyle>
            <a:lvl1pPr algn="r">
              <a:defRPr sz="800"/>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21623355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23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4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597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294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9939" indent="-339939" algn="l" rtl="0" fontAlgn="base">
        <a:spcBef>
          <a:spcPct val="20000"/>
        </a:spcBef>
        <a:spcAft>
          <a:spcPct val="0"/>
        </a:spcAft>
        <a:defRPr sz="3200" kern="1200">
          <a:solidFill>
            <a:schemeClr val="tx1"/>
          </a:solidFill>
          <a:latin typeface="+mn-lt"/>
          <a:ea typeface="+mn-ea"/>
          <a:cs typeface="+mn-cs"/>
        </a:defRPr>
      </a:lvl1pPr>
      <a:lvl2pPr marL="736503" indent="-283274" algn="l" rtl="0" fontAlgn="base">
        <a:spcBef>
          <a:spcPct val="20000"/>
        </a:spcBef>
        <a:spcAft>
          <a:spcPct val="0"/>
        </a:spcAft>
        <a:buChar char="–"/>
        <a:defRPr sz="2700" kern="1200">
          <a:solidFill>
            <a:schemeClr val="tx1"/>
          </a:solidFill>
          <a:latin typeface="+mn-lt"/>
          <a:ea typeface="+mn-ea"/>
          <a:cs typeface="+mn-cs"/>
        </a:defRPr>
      </a:lvl2pPr>
      <a:lvl3pPr marL="1133081" indent="-226605" algn="l" rtl="0" fontAlgn="base">
        <a:spcBef>
          <a:spcPct val="20000"/>
        </a:spcBef>
        <a:spcAft>
          <a:spcPct val="0"/>
        </a:spcAft>
        <a:buChar char="•"/>
        <a:defRPr sz="2300" kern="1200">
          <a:solidFill>
            <a:schemeClr val="tx1"/>
          </a:solidFill>
          <a:latin typeface="+mn-lt"/>
          <a:ea typeface="+mn-ea"/>
          <a:cs typeface="+mn-cs"/>
        </a:defRPr>
      </a:lvl3pPr>
      <a:lvl4pPr marL="1586316" indent="-226605" algn="l" rtl="0" fontAlgn="base">
        <a:spcBef>
          <a:spcPct val="20000"/>
        </a:spcBef>
        <a:spcAft>
          <a:spcPct val="0"/>
        </a:spcAft>
        <a:buChar char="–"/>
        <a:defRPr sz="2100" kern="1200">
          <a:solidFill>
            <a:schemeClr val="tx1"/>
          </a:solidFill>
          <a:latin typeface="+mn-lt"/>
          <a:ea typeface="+mn-ea"/>
          <a:cs typeface="+mn-cs"/>
        </a:defRPr>
      </a:lvl4pPr>
      <a:lvl5pPr marL="2039555" indent="-226605" algn="l" rtl="0" fontAlgn="base">
        <a:spcBef>
          <a:spcPct val="20000"/>
        </a:spcBef>
        <a:spcAft>
          <a:spcPct val="0"/>
        </a:spcAft>
        <a:buChar char="»"/>
        <a:defRPr sz="2100" kern="1200">
          <a:solidFill>
            <a:schemeClr val="tx1"/>
          </a:solidFill>
          <a:latin typeface="+mn-lt"/>
          <a:ea typeface="+mn-ea"/>
          <a:cs typeface="+mn-cs"/>
        </a:defRPr>
      </a:lvl5pPr>
      <a:lvl6pPr marL="249278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01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9924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248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478" rtl="0" eaLnBrk="1" latinLnBrk="0" hangingPunct="1">
        <a:defRPr sz="1900" kern="1200">
          <a:solidFill>
            <a:schemeClr val="tx1"/>
          </a:solidFill>
          <a:latin typeface="+mn-lt"/>
          <a:ea typeface="+mn-ea"/>
          <a:cs typeface="+mn-cs"/>
        </a:defRPr>
      </a:lvl1pPr>
      <a:lvl2pPr marL="453237" algn="l" defTabSz="906478" rtl="0" eaLnBrk="1" latinLnBrk="0" hangingPunct="1">
        <a:defRPr sz="1900" kern="1200">
          <a:solidFill>
            <a:schemeClr val="tx1"/>
          </a:solidFill>
          <a:latin typeface="+mn-lt"/>
          <a:ea typeface="+mn-ea"/>
          <a:cs typeface="+mn-cs"/>
        </a:defRPr>
      </a:lvl2pPr>
      <a:lvl3pPr marL="906478" algn="l" defTabSz="906478" rtl="0" eaLnBrk="1" latinLnBrk="0" hangingPunct="1">
        <a:defRPr sz="1900" kern="1200">
          <a:solidFill>
            <a:schemeClr val="tx1"/>
          </a:solidFill>
          <a:latin typeface="+mn-lt"/>
          <a:ea typeface="+mn-ea"/>
          <a:cs typeface="+mn-cs"/>
        </a:defRPr>
      </a:lvl3pPr>
      <a:lvl4pPr marL="1359709" algn="l" defTabSz="906478" rtl="0" eaLnBrk="1" latinLnBrk="0" hangingPunct="1">
        <a:defRPr sz="1900" kern="1200">
          <a:solidFill>
            <a:schemeClr val="tx1"/>
          </a:solidFill>
          <a:latin typeface="+mn-lt"/>
          <a:ea typeface="+mn-ea"/>
          <a:cs typeface="+mn-cs"/>
        </a:defRPr>
      </a:lvl4pPr>
      <a:lvl5pPr marL="1812948" algn="l" defTabSz="906478" rtl="0" eaLnBrk="1" latinLnBrk="0" hangingPunct="1">
        <a:defRPr sz="1900" kern="1200">
          <a:solidFill>
            <a:schemeClr val="tx1"/>
          </a:solidFill>
          <a:latin typeface="+mn-lt"/>
          <a:ea typeface="+mn-ea"/>
          <a:cs typeface="+mn-cs"/>
        </a:defRPr>
      </a:lvl5pPr>
      <a:lvl6pPr marL="2266179" algn="l" defTabSz="906478" rtl="0" eaLnBrk="1" latinLnBrk="0" hangingPunct="1">
        <a:defRPr sz="1900" kern="1200">
          <a:solidFill>
            <a:schemeClr val="tx1"/>
          </a:solidFill>
          <a:latin typeface="+mn-lt"/>
          <a:ea typeface="+mn-ea"/>
          <a:cs typeface="+mn-cs"/>
        </a:defRPr>
      </a:lvl6pPr>
      <a:lvl7pPr marL="2719404" algn="l" defTabSz="906478" rtl="0" eaLnBrk="1" latinLnBrk="0" hangingPunct="1">
        <a:defRPr sz="1900" kern="1200">
          <a:solidFill>
            <a:schemeClr val="tx1"/>
          </a:solidFill>
          <a:latin typeface="+mn-lt"/>
          <a:ea typeface="+mn-ea"/>
          <a:cs typeface="+mn-cs"/>
        </a:defRPr>
      </a:lvl7pPr>
      <a:lvl8pPr marL="3172632" algn="l" defTabSz="906478" rtl="0" eaLnBrk="1" latinLnBrk="0" hangingPunct="1">
        <a:defRPr sz="1900" kern="1200">
          <a:solidFill>
            <a:schemeClr val="tx1"/>
          </a:solidFill>
          <a:latin typeface="+mn-lt"/>
          <a:ea typeface="+mn-ea"/>
          <a:cs typeface="+mn-cs"/>
        </a:defRPr>
      </a:lvl8pPr>
      <a:lvl9pPr marL="3625872" algn="l" defTabSz="906478"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592" tIns="134058" rIns="325592" bIns="13405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4"/>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741" tIns="191524" rIns="344741" bIns="19152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48612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Lst>
  <p:hf sldNum="0" hdr="0" dt="0"/>
  <p:txStyles>
    <p:titleStyle>
      <a:lvl1pPr marL="1140505" indent="-114050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519" algn="l" rtl="0" eaLnBrk="1" fontAlgn="base" hangingPunct="1">
        <a:spcBef>
          <a:spcPct val="0"/>
        </a:spcBef>
        <a:spcAft>
          <a:spcPct val="0"/>
        </a:spcAft>
        <a:defRPr sz="3200" b="1">
          <a:solidFill>
            <a:srgbClr val="2877C4"/>
          </a:solidFill>
          <a:latin typeface="Arial" charset="0"/>
        </a:defRPr>
      </a:lvl6pPr>
      <a:lvl7pPr marL="911054" algn="l" rtl="0" eaLnBrk="1" fontAlgn="base" hangingPunct="1">
        <a:spcBef>
          <a:spcPct val="0"/>
        </a:spcBef>
        <a:spcAft>
          <a:spcPct val="0"/>
        </a:spcAft>
        <a:defRPr sz="3200" b="1">
          <a:solidFill>
            <a:srgbClr val="2877C4"/>
          </a:solidFill>
          <a:latin typeface="Arial" charset="0"/>
        </a:defRPr>
      </a:lvl7pPr>
      <a:lvl8pPr marL="1366583" algn="l" rtl="0" eaLnBrk="1" fontAlgn="base" hangingPunct="1">
        <a:spcBef>
          <a:spcPct val="0"/>
        </a:spcBef>
        <a:spcAft>
          <a:spcPct val="0"/>
        </a:spcAft>
        <a:defRPr sz="3200" b="1">
          <a:solidFill>
            <a:srgbClr val="2877C4"/>
          </a:solidFill>
          <a:latin typeface="Arial" charset="0"/>
        </a:defRPr>
      </a:lvl8pPr>
      <a:lvl9pPr marL="18221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346" indent="-22776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283" indent="-22617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364" indent="-23408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284" indent="-226172" algn="l" rtl="0" eaLnBrk="1" fontAlgn="base" hangingPunct="1">
        <a:lnSpc>
          <a:spcPct val="115000"/>
        </a:lnSpc>
        <a:spcBef>
          <a:spcPct val="20000"/>
        </a:spcBef>
        <a:spcAft>
          <a:spcPct val="0"/>
        </a:spcAft>
        <a:buChar char="»"/>
        <a:defRPr sz="2100">
          <a:solidFill>
            <a:srgbClr val="000000"/>
          </a:solidFill>
          <a:latin typeface="+mn-lt"/>
        </a:defRPr>
      </a:lvl5pPr>
      <a:lvl6pPr marL="2503809" indent="-226172" algn="l" rtl="0" eaLnBrk="1" fontAlgn="base" hangingPunct="1">
        <a:lnSpc>
          <a:spcPct val="115000"/>
        </a:lnSpc>
        <a:spcBef>
          <a:spcPct val="20000"/>
        </a:spcBef>
        <a:spcAft>
          <a:spcPct val="0"/>
        </a:spcAft>
        <a:buChar char="»"/>
        <a:defRPr sz="2100">
          <a:solidFill>
            <a:srgbClr val="000000"/>
          </a:solidFill>
          <a:latin typeface="+mn-lt"/>
        </a:defRPr>
      </a:lvl6pPr>
      <a:lvl7pPr marL="2959334" indent="-226172" algn="l" rtl="0" eaLnBrk="1" fontAlgn="base" hangingPunct="1">
        <a:lnSpc>
          <a:spcPct val="115000"/>
        </a:lnSpc>
        <a:spcBef>
          <a:spcPct val="20000"/>
        </a:spcBef>
        <a:spcAft>
          <a:spcPct val="0"/>
        </a:spcAft>
        <a:buChar char="»"/>
        <a:defRPr sz="2100">
          <a:solidFill>
            <a:srgbClr val="000000"/>
          </a:solidFill>
          <a:latin typeface="+mn-lt"/>
        </a:defRPr>
      </a:lvl7pPr>
      <a:lvl8pPr marL="3414861" indent="-226172" algn="l" rtl="0" eaLnBrk="1" fontAlgn="base" hangingPunct="1">
        <a:lnSpc>
          <a:spcPct val="115000"/>
        </a:lnSpc>
        <a:spcBef>
          <a:spcPct val="20000"/>
        </a:spcBef>
        <a:spcAft>
          <a:spcPct val="0"/>
        </a:spcAft>
        <a:buChar char="»"/>
        <a:defRPr sz="2100">
          <a:solidFill>
            <a:srgbClr val="000000"/>
          </a:solidFill>
          <a:latin typeface="+mn-lt"/>
        </a:defRPr>
      </a:lvl8pPr>
      <a:lvl9pPr marL="3870384" indent="-22617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054" rtl="0" eaLnBrk="1" latinLnBrk="0" hangingPunct="1">
        <a:defRPr sz="1900" kern="1200">
          <a:solidFill>
            <a:schemeClr val="tx1"/>
          </a:solidFill>
          <a:latin typeface="+mn-lt"/>
          <a:ea typeface="+mn-ea"/>
          <a:cs typeface="+mn-cs"/>
        </a:defRPr>
      </a:lvl1pPr>
      <a:lvl2pPr marL="455519" algn="l" defTabSz="911054" rtl="0" eaLnBrk="1" latinLnBrk="0" hangingPunct="1">
        <a:defRPr sz="1900" kern="1200">
          <a:solidFill>
            <a:schemeClr val="tx1"/>
          </a:solidFill>
          <a:latin typeface="+mn-lt"/>
          <a:ea typeface="+mn-ea"/>
          <a:cs typeface="+mn-cs"/>
        </a:defRPr>
      </a:lvl2pPr>
      <a:lvl3pPr marL="911054" algn="l" defTabSz="911054" rtl="0" eaLnBrk="1" latinLnBrk="0" hangingPunct="1">
        <a:defRPr sz="1900" kern="1200">
          <a:solidFill>
            <a:schemeClr val="tx1"/>
          </a:solidFill>
          <a:latin typeface="+mn-lt"/>
          <a:ea typeface="+mn-ea"/>
          <a:cs typeface="+mn-cs"/>
        </a:defRPr>
      </a:lvl3pPr>
      <a:lvl4pPr marL="1366583" algn="l" defTabSz="911054" rtl="0" eaLnBrk="1" latinLnBrk="0" hangingPunct="1">
        <a:defRPr sz="1900" kern="1200">
          <a:solidFill>
            <a:schemeClr val="tx1"/>
          </a:solidFill>
          <a:latin typeface="+mn-lt"/>
          <a:ea typeface="+mn-ea"/>
          <a:cs typeface="+mn-cs"/>
        </a:defRPr>
      </a:lvl4pPr>
      <a:lvl5pPr marL="1822110" algn="l" defTabSz="911054" rtl="0" eaLnBrk="1" latinLnBrk="0" hangingPunct="1">
        <a:defRPr sz="1900" kern="1200">
          <a:solidFill>
            <a:schemeClr val="tx1"/>
          </a:solidFill>
          <a:latin typeface="+mn-lt"/>
          <a:ea typeface="+mn-ea"/>
          <a:cs typeface="+mn-cs"/>
        </a:defRPr>
      </a:lvl5pPr>
      <a:lvl6pPr marL="2277631" algn="l" defTabSz="911054" rtl="0" eaLnBrk="1" latinLnBrk="0" hangingPunct="1">
        <a:defRPr sz="1900" kern="1200">
          <a:solidFill>
            <a:schemeClr val="tx1"/>
          </a:solidFill>
          <a:latin typeface="+mn-lt"/>
          <a:ea typeface="+mn-ea"/>
          <a:cs typeface="+mn-cs"/>
        </a:defRPr>
      </a:lvl6pPr>
      <a:lvl7pPr marL="2733158" algn="l" defTabSz="911054" rtl="0" eaLnBrk="1" latinLnBrk="0" hangingPunct="1">
        <a:defRPr sz="1900" kern="1200">
          <a:solidFill>
            <a:schemeClr val="tx1"/>
          </a:solidFill>
          <a:latin typeface="+mn-lt"/>
          <a:ea typeface="+mn-ea"/>
          <a:cs typeface="+mn-cs"/>
        </a:defRPr>
      </a:lvl7pPr>
      <a:lvl8pPr marL="3188680" algn="l" defTabSz="911054" rtl="0" eaLnBrk="1" latinLnBrk="0" hangingPunct="1">
        <a:defRPr sz="1900" kern="1200">
          <a:solidFill>
            <a:schemeClr val="tx1"/>
          </a:solidFill>
          <a:latin typeface="+mn-lt"/>
          <a:ea typeface="+mn-ea"/>
          <a:cs typeface="+mn-cs"/>
        </a:defRPr>
      </a:lvl8pPr>
      <a:lvl9pPr marL="3644207" algn="l" defTabSz="9110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3737" tIns="133279" rIns="323737" bIns="133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20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21" rIns="0" bIns="4528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41587519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708" r:id="rId5"/>
  </p:sldLayoutIdLst>
  <p:hf sldNum="0" hdr="0" dt="0"/>
  <p:txStyles>
    <p:titleStyle>
      <a:lvl1pPr marL="1133989" indent="-113398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2926" algn="l" rtl="0" eaLnBrk="1" fontAlgn="base" hangingPunct="1">
        <a:spcBef>
          <a:spcPct val="0"/>
        </a:spcBef>
        <a:spcAft>
          <a:spcPct val="0"/>
        </a:spcAft>
        <a:defRPr sz="3200" b="1">
          <a:solidFill>
            <a:srgbClr val="2877C4"/>
          </a:solidFill>
          <a:latin typeface="Arial" charset="0"/>
        </a:defRPr>
      </a:lvl6pPr>
      <a:lvl7pPr marL="905854" algn="l" rtl="0" eaLnBrk="1" fontAlgn="base" hangingPunct="1">
        <a:spcBef>
          <a:spcPct val="0"/>
        </a:spcBef>
        <a:spcAft>
          <a:spcPct val="0"/>
        </a:spcAft>
        <a:defRPr sz="3200" b="1">
          <a:solidFill>
            <a:srgbClr val="2877C4"/>
          </a:solidFill>
          <a:latin typeface="Arial" charset="0"/>
        </a:defRPr>
      </a:lvl7pPr>
      <a:lvl8pPr marL="1358776" algn="l" rtl="0" eaLnBrk="1" fontAlgn="base" hangingPunct="1">
        <a:spcBef>
          <a:spcPct val="0"/>
        </a:spcBef>
        <a:spcAft>
          <a:spcPct val="0"/>
        </a:spcAft>
        <a:defRPr sz="3200" b="1">
          <a:solidFill>
            <a:srgbClr val="2877C4"/>
          </a:solidFill>
          <a:latin typeface="Arial" charset="0"/>
        </a:defRPr>
      </a:lvl8pPr>
      <a:lvl9pPr marL="1811701"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8033" indent="-226447"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79388" indent="-224876"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79858" indent="-23275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6576" indent="-224876" algn="l" rtl="0" eaLnBrk="1" fontAlgn="base" hangingPunct="1">
        <a:lnSpc>
          <a:spcPct val="115000"/>
        </a:lnSpc>
        <a:spcBef>
          <a:spcPct val="20000"/>
        </a:spcBef>
        <a:spcAft>
          <a:spcPct val="0"/>
        </a:spcAft>
        <a:buChar char="»"/>
        <a:defRPr sz="2100">
          <a:solidFill>
            <a:srgbClr val="000000"/>
          </a:solidFill>
          <a:latin typeface="+mn-lt"/>
        </a:defRPr>
      </a:lvl5pPr>
      <a:lvl6pPr marL="2489494" indent="-224876" algn="l" rtl="0" eaLnBrk="1" fontAlgn="base" hangingPunct="1">
        <a:lnSpc>
          <a:spcPct val="115000"/>
        </a:lnSpc>
        <a:spcBef>
          <a:spcPct val="20000"/>
        </a:spcBef>
        <a:spcAft>
          <a:spcPct val="0"/>
        </a:spcAft>
        <a:buChar char="»"/>
        <a:defRPr sz="2100">
          <a:solidFill>
            <a:srgbClr val="000000"/>
          </a:solidFill>
          <a:latin typeface="+mn-lt"/>
        </a:defRPr>
      </a:lvl6pPr>
      <a:lvl7pPr marL="2942416" indent="-224876" algn="l" rtl="0" eaLnBrk="1" fontAlgn="base" hangingPunct="1">
        <a:lnSpc>
          <a:spcPct val="115000"/>
        </a:lnSpc>
        <a:spcBef>
          <a:spcPct val="20000"/>
        </a:spcBef>
        <a:spcAft>
          <a:spcPct val="0"/>
        </a:spcAft>
        <a:buChar char="»"/>
        <a:defRPr sz="2100">
          <a:solidFill>
            <a:srgbClr val="000000"/>
          </a:solidFill>
          <a:latin typeface="+mn-lt"/>
        </a:defRPr>
      </a:lvl7pPr>
      <a:lvl8pPr marL="3395342" indent="-224876" algn="l" rtl="0" eaLnBrk="1" fontAlgn="base" hangingPunct="1">
        <a:lnSpc>
          <a:spcPct val="115000"/>
        </a:lnSpc>
        <a:spcBef>
          <a:spcPct val="20000"/>
        </a:spcBef>
        <a:spcAft>
          <a:spcPct val="0"/>
        </a:spcAft>
        <a:buChar char="»"/>
        <a:defRPr sz="2100">
          <a:solidFill>
            <a:srgbClr val="000000"/>
          </a:solidFill>
          <a:latin typeface="+mn-lt"/>
        </a:defRPr>
      </a:lvl8pPr>
      <a:lvl9pPr marL="3848262" indent="-22487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5854" rtl="0" eaLnBrk="1" latinLnBrk="0" hangingPunct="1">
        <a:defRPr sz="1900" kern="1200">
          <a:solidFill>
            <a:schemeClr val="tx1"/>
          </a:solidFill>
          <a:latin typeface="+mn-lt"/>
          <a:ea typeface="+mn-ea"/>
          <a:cs typeface="+mn-cs"/>
        </a:defRPr>
      </a:lvl1pPr>
      <a:lvl2pPr marL="452926" algn="l" defTabSz="905854" rtl="0" eaLnBrk="1" latinLnBrk="0" hangingPunct="1">
        <a:defRPr sz="1900" kern="1200">
          <a:solidFill>
            <a:schemeClr val="tx1"/>
          </a:solidFill>
          <a:latin typeface="+mn-lt"/>
          <a:ea typeface="+mn-ea"/>
          <a:cs typeface="+mn-cs"/>
        </a:defRPr>
      </a:lvl2pPr>
      <a:lvl3pPr marL="905854" algn="l" defTabSz="905854" rtl="0" eaLnBrk="1" latinLnBrk="0" hangingPunct="1">
        <a:defRPr sz="1900" kern="1200">
          <a:solidFill>
            <a:schemeClr val="tx1"/>
          </a:solidFill>
          <a:latin typeface="+mn-lt"/>
          <a:ea typeface="+mn-ea"/>
          <a:cs typeface="+mn-cs"/>
        </a:defRPr>
      </a:lvl3pPr>
      <a:lvl4pPr marL="1358776" algn="l" defTabSz="905854" rtl="0" eaLnBrk="1" latinLnBrk="0" hangingPunct="1">
        <a:defRPr sz="1900" kern="1200">
          <a:solidFill>
            <a:schemeClr val="tx1"/>
          </a:solidFill>
          <a:latin typeface="+mn-lt"/>
          <a:ea typeface="+mn-ea"/>
          <a:cs typeface="+mn-cs"/>
        </a:defRPr>
      </a:lvl4pPr>
      <a:lvl5pPr marL="1811701" algn="l" defTabSz="905854" rtl="0" eaLnBrk="1" latinLnBrk="0" hangingPunct="1">
        <a:defRPr sz="1900" kern="1200">
          <a:solidFill>
            <a:schemeClr val="tx1"/>
          </a:solidFill>
          <a:latin typeface="+mn-lt"/>
          <a:ea typeface="+mn-ea"/>
          <a:cs typeface="+mn-cs"/>
        </a:defRPr>
      </a:lvl5pPr>
      <a:lvl6pPr marL="2264622" algn="l" defTabSz="905854" rtl="0" eaLnBrk="1" latinLnBrk="0" hangingPunct="1">
        <a:defRPr sz="1900" kern="1200">
          <a:solidFill>
            <a:schemeClr val="tx1"/>
          </a:solidFill>
          <a:latin typeface="+mn-lt"/>
          <a:ea typeface="+mn-ea"/>
          <a:cs typeface="+mn-cs"/>
        </a:defRPr>
      </a:lvl6pPr>
      <a:lvl7pPr marL="2717532" algn="l" defTabSz="905854" rtl="0" eaLnBrk="1" latinLnBrk="0" hangingPunct="1">
        <a:defRPr sz="1900" kern="1200">
          <a:solidFill>
            <a:schemeClr val="tx1"/>
          </a:solidFill>
          <a:latin typeface="+mn-lt"/>
          <a:ea typeface="+mn-ea"/>
          <a:cs typeface="+mn-cs"/>
        </a:defRPr>
      </a:lvl7pPr>
      <a:lvl8pPr marL="3170452" algn="l" defTabSz="905854" rtl="0" eaLnBrk="1" latinLnBrk="0" hangingPunct="1">
        <a:defRPr sz="1900" kern="1200">
          <a:solidFill>
            <a:schemeClr val="tx1"/>
          </a:solidFill>
          <a:latin typeface="+mn-lt"/>
          <a:ea typeface="+mn-ea"/>
          <a:cs typeface="+mn-cs"/>
        </a:defRPr>
      </a:lvl8pPr>
      <a:lvl9pPr marL="3623380" algn="l" defTabSz="905854"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286"/>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2149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714" indent="-228128"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4382" indent="-226540"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 y="-10"/>
            <a:ext cx="9143996" cy="1377165"/>
          </a:xfrm>
          <a:prstGeom prst="rect">
            <a:avLst/>
          </a:prstGeom>
          <a:solidFill>
            <a:schemeClr val="accent4"/>
          </a:solidFill>
          <a:ln>
            <a:noFill/>
          </a:ln>
          <a:effectLst/>
        </p:spPr>
        <p:txBody>
          <a:bodyPr vert="horz" wrap="square" lIns="326490" tIns="134436" rIns="326490" bIns="13443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695" tIns="192053" rIns="345695" bIns="1920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5"/>
            <a:ext cx="495842" cy="1078789"/>
          </a:xfrm>
          <a:prstGeom prst="rect">
            <a:avLst/>
          </a:prstGeom>
          <a:noFill/>
        </p:spPr>
        <p:txBody>
          <a:bodyPr wrap="square" lIns="192053" tIns="96028" rIns="192053" bIns="96028"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355764057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hf sldNum="0" hdr="0" dt="0"/>
  <p:txStyles>
    <p:titleStyle>
      <a:lvl1pPr marL="1143650" indent="-114365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779" algn="l" rtl="0" eaLnBrk="1" fontAlgn="base" hangingPunct="1">
        <a:spcBef>
          <a:spcPct val="0"/>
        </a:spcBef>
        <a:spcAft>
          <a:spcPct val="0"/>
        </a:spcAft>
        <a:defRPr sz="3200" b="1">
          <a:solidFill>
            <a:srgbClr val="2877C4"/>
          </a:solidFill>
          <a:latin typeface="Arial" charset="0"/>
        </a:defRPr>
      </a:lvl6pPr>
      <a:lvl7pPr marL="913560" algn="l" rtl="0" eaLnBrk="1" fontAlgn="base" hangingPunct="1">
        <a:spcBef>
          <a:spcPct val="0"/>
        </a:spcBef>
        <a:spcAft>
          <a:spcPct val="0"/>
        </a:spcAft>
        <a:defRPr sz="3200" b="1">
          <a:solidFill>
            <a:srgbClr val="2877C4"/>
          </a:solidFill>
          <a:latin typeface="Arial" charset="0"/>
        </a:defRPr>
      </a:lvl7pPr>
      <a:lvl8pPr marL="1370346" algn="l" rtl="0" eaLnBrk="1" fontAlgn="base" hangingPunct="1">
        <a:spcBef>
          <a:spcPct val="0"/>
        </a:spcBef>
        <a:spcAft>
          <a:spcPct val="0"/>
        </a:spcAft>
        <a:defRPr sz="3200" b="1">
          <a:solidFill>
            <a:srgbClr val="2877C4"/>
          </a:solidFill>
          <a:latin typeface="Arial" charset="0"/>
        </a:defRPr>
      </a:lvl8pPr>
      <a:lvl9pPr marL="1827127"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733" indent="-236733"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768" indent="-36676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2469" indent="-23473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3929" indent="-226802" algn="l" rtl="0" eaLnBrk="1" fontAlgn="base" hangingPunct="1">
        <a:lnSpc>
          <a:spcPct val="115000"/>
        </a:lnSpc>
        <a:spcBef>
          <a:spcPct val="20000"/>
        </a:spcBef>
        <a:spcAft>
          <a:spcPct val="0"/>
        </a:spcAft>
        <a:buChar char="»"/>
        <a:defRPr sz="2100">
          <a:solidFill>
            <a:srgbClr val="000000"/>
          </a:solidFill>
          <a:latin typeface="+mn-lt"/>
        </a:defRPr>
      </a:lvl5pPr>
      <a:lvl6pPr marL="2510710" indent="-226802" algn="l" rtl="0" eaLnBrk="1" fontAlgn="base" hangingPunct="1">
        <a:lnSpc>
          <a:spcPct val="115000"/>
        </a:lnSpc>
        <a:spcBef>
          <a:spcPct val="20000"/>
        </a:spcBef>
        <a:spcAft>
          <a:spcPct val="0"/>
        </a:spcAft>
        <a:buChar char="»"/>
        <a:defRPr sz="2100">
          <a:solidFill>
            <a:srgbClr val="000000"/>
          </a:solidFill>
          <a:latin typeface="+mn-lt"/>
        </a:defRPr>
      </a:lvl6pPr>
      <a:lvl7pPr marL="2967489" indent="-226802" algn="l" rtl="0" eaLnBrk="1" fontAlgn="base" hangingPunct="1">
        <a:lnSpc>
          <a:spcPct val="115000"/>
        </a:lnSpc>
        <a:spcBef>
          <a:spcPct val="20000"/>
        </a:spcBef>
        <a:spcAft>
          <a:spcPct val="0"/>
        </a:spcAft>
        <a:buChar char="»"/>
        <a:defRPr sz="2100">
          <a:solidFill>
            <a:srgbClr val="000000"/>
          </a:solidFill>
          <a:latin typeface="+mn-lt"/>
        </a:defRPr>
      </a:lvl7pPr>
      <a:lvl8pPr marL="3424270" indent="-226802" algn="l" rtl="0" eaLnBrk="1" fontAlgn="base" hangingPunct="1">
        <a:lnSpc>
          <a:spcPct val="115000"/>
        </a:lnSpc>
        <a:spcBef>
          <a:spcPct val="20000"/>
        </a:spcBef>
        <a:spcAft>
          <a:spcPct val="0"/>
        </a:spcAft>
        <a:buChar char="»"/>
        <a:defRPr sz="2100">
          <a:solidFill>
            <a:srgbClr val="000000"/>
          </a:solidFill>
          <a:latin typeface="+mn-lt"/>
        </a:defRPr>
      </a:lvl8pPr>
      <a:lvl9pPr marL="3881049" indent="-22680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3662" tIns="133247" rIns="323662" bIns="13324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689" tIns="190377" rIns="342689" bIns="1903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34"/>
            <a:ext cx="495842" cy="1077159"/>
          </a:xfrm>
          <a:prstGeom prst="rect">
            <a:avLst/>
          </a:prstGeom>
          <a:noFill/>
        </p:spPr>
        <p:txBody>
          <a:bodyPr wrap="square" lIns="190377" tIns="95221" rIns="190377" bIns="95221"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6280608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dt="0"/>
  <p:txStyles>
    <p:titleStyle>
      <a:lvl1pPr marL="1133728" indent="-113372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2821" algn="l" rtl="0" eaLnBrk="1" fontAlgn="base" hangingPunct="1">
        <a:spcBef>
          <a:spcPct val="0"/>
        </a:spcBef>
        <a:spcAft>
          <a:spcPct val="0"/>
        </a:spcAft>
        <a:defRPr sz="3200" b="1">
          <a:solidFill>
            <a:srgbClr val="2877C4"/>
          </a:solidFill>
          <a:latin typeface="Arial" charset="0"/>
        </a:defRPr>
      </a:lvl6pPr>
      <a:lvl7pPr marL="905646" algn="l" rtl="0" eaLnBrk="1" fontAlgn="base" hangingPunct="1">
        <a:spcBef>
          <a:spcPct val="0"/>
        </a:spcBef>
        <a:spcAft>
          <a:spcPct val="0"/>
        </a:spcAft>
        <a:defRPr sz="3200" b="1">
          <a:solidFill>
            <a:srgbClr val="2877C4"/>
          </a:solidFill>
          <a:latin typeface="Arial" charset="0"/>
        </a:defRPr>
      </a:lvl7pPr>
      <a:lvl8pPr marL="1358463" algn="l" rtl="0" eaLnBrk="1" fontAlgn="base" hangingPunct="1">
        <a:spcBef>
          <a:spcPct val="0"/>
        </a:spcBef>
        <a:spcAft>
          <a:spcPct val="0"/>
        </a:spcAft>
        <a:defRPr sz="3200" b="1">
          <a:solidFill>
            <a:srgbClr val="2877C4"/>
          </a:solidFill>
          <a:latin typeface="Arial" charset="0"/>
        </a:defRPr>
      </a:lvl8pPr>
      <a:lvl9pPr marL="1811287"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4664" indent="-23466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3575" indent="-363575"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79518" indent="-23269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6110" indent="-224823" algn="l" rtl="0" eaLnBrk="1" fontAlgn="base" hangingPunct="1">
        <a:lnSpc>
          <a:spcPct val="115000"/>
        </a:lnSpc>
        <a:spcBef>
          <a:spcPct val="20000"/>
        </a:spcBef>
        <a:spcAft>
          <a:spcPct val="0"/>
        </a:spcAft>
        <a:buChar char="»"/>
        <a:defRPr sz="2100">
          <a:solidFill>
            <a:srgbClr val="000000"/>
          </a:solidFill>
          <a:latin typeface="+mn-lt"/>
        </a:defRPr>
      </a:lvl5pPr>
      <a:lvl6pPr marL="2488923" indent="-224823" algn="l" rtl="0" eaLnBrk="1" fontAlgn="base" hangingPunct="1">
        <a:lnSpc>
          <a:spcPct val="115000"/>
        </a:lnSpc>
        <a:spcBef>
          <a:spcPct val="20000"/>
        </a:spcBef>
        <a:spcAft>
          <a:spcPct val="0"/>
        </a:spcAft>
        <a:buChar char="»"/>
        <a:defRPr sz="2100">
          <a:solidFill>
            <a:srgbClr val="000000"/>
          </a:solidFill>
          <a:latin typeface="+mn-lt"/>
        </a:defRPr>
      </a:lvl6pPr>
      <a:lvl7pPr marL="2941742" indent="-224823" algn="l" rtl="0" eaLnBrk="1" fontAlgn="base" hangingPunct="1">
        <a:lnSpc>
          <a:spcPct val="115000"/>
        </a:lnSpc>
        <a:spcBef>
          <a:spcPct val="20000"/>
        </a:spcBef>
        <a:spcAft>
          <a:spcPct val="0"/>
        </a:spcAft>
        <a:buChar char="»"/>
        <a:defRPr sz="2100">
          <a:solidFill>
            <a:srgbClr val="000000"/>
          </a:solidFill>
          <a:latin typeface="+mn-lt"/>
        </a:defRPr>
      </a:lvl7pPr>
      <a:lvl8pPr marL="3394563" indent="-224823" algn="l" rtl="0" eaLnBrk="1" fontAlgn="base" hangingPunct="1">
        <a:lnSpc>
          <a:spcPct val="115000"/>
        </a:lnSpc>
        <a:spcBef>
          <a:spcPct val="20000"/>
        </a:spcBef>
        <a:spcAft>
          <a:spcPct val="0"/>
        </a:spcAft>
        <a:buChar char="»"/>
        <a:defRPr sz="2100">
          <a:solidFill>
            <a:srgbClr val="000000"/>
          </a:solidFill>
          <a:latin typeface="+mn-lt"/>
        </a:defRPr>
      </a:lvl8pPr>
      <a:lvl9pPr marL="3847380" indent="-22482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5646" rtl="0" eaLnBrk="1" latinLnBrk="0" hangingPunct="1">
        <a:defRPr sz="1900" kern="1200">
          <a:solidFill>
            <a:schemeClr val="tx1"/>
          </a:solidFill>
          <a:latin typeface="+mn-lt"/>
          <a:ea typeface="+mn-ea"/>
          <a:cs typeface="+mn-cs"/>
        </a:defRPr>
      </a:lvl1pPr>
      <a:lvl2pPr marL="452821" algn="l" defTabSz="905646" rtl="0" eaLnBrk="1" latinLnBrk="0" hangingPunct="1">
        <a:defRPr sz="1900" kern="1200">
          <a:solidFill>
            <a:schemeClr val="tx1"/>
          </a:solidFill>
          <a:latin typeface="+mn-lt"/>
          <a:ea typeface="+mn-ea"/>
          <a:cs typeface="+mn-cs"/>
        </a:defRPr>
      </a:lvl2pPr>
      <a:lvl3pPr marL="905646" algn="l" defTabSz="905646" rtl="0" eaLnBrk="1" latinLnBrk="0" hangingPunct="1">
        <a:defRPr sz="1900" kern="1200">
          <a:solidFill>
            <a:schemeClr val="tx1"/>
          </a:solidFill>
          <a:latin typeface="+mn-lt"/>
          <a:ea typeface="+mn-ea"/>
          <a:cs typeface="+mn-cs"/>
        </a:defRPr>
      </a:lvl3pPr>
      <a:lvl4pPr marL="1358463" algn="l" defTabSz="905646" rtl="0" eaLnBrk="1" latinLnBrk="0" hangingPunct="1">
        <a:defRPr sz="1900" kern="1200">
          <a:solidFill>
            <a:schemeClr val="tx1"/>
          </a:solidFill>
          <a:latin typeface="+mn-lt"/>
          <a:ea typeface="+mn-ea"/>
          <a:cs typeface="+mn-cs"/>
        </a:defRPr>
      </a:lvl4pPr>
      <a:lvl5pPr marL="1811287" algn="l" defTabSz="905646" rtl="0" eaLnBrk="1" latinLnBrk="0" hangingPunct="1">
        <a:defRPr sz="1900" kern="1200">
          <a:solidFill>
            <a:schemeClr val="tx1"/>
          </a:solidFill>
          <a:latin typeface="+mn-lt"/>
          <a:ea typeface="+mn-ea"/>
          <a:cs typeface="+mn-cs"/>
        </a:defRPr>
      </a:lvl5pPr>
      <a:lvl6pPr marL="2264104" algn="l" defTabSz="905646" rtl="0" eaLnBrk="1" latinLnBrk="0" hangingPunct="1">
        <a:defRPr sz="1900" kern="1200">
          <a:solidFill>
            <a:schemeClr val="tx1"/>
          </a:solidFill>
          <a:latin typeface="+mn-lt"/>
          <a:ea typeface="+mn-ea"/>
          <a:cs typeface="+mn-cs"/>
        </a:defRPr>
      </a:lvl6pPr>
      <a:lvl7pPr marL="2716908" algn="l" defTabSz="905646" rtl="0" eaLnBrk="1" latinLnBrk="0" hangingPunct="1">
        <a:defRPr sz="1900" kern="1200">
          <a:solidFill>
            <a:schemeClr val="tx1"/>
          </a:solidFill>
          <a:latin typeface="+mn-lt"/>
          <a:ea typeface="+mn-ea"/>
          <a:cs typeface="+mn-cs"/>
        </a:defRPr>
      </a:lvl7pPr>
      <a:lvl8pPr marL="3169725" algn="l" defTabSz="905646" rtl="0" eaLnBrk="1" latinLnBrk="0" hangingPunct="1">
        <a:defRPr sz="1900" kern="1200">
          <a:solidFill>
            <a:schemeClr val="tx1"/>
          </a:solidFill>
          <a:latin typeface="+mn-lt"/>
          <a:ea typeface="+mn-ea"/>
          <a:cs typeface="+mn-cs"/>
        </a:defRPr>
      </a:lvl8pPr>
      <a:lvl9pPr marL="3622550" algn="l" defTabSz="90564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3588" tIns="133216" rIns="323588" bIns="133216"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611" tIns="190332" rIns="342611" bIns="1903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792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dt="0"/>
  <p:txStyles>
    <p:titleStyle>
      <a:lvl1pPr marL="1133468" indent="-113346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2718" algn="l" rtl="0" eaLnBrk="1" fontAlgn="base" hangingPunct="1">
        <a:spcBef>
          <a:spcPct val="0"/>
        </a:spcBef>
        <a:spcAft>
          <a:spcPct val="0"/>
        </a:spcAft>
        <a:defRPr sz="3200" b="1">
          <a:solidFill>
            <a:srgbClr val="2877C4"/>
          </a:solidFill>
          <a:latin typeface="Arial" charset="0"/>
        </a:defRPr>
      </a:lvl6pPr>
      <a:lvl7pPr marL="905438" algn="l" rtl="0" eaLnBrk="1" fontAlgn="base" hangingPunct="1">
        <a:spcBef>
          <a:spcPct val="0"/>
        </a:spcBef>
        <a:spcAft>
          <a:spcPct val="0"/>
        </a:spcAft>
        <a:defRPr sz="3200" b="1">
          <a:solidFill>
            <a:srgbClr val="2877C4"/>
          </a:solidFill>
          <a:latin typeface="Arial" charset="0"/>
        </a:defRPr>
      </a:lvl7pPr>
      <a:lvl8pPr marL="1358152" algn="l" rtl="0" eaLnBrk="1" fontAlgn="base" hangingPunct="1">
        <a:spcBef>
          <a:spcPct val="0"/>
        </a:spcBef>
        <a:spcAft>
          <a:spcPct val="0"/>
        </a:spcAft>
        <a:defRPr sz="3200" b="1">
          <a:solidFill>
            <a:srgbClr val="2877C4"/>
          </a:solidFill>
          <a:latin typeface="Arial" charset="0"/>
        </a:defRPr>
      </a:lvl8pPr>
      <a:lvl9pPr marL="1810871"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7928" indent="-226342"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9077" indent="-224771"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79180" indent="-23264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5644" indent="-224771" algn="l" rtl="0" eaLnBrk="1" fontAlgn="base" hangingPunct="1">
        <a:lnSpc>
          <a:spcPct val="115000"/>
        </a:lnSpc>
        <a:spcBef>
          <a:spcPct val="20000"/>
        </a:spcBef>
        <a:spcAft>
          <a:spcPct val="0"/>
        </a:spcAft>
        <a:buChar char="»"/>
        <a:defRPr sz="2100">
          <a:solidFill>
            <a:srgbClr val="000000"/>
          </a:solidFill>
          <a:latin typeface="+mn-lt"/>
        </a:defRPr>
      </a:lvl5pPr>
      <a:lvl6pPr marL="2488351" indent="-224771" algn="l" rtl="0" eaLnBrk="1" fontAlgn="base" hangingPunct="1">
        <a:lnSpc>
          <a:spcPct val="115000"/>
        </a:lnSpc>
        <a:spcBef>
          <a:spcPct val="20000"/>
        </a:spcBef>
        <a:spcAft>
          <a:spcPct val="0"/>
        </a:spcAft>
        <a:buChar char="»"/>
        <a:defRPr sz="2100">
          <a:solidFill>
            <a:srgbClr val="000000"/>
          </a:solidFill>
          <a:latin typeface="+mn-lt"/>
        </a:defRPr>
      </a:lvl6pPr>
      <a:lvl7pPr marL="2941067" indent="-224771" algn="l" rtl="0" eaLnBrk="1" fontAlgn="base" hangingPunct="1">
        <a:lnSpc>
          <a:spcPct val="115000"/>
        </a:lnSpc>
        <a:spcBef>
          <a:spcPct val="20000"/>
        </a:spcBef>
        <a:spcAft>
          <a:spcPct val="0"/>
        </a:spcAft>
        <a:buChar char="»"/>
        <a:defRPr sz="2100">
          <a:solidFill>
            <a:srgbClr val="000000"/>
          </a:solidFill>
          <a:latin typeface="+mn-lt"/>
        </a:defRPr>
      </a:lvl7pPr>
      <a:lvl8pPr marL="3393786" indent="-224771" algn="l" rtl="0" eaLnBrk="1" fontAlgn="base" hangingPunct="1">
        <a:lnSpc>
          <a:spcPct val="115000"/>
        </a:lnSpc>
        <a:spcBef>
          <a:spcPct val="20000"/>
        </a:spcBef>
        <a:spcAft>
          <a:spcPct val="0"/>
        </a:spcAft>
        <a:buChar char="»"/>
        <a:defRPr sz="2100">
          <a:solidFill>
            <a:srgbClr val="000000"/>
          </a:solidFill>
          <a:latin typeface="+mn-lt"/>
        </a:defRPr>
      </a:lvl8pPr>
      <a:lvl9pPr marL="3846498" indent="-22477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5438" rtl="0" eaLnBrk="1" latinLnBrk="0" hangingPunct="1">
        <a:defRPr sz="1900" kern="1200">
          <a:solidFill>
            <a:schemeClr val="tx1"/>
          </a:solidFill>
          <a:latin typeface="+mn-lt"/>
          <a:ea typeface="+mn-ea"/>
          <a:cs typeface="+mn-cs"/>
        </a:defRPr>
      </a:lvl1pPr>
      <a:lvl2pPr marL="452718" algn="l" defTabSz="905438" rtl="0" eaLnBrk="1" latinLnBrk="0" hangingPunct="1">
        <a:defRPr sz="1900" kern="1200">
          <a:solidFill>
            <a:schemeClr val="tx1"/>
          </a:solidFill>
          <a:latin typeface="+mn-lt"/>
          <a:ea typeface="+mn-ea"/>
          <a:cs typeface="+mn-cs"/>
        </a:defRPr>
      </a:lvl2pPr>
      <a:lvl3pPr marL="905438" algn="l" defTabSz="905438" rtl="0" eaLnBrk="1" latinLnBrk="0" hangingPunct="1">
        <a:defRPr sz="1900" kern="1200">
          <a:solidFill>
            <a:schemeClr val="tx1"/>
          </a:solidFill>
          <a:latin typeface="+mn-lt"/>
          <a:ea typeface="+mn-ea"/>
          <a:cs typeface="+mn-cs"/>
        </a:defRPr>
      </a:lvl3pPr>
      <a:lvl4pPr marL="1358152" algn="l" defTabSz="905438" rtl="0" eaLnBrk="1" latinLnBrk="0" hangingPunct="1">
        <a:defRPr sz="1900" kern="1200">
          <a:solidFill>
            <a:schemeClr val="tx1"/>
          </a:solidFill>
          <a:latin typeface="+mn-lt"/>
          <a:ea typeface="+mn-ea"/>
          <a:cs typeface="+mn-cs"/>
        </a:defRPr>
      </a:lvl4pPr>
      <a:lvl5pPr marL="1810871" algn="l" defTabSz="905438" rtl="0" eaLnBrk="1" latinLnBrk="0" hangingPunct="1">
        <a:defRPr sz="1900" kern="1200">
          <a:solidFill>
            <a:schemeClr val="tx1"/>
          </a:solidFill>
          <a:latin typeface="+mn-lt"/>
          <a:ea typeface="+mn-ea"/>
          <a:cs typeface="+mn-cs"/>
        </a:defRPr>
      </a:lvl5pPr>
      <a:lvl6pPr marL="2263585" algn="l" defTabSz="905438" rtl="0" eaLnBrk="1" latinLnBrk="0" hangingPunct="1">
        <a:defRPr sz="1900" kern="1200">
          <a:solidFill>
            <a:schemeClr val="tx1"/>
          </a:solidFill>
          <a:latin typeface="+mn-lt"/>
          <a:ea typeface="+mn-ea"/>
          <a:cs typeface="+mn-cs"/>
        </a:defRPr>
      </a:lvl6pPr>
      <a:lvl7pPr marL="2716286" algn="l" defTabSz="905438" rtl="0" eaLnBrk="1" latinLnBrk="0" hangingPunct="1">
        <a:defRPr sz="1900" kern="1200">
          <a:solidFill>
            <a:schemeClr val="tx1"/>
          </a:solidFill>
          <a:latin typeface="+mn-lt"/>
          <a:ea typeface="+mn-ea"/>
          <a:cs typeface="+mn-cs"/>
        </a:defRPr>
      </a:lvl7pPr>
      <a:lvl8pPr marL="3168998" algn="l" defTabSz="905438" rtl="0" eaLnBrk="1" latinLnBrk="0" hangingPunct="1">
        <a:defRPr sz="1900" kern="1200">
          <a:solidFill>
            <a:schemeClr val="tx1"/>
          </a:solidFill>
          <a:latin typeface="+mn-lt"/>
          <a:ea typeface="+mn-ea"/>
          <a:cs typeface="+mn-cs"/>
        </a:defRPr>
      </a:lvl8pPr>
      <a:lvl9pPr marL="3621720" algn="l" defTabSz="90543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3885" tIns="133340" rIns="323885" bIns="1333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924" tIns="190509" rIns="342924" bIns="1905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56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dt="0"/>
  <p:txStyles>
    <p:titleStyle>
      <a:lvl1pPr marL="1134510" indent="-1134510"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3132" algn="l" rtl="0" eaLnBrk="1" fontAlgn="base" hangingPunct="1">
        <a:spcBef>
          <a:spcPct val="0"/>
        </a:spcBef>
        <a:spcAft>
          <a:spcPct val="0"/>
        </a:spcAft>
        <a:defRPr sz="3200" b="1">
          <a:solidFill>
            <a:srgbClr val="2877C4"/>
          </a:solidFill>
          <a:latin typeface="Arial" charset="0"/>
        </a:defRPr>
      </a:lvl6pPr>
      <a:lvl7pPr marL="906270" algn="l" rtl="0" eaLnBrk="1" fontAlgn="base" hangingPunct="1">
        <a:spcBef>
          <a:spcPct val="0"/>
        </a:spcBef>
        <a:spcAft>
          <a:spcPct val="0"/>
        </a:spcAft>
        <a:defRPr sz="3200" b="1">
          <a:solidFill>
            <a:srgbClr val="2877C4"/>
          </a:solidFill>
          <a:latin typeface="Arial" charset="0"/>
        </a:defRPr>
      </a:lvl7pPr>
      <a:lvl8pPr marL="1359398" algn="l" rtl="0" eaLnBrk="1" fontAlgn="base" hangingPunct="1">
        <a:spcBef>
          <a:spcPct val="0"/>
        </a:spcBef>
        <a:spcAft>
          <a:spcPct val="0"/>
        </a:spcAft>
        <a:defRPr sz="3200" b="1">
          <a:solidFill>
            <a:srgbClr val="2877C4"/>
          </a:solidFill>
          <a:latin typeface="Arial" charset="0"/>
        </a:defRPr>
      </a:lvl8pPr>
      <a:lvl9pPr marL="181253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138" indent="-226552"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9699" indent="-224979"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0537" indent="-23285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7509" indent="-224979" algn="l" rtl="0" eaLnBrk="1" fontAlgn="base" hangingPunct="1">
        <a:lnSpc>
          <a:spcPct val="115000"/>
        </a:lnSpc>
        <a:spcBef>
          <a:spcPct val="20000"/>
        </a:spcBef>
        <a:spcAft>
          <a:spcPct val="0"/>
        </a:spcAft>
        <a:buChar char="»"/>
        <a:defRPr sz="2100">
          <a:solidFill>
            <a:srgbClr val="000000"/>
          </a:solidFill>
          <a:latin typeface="+mn-lt"/>
        </a:defRPr>
      </a:lvl5pPr>
      <a:lvl6pPr marL="2490637" indent="-224979" algn="l" rtl="0" eaLnBrk="1" fontAlgn="base" hangingPunct="1">
        <a:lnSpc>
          <a:spcPct val="115000"/>
        </a:lnSpc>
        <a:spcBef>
          <a:spcPct val="20000"/>
        </a:spcBef>
        <a:spcAft>
          <a:spcPct val="0"/>
        </a:spcAft>
        <a:buChar char="»"/>
        <a:defRPr sz="2100">
          <a:solidFill>
            <a:srgbClr val="000000"/>
          </a:solidFill>
          <a:latin typeface="+mn-lt"/>
        </a:defRPr>
      </a:lvl6pPr>
      <a:lvl7pPr marL="2943765" indent="-224979" algn="l" rtl="0" eaLnBrk="1" fontAlgn="base" hangingPunct="1">
        <a:lnSpc>
          <a:spcPct val="115000"/>
        </a:lnSpc>
        <a:spcBef>
          <a:spcPct val="20000"/>
        </a:spcBef>
        <a:spcAft>
          <a:spcPct val="0"/>
        </a:spcAft>
        <a:buChar char="»"/>
        <a:defRPr sz="2100">
          <a:solidFill>
            <a:srgbClr val="000000"/>
          </a:solidFill>
          <a:latin typeface="+mn-lt"/>
        </a:defRPr>
      </a:lvl7pPr>
      <a:lvl8pPr marL="3396899" indent="-224979" algn="l" rtl="0" eaLnBrk="1" fontAlgn="base" hangingPunct="1">
        <a:lnSpc>
          <a:spcPct val="115000"/>
        </a:lnSpc>
        <a:spcBef>
          <a:spcPct val="20000"/>
        </a:spcBef>
        <a:spcAft>
          <a:spcPct val="0"/>
        </a:spcAft>
        <a:buChar char="»"/>
        <a:defRPr sz="2100">
          <a:solidFill>
            <a:srgbClr val="000000"/>
          </a:solidFill>
          <a:latin typeface="+mn-lt"/>
        </a:defRPr>
      </a:lvl8pPr>
      <a:lvl9pPr marL="3850027" indent="-22497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270" rtl="0" eaLnBrk="1" latinLnBrk="0" hangingPunct="1">
        <a:defRPr sz="1900" kern="1200">
          <a:solidFill>
            <a:schemeClr val="tx1"/>
          </a:solidFill>
          <a:latin typeface="+mn-lt"/>
          <a:ea typeface="+mn-ea"/>
          <a:cs typeface="+mn-cs"/>
        </a:defRPr>
      </a:lvl1pPr>
      <a:lvl2pPr marL="453132" algn="l" defTabSz="906270" rtl="0" eaLnBrk="1" latinLnBrk="0" hangingPunct="1">
        <a:defRPr sz="1900" kern="1200">
          <a:solidFill>
            <a:schemeClr val="tx1"/>
          </a:solidFill>
          <a:latin typeface="+mn-lt"/>
          <a:ea typeface="+mn-ea"/>
          <a:cs typeface="+mn-cs"/>
        </a:defRPr>
      </a:lvl2pPr>
      <a:lvl3pPr marL="906270" algn="l" defTabSz="906270" rtl="0" eaLnBrk="1" latinLnBrk="0" hangingPunct="1">
        <a:defRPr sz="1900" kern="1200">
          <a:solidFill>
            <a:schemeClr val="tx1"/>
          </a:solidFill>
          <a:latin typeface="+mn-lt"/>
          <a:ea typeface="+mn-ea"/>
          <a:cs typeface="+mn-cs"/>
        </a:defRPr>
      </a:lvl3pPr>
      <a:lvl4pPr marL="1359398" algn="l" defTabSz="906270" rtl="0" eaLnBrk="1" latinLnBrk="0" hangingPunct="1">
        <a:defRPr sz="1900" kern="1200">
          <a:solidFill>
            <a:schemeClr val="tx1"/>
          </a:solidFill>
          <a:latin typeface="+mn-lt"/>
          <a:ea typeface="+mn-ea"/>
          <a:cs typeface="+mn-cs"/>
        </a:defRPr>
      </a:lvl4pPr>
      <a:lvl5pPr marL="1812532" algn="l" defTabSz="906270" rtl="0" eaLnBrk="1" latinLnBrk="0" hangingPunct="1">
        <a:defRPr sz="1900" kern="1200">
          <a:solidFill>
            <a:schemeClr val="tx1"/>
          </a:solidFill>
          <a:latin typeface="+mn-lt"/>
          <a:ea typeface="+mn-ea"/>
          <a:cs typeface="+mn-cs"/>
        </a:defRPr>
      </a:lvl5pPr>
      <a:lvl6pPr marL="2265660" algn="l" defTabSz="906270" rtl="0" eaLnBrk="1" latinLnBrk="0" hangingPunct="1">
        <a:defRPr sz="1900" kern="1200">
          <a:solidFill>
            <a:schemeClr val="tx1"/>
          </a:solidFill>
          <a:latin typeface="+mn-lt"/>
          <a:ea typeface="+mn-ea"/>
          <a:cs typeface="+mn-cs"/>
        </a:defRPr>
      </a:lvl6pPr>
      <a:lvl7pPr marL="2718780" algn="l" defTabSz="906270" rtl="0" eaLnBrk="1" latinLnBrk="0" hangingPunct="1">
        <a:defRPr sz="1900" kern="1200">
          <a:solidFill>
            <a:schemeClr val="tx1"/>
          </a:solidFill>
          <a:latin typeface="+mn-lt"/>
          <a:ea typeface="+mn-ea"/>
          <a:cs typeface="+mn-cs"/>
        </a:defRPr>
      </a:lvl7pPr>
      <a:lvl8pPr marL="3171905" algn="l" defTabSz="906270" rtl="0" eaLnBrk="1" latinLnBrk="0" hangingPunct="1">
        <a:defRPr sz="1900" kern="1200">
          <a:solidFill>
            <a:schemeClr val="tx1"/>
          </a:solidFill>
          <a:latin typeface="+mn-lt"/>
          <a:ea typeface="+mn-ea"/>
          <a:cs typeface="+mn-cs"/>
        </a:defRPr>
      </a:lvl8pPr>
      <a:lvl9pPr marL="3625040" algn="l" defTabSz="90627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032" tIns="133403" rIns="324032" bIns="13340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080" tIns="190597" rIns="343080" bIns="1905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807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sldNum="0" hdr="0" dt="0"/>
  <p:txStyles>
    <p:titleStyle>
      <a:lvl1pPr marL="1135031" indent="-113503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3340" algn="l" rtl="0" eaLnBrk="1" fontAlgn="base" hangingPunct="1">
        <a:spcBef>
          <a:spcPct val="0"/>
        </a:spcBef>
        <a:spcAft>
          <a:spcPct val="0"/>
        </a:spcAft>
        <a:defRPr sz="3200" b="1">
          <a:solidFill>
            <a:srgbClr val="2877C4"/>
          </a:solidFill>
          <a:latin typeface="Arial" charset="0"/>
        </a:defRPr>
      </a:lvl6pPr>
      <a:lvl7pPr marL="906686" algn="l" rtl="0" eaLnBrk="1" fontAlgn="base" hangingPunct="1">
        <a:spcBef>
          <a:spcPct val="0"/>
        </a:spcBef>
        <a:spcAft>
          <a:spcPct val="0"/>
        </a:spcAft>
        <a:defRPr sz="3200" b="1">
          <a:solidFill>
            <a:srgbClr val="2877C4"/>
          </a:solidFill>
          <a:latin typeface="Arial" charset="0"/>
        </a:defRPr>
      </a:lvl7pPr>
      <a:lvl8pPr marL="1360020" algn="l" rtl="0" eaLnBrk="1" fontAlgn="base" hangingPunct="1">
        <a:spcBef>
          <a:spcPct val="0"/>
        </a:spcBef>
        <a:spcAft>
          <a:spcPct val="0"/>
        </a:spcAft>
        <a:defRPr sz="3200" b="1">
          <a:solidFill>
            <a:srgbClr val="2877C4"/>
          </a:solidFill>
          <a:latin typeface="Arial" charset="0"/>
        </a:defRPr>
      </a:lvl8pPr>
      <a:lvl9pPr marL="181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244" indent="-226657"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0010" indent="-22508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1217" indent="-2329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8442" indent="-225082" algn="l" rtl="0" eaLnBrk="1" fontAlgn="base" hangingPunct="1">
        <a:lnSpc>
          <a:spcPct val="115000"/>
        </a:lnSpc>
        <a:spcBef>
          <a:spcPct val="20000"/>
        </a:spcBef>
        <a:spcAft>
          <a:spcPct val="0"/>
        </a:spcAft>
        <a:buChar char="»"/>
        <a:defRPr sz="2100">
          <a:solidFill>
            <a:srgbClr val="000000"/>
          </a:solidFill>
          <a:latin typeface="+mn-lt"/>
        </a:defRPr>
      </a:lvl5pPr>
      <a:lvl6pPr marL="2491780" indent="-225082" algn="l" rtl="0" eaLnBrk="1" fontAlgn="base" hangingPunct="1">
        <a:lnSpc>
          <a:spcPct val="115000"/>
        </a:lnSpc>
        <a:spcBef>
          <a:spcPct val="20000"/>
        </a:spcBef>
        <a:spcAft>
          <a:spcPct val="0"/>
        </a:spcAft>
        <a:buChar char="»"/>
        <a:defRPr sz="2100">
          <a:solidFill>
            <a:srgbClr val="000000"/>
          </a:solidFill>
          <a:latin typeface="+mn-lt"/>
        </a:defRPr>
      </a:lvl6pPr>
      <a:lvl7pPr marL="2945116" indent="-225082" algn="l" rtl="0" eaLnBrk="1" fontAlgn="base" hangingPunct="1">
        <a:lnSpc>
          <a:spcPct val="115000"/>
        </a:lnSpc>
        <a:spcBef>
          <a:spcPct val="20000"/>
        </a:spcBef>
        <a:spcAft>
          <a:spcPct val="0"/>
        </a:spcAft>
        <a:buChar char="»"/>
        <a:defRPr sz="2100">
          <a:solidFill>
            <a:srgbClr val="000000"/>
          </a:solidFill>
          <a:latin typeface="+mn-lt"/>
        </a:defRPr>
      </a:lvl7pPr>
      <a:lvl8pPr marL="3398458" indent="-225082" algn="l" rtl="0" eaLnBrk="1" fontAlgn="base" hangingPunct="1">
        <a:lnSpc>
          <a:spcPct val="115000"/>
        </a:lnSpc>
        <a:spcBef>
          <a:spcPct val="20000"/>
        </a:spcBef>
        <a:spcAft>
          <a:spcPct val="0"/>
        </a:spcAft>
        <a:buChar char="»"/>
        <a:defRPr sz="2100">
          <a:solidFill>
            <a:srgbClr val="000000"/>
          </a:solidFill>
          <a:latin typeface="+mn-lt"/>
        </a:defRPr>
      </a:lvl8pPr>
      <a:lvl9pPr marL="3851792" indent="-2250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686" rtl="0" eaLnBrk="1" latinLnBrk="0" hangingPunct="1">
        <a:defRPr sz="1900" kern="1200">
          <a:solidFill>
            <a:schemeClr val="tx1"/>
          </a:solidFill>
          <a:latin typeface="+mn-lt"/>
          <a:ea typeface="+mn-ea"/>
          <a:cs typeface="+mn-cs"/>
        </a:defRPr>
      </a:lvl1pPr>
      <a:lvl2pPr marL="453340" algn="l" defTabSz="906686" rtl="0" eaLnBrk="1" latinLnBrk="0" hangingPunct="1">
        <a:defRPr sz="1900" kern="1200">
          <a:solidFill>
            <a:schemeClr val="tx1"/>
          </a:solidFill>
          <a:latin typeface="+mn-lt"/>
          <a:ea typeface="+mn-ea"/>
          <a:cs typeface="+mn-cs"/>
        </a:defRPr>
      </a:lvl2pPr>
      <a:lvl3pPr marL="906686" algn="l" defTabSz="906686" rtl="0" eaLnBrk="1" latinLnBrk="0" hangingPunct="1">
        <a:defRPr sz="1900" kern="1200">
          <a:solidFill>
            <a:schemeClr val="tx1"/>
          </a:solidFill>
          <a:latin typeface="+mn-lt"/>
          <a:ea typeface="+mn-ea"/>
          <a:cs typeface="+mn-cs"/>
        </a:defRPr>
      </a:lvl3pPr>
      <a:lvl4pPr marL="1360020" algn="l" defTabSz="906686" rtl="0" eaLnBrk="1" latinLnBrk="0" hangingPunct="1">
        <a:defRPr sz="1900" kern="1200">
          <a:solidFill>
            <a:schemeClr val="tx1"/>
          </a:solidFill>
          <a:latin typeface="+mn-lt"/>
          <a:ea typeface="+mn-ea"/>
          <a:cs typeface="+mn-cs"/>
        </a:defRPr>
      </a:lvl4pPr>
      <a:lvl5pPr marL="1813364" algn="l" defTabSz="906686" rtl="0" eaLnBrk="1" latinLnBrk="0" hangingPunct="1">
        <a:defRPr sz="1900" kern="1200">
          <a:solidFill>
            <a:schemeClr val="tx1"/>
          </a:solidFill>
          <a:latin typeface="+mn-lt"/>
          <a:ea typeface="+mn-ea"/>
          <a:cs typeface="+mn-cs"/>
        </a:defRPr>
      </a:lvl5pPr>
      <a:lvl6pPr marL="2266698" algn="l" defTabSz="906686" rtl="0" eaLnBrk="1" latinLnBrk="0" hangingPunct="1">
        <a:defRPr sz="1900" kern="1200">
          <a:solidFill>
            <a:schemeClr val="tx1"/>
          </a:solidFill>
          <a:latin typeface="+mn-lt"/>
          <a:ea typeface="+mn-ea"/>
          <a:cs typeface="+mn-cs"/>
        </a:defRPr>
      </a:lvl6pPr>
      <a:lvl7pPr marL="2720028" algn="l" defTabSz="906686" rtl="0" eaLnBrk="1" latinLnBrk="0" hangingPunct="1">
        <a:defRPr sz="1900" kern="1200">
          <a:solidFill>
            <a:schemeClr val="tx1"/>
          </a:solidFill>
          <a:latin typeface="+mn-lt"/>
          <a:ea typeface="+mn-ea"/>
          <a:cs typeface="+mn-cs"/>
        </a:defRPr>
      </a:lvl7pPr>
      <a:lvl8pPr marL="3173359" algn="l" defTabSz="906686" rtl="0" eaLnBrk="1" latinLnBrk="0" hangingPunct="1">
        <a:defRPr sz="1900" kern="1200">
          <a:solidFill>
            <a:schemeClr val="tx1"/>
          </a:solidFill>
          <a:latin typeface="+mn-lt"/>
          <a:ea typeface="+mn-ea"/>
          <a:cs typeface="+mn-cs"/>
        </a:defRPr>
      </a:lvl8pPr>
      <a:lvl9pPr marL="3626703" algn="l" defTabSz="906686"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4032" tIns="133403" rIns="324032" bIns="13340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080" tIns="190597" rIns="343080" bIns="1905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35"/>
            <a:ext cx="495842" cy="1077371"/>
          </a:xfrm>
          <a:prstGeom prst="rect">
            <a:avLst/>
          </a:prstGeom>
          <a:noFill/>
        </p:spPr>
        <p:txBody>
          <a:bodyPr wrap="square" lIns="190597" tIns="95326" rIns="190597" bIns="95326" rtlCol="0">
            <a:spAutoFit/>
          </a:bodyPr>
          <a:lstStyle/>
          <a:p>
            <a:pPr eaLnBrk="1" hangingPunct="1">
              <a:lnSpc>
                <a:spcPct val="115000"/>
              </a:lnSpc>
              <a:spcBef>
                <a:spcPct val="20000"/>
              </a:spcBef>
              <a:buClr>
                <a:srgbClr val="2877C4"/>
              </a:buClr>
              <a:buFont typeface="Wingdings" pitchFamily="2" charset="2"/>
              <a:buNone/>
            </a:pPr>
            <a:r>
              <a:rPr lang="en-US" sz="5000" dirty="0">
                <a:solidFill>
                  <a:srgbClr val="4D4F58"/>
                </a:solidFill>
                <a:latin typeface="Arial" charset="0"/>
                <a:ea typeface="+mn-ea"/>
              </a:rPr>
              <a:t>*</a:t>
            </a:r>
          </a:p>
        </p:txBody>
      </p:sp>
    </p:spTree>
    <p:extLst>
      <p:ext uri="{BB962C8B-B14F-4D97-AF65-F5344CB8AC3E}">
        <p14:creationId xmlns:p14="http://schemas.microsoft.com/office/powerpoint/2010/main" val="41869910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sldNum="0" hdr="0" dt="0"/>
  <p:txStyles>
    <p:titleStyle>
      <a:lvl1pPr marL="1135031" indent="-113503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3340" algn="l" rtl="0" eaLnBrk="1" fontAlgn="base" hangingPunct="1">
        <a:spcBef>
          <a:spcPct val="0"/>
        </a:spcBef>
        <a:spcAft>
          <a:spcPct val="0"/>
        </a:spcAft>
        <a:defRPr sz="3200" b="1">
          <a:solidFill>
            <a:srgbClr val="2877C4"/>
          </a:solidFill>
          <a:latin typeface="Arial" charset="0"/>
        </a:defRPr>
      </a:lvl6pPr>
      <a:lvl7pPr marL="906686" algn="l" rtl="0" eaLnBrk="1" fontAlgn="base" hangingPunct="1">
        <a:spcBef>
          <a:spcPct val="0"/>
        </a:spcBef>
        <a:spcAft>
          <a:spcPct val="0"/>
        </a:spcAft>
        <a:defRPr sz="3200" b="1">
          <a:solidFill>
            <a:srgbClr val="2877C4"/>
          </a:solidFill>
          <a:latin typeface="Arial" charset="0"/>
        </a:defRPr>
      </a:lvl7pPr>
      <a:lvl8pPr marL="1360020" algn="l" rtl="0" eaLnBrk="1" fontAlgn="base" hangingPunct="1">
        <a:spcBef>
          <a:spcPct val="0"/>
        </a:spcBef>
        <a:spcAft>
          <a:spcPct val="0"/>
        </a:spcAft>
        <a:defRPr sz="3200" b="1">
          <a:solidFill>
            <a:srgbClr val="2877C4"/>
          </a:solidFill>
          <a:latin typeface="Arial" charset="0"/>
        </a:defRPr>
      </a:lvl8pPr>
      <a:lvl9pPr marL="181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4935" indent="-234935"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3995" indent="-363995"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1217" indent="-23296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8442" indent="-225082" algn="l" rtl="0" eaLnBrk="1" fontAlgn="base" hangingPunct="1">
        <a:lnSpc>
          <a:spcPct val="115000"/>
        </a:lnSpc>
        <a:spcBef>
          <a:spcPct val="20000"/>
        </a:spcBef>
        <a:spcAft>
          <a:spcPct val="0"/>
        </a:spcAft>
        <a:buChar char="»"/>
        <a:defRPr sz="2100">
          <a:solidFill>
            <a:srgbClr val="000000"/>
          </a:solidFill>
          <a:latin typeface="+mn-lt"/>
        </a:defRPr>
      </a:lvl5pPr>
      <a:lvl6pPr marL="2491780" indent="-225082" algn="l" rtl="0" eaLnBrk="1" fontAlgn="base" hangingPunct="1">
        <a:lnSpc>
          <a:spcPct val="115000"/>
        </a:lnSpc>
        <a:spcBef>
          <a:spcPct val="20000"/>
        </a:spcBef>
        <a:spcAft>
          <a:spcPct val="0"/>
        </a:spcAft>
        <a:buChar char="»"/>
        <a:defRPr sz="2100">
          <a:solidFill>
            <a:srgbClr val="000000"/>
          </a:solidFill>
          <a:latin typeface="+mn-lt"/>
        </a:defRPr>
      </a:lvl6pPr>
      <a:lvl7pPr marL="2945116" indent="-225082" algn="l" rtl="0" eaLnBrk="1" fontAlgn="base" hangingPunct="1">
        <a:lnSpc>
          <a:spcPct val="115000"/>
        </a:lnSpc>
        <a:spcBef>
          <a:spcPct val="20000"/>
        </a:spcBef>
        <a:spcAft>
          <a:spcPct val="0"/>
        </a:spcAft>
        <a:buChar char="»"/>
        <a:defRPr sz="2100">
          <a:solidFill>
            <a:srgbClr val="000000"/>
          </a:solidFill>
          <a:latin typeface="+mn-lt"/>
        </a:defRPr>
      </a:lvl7pPr>
      <a:lvl8pPr marL="3398458" indent="-225082" algn="l" rtl="0" eaLnBrk="1" fontAlgn="base" hangingPunct="1">
        <a:lnSpc>
          <a:spcPct val="115000"/>
        </a:lnSpc>
        <a:spcBef>
          <a:spcPct val="20000"/>
        </a:spcBef>
        <a:spcAft>
          <a:spcPct val="0"/>
        </a:spcAft>
        <a:buChar char="»"/>
        <a:defRPr sz="2100">
          <a:solidFill>
            <a:srgbClr val="000000"/>
          </a:solidFill>
          <a:latin typeface="+mn-lt"/>
        </a:defRPr>
      </a:lvl8pPr>
      <a:lvl9pPr marL="3851792" indent="-2250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686" rtl="0" eaLnBrk="1" latinLnBrk="0" hangingPunct="1">
        <a:defRPr sz="1900" kern="1200">
          <a:solidFill>
            <a:schemeClr val="tx1"/>
          </a:solidFill>
          <a:latin typeface="+mn-lt"/>
          <a:ea typeface="+mn-ea"/>
          <a:cs typeface="+mn-cs"/>
        </a:defRPr>
      </a:lvl1pPr>
      <a:lvl2pPr marL="453340" algn="l" defTabSz="906686" rtl="0" eaLnBrk="1" latinLnBrk="0" hangingPunct="1">
        <a:defRPr sz="1900" kern="1200">
          <a:solidFill>
            <a:schemeClr val="tx1"/>
          </a:solidFill>
          <a:latin typeface="+mn-lt"/>
          <a:ea typeface="+mn-ea"/>
          <a:cs typeface="+mn-cs"/>
        </a:defRPr>
      </a:lvl2pPr>
      <a:lvl3pPr marL="906686" algn="l" defTabSz="906686" rtl="0" eaLnBrk="1" latinLnBrk="0" hangingPunct="1">
        <a:defRPr sz="1900" kern="1200">
          <a:solidFill>
            <a:schemeClr val="tx1"/>
          </a:solidFill>
          <a:latin typeface="+mn-lt"/>
          <a:ea typeface="+mn-ea"/>
          <a:cs typeface="+mn-cs"/>
        </a:defRPr>
      </a:lvl3pPr>
      <a:lvl4pPr marL="1360020" algn="l" defTabSz="906686" rtl="0" eaLnBrk="1" latinLnBrk="0" hangingPunct="1">
        <a:defRPr sz="1900" kern="1200">
          <a:solidFill>
            <a:schemeClr val="tx1"/>
          </a:solidFill>
          <a:latin typeface="+mn-lt"/>
          <a:ea typeface="+mn-ea"/>
          <a:cs typeface="+mn-cs"/>
        </a:defRPr>
      </a:lvl4pPr>
      <a:lvl5pPr marL="1813364" algn="l" defTabSz="906686" rtl="0" eaLnBrk="1" latinLnBrk="0" hangingPunct="1">
        <a:defRPr sz="1900" kern="1200">
          <a:solidFill>
            <a:schemeClr val="tx1"/>
          </a:solidFill>
          <a:latin typeface="+mn-lt"/>
          <a:ea typeface="+mn-ea"/>
          <a:cs typeface="+mn-cs"/>
        </a:defRPr>
      </a:lvl5pPr>
      <a:lvl6pPr marL="2266698" algn="l" defTabSz="906686" rtl="0" eaLnBrk="1" latinLnBrk="0" hangingPunct="1">
        <a:defRPr sz="1900" kern="1200">
          <a:solidFill>
            <a:schemeClr val="tx1"/>
          </a:solidFill>
          <a:latin typeface="+mn-lt"/>
          <a:ea typeface="+mn-ea"/>
          <a:cs typeface="+mn-cs"/>
        </a:defRPr>
      </a:lvl6pPr>
      <a:lvl7pPr marL="2720028" algn="l" defTabSz="906686" rtl="0" eaLnBrk="1" latinLnBrk="0" hangingPunct="1">
        <a:defRPr sz="1900" kern="1200">
          <a:solidFill>
            <a:schemeClr val="tx1"/>
          </a:solidFill>
          <a:latin typeface="+mn-lt"/>
          <a:ea typeface="+mn-ea"/>
          <a:cs typeface="+mn-cs"/>
        </a:defRPr>
      </a:lvl7pPr>
      <a:lvl8pPr marL="3173359" algn="l" defTabSz="906686" rtl="0" eaLnBrk="1" latinLnBrk="0" hangingPunct="1">
        <a:defRPr sz="1900" kern="1200">
          <a:solidFill>
            <a:schemeClr val="tx1"/>
          </a:solidFill>
          <a:latin typeface="+mn-lt"/>
          <a:ea typeface="+mn-ea"/>
          <a:cs typeface="+mn-cs"/>
        </a:defRPr>
      </a:lvl8pPr>
      <a:lvl9pPr marL="3626703" algn="l" defTabSz="906686"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41" tIns="45321" rIns="90641" bIns="45321" anchor="ctr"/>
          <a:lstStyle/>
          <a:p>
            <a:endParaRPr lang="en-US" dirty="0">
              <a:solidFill>
                <a:srgbClr val="000000"/>
              </a:solidFill>
            </a:endParaRPr>
          </a:p>
        </p:txBody>
      </p:sp>
      <p:sp>
        <p:nvSpPr>
          <p:cNvPr id="1026" name="Rectangle 2"/>
          <p:cNvSpPr>
            <a:spLocks noGrp="1" noChangeArrowheads="1"/>
          </p:cNvSpPr>
          <p:nvPr>
            <p:ph type="title"/>
          </p:nvPr>
        </p:nvSpPr>
        <p:spPr bwMode="auto">
          <a:xfrm>
            <a:off x="4343400" y="76200"/>
            <a:ext cx="464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62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35"/>
            <a:ext cx="4343400" cy="507026"/>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41" tIns="45321" rIns="90641" bIns="45321">
            <a:spAutoFit/>
          </a:bodyPr>
          <a:lstStyle/>
          <a:p>
            <a:pPr>
              <a:spcBef>
                <a:spcPct val="50000"/>
              </a:spcBef>
            </a:pPr>
            <a:r>
              <a:rPr lang="en-US" altLang="en-US" sz="2700" b="1" dirty="0">
                <a:solidFill>
                  <a:srgbClr val="5D88A2"/>
                </a:solidFill>
                <a:effectLst>
                  <a:outerShdw blurRad="38100" dist="38100" dir="2700000" algn="tl">
                    <a:srgbClr val="C0C0C0"/>
                  </a:outerShdw>
                </a:effectLst>
              </a:rPr>
              <a:t>18.1 Rates of Reaction</a:t>
            </a:r>
            <a:r>
              <a:rPr lang="en-US" altLang="en-US" sz="2700" b="1" dirty="0">
                <a:solidFill>
                  <a:srgbClr val="5D88A2"/>
                </a:solidFill>
                <a:effectLst>
                  <a:outerShdw blurRad="38100" dist="38100" dir="2700000" algn="tl">
                    <a:srgbClr val="C0C0C0"/>
                  </a:outerShdw>
                </a:effectLst>
                <a:ea typeface="ヒラギノ角ゴ Pro W3" pitchFamily="28" charset="-128"/>
              </a:rPr>
              <a:t> &gt;</a:t>
            </a:r>
          </a:p>
        </p:txBody>
      </p:sp>
      <p:sp>
        <p:nvSpPr>
          <p:cNvPr id="1037" name="Text Box 13"/>
          <p:cNvSpPr txBox="1">
            <a:spLocks noChangeArrowheads="1"/>
          </p:cNvSpPr>
          <p:nvPr userDrawn="1"/>
        </p:nvSpPr>
        <p:spPr bwMode="auto">
          <a:xfrm>
            <a:off x="0" y="6400830"/>
            <a:ext cx="1371600" cy="44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endParaRPr lang="en-US" altLang="en-US" dirty="0">
              <a:solidFill>
                <a:srgbClr val="000000"/>
              </a:solidFill>
            </a:endParaRPr>
          </a:p>
        </p:txBody>
      </p:sp>
      <p:sp>
        <p:nvSpPr>
          <p:cNvPr id="1038" name="Text Box 14"/>
          <p:cNvSpPr txBox="1">
            <a:spLocks noChangeArrowheads="1"/>
          </p:cNvSpPr>
          <p:nvPr userDrawn="1"/>
        </p:nvSpPr>
        <p:spPr bwMode="auto">
          <a:xfrm>
            <a:off x="76200" y="6521478"/>
            <a:ext cx="1524000" cy="35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fld id="{043B3132-E9DC-45C5-BC08-4E51C8343E7C}"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b" anchorCtr="0" compatLnSpc="1">
            <a:prstTxWarp prst="textNoShape">
              <a:avLst/>
            </a:prstTxWarp>
          </a:bodyPr>
          <a:lstStyle>
            <a:lvl1pPr algn="r">
              <a:defRPr sz="800"/>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71152544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23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4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597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294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9939" indent="-339939" algn="l" rtl="0" fontAlgn="base">
        <a:spcBef>
          <a:spcPct val="20000"/>
        </a:spcBef>
        <a:spcAft>
          <a:spcPct val="0"/>
        </a:spcAft>
        <a:defRPr sz="3200" kern="1200">
          <a:solidFill>
            <a:schemeClr val="tx1"/>
          </a:solidFill>
          <a:latin typeface="+mn-lt"/>
          <a:ea typeface="+mn-ea"/>
          <a:cs typeface="+mn-cs"/>
        </a:defRPr>
      </a:lvl1pPr>
      <a:lvl2pPr marL="736503" indent="-283274" algn="l" rtl="0" fontAlgn="base">
        <a:spcBef>
          <a:spcPct val="20000"/>
        </a:spcBef>
        <a:spcAft>
          <a:spcPct val="0"/>
        </a:spcAft>
        <a:buChar char="–"/>
        <a:defRPr sz="2700" kern="1200">
          <a:solidFill>
            <a:schemeClr val="tx1"/>
          </a:solidFill>
          <a:latin typeface="+mn-lt"/>
          <a:ea typeface="+mn-ea"/>
          <a:cs typeface="+mn-cs"/>
        </a:defRPr>
      </a:lvl2pPr>
      <a:lvl3pPr marL="1133081" indent="-226605" algn="l" rtl="0" fontAlgn="base">
        <a:spcBef>
          <a:spcPct val="20000"/>
        </a:spcBef>
        <a:spcAft>
          <a:spcPct val="0"/>
        </a:spcAft>
        <a:buChar char="•"/>
        <a:defRPr sz="2300" kern="1200">
          <a:solidFill>
            <a:schemeClr val="tx1"/>
          </a:solidFill>
          <a:latin typeface="+mn-lt"/>
          <a:ea typeface="+mn-ea"/>
          <a:cs typeface="+mn-cs"/>
        </a:defRPr>
      </a:lvl3pPr>
      <a:lvl4pPr marL="1586316" indent="-226605" algn="l" rtl="0" fontAlgn="base">
        <a:spcBef>
          <a:spcPct val="20000"/>
        </a:spcBef>
        <a:spcAft>
          <a:spcPct val="0"/>
        </a:spcAft>
        <a:buChar char="–"/>
        <a:defRPr sz="2100" kern="1200">
          <a:solidFill>
            <a:schemeClr val="tx1"/>
          </a:solidFill>
          <a:latin typeface="+mn-lt"/>
          <a:ea typeface="+mn-ea"/>
          <a:cs typeface="+mn-cs"/>
        </a:defRPr>
      </a:lvl4pPr>
      <a:lvl5pPr marL="2039555" indent="-226605" algn="l" rtl="0" fontAlgn="base">
        <a:spcBef>
          <a:spcPct val="20000"/>
        </a:spcBef>
        <a:spcAft>
          <a:spcPct val="0"/>
        </a:spcAft>
        <a:buChar char="»"/>
        <a:defRPr sz="2100" kern="1200">
          <a:solidFill>
            <a:schemeClr val="tx1"/>
          </a:solidFill>
          <a:latin typeface="+mn-lt"/>
          <a:ea typeface="+mn-ea"/>
          <a:cs typeface="+mn-cs"/>
        </a:defRPr>
      </a:lvl5pPr>
      <a:lvl6pPr marL="249278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01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9924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248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478" rtl="0" eaLnBrk="1" latinLnBrk="0" hangingPunct="1">
        <a:defRPr sz="1900" kern="1200">
          <a:solidFill>
            <a:schemeClr val="tx1"/>
          </a:solidFill>
          <a:latin typeface="+mn-lt"/>
          <a:ea typeface="+mn-ea"/>
          <a:cs typeface="+mn-cs"/>
        </a:defRPr>
      </a:lvl1pPr>
      <a:lvl2pPr marL="453237" algn="l" defTabSz="906478" rtl="0" eaLnBrk="1" latinLnBrk="0" hangingPunct="1">
        <a:defRPr sz="1900" kern="1200">
          <a:solidFill>
            <a:schemeClr val="tx1"/>
          </a:solidFill>
          <a:latin typeface="+mn-lt"/>
          <a:ea typeface="+mn-ea"/>
          <a:cs typeface="+mn-cs"/>
        </a:defRPr>
      </a:lvl2pPr>
      <a:lvl3pPr marL="906478" algn="l" defTabSz="906478" rtl="0" eaLnBrk="1" latinLnBrk="0" hangingPunct="1">
        <a:defRPr sz="1900" kern="1200">
          <a:solidFill>
            <a:schemeClr val="tx1"/>
          </a:solidFill>
          <a:latin typeface="+mn-lt"/>
          <a:ea typeface="+mn-ea"/>
          <a:cs typeface="+mn-cs"/>
        </a:defRPr>
      </a:lvl3pPr>
      <a:lvl4pPr marL="1359709" algn="l" defTabSz="906478" rtl="0" eaLnBrk="1" latinLnBrk="0" hangingPunct="1">
        <a:defRPr sz="1900" kern="1200">
          <a:solidFill>
            <a:schemeClr val="tx1"/>
          </a:solidFill>
          <a:latin typeface="+mn-lt"/>
          <a:ea typeface="+mn-ea"/>
          <a:cs typeface="+mn-cs"/>
        </a:defRPr>
      </a:lvl4pPr>
      <a:lvl5pPr marL="1812948" algn="l" defTabSz="906478" rtl="0" eaLnBrk="1" latinLnBrk="0" hangingPunct="1">
        <a:defRPr sz="1900" kern="1200">
          <a:solidFill>
            <a:schemeClr val="tx1"/>
          </a:solidFill>
          <a:latin typeface="+mn-lt"/>
          <a:ea typeface="+mn-ea"/>
          <a:cs typeface="+mn-cs"/>
        </a:defRPr>
      </a:lvl5pPr>
      <a:lvl6pPr marL="2266179" algn="l" defTabSz="906478" rtl="0" eaLnBrk="1" latinLnBrk="0" hangingPunct="1">
        <a:defRPr sz="1900" kern="1200">
          <a:solidFill>
            <a:schemeClr val="tx1"/>
          </a:solidFill>
          <a:latin typeface="+mn-lt"/>
          <a:ea typeface="+mn-ea"/>
          <a:cs typeface="+mn-cs"/>
        </a:defRPr>
      </a:lvl6pPr>
      <a:lvl7pPr marL="2719404" algn="l" defTabSz="906478" rtl="0" eaLnBrk="1" latinLnBrk="0" hangingPunct="1">
        <a:defRPr sz="1900" kern="1200">
          <a:solidFill>
            <a:schemeClr val="tx1"/>
          </a:solidFill>
          <a:latin typeface="+mn-lt"/>
          <a:ea typeface="+mn-ea"/>
          <a:cs typeface="+mn-cs"/>
        </a:defRPr>
      </a:lvl7pPr>
      <a:lvl8pPr marL="3172632" algn="l" defTabSz="906478" rtl="0" eaLnBrk="1" latinLnBrk="0" hangingPunct="1">
        <a:defRPr sz="1900" kern="1200">
          <a:solidFill>
            <a:schemeClr val="tx1"/>
          </a:solidFill>
          <a:latin typeface="+mn-lt"/>
          <a:ea typeface="+mn-ea"/>
          <a:cs typeface="+mn-cs"/>
        </a:defRPr>
      </a:lvl8pPr>
      <a:lvl9pPr marL="3625872" algn="l" defTabSz="906478"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41" tIns="45321" rIns="90641" bIns="45321" anchor="ctr"/>
          <a:lstStyle/>
          <a:p>
            <a:endParaRPr lang="en-US" dirty="0">
              <a:solidFill>
                <a:srgbClr val="000000"/>
              </a:solidFill>
            </a:endParaRPr>
          </a:p>
        </p:txBody>
      </p:sp>
      <p:sp>
        <p:nvSpPr>
          <p:cNvPr id="1026" name="Rectangle 2"/>
          <p:cNvSpPr>
            <a:spLocks noGrp="1" noChangeArrowheads="1"/>
          </p:cNvSpPr>
          <p:nvPr>
            <p:ph type="title"/>
          </p:nvPr>
        </p:nvSpPr>
        <p:spPr bwMode="auto">
          <a:xfrm>
            <a:off x="4343400" y="76200"/>
            <a:ext cx="4648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62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199" y="76235"/>
            <a:ext cx="4343400" cy="507026"/>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41" tIns="45321" rIns="90641" bIns="45321">
            <a:spAutoFit/>
          </a:bodyPr>
          <a:lstStyle/>
          <a:p>
            <a:pPr>
              <a:spcBef>
                <a:spcPct val="50000"/>
              </a:spcBef>
            </a:pPr>
            <a:r>
              <a:rPr lang="en-US" altLang="en-US" sz="2700" b="1" dirty="0">
                <a:solidFill>
                  <a:srgbClr val="5D88A2"/>
                </a:solidFill>
                <a:effectLst>
                  <a:outerShdw blurRad="38100" dist="38100" dir="2700000" algn="tl">
                    <a:srgbClr val="C0C0C0"/>
                  </a:outerShdw>
                </a:effectLst>
              </a:rPr>
              <a:t>18.1 Rates of Reaction</a:t>
            </a:r>
            <a:r>
              <a:rPr lang="en-US" altLang="en-US" sz="2700" b="1" dirty="0">
                <a:solidFill>
                  <a:srgbClr val="5D88A2"/>
                </a:solidFill>
                <a:effectLst>
                  <a:outerShdw blurRad="38100" dist="38100" dir="2700000" algn="tl">
                    <a:srgbClr val="C0C0C0"/>
                  </a:outerShdw>
                </a:effectLst>
                <a:ea typeface="ヒラギノ角ゴ Pro W3" pitchFamily="28" charset="-128"/>
              </a:rPr>
              <a:t> &gt;</a:t>
            </a:r>
          </a:p>
        </p:txBody>
      </p:sp>
      <p:sp>
        <p:nvSpPr>
          <p:cNvPr id="1037" name="Text Box 13"/>
          <p:cNvSpPr txBox="1">
            <a:spLocks noChangeArrowheads="1"/>
          </p:cNvSpPr>
          <p:nvPr userDrawn="1"/>
        </p:nvSpPr>
        <p:spPr bwMode="auto">
          <a:xfrm>
            <a:off x="0" y="6400830"/>
            <a:ext cx="1371600" cy="44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endParaRPr lang="en-US" altLang="en-US" dirty="0">
              <a:solidFill>
                <a:srgbClr val="000000"/>
              </a:solidFill>
            </a:endParaRPr>
          </a:p>
        </p:txBody>
      </p:sp>
      <p:sp>
        <p:nvSpPr>
          <p:cNvPr id="1038" name="Text Box 14"/>
          <p:cNvSpPr txBox="1">
            <a:spLocks noChangeArrowheads="1"/>
          </p:cNvSpPr>
          <p:nvPr userDrawn="1"/>
        </p:nvSpPr>
        <p:spPr bwMode="auto">
          <a:xfrm>
            <a:off x="76200" y="6521478"/>
            <a:ext cx="1524000" cy="35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spAutoFit/>
          </a:bodyPr>
          <a:lstStyle/>
          <a:p>
            <a:pPr>
              <a:spcBef>
                <a:spcPct val="50000"/>
              </a:spcBef>
            </a:pPr>
            <a:fld id="{043B3132-E9DC-45C5-BC08-4E51C8343E7C}"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b" anchorCtr="0" compatLnSpc="1">
            <a:prstTxWarp prst="textNoShape">
              <a:avLst/>
            </a:prstTxWarp>
          </a:bodyPr>
          <a:lstStyle>
            <a:lvl1pPr algn="r">
              <a:defRPr sz="800"/>
            </a:lvl1pPr>
          </a:lstStyle>
          <a:p>
            <a:r>
              <a:rPr lang="en-US" altLang="en-US" dirty="0">
                <a:solidFill>
                  <a:srgbClr val="000000"/>
                </a:solidFill>
              </a:rPr>
              <a:t>Copyright © Pearson Education, Inc., or its affiliates. All Rights Reserved. </a:t>
            </a:r>
          </a:p>
        </p:txBody>
      </p:sp>
    </p:spTree>
    <p:extLst>
      <p:ext uri="{BB962C8B-B14F-4D97-AF65-F5344CB8AC3E}">
        <p14:creationId xmlns:p14="http://schemas.microsoft.com/office/powerpoint/2010/main" val="122846878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sldNum="0"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23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47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5970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294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9939" indent="-339939" algn="l" rtl="0" fontAlgn="base">
        <a:spcBef>
          <a:spcPct val="20000"/>
        </a:spcBef>
        <a:spcAft>
          <a:spcPct val="0"/>
        </a:spcAft>
        <a:defRPr sz="3200" kern="1200">
          <a:solidFill>
            <a:schemeClr val="tx1"/>
          </a:solidFill>
          <a:latin typeface="+mn-lt"/>
          <a:ea typeface="+mn-ea"/>
          <a:cs typeface="+mn-cs"/>
        </a:defRPr>
      </a:lvl1pPr>
      <a:lvl2pPr marL="736503" indent="-283274" algn="l" rtl="0" fontAlgn="base">
        <a:spcBef>
          <a:spcPct val="20000"/>
        </a:spcBef>
        <a:spcAft>
          <a:spcPct val="0"/>
        </a:spcAft>
        <a:buChar char="–"/>
        <a:defRPr sz="2700" kern="1200">
          <a:solidFill>
            <a:schemeClr val="tx1"/>
          </a:solidFill>
          <a:latin typeface="+mn-lt"/>
          <a:ea typeface="+mn-ea"/>
          <a:cs typeface="+mn-cs"/>
        </a:defRPr>
      </a:lvl2pPr>
      <a:lvl3pPr marL="1133081" indent="-226605" algn="l" rtl="0" fontAlgn="base">
        <a:spcBef>
          <a:spcPct val="20000"/>
        </a:spcBef>
        <a:spcAft>
          <a:spcPct val="0"/>
        </a:spcAft>
        <a:buChar char="•"/>
        <a:defRPr sz="2300" kern="1200">
          <a:solidFill>
            <a:schemeClr val="tx1"/>
          </a:solidFill>
          <a:latin typeface="+mn-lt"/>
          <a:ea typeface="+mn-ea"/>
          <a:cs typeface="+mn-cs"/>
        </a:defRPr>
      </a:lvl3pPr>
      <a:lvl4pPr marL="1586316" indent="-226605" algn="l" rtl="0" fontAlgn="base">
        <a:spcBef>
          <a:spcPct val="20000"/>
        </a:spcBef>
        <a:spcAft>
          <a:spcPct val="0"/>
        </a:spcAft>
        <a:buChar char="–"/>
        <a:defRPr sz="2100" kern="1200">
          <a:solidFill>
            <a:schemeClr val="tx1"/>
          </a:solidFill>
          <a:latin typeface="+mn-lt"/>
          <a:ea typeface="+mn-ea"/>
          <a:cs typeface="+mn-cs"/>
        </a:defRPr>
      </a:lvl4pPr>
      <a:lvl5pPr marL="2039555" indent="-226605" algn="l" rtl="0" fontAlgn="base">
        <a:spcBef>
          <a:spcPct val="20000"/>
        </a:spcBef>
        <a:spcAft>
          <a:spcPct val="0"/>
        </a:spcAft>
        <a:buChar char="»"/>
        <a:defRPr sz="2100" kern="1200">
          <a:solidFill>
            <a:schemeClr val="tx1"/>
          </a:solidFill>
          <a:latin typeface="+mn-lt"/>
          <a:ea typeface="+mn-ea"/>
          <a:cs typeface="+mn-cs"/>
        </a:defRPr>
      </a:lvl5pPr>
      <a:lvl6pPr marL="249278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01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99248"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2485" indent="-226605" algn="l" defTabSz="90647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478" rtl="0" eaLnBrk="1" latinLnBrk="0" hangingPunct="1">
        <a:defRPr sz="1900" kern="1200">
          <a:solidFill>
            <a:schemeClr val="tx1"/>
          </a:solidFill>
          <a:latin typeface="+mn-lt"/>
          <a:ea typeface="+mn-ea"/>
          <a:cs typeface="+mn-cs"/>
        </a:defRPr>
      </a:lvl1pPr>
      <a:lvl2pPr marL="453237" algn="l" defTabSz="906478" rtl="0" eaLnBrk="1" latinLnBrk="0" hangingPunct="1">
        <a:defRPr sz="1900" kern="1200">
          <a:solidFill>
            <a:schemeClr val="tx1"/>
          </a:solidFill>
          <a:latin typeface="+mn-lt"/>
          <a:ea typeface="+mn-ea"/>
          <a:cs typeface="+mn-cs"/>
        </a:defRPr>
      </a:lvl2pPr>
      <a:lvl3pPr marL="906478" algn="l" defTabSz="906478" rtl="0" eaLnBrk="1" latinLnBrk="0" hangingPunct="1">
        <a:defRPr sz="1900" kern="1200">
          <a:solidFill>
            <a:schemeClr val="tx1"/>
          </a:solidFill>
          <a:latin typeface="+mn-lt"/>
          <a:ea typeface="+mn-ea"/>
          <a:cs typeface="+mn-cs"/>
        </a:defRPr>
      </a:lvl3pPr>
      <a:lvl4pPr marL="1359709" algn="l" defTabSz="906478" rtl="0" eaLnBrk="1" latinLnBrk="0" hangingPunct="1">
        <a:defRPr sz="1900" kern="1200">
          <a:solidFill>
            <a:schemeClr val="tx1"/>
          </a:solidFill>
          <a:latin typeface="+mn-lt"/>
          <a:ea typeface="+mn-ea"/>
          <a:cs typeface="+mn-cs"/>
        </a:defRPr>
      </a:lvl4pPr>
      <a:lvl5pPr marL="1812948" algn="l" defTabSz="906478" rtl="0" eaLnBrk="1" latinLnBrk="0" hangingPunct="1">
        <a:defRPr sz="1900" kern="1200">
          <a:solidFill>
            <a:schemeClr val="tx1"/>
          </a:solidFill>
          <a:latin typeface="+mn-lt"/>
          <a:ea typeface="+mn-ea"/>
          <a:cs typeface="+mn-cs"/>
        </a:defRPr>
      </a:lvl5pPr>
      <a:lvl6pPr marL="2266179" algn="l" defTabSz="906478" rtl="0" eaLnBrk="1" latinLnBrk="0" hangingPunct="1">
        <a:defRPr sz="1900" kern="1200">
          <a:solidFill>
            <a:schemeClr val="tx1"/>
          </a:solidFill>
          <a:latin typeface="+mn-lt"/>
          <a:ea typeface="+mn-ea"/>
          <a:cs typeface="+mn-cs"/>
        </a:defRPr>
      </a:lvl6pPr>
      <a:lvl7pPr marL="2719404" algn="l" defTabSz="906478" rtl="0" eaLnBrk="1" latinLnBrk="0" hangingPunct="1">
        <a:defRPr sz="1900" kern="1200">
          <a:solidFill>
            <a:schemeClr val="tx1"/>
          </a:solidFill>
          <a:latin typeface="+mn-lt"/>
          <a:ea typeface="+mn-ea"/>
          <a:cs typeface="+mn-cs"/>
        </a:defRPr>
      </a:lvl7pPr>
      <a:lvl8pPr marL="3172632" algn="l" defTabSz="906478" rtl="0" eaLnBrk="1" latinLnBrk="0" hangingPunct="1">
        <a:defRPr sz="1900" kern="1200">
          <a:solidFill>
            <a:schemeClr val="tx1"/>
          </a:solidFill>
          <a:latin typeface="+mn-lt"/>
          <a:ea typeface="+mn-ea"/>
          <a:cs typeface="+mn-cs"/>
        </a:defRPr>
      </a:lvl8pPr>
      <a:lvl9pPr marL="3625872" algn="l" defTabSz="90647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1.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0.xml"/><Relationship Id="rId5" Type="http://schemas.openxmlformats.org/officeDocument/2006/relationships/image" Target="../media/image33.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2.xml"/><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41.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http://www.bbc.co.uk/scotland/education/bitesize/higher/img/chemistry/calculations_1/pe_diags/fig10.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http://www.bbc.co.uk/scotland/education/bitesize/higher/img/chemistry/calculations_1/pe_diags/fig10.gi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21.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121.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8.emf"/></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13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132.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132.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13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reencast-o-matic.com/watch/cFe0DXD4w2"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emf"/></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140.xml"/><Relationship Id="rId5" Type="http://schemas.openxmlformats.org/officeDocument/2006/relationships/image" Target="../media/image58.png"/><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40.xml"/><Relationship Id="rId5" Type="http://schemas.openxmlformats.org/officeDocument/2006/relationships/image" Target="../media/image58.png"/><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6.xml"/></Relationships>
</file>

<file path=ppt/slides/_rels/slide78.xml.rels><?xml version="1.0" encoding="UTF-8" standalone="yes"?>
<Relationships xmlns="http://schemas.openxmlformats.org/package/2006/relationships"><Relationship Id="rId3" Type="http://schemas.openxmlformats.org/officeDocument/2006/relationships/hyperlink" Target="https://screencast-o-matic.com/watch/cqeOqX0Lxd"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2.emf"/></Relationships>
</file>

<file path=ppt/slides/_rels/slide8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9.xml"/><Relationship Id="rId1" Type="http://schemas.openxmlformats.org/officeDocument/2006/relationships/slideLayout" Target="../slideLayouts/slideLayout166.xml"/><Relationship Id="rId6" Type="http://schemas.openxmlformats.org/officeDocument/2006/relationships/image" Target="../media/image64.wmf"/><Relationship Id="rId5" Type="http://schemas.openxmlformats.org/officeDocument/2006/relationships/oleObject" Target="../embeddings/oleObject2.bin"/><Relationship Id="rId4" Type="http://schemas.openxmlformats.org/officeDocument/2006/relationships/image" Target="../media/image63.wmf"/></Relationships>
</file>

<file path=ppt/slides/_rels/slide8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0.xml"/><Relationship Id="rId1" Type="http://schemas.openxmlformats.org/officeDocument/2006/relationships/slideLayout" Target="../slideLayouts/slideLayout158.xml"/><Relationship Id="rId4" Type="http://schemas.openxmlformats.org/officeDocument/2006/relationships/image" Target="../media/image69.png"/></Relationships>
</file>

<file path=ppt/slides/_rels/slide8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158.xml"/><Relationship Id="rId4" Type="http://schemas.openxmlformats.org/officeDocument/2006/relationships/image" Target="../media/image69.png"/></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158.xml"/></Relationships>
</file>

<file path=ppt/slides/_rels/slide8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3.xml"/><Relationship Id="rId1" Type="http://schemas.openxmlformats.org/officeDocument/2006/relationships/slideLayout" Target="../slideLayouts/slideLayout158.xml"/></Relationships>
</file>

<file path=ppt/slides/_rels/slide8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84.xml"/><Relationship Id="rId1" Type="http://schemas.openxmlformats.org/officeDocument/2006/relationships/slideLayout" Target="../slideLayouts/slideLayout166.xml"/><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69.png"/><Relationship Id="rId2" Type="http://schemas.openxmlformats.org/officeDocument/2006/relationships/notesSlide" Target="../notesSlides/notesSlide85.xml"/><Relationship Id="rId1" Type="http://schemas.openxmlformats.org/officeDocument/2006/relationships/slideLayout" Target="../slideLayouts/slideLayout16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71.png"/></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6.xml"/><Relationship Id="rId1" Type="http://schemas.openxmlformats.org/officeDocument/2006/relationships/slideLayout" Target="../slideLayouts/slideLayout103.xml"/><Relationship Id="rId4" Type="http://schemas.openxmlformats.org/officeDocument/2006/relationships/image" Target="../media/image37.emf"/></Relationships>
</file>

<file path=ppt/slides/_rels/slide9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7.xml"/><Relationship Id="rId1" Type="http://schemas.openxmlformats.org/officeDocument/2006/relationships/slideLayout" Target="../slideLayouts/slideLayout103.xml"/><Relationship Id="rId4" Type="http://schemas.openxmlformats.org/officeDocument/2006/relationships/image" Target="../media/image37.emf"/></Relationships>
</file>

<file path=ppt/slides/_rels/slide9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8.xml"/><Relationship Id="rId1" Type="http://schemas.openxmlformats.org/officeDocument/2006/relationships/slideLayout" Target="../slideLayouts/slideLayout102.xml"/></Relationships>
</file>

<file path=ppt/slides/_rels/slide9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9.xml"/><Relationship Id="rId1" Type="http://schemas.openxmlformats.org/officeDocument/2006/relationships/slideLayout" Target="../slideLayouts/slideLayout102.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148.xml"/></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148.xml"/></Relationships>
</file>

<file path=ppt/slides/_rels/slide9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8.xml"/></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7.png"/><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A55D-D21D-530D-2798-C290130E03E8}"/>
              </a:ext>
            </a:extLst>
          </p:cNvPr>
          <p:cNvSpPr>
            <a:spLocks noGrp="1"/>
          </p:cNvSpPr>
          <p:nvPr>
            <p:ph type="ctrTitle"/>
          </p:nvPr>
        </p:nvSpPr>
        <p:spPr>
          <a:xfrm>
            <a:off x="1143008" y="1122363"/>
            <a:ext cx="6858000" cy="1011237"/>
          </a:xfrm>
        </p:spPr>
        <p:txBody>
          <a:bodyPr/>
          <a:lstStyle/>
          <a:p>
            <a:r>
              <a:rPr lang="en-US" dirty="0"/>
              <a:t>Click “Slide Show”</a:t>
            </a:r>
          </a:p>
        </p:txBody>
      </p:sp>
      <p:sp>
        <p:nvSpPr>
          <p:cNvPr id="3" name="Subtitle 2">
            <a:extLst>
              <a:ext uri="{FF2B5EF4-FFF2-40B4-BE49-F238E27FC236}">
                <a16:creationId xmlns:a16="http://schemas.microsoft.com/office/drawing/2014/main" id="{3A15AB5D-ABF8-5847-D067-037949499D96}"/>
              </a:ext>
            </a:extLst>
          </p:cNvPr>
          <p:cNvSpPr>
            <a:spLocks noGrp="1"/>
          </p:cNvSpPr>
          <p:nvPr>
            <p:ph type="subTitle" idx="1"/>
          </p:nvPr>
        </p:nvSpPr>
        <p:spPr>
          <a:xfrm>
            <a:off x="1143008" y="3124201"/>
            <a:ext cx="6858000" cy="2133694"/>
          </a:xfrm>
        </p:spPr>
        <p:txBody>
          <a:bodyPr/>
          <a:lstStyle/>
          <a:p>
            <a:r>
              <a:rPr lang="en-US" sz="3600" dirty="0"/>
              <a:t>Click “From Beginning”</a:t>
            </a:r>
          </a:p>
          <a:p>
            <a:r>
              <a:rPr lang="en-US" sz="3600" dirty="0"/>
              <a:t>or</a:t>
            </a:r>
          </a:p>
          <a:p>
            <a:r>
              <a:rPr lang="en-US" sz="3600" dirty="0"/>
              <a:t>“From Current Slide</a:t>
            </a:r>
          </a:p>
        </p:txBody>
      </p:sp>
      <p:sp>
        <p:nvSpPr>
          <p:cNvPr id="4" name="Footer Placeholder 3">
            <a:extLst>
              <a:ext uri="{FF2B5EF4-FFF2-40B4-BE49-F238E27FC236}">
                <a16:creationId xmlns:a16="http://schemas.microsoft.com/office/drawing/2014/main" id="{64041F2B-BE85-5D19-3476-2174BFFF98CF}"/>
              </a:ext>
            </a:extLst>
          </p:cNvPr>
          <p:cNvSpPr>
            <a:spLocks noGrp="1"/>
          </p:cNvSpPr>
          <p:nvPr>
            <p:ph type="ftr" sz="quarter" idx="10"/>
          </p:nvPr>
        </p:nvSpPr>
        <p:spPr/>
        <p:txBody>
          <a:bodyPr/>
          <a:lstStyle/>
          <a:p>
            <a:r>
              <a:rPr lang="en-US" altLang="en-US"/>
              <a:t>Copyright © Pearson Education, Inc., or its affiliates. All Rights Reserved. </a:t>
            </a:r>
            <a:endParaRPr lang="en-US" altLang="en-US" dirty="0"/>
          </a:p>
        </p:txBody>
      </p:sp>
    </p:spTree>
    <p:extLst>
      <p:ext uri="{BB962C8B-B14F-4D97-AF65-F5344CB8AC3E}">
        <p14:creationId xmlns:p14="http://schemas.microsoft.com/office/powerpoint/2010/main" val="241677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r>
              <a:rPr lang="en-US" dirty="0">
                <a:solidFill>
                  <a:srgbClr val="FFFF00"/>
                </a:solidFill>
              </a:rPr>
              <a:t>Reaction Rate</a:t>
            </a:r>
          </a:p>
        </p:txBody>
      </p:sp>
      <p:sp>
        <p:nvSpPr>
          <p:cNvPr id="11" name="Text Placeholder 10"/>
          <p:cNvSpPr>
            <a:spLocks noGrp="1"/>
          </p:cNvSpPr>
          <p:nvPr>
            <p:ph type="body" sz="quarter" idx="12"/>
          </p:nvPr>
        </p:nvSpPr>
        <p:spPr>
          <a:xfrm>
            <a:off x="72" y="1377153"/>
            <a:ext cx="4793299" cy="5480848"/>
          </a:xfrm>
        </p:spPr>
        <p:txBody>
          <a:bodyPr/>
          <a:lstStyle/>
          <a:p>
            <a:pPr marL="457200" indent="-457200">
              <a:buFont typeface="Wingdings" panose="05000000000000000000" pitchFamily="2" charset="2"/>
              <a:buChar char="q"/>
            </a:pPr>
            <a:r>
              <a:rPr lang="en-US" b="1" dirty="0">
                <a:solidFill>
                  <a:srgbClr val="00B050"/>
                </a:solidFill>
              </a:rPr>
              <a:t>Reaction rate is </a:t>
            </a:r>
            <a:r>
              <a:rPr lang="en-US" sz="2800" b="1" dirty="0">
                <a:solidFill>
                  <a:srgbClr val="FF0000"/>
                </a:solidFill>
              </a:rPr>
              <a:t>how fast </a:t>
            </a:r>
            <a:r>
              <a:rPr lang="en-US" sz="2800" b="1" dirty="0">
                <a:solidFill>
                  <a:srgbClr val="00B050"/>
                </a:solidFill>
              </a:rPr>
              <a:t>reactants </a:t>
            </a:r>
            <a:r>
              <a:rPr lang="en-US" sz="2400" b="1" dirty="0">
                <a:solidFill>
                  <a:srgbClr val="00B050"/>
                </a:solidFill>
              </a:rPr>
              <a:t>are</a:t>
            </a:r>
            <a:r>
              <a:rPr lang="en-US" sz="2800" b="1" dirty="0">
                <a:solidFill>
                  <a:srgbClr val="00B050"/>
                </a:solidFill>
              </a:rPr>
              <a:t> converted </a:t>
            </a:r>
            <a:r>
              <a:rPr lang="en-US" sz="2400" b="1" dirty="0">
                <a:solidFill>
                  <a:srgbClr val="00B050"/>
                </a:solidFill>
              </a:rPr>
              <a:t>into</a:t>
            </a:r>
            <a:r>
              <a:rPr lang="en-US" sz="2800" b="1" dirty="0">
                <a:solidFill>
                  <a:srgbClr val="00B050"/>
                </a:solidFill>
              </a:rPr>
              <a:t> products</a:t>
            </a:r>
            <a:r>
              <a:rPr lang="en-US" b="1" dirty="0">
                <a:solidFill>
                  <a:srgbClr val="00B050"/>
                </a:solidFill>
              </a:rPr>
              <a:t>.</a:t>
            </a:r>
          </a:p>
          <a:p>
            <a:pPr marL="457200" lvl="0" indent="-457200">
              <a:buFont typeface="Wingdings" panose="05000000000000000000" pitchFamily="2" charset="2"/>
              <a:buChar char="q"/>
            </a:pPr>
            <a:r>
              <a:rPr lang="en-US" i="1" dirty="0"/>
              <a:t>Reaction rate tells how the concentration of reactant or product change with time.</a:t>
            </a:r>
            <a:endParaRPr lang="en-US" dirty="0"/>
          </a:p>
          <a:p>
            <a:pPr marL="457200" lvl="1" indent="-457200">
              <a:lnSpc>
                <a:spcPct val="113000"/>
              </a:lnSpc>
              <a:spcBef>
                <a:spcPts val="2101"/>
              </a:spcBef>
              <a:buClr>
                <a:srgbClr val="2877C4"/>
              </a:buClr>
              <a:buFont typeface="Wingdings" panose="05000000000000000000" pitchFamily="2" charset="2"/>
              <a:buChar char="q"/>
            </a:pPr>
            <a:r>
              <a:rPr lang="en-US" dirty="0">
                <a:solidFill>
                  <a:srgbClr val="0070C0"/>
                </a:solidFill>
              </a:rPr>
              <a:t>Reaction rates depend on “</a:t>
            </a:r>
            <a:r>
              <a:rPr lang="en-US" dirty="0">
                <a:solidFill>
                  <a:srgbClr val="FF0000"/>
                </a:solidFill>
              </a:rPr>
              <a:t>activation energy</a:t>
            </a:r>
            <a:r>
              <a:rPr lang="en-US" dirty="0">
                <a:solidFill>
                  <a:srgbClr val="0070C0"/>
                </a:solidFill>
              </a:rPr>
              <a:t>”.</a:t>
            </a:r>
          </a:p>
          <a:p>
            <a:endParaRPr lang="en-US" dirty="0"/>
          </a:p>
          <a:p>
            <a:endParaRPr lang="en-US" dirty="0"/>
          </a:p>
        </p:txBody>
      </p:sp>
      <p:pic>
        <p:nvPicPr>
          <p:cNvPr id="9" name="Picture 2" descr="File:Pencil tip closeu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92"/>
          <a:stretch/>
        </p:blipFill>
        <p:spPr bwMode="auto">
          <a:xfrm>
            <a:off x="4793371" y="2704938"/>
            <a:ext cx="2108545" cy="25748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ile:Diamond princess cu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1852" y="2704938"/>
            <a:ext cx="1932390" cy="25748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bwMode="auto">
          <a:xfrm>
            <a:off x="4093" y="6182070"/>
            <a:ext cx="8987508" cy="532259"/>
          </a:xfrm>
          <a:prstGeom prst="rect">
            <a:avLst/>
          </a:prstGeom>
          <a:solidFill>
            <a:schemeClr val="tx2"/>
          </a:solidFill>
          <a:ln>
            <a:noFill/>
          </a:ln>
          <a:effectLst/>
        </p:spPr>
        <p:txBody>
          <a:bodyPr vert="horz" wrap="square" lIns="323811" tIns="95185" rIns="323811" bIns="95185"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lgn="ctr" eaLnBrk="1" hangingPunct="1">
              <a:buFont typeface="Wingdings" pitchFamily="2" charset="2"/>
              <a:buNone/>
            </a:pPr>
            <a:r>
              <a:rPr lang="en-US" sz="2100" dirty="0">
                <a:solidFill>
                  <a:srgbClr val="FFFF00"/>
                </a:solidFill>
                <a:effectLst>
                  <a:outerShdw blurRad="38100" dist="38100" dir="2700000" algn="tl">
                    <a:srgbClr val="000000">
                      <a:alpha val="43137"/>
                    </a:srgbClr>
                  </a:outerShdw>
                </a:effectLst>
              </a:rPr>
              <a:t>Reaction rate affects how chemical and physical reactions proceed. </a:t>
            </a:r>
            <a:endParaRPr lang="en-US" sz="2300" b="1" dirty="0">
              <a:solidFill>
                <a:srgbClr val="FFFF00"/>
              </a:solidFill>
              <a:effectLst>
                <a:outerShdw blurRad="38100" dist="38100" dir="2700000" algn="tl">
                  <a:srgbClr val="000000">
                    <a:alpha val="43137"/>
                  </a:srgbClr>
                </a:outerShdw>
              </a:effectLst>
            </a:endParaRPr>
          </a:p>
        </p:txBody>
      </p:sp>
      <p:sp>
        <p:nvSpPr>
          <p:cNvPr id="3" name="Arrow: Curved Down 2">
            <a:extLst>
              <a:ext uri="{FF2B5EF4-FFF2-40B4-BE49-F238E27FC236}">
                <a16:creationId xmlns:a16="http://schemas.microsoft.com/office/drawing/2014/main" id="{5D8EC3D4-E0B9-413E-B093-FEAB104EB88A}"/>
              </a:ext>
            </a:extLst>
          </p:cNvPr>
          <p:cNvSpPr/>
          <p:nvPr/>
        </p:nvSpPr>
        <p:spPr bwMode="auto">
          <a:xfrm>
            <a:off x="6096000" y="2273889"/>
            <a:ext cx="1447800" cy="316911"/>
          </a:xfrm>
          <a:prstGeom prst="curved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8" name="Arrow: Curved Down 7">
            <a:extLst>
              <a:ext uri="{FF2B5EF4-FFF2-40B4-BE49-F238E27FC236}">
                <a16:creationId xmlns:a16="http://schemas.microsoft.com/office/drawing/2014/main" id="{6DAAF9E9-6B4A-48E8-8AB4-EDB4B3A73C83}"/>
              </a:ext>
            </a:extLst>
          </p:cNvPr>
          <p:cNvSpPr/>
          <p:nvPr/>
        </p:nvSpPr>
        <p:spPr bwMode="auto">
          <a:xfrm flipH="1">
            <a:off x="5562600" y="1977887"/>
            <a:ext cx="2362200" cy="609600"/>
          </a:xfrm>
          <a:prstGeom prst="curved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1924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33600" y="190500"/>
            <a:ext cx="4648200" cy="533400"/>
          </a:xfrm>
        </p:spPr>
        <p:txBody>
          <a:bodyPr/>
          <a:lstStyle/>
          <a:p>
            <a:pPr algn="ctr"/>
            <a:r>
              <a:rPr lang="en-US" altLang="en-US" sz="4000" dirty="0">
                <a:solidFill>
                  <a:srgbClr val="0070C0"/>
                </a:solidFill>
              </a:rPr>
              <a:t>Reaction Rates</a:t>
            </a:r>
          </a:p>
        </p:txBody>
      </p:sp>
      <p:sp>
        <p:nvSpPr>
          <p:cNvPr id="27652" name="Rectangle 4"/>
          <p:cNvSpPr>
            <a:spLocks noGrp="1" noChangeArrowheads="1"/>
          </p:cNvSpPr>
          <p:nvPr>
            <p:ph type="body" idx="1"/>
          </p:nvPr>
        </p:nvSpPr>
        <p:spPr>
          <a:xfrm>
            <a:off x="-1" y="838200"/>
            <a:ext cx="9105901" cy="5562600"/>
          </a:xfrm>
        </p:spPr>
        <p:txBody>
          <a:bodyPr lIns="181494"/>
          <a:lstStyle/>
          <a:p>
            <a:pPr marL="6347" indent="9456">
              <a:spcBef>
                <a:spcPts val="2399"/>
              </a:spcBef>
            </a:pPr>
            <a:r>
              <a:rPr lang="en-US" sz="2700" dirty="0">
                <a:solidFill>
                  <a:srgbClr val="00B050"/>
                </a:solidFill>
              </a:rPr>
              <a:t>Reaction rate is related to kinetics (molecular motion of reactants interacting).</a:t>
            </a:r>
          </a:p>
          <a:p>
            <a:pPr marL="6347" indent="9456">
              <a:spcBef>
                <a:spcPts val="2399"/>
              </a:spcBef>
            </a:pPr>
            <a:r>
              <a:rPr lang="en-US" sz="2800" dirty="0"/>
              <a:t>Theoretically, diamond can turn to graphite, but the reaction rate is 0. </a:t>
            </a:r>
          </a:p>
          <a:p>
            <a:pPr marL="6347" indent="9456">
              <a:spcBef>
                <a:spcPts val="2399"/>
              </a:spcBef>
            </a:pPr>
            <a:r>
              <a:rPr lang="en-US" sz="2800" dirty="0">
                <a:solidFill>
                  <a:srgbClr val="00B0F0"/>
                </a:solidFill>
              </a:rPr>
              <a:t>Reaction rate </a:t>
            </a:r>
            <a:r>
              <a:rPr lang="en-US" sz="2800" b="1" u="sng" dirty="0">
                <a:solidFill>
                  <a:srgbClr val="FF0000"/>
                </a:solidFill>
              </a:rPr>
              <a:t>does NOT indicate the extent</a:t>
            </a:r>
            <a:r>
              <a:rPr lang="en-US" sz="2800" b="1" dirty="0">
                <a:solidFill>
                  <a:srgbClr val="00B0F0"/>
                </a:solidFill>
              </a:rPr>
              <a:t> </a:t>
            </a:r>
            <a:r>
              <a:rPr lang="en-US" sz="2800" dirty="0">
                <a:solidFill>
                  <a:srgbClr val="00B0F0"/>
                </a:solidFill>
              </a:rPr>
              <a:t>of a reaction (how much product or reactant exists at equilibrium).</a:t>
            </a:r>
          </a:p>
        </p:txBody>
      </p:sp>
      <p:pic>
        <p:nvPicPr>
          <p:cNvPr id="2" name="Picture 1">
            <a:extLst>
              <a:ext uri="{FF2B5EF4-FFF2-40B4-BE49-F238E27FC236}">
                <a16:creationId xmlns:a16="http://schemas.microsoft.com/office/drawing/2014/main" id="{858613F6-513E-4A70-AD86-77A6EC8F96BD}"/>
              </a:ext>
            </a:extLst>
          </p:cNvPr>
          <p:cNvPicPr>
            <a:picLocks noChangeAspect="1"/>
          </p:cNvPicPr>
          <p:nvPr/>
        </p:nvPicPr>
        <p:blipFill>
          <a:blip r:embed="rId3"/>
          <a:stretch>
            <a:fillRect/>
          </a:stretch>
        </p:blipFill>
        <p:spPr>
          <a:xfrm>
            <a:off x="2819400" y="4102775"/>
            <a:ext cx="5098063" cy="2755225"/>
          </a:xfrm>
          <a:prstGeom prst="rect">
            <a:avLst/>
          </a:prstGeom>
        </p:spPr>
      </p:pic>
    </p:spTree>
    <p:extLst>
      <p:ext uri="{BB962C8B-B14F-4D97-AF65-F5344CB8AC3E}">
        <p14:creationId xmlns:p14="http://schemas.microsoft.com/office/powerpoint/2010/main" val="318515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fade">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2">
                                            <p:txEl>
                                              <p:pRg st="1" end="1"/>
                                            </p:txEl>
                                          </p:spTgt>
                                        </p:tgtEl>
                                        <p:attrNameLst>
                                          <p:attrName>style.visibility</p:attrName>
                                        </p:attrNameLst>
                                      </p:cBhvr>
                                      <p:to>
                                        <p:strVal val="visible"/>
                                      </p:to>
                                    </p:set>
                                    <p:animEffect transition="in" filter="fade">
                                      <p:cBhvr>
                                        <p:cTn id="12" dur="500"/>
                                        <p:tgtEl>
                                          <p:spTgt spid="276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2">
                                            <p:txEl>
                                              <p:pRg st="2" end="2"/>
                                            </p:txEl>
                                          </p:spTgt>
                                        </p:tgtEl>
                                        <p:attrNameLst>
                                          <p:attrName>style.visibility</p:attrName>
                                        </p:attrNameLst>
                                      </p:cBhvr>
                                      <p:to>
                                        <p:strVal val="visible"/>
                                      </p:to>
                                    </p:set>
                                    <p:animEffect transition="in" filter="fade">
                                      <p:cBhvr>
                                        <p:cTn id="17" dur="500"/>
                                        <p:tgtEl>
                                          <p:spTgt spid="276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17782"/>
          </a:xfrm>
        </p:spPr>
        <p:txBody>
          <a:bodyPr/>
          <a:lstStyle/>
          <a:p>
            <a:r>
              <a:rPr lang="en-US" dirty="0">
                <a:solidFill>
                  <a:srgbClr val="FFC000"/>
                </a:solidFill>
              </a:rPr>
              <a:t>Collisions &amp; Reaction Rate</a:t>
            </a:r>
          </a:p>
        </p:txBody>
      </p:sp>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5" name="Rectangle 4"/>
          <p:cNvSpPr/>
          <p:nvPr/>
        </p:nvSpPr>
        <p:spPr bwMode="auto">
          <a:xfrm>
            <a:off x="4896727" y="3327043"/>
            <a:ext cx="910667" cy="297600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9" name="Text Placeholder 8"/>
          <p:cNvSpPr>
            <a:spLocks noGrp="1"/>
          </p:cNvSpPr>
          <p:nvPr>
            <p:ph type="body" sz="quarter" idx="12"/>
          </p:nvPr>
        </p:nvSpPr>
        <p:spPr>
          <a:xfrm>
            <a:off x="0" y="1298713"/>
            <a:ext cx="9144000" cy="2274789"/>
          </a:xfrm>
          <a:solidFill>
            <a:schemeClr val="bg1"/>
          </a:solidFill>
        </p:spPr>
        <p:txBody>
          <a:bodyPr lIns="181494" tIns="90746"/>
          <a:lstStyle/>
          <a:p>
            <a:pPr marL="1586" lvl="1" indent="0">
              <a:buNone/>
            </a:pPr>
            <a:r>
              <a:rPr lang="en-US" sz="2800" dirty="0">
                <a:solidFill>
                  <a:srgbClr val="00B0F0"/>
                </a:solidFill>
              </a:rPr>
              <a:t>What affects the rate at which a reaction proceeds?</a:t>
            </a: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r>
              <a:rPr lang="en-US" sz="2800" dirty="0">
                <a:solidFill>
                  <a:srgbClr val="00B0F0"/>
                </a:solidFill>
              </a:rPr>
              <a:t>What is the common aspect related to all these factors?</a:t>
            </a:r>
          </a:p>
          <a:p>
            <a:pPr marL="454691" lvl="2" indent="0">
              <a:spcBef>
                <a:spcPts val="601"/>
              </a:spcBef>
              <a:buNone/>
            </a:pPr>
            <a:endParaRPr lang="en-US" dirty="0"/>
          </a:p>
        </p:txBody>
      </p:sp>
      <p:pic>
        <p:nvPicPr>
          <p:cNvPr id="6" name="Picture 5" descr="think_about_it-01.eps">
            <a:extLst>
              <a:ext uri="{FF2B5EF4-FFF2-40B4-BE49-F238E27FC236}">
                <a16:creationId xmlns:a16="http://schemas.microsoft.com/office/drawing/2014/main" id="{8B338F0B-9029-47C6-94DC-7AC2F01CDAFA}"/>
              </a:ext>
            </a:extLst>
          </p:cNvPr>
          <p:cNvPicPr/>
          <p:nvPr/>
        </p:nvPicPr>
        <p:blipFill>
          <a:blip r:embed="rId3">
            <a:extLst>
              <a:ext uri="{28A0092B-C50C-407E-A947-70E740481C1C}">
                <a14:useLocalDpi xmlns:a14="http://schemas.microsoft.com/office/drawing/2010/main" val="0"/>
              </a:ext>
            </a:extLst>
          </a:blip>
          <a:stretch>
            <a:fillRect/>
          </a:stretch>
        </p:blipFill>
        <p:spPr>
          <a:xfrm>
            <a:off x="8001000" y="76200"/>
            <a:ext cx="1122997" cy="990600"/>
          </a:xfrm>
          <a:prstGeom prst="rect">
            <a:avLst/>
          </a:prstGeom>
        </p:spPr>
      </p:pic>
      <p:pic>
        <p:nvPicPr>
          <p:cNvPr id="8" name="Picture 7">
            <a:extLst>
              <a:ext uri="{FF2B5EF4-FFF2-40B4-BE49-F238E27FC236}">
                <a16:creationId xmlns:a16="http://schemas.microsoft.com/office/drawing/2014/main" id="{4AF22E16-3BD4-4563-B65A-F0E3075373AC}"/>
              </a:ext>
            </a:extLst>
          </p:cNvPr>
          <p:cNvPicPr>
            <a:picLocks noChangeAspect="1"/>
          </p:cNvPicPr>
          <p:nvPr/>
        </p:nvPicPr>
        <p:blipFill>
          <a:blip r:embed="rId4"/>
          <a:stretch>
            <a:fillRect/>
          </a:stretch>
        </p:blipFill>
        <p:spPr>
          <a:xfrm>
            <a:off x="1371600" y="2061543"/>
            <a:ext cx="5943600" cy="3497744"/>
          </a:xfrm>
          <a:prstGeom prst="rect">
            <a:avLst/>
          </a:prstGeom>
        </p:spPr>
      </p:pic>
    </p:spTree>
    <p:extLst>
      <p:ext uri="{BB962C8B-B14F-4D97-AF65-F5344CB8AC3E}">
        <p14:creationId xmlns:p14="http://schemas.microsoft.com/office/powerpoint/2010/main" val="21672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8" end="8"/>
                                            </p:txEl>
                                          </p:spTgt>
                                        </p:tgtEl>
                                        <p:attrNameLst>
                                          <p:attrName>style.visibility</p:attrName>
                                        </p:attrNameLst>
                                      </p:cBhvr>
                                      <p:to>
                                        <p:strVal val="visible"/>
                                      </p:to>
                                    </p:set>
                                    <p:animEffect transition="in" filter="fade">
                                      <p:cBhvr>
                                        <p:cTn id="1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404508"/>
          </a:xfrm>
        </p:spPr>
        <p:txBody>
          <a:bodyPr/>
          <a:lstStyle/>
          <a:p>
            <a:r>
              <a:rPr lang="en-US" sz="5400" dirty="0">
                <a:solidFill>
                  <a:srgbClr val="00B0F0"/>
                </a:solidFill>
              </a:rPr>
              <a:t>Collisions</a:t>
            </a:r>
            <a:r>
              <a:rPr lang="en-US" dirty="0">
                <a:solidFill>
                  <a:srgbClr val="FFC000"/>
                </a:solidFill>
              </a:rPr>
              <a:t> &amp; Reaction Rate</a:t>
            </a:r>
          </a:p>
        </p:txBody>
      </p:sp>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5" name="Rectangle 4"/>
          <p:cNvSpPr/>
          <p:nvPr/>
        </p:nvSpPr>
        <p:spPr bwMode="auto">
          <a:xfrm>
            <a:off x="4896727" y="3327043"/>
            <a:ext cx="910667" cy="297600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9" name="Text Placeholder 8"/>
          <p:cNvSpPr>
            <a:spLocks noGrp="1"/>
          </p:cNvSpPr>
          <p:nvPr>
            <p:ph type="body" sz="quarter" idx="12"/>
          </p:nvPr>
        </p:nvSpPr>
        <p:spPr>
          <a:xfrm>
            <a:off x="0" y="1524000"/>
            <a:ext cx="9144000" cy="4953000"/>
          </a:xfrm>
          <a:solidFill>
            <a:schemeClr val="bg1"/>
          </a:solidFill>
        </p:spPr>
        <p:txBody>
          <a:bodyPr lIns="181494" tIns="90746"/>
          <a:lstStyle/>
          <a:p>
            <a:pPr marL="1586" lvl="1" indent="0">
              <a:buNone/>
            </a:pPr>
            <a:r>
              <a:rPr lang="en-US" sz="2800" dirty="0">
                <a:solidFill>
                  <a:srgbClr val="00B0F0"/>
                </a:solidFill>
              </a:rPr>
              <a:t>Reactants must collide to form products.</a:t>
            </a: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endParaRPr lang="en-US" sz="2800" dirty="0">
              <a:solidFill>
                <a:srgbClr val="00B0F0"/>
              </a:solidFill>
            </a:endParaRPr>
          </a:p>
          <a:p>
            <a:pPr marL="1586" lvl="1" indent="0">
              <a:buNone/>
            </a:pPr>
            <a:r>
              <a:rPr lang="en-US" sz="2800" dirty="0">
                <a:solidFill>
                  <a:srgbClr val="00B0F0"/>
                </a:solidFill>
              </a:rPr>
              <a:t>Reaction rate depends on the collisions.</a:t>
            </a:r>
          </a:p>
          <a:p>
            <a:pPr marL="454691" lvl="2" indent="0">
              <a:spcBef>
                <a:spcPts val="601"/>
              </a:spcBef>
              <a:buNone/>
            </a:pPr>
            <a:endParaRPr lang="en-US" dirty="0"/>
          </a:p>
        </p:txBody>
      </p:sp>
      <p:pic>
        <p:nvPicPr>
          <p:cNvPr id="3" name="Picture 2">
            <a:extLst>
              <a:ext uri="{FF2B5EF4-FFF2-40B4-BE49-F238E27FC236}">
                <a16:creationId xmlns:a16="http://schemas.microsoft.com/office/drawing/2014/main" id="{0C19D439-B25D-45F4-AA4D-BB66DAA061FB}"/>
              </a:ext>
            </a:extLst>
          </p:cNvPr>
          <p:cNvPicPr>
            <a:picLocks noChangeAspect="1"/>
          </p:cNvPicPr>
          <p:nvPr/>
        </p:nvPicPr>
        <p:blipFill rotWithShape="1">
          <a:blip r:embed="rId3"/>
          <a:srcRect r="61239"/>
          <a:stretch/>
        </p:blipFill>
        <p:spPr>
          <a:xfrm>
            <a:off x="228600" y="2319693"/>
            <a:ext cx="3279756" cy="2811853"/>
          </a:xfrm>
          <a:prstGeom prst="rect">
            <a:avLst/>
          </a:prstGeom>
        </p:spPr>
      </p:pic>
      <p:pic>
        <p:nvPicPr>
          <p:cNvPr id="6" name="Picture 5">
            <a:extLst>
              <a:ext uri="{FF2B5EF4-FFF2-40B4-BE49-F238E27FC236}">
                <a16:creationId xmlns:a16="http://schemas.microsoft.com/office/drawing/2014/main" id="{FC2E92F5-2EDA-2FDA-C187-2C07F641662E}"/>
              </a:ext>
            </a:extLst>
          </p:cNvPr>
          <p:cNvPicPr>
            <a:picLocks noChangeAspect="1"/>
          </p:cNvPicPr>
          <p:nvPr/>
        </p:nvPicPr>
        <p:blipFill rotWithShape="1">
          <a:blip r:embed="rId3"/>
          <a:srcRect l="38724" r="27918"/>
          <a:stretch/>
        </p:blipFill>
        <p:spPr>
          <a:xfrm>
            <a:off x="3657600" y="2319692"/>
            <a:ext cx="2822556" cy="2811853"/>
          </a:xfrm>
          <a:prstGeom prst="rect">
            <a:avLst/>
          </a:prstGeom>
        </p:spPr>
      </p:pic>
      <p:pic>
        <p:nvPicPr>
          <p:cNvPr id="7" name="Picture 6">
            <a:extLst>
              <a:ext uri="{FF2B5EF4-FFF2-40B4-BE49-F238E27FC236}">
                <a16:creationId xmlns:a16="http://schemas.microsoft.com/office/drawing/2014/main" id="{33CEA49C-A6D7-163D-3E6E-F55F4F6778F7}"/>
              </a:ext>
            </a:extLst>
          </p:cNvPr>
          <p:cNvPicPr>
            <a:picLocks noChangeAspect="1"/>
          </p:cNvPicPr>
          <p:nvPr/>
        </p:nvPicPr>
        <p:blipFill rotWithShape="1">
          <a:blip r:embed="rId3"/>
          <a:srcRect l="72045"/>
          <a:stretch/>
        </p:blipFill>
        <p:spPr>
          <a:xfrm>
            <a:off x="6629400" y="2292018"/>
            <a:ext cx="2365356" cy="2811853"/>
          </a:xfrm>
          <a:prstGeom prst="rect">
            <a:avLst/>
          </a:prstGeom>
        </p:spPr>
      </p:pic>
    </p:spTree>
    <p:extLst>
      <p:ext uri="{BB962C8B-B14F-4D97-AF65-F5344CB8AC3E}">
        <p14:creationId xmlns:p14="http://schemas.microsoft.com/office/powerpoint/2010/main" val="88508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1"/>
            <a:ext cx="9143992" cy="1298713"/>
          </a:xfrm>
        </p:spPr>
        <p:txBody>
          <a:bodyPr/>
          <a:lstStyle/>
          <a:p>
            <a:r>
              <a:rPr lang="en-US" dirty="0">
                <a:solidFill>
                  <a:srgbClr val="FFC000"/>
                </a:solidFill>
              </a:rPr>
              <a:t>Collisions &amp; Reaction Rate</a:t>
            </a:r>
          </a:p>
        </p:txBody>
      </p:sp>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5" name="Rectangle 4"/>
          <p:cNvSpPr/>
          <p:nvPr/>
        </p:nvSpPr>
        <p:spPr bwMode="auto">
          <a:xfrm>
            <a:off x="4896727" y="3327043"/>
            <a:ext cx="910667" cy="297600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9" name="Text Placeholder 8"/>
          <p:cNvSpPr>
            <a:spLocks noGrp="1"/>
          </p:cNvSpPr>
          <p:nvPr>
            <p:ph type="body" sz="quarter" idx="12"/>
          </p:nvPr>
        </p:nvSpPr>
        <p:spPr>
          <a:xfrm>
            <a:off x="0" y="1298713"/>
            <a:ext cx="9144000" cy="2274789"/>
          </a:xfrm>
          <a:solidFill>
            <a:schemeClr val="bg1"/>
          </a:solidFill>
        </p:spPr>
        <p:txBody>
          <a:bodyPr lIns="181494" tIns="90746"/>
          <a:lstStyle/>
          <a:p>
            <a:pPr marL="1586" lvl="1" indent="0">
              <a:buNone/>
            </a:pPr>
            <a:r>
              <a:rPr lang="en-US" sz="3000" dirty="0">
                <a:solidFill>
                  <a:srgbClr val="FF0000"/>
                </a:solidFill>
              </a:rPr>
              <a:t>What parameters are important regarding collisions?</a:t>
            </a:r>
          </a:p>
          <a:p>
            <a:pPr marL="685800" lvl="1" indent="-457200">
              <a:spcBef>
                <a:spcPts val="1800"/>
              </a:spcBef>
              <a:buFont typeface="Wingdings" panose="05000000000000000000" pitchFamily="2" charset="2"/>
              <a:buChar char="q"/>
            </a:pPr>
            <a:r>
              <a:rPr lang="en-US" sz="2400" dirty="0">
                <a:solidFill>
                  <a:schemeClr val="tx1"/>
                </a:solidFill>
              </a:rPr>
              <a:t>Consider trying to score a goal in soccer … how does the player score a goal?</a:t>
            </a:r>
          </a:p>
          <a:p>
            <a:pPr marL="1132810" lvl="2" indent="-223725">
              <a:spcBef>
                <a:spcPts val="601"/>
              </a:spcBef>
            </a:pPr>
            <a:endParaRPr lang="en-US" dirty="0">
              <a:solidFill>
                <a:schemeClr val="tx1"/>
              </a:solidFill>
            </a:endParaRPr>
          </a:p>
          <a:p>
            <a:pPr marL="454691" lvl="2" indent="0">
              <a:spcBef>
                <a:spcPts val="601"/>
              </a:spcBef>
              <a:buNone/>
            </a:pPr>
            <a:endParaRPr lang="en-US" dirty="0"/>
          </a:p>
        </p:txBody>
      </p:sp>
      <p:pic>
        <p:nvPicPr>
          <p:cNvPr id="6" name="Picture 5" descr="think_about_it-01.eps">
            <a:extLst>
              <a:ext uri="{FF2B5EF4-FFF2-40B4-BE49-F238E27FC236}">
                <a16:creationId xmlns:a16="http://schemas.microsoft.com/office/drawing/2014/main" id="{8B338F0B-9029-47C6-94DC-7AC2F01CDAFA}"/>
              </a:ext>
            </a:extLst>
          </p:cNvPr>
          <p:cNvPicPr/>
          <p:nvPr/>
        </p:nvPicPr>
        <p:blipFill>
          <a:blip r:embed="rId3">
            <a:extLst>
              <a:ext uri="{28A0092B-C50C-407E-A947-70E740481C1C}">
                <a14:useLocalDpi xmlns:a14="http://schemas.microsoft.com/office/drawing/2010/main" val="0"/>
              </a:ext>
            </a:extLst>
          </a:blip>
          <a:stretch>
            <a:fillRect/>
          </a:stretch>
        </p:blipFill>
        <p:spPr>
          <a:xfrm>
            <a:off x="8001000" y="76200"/>
            <a:ext cx="1122997" cy="990600"/>
          </a:xfrm>
          <a:prstGeom prst="rect">
            <a:avLst/>
          </a:prstGeom>
        </p:spPr>
      </p:pic>
      <p:pic>
        <p:nvPicPr>
          <p:cNvPr id="3" name="Picture 2">
            <a:extLst>
              <a:ext uri="{FF2B5EF4-FFF2-40B4-BE49-F238E27FC236}">
                <a16:creationId xmlns:a16="http://schemas.microsoft.com/office/drawing/2014/main" id="{E2E4C54A-E59B-47A5-88BF-70B24089C8AC}"/>
              </a:ext>
            </a:extLst>
          </p:cNvPr>
          <p:cNvPicPr>
            <a:picLocks noChangeAspect="1"/>
          </p:cNvPicPr>
          <p:nvPr/>
        </p:nvPicPr>
        <p:blipFill>
          <a:blip r:embed="rId4"/>
          <a:stretch>
            <a:fillRect/>
          </a:stretch>
        </p:blipFill>
        <p:spPr>
          <a:xfrm>
            <a:off x="4896727" y="3573502"/>
            <a:ext cx="4168501" cy="3208298"/>
          </a:xfrm>
          <a:prstGeom prst="rect">
            <a:avLst/>
          </a:prstGeom>
        </p:spPr>
      </p:pic>
      <p:sp>
        <p:nvSpPr>
          <p:cNvPr id="7" name="Rectangle 6">
            <a:extLst>
              <a:ext uri="{FF2B5EF4-FFF2-40B4-BE49-F238E27FC236}">
                <a16:creationId xmlns:a16="http://schemas.microsoft.com/office/drawing/2014/main" id="{66E87A3D-7985-4189-8BA7-A546868004B8}"/>
              </a:ext>
            </a:extLst>
          </p:cNvPr>
          <p:cNvSpPr/>
          <p:nvPr/>
        </p:nvSpPr>
        <p:spPr>
          <a:xfrm>
            <a:off x="132208" y="3053144"/>
            <a:ext cx="4784397" cy="3277820"/>
          </a:xfrm>
          <a:prstGeom prst="rect">
            <a:avLst/>
          </a:prstGeom>
        </p:spPr>
        <p:txBody>
          <a:bodyPr wrap="square">
            <a:spAutoFit/>
          </a:bodyPr>
          <a:lstStyle/>
          <a:p>
            <a:pPr marL="685800" lvl="1" indent="-457200">
              <a:spcBef>
                <a:spcPts val="1800"/>
              </a:spcBef>
              <a:buFont typeface="Wingdings" panose="05000000000000000000" pitchFamily="2" charset="2"/>
              <a:buChar char="q"/>
            </a:pPr>
            <a:r>
              <a:rPr lang="en-US" sz="2400" dirty="0">
                <a:solidFill>
                  <a:srgbClr val="00B0F0"/>
                </a:solidFill>
              </a:rPr>
              <a:t>Consider a boxing match … if there is no knockout, how do judges determine the winner?</a:t>
            </a:r>
          </a:p>
          <a:p>
            <a:pPr marL="685800" lvl="1" indent="-457200">
              <a:spcBef>
                <a:spcPts val="1800"/>
              </a:spcBef>
              <a:buFont typeface="Wingdings" panose="05000000000000000000" pitchFamily="2" charset="2"/>
              <a:buChar char="q"/>
            </a:pPr>
            <a:r>
              <a:rPr lang="en-US" sz="2400" dirty="0">
                <a:solidFill>
                  <a:srgbClr val="00B050"/>
                </a:solidFill>
              </a:rPr>
              <a:t>Consider the carnival game of using a spray gun to hit a target in order to fill a balloon (so it pops).</a:t>
            </a:r>
          </a:p>
        </p:txBody>
      </p:sp>
    </p:spTree>
    <p:extLst>
      <p:ext uri="{BB962C8B-B14F-4D97-AF65-F5344CB8AC3E}">
        <p14:creationId xmlns:p14="http://schemas.microsoft.com/office/powerpoint/2010/main" val="144234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219200"/>
          </a:xfrm>
        </p:spPr>
        <p:txBody>
          <a:bodyPr/>
          <a:lstStyle/>
          <a:p>
            <a:r>
              <a:rPr lang="en-US" dirty="0">
                <a:solidFill>
                  <a:srgbClr val="FFC000"/>
                </a:solidFill>
              </a:rPr>
              <a:t>Collision Theory</a:t>
            </a:r>
          </a:p>
        </p:txBody>
      </p:sp>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5" name="Rectangle 4"/>
          <p:cNvSpPr/>
          <p:nvPr/>
        </p:nvSpPr>
        <p:spPr bwMode="auto">
          <a:xfrm>
            <a:off x="4896727" y="3327043"/>
            <a:ext cx="910667" cy="297600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9" name="Text Placeholder 8"/>
          <p:cNvSpPr>
            <a:spLocks noGrp="1"/>
          </p:cNvSpPr>
          <p:nvPr>
            <p:ph type="body" sz="quarter" idx="12"/>
          </p:nvPr>
        </p:nvSpPr>
        <p:spPr>
          <a:xfrm>
            <a:off x="9" y="1219200"/>
            <a:ext cx="9143991" cy="5638800"/>
          </a:xfrm>
          <a:solidFill>
            <a:schemeClr val="bg1"/>
          </a:solidFill>
        </p:spPr>
        <p:txBody>
          <a:bodyPr lIns="181494" tIns="90746"/>
          <a:lstStyle/>
          <a:p>
            <a:pPr marL="1586" lvl="1" indent="0">
              <a:buNone/>
            </a:pPr>
            <a:r>
              <a:rPr lang="en-US" dirty="0">
                <a:solidFill>
                  <a:srgbClr val="FF0000"/>
                </a:solidFill>
              </a:rPr>
              <a:t>Every reaction begins with collisions of molecules or particles</a:t>
            </a:r>
          </a:p>
          <a:p>
            <a:pPr marL="0" lvl="2" indent="0">
              <a:buNone/>
            </a:pPr>
            <a:r>
              <a:rPr lang="en-US" dirty="0">
                <a:solidFill>
                  <a:schemeClr val="tx1"/>
                </a:solidFill>
              </a:rPr>
              <a:t>TWO Important parameters:</a:t>
            </a:r>
          </a:p>
          <a:p>
            <a:pPr marL="685664" lvl="1" indent="-457200">
              <a:buFont typeface="+mj-lt"/>
              <a:buAutoNum type="arabicPeriod"/>
            </a:pPr>
            <a:r>
              <a:rPr lang="en-US" dirty="0">
                <a:solidFill>
                  <a:srgbClr val="FF0000"/>
                </a:solidFill>
              </a:rPr>
              <a:t>The </a:t>
            </a:r>
            <a:r>
              <a:rPr lang="en-US" b="1" u="sng" dirty="0">
                <a:solidFill>
                  <a:schemeClr val="tx1"/>
                </a:solidFill>
                <a:effectLst>
                  <a:outerShdw blurRad="38100" dist="38100" dir="2700000" algn="tl">
                    <a:srgbClr val="000000">
                      <a:alpha val="43137"/>
                    </a:srgbClr>
                  </a:outerShdw>
                </a:effectLst>
              </a:rPr>
              <a:t>number</a:t>
            </a:r>
            <a:r>
              <a:rPr lang="en-US" dirty="0">
                <a:solidFill>
                  <a:srgbClr val="FF0000"/>
                </a:solidFill>
              </a:rPr>
              <a:t> of collisions</a:t>
            </a:r>
          </a:p>
          <a:p>
            <a:pPr marL="680632" lvl="2" indent="0">
              <a:buNone/>
            </a:pPr>
            <a:r>
              <a:rPr lang="en-US" sz="2100" i="1" dirty="0">
                <a:solidFill>
                  <a:srgbClr val="00B050"/>
                </a:solidFill>
              </a:rPr>
              <a:t>Balloons stay “filled” because air molecules constantly collide against the sides of the balloon.  Without sufficient collisions, the balloon will deflate.</a:t>
            </a:r>
            <a:endParaRPr lang="en-US" sz="2100" dirty="0">
              <a:solidFill>
                <a:srgbClr val="FF0000"/>
              </a:solidFill>
            </a:endParaRPr>
          </a:p>
          <a:p>
            <a:pPr marL="685664" lvl="1" indent="-457200">
              <a:buFont typeface="+mj-lt"/>
              <a:buAutoNum type="arabicPeriod"/>
            </a:pPr>
            <a:r>
              <a:rPr lang="en-US" dirty="0">
                <a:solidFill>
                  <a:srgbClr val="FF0000"/>
                </a:solidFill>
              </a:rPr>
              <a:t>The </a:t>
            </a:r>
            <a:r>
              <a:rPr lang="en-US" b="1" u="sng" dirty="0">
                <a:solidFill>
                  <a:schemeClr val="tx1"/>
                </a:solidFill>
                <a:effectLst>
                  <a:outerShdw blurRad="38100" dist="38100" dir="2700000" algn="tl">
                    <a:srgbClr val="000000">
                      <a:alpha val="43137"/>
                    </a:srgbClr>
                  </a:outerShdw>
                </a:effectLst>
              </a:rPr>
              <a:t>effectiveness</a:t>
            </a:r>
            <a:r>
              <a:rPr lang="en-US" dirty="0">
                <a:solidFill>
                  <a:srgbClr val="FF0000"/>
                </a:solidFill>
              </a:rPr>
              <a:t> of the collisions</a:t>
            </a:r>
          </a:p>
          <a:p>
            <a:pPr marL="905315" lvl="2" indent="-225290"/>
            <a:r>
              <a:rPr lang="en-US" dirty="0">
                <a:solidFill>
                  <a:srgbClr val="0070C0"/>
                </a:solidFill>
              </a:rPr>
              <a:t>Sufficient </a:t>
            </a:r>
            <a:r>
              <a:rPr lang="en-US" b="1" u="sng" dirty="0">
                <a:solidFill>
                  <a:schemeClr val="tx1"/>
                </a:solidFill>
                <a:effectLst>
                  <a:outerShdw blurRad="38100" dist="38100" dir="2700000" algn="tl">
                    <a:srgbClr val="000000">
                      <a:alpha val="43137"/>
                    </a:srgbClr>
                  </a:outerShdw>
                </a:effectLst>
              </a:rPr>
              <a:t>energy</a:t>
            </a:r>
            <a:r>
              <a:rPr lang="en-US" b="1" u="sng" dirty="0">
                <a:solidFill>
                  <a:schemeClr val="tx1"/>
                </a:solidFill>
              </a:rPr>
              <a:t> </a:t>
            </a:r>
          </a:p>
          <a:p>
            <a:pPr marL="1132810" lvl="2" indent="0">
              <a:buNone/>
            </a:pPr>
            <a:r>
              <a:rPr lang="en-US" sz="2100" i="1" dirty="0">
                <a:solidFill>
                  <a:srgbClr val="00B050"/>
                </a:solidFill>
              </a:rPr>
              <a:t>one may hit a billiard cue ball into another ball, but if the energy is insufficient, the ball will not go in the desired pocket.</a:t>
            </a:r>
            <a:endParaRPr lang="en-US" sz="2100" dirty="0">
              <a:solidFill>
                <a:srgbClr val="0070C0"/>
              </a:solidFill>
            </a:endParaRPr>
          </a:p>
          <a:p>
            <a:pPr marL="905315" lvl="2" indent="-225290"/>
            <a:r>
              <a:rPr lang="en-US" dirty="0">
                <a:solidFill>
                  <a:srgbClr val="0070C0"/>
                </a:solidFill>
              </a:rPr>
              <a:t>Proper </a:t>
            </a:r>
            <a:r>
              <a:rPr lang="en-US" b="1" u="sng" dirty="0">
                <a:solidFill>
                  <a:schemeClr val="tx1"/>
                </a:solidFill>
                <a:effectLst>
                  <a:outerShdw blurRad="38100" dist="38100" dir="2700000" algn="tl">
                    <a:srgbClr val="000000">
                      <a:alpha val="43137"/>
                    </a:srgbClr>
                  </a:outerShdw>
                </a:effectLst>
              </a:rPr>
              <a:t>orientation</a:t>
            </a:r>
            <a:r>
              <a:rPr lang="en-US" dirty="0">
                <a:solidFill>
                  <a:schemeClr val="tx1"/>
                </a:solidFill>
              </a:rPr>
              <a:t> </a:t>
            </a:r>
            <a:r>
              <a:rPr lang="en-US" dirty="0">
                <a:solidFill>
                  <a:srgbClr val="0070C0"/>
                </a:solidFill>
              </a:rPr>
              <a:t>of reactant particles </a:t>
            </a:r>
          </a:p>
          <a:p>
            <a:pPr marL="1134384">
              <a:lnSpc>
                <a:spcPct val="100000"/>
              </a:lnSpc>
              <a:spcBef>
                <a:spcPts val="601"/>
              </a:spcBef>
            </a:pPr>
            <a:r>
              <a:rPr lang="en-US" sz="800" dirty="0"/>
              <a:t> </a:t>
            </a:r>
            <a:r>
              <a:rPr lang="en-US" sz="2100" i="1" dirty="0">
                <a:solidFill>
                  <a:srgbClr val="00B050"/>
                </a:solidFill>
              </a:rPr>
              <a:t>One may have the correct key to the correct lock, but the key must be inserted right side up into the lock hole or it won’t work.</a:t>
            </a:r>
            <a:endParaRPr lang="en-US" sz="2100" dirty="0">
              <a:solidFill>
                <a:srgbClr val="00B050"/>
              </a:solidFill>
            </a:endParaRPr>
          </a:p>
          <a:p>
            <a:pPr marL="1132810" lvl="2" indent="-223725">
              <a:spcBef>
                <a:spcPts val="601"/>
              </a:spcBef>
            </a:pPr>
            <a:endParaRPr lang="en-US" dirty="0"/>
          </a:p>
          <a:p>
            <a:pPr marL="454691" lvl="2" indent="0">
              <a:spcBef>
                <a:spcPts val="601"/>
              </a:spcBef>
              <a:buNone/>
            </a:pPr>
            <a:endParaRPr lang="en-US" dirty="0"/>
          </a:p>
        </p:txBody>
      </p:sp>
    </p:spTree>
    <p:extLst>
      <p:ext uri="{BB962C8B-B14F-4D97-AF65-F5344CB8AC3E}">
        <p14:creationId xmlns:p14="http://schemas.microsoft.com/office/powerpoint/2010/main" val="3267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2514587" cy="1371600"/>
          </a:xfrm>
        </p:spPr>
        <p:txBody>
          <a:bodyPr/>
          <a:lstStyle/>
          <a:p>
            <a:pPr marL="0" indent="9525" algn="ctr"/>
            <a:r>
              <a:rPr lang="en-US" sz="1600" dirty="0">
                <a:solidFill>
                  <a:srgbClr val="FFC000"/>
                </a:solidFill>
              </a:rPr>
              <a:t>Collision Theory:</a:t>
            </a:r>
            <a:br>
              <a:rPr lang="en-US" sz="1600" dirty="0">
                <a:solidFill>
                  <a:srgbClr val="FFC000"/>
                </a:solidFill>
              </a:rPr>
            </a:br>
            <a:r>
              <a:rPr lang="en-US" sz="2200" dirty="0">
                <a:solidFill>
                  <a:srgbClr val="00B0F0"/>
                </a:solidFill>
              </a:rPr>
              <a:t>Effectiveness</a:t>
            </a:r>
          </a:p>
        </p:txBody>
      </p:sp>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607"/>
          <a:stretch/>
        </p:blipFill>
        <p:spPr bwMode="auto">
          <a:xfrm>
            <a:off x="2514600" y="0"/>
            <a:ext cx="6629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 y="1371615"/>
            <a:ext cx="2514600" cy="5188015"/>
          </a:xfrm>
          <a:prstGeom prst="rect">
            <a:avLst/>
          </a:prstGeom>
        </p:spPr>
        <p:txBody>
          <a:bodyPr wrap="square" lIns="90746" tIns="45373" rIns="90746" bIns="45373">
            <a:spAutoFit/>
          </a:bodyPr>
          <a:lstStyle/>
          <a:p>
            <a:r>
              <a:rPr lang="en-US" dirty="0">
                <a:solidFill>
                  <a:srgbClr val="FF0000"/>
                </a:solidFill>
              </a:rPr>
              <a:t>The reaction can only happen if the hydrogen end of the H-Cl bond strikes the C=C (double bond). </a:t>
            </a:r>
          </a:p>
          <a:p>
            <a:pPr>
              <a:spcBef>
                <a:spcPts val="600"/>
              </a:spcBef>
            </a:pPr>
            <a:r>
              <a:rPr lang="en-US" dirty="0">
                <a:solidFill>
                  <a:srgbClr val="0070C0"/>
                </a:solidFill>
              </a:rPr>
              <a:t>Any other collision between the two molecules doesn’t work.</a:t>
            </a:r>
          </a:p>
          <a:p>
            <a:pPr>
              <a:spcBef>
                <a:spcPts val="600"/>
              </a:spcBef>
            </a:pPr>
            <a:r>
              <a:rPr lang="en-US" dirty="0"/>
              <a:t>They simply bounce off each other.</a:t>
            </a:r>
          </a:p>
        </p:txBody>
      </p:sp>
      <p:sp>
        <p:nvSpPr>
          <p:cNvPr id="3" name="Oval 2">
            <a:extLst>
              <a:ext uri="{FF2B5EF4-FFF2-40B4-BE49-F238E27FC236}">
                <a16:creationId xmlns:a16="http://schemas.microsoft.com/office/drawing/2014/main" id="{A0471C01-EAE1-4B88-817C-24B7B6014609}"/>
              </a:ext>
            </a:extLst>
          </p:cNvPr>
          <p:cNvSpPr/>
          <p:nvPr/>
        </p:nvSpPr>
        <p:spPr bwMode="auto">
          <a:xfrm>
            <a:off x="2819400" y="0"/>
            <a:ext cx="3429000" cy="3429000"/>
          </a:xfrm>
          <a:prstGeom prst="ellipse">
            <a:avLst/>
          </a:prstGeom>
          <a:no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096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r>
              <a:rPr lang="en-US" sz="2100" dirty="0">
                <a:solidFill>
                  <a:srgbClr val="FFC000"/>
                </a:solidFill>
              </a:rPr>
              <a:t>Real Life Application of Collision Theory </a:t>
            </a:r>
            <a:r>
              <a:rPr lang="en-US" sz="3600" dirty="0">
                <a:solidFill>
                  <a:srgbClr val="FFC000"/>
                </a:solidFill>
              </a:rPr>
              <a:t>- BOXING</a:t>
            </a:r>
          </a:p>
        </p:txBody>
      </p:sp>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6" name="Rectangle 5"/>
          <p:cNvSpPr/>
          <p:nvPr/>
        </p:nvSpPr>
        <p:spPr>
          <a:xfrm>
            <a:off x="1" y="1371619"/>
            <a:ext cx="6172200" cy="5277317"/>
          </a:xfrm>
          <a:prstGeom prst="rect">
            <a:avLst/>
          </a:prstGeom>
        </p:spPr>
        <p:txBody>
          <a:bodyPr wrap="square" lIns="181494" tIns="90746" rIns="90746" bIns="45373">
            <a:spAutoFit/>
          </a:bodyPr>
          <a:lstStyle/>
          <a:p>
            <a:pPr>
              <a:spcBef>
                <a:spcPts val="601"/>
              </a:spcBef>
            </a:pPr>
            <a:r>
              <a:rPr lang="en-US" sz="3600" dirty="0">
                <a:solidFill>
                  <a:srgbClr val="0070C0"/>
                </a:solidFill>
              </a:rPr>
              <a:t>Boxers are scored by the “collision theory”.</a:t>
            </a:r>
          </a:p>
          <a:p>
            <a:pPr>
              <a:spcBef>
                <a:spcPts val="601"/>
              </a:spcBef>
            </a:pPr>
            <a:endParaRPr lang="en-US" sz="3600" dirty="0">
              <a:solidFill>
                <a:srgbClr val="FF0000"/>
              </a:solidFill>
            </a:endParaRPr>
          </a:p>
          <a:p>
            <a:pPr>
              <a:spcBef>
                <a:spcPts val="601"/>
              </a:spcBef>
            </a:pPr>
            <a:r>
              <a:rPr lang="en-US" sz="3600" dirty="0">
                <a:solidFill>
                  <a:srgbClr val="FF0000"/>
                </a:solidFill>
              </a:rPr>
              <a:t>Each time a boxer “hits” their opponent (</a:t>
            </a:r>
            <a:r>
              <a:rPr lang="en-US" sz="3600" b="1" u="sng" dirty="0">
                <a:effectLst>
                  <a:outerShdw blurRad="38100" dist="38100" dir="2700000" algn="tl">
                    <a:srgbClr val="000000">
                      <a:alpha val="43137"/>
                    </a:srgbClr>
                  </a:outerShdw>
                </a:effectLst>
              </a:rPr>
              <a:t>NUMBER</a:t>
            </a:r>
            <a:r>
              <a:rPr lang="en-US" sz="3600" dirty="0">
                <a:solidFill>
                  <a:srgbClr val="FF0000"/>
                </a:solidFill>
              </a:rPr>
              <a:t> of collisions) </a:t>
            </a:r>
            <a:r>
              <a:rPr lang="en-US" sz="3600" b="1" dirty="0">
                <a:solidFill>
                  <a:srgbClr val="00B0F0"/>
                </a:solidFill>
                <a:effectLst>
                  <a:outerShdw blurRad="38100" dist="38100" dir="2700000" algn="tl">
                    <a:srgbClr val="000000">
                      <a:alpha val="43137"/>
                    </a:srgbClr>
                  </a:outerShdw>
                </a:effectLst>
              </a:rPr>
              <a:t>effectively</a:t>
            </a:r>
            <a:r>
              <a:rPr lang="en-US" sz="3600" dirty="0">
                <a:solidFill>
                  <a:srgbClr val="FF0000"/>
                </a:solidFill>
              </a:rPr>
              <a:t> (with sufficient force / </a:t>
            </a:r>
            <a:r>
              <a:rPr lang="en-US" sz="3600" b="1" dirty="0">
                <a:effectLst>
                  <a:outerShdw blurRad="38100" dist="38100" dir="2700000" algn="tl">
                    <a:srgbClr val="000000">
                      <a:alpha val="43137"/>
                    </a:srgbClr>
                  </a:outerShdw>
                </a:effectLst>
              </a:rPr>
              <a:t>energy</a:t>
            </a:r>
            <a:r>
              <a:rPr lang="en-US" sz="3600" dirty="0">
                <a:solidFill>
                  <a:srgbClr val="FF0000"/>
                </a:solidFill>
              </a:rPr>
              <a:t> &amp; </a:t>
            </a:r>
            <a:r>
              <a:rPr lang="en-US" sz="3600" b="1" dirty="0">
                <a:effectLst>
                  <a:outerShdw blurRad="38100" dist="38100" dir="2700000" algn="tl">
                    <a:srgbClr val="000000">
                      <a:alpha val="43137"/>
                    </a:srgbClr>
                  </a:outerShdw>
                </a:effectLst>
              </a:rPr>
              <a:t>orientation</a:t>
            </a:r>
            <a:r>
              <a:rPr lang="en-US" sz="3600" dirty="0">
                <a:solidFill>
                  <a:srgbClr val="FF0000"/>
                </a:solidFill>
              </a:rPr>
              <a:t>) they score a point.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742" y="1524000"/>
            <a:ext cx="27908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7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r>
              <a:rPr lang="en-US" sz="2100" dirty="0">
                <a:solidFill>
                  <a:srgbClr val="FFC000"/>
                </a:solidFill>
              </a:rPr>
              <a:t>Real Life Application of Collision Theory </a:t>
            </a:r>
            <a:r>
              <a:rPr lang="en-US" sz="3600" dirty="0">
                <a:solidFill>
                  <a:srgbClr val="FFC000"/>
                </a:solidFill>
              </a:rPr>
              <a:t>- BOXING</a:t>
            </a:r>
          </a:p>
        </p:txBody>
      </p:sp>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6" name="Rectangle 5"/>
          <p:cNvSpPr/>
          <p:nvPr/>
        </p:nvSpPr>
        <p:spPr>
          <a:xfrm>
            <a:off x="1" y="1371619"/>
            <a:ext cx="6172200" cy="5000318"/>
          </a:xfrm>
          <a:prstGeom prst="rect">
            <a:avLst/>
          </a:prstGeom>
        </p:spPr>
        <p:txBody>
          <a:bodyPr wrap="square" lIns="181494" tIns="90746" rIns="90746" bIns="45373">
            <a:spAutoFit/>
          </a:bodyPr>
          <a:lstStyle/>
          <a:p>
            <a:pPr>
              <a:spcBef>
                <a:spcPts val="601"/>
              </a:spcBef>
            </a:pPr>
            <a:r>
              <a:rPr lang="en-US" sz="2800" dirty="0"/>
              <a:t>A boxer can hit their opponent many times, but is there </a:t>
            </a:r>
            <a:r>
              <a:rPr lang="en-US" sz="2800" b="1" u="sng" dirty="0">
                <a:solidFill>
                  <a:srgbClr val="00B0F0"/>
                </a:solidFill>
                <a:effectLst>
                  <a:outerShdw blurRad="38100" dist="38100" dir="2700000" algn="tl">
                    <a:srgbClr val="000000">
                      <a:alpha val="43137"/>
                    </a:srgbClr>
                  </a:outerShdw>
                </a:effectLst>
              </a:rPr>
              <a:t>EFFECTIVENESS</a:t>
            </a:r>
            <a:r>
              <a:rPr lang="en-US" sz="2800" dirty="0"/>
              <a:t> (sufficient force or </a:t>
            </a:r>
            <a:r>
              <a:rPr lang="en-US" sz="2800" b="1" u="sng" dirty="0">
                <a:solidFill>
                  <a:srgbClr val="D13426"/>
                </a:solidFill>
                <a:effectLst>
                  <a:outerShdw blurRad="38100" dist="38100" dir="2700000" algn="tl">
                    <a:srgbClr val="000000">
                      <a:alpha val="43137"/>
                    </a:srgbClr>
                  </a:outerShdw>
                </a:effectLst>
              </a:rPr>
              <a:t>ENERGY</a:t>
            </a:r>
            <a:r>
              <a:rPr lang="en-US" sz="2800" dirty="0"/>
              <a:t> to their blows)?  They want to maximize the energy behind each collision.</a:t>
            </a:r>
          </a:p>
          <a:p>
            <a:pPr>
              <a:spcBef>
                <a:spcPts val="1200"/>
              </a:spcBef>
            </a:pPr>
            <a:r>
              <a:rPr lang="en-US" sz="2800" dirty="0">
                <a:solidFill>
                  <a:srgbClr val="00B050"/>
                </a:solidFill>
              </a:rPr>
              <a:t>The </a:t>
            </a:r>
            <a:r>
              <a:rPr lang="en-US" sz="2800" b="1" u="sng" dirty="0">
                <a:solidFill>
                  <a:srgbClr val="FF0000"/>
                </a:solidFill>
                <a:effectLst>
                  <a:outerShdw blurRad="38100" dist="38100" dir="2700000" algn="tl">
                    <a:srgbClr val="000000">
                      <a:alpha val="43137"/>
                    </a:srgbClr>
                  </a:outerShdw>
                </a:effectLst>
              </a:rPr>
              <a:t>ORIENTATION</a:t>
            </a:r>
            <a:r>
              <a:rPr lang="en-US" sz="2800" dirty="0">
                <a:solidFill>
                  <a:srgbClr val="00B050"/>
                </a:solidFill>
              </a:rPr>
              <a:t> of the blows a boxer inflicts on his opponent means everything. </a:t>
            </a:r>
          </a:p>
          <a:p>
            <a:pPr>
              <a:spcBef>
                <a:spcPts val="1200"/>
              </a:spcBef>
            </a:pPr>
            <a:r>
              <a:rPr lang="en-US" sz="2400" i="1" dirty="0">
                <a:latin typeface="Times New Roman" panose="02020603050405020304" pitchFamily="18" charset="0"/>
                <a:cs typeface="Times New Roman" panose="02020603050405020304" pitchFamily="18" charset="0"/>
              </a:rPr>
              <a:t>e.g. To hit someone in the stomach verses the jaw makes a difference. To punch using the fist versus a back hand makes a difference, etc.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742" y="1524000"/>
            <a:ext cx="27908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0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r>
              <a:rPr lang="en-US" dirty="0">
                <a:solidFill>
                  <a:srgbClr val="00B0F0"/>
                </a:solidFill>
              </a:rPr>
              <a:t>Effective</a:t>
            </a:r>
            <a:r>
              <a:rPr lang="en-US" dirty="0">
                <a:solidFill>
                  <a:srgbClr val="FFFF00"/>
                </a:solidFill>
              </a:rPr>
              <a:t> Collisions (</a:t>
            </a:r>
            <a:r>
              <a:rPr lang="en-US" dirty="0">
                <a:solidFill>
                  <a:srgbClr val="00B0F0"/>
                </a:solidFill>
              </a:rPr>
              <a:t>Energy</a:t>
            </a:r>
            <a:r>
              <a:rPr lang="en-US" dirty="0">
                <a:solidFill>
                  <a:srgbClr val="FFFF00"/>
                </a:solidFill>
              </a:rPr>
              <a:t> &amp; </a:t>
            </a:r>
            <a:r>
              <a:rPr lang="en-US" dirty="0">
                <a:solidFill>
                  <a:srgbClr val="00B0F0"/>
                </a:solidFill>
              </a:rPr>
              <a:t>Orientation</a:t>
            </a:r>
            <a:r>
              <a:rPr lang="en-US" dirty="0">
                <a:solidFill>
                  <a:srgbClr val="FFFF00"/>
                </a:solidFill>
              </a:rPr>
              <a:t>)</a:t>
            </a:r>
          </a:p>
        </p:txBody>
      </p:sp>
      <p:sp>
        <p:nvSpPr>
          <p:cNvPr id="9" name="Text Placeholder 8"/>
          <p:cNvSpPr>
            <a:spLocks noGrp="1"/>
          </p:cNvSpPr>
          <p:nvPr>
            <p:ph type="body" sz="quarter" idx="12"/>
          </p:nvPr>
        </p:nvSpPr>
        <p:spPr>
          <a:xfrm>
            <a:off x="11" y="1377153"/>
            <a:ext cx="3733790" cy="5480848"/>
          </a:xfrm>
        </p:spPr>
        <p:txBody>
          <a:bodyPr lIns="181747"/>
          <a:lstStyle/>
          <a:p>
            <a:r>
              <a:rPr lang="en-US" b="1" dirty="0">
                <a:solidFill>
                  <a:srgbClr val="00B0F0"/>
                </a:solidFill>
                <a:effectLst>
                  <a:outerShdw blurRad="38100" dist="38100" dir="2700000" algn="tl">
                    <a:srgbClr val="000000">
                      <a:alpha val="43137"/>
                    </a:srgbClr>
                  </a:outerShdw>
                </a:effectLst>
              </a:rPr>
              <a:t>Energy</a:t>
            </a:r>
            <a:r>
              <a:rPr lang="en-US" dirty="0">
                <a:solidFill>
                  <a:srgbClr val="FF0000"/>
                </a:solidFill>
              </a:rPr>
              <a:t> to overcome the activation energy barrier:</a:t>
            </a:r>
          </a:p>
          <a:p>
            <a:pPr lvl="1"/>
            <a:r>
              <a:rPr lang="en-US" dirty="0">
                <a:solidFill>
                  <a:srgbClr val="00B050"/>
                </a:solidFill>
              </a:rPr>
              <a:t>comes from kinetic energy of colliding molecules</a:t>
            </a:r>
          </a:p>
          <a:p>
            <a:pPr marL="571126" lvl="2" indent="-225601"/>
            <a:r>
              <a:rPr lang="en-US" dirty="0"/>
              <a:t>kinetic </a:t>
            </a:r>
            <a:r>
              <a:rPr lang="en-US" sz="2800" b="1" u="sng" dirty="0">
                <a:solidFill>
                  <a:srgbClr val="00B0F0"/>
                </a:solidFill>
                <a:effectLst>
                  <a:outerShdw blurRad="38100" dist="38100" dir="2700000" algn="tl">
                    <a:srgbClr val="000000">
                      <a:alpha val="43137"/>
                    </a:srgbClr>
                  </a:outerShdw>
                </a:effectLst>
              </a:rPr>
              <a:t>energy</a:t>
            </a:r>
            <a:r>
              <a:rPr lang="en-US" dirty="0"/>
              <a:t> must be high enough</a:t>
            </a:r>
          </a:p>
          <a:p>
            <a:pPr marL="571126" lvl="2" indent="-225601"/>
            <a:r>
              <a:rPr lang="en-US" dirty="0">
                <a:solidFill>
                  <a:srgbClr val="7030A0"/>
                </a:solidFill>
              </a:rPr>
              <a:t>collisions must be aligned adequately (</a:t>
            </a:r>
            <a:r>
              <a:rPr lang="en-US" sz="2800" b="1" i="1" u="sng" dirty="0">
                <a:solidFill>
                  <a:srgbClr val="00B0F0"/>
                </a:solidFill>
                <a:effectLst>
                  <a:outerShdw blurRad="38100" dist="38100" dir="2700000" algn="tl">
                    <a:srgbClr val="000000">
                      <a:alpha val="43137"/>
                    </a:srgbClr>
                  </a:outerShdw>
                </a:effectLst>
                <a:latin typeface="+mj-lt"/>
                <a:cs typeface="Times New Roman" panose="02020603050405020304" pitchFamily="18" charset="0"/>
              </a:rPr>
              <a:t>orientation</a:t>
            </a:r>
            <a:r>
              <a:rPr lang="en-US" dirty="0">
                <a:solidFill>
                  <a:srgbClr val="7030A0"/>
                </a:solidFill>
              </a:rPr>
              <a:t>)</a:t>
            </a:r>
          </a:p>
          <a:p>
            <a:pPr marL="571126" lvl="2" indent="-225601"/>
            <a:r>
              <a:rPr lang="en-US" dirty="0">
                <a:solidFill>
                  <a:srgbClr val="00B050"/>
                </a:solidFill>
              </a:rPr>
              <a:t>there must be enough collisions (</a:t>
            </a:r>
            <a:r>
              <a:rPr lang="en-US" sz="2800" b="1" u="sng" dirty="0">
                <a:solidFill>
                  <a:srgbClr val="FF0000"/>
                </a:solidFill>
                <a:effectLst>
                  <a:outerShdw blurRad="38100" dist="38100" dir="2700000" algn="tl">
                    <a:srgbClr val="000000">
                      <a:alpha val="43137"/>
                    </a:srgbClr>
                  </a:outerShdw>
                </a:effectLst>
              </a:rPr>
              <a:t>number</a:t>
            </a:r>
            <a:r>
              <a:rPr lang="en-US" dirty="0">
                <a:solidFill>
                  <a:srgbClr val="00B050"/>
                </a:solidFill>
              </a:rPr>
              <a:t>)</a:t>
            </a:r>
          </a:p>
        </p:txBody>
      </p:sp>
      <p:pic>
        <p:nvPicPr>
          <p:cNvPr id="15362" name="Picture 2" descr="http://www.wiley.com/college/boyer/0470003790/reviews/kinetics/collision_theory.gif"/>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b="67156"/>
          <a:stretch/>
        </p:blipFill>
        <p:spPr bwMode="auto">
          <a:xfrm>
            <a:off x="3901988" y="1447800"/>
            <a:ext cx="5228146" cy="15278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wiley.com/college/boyer/0470003790/reviews/kinetics/collision_theory.gif">
            <a:extLst>
              <a:ext uri="{FF2B5EF4-FFF2-40B4-BE49-F238E27FC236}">
                <a16:creationId xmlns:a16="http://schemas.microsoft.com/office/drawing/2014/main" id="{F46B88E3-1EA8-5BDF-CD5F-B002425C68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312" b="32844"/>
          <a:stretch/>
        </p:blipFill>
        <p:spPr bwMode="auto">
          <a:xfrm>
            <a:off x="3895061" y="3118352"/>
            <a:ext cx="5228146" cy="1527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www.wiley.com/college/boyer/0470003790/reviews/kinetics/collision_theory.gif">
            <a:extLst>
              <a:ext uri="{FF2B5EF4-FFF2-40B4-BE49-F238E27FC236}">
                <a16:creationId xmlns:a16="http://schemas.microsoft.com/office/drawing/2014/main" id="{961EBC49-6069-4EED-F7CD-DC4936724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156"/>
          <a:stretch/>
        </p:blipFill>
        <p:spPr bwMode="auto">
          <a:xfrm>
            <a:off x="3892092" y="4865104"/>
            <a:ext cx="5228146" cy="1527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2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62"/>
                                        </p:tgtEl>
                                        <p:attrNameLst>
                                          <p:attrName>style.visibility</p:attrName>
                                        </p:attrNameLst>
                                      </p:cBhvr>
                                      <p:to>
                                        <p:strVal val="visible"/>
                                      </p:to>
                                    </p:set>
                                    <p:animEffect transition="in" filter="fade">
                                      <p:cBhvr>
                                        <p:cTn id="32" dur="500"/>
                                        <p:tgtEl>
                                          <p:spTgt spid="153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6" name="Picture 10" descr="0132525763_R54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4" y="1981200"/>
            <a:ext cx="5486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
          <p:cNvSpPr>
            <a:spLocks noChangeArrowheads="1"/>
          </p:cNvSpPr>
          <p:nvPr/>
        </p:nvSpPr>
        <p:spPr bwMode="auto">
          <a:xfrm>
            <a:off x="4648204" y="1981200"/>
            <a:ext cx="4114800"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0641" tIns="45321" rIns="90641" bIns="45321"/>
          <a:lstStyle/>
          <a:p>
            <a:r>
              <a:rPr lang="en-US" altLang="en-US" sz="2700" dirty="0">
                <a:solidFill>
                  <a:srgbClr val="0070C0"/>
                </a:solidFill>
                <a:ea typeface="ヒラギノ角ゴ Pro W3" pitchFamily="28" charset="-128"/>
              </a:rPr>
              <a:t>Chapter 18</a:t>
            </a:r>
            <a:endParaRPr lang="en-US" altLang="en-US" dirty="0">
              <a:solidFill>
                <a:srgbClr val="0070C0"/>
              </a:solidFill>
              <a:ea typeface="ヒラギノ角ゴ Pro W3" pitchFamily="28" charset="-128"/>
            </a:endParaRPr>
          </a:p>
          <a:p>
            <a:r>
              <a:rPr lang="en-US" altLang="en-US" sz="2100" dirty="0">
                <a:solidFill>
                  <a:srgbClr val="0070C0"/>
                </a:solidFill>
                <a:ea typeface="ヒラギノ角ゴ Pro W3" pitchFamily="28" charset="-128"/>
              </a:rPr>
              <a:t>Reaction Rates and Equilibrium</a:t>
            </a:r>
          </a:p>
          <a:p>
            <a:endParaRPr lang="en-US" altLang="en-US" sz="1300" dirty="0">
              <a:solidFill>
                <a:srgbClr val="FFFF00"/>
              </a:solidFill>
              <a:ea typeface="ヒラギノ角ゴ Pro W3" pitchFamily="28" charset="-128"/>
            </a:endParaRPr>
          </a:p>
          <a:p>
            <a:r>
              <a:rPr lang="en-US" altLang="en-US" dirty="0">
                <a:solidFill>
                  <a:srgbClr val="FFFF00"/>
                </a:solidFill>
                <a:ea typeface="ヒラギノ角ゴ Pro W3" pitchFamily="28" charset="-128"/>
              </a:rPr>
              <a:t>Rates of Reaction</a:t>
            </a:r>
            <a:endParaRPr lang="en-US" altLang="en-US" sz="1500" b="1" dirty="0">
              <a:solidFill>
                <a:srgbClr val="FFFF00"/>
              </a:solidFill>
              <a:ea typeface="ヒラギノ角ゴ Pro W3" pitchFamily="28" charset="-128"/>
            </a:endParaRPr>
          </a:p>
          <a:p>
            <a:r>
              <a:rPr lang="en-US" altLang="en-US" dirty="0">
                <a:solidFill>
                  <a:srgbClr val="FFFF00"/>
                </a:solidFill>
                <a:ea typeface="ヒラギノ角ゴ Pro W3" pitchFamily="28" charset="-128"/>
              </a:rPr>
              <a:t>The Progress of Chemical </a:t>
            </a:r>
          </a:p>
          <a:p>
            <a:r>
              <a:rPr lang="en-US" altLang="en-US" dirty="0">
                <a:solidFill>
                  <a:srgbClr val="FFFF00"/>
                </a:solidFill>
                <a:ea typeface="ヒラギノ角ゴ Pro W3" pitchFamily="28" charset="-128"/>
              </a:rPr>
              <a:t>        Reactions</a:t>
            </a:r>
          </a:p>
          <a:p>
            <a:r>
              <a:rPr lang="en-US" altLang="en-US" dirty="0">
                <a:solidFill>
                  <a:srgbClr val="FFFF00"/>
                </a:solidFill>
                <a:ea typeface="ヒラギノ角ゴ Pro W3" pitchFamily="28" charset="-128"/>
              </a:rPr>
              <a:t>Reversible Reactions</a:t>
            </a:r>
          </a:p>
          <a:p>
            <a:r>
              <a:rPr lang="en-US" altLang="en-US" dirty="0">
                <a:solidFill>
                  <a:srgbClr val="FFFF00"/>
                </a:solidFill>
                <a:ea typeface="ヒラギノ角ゴ Pro W3" pitchFamily="28" charset="-128"/>
              </a:rPr>
              <a:t>        and Equilibrium</a:t>
            </a:r>
          </a:p>
          <a:p>
            <a:r>
              <a:rPr lang="en-US" altLang="en-US" dirty="0">
                <a:solidFill>
                  <a:srgbClr val="FFFF00"/>
                </a:solidFill>
                <a:ea typeface="ヒラギノ角ゴ Pro W3" pitchFamily="28" charset="-128"/>
              </a:rPr>
              <a:t>Solubility Equilibrium</a:t>
            </a:r>
          </a:p>
          <a:p>
            <a:r>
              <a:rPr lang="en-US" altLang="en-US" dirty="0">
                <a:solidFill>
                  <a:srgbClr val="FFFF00"/>
                </a:solidFill>
              </a:rPr>
              <a:t>Free Energy and Entropy</a:t>
            </a:r>
            <a:endParaRPr lang="en-US" altLang="en-US" sz="2700" b="1" dirty="0">
              <a:solidFill>
                <a:srgbClr val="FFFF00"/>
              </a:solidFill>
              <a:ea typeface="ヒラギノ角ゴ Pro W3" pitchFamily="28" charset="-128"/>
            </a:endParaRPr>
          </a:p>
        </p:txBody>
      </p:sp>
      <p:pic>
        <p:nvPicPr>
          <p:cNvPr id="14347" name="Picture 11"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59"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71" y="94"/>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52600" y="54129"/>
            <a:ext cx="5486400" cy="685800"/>
          </a:xfrm>
          <a:solidFill>
            <a:srgbClr val="FFFF00"/>
          </a:solidFill>
        </p:spPr>
        <p:txBody>
          <a:bodyPr/>
          <a:lstStyle/>
          <a:p>
            <a:pPr algn="ctr"/>
            <a:r>
              <a:rPr lang="en-US" altLang="en-US" b="1" dirty="0">
                <a:solidFill>
                  <a:srgbClr val="00B0F0"/>
                </a:solidFill>
              </a:rPr>
              <a:t>Effective</a:t>
            </a:r>
            <a:r>
              <a:rPr lang="en-US" altLang="en-US" dirty="0">
                <a:solidFill>
                  <a:schemeClr val="accent1">
                    <a:lumMod val="50000"/>
                  </a:schemeClr>
                </a:solidFill>
              </a:rPr>
              <a:t> </a:t>
            </a:r>
            <a:r>
              <a:rPr lang="en-US" altLang="en-US" dirty="0">
                <a:solidFill>
                  <a:schemeClr val="tx1"/>
                </a:solidFill>
              </a:rPr>
              <a:t>Versus</a:t>
            </a:r>
            <a:r>
              <a:rPr lang="en-US" altLang="en-US" dirty="0">
                <a:solidFill>
                  <a:schemeClr val="accent1">
                    <a:lumMod val="50000"/>
                  </a:schemeClr>
                </a:solidFill>
              </a:rPr>
              <a:t> </a:t>
            </a:r>
            <a:r>
              <a:rPr lang="en-US" altLang="en-US" b="1" dirty="0">
                <a:solidFill>
                  <a:srgbClr val="00B050"/>
                </a:solidFill>
              </a:rPr>
              <a:t>Ineffective</a:t>
            </a:r>
            <a:r>
              <a:rPr lang="en-US" altLang="en-US" dirty="0">
                <a:solidFill>
                  <a:schemeClr val="accent1">
                    <a:lumMod val="50000"/>
                  </a:schemeClr>
                </a:solidFill>
              </a:rPr>
              <a:t> </a:t>
            </a:r>
            <a:r>
              <a:rPr lang="en-US" altLang="en-US" dirty="0">
                <a:solidFill>
                  <a:schemeClr val="tx1"/>
                </a:solidFill>
              </a:rPr>
              <a:t>Collisions</a:t>
            </a:r>
          </a:p>
        </p:txBody>
      </p:sp>
      <p:sp>
        <p:nvSpPr>
          <p:cNvPr id="33795" name="Rectangle 3"/>
          <p:cNvSpPr>
            <a:spLocks noGrp="1" noChangeArrowheads="1"/>
          </p:cNvSpPr>
          <p:nvPr>
            <p:ph type="body" idx="1"/>
          </p:nvPr>
        </p:nvSpPr>
        <p:spPr>
          <a:xfrm>
            <a:off x="609599" y="838200"/>
            <a:ext cx="8001000" cy="1524000"/>
          </a:xfrm>
        </p:spPr>
        <p:txBody>
          <a:bodyPr/>
          <a:lstStyle/>
          <a:p>
            <a:pPr marL="0" indent="0"/>
            <a:r>
              <a:rPr lang="en-US" altLang="en-US" sz="2300" b="1" dirty="0">
                <a:solidFill>
                  <a:srgbClr val="00B0F0"/>
                </a:solidFill>
                <a:effectLst>
                  <a:outerShdw blurRad="38100" dist="38100" dir="2700000" algn="tl">
                    <a:srgbClr val="000000">
                      <a:alpha val="43137"/>
                    </a:srgbClr>
                  </a:outerShdw>
                </a:effectLst>
              </a:rPr>
              <a:t>Effective</a:t>
            </a:r>
            <a:r>
              <a:rPr lang="en-US" altLang="en-US" sz="2300" dirty="0"/>
              <a:t> </a:t>
            </a:r>
            <a:r>
              <a:rPr lang="en-US" altLang="en-US" sz="2300" b="1" dirty="0">
                <a:solidFill>
                  <a:srgbClr val="00B0F0"/>
                </a:solidFill>
                <a:effectLst>
                  <a:outerShdw blurRad="38100" dist="38100" dir="2700000" algn="tl">
                    <a:srgbClr val="000000">
                      <a:alpha val="43137"/>
                    </a:srgbClr>
                  </a:outerShdw>
                </a:effectLst>
              </a:rPr>
              <a:t>collisions</a:t>
            </a:r>
            <a:r>
              <a:rPr lang="en-US" altLang="en-US" sz="2300" dirty="0"/>
              <a:t> of reactants (oxygen and hydrogen molecules) </a:t>
            </a:r>
            <a:r>
              <a:rPr lang="en-US" altLang="en-US" sz="2300" b="1" dirty="0">
                <a:solidFill>
                  <a:srgbClr val="00B0F0"/>
                </a:solidFill>
                <a:effectLst>
                  <a:outerShdw blurRad="38100" dist="38100" dir="2700000" algn="tl">
                    <a:srgbClr val="000000">
                      <a:alpha val="43137"/>
                    </a:srgbClr>
                  </a:outerShdw>
                </a:effectLst>
              </a:rPr>
              <a:t>produce product </a:t>
            </a:r>
            <a:r>
              <a:rPr lang="en-US" altLang="en-US" sz="2300" dirty="0"/>
              <a:t>(water molecules): </a:t>
            </a:r>
          </a:p>
        </p:txBody>
      </p:sp>
      <p:pic>
        <p:nvPicPr>
          <p:cNvPr id="33797" name="Picture 5" descr="544a_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720543"/>
            <a:ext cx="5791200" cy="15707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457200" y="3581400"/>
            <a:ext cx="8229601"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lvl1pPr marL="342900" indent="-342900" algn="l" rtl="0" fontAlgn="base">
              <a:spcBef>
                <a:spcPct val="20000"/>
              </a:spcBef>
              <a:spcAft>
                <a:spcPct val="0"/>
              </a:spcAft>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r>
              <a:rPr lang="en-US" altLang="en-US" sz="2300" b="1" dirty="0">
                <a:solidFill>
                  <a:srgbClr val="00B050"/>
                </a:solidFill>
                <a:effectLst>
                  <a:outerShdw blurRad="38100" dist="38100" dir="2700000" algn="tl">
                    <a:srgbClr val="000000">
                      <a:alpha val="43137"/>
                    </a:srgbClr>
                  </a:outerShdw>
                </a:effectLst>
              </a:rPr>
              <a:t>Ineffective collisions </a:t>
            </a:r>
            <a:r>
              <a:rPr lang="en-US" altLang="en-US" sz="2300" dirty="0">
                <a:solidFill>
                  <a:srgbClr val="000000"/>
                </a:solidFill>
              </a:rPr>
              <a:t>of oxygen and hydrogen molecules </a:t>
            </a:r>
            <a:r>
              <a:rPr lang="en-US" altLang="en-US" sz="2300" b="1" dirty="0">
                <a:solidFill>
                  <a:srgbClr val="00B050"/>
                </a:solidFill>
                <a:effectLst>
                  <a:outerShdw blurRad="38100" dist="38100" dir="2700000" algn="tl">
                    <a:srgbClr val="000000">
                      <a:alpha val="43137"/>
                    </a:srgbClr>
                  </a:outerShdw>
                </a:effectLst>
              </a:rPr>
              <a:t>produce no reaction</a:t>
            </a:r>
            <a:r>
              <a:rPr lang="en-US" altLang="en-US" sz="2300" dirty="0">
                <a:solidFill>
                  <a:srgbClr val="000000"/>
                </a:solidFill>
              </a:rPr>
              <a:t>; the reactants bounce apart unchanged.</a:t>
            </a:r>
          </a:p>
        </p:txBody>
      </p:sp>
      <p:pic>
        <p:nvPicPr>
          <p:cNvPr id="2" name="Picture 1"/>
          <p:cNvPicPr>
            <a:picLocks noChangeAspect="1"/>
          </p:cNvPicPr>
          <p:nvPr/>
        </p:nvPicPr>
        <p:blipFill>
          <a:blip r:embed="rId4"/>
          <a:stretch>
            <a:fillRect/>
          </a:stretch>
        </p:blipFill>
        <p:spPr>
          <a:xfrm>
            <a:off x="1447800" y="4419600"/>
            <a:ext cx="6492803" cy="2133785"/>
          </a:xfrm>
          <a:prstGeom prst="rect">
            <a:avLst/>
          </a:prstGeom>
          <a:ln>
            <a:noFill/>
          </a:ln>
          <a:effectLst>
            <a:softEdge rad="112500"/>
          </a:effectLst>
        </p:spPr>
      </p:pic>
      <p:sp>
        <p:nvSpPr>
          <p:cNvPr id="3" name="Rectangle 2"/>
          <p:cNvSpPr/>
          <p:nvPr/>
        </p:nvSpPr>
        <p:spPr bwMode="auto">
          <a:xfrm>
            <a:off x="1480457" y="4503536"/>
            <a:ext cx="1828800" cy="322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641" tIns="45321" rIns="90641" bIns="45321" numCol="1" rtlCol="0" anchor="t" anchorCtr="0" compatLnSpc="1">
            <a:prstTxWarp prst="textNoShape">
              <a:avLst/>
            </a:prstTxWarp>
          </a:bodyPr>
          <a:lstStyle/>
          <a:p>
            <a:pPr defTabSz="906478"/>
            <a:endParaRPr lang="en-US" dirty="0">
              <a:solidFill>
                <a:srgbClr val="000000"/>
              </a:solidFill>
            </a:endParaRPr>
          </a:p>
        </p:txBody>
      </p:sp>
      <p:sp>
        <p:nvSpPr>
          <p:cNvPr id="4" name="Arrow: Curved Down 3">
            <a:extLst>
              <a:ext uri="{FF2B5EF4-FFF2-40B4-BE49-F238E27FC236}">
                <a16:creationId xmlns:a16="http://schemas.microsoft.com/office/drawing/2014/main" id="{43E022D3-1DB4-41CF-895B-02A0F2F07F19}"/>
              </a:ext>
            </a:extLst>
          </p:cNvPr>
          <p:cNvSpPr/>
          <p:nvPr/>
        </p:nvSpPr>
        <p:spPr bwMode="auto">
          <a:xfrm flipV="1">
            <a:off x="2209800" y="6231835"/>
            <a:ext cx="4732301" cy="593127"/>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w="38100">
                <a:solidFill>
                  <a:schemeClr val="tx1"/>
                </a:solidFill>
              </a:ln>
              <a:solidFill>
                <a:srgbClr val="FF0000"/>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708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fade">
                                      <p:cBhvr>
                                        <p:cTn id="12" dur="500"/>
                                        <p:tgtEl>
                                          <p:spTgt spid="337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5" grpId="0"/>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r>
              <a:rPr lang="en-US" dirty="0">
                <a:solidFill>
                  <a:srgbClr val="FFC000"/>
                </a:solidFill>
              </a:rPr>
              <a:t>Collision Theory</a:t>
            </a:r>
          </a:p>
        </p:txBody>
      </p:sp>
      <p:pic>
        <p:nvPicPr>
          <p:cNvPr id="13314" name="Picture 2" descr="File:Enthalpie reaction.pn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896727" y="1856703"/>
            <a:ext cx="3937579" cy="44463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 name="Rectangle 4"/>
          <p:cNvSpPr/>
          <p:nvPr/>
        </p:nvSpPr>
        <p:spPr bwMode="auto">
          <a:xfrm>
            <a:off x="4896727" y="3327043"/>
            <a:ext cx="910667" cy="297600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9" name="Text Placeholder 8"/>
          <p:cNvSpPr>
            <a:spLocks noGrp="1"/>
          </p:cNvSpPr>
          <p:nvPr>
            <p:ph type="body" sz="quarter" idx="12"/>
          </p:nvPr>
        </p:nvSpPr>
        <p:spPr>
          <a:xfrm>
            <a:off x="77468" y="1377153"/>
            <a:ext cx="5485132" cy="5480848"/>
          </a:xfrm>
        </p:spPr>
        <p:txBody>
          <a:bodyPr lIns="181494" tIns="90746"/>
          <a:lstStyle/>
          <a:p>
            <a:pPr marL="457200" indent="-457200">
              <a:buClr>
                <a:srgbClr val="FFC000"/>
              </a:buClr>
              <a:buFont typeface="Wingdings" panose="05000000000000000000" pitchFamily="2" charset="2"/>
              <a:buChar char="q"/>
            </a:pPr>
            <a:r>
              <a:rPr lang="en-US" sz="2800" kern="1200" dirty="0">
                <a:solidFill>
                  <a:srgbClr val="FF0000"/>
                </a:solidFill>
                <a:latin typeface="Times New Roman" panose="02020603050405020304" pitchFamily="18" charset="0"/>
                <a:cs typeface="Times New Roman" panose="02020603050405020304" pitchFamily="18" charset="0"/>
              </a:rPr>
              <a:t>Explains activation energy and how chemical reactions  happen. </a:t>
            </a:r>
          </a:p>
          <a:p>
            <a:pPr>
              <a:spcBef>
                <a:spcPts val="1200"/>
              </a:spcBef>
              <a:buClr>
                <a:srgbClr val="FFC000"/>
              </a:buClr>
            </a:pPr>
            <a:r>
              <a:rPr lang="en-US" sz="2800" kern="1200" dirty="0">
                <a:solidFill>
                  <a:srgbClr val="0070C0"/>
                </a:solidFill>
                <a:latin typeface="Times New Roman" panose="02020603050405020304" pitchFamily="18" charset="0"/>
                <a:cs typeface="Times New Roman" panose="02020603050405020304" pitchFamily="18" charset="0"/>
              </a:rPr>
              <a:t>Every chemical reaction begins with a collision of </a:t>
            </a:r>
            <a:r>
              <a:rPr lang="en-US" sz="3600" b="1" kern="1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reactants</a:t>
            </a:r>
            <a:r>
              <a:rPr lang="en-US" sz="2800" kern="1200" dirty="0">
                <a:solidFill>
                  <a:srgbClr val="0070C0"/>
                </a:solidFill>
                <a:latin typeface="Times New Roman" panose="02020603050405020304" pitchFamily="18" charset="0"/>
                <a:cs typeface="Times New Roman" panose="02020603050405020304" pitchFamily="18" charset="0"/>
              </a:rPr>
              <a:t>, </a:t>
            </a:r>
          </a:p>
          <a:p>
            <a:pPr>
              <a:spcBef>
                <a:spcPts val="1200"/>
              </a:spcBef>
              <a:buClr>
                <a:srgbClr val="FFC000"/>
              </a:buClr>
            </a:pPr>
            <a:r>
              <a:rPr lang="en-US" sz="2800" kern="1200" dirty="0">
                <a:solidFill>
                  <a:srgbClr val="0070C0"/>
                </a:solidFill>
                <a:latin typeface="Times New Roman" panose="02020603050405020304" pitchFamily="18" charset="0"/>
                <a:cs typeface="Times New Roman" panose="02020603050405020304" pitchFamily="18" charset="0"/>
              </a:rPr>
              <a:t>which produces an </a:t>
            </a:r>
            <a:r>
              <a:rPr lang="en-US" sz="3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intermediate</a:t>
            </a:r>
            <a:r>
              <a:rPr lang="en-US" sz="2800" kern="1200" dirty="0">
                <a:solidFill>
                  <a:srgbClr val="0070C0"/>
                </a:solidFill>
                <a:latin typeface="Times New Roman" panose="02020603050405020304" pitchFamily="18" charset="0"/>
                <a:cs typeface="Times New Roman" panose="02020603050405020304" pitchFamily="18" charset="0"/>
              </a:rPr>
              <a:t> state that is meta-stable and has enough energy to overcome the activation energy </a:t>
            </a:r>
          </a:p>
          <a:p>
            <a:pPr>
              <a:spcBef>
                <a:spcPts val="1200"/>
              </a:spcBef>
              <a:buClr>
                <a:srgbClr val="FFC000"/>
              </a:buClr>
            </a:pPr>
            <a:r>
              <a:rPr lang="en-US" sz="2800" kern="1200" dirty="0">
                <a:solidFill>
                  <a:srgbClr val="0070C0"/>
                </a:solidFill>
                <a:latin typeface="Times New Roman" panose="02020603050405020304" pitchFamily="18" charset="0"/>
                <a:cs typeface="Times New Roman" panose="02020603050405020304" pitchFamily="18" charset="0"/>
              </a:rPr>
              <a:t>to form the </a:t>
            </a:r>
            <a:r>
              <a:rPr lang="en-US" sz="3600" b="1" kern="1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products</a:t>
            </a:r>
            <a:r>
              <a:rPr lang="en-US" sz="2800" kern="1200" dirty="0">
                <a:solidFill>
                  <a:srgbClr val="0070C0"/>
                </a:solidFill>
                <a:latin typeface="Times New Roman" panose="02020603050405020304" pitchFamily="18" charset="0"/>
                <a:cs typeface="Times New Roman" panose="02020603050405020304" pitchFamily="18" charset="0"/>
              </a:rPr>
              <a:t>.</a:t>
            </a:r>
          </a:p>
          <a:p>
            <a:pPr marL="454691" lvl="2" indent="0">
              <a:buNone/>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89FE7BE-908E-430B-928C-0E70FDB31A58}"/>
              </a:ext>
            </a:extLst>
          </p:cNvPr>
          <p:cNvSpPr txBox="1"/>
          <p:nvPr/>
        </p:nvSpPr>
        <p:spPr>
          <a:xfrm>
            <a:off x="6652295" y="2034123"/>
            <a:ext cx="1905000" cy="400110"/>
          </a:xfrm>
          <a:prstGeom prst="rect">
            <a:avLst/>
          </a:prstGeom>
          <a:noFill/>
        </p:spPr>
        <p:txBody>
          <a:bodyPr wrap="square" rtlCol="0">
            <a:spAutoFit/>
          </a:bodyPr>
          <a:lstStyle/>
          <a:p>
            <a:pPr algn="ct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Intermediate</a:t>
            </a:r>
          </a:p>
        </p:txBody>
      </p:sp>
      <p:sp>
        <p:nvSpPr>
          <p:cNvPr id="8" name="TextBox 7">
            <a:extLst>
              <a:ext uri="{FF2B5EF4-FFF2-40B4-BE49-F238E27FC236}">
                <a16:creationId xmlns:a16="http://schemas.microsoft.com/office/drawing/2014/main" id="{4687D02E-2325-4DFA-B752-D60246D63D70}"/>
              </a:ext>
            </a:extLst>
          </p:cNvPr>
          <p:cNvSpPr txBox="1"/>
          <p:nvPr/>
        </p:nvSpPr>
        <p:spPr>
          <a:xfrm>
            <a:off x="5515621" y="4953000"/>
            <a:ext cx="1905000" cy="400110"/>
          </a:xfrm>
          <a:prstGeom prst="rect">
            <a:avLst/>
          </a:prstGeom>
          <a:noFill/>
        </p:spPr>
        <p:txBody>
          <a:bodyPr wrap="square" rtlCol="0">
            <a:spAutoFit/>
          </a:bodyPr>
          <a:lstStyle/>
          <a:p>
            <a:pPr algn="ctr"/>
            <a:r>
              <a:rPr lang="en-US" sz="2000" b="1" i="1" dirty="0">
                <a:solidFill>
                  <a:srgbClr val="FF0000"/>
                </a:solidFill>
                <a:latin typeface="Times New Roman" panose="02020603050405020304" pitchFamily="18" charset="0"/>
                <a:cs typeface="Times New Roman" panose="02020603050405020304" pitchFamily="18" charset="0"/>
              </a:rPr>
              <a:t>Reactants</a:t>
            </a:r>
          </a:p>
        </p:txBody>
      </p:sp>
      <p:sp>
        <p:nvSpPr>
          <p:cNvPr id="10" name="TextBox 9">
            <a:extLst>
              <a:ext uri="{FF2B5EF4-FFF2-40B4-BE49-F238E27FC236}">
                <a16:creationId xmlns:a16="http://schemas.microsoft.com/office/drawing/2014/main" id="{EF28E798-27CD-4696-A579-BD755F9B0567}"/>
              </a:ext>
            </a:extLst>
          </p:cNvPr>
          <p:cNvSpPr txBox="1"/>
          <p:nvPr/>
        </p:nvSpPr>
        <p:spPr>
          <a:xfrm>
            <a:off x="7490262" y="6247179"/>
            <a:ext cx="1905000" cy="400110"/>
          </a:xfrm>
          <a:prstGeom prst="rect">
            <a:avLst/>
          </a:prstGeom>
          <a:noFill/>
        </p:spPr>
        <p:txBody>
          <a:bodyPr wrap="square" rtlCol="0">
            <a:spAutoFit/>
          </a:bodyPr>
          <a:lstStyle/>
          <a:p>
            <a:pPr algn="ctr"/>
            <a:r>
              <a:rPr lang="en-US" sz="2000" b="1" i="1" dirty="0">
                <a:solidFill>
                  <a:srgbClr val="FF0000"/>
                </a:solidFill>
                <a:latin typeface="Times New Roman" panose="02020603050405020304" pitchFamily="18" charset="0"/>
                <a:cs typeface="Times New Roman" panose="02020603050405020304" pitchFamily="18" charset="0"/>
              </a:rPr>
              <a:t>Products</a:t>
            </a:r>
          </a:p>
        </p:txBody>
      </p:sp>
    </p:spTree>
    <p:extLst>
      <p:ext uri="{BB962C8B-B14F-4D97-AF65-F5344CB8AC3E}">
        <p14:creationId xmlns:p14="http://schemas.microsoft.com/office/powerpoint/2010/main" val="31217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0"/>
            <a:ext cx="9143992" cy="1371600"/>
          </a:xfrm>
        </p:spPr>
        <p:txBody>
          <a:bodyPr/>
          <a:lstStyle/>
          <a:p>
            <a:r>
              <a:rPr lang="en-US" dirty="0">
                <a:solidFill>
                  <a:srgbClr val="FFC000"/>
                </a:solidFill>
              </a:rPr>
              <a:t>Collision Theory in Real Life</a:t>
            </a:r>
          </a:p>
        </p:txBody>
      </p:sp>
      <p:pic>
        <p:nvPicPr>
          <p:cNvPr id="13314" name="Picture 2" descr="File:Enthalpie reaction.pn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896727" y="1856703"/>
            <a:ext cx="3937579" cy="44463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485141" y="1856763"/>
            <a:ext cx="821564" cy="343438"/>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 name="Rectangle 4"/>
          <p:cNvSpPr/>
          <p:nvPr/>
        </p:nvSpPr>
        <p:spPr bwMode="auto">
          <a:xfrm>
            <a:off x="4896727" y="3327043"/>
            <a:ext cx="910667" cy="297600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4751"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9" name="Text Placeholder 8"/>
          <p:cNvSpPr>
            <a:spLocks noGrp="1"/>
          </p:cNvSpPr>
          <p:nvPr>
            <p:ph type="body" sz="quarter" idx="12"/>
          </p:nvPr>
        </p:nvSpPr>
        <p:spPr>
          <a:xfrm>
            <a:off x="10" y="1377153"/>
            <a:ext cx="5485132" cy="5480848"/>
          </a:xfrm>
        </p:spPr>
        <p:txBody>
          <a:bodyPr lIns="181494" tIns="90746"/>
          <a:lstStyle/>
          <a:p>
            <a:pPr>
              <a:buClr>
                <a:srgbClr val="FFC000"/>
              </a:buClr>
            </a:pPr>
            <a:r>
              <a:rPr lang="en-US" sz="2800" kern="1200" dirty="0">
                <a:solidFill>
                  <a:srgbClr val="00B050"/>
                </a:solidFill>
                <a:latin typeface="Times New Roman" panose="02020603050405020304" pitchFamily="18" charset="0"/>
                <a:cs typeface="Times New Roman" panose="02020603050405020304" pitchFamily="18" charset="0"/>
              </a:rPr>
              <a:t>Chemists use collision theory to figure out how to slow down the corrosion of steel and how to create fuels that burn more efficiently (speed up reaction).</a:t>
            </a:r>
            <a:endParaRPr lang="en-US" sz="2800" dirty="0">
              <a:solidFill>
                <a:srgbClr val="00B050"/>
              </a:solidFill>
              <a:latin typeface="Times New Roman" panose="02020603050405020304" pitchFamily="18" charset="0"/>
              <a:cs typeface="Times New Roman" panose="02020603050405020304" pitchFamily="18" charset="0"/>
            </a:endParaRPr>
          </a:p>
          <a:p>
            <a:pPr marL="454691" lvl="2" indent="0">
              <a:buNone/>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89FE7BE-908E-430B-928C-0E70FDB31A58}"/>
              </a:ext>
            </a:extLst>
          </p:cNvPr>
          <p:cNvSpPr txBox="1"/>
          <p:nvPr/>
        </p:nvSpPr>
        <p:spPr>
          <a:xfrm>
            <a:off x="6652295" y="2034123"/>
            <a:ext cx="1905000" cy="400110"/>
          </a:xfrm>
          <a:prstGeom prst="rect">
            <a:avLst/>
          </a:prstGeom>
          <a:noFill/>
        </p:spPr>
        <p:txBody>
          <a:bodyPr wrap="square" rtlCol="0">
            <a:spAutoFit/>
          </a:bodyPr>
          <a:lstStyle/>
          <a:p>
            <a:pPr algn="ct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Intermediate</a:t>
            </a:r>
          </a:p>
        </p:txBody>
      </p:sp>
      <p:sp>
        <p:nvSpPr>
          <p:cNvPr id="8" name="TextBox 7">
            <a:extLst>
              <a:ext uri="{FF2B5EF4-FFF2-40B4-BE49-F238E27FC236}">
                <a16:creationId xmlns:a16="http://schemas.microsoft.com/office/drawing/2014/main" id="{4687D02E-2325-4DFA-B752-D60246D63D70}"/>
              </a:ext>
            </a:extLst>
          </p:cNvPr>
          <p:cNvSpPr txBox="1"/>
          <p:nvPr/>
        </p:nvSpPr>
        <p:spPr>
          <a:xfrm>
            <a:off x="5515621" y="4953000"/>
            <a:ext cx="1905000" cy="400110"/>
          </a:xfrm>
          <a:prstGeom prst="rect">
            <a:avLst/>
          </a:prstGeom>
          <a:noFill/>
        </p:spPr>
        <p:txBody>
          <a:bodyPr wrap="square" rtlCol="0">
            <a:spAutoFit/>
          </a:bodyPr>
          <a:lstStyle/>
          <a:p>
            <a:pPr algn="ctr"/>
            <a:r>
              <a:rPr lang="en-US" sz="2000" b="1" i="1" dirty="0">
                <a:solidFill>
                  <a:srgbClr val="FF0000"/>
                </a:solidFill>
                <a:latin typeface="Times New Roman" panose="02020603050405020304" pitchFamily="18" charset="0"/>
                <a:cs typeface="Times New Roman" panose="02020603050405020304" pitchFamily="18" charset="0"/>
              </a:rPr>
              <a:t>Reactants</a:t>
            </a:r>
          </a:p>
        </p:txBody>
      </p:sp>
      <p:sp>
        <p:nvSpPr>
          <p:cNvPr id="10" name="TextBox 9">
            <a:extLst>
              <a:ext uri="{FF2B5EF4-FFF2-40B4-BE49-F238E27FC236}">
                <a16:creationId xmlns:a16="http://schemas.microsoft.com/office/drawing/2014/main" id="{EF28E798-27CD-4696-A579-BD755F9B0567}"/>
              </a:ext>
            </a:extLst>
          </p:cNvPr>
          <p:cNvSpPr txBox="1"/>
          <p:nvPr/>
        </p:nvSpPr>
        <p:spPr>
          <a:xfrm>
            <a:off x="7490262" y="6247179"/>
            <a:ext cx="1905000" cy="400110"/>
          </a:xfrm>
          <a:prstGeom prst="rect">
            <a:avLst/>
          </a:prstGeom>
          <a:noFill/>
        </p:spPr>
        <p:txBody>
          <a:bodyPr wrap="square" rtlCol="0">
            <a:spAutoFit/>
          </a:bodyPr>
          <a:lstStyle/>
          <a:p>
            <a:pPr algn="ctr"/>
            <a:r>
              <a:rPr lang="en-US" sz="2000" b="1" i="1" dirty="0">
                <a:solidFill>
                  <a:srgbClr val="FF0000"/>
                </a:solidFill>
                <a:latin typeface="Times New Roman" panose="02020603050405020304" pitchFamily="18" charset="0"/>
                <a:cs typeface="Times New Roman" panose="02020603050405020304" pitchFamily="18" charset="0"/>
              </a:rPr>
              <a:t>Products</a:t>
            </a:r>
          </a:p>
        </p:txBody>
      </p:sp>
      <p:pic>
        <p:nvPicPr>
          <p:cNvPr id="6" name="Picture 5">
            <a:extLst>
              <a:ext uri="{FF2B5EF4-FFF2-40B4-BE49-F238E27FC236}">
                <a16:creationId xmlns:a16="http://schemas.microsoft.com/office/drawing/2014/main" id="{C4AC1DE6-1B02-461C-A069-F06A7D6FF8E9}"/>
              </a:ext>
            </a:extLst>
          </p:cNvPr>
          <p:cNvPicPr>
            <a:picLocks noChangeAspect="1"/>
          </p:cNvPicPr>
          <p:nvPr/>
        </p:nvPicPr>
        <p:blipFill>
          <a:blip r:embed="rId4"/>
          <a:stretch>
            <a:fillRect/>
          </a:stretch>
        </p:blipFill>
        <p:spPr>
          <a:xfrm>
            <a:off x="352970" y="3885009"/>
            <a:ext cx="4717175" cy="2936201"/>
          </a:xfrm>
          <a:prstGeom prst="rect">
            <a:avLst/>
          </a:prstGeom>
        </p:spPr>
      </p:pic>
    </p:spTree>
    <p:extLst>
      <p:ext uri="{BB962C8B-B14F-4D97-AF65-F5344CB8AC3E}">
        <p14:creationId xmlns:p14="http://schemas.microsoft.com/office/powerpoint/2010/main" val="130768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605963" y="5763384"/>
            <a:ext cx="2819088" cy="461493"/>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571678" tIns="95305" rIns="571678" bIns="95305" numCol="1" rtlCol="0" anchor="t" anchorCtr="0" compatLnSpc="1">
            <a:prstTxWarp prst="textNoShape">
              <a:avLst/>
            </a:prstTxWarp>
          </a:bodyPr>
          <a:lstStyle/>
          <a:p>
            <a:pPr defTabSz="1905625"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 name="Title 1"/>
          <p:cNvSpPr>
            <a:spLocks noGrp="1"/>
          </p:cNvSpPr>
          <p:nvPr>
            <p:ph type="title"/>
          </p:nvPr>
        </p:nvSpPr>
        <p:spPr>
          <a:xfrm>
            <a:off x="10" y="0"/>
            <a:ext cx="9143996" cy="1371600"/>
          </a:xfrm>
        </p:spPr>
        <p:txBody>
          <a:bodyPr/>
          <a:lstStyle/>
          <a:p>
            <a:r>
              <a:rPr lang="en-US" dirty="0">
                <a:solidFill>
                  <a:srgbClr val="FFFF00"/>
                </a:solidFill>
              </a:rPr>
              <a:t>Factors Affecting Reaction Rate</a:t>
            </a:r>
          </a:p>
        </p:txBody>
      </p:sp>
      <p:sp>
        <p:nvSpPr>
          <p:cNvPr id="9" name="Text Placeholder 8"/>
          <p:cNvSpPr>
            <a:spLocks noGrp="1"/>
          </p:cNvSpPr>
          <p:nvPr>
            <p:ph type="body" sz="quarter" idx="12"/>
          </p:nvPr>
        </p:nvSpPr>
        <p:spPr>
          <a:xfrm>
            <a:off x="11" y="1377153"/>
            <a:ext cx="4651536" cy="5480848"/>
          </a:xfrm>
        </p:spPr>
        <p:txBody>
          <a:bodyPr lIns="181620" tIns="90809"/>
          <a:lstStyle/>
          <a:p>
            <a:pPr marL="1587" lvl="1" indent="0">
              <a:buNone/>
            </a:pPr>
            <a:r>
              <a:rPr lang="en-US" sz="2800" dirty="0"/>
              <a:t>Reactions require </a:t>
            </a:r>
            <a:r>
              <a:rPr lang="en-US" sz="2800" dirty="0">
                <a:solidFill>
                  <a:srgbClr val="FF0000"/>
                </a:solidFill>
                <a:effectLst>
                  <a:outerShdw blurRad="38100" dist="38100" dir="2700000" algn="tl">
                    <a:srgbClr val="000000">
                      <a:alpha val="43137"/>
                    </a:srgbClr>
                  </a:outerShdw>
                </a:effectLst>
              </a:rPr>
              <a:t>collisions</a:t>
            </a:r>
            <a:r>
              <a:rPr lang="en-US" sz="2800" dirty="0">
                <a:solidFill>
                  <a:srgbClr val="FF0000"/>
                </a:solidFill>
              </a:rPr>
              <a:t>.</a:t>
            </a:r>
          </a:p>
          <a:p>
            <a:pPr lvl="1">
              <a:spcBef>
                <a:spcPts val="1800"/>
              </a:spcBef>
            </a:pPr>
            <a:r>
              <a:rPr lang="en-US" dirty="0">
                <a:solidFill>
                  <a:srgbClr val="0070C0"/>
                </a:solidFill>
              </a:rPr>
              <a:t>There are many factors that affect the </a:t>
            </a:r>
            <a:r>
              <a:rPr lang="en-US" b="1" dirty="0">
                <a:solidFill>
                  <a:srgbClr val="C00000"/>
                </a:solidFill>
              </a:rPr>
              <a:t>frequency</a:t>
            </a:r>
            <a:r>
              <a:rPr lang="en-US" dirty="0">
                <a:solidFill>
                  <a:srgbClr val="0070C0"/>
                </a:solidFill>
              </a:rPr>
              <a:t> and </a:t>
            </a:r>
            <a:r>
              <a:rPr lang="en-US" b="1" dirty="0">
                <a:solidFill>
                  <a:schemeClr val="accent5">
                    <a:lumMod val="60000"/>
                    <a:lumOff val="40000"/>
                  </a:schemeClr>
                </a:solidFill>
                <a:effectLst>
                  <a:outerShdw blurRad="38100" dist="38100" dir="2700000" algn="tl">
                    <a:srgbClr val="000000">
                      <a:alpha val="43137"/>
                    </a:srgbClr>
                  </a:outerShdw>
                </a:effectLst>
              </a:rPr>
              <a:t>energy</a:t>
            </a:r>
            <a:r>
              <a:rPr lang="en-US" dirty="0">
                <a:solidFill>
                  <a:srgbClr val="0070C0"/>
                </a:solidFill>
              </a:rPr>
              <a:t> of collisions and thereby affect reaction rate</a:t>
            </a:r>
          </a:p>
          <a:p>
            <a:pPr marL="452489" lvl="2" indent="-223876"/>
            <a:r>
              <a:rPr lang="en-US" dirty="0">
                <a:solidFill>
                  <a:srgbClr val="00B050"/>
                </a:solidFill>
              </a:rPr>
              <a:t>?</a:t>
            </a:r>
          </a:p>
          <a:p>
            <a:pPr marL="452489" lvl="2" indent="-223876"/>
            <a:r>
              <a:rPr lang="en-US" dirty="0">
                <a:solidFill>
                  <a:srgbClr val="7030A0"/>
                </a:solidFill>
              </a:rPr>
              <a:t>?</a:t>
            </a:r>
          </a:p>
          <a:p>
            <a:pPr marL="452489" lvl="2" indent="-223876"/>
            <a:r>
              <a:rPr lang="en-US" dirty="0">
                <a:solidFill>
                  <a:srgbClr val="C00000"/>
                </a:solidFill>
              </a:rPr>
              <a:t>?</a:t>
            </a:r>
          </a:p>
          <a:p>
            <a:pPr marL="452489" lvl="2" indent="-223876"/>
            <a:r>
              <a:rPr lang="en-US" dirty="0">
                <a:solidFill>
                  <a:srgbClr val="00B050"/>
                </a:solidFill>
              </a:rPr>
              <a:t>?</a:t>
            </a:r>
          </a:p>
          <a:p>
            <a:pPr marL="452489" lvl="2" indent="-223876"/>
            <a:r>
              <a:rPr lang="en-US" dirty="0">
                <a:solidFill>
                  <a:srgbClr val="0070C0"/>
                </a:solidFill>
              </a:rPr>
              <a:t>?</a:t>
            </a:r>
          </a:p>
        </p:txBody>
      </p:sp>
      <p:pic>
        <p:nvPicPr>
          <p:cNvPr id="19458" name="Picture 2" descr="File:Strontium Carbonate and Nitric ac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547" y="1887583"/>
            <a:ext cx="4340053" cy="4337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trategy-01.eps">
            <a:extLst>
              <a:ext uri="{FF2B5EF4-FFF2-40B4-BE49-F238E27FC236}">
                <a16:creationId xmlns:a16="http://schemas.microsoft.com/office/drawing/2014/main" id="{0AE6339A-5399-4C6F-ADD5-559C707B302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37854" y="44450"/>
            <a:ext cx="1200149" cy="972820"/>
          </a:xfrm>
          <a:prstGeom prst="rect">
            <a:avLst/>
          </a:prstGeom>
        </p:spPr>
      </p:pic>
    </p:spTree>
    <p:extLst>
      <p:ext uri="{BB962C8B-B14F-4D97-AF65-F5344CB8AC3E}">
        <p14:creationId xmlns:p14="http://schemas.microsoft.com/office/powerpoint/2010/main" val="48915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605963" y="5763384"/>
            <a:ext cx="2819088" cy="461493"/>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571678" tIns="95305" rIns="571678" bIns="95305" numCol="1" rtlCol="0" anchor="t" anchorCtr="0" compatLnSpc="1">
            <a:prstTxWarp prst="textNoShape">
              <a:avLst/>
            </a:prstTxWarp>
          </a:bodyPr>
          <a:lstStyle/>
          <a:p>
            <a:pPr defTabSz="1905625"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 name="Title 1"/>
          <p:cNvSpPr>
            <a:spLocks noGrp="1"/>
          </p:cNvSpPr>
          <p:nvPr>
            <p:ph type="title"/>
          </p:nvPr>
        </p:nvSpPr>
        <p:spPr>
          <a:xfrm>
            <a:off x="10" y="0"/>
            <a:ext cx="9143996" cy="1371600"/>
          </a:xfrm>
        </p:spPr>
        <p:txBody>
          <a:bodyPr/>
          <a:lstStyle/>
          <a:p>
            <a:r>
              <a:rPr lang="en-US" dirty="0">
                <a:solidFill>
                  <a:srgbClr val="FFFF00"/>
                </a:solidFill>
              </a:rPr>
              <a:t>Factors Affecting Reaction Rate</a:t>
            </a:r>
          </a:p>
        </p:txBody>
      </p:sp>
      <p:sp>
        <p:nvSpPr>
          <p:cNvPr id="9" name="Text Placeholder 8"/>
          <p:cNvSpPr>
            <a:spLocks noGrp="1"/>
          </p:cNvSpPr>
          <p:nvPr>
            <p:ph type="body" sz="quarter" idx="12"/>
          </p:nvPr>
        </p:nvSpPr>
        <p:spPr>
          <a:xfrm>
            <a:off x="11" y="1377153"/>
            <a:ext cx="4651536" cy="5480848"/>
          </a:xfrm>
        </p:spPr>
        <p:txBody>
          <a:bodyPr lIns="181620" tIns="90809"/>
          <a:lstStyle/>
          <a:p>
            <a:pPr marL="1587" lvl="1" indent="0">
              <a:buNone/>
            </a:pPr>
            <a:r>
              <a:rPr lang="en-US" sz="2800" dirty="0"/>
              <a:t>Reactions require </a:t>
            </a:r>
            <a:r>
              <a:rPr lang="en-US" sz="2800" dirty="0">
                <a:solidFill>
                  <a:srgbClr val="FF0000"/>
                </a:solidFill>
                <a:effectLst>
                  <a:outerShdw blurRad="38100" dist="38100" dir="2700000" algn="tl">
                    <a:srgbClr val="000000">
                      <a:alpha val="43137"/>
                    </a:srgbClr>
                  </a:outerShdw>
                </a:effectLst>
              </a:rPr>
              <a:t>collisions</a:t>
            </a:r>
            <a:r>
              <a:rPr lang="en-US" sz="2800" dirty="0">
                <a:solidFill>
                  <a:srgbClr val="FF0000"/>
                </a:solidFill>
              </a:rPr>
              <a:t>.</a:t>
            </a:r>
          </a:p>
          <a:p>
            <a:pPr lvl="1">
              <a:spcBef>
                <a:spcPts val="1800"/>
              </a:spcBef>
            </a:pPr>
            <a:r>
              <a:rPr lang="en-US" dirty="0">
                <a:solidFill>
                  <a:srgbClr val="0070C0"/>
                </a:solidFill>
              </a:rPr>
              <a:t>There are many factors that affect the </a:t>
            </a:r>
            <a:r>
              <a:rPr lang="en-US" b="1" dirty="0">
                <a:solidFill>
                  <a:srgbClr val="C00000"/>
                </a:solidFill>
              </a:rPr>
              <a:t>frequency</a:t>
            </a:r>
            <a:r>
              <a:rPr lang="en-US" dirty="0">
                <a:solidFill>
                  <a:srgbClr val="0070C0"/>
                </a:solidFill>
              </a:rPr>
              <a:t> and </a:t>
            </a:r>
            <a:r>
              <a:rPr lang="en-US" b="1" dirty="0">
                <a:solidFill>
                  <a:schemeClr val="accent5">
                    <a:lumMod val="60000"/>
                    <a:lumOff val="40000"/>
                  </a:schemeClr>
                </a:solidFill>
                <a:effectLst>
                  <a:outerShdw blurRad="38100" dist="38100" dir="2700000" algn="tl">
                    <a:srgbClr val="000000">
                      <a:alpha val="43137"/>
                    </a:srgbClr>
                  </a:outerShdw>
                </a:effectLst>
              </a:rPr>
              <a:t>energy</a:t>
            </a:r>
            <a:r>
              <a:rPr lang="en-US" dirty="0">
                <a:solidFill>
                  <a:srgbClr val="0070C0"/>
                </a:solidFill>
              </a:rPr>
              <a:t> of collisions and thereby affect reaction rate</a:t>
            </a:r>
          </a:p>
          <a:p>
            <a:pPr marL="452489" lvl="2" indent="-223876"/>
            <a:r>
              <a:rPr lang="en-US" dirty="0">
                <a:solidFill>
                  <a:srgbClr val="00B050"/>
                </a:solidFill>
              </a:rPr>
              <a:t>Surface area (particle size)</a:t>
            </a:r>
          </a:p>
          <a:p>
            <a:pPr marL="452489" lvl="2" indent="-223876"/>
            <a:r>
              <a:rPr lang="en-US" dirty="0">
                <a:solidFill>
                  <a:srgbClr val="7030A0"/>
                </a:solidFill>
              </a:rPr>
              <a:t>Concentration of reactants</a:t>
            </a:r>
          </a:p>
          <a:p>
            <a:pPr marL="452489" lvl="2" indent="-223876"/>
            <a:r>
              <a:rPr lang="en-US" dirty="0">
                <a:solidFill>
                  <a:srgbClr val="FF0000"/>
                </a:solidFill>
              </a:rPr>
              <a:t>Pressure</a:t>
            </a:r>
          </a:p>
          <a:p>
            <a:pPr marL="452489" lvl="2" indent="-223876"/>
            <a:r>
              <a:rPr lang="en-US" dirty="0">
                <a:solidFill>
                  <a:srgbClr val="00B050"/>
                </a:solidFill>
              </a:rPr>
              <a:t>Temperature</a:t>
            </a:r>
          </a:p>
          <a:p>
            <a:pPr marL="452489" lvl="2" indent="-223876"/>
            <a:r>
              <a:rPr lang="en-US" dirty="0">
                <a:solidFill>
                  <a:srgbClr val="0070C0"/>
                </a:solidFill>
              </a:rPr>
              <a:t>Catalysts or Inhibitors</a:t>
            </a:r>
          </a:p>
        </p:txBody>
      </p:sp>
      <p:pic>
        <p:nvPicPr>
          <p:cNvPr id="19458" name="Picture 2" descr="File:Strontium Carbonate and Nitric ac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547" y="1887583"/>
            <a:ext cx="4340053" cy="43372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trategy-01.eps">
            <a:extLst>
              <a:ext uri="{FF2B5EF4-FFF2-40B4-BE49-F238E27FC236}">
                <a16:creationId xmlns:a16="http://schemas.microsoft.com/office/drawing/2014/main" id="{B24EC503-C350-4F3E-B802-9CEED73639B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37854" y="44450"/>
            <a:ext cx="1200149" cy="972820"/>
          </a:xfrm>
          <a:prstGeom prst="rect">
            <a:avLst/>
          </a:prstGeom>
        </p:spPr>
      </p:pic>
    </p:spTree>
    <p:extLst>
      <p:ext uri="{BB962C8B-B14F-4D97-AF65-F5344CB8AC3E}">
        <p14:creationId xmlns:p14="http://schemas.microsoft.com/office/powerpoint/2010/main" val="38773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 y="0"/>
            <a:ext cx="9143994" cy="1371600"/>
          </a:xfrm>
        </p:spPr>
        <p:txBody>
          <a:bodyPr/>
          <a:lstStyle/>
          <a:p>
            <a:r>
              <a:rPr lang="en-US" dirty="0"/>
              <a:t>Effects of </a:t>
            </a:r>
            <a:r>
              <a:rPr lang="en-US" sz="4400" dirty="0">
                <a:solidFill>
                  <a:srgbClr val="FFFF00"/>
                </a:solidFill>
              </a:rPr>
              <a:t>Surface Area </a:t>
            </a:r>
            <a:r>
              <a:rPr lang="en-US" dirty="0"/>
              <a:t>on Reaction Rate</a:t>
            </a:r>
          </a:p>
        </p:txBody>
      </p:sp>
      <p:sp>
        <p:nvSpPr>
          <p:cNvPr id="7" name="Text Placeholder 6"/>
          <p:cNvSpPr>
            <a:spLocks noGrp="1"/>
          </p:cNvSpPr>
          <p:nvPr>
            <p:ph type="body" sz="quarter" idx="12"/>
          </p:nvPr>
        </p:nvSpPr>
        <p:spPr>
          <a:xfrm>
            <a:off x="69" y="1828799"/>
            <a:ext cx="4142802" cy="5029201"/>
          </a:xfrm>
        </p:spPr>
        <p:txBody>
          <a:bodyPr lIns="136308" tIns="90809"/>
          <a:lstStyle/>
          <a:p>
            <a:pPr marL="347663" lvl="1" indent="-347663">
              <a:spcBef>
                <a:spcPts val="1800"/>
              </a:spcBef>
            </a:pPr>
            <a:r>
              <a:rPr lang="en-US" sz="3200" dirty="0"/>
              <a:t>Reactions occur at </a:t>
            </a:r>
            <a:r>
              <a:rPr lang="en-US" sz="3200" b="1" dirty="0">
                <a:solidFill>
                  <a:srgbClr val="FF0000"/>
                </a:solidFill>
              </a:rPr>
              <a:t>surfaces.</a:t>
            </a:r>
          </a:p>
          <a:p>
            <a:pPr marL="347663" lvl="1" indent="-347663">
              <a:spcBef>
                <a:spcPts val="1800"/>
              </a:spcBef>
            </a:pPr>
            <a:r>
              <a:rPr lang="en-US" sz="3200" dirty="0">
                <a:solidFill>
                  <a:srgbClr val="00B050"/>
                </a:solidFill>
              </a:rPr>
              <a:t>Increasing surface area increases the number of particle collisions.</a:t>
            </a:r>
          </a:p>
        </p:txBody>
      </p:sp>
      <p:sp>
        <p:nvSpPr>
          <p:cNvPr id="293" name="Rectangle 3"/>
          <p:cNvSpPr txBox="1">
            <a:spLocks noChangeArrowheads="1"/>
          </p:cNvSpPr>
          <p:nvPr/>
        </p:nvSpPr>
        <p:spPr bwMode="auto">
          <a:xfrm>
            <a:off x="293975" y="5415260"/>
            <a:ext cx="8627446" cy="564905"/>
          </a:xfrm>
          <a:prstGeom prst="rect">
            <a:avLst/>
          </a:prstGeom>
          <a:solidFill>
            <a:schemeClr val="tx2"/>
          </a:solidFill>
          <a:ln>
            <a:noFill/>
          </a:ln>
          <a:effectLst/>
        </p:spPr>
        <p:txBody>
          <a:bodyPr vert="horz" wrap="square" lIns="324252" tIns="95317" rIns="324252" bIns="9531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lgn="ctr" eaLnBrk="1" hangingPunct="1">
              <a:buFont typeface="Wingdings" pitchFamily="2" charset="2"/>
              <a:buNone/>
            </a:pPr>
            <a:r>
              <a:rPr lang="en-US" sz="2300" b="1" dirty="0">
                <a:solidFill>
                  <a:srgbClr val="FFFFFF"/>
                </a:solidFill>
              </a:rPr>
              <a:t>Which group of cubes will react the fastest?</a:t>
            </a:r>
          </a:p>
        </p:txBody>
      </p:sp>
      <p:grpSp>
        <p:nvGrpSpPr>
          <p:cNvPr id="294" name="Group 293"/>
          <p:cNvGrpSpPr/>
          <p:nvPr/>
        </p:nvGrpSpPr>
        <p:grpSpPr>
          <a:xfrm>
            <a:off x="4191000" y="2051684"/>
            <a:ext cx="4583517" cy="2154328"/>
            <a:chOff x="2047154" y="936708"/>
            <a:chExt cx="3019108" cy="1064966"/>
          </a:xfrm>
        </p:grpSpPr>
        <p:sp>
          <p:nvSpPr>
            <p:cNvPr id="295" name="Cube 294"/>
            <p:cNvSpPr/>
            <p:nvPr/>
          </p:nvSpPr>
          <p:spPr bwMode="auto">
            <a:xfrm>
              <a:off x="2047154" y="1084296"/>
              <a:ext cx="807004" cy="807006"/>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nvGrpSpPr>
            <p:cNvPr id="298" name="Group 297"/>
            <p:cNvGrpSpPr/>
            <p:nvPr/>
          </p:nvGrpSpPr>
          <p:grpSpPr>
            <a:xfrm>
              <a:off x="2942669" y="1010408"/>
              <a:ext cx="945566" cy="940374"/>
              <a:chOff x="3096491" y="883231"/>
              <a:chExt cx="945566" cy="940374"/>
            </a:xfrm>
          </p:grpSpPr>
          <p:sp>
            <p:nvSpPr>
              <p:cNvPr id="350" name="Cube 349"/>
              <p:cNvSpPr/>
              <p:nvPr/>
            </p:nvSpPr>
            <p:spPr bwMode="auto">
              <a:xfrm>
                <a:off x="3236756" y="883231"/>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1" name="Cube 350"/>
              <p:cNvSpPr/>
              <p:nvPr/>
            </p:nvSpPr>
            <p:spPr bwMode="auto">
              <a:xfrm>
                <a:off x="3616029" y="1252114"/>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2" name="Cube 351"/>
              <p:cNvSpPr/>
              <p:nvPr/>
            </p:nvSpPr>
            <p:spPr bwMode="auto">
              <a:xfrm>
                <a:off x="3610834" y="883231"/>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3" name="Cube 352"/>
              <p:cNvSpPr/>
              <p:nvPr/>
            </p:nvSpPr>
            <p:spPr bwMode="auto">
              <a:xfrm>
                <a:off x="3096491" y="1397577"/>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4" name="Cube 353"/>
              <p:cNvSpPr/>
              <p:nvPr/>
            </p:nvSpPr>
            <p:spPr bwMode="auto">
              <a:xfrm>
                <a:off x="3461905" y="1397577"/>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5" name="Cube 354"/>
              <p:cNvSpPr/>
              <p:nvPr/>
            </p:nvSpPr>
            <p:spPr bwMode="auto">
              <a:xfrm>
                <a:off x="3096491" y="1035627"/>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6" name="Cube 355"/>
              <p:cNvSpPr/>
              <p:nvPr/>
            </p:nvSpPr>
            <p:spPr bwMode="auto">
              <a:xfrm>
                <a:off x="3461905" y="1035627"/>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nvGrpSpPr>
            <p:cNvPr id="299" name="Group 298"/>
            <p:cNvGrpSpPr/>
            <p:nvPr/>
          </p:nvGrpSpPr>
          <p:grpSpPr>
            <a:xfrm>
              <a:off x="3984768" y="936708"/>
              <a:ext cx="1081494" cy="1064966"/>
              <a:chOff x="3610522" y="1384508"/>
              <a:chExt cx="1211815" cy="1193296"/>
            </a:xfrm>
          </p:grpSpPr>
          <p:grpSp>
            <p:nvGrpSpPr>
              <p:cNvPr id="300" name="Group 299"/>
              <p:cNvGrpSpPr/>
              <p:nvPr/>
            </p:nvGrpSpPr>
            <p:grpSpPr>
              <a:xfrm>
                <a:off x="3881099" y="1384508"/>
                <a:ext cx="941238" cy="920405"/>
                <a:chOff x="3695765" y="1568997"/>
                <a:chExt cx="941238" cy="920405"/>
              </a:xfrm>
            </p:grpSpPr>
            <p:sp>
              <p:nvSpPr>
                <p:cNvPr id="343" name="Cube 342"/>
                <p:cNvSpPr/>
                <p:nvPr/>
              </p:nvSpPr>
              <p:spPr bwMode="auto">
                <a:xfrm>
                  <a:off x="4378094" y="223049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4" name="Cube 343"/>
                <p:cNvSpPr/>
                <p:nvPr/>
              </p:nvSpPr>
              <p:spPr bwMode="auto">
                <a:xfrm>
                  <a:off x="4374937" y="200631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5" name="Cube 344"/>
                <p:cNvSpPr/>
                <p:nvPr/>
              </p:nvSpPr>
              <p:spPr bwMode="auto">
                <a:xfrm>
                  <a:off x="3695765"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6" name="Cube 345"/>
                <p:cNvSpPr/>
                <p:nvPr/>
              </p:nvSpPr>
              <p:spPr bwMode="auto">
                <a:xfrm>
                  <a:off x="3923102"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7" name="Cube 346"/>
                <p:cNvSpPr/>
                <p:nvPr/>
              </p:nvSpPr>
              <p:spPr bwMode="auto">
                <a:xfrm>
                  <a:off x="4145161"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8" name="Cube 347"/>
                <p:cNvSpPr/>
                <p:nvPr/>
              </p:nvSpPr>
              <p:spPr bwMode="auto">
                <a:xfrm>
                  <a:off x="4375655" y="179317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9" name="Cube 348"/>
                <p:cNvSpPr/>
                <p:nvPr/>
              </p:nvSpPr>
              <p:spPr bwMode="auto">
                <a:xfrm>
                  <a:off x="4372498"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nvGrpSpPr>
              <p:cNvPr id="310" name="Group 309"/>
              <p:cNvGrpSpPr/>
              <p:nvPr/>
            </p:nvGrpSpPr>
            <p:grpSpPr>
              <a:xfrm>
                <a:off x="3790591" y="1473326"/>
                <a:ext cx="941238" cy="920405"/>
                <a:chOff x="3695765" y="1568997"/>
                <a:chExt cx="941238" cy="920405"/>
              </a:xfrm>
            </p:grpSpPr>
            <p:sp>
              <p:nvSpPr>
                <p:cNvPr id="336" name="Cube 335"/>
                <p:cNvSpPr/>
                <p:nvPr/>
              </p:nvSpPr>
              <p:spPr bwMode="auto">
                <a:xfrm>
                  <a:off x="4378094" y="223049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7" name="Cube 336"/>
                <p:cNvSpPr/>
                <p:nvPr/>
              </p:nvSpPr>
              <p:spPr bwMode="auto">
                <a:xfrm>
                  <a:off x="4374937" y="200631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8" name="Cube 337"/>
                <p:cNvSpPr/>
                <p:nvPr/>
              </p:nvSpPr>
              <p:spPr bwMode="auto">
                <a:xfrm>
                  <a:off x="3695765"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9" name="Cube 338"/>
                <p:cNvSpPr/>
                <p:nvPr/>
              </p:nvSpPr>
              <p:spPr bwMode="auto">
                <a:xfrm>
                  <a:off x="3923102"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0" name="Cube 339"/>
                <p:cNvSpPr/>
                <p:nvPr/>
              </p:nvSpPr>
              <p:spPr bwMode="auto">
                <a:xfrm>
                  <a:off x="4145161"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1" name="Cube 340"/>
                <p:cNvSpPr/>
                <p:nvPr/>
              </p:nvSpPr>
              <p:spPr bwMode="auto">
                <a:xfrm>
                  <a:off x="4375655" y="179317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2" name="Cube 341"/>
                <p:cNvSpPr/>
                <p:nvPr/>
              </p:nvSpPr>
              <p:spPr bwMode="auto">
                <a:xfrm>
                  <a:off x="4372498"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nvGrpSpPr>
              <p:cNvPr id="311" name="Group 310"/>
              <p:cNvGrpSpPr/>
              <p:nvPr/>
            </p:nvGrpSpPr>
            <p:grpSpPr>
              <a:xfrm>
                <a:off x="3695765" y="1568997"/>
                <a:ext cx="941238" cy="920405"/>
                <a:chOff x="3695765" y="1568997"/>
                <a:chExt cx="941238" cy="920405"/>
              </a:xfrm>
            </p:grpSpPr>
            <p:sp>
              <p:nvSpPr>
                <p:cNvPr id="329" name="Cube 328"/>
                <p:cNvSpPr/>
                <p:nvPr/>
              </p:nvSpPr>
              <p:spPr bwMode="auto">
                <a:xfrm>
                  <a:off x="4378094" y="223049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0" name="Cube 329"/>
                <p:cNvSpPr/>
                <p:nvPr/>
              </p:nvSpPr>
              <p:spPr bwMode="auto">
                <a:xfrm>
                  <a:off x="4374937" y="200631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1" name="Cube 330"/>
                <p:cNvSpPr/>
                <p:nvPr/>
              </p:nvSpPr>
              <p:spPr bwMode="auto">
                <a:xfrm>
                  <a:off x="3695765"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2" name="Cube 331"/>
                <p:cNvSpPr/>
                <p:nvPr/>
              </p:nvSpPr>
              <p:spPr bwMode="auto">
                <a:xfrm>
                  <a:off x="3923102"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3" name="Cube 332"/>
                <p:cNvSpPr/>
                <p:nvPr/>
              </p:nvSpPr>
              <p:spPr bwMode="auto">
                <a:xfrm>
                  <a:off x="4145161"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4" name="Cube 333"/>
                <p:cNvSpPr/>
                <p:nvPr/>
              </p:nvSpPr>
              <p:spPr bwMode="auto">
                <a:xfrm>
                  <a:off x="4375655" y="179317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5" name="Cube 334"/>
                <p:cNvSpPr/>
                <p:nvPr/>
              </p:nvSpPr>
              <p:spPr bwMode="auto">
                <a:xfrm>
                  <a:off x="4372498"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sp>
            <p:nvSpPr>
              <p:cNvPr id="312" name="Cube 311"/>
              <p:cNvSpPr/>
              <p:nvPr/>
            </p:nvSpPr>
            <p:spPr bwMode="auto">
              <a:xfrm>
                <a:off x="3928297" y="223049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3" name="Cube 312"/>
              <p:cNvSpPr/>
              <p:nvPr/>
            </p:nvSpPr>
            <p:spPr bwMode="auto">
              <a:xfrm>
                <a:off x="3612560" y="2318895"/>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4" name="Cube 313"/>
              <p:cNvSpPr/>
              <p:nvPr/>
            </p:nvSpPr>
            <p:spPr bwMode="auto">
              <a:xfrm>
                <a:off x="3834632" y="2318895"/>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5" name="Cube 314"/>
              <p:cNvSpPr/>
              <p:nvPr/>
            </p:nvSpPr>
            <p:spPr bwMode="auto">
              <a:xfrm>
                <a:off x="3612560" y="2098928"/>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6" name="Cube 315"/>
              <p:cNvSpPr/>
              <p:nvPr/>
            </p:nvSpPr>
            <p:spPr bwMode="auto">
              <a:xfrm>
                <a:off x="3834632" y="2098928"/>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7" name="Cube 316"/>
              <p:cNvSpPr/>
              <p:nvPr/>
            </p:nvSpPr>
            <p:spPr bwMode="auto">
              <a:xfrm>
                <a:off x="4062357" y="2318895"/>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8" name="Cube 317"/>
              <p:cNvSpPr/>
              <p:nvPr/>
            </p:nvSpPr>
            <p:spPr bwMode="auto">
              <a:xfrm>
                <a:off x="4284429" y="2318895"/>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9" name="Cube 318"/>
              <p:cNvSpPr/>
              <p:nvPr/>
            </p:nvSpPr>
            <p:spPr bwMode="auto">
              <a:xfrm>
                <a:off x="4062357" y="2098928"/>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0" name="Cube 319"/>
              <p:cNvSpPr/>
              <p:nvPr/>
            </p:nvSpPr>
            <p:spPr bwMode="auto">
              <a:xfrm>
                <a:off x="4284429" y="2098928"/>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1" name="Cube 320"/>
              <p:cNvSpPr/>
              <p:nvPr/>
            </p:nvSpPr>
            <p:spPr bwMode="auto">
              <a:xfrm>
                <a:off x="3610522" y="1881579"/>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2" name="Cube 321"/>
              <p:cNvSpPr/>
              <p:nvPr/>
            </p:nvSpPr>
            <p:spPr bwMode="auto">
              <a:xfrm>
                <a:off x="3832594" y="1881579"/>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3" name="Cube 322"/>
              <p:cNvSpPr/>
              <p:nvPr/>
            </p:nvSpPr>
            <p:spPr bwMode="auto">
              <a:xfrm>
                <a:off x="3610522" y="1661612"/>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4" name="Cube 323"/>
              <p:cNvSpPr/>
              <p:nvPr/>
            </p:nvSpPr>
            <p:spPr bwMode="auto">
              <a:xfrm>
                <a:off x="3832594" y="1661612"/>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5" name="Cube 324"/>
              <p:cNvSpPr/>
              <p:nvPr/>
            </p:nvSpPr>
            <p:spPr bwMode="auto">
              <a:xfrm>
                <a:off x="4059918" y="1881579"/>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6" name="Cube 325"/>
              <p:cNvSpPr/>
              <p:nvPr/>
            </p:nvSpPr>
            <p:spPr bwMode="auto">
              <a:xfrm>
                <a:off x="4281990" y="1881579"/>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7" name="Cube 326"/>
              <p:cNvSpPr/>
              <p:nvPr/>
            </p:nvSpPr>
            <p:spPr bwMode="auto">
              <a:xfrm>
                <a:off x="4059918" y="1661612"/>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8" name="Cube 327"/>
              <p:cNvSpPr/>
              <p:nvPr/>
            </p:nvSpPr>
            <p:spPr bwMode="auto">
              <a:xfrm>
                <a:off x="4281990" y="1661612"/>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sp>
        <p:nvSpPr>
          <p:cNvPr id="357" name="TextBox 356"/>
          <p:cNvSpPr txBox="1"/>
          <p:nvPr/>
        </p:nvSpPr>
        <p:spPr>
          <a:xfrm>
            <a:off x="3962455" y="4205961"/>
            <a:ext cx="5126781" cy="846666"/>
          </a:xfrm>
          <a:prstGeom prst="rect">
            <a:avLst/>
          </a:prstGeom>
          <a:noFill/>
        </p:spPr>
        <p:txBody>
          <a:bodyPr wrap="square" lIns="190730" tIns="95389" rIns="190730" bIns="95389" rtlCol="0">
            <a:spAutoFit/>
          </a:bodyPr>
          <a:lstStyle/>
          <a:p>
            <a:pPr eaLnBrk="1" hangingPunct="1">
              <a:lnSpc>
                <a:spcPct val="115000"/>
              </a:lnSpc>
              <a:spcBef>
                <a:spcPct val="20000"/>
              </a:spcBef>
              <a:buClr>
                <a:srgbClr val="2877C4"/>
              </a:buClr>
              <a:tabLst>
                <a:tab pos="1549737" algn="l"/>
                <a:tab pos="3337881" algn="l"/>
              </a:tabLst>
            </a:pPr>
            <a:r>
              <a:rPr lang="en-US" sz="1700" i="1" dirty="0">
                <a:solidFill>
                  <a:srgbClr val="000000"/>
                </a:solidFill>
                <a:latin typeface="Arial" charset="0"/>
                <a:ea typeface="+mn-ea"/>
              </a:rPr>
              <a:t>V</a:t>
            </a:r>
            <a:r>
              <a:rPr lang="en-US" sz="1700" dirty="0">
                <a:solidFill>
                  <a:srgbClr val="000000"/>
                </a:solidFill>
                <a:latin typeface="Arial" charset="0"/>
                <a:ea typeface="+mn-ea"/>
              </a:rPr>
              <a:t> = 1 cm</a:t>
            </a:r>
            <a:r>
              <a:rPr lang="en-US" sz="1700" baseline="30000" dirty="0">
                <a:solidFill>
                  <a:srgbClr val="000000"/>
                </a:solidFill>
                <a:latin typeface="Arial" charset="0"/>
                <a:ea typeface="+mn-ea"/>
              </a:rPr>
              <a:t>3	</a:t>
            </a:r>
            <a:r>
              <a:rPr lang="en-US" sz="1700" i="1" dirty="0">
                <a:solidFill>
                  <a:srgbClr val="000000"/>
                </a:solidFill>
                <a:latin typeface="Arial" charset="0"/>
                <a:ea typeface="+mn-ea"/>
              </a:rPr>
              <a:t>V</a:t>
            </a:r>
            <a:r>
              <a:rPr lang="en-US" sz="1700" dirty="0">
                <a:solidFill>
                  <a:srgbClr val="000000"/>
                </a:solidFill>
                <a:latin typeface="Arial" charset="0"/>
                <a:ea typeface="+mn-ea"/>
              </a:rPr>
              <a:t> = 1 cm</a:t>
            </a:r>
            <a:r>
              <a:rPr lang="en-US" sz="1700" baseline="30000" dirty="0">
                <a:solidFill>
                  <a:srgbClr val="000000"/>
                </a:solidFill>
                <a:latin typeface="Arial" charset="0"/>
                <a:ea typeface="+mn-ea"/>
              </a:rPr>
              <a:t>3	</a:t>
            </a:r>
            <a:r>
              <a:rPr lang="en-US" sz="1700" i="1" dirty="0">
                <a:solidFill>
                  <a:srgbClr val="000000"/>
                </a:solidFill>
                <a:latin typeface="Arial" charset="0"/>
                <a:ea typeface="+mn-ea"/>
              </a:rPr>
              <a:t>V</a:t>
            </a:r>
            <a:r>
              <a:rPr lang="en-US" sz="1700" dirty="0">
                <a:solidFill>
                  <a:srgbClr val="000000"/>
                </a:solidFill>
                <a:latin typeface="Arial" charset="0"/>
                <a:ea typeface="+mn-ea"/>
              </a:rPr>
              <a:t> = 1 cm</a:t>
            </a:r>
            <a:r>
              <a:rPr lang="en-US" sz="1700" baseline="30000" dirty="0">
                <a:solidFill>
                  <a:srgbClr val="000000"/>
                </a:solidFill>
                <a:latin typeface="Arial" charset="0"/>
                <a:ea typeface="+mn-ea"/>
              </a:rPr>
              <a:t>3</a:t>
            </a:r>
            <a:endParaRPr lang="en-US" sz="1700" i="1" dirty="0">
              <a:solidFill>
                <a:srgbClr val="000000"/>
              </a:solidFill>
              <a:latin typeface="Arial" charset="0"/>
              <a:ea typeface="+mn-ea"/>
            </a:endParaRPr>
          </a:p>
          <a:p>
            <a:pPr eaLnBrk="1" hangingPunct="1">
              <a:lnSpc>
                <a:spcPct val="115000"/>
              </a:lnSpc>
              <a:spcBef>
                <a:spcPct val="20000"/>
              </a:spcBef>
              <a:buClr>
                <a:srgbClr val="2877C4"/>
              </a:buClr>
              <a:tabLst>
                <a:tab pos="1549737" algn="l"/>
                <a:tab pos="3337881" algn="l"/>
              </a:tabLst>
            </a:pPr>
            <a:r>
              <a:rPr lang="en-US" sz="1700" i="1" dirty="0">
                <a:solidFill>
                  <a:srgbClr val="000000"/>
                </a:solidFill>
                <a:latin typeface="Arial" charset="0"/>
                <a:ea typeface="+mn-ea"/>
              </a:rPr>
              <a:t>SA</a:t>
            </a:r>
            <a:r>
              <a:rPr lang="en-US" sz="1700" dirty="0">
                <a:solidFill>
                  <a:srgbClr val="000000"/>
                </a:solidFill>
                <a:latin typeface="Arial" charset="0"/>
                <a:ea typeface="+mn-ea"/>
              </a:rPr>
              <a:t> = 6 cm</a:t>
            </a:r>
            <a:r>
              <a:rPr lang="en-US" sz="1700" baseline="30000" dirty="0">
                <a:solidFill>
                  <a:srgbClr val="000000"/>
                </a:solidFill>
                <a:latin typeface="Arial" charset="0"/>
                <a:ea typeface="+mn-ea"/>
              </a:rPr>
              <a:t>2</a:t>
            </a:r>
            <a:r>
              <a:rPr lang="en-US" sz="1700" dirty="0">
                <a:solidFill>
                  <a:srgbClr val="000000"/>
                </a:solidFill>
                <a:latin typeface="Arial" charset="0"/>
                <a:ea typeface="+mn-ea"/>
              </a:rPr>
              <a:t>	</a:t>
            </a:r>
            <a:r>
              <a:rPr lang="en-US" sz="1700" i="1" dirty="0">
                <a:solidFill>
                  <a:srgbClr val="000000"/>
                </a:solidFill>
                <a:latin typeface="Arial" charset="0"/>
                <a:ea typeface="+mn-ea"/>
              </a:rPr>
              <a:t>SA</a:t>
            </a:r>
            <a:r>
              <a:rPr lang="en-US" sz="1700" dirty="0">
                <a:solidFill>
                  <a:srgbClr val="000000"/>
                </a:solidFill>
                <a:latin typeface="Arial" charset="0"/>
                <a:ea typeface="+mn-ea"/>
              </a:rPr>
              <a:t> = 12 cm</a:t>
            </a:r>
            <a:r>
              <a:rPr lang="en-US" sz="1700" baseline="30000" dirty="0">
                <a:solidFill>
                  <a:srgbClr val="000000"/>
                </a:solidFill>
                <a:latin typeface="Arial" charset="0"/>
                <a:ea typeface="+mn-ea"/>
              </a:rPr>
              <a:t>2</a:t>
            </a:r>
            <a:r>
              <a:rPr lang="en-US" sz="1700" dirty="0">
                <a:solidFill>
                  <a:srgbClr val="000000"/>
                </a:solidFill>
                <a:latin typeface="Arial" charset="0"/>
                <a:ea typeface="+mn-ea"/>
              </a:rPr>
              <a:t>	</a:t>
            </a:r>
            <a:r>
              <a:rPr lang="en-US" sz="1700" i="1" dirty="0">
                <a:solidFill>
                  <a:srgbClr val="000000"/>
                </a:solidFill>
                <a:latin typeface="Arial" charset="0"/>
                <a:ea typeface="+mn-ea"/>
              </a:rPr>
              <a:t>SA</a:t>
            </a:r>
            <a:r>
              <a:rPr lang="en-US" sz="1700" dirty="0">
                <a:solidFill>
                  <a:srgbClr val="000000"/>
                </a:solidFill>
                <a:latin typeface="Arial" charset="0"/>
                <a:ea typeface="+mn-ea"/>
              </a:rPr>
              <a:t> = 24 cm</a:t>
            </a:r>
            <a:r>
              <a:rPr lang="en-US" sz="1700" baseline="30000" dirty="0">
                <a:solidFill>
                  <a:srgbClr val="000000"/>
                </a:solidFill>
                <a:latin typeface="Arial" charset="0"/>
                <a:ea typeface="+mn-ea"/>
              </a:rPr>
              <a:t>2</a:t>
            </a:r>
          </a:p>
        </p:txBody>
      </p:sp>
    </p:spTree>
    <p:extLst>
      <p:ext uri="{BB962C8B-B14F-4D97-AF65-F5344CB8AC3E}">
        <p14:creationId xmlns:p14="http://schemas.microsoft.com/office/powerpoint/2010/main" val="103437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7"/>
                                        </p:tgtEl>
                                        <p:attrNameLst>
                                          <p:attrName>style.visibility</p:attrName>
                                        </p:attrNameLst>
                                      </p:cBhvr>
                                      <p:to>
                                        <p:strVal val="visible"/>
                                      </p:to>
                                    </p:set>
                                    <p:animEffect transition="in" filter="fade">
                                      <p:cBhvr>
                                        <p:cTn id="17" dur="500"/>
                                        <p:tgtEl>
                                          <p:spTgt spid="3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93"/>
                                        </p:tgtEl>
                                        <p:attrNameLst>
                                          <p:attrName>style.visibility</p:attrName>
                                        </p:attrNameLst>
                                      </p:cBhvr>
                                      <p:to>
                                        <p:strVal val="visible"/>
                                      </p:to>
                                    </p:set>
                                    <p:anim calcmode="lin" valueType="num">
                                      <p:cBhvr additive="base">
                                        <p:cTn id="22" dur="500" fill="hold"/>
                                        <p:tgtEl>
                                          <p:spTgt spid="293"/>
                                        </p:tgtEl>
                                        <p:attrNameLst>
                                          <p:attrName>ppt_x</p:attrName>
                                        </p:attrNameLst>
                                      </p:cBhvr>
                                      <p:tavLst>
                                        <p:tav tm="0">
                                          <p:val>
                                            <p:strVal val="0-#ppt_w/2"/>
                                          </p:val>
                                        </p:tav>
                                        <p:tav tm="100000">
                                          <p:val>
                                            <p:strVal val="#ppt_x"/>
                                          </p:val>
                                        </p:tav>
                                      </p:tavLst>
                                    </p:anim>
                                    <p:anim calcmode="lin" valueType="num">
                                      <p:cBhvr additive="base">
                                        <p:cTn id="23" dur="500" fill="hold"/>
                                        <p:tgtEl>
                                          <p:spTgt spid="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3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 y="-9700"/>
            <a:ext cx="9143994" cy="1371600"/>
          </a:xfrm>
        </p:spPr>
        <p:txBody>
          <a:bodyPr/>
          <a:lstStyle/>
          <a:p>
            <a:r>
              <a:rPr lang="en-US" dirty="0"/>
              <a:t>Effects of </a:t>
            </a:r>
            <a:r>
              <a:rPr lang="en-US" sz="4400" dirty="0">
                <a:solidFill>
                  <a:srgbClr val="FFFF00"/>
                </a:solidFill>
              </a:rPr>
              <a:t>Surface Area </a:t>
            </a:r>
            <a:r>
              <a:rPr lang="en-US" dirty="0"/>
              <a:t>on Reaction Rate</a:t>
            </a:r>
          </a:p>
        </p:txBody>
      </p:sp>
      <p:sp>
        <p:nvSpPr>
          <p:cNvPr id="7" name="Text Placeholder 6"/>
          <p:cNvSpPr>
            <a:spLocks noGrp="1"/>
          </p:cNvSpPr>
          <p:nvPr>
            <p:ph type="body" sz="quarter" idx="12"/>
          </p:nvPr>
        </p:nvSpPr>
        <p:spPr>
          <a:xfrm>
            <a:off x="69" y="1377153"/>
            <a:ext cx="4287134" cy="5480848"/>
          </a:xfrm>
        </p:spPr>
        <p:txBody>
          <a:bodyPr lIns="136308" tIns="90809"/>
          <a:lstStyle/>
          <a:p>
            <a:pPr marL="347663" lvl="1" indent="-347663"/>
            <a:r>
              <a:rPr lang="en-US" sz="2800" dirty="0"/>
              <a:t>The easiest and most common way to increase the surface area of a solid is to </a:t>
            </a:r>
            <a:r>
              <a:rPr lang="en-US" sz="2800" dirty="0">
                <a:solidFill>
                  <a:srgbClr val="00B050"/>
                </a:solidFill>
                <a:effectLst>
                  <a:outerShdw blurRad="38100" dist="38100" dir="2700000" algn="tl">
                    <a:srgbClr val="000000">
                      <a:alpha val="43137"/>
                    </a:srgbClr>
                  </a:outerShdw>
                </a:effectLst>
              </a:rPr>
              <a:t>break it into smaller pieces</a:t>
            </a:r>
            <a:r>
              <a:rPr lang="en-US" sz="2800" dirty="0"/>
              <a:t>. </a:t>
            </a:r>
          </a:p>
          <a:p>
            <a:pPr marL="347663" lvl="1" indent="-347663">
              <a:spcBef>
                <a:spcPts val="1800"/>
              </a:spcBef>
            </a:pPr>
            <a:r>
              <a:rPr lang="en-US" sz="2800" dirty="0"/>
              <a:t>Although its </a:t>
            </a:r>
            <a:r>
              <a:rPr lang="en-US" sz="2800" dirty="0">
                <a:solidFill>
                  <a:srgbClr val="00B0F0"/>
                </a:solidFill>
                <a:effectLst>
                  <a:outerShdw blurRad="38100" dist="38100" dir="2700000" algn="tl">
                    <a:srgbClr val="000000">
                      <a:alpha val="43137"/>
                    </a:srgbClr>
                  </a:outerShdw>
                </a:effectLst>
              </a:rPr>
              <a:t>total volume does not change</a:t>
            </a:r>
            <a:r>
              <a:rPr lang="en-US" sz="2800" dirty="0"/>
              <a:t>, its </a:t>
            </a:r>
            <a:r>
              <a:rPr lang="en-US" sz="2800" dirty="0">
                <a:solidFill>
                  <a:srgbClr val="FF0000"/>
                </a:solidFill>
                <a:effectLst>
                  <a:outerShdw blurRad="38100" dist="38100" dir="2700000" algn="tl">
                    <a:srgbClr val="000000">
                      <a:alpha val="43137"/>
                    </a:srgbClr>
                  </a:outerShdw>
                </a:effectLst>
              </a:rPr>
              <a:t>surface area increases significantly. </a:t>
            </a:r>
          </a:p>
        </p:txBody>
      </p:sp>
      <p:sp>
        <p:nvSpPr>
          <p:cNvPr id="293" name="Rectangle 3"/>
          <p:cNvSpPr txBox="1">
            <a:spLocks noChangeArrowheads="1"/>
          </p:cNvSpPr>
          <p:nvPr/>
        </p:nvSpPr>
        <p:spPr bwMode="auto">
          <a:xfrm>
            <a:off x="3996762" y="5336665"/>
            <a:ext cx="4969847" cy="1378974"/>
          </a:xfrm>
          <a:prstGeom prst="rect">
            <a:avLst/>
          </a:prstGeom>
          <a:solidFill>
            <a:schemeClr val="tx2"/>
          </a:solidFill>
          <a:ln>
            <a:noFill/>
          </a:ln>
          <a:effectLst/>
        </p:spPr>
        <p:txBody>
          <a:bodyPr vert="horz" wrap="square" lIns="324252" tIns="95317" rIns="324252" bIns="9531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As the </a:t>
            </a:r>
            <a:r>
              <a:rPr lang="en-US" sz="2300" b="1" dirty="0">
                <a:solidFill>
                  <a:srgbClr val="FFFF00"/>
                </a:solidFill>
              </a:rPr>
              <a:t>surface area </a:t>
            </a:r>
            <a:r>
              <a:rPr lang="en-US" sz="2300" b="1" dirty="0">
                <a:solidFill>
                  <a:srgbClr val="FFFFFF"/>
                </a:solidFill>
              </a:rPr>
              <a:t>of a solid reactant increases, reaction rate increases.</a:t>
            </a:r>
          </a:p>
        </p:txBody>
      </p:sp>
      <p:grpSp>
        <p:nvGrpSpPr>
          <p:cNvPr id="294" name="Group 293"/>
          <p:cNvGrpSpPr/>
          <p:nvPr/>
        </p:nvGrpSpPr>
        <p:grpSpPr>
          <a:xfrm>
            <a:off x="4191000" y="2051684"/>
            <a:ext cx="4583517" cy="2154328"/>
            <a:chOff x="2047154" y="936708"/>
            <a:chExt cx="3019108" cy="1064966"/>
          </a:xfrm>
        </p:grpSpPr>
        <p:sp>
          <p:nvSpPr>
            <p:cNvPr id="295" name="Cube 294"/>
            <p:cNvSpPr/>
            <p:nvPr/>
          </p:nvSpPr>
          <p:spPr bwMode="auto">
            <a:xfrm>
              <a:off x="2047154" y="1084296"/>
              <a:ext cx="807004" cy="807006"/>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nvGrpSpPr>
            <p:cNvPr id="298" name="Group 297"/>
            <p:cNvGrpSpPr/>
            <p:nvPr/>
          </p:nvGrpSpPr>
          <p:grpSpPr>
            <a:xfrm>
              <a:off x="2942669" y="1010408"/>
              <a:ext cx="945566" cy="940374"/>
              <a:chOff x="3096491" y="883231"/>
              <a:chExt cx="945566" cy="940374"/>
            </a:xfrm>
          </p:grpSpPr>
          <p:sp>
            <p:nvSpPr>
              <p:cNvPr id="350" name="Cube 349"/>
              <p:cNvSpPr/>
              <p:nvPr/>
            </p:nvSpPr>
            <p:spPr bwMode="auto">
              <a:xfrm>
                <a:off x="3236756" y="883231"/>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1" name="Cube 350"/>
              <p:cNvSpPr/>
              <p:nvPr/>
            </p:nvSpPr>
            <p:spPr bwMode="auto">
              <a:xfrm>
                <a:off x="3616029" y="1252114"/>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2" name="Cube 351"/>
              <p:cNvSpPr/>
              <p:nvPr/>
            </p:nvSpPr>
            <p:spPr bwMode="auto">
              <a:xfrm>
                <a:off x="3610834" y="883231"/>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3" name="Cube 352"/>
              <p:cNvSpPr/>
              <p:nvPr/>
            </p:nvSpPr>
            <p:spPr bwMode="auto">
              <a:xfrm>
                <a:off x="3096491" y="1397577"/>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4" name="Cube 353"/>
              <p:cNvSpPr/>
              <p:nvPr/>
            </p:nvSpPr>
            <p:spPr bwMode="auto">
              <a:xfrm>
                <a:off x="3461905" y="1397577"/>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5" name="Cube 354"/>
              <p:cNvSpPr/>
              <p:nvPr/>
            </p:nvSpPr>
            <p:spPr bwMode="auto">
              <a:xfrm>
                <a:off x="3096491" y="1035627"/>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56" name="Cube 355"/>
              <p:cNvSpPr/>
              <p:nvPr/>
            </p:nvSpPr>
            <p:spPr bwMode="auto">
              <a:xfrm>
                <a:off x="3461905" y="1035627"/>
                <a:ext cx="426028" cy="426028"/>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nvGrpSpPr>
            <p:cNvPr id="299" name="Group 298"/>
            <p:cNvGrpSpPr/>
            <p:nvPr/>
          </p:nvGrpSpPr>
          <p:grpSpPr>
            <a:xfrm>
              <a:off x="3984768" y="936708"/>
              <a:ext cx="1081494" cy="1064966"/>
              <a:chOff x="3610522" y="1384508"/>
              <a:chExt cx="1211815" cy="1193296"/>
            </a:xfrm>
          </p:grpSpPr>
          <p:grpSp>
            <p:nvGrpSpPr>
              <p:cNvPr id="300" name="Group 299"/>
              <p:cNvGrpSpPr/>
              <p:nvPr/>
            </p:nvGrpSpPr>
            <p:grpSpPr>
              <a:xfrm>
                <a:off x="3881099" y="1384508"/>
                <a:ext cx="941238" cy="920405"/>
                <a:chOff x="3695765" y="1568997"/>
                <a:chExt cx="941238" cy="920405"/>
              </a:xfrm>
            </p:grpSpPr>
            <p:sp>
              <p:nvSpPr>
                <p:cNvPr id="343" name="Cube 342"/>
                <p:cNvSpPr/>
                <p:nvPr/>
              </p:nvSpPr>
              <p:spPr bwMode="auto">
                <a:xfrm>
                  <a:off x="4378094" y="223049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4" name="Cube 343"/>
                <p:cNvSpPr/>
                <p:nvPr/>
              </p:nvSpPr>
              <p:spPr bwMode="auto">
                <a:xfrm>
                  <a:off x="4374937" y="200631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5" name="Cube 344"/>
                <p:cNvSpPr/>
                <p:nvPr/>
              </p:nvSpPr>
              <p:spPr bwMode="auto">
                <a:xfrm>
                  <a:off x="3695765"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6" name="Cube 345"/>
                <p:cNvSpPr/>
                <p:nvPr/>
              </p:nvSpPr>
              <p:spPr bwMode="auto">
                <a:xfrm>
                  <a:off x="3923102"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7" name="Cube 346"/>
                <p:cNvSpPr/>
                <p:nvPr/>
              </p:nvSpPr>
              <p:spPr bwMode="auto">
                <a:xfrm>
                  <a:off x="4145161"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8" name="Cube 347"/>
                <p:cNvSpPr/>
                <p:nvPr/>
              </p:nvSpPr>
              <p:spPr bwMode="auto">
                <a:xfrm>
                  <a:off x="4375655" y="179317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9" name="Cube 348"/>
                <p:cNvSpPr/>
                <p:nvPr/>
              </p:nvSpPr>
              <p:spPr bwMode="auto">
                <a:xfrm>
                  <a:off x="4372498"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nvGrpSpPr>
              <p:cNvPr id="310" name="Group 309"/>
              <p:cNvGrpSpPr/>
              <p:nvPr/>
            </p:nvGrpSpPr>
            <p:grpSpPr>
              <a:xfrm>
                <a:off x="3790591" y="1473326"/>
                <a:ext cx="941238" cy="920405"/>
                <a:chOff x="3695765" y="1568997"/>
                <a:chExt cx="941238" cy="920405"/>
              </a:xfrm>
            </p:grpSpPr>
            <p:sp>
              <p:nvSpPr>
                <p:cNvPr id="336" name="Cube 335"/>
                <p:cNvSpPr/>
                <p:nvPr/>
              </p:nvSpPr>
              <p:spPr bwMode="auto">
                <a:xfrm>
                  <a:off x="4378094" y="223049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7" name="Cube 336"/>
                <p:cNvSpPr/>
                <p:nvPr/>
              </p:nvSpPr>
              <p:spPr bwMode="auto">
                <a:xfrm>
                  <a:off x="4374937" y="200631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8" name="Cube 337"/>
                <p:cNvSpPr/>
                <p:nvPr/>
              </p:nvSpPr>
              <p:spPr bwMode="auto">
                <a:xfrm>
                  <a:off x="3695765"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9" name="Cube 338"/>
                <p:cNvSpPr/>
                <p:nvPr/>
              </p:nvSpPr>
              <p:spPr bwMode="auto">
                <a:xfrm>
                  <a:off x="3923102"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0" name="Cube 339"/>
                <p:cNvSpPr/>
                <p:nvPr/>
              </p:nvSpPr>
              <p:spPr bwMode="auto">
                <a:xfrm>
                  <a:off x="4145161"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1" name="Cube 340"/>
                <p:cNvSpPr/>
                <p:nvPr/>
              </p:nvSpPr>
              <p:spPr bwMode="auto">
                <a:xfrm>
                  <a:off x="4375655" y="179317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42" name="Cube 341"/>
                <p:cNvSpPr/>
                <p:nvPr/>
              </p:nvSpPr>
              <p:spPr bwMode="auto">
                <a:xfrm>
                  <a:off x="4372498"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nvGrpSpPr>
              <p:cNvPr id="311" name="Group 310"/>
              <p:cNvGrpSpPr/>
              <p:nvPr/>
            </p:nvGrpSpPr>
            <p:grpSpPr>
              <a:xfrm>
                <a:off x="3695765" y="1568997"/>
                <a:ext cx="941238" cy="920405"/>
                <a:chOff x="3695765" y="1568997"/>
                <a:chExt cx="941238" cy="920405"/>
              </a:xfrm>
            </p:grpSpPr>
            <p:sp>
              <p:nvSpPr>
                <p:cNvPr id="329" name="Cube 328"/>
                <p:cNvSpPr/>
                <p:nvPr/>
              </p:nvSpPr>
              <p:spPr bwMode="auto">
                <a:xfrm>
                  <a:off x="4378094" y="223049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0" name="Cube 329"/>
                <p:cNvSpPr/>
                <p:nvPr/>
              </p:nvSpPr>
              <p:spPr bwMode="auto">
                <a:xfrm>
                  <a:off x="4374937" y="200631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1" name="Cube 330"/>
                <p:cNvSpPr/>
                <p:nvPr/>
              </p:nvSpPr>
              <p:spPr bwMode="auto">
                <a:xfrm>
                  <a:off x="3695765"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2" name="Cube 331"/>
                <p:cNvSpPr/>
                <p:nvPr/>
              </p:nvSpPr>
              <p:spPr bwMode="auto">
                <a:xfrm>
                  <a:off x="3923102"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3" name="Cube 332"/>
                <p:cNvSpPr/>
                <p:nvPr/>
              </p:nvSpPr>
              <p:spPr bwMode="auto">
                <a:xfrm>
                  <a:off x="4145161"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4" name="Cube 333"/>
                <p:cNvSpPr/>
                <p:nvPr/>
              </p:nvSpPr>
              <p:spPr bwMode="auto">
                <a:xfrm>
                  <a:off x="4375655" y="179317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35" name="Cube 334"/>
                <p:cNvSpPr/>
                <p:nvPr/>
              </p:nvSpPr>
              <p:spPr bwMode="auto">
                <a:xfrm>
                  <a:off x="4372498" y="1568997"/>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sp>
            <p:nvSpPr>
              <p:cNvPr id="312" name="Cube 311"/>
              <p:cNvSpPr/>
              <p:nvPr/>
            </p:nvSpPr>
            <p:spPr bwMode="auto">
              <a:xfrm>
                <a:off x="3928297" y="2230493"/>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3" name="Cube 312"/>
              <p:cNvSpPr/>
              <p:nvPr/>
            </p:nvSpPr>
            <p:spPr bwMode="auto">
              <a:xfrm>
                <a:off x="3612560" y="2318895"/>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4" name="Cube 313"/>
              <p:cNvSpPr/>
              <p:nvPr/>
            </p:nvSpPr>
            <p:spPr bwMode="auto">
              <a:xfrm>
                <a:off x="3834632" y="2318895"/>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5" name="Cube 314"/>
              <p:cNvSpPr/>
              <p:nvPr/>
            </p:nvSpPr>
            <p:spPr bwMode="auto">
              <a:xfrm>
                <a:off x="3612560" y="2098928"/>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6" name="Cube 315"/>
              <p:cNvSpPr/>
              <p:nvPr/>
            </p:nvSpPr>
            <p:spPr bwMode="auto">
              <a:xfrm>
                <a:off x="3834632" y="2098928"/>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7" name="Cube 316"/>
              <p:cNvSpPr/>
              <p:nvPr/>
            </p:nvSpPr>
            <p:spPr bwMode="auto">
              <a:xfrm>
                <a:off x="4062357" y="2318895"/>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8" name="Cube 317"/>
              <p:cNvSpPr/>
              <p:nvPr/>
            </p:nvSpPr>
            <p:spPr bwMode="auto">
              <a:xfrm>
                <a:off x="4284429" y="2318895"/>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19" name="Cube 318"/>
              <p:cNvSpPr/>
              <p:nvPr/>
            </p:nvSpPr>
            <p:spPr bwMode="auto">
              <a:xfrm>
                <a:off x="4062357" y="2098928"/>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0" name="Cube 319"/>
              <p:cNvSpPr/>
              <p:nvPr/>
            </p:nvSpPr>
            <p:spPr bwMode="auto">
              <a:xfrm>
                <a:off x="4284429" y="2098928"/>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1" name="Cube 320"/>
              <p:cNvSpPr/>
              <p:nvPr/>
            </p:nvSpPr>
            <p:spPr bwMode="auto">
              <a:xfrm>
                <a:off x="3610522" y="1881579"/>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2" name="Cube 321"/>
              <p:cNvSpPr/>
              <p:nvPr/>
            </p:nvSpPr>
            <p:spPr bwMode="auto">
              <a:xfrm>
                <a:off x="3832594" y="1881579"/>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3" name="Cube 322"/>
              <p:cNvSpPr/>
              <p:nvPr/>
            </p:nvSpPr>
            <p:spPr bwMode="auto">
              <a:xfrm>
                <a:off x="3610522" y="1661612"/>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4" name="Cube 323"/>
              <p:cNvSpPr/>
              <p:nvPr/>
            </p:nvSpPr>
            <p:spPr bwMode="auto">
              <a:xfrm>
                <a:off x="3832594" y="1661612"/>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5" name="Cube 324"/>
              <p:cNvSpPr/>
              <p:nvPr/>
            </p:nvSpPr>
            <p:spPr bwMode="auto">
              <a:xfrm>
                <a:off x="4059918" y="1881579"/>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6" name="Cube 325"/>
              <p:cNvSpPr/>
              <p:nvPr/>
            </p:nvSpPr>
            <p:spPr bwMode="auto">
              <a:xfrm>
                <a:off x="4281990" y="1881579"/>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7" name="Cube 326"/>
              <p:cNvSpPr/>
              <p:nvPr/>
            </p:nvSpPr>
            <p:spPr bwMode="auto">
              <a:xfrm>
                <a:off x="4059918" y="1661612"/>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28" name="Cube 327"/>
              <p:cNvSpPr/>
              <p:nvPr/>
            </p:nvSpPr>
            <p:spPr bwMode="auto">
              <a:xfrm>
                <a:off x="4281990" y="1661612"/>
                <a:ext cx="258909" cy="258909"/>
              </a:xfrm>
              <a:prstGeom prst="cube">
                <a:avLst/>
              </a:prstGeom>
              <a:solidFill>
                <a:schemeClr val="accent1">
                  <a:lumMod val="40000"/>
                  <a:lumOff val="60000"/>
                </a:schemeClr>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7373" eaLnBrk="1" hangingPunct="1">
                  <a:lnSpc>
                    <a:spcPct val="115000"/>
                  </a:lnSpc>
                  <a:spcBef>
                    <a:spcPct val="20000"/>
                  </a:spcBef>
                  <a:buClr>
                    <a:srgbClr val="2877C4"/>
                  </a:buClr>
                </a:pPr>
                <a:endParaRPr lang="en-US" sz="1700" dirty="0">
                  <a:solidFill>
                    <a:srgbClr val="000000"/>
                  </a:solidFill>
                  <a:latin typeface="Arial" charset="0"/>
                  <a:ea typeface="+mn-ea"/>
                </a:endParaRPr>
              </a:p>
            </p:txBody>
          </p:sp>
        </p:grpSp>
      </p:grpSp>
      <p:sp>
        <p:nvSpPr>
          <p:cNvPr id="357" name="TextBox 356"/>
          <p:cNvSpPr txBox="1"/>
          <p:nvPr/>
        </p:nvSpPr>
        <p:spPr>
          <a:xfrm>
            <a:off x="3962455" y="4205961"/>
            <a:ext cx="5126781" cy="846666"/>
          </a:xfrm>
          <a:prstGeom prst="rect">
            <a:avLst/>
          </a:prstGeom>
          <a:noFill/>
        </p:spPr>
        <p:txBody>
          <a:bodyPr wrap="square" lIns="190730" tIns="95389" rIns="190730" bIns="95389" rtlCol="0">
            <a:spAutoFit/>
          </a:bodyPr>
          <a:lstStyle/>
          <a:p>
            <a:pPr eaLnBrk="1" hangingPunct="1">
              <a:lnSpc>
                <a:spcPct val="115000"/>
              </a:lnSpc>
              <a:spcBef>
                <a:spcPct val="20000"/>
              </a:spcBef>
              <a:buClr>
                <a:srgbClr val="2877C4"/>
              </a:buClr>
              <a:tabLst>
                <a:tab pos="1549737" algn="l"/>
                <a:tab pos="3337881" algn="l"/>
              </a:tabLst>
            </a:pPr>
            <a:r>
              <a:rPr lang="en-US" sz="1700" i="1" dirty="0">
                <a:solidFill>
                  <a:srgbClr val="000000"/>
                </a:solidFill>
                <a:latin typeface="Arial" charset="0"/>
                <a:ea typeface="+mn-ea"/>
              </a:rPr>
              <a:t>V</a:t>
            </a:r>
            <a:r>
              <a:rPr lang="en-US" sz="1700" dirty="0">
                <a:solidFill>
                  <a:srgbClr val="000000"/>
                </a:solidFill>
                <a:latin typeface="Arial" charset="0"/>
                <a:ea typeface="+mn-ea"/>
              </a:rPr>
              <a:t> = 1 cm</a:t>
            </a:r>
            <a:r>
              <a:rPr lang="en-US" sz="1700" baseline="30000" dirty="0">
                <a:solidFill>
                  <a:srgbClr val="000000"/>
                </a:solidFill>
                <a:latin typeface="Arial" charset="0"/>
                <a:ea typeface="+mn-ea"/>
              </a:rPr>
              <a:t>3	</a:t>
            </a:r>
            <a:r>
              <a:rPr lang="en-US" sz="1700" i="1" dirty="0">
                <a:solidFill>
                  <a:srgbClr val="000000"/>
                </a:solidFill>
                <a:latin typeface="Arial" charset="0"/>
                <a:ea typeface="+mn-ea"/>
              </a:rPr>
              <a:t>V</a:t>
            </a:r>
            <a:r>
              <a:rPr lang="en-US" sz="1700" dirty="0">
                <a:solidFill>
                  <a:srgbClr val="000000"/>
                </a:solidFill>
                <a:latin typeface="Arial" charset="0"/>
                <a:ea typeface="+mn-ea"/>
              </a:rPr>
              <a:t> = 1 cm</a:t>
            </a:r>
            <a:r>
              <a:rPr lang="en-US" sz="1700" baseline="30000" dirty="0">
                <a:solidFill>
                  <a:srgbClr val="000000"/>
                </a:solidFill>
                <a:latin typeface="Arial" charset="0"/>
                <a:ea typeface="+mn-ea"/>
              </a:rPr>
              <a:t>3	</a:t>
            </a:r>
            <a:r>
              <a:rPr lang="en-US" sz="1700" i="1" dirty="0">
                <a:solidFill>
                  <a:srgbClr val="000000"/>
                </a:solidFill>
                <a:latin typeface="Arial" charset="0"/>
                <a:ea typeface="+mn-ea"/>
              </a:rPr>
              <a:t>V</a:t>
            </a:r>
            <a:r>
              <a:rPr lang="en-US" sz="1700" dirty="0">
                <a:solidFill>
                  <a:srgbClr val="000000"/>
                </a:solidFill>
                <a:latin typeface="Arial" charset="0"/>
                <a:ea typeface="+mn-ea"/>
              </a:rPr>
              <a:t> = 1 cm</a:t>
            </a:r>
            <a:r>
              <a:rPr lang="en-US" sz="1700" baseline="30000" dirty="0">
                <a:solidFill>
                  <a:srgbClr val="000000"/>
                </a:solidFill>
                <a:latin typeface="Arial" charset="0"/>
                <a:ea typeface="+mn-ea"/>
              </a:rPr>
              <a:t>3</a:t>
            </a:r>
            <a:endParaRPr lang="en-US" sz="1700" i="1" dirty="0">
              <a:solidFill>
                <a:srgbClr val="000000"/>
              </a:solidFill>
              <a:latin typeface="Arial" charset="0"/>
              <a:ea typeface="+mn-ea"/>
            </a:endParaRPr>
          </a:p>
          <a:p>
            <a:pPr eaLnBrk="1" hangingPunct="1">
              <a:lnSpc>
                <a:spcPct val="115000"/>
              </a:lnSpc>
              <a:spcBef>
                <a:spcPct val="20000"/>
              </a:spcBef>
              <a:buClr>
                <a:srgbClr val="2877C4"/>
              </a:buClr>
              <a:tabLst>
                <a:tab pos="1549737" algn="l"/>
                <a:tab pos="3337881" algn="l"/>
              </a:tabLst>
            </a:pPr>
            <a:r>
              <a:rPr lang="en-US" sz="1700" i="1" dirty="0">
                <a:solidFill>
                  <a:srgbClr val="000000"/>
                </a:solidFill>
                <a:latin typeface="Arial" charset="0"/>
                <a:ea typeface="+mn-ea"/>
              </a:rPr>
              <a:t>SA</a:t>
            </a:r>
            <a:r>
              <a:rPr lang="en-US" sz="1700" dirty="0">
                <a:solidFill>
                  <a:srgbClr val="000000"/>
                </a:solidFill>
                <a:latin typeface="Arial" charset="0"/>
                <a:ea typeface="+mn-ea"/>
              </a:rPr>
              <a:t> = 6 cm</a:t>
            </a:r>
            <a:r>
              <a:rPr lang="en-US" sz="1700" baseline="30000" dirty="0">
                <a:solidFill>
                  <a:srgbClr val="000000"/>
                </a:solidFill>
                <a:latin typeface="Arial" charset="0"/>
                <a:ea typeface="+mn-ea"/>
              </a:rPr>
              <a:t>2</a:t>
            </a:r>
            <a:r>
              <a:rPr lang="en-US" sz="1700" dirty="0">
                <a:solidFill>
                  <a:srgbClr val="000000"/>
                </a:solidFill>
                <a:latin typeface="Arial" charset="0"/>
                <a:ea typeface="+mn-ea"/>
              </a:rPr>
              <a:t>	</a:t>
            </a:r>
            <a:r>
              <a:rPr lang="en-US" sz="1700" i="1" dirty="0">
                <a:solidFill>
                  <a:srgbClr val="000000"/>
                </a:solidFill>
                <a:latin typeface="Arial" charset="0"/>
                <a:ea typeface="+mn-ea"/>
              </a:rPr>
              <a:t>SA</a:t>
            </a:r>
            <a:r>
              <a:rPr lang="en-US" sz="1700" dirty="0">
                <a:solidFill>
                  <a:srgbClr val="000000"/>
                </a:solidFill>
                <a:latin typeface="Arial" charset="0"/>
                <a:ea typeface="+mn-ea"/>
              </a:rPr>
              <a:t> = 12 cm</a:t>
            </a:r>
            <a:r>
              <a:rPr lang="en-US" sz="1700" baseline="30000" dirty="0">
                <a:solidFill>
                  <a:srgbClr val="000000"/>
                </a:solidFill>
                <a:latin typeface="Arial" charset="0"/>
                <a:ea typeface="+mn-ea"/>
              </a:rPr>
              <a:t>2</a:t>
            </a:r>
            <a:r>
              <a:rPr lang="en-US" sz="1700" dirty="0">
                <a:solidFill>
                  <a:srgbClr val="000000"/>
                </a:solidFill>
                <a:latin typeface="Arial" charset="0"/>
                <a:ea typeface="+mn-ea"/>
              </a:rPr>
              <a:t>	</a:t>
            </a:r>
            <a:r>
              <a:rPr lang="en-US" sz="1700" i="1" dirty="0">
                <a:solidFill>
                  <a:srgbClr val="000000"/>
                </a:solidFill>
                <a:latin typeface="Arial" charset="0"/>
                <a:ea typeface="+mn-ea"/>
              </a:rPr>
              <a:t>SA</a:t>
            </a:r>
            <a:r>
              <a:rPr lang="en-US" sz="1700" dirty="0">
                <a:solidFill>
                  <a:srgbClr val="000000"/>
                </a:solidFill>
                <a:latin typeface="Arial" charset="0"/>
                <a:ea typeface="+mn-ea"/>
              </a:rPr>
              <a:t> = 24 cm</a:t>
            </a:r>
            <a:r>
              <a:rPr lang="en-US" sz="1700" baseline="30000" dirty="0">
                <a:solidFill>
                  <a:srgbClr val="000000"/>
                </a:solidFill>
                <a:latin typeface="Arial" charset="0"/>
                <a:ea typeface="+mn-ea"/>
              </a:rPr>
              <a:t>2</a:t>
            </a:r>
          </a:p>
        </p:txBody>
      </p:sp>
      <p:sp>
        <p:nvSpPr>
          <p:cNvPr id="3" name="Arrow: Curved Down 2">
            <a:extLst>
              <a:ext uri="{FF2B5EF4-FFF2-40B4-BE49-F238E27FC236}">
                <a16:creationId xmlns:a16="http://schemas.microsoft.com/office/drawing/2014/main" id="{9DD11EC4-6C27-4D23-B11C-A3331C13A47D}"/>
              </a:ext>
            </a:extLst>
          </p:cNvPr>
          <p:cNvSpPr/>
          <p:nvPr/>
        </p:nvSpPr>
        <p:spPr bwMode="auto">
          <a:xfrm rot="21275996">
            <a:off x="4657271" y="1558822"/>
            <a:ext cx="3608889" cy="539042"/>
          </a:xfrm>
          <a:prstGeom prst="curvedDownArrow">
            <a:avLst/>
          </a:prstGeom>
          <a:solidFill>
            <a:srgbClr val="FFFF00"/>
          </a:solidFill>
          <a:ln w="28575" cap="flat" cmpd="sng" algn="ctr">
            <a:solidFill>
              <a:srgbClr val="874B98"/>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26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3"/>
                                        </p:tgtEl>
                                        <p:attrNameLst>
                                          <p:attrName>style.visibility</p:attrName>
                                        </p:attrNameLst>
                                      </p:cBhvr>
                                      <p:to>
                                        <p:strVal val="visible"/>
                                      </p:to>
                                    </p:set>
                                    <p:anim calcmode="lin" valueType="num">
                                      <p:cBhvr additive="base">
                                        <p:cTn id="20" dur="500" fill="hold"/>
                                        <p:tgtEl>
                                          <p:spTgt spid="293"/>
                                        </p:tgtEl>
                                        <p:attrNameLst>
                                          <p:attrName>ppt_x</p:attrName>
                                        </p:attrNameLst>
                                      </p:cBhvr>
                                      <p:tavLst>
                                        <p:tav tm="0">
                                          <p:val>
                                            <p:strVal val="0-#ppt_w/2"/>
                                          </p:val>
                                        </p:tav>
                                        <p:tav tm="100000">
                                          <p:val>
                                            <p:strVal val="#ppt_x"/>
                                          </p:val>
                                        </p:tav>
                                      </p:tavLst>
                                    </p:anim>
                                    <p:anim calcmode="lin" valueType="num">
                                      <p:cBhvr additive="base">
                                        <p:cTn id="21" dur="500" fill="hold"/>
                                        <p:tgtEl>
                                          <p:spTgt spid="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447802" y="0"/>
            <a:ext cx="6172200" cy="685800"/>
          </a:xfrm>
        </p:spPr>
        <p:txBody>
          <a:bodyPr/>
          <a:lstStyle/>
          <a:p>
            <a:pPr algn="ctr"/>
            <a:r>
              <a:rPr lang="en-US" altLang="en-US" dirty="0">
                <a:solidFill>
                  <a:srgbClr val="00B0F0"/>
                </a:solidFill>
              </a:rPr>
              <a:t>Surface Area Affecting Reaction Rates</a:t>
            </a:r>
          </a:p>
        </p:txBody>
      </p:sp>
      <p:sp>
        <p:nvSpPr>
          <p:cNvPr id="114691" name="Rectangle 3"/>
          <p:cNvSpPr>
            <a:spLocks noGrp="1" noChangeArrowheads="1"/>
          </p:cNvSpPr>
          <p:nvPr>
            <p:ph type="body" idx="1"/>
          </p:nvPr>
        </p:nvSpPr>
        <p:spPr>
          <a:xfrm>
            <a:off x="685801" y="5029200"/>
            <a:ext cx="3505200" cy="1219200"/>
          </a:xfrm>
        </p:spPr>
        <p:txBody>
          <a:bodyPr/>
          <a:lstStyle/>
          <a:p>
            <a:pPr marL="0" indent="0"/>
            <a:r>
              <a:rPr lang="en-US" altLang="en-US" sz="2300" dirty="0">
                <a:solidFill>
                  <a:srgbClr val="00B0F0"/>
                </a:solidFill>
              </a:rPr>
              <a:t>Only atoms at the </a:t>
            </a:r>
            <a:r>
              <a:rPr lang="en-US" altLang="en-US" sz="2300" dirty="0"/>
              <a:t>surface</a:t>
            </a:r>
            <a:r>
              <a:rPr lang="en-US" altLang="en-US" sz="2300" dirty="0">
                <a:solidFill>
                  <a:srgbClr val="00B0F0"/>
                </a:solidFill>
              </a:rPr>
              <a:t> of the metal are available for reaction.</a:t>
            </a:r>
          </a:p>
        </p:txBody>
      </p:sp>
      <p:sp>
        <p:nvSpPr>
          <p:cNvPr id="114692" name="Rectangle 4"/>
          <p:cNvSpPr>
            <a:spLocks noChangeArrowheads="1"/>
          </p:cNvSpPr>
          <p:nvPr/>
        </p:nvSpPr>
        <p:spPr bwMode="auto">
          <a:xfrm>
            <a:off x="4800604" y="5029200"/>
            <a:ext cx="3810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dirty="0">
                <a:solidFill>
                  <a:srgbClr val="00B050"/>
                </a:solidFill>
                <a:effectLst>
                  <a:outerShdw blurRad="38100" dist="38100" dir="2700000" algn="tl">
                    <a:srgbClr val="000000">
                      <a:alpha val="43137"/>
                    </a:srgbClr>
                  </a:outerShdw>
                </a:effectLst>
              </a:rPr>
              <a:t>Dividing the metal into smaller pieces increases the surface area and the number of collisions.</a:t>
            </a:r>
          </a:p>
        </p:txBody>
      </p:sp>
      <p:sp>
        <p:nvSpPr>
          <p:cNvPr id="114693" name="Text Box 5"/>
          <p:cNvSpPr txBox="1">
            <a:spLocks noChangeArrowheads="1"/>
          </p:cNvSpPr>
          <p:nvPr/>
        </p:nvSpPr>
        <p:spPr bwMode="auto">
          <a:xfrm>
            <a:off x="533401" y="914420"/>
            <a:ext cx="8458200" cy="79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41" tIns="45321" rIns="90641" bIns="45321">
            <a:spAutoFit/>
          </a:bodyPr>
          <a:lstStyle/>
          <a:p>
            <a:pPr>
              <a:spcBef>
                <a:spcPct val="50000"/>
              </a:spcBef>
            </a:pPr>
            <a:r>
              <a:rPr lang="en-US" altLang="en-US" dirty="0">
                <a:solidFill>
                  <a:srgbClr val="000000"/>
                </a:solidFill>
              </a:rPr>
              <a:t>When a piece of magnesium is placed in dilute acid, hydrogen ions can collide with magnesium atoms.</a:t>
            </a:r>
          </a:p>
        </p:txBody>
      </p:sp>
      <p:pic>
        <p:nvPicPr>
          <p:cNvPr id="114694" name="Picture 6" descr="547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346" t="18732" b="7025"/>
          <a:stretch>
            <a:fillRect/>
          </a:stretch>
        </p:blipFill>
        <p:spPr bwMode="auto">
          <a:xfrm>
            <a:off x="5470526" y="2514600"/>
            <a:ext cx="1851026" cy="2520950"/>
          </a:xfrm>
          <a:prstGeom prst="rect">
            <a:avLst/>
          </a:prstGeom>
          <a:noFill/>
          <a:extLst>
            <a:ext uri="{909E8E84-426E-40DD-AFC4-6F175D3DCCD1}">
              <a14:hiddenFill xmlns:a14="http://schemas.microsoft.com/office/drawing/2010/main">
                <a:solidFill>
                  <a:srgbClr val="FFFFFF"/>
                </a:solidFill>
              </a14:hiddenFill>
            </a:ext>
          </a:extLst>
        </p:spPr>
      </p:pic>
      <p:pic>
        <p:nvPicPr>
          <p:cNvPr id="114695" name="Picture 7" descr="547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110" t="18732" r="52364" b="7025"/>
          <a:stretch>
            <a:fillRect/>
          </a:stretch>
        </p:blipFill>
        <p:spPr bwMode="auto">
          <a:xfrm>
            <a:off x="1336674" y="2514600"/>
            <a:ext cx="1892301" cy="2520950"/>
          </a:xfrm>
          <a:prstGeom prst="rect">
            <a:avLst/>
          </a:prstGeom>
          <a:noFill/>
          <a:extLst>
            <a:ext uri="{909E8E84-426E-40DD-AFC4-6F175D3DCCD1}">
              <a14:hiddenFill xmlns:a14="http://schemas.microsoft.com/office/drawing/2010/main">
                <a:solidFill>
                  <a:srgbClr val="FFFFFF"/>
                </a:solidFill>
              </a14:hiddenFill>
            </a:ext>
          </a:extLst>
        </p:spPr>
      </p:pic>
      <p:sp>
        <p:nvSpPr>
          <p:cNvPr id="114697" name="Text Box 9"/>
          <p:cNvSpPr txBox="1">
            <a:spLocks noChangeArrowheads="1"/>
          </p:cNvSpPr>
          <p:nvPr/>
        </p:nvSpPr>
        <p:spPr bwMode="auto">
          <a:xfrm>
            <a:off x="1600200" y="1905025"/>
            <a:ext cx="5791200" cy="44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41" tIns="45321" rIns="90641" bIns="45321">
            <a:spAutoFit/>
          </a:bodyPr>
          <a:lstStyle/>
          <a:p>
            <a:pPr algn="ctr">
              <a:spcBef>
                <a:spcPct val="50000"/>
              </a:spcBef>
            </a:pPr>
            <a:r>
              <a:rPr lang="en-US" altLang="en-US" b="1" dirty="0">
                <a:solidFill>
                  <a:srgbClr val="00B0F0"/>
                </a:solidFill>
              </a:rPr>
              <a:t>Mg(</a:t>
            </a:r>
            <a:r>
              <a:rPr lang="en-US" altLang="en-US" b="1" i="1" dirty="0">
                <a:solidFill>
                  <a:srgbClr val="00B0F0"/>
                </a:solidFill>
              </a:rPr>
              <a:t>s</a:t>
            </a:r>
            <a:r>
              <a:rPr lang="en-US" altLang="en-US" b="1" dirty="0">
                <a:solidFill>
                  <a:srgbClr val="00B0F0"/>
                </a:solidFill>
              </a:rPr>
              <a:t>) + 2H</a:t>
            </a:r>
            <a:r>
              <a:rPr lang="en-US" altLang="en-US" b="1" baseline="30000" dirty="0">
                <a:solidFill>
                  <a:srgbClr val="00B0F0"/>
                </a:solidFill>
              </a:rPr>
              <a:t>+</a:t>
            </a:r>
            <a:r>
              <a:rPr lang="en-US" altLang="en-US" b="1" dirty="0">
                <a:solidFill>
                  <a:srgbClr val="00B0F0"/>
                </a:solidFill>
              </a:rPr>
              <a:t>(</a:t>
            </a:r>
            <a:r>
              <a:rPr lang="en-US" altLang="en-US" b="1" i="1" dirty="0">
                <a:solidFill>
                  <a:srgbClr val="00B0F0"/>
                </a:solidFill>
              </a:rPr>
              <a:t>aq</a:t>
            </a:r>
            <a:r>
              <a:rPr lang="en-US" altLang="en-US" b="1" dirty="0">
                <a:solidFill>
                  <a:srgbClr val="00B0F0"/>
                </a:solidFill>
              </a:rPr>
              <a:t>) </a:t>
            </a:r>
            <a:r>
              <a:rPr lang="en-US" altLang="en-US" b="1" dirty="0">
                <a:solidFill>
                  <a:srgbClr val="00B0F0"/>
                </a:solidFill>
                <a:sym typeface="Symbol" panose="05050102010706020507" pitchFamily="18" charset="2"/>
              </a:rPr>
              <a:t></a:t>
            </a:r>
            <a:r>
              <a:rPr lang="en-US" altLang="en-US" b="1" dirty="0">
                <a:solidFill>
                  <a:srgbClr val="00B0F0"/>
                </a:solidFill>
              </a:rPr>
              <a:t> Mg</a:t>
            </a:r>
            <a:r>
              <a:rPr lang="en-US" altLang="en-US" b="1" baseline="30000" dirty="0">
                <a:solidFill>
                  <a:srgbClr val="00B0F0"/>
                </a:solidFill>
              </a:rPr>
              <a:t>2+</a:t>
            </a:r>
            <a:r>
              <a:rPr lang="en-US" altLang="en-US" b="1" dirty="0">
                <a:solidFill>
                  <a:srgbClr val="00B0F0"/>
                </a:solidFill>
              </a:rPr>
              <a:t>(</a:t>
            </a:r>
            <a:r>
              <a:rPr lang="en-US" altLang="en-US" b="1" i="1" dirty="0">
                <a:solidFill>
                  <a:srgbClr val="00B0F0"/>
                </a:solidFill>
              </a:rPr>
              <a:t>aq</a:t>
            </a:r>
            <a:r>
              <a:rPr lang="en-US" altLang="en-US" b="1" dirty="0">
                <a:solidFill>
                  <a:srgbClr val="00B0F0"/>
                </a:solidFill>
              </a:rPr>
              <a:t>) + H</a:t>
            </a:r>
            <a:r>
              <a:rPr lang="en-US" altLang="en-US" b="1" baseline="-25000" dirty="0">
                <a:solidFill>
                  <a:srgbClr val="00B0F0"/>
                </a:solidFill>
              </a:rPr>
              <a:t>2</a:t>
            </a:r>
            <a:r>
              <a:rPr lang="en-US" altLang="en-US" b="1" dirty="0">
                <a:solidFill>
                  <a:srgbClr val="00B0F0"/>
                </a:solidFill>
              </a:rPr>
              <a:t>(</a:t>
            </a:r>
            <a:r>
              <a:rPr lang="en-US" altLang="en-US" b="1" i="1" dirty="0">
                <a:solidFill>
                  <a:srgbClr val="00B0F0"/>
                </a:solidFill>
              </a:rPr>
              <a:t>g</a:t>
            </a:r>
            <a:r>
              <a:rPr lang="en-US" altLang="en-US" b="1" dirty="0">
                <a:solidFill>
                  <a:srgbClr val="00B0F0"/>
                </a:solidFill>
              </a:rPr>
              <a:t>)</a:t>
            </a:r>
          </a:p>
        </p:txBody>
      </p:sp>
      <p:sp>
        <p:nvSpPr>
          <p:cNvPr id="2" name="Arrow: Right 1">
            <a:extLst>
              <a:ext uri="{FF2B5EF4-FFF2-40B4-BE49-F238E27FC236}">
                <a16:creationId xmlns:a16="http://schemas.microsoft.com/office/drawing/2014/main" id="{598C6454-649A-45CD-BF83-51A202262EF8}"/>
              </a:ext>
            </a:extLst>
          </p:cNvPr>
          <p:cNvSpPr/>
          <p:nvPr/>
        </p:nvSpPr>
        <p:spPr bwMode="auto">
          <a:xfrm>
            <a:off x="3352800" y="3810000"/>
            <a:ext cx="2057400" cy="19116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8413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fade">
                                      <p:cBhvr>
                                        <p:cTn id="7" dur="500"/>
                                        <p:tgtEl>
                                          <p:spTgt spid="1146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697"/>
                                        </p:tgtEl>
                                        <p:attrNameLst>
                                          <p:attrName>style.visibility</p:attrName>
                                        </p:attrNameLst>
                                      </p:cBhvr>
                                      <p:to>
                                        <p:strVal val="visible"/>
                                      </p:to>
                                    </p:set>
                                    <p:animEffect transition="in" filter="fade">
                                      <p:cBhvr>
                                        <p:cTn id="12" dur="500"/>
                                        <p:tgtEl>
                                          <p:spTgt spid="1146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5"/>
                                        </p:tgtEl>
                                        <p:attrNameLst>
                                          <p:attrName>style.visibility</p:attrName>
                                        </p:attrNameLst>
                                      </p:cBhvr>
                                      <p:to>
                                        <p:strVal val="visible"/>
                                      </p:to>
                                    </p:set>
                                    <p:animEffect transition="in" filter="fade">
                                      <p:cBhvr>
                                        <p:cTn id="17" dur="500"/>
                                        <p:tgtEl>
                                          <p:spTgt spid="1146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4691">
                                            <p:txEl>
                                              <p:pRg st="0" end="0"/>
                                            </p:txEl>
                                          </p:spTgt>
                                        </p:tgtEl>
                                        <p:attrNameLst>
                                          <p:attrName>style.visibility</p:attrName>
                                        </p:attrNameLst>
                                      </p:cBhvr>
                                      <p:to>
                                        <p:strVal val="visible"/>
                                      </p:to>
                                    </p:set>
                                    <p:animEffect transition="in" filter="fade">
                                      <p:cBhvr>
                                        <p:cTn id="22" dur="500"/>
                                        <p:tgtEl>
                                          <p:spTgt spid="1146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694"/>
                                        </p:tgtEl>
                                        <p:attrNameLst>
                                          <p:attrName>style.visibility</p:attrName>
                                        </p:attrNameLst>
                                      </p:cBhvr>
                                      <p:to>
                                        <p:strVal val="visible"/>
                                      </p:to>
                                    </p:set>
                                    <p:animEffect transition="in" filter="fade">
                                      <p:cBhvr>
                                        <p:cTn id="32" dur="500"/>
                                        <p:tgtEl>
                                          <p:spTgt spid="1146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4692"/>
                                        </p:tgtEl>
                                        <p:attrNameLst>
                                          <p:attrName>style.visibility</p:attrName>
                                        </p:attrNameLst>
                                      </p:cBhvr>
                                      <p:to>
                                        <p:strVal val="visible"/>
                                      </p:to>
                                    </p:set>
                                    <p:animEffect transition="in" filter="fade">
                                      <p:cBhvr>
                                        <p:cTn id="3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P spid="114692" grpId="0"/>
      <p:bldP spid="114693" grpId="0"/>
      <p:bldP spid="114697"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Surface Area and Reaction Rate</a:t>
            </a:r>
          </a:p>
        </p:txBody>
      </p:sp>
      <p:sp>
        <p:nvSpPr>
          <p:cNvPr id="3" name="Content Placeholder 2"/>
          <p:cNvSpPr>
            <a:spLocks noGrp="1"/>
          </p:cNvSpPr>
          <p:nvPr>
            <p:ph idx="1"/>
          </p:nvPr>
        </p:nvSpPr>
        <p:spPr>
          <a:xfrm>
            <a:off x="457199" y="762000"/>
            <a:ext cx="8534401" cy="4526280"/>
          </a:xfrm>
        </p:spPr>
        <p:txBody>
          <a:bodyPr>
            <a:normAutofit/>
          </a:bodyPr>
          <a:lstStyle/>
          <a:p>
            <a:r>
              <a:rPr lang="en-US" sz="2700" dirty="0"/>
              <a:t>Kindling burns faster than a large log:</a:t>
            </a:r>
          </a:p>
          <a:p>
            <a:endParaRPr lang="en-US" sz="2700" dirty="0"/>
          </a:p>
          <a:p>
            <a:endParaRPr lang="en-US" sz="2700" dirty="0"/>
          </a:p>
          <a:p>
            <a:endParaRPr lang="en-US" sz="2700" dirty="0"/>
          </a:p>
          <a:p>
            <a:endParaRPr lang="en-US" sz="2700" dirty="0"/>
          </a:p>
          <a:p>
            <a:endParaRPr lang="en-US" sz="4000" dirty="0"/>
          </a:p>
          <a:p>
            <a:pPr marL="6347" indent="9477"/>
            <a:r>
              <a:rPr lang="en-US" sz="2700" dirty="0"/>
              <a:t>It is easier to find an individual marble (left) than in a box of marbles (right):</a:t>
            </a:r>
          </a:p>
          <a:p>
            <a:endParaRPr lang="en-US" sz="2700" dirty="0"/>
          </a:p>
          <a:p>
            <a:endParaRPr lang="en-US" sz="2700" dirty="0"/>
          </a:p>
          <a:p>
            <a:endParaRPr lang="en-US" sz="2700" dirty="0"/>
          </a:p>
          <a:p>
            <a:endParaRPr lang="en-US" sz="2700" dirty="0"/>
          </a:p>
          <a:p>
            <a:endParaRPr lang="en-US" sz="2700" dirty="0"/>
          </a:p>
          <a:p>
            <a:pPr marL="0" indent="0"/>
            <a:endParaRPr lang="en-US" sz="27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526" y="1371600"/>
            <a:ext cx="3088030" cy="2057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08" t="3984" r="4357" b="9933"/>
          <a:stretch/>
        </p:blipFill>
        <p:spPr bwMode="auto">
          <a:xfrm>
            <a:off x="5031412" y="1372292"/>
            <a:ext cx="3085062" cy="20567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9762" y="4648200"/>
            <a:ext cx="2251762" cy="19094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629905" y="5105400"/>
            <a:ext cx="1786508" cy="1342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7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FFFF00"/>
                </a:solidFill>
              </a:rPr>
              <a:t>Concentration</a:t>
            </a:r>
            <a:r>
              <a:rPr lang="en-US" dirty="0"/>
              <a:t> on Reaction Rate</a:t>
            </a:r>
          </a:p>
        </p:txBody>
      </p:sp>
      <p:sp>
        <p:nvSpPr>
          <p:cNvPr id="10" name="Text Placeholder 9"/>
          <p:cNvSpPr>
            <a:spLocks noGrp="1"/>
          </p:cNvSpPr>
          <p:nvPr>
            <p:ph type="body" sz="quarter" idx="12"/>
          </p:nvPr>
        </p:nvSpPr>
        <p:spPr>
          <a:xfrm>
            <a:off x="69" y="1676399"/>
            <a:ext cx="9140549" cy="5181601"/>
          </a:xfrm>
        </p:spPr>
        <p:txBody>
          <a:bodyPr/>
          <a:lstStyle/>
          <a:p>
            <a:pPr marL="1586" lvl="1" indent="0">
              <a:buNone/>
            </a:pPr>
            <a:r>
              <a:rPr lang="en-US" dirty="0">
                <a:solidFill>
                  <a:srgbClr val="FF0000"/>
                </a:solidFill>
              </a:rPr>
              <a:t>Which highway will tend to have the most accidents and why?</a:t>
            </a:r>
            <a:endParaRPr lang="en-US" altLang="en-US" dirty="0">
              <a:solidFill>
                <a:srgbClr val="00B050"/>
              </a:solidFill>
            </a:endParaRPr>
          </a:p>
        </p:txBody>
      </p:sp>
      <p:pic>
        <p:nvPicPr>
          <p:cNvPr id="5" name="Picture 4">
            <a:extLst>
              <a:ext uri="{FF2B5EF4-FFF2-40B4-BE49-F238E27FC236}">
                <a16:creationId xmlns:a16="http://schemas.microsoft.com/office/drawing/2014/main" id="{D8FC97C2-F2CB-4368-A56C-9F4EC1088554}"/>
              </a:ext>
            </a:extLst>
          </p:cNvPr>
          <p:cNvPicPr>
            <a:picLocks noChangeAspect="1"/>
          </p:cNvPicPr>
          <p:nvPr/>
        </p:nvPicPr>
        <p:blipFill>
          <a:blip r:embed="rId3"/>
          <a:stretch>
            <a:fillRect/>
          </a:stretch>
        </p:blipFill>
        <p:spPr>
          <a:xfrm>
            <a:off x="4045884" y="2605917"/>
            <a:ext cx="5078169" cy="3412209"/>
          </a:xfrm>
          <a:prstGeom prst="rect">
            <a:avLst/>
          </a:prstGeom>
        </p:spPr>
      </p:pic>
      <p:pic>
        <p:nvPicPr>
          <p:cNvPr id="7" name="Picture 6">
            <a:extLst>
              <a:ext uri="{FF2B5EF4-FFF2-40B4-BE49-F238E27FC236}">
                <a16:creationId xmlns:a16="http://schemas.microsoft.com/office/drawing/2014/main" id="{3B643713-AD9D-4DF3-87D8-2266B25DBCBB}"/>
              </a:ext>
            </a:extLst>
          </p:cNvPr>
          <p:cNvPicPr>
            <a:picLocks noChangeAspect="1"/>
          </p:cNvPicPr>
          <p:nvPr/>
        </p:nvPicPr>
        <p:blipFill>
          <a:blip r:embed="rId4"/>
          <a:stretch>
            <a:fillRect/>
          </a:stretch>
        </p:blipFill>
        <p:spPr>
          <a:xfrm>
            <a:off x="19947" y="2667000"/>
            <a:ext cx="3935826" cy="3128732"/>
          </a:xfrm>
          <a:prstGeom prst="rect">
            <a:avLst/>
          </a:prstGeom>
        </p:spPr>
      </p:pic>
    </p:spTree>
    <p:extLst>
      <p:ext uri="{BB962C8B-B14F-4D97-AF65-F5344CB8AC3E}">
        <p14:creationId xmlns:p14="http://schemas.microsoft.com/office/powerpoint/2010/main" val="350195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7" name="Picture 11"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59"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71" y="94"/>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3170416-775F-4D47-9CB0-FD1D4187372F}"/>
              </a:ext>
            </a:extLst>
          </p:cNvPr>
          <p:cNvPicPr>
            <a:picLocks noChangeAspect="1"/>
          </p:cNvPicPr>
          <p:nvPr/>
        </p:nvPicPr>
        <p:blipFill>
          <a:blip r:embed="rId5"/>
          <a:stretch>
            <a:fillRect/>
          </a:stretch>
        </p:blipFill>
        <p:spPr>
          <a:xfrm>
            <a:off x="180609" y="1352709"/>
            <a:ext cx="8740897" cy="5319221"/>
          </a:xfrm>
          <a:prstGeom prst="rect">
            <a:avLst/>
          </a:prstGeom>
        </p:spPr>
      </p:pic>
    </p:spTree>
    <p:extLst>
      <p:ext uri="{BB962C8B-B14F-4D97-AF65-F5344CB8AC3E}">
        <p14:creationId xmlns:p14="http://schemas.microsoft.com/office/powerpoint/2010/main" val="3453250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FFFF00"/>
                </a:solidFill>
              </a:rPr>
              <a:t>Concentration</a:t>
            </a:r>
            <a:r>
              <a:rPr lang="en-US" dirty="0"/>
              <a:t> on Reaction Rate</a:t>
            </a:r>
          </a:p>
        </p:txBody>
      </p:sp>
      <p:sp>
        <p:nvSpPr>
          <p:cNvPr id="10" name="Text Placeholder 9"/>
          <p:cNvSpPr>
            <a:spLocks noGrp="1"/>
          </p:cNvSpPr>
          <p:nvPr>
            <p:ph type="body" sz="quarter" idx="12"/>
          </p:nvPr>
        </p:nvSpPr>
        <p:spPr>
          <a:xfrm>
            <a:off x="69" y="1377153"/>
            <a:ext cx="5029187" cy="5480848"/>
          </a:xfrm>
        </p:spPr>
        <p:txBody>
          <a:bodyPr/>
          <a:lstStyle/>
          <a:p>
            <a:pPr marL="1586" lvl="1" indent="0">
              <a:buNone/>
            </a:pPr>
            <a:r>
              <a:rPr lang="en-US" sz="2800" dirty="0">
                <a:solidFill>
                  <a:srgbClr val="FF0000"/>
                </a:solidFill>
              </a:rPr>
              <a:t>The higher the concentration of reactants, the </a:t>
            </a:r>
            <a:r>
              <a:rPr lang="en-US" sz="2800" dirty="0">
                <a:solidFill>
                  <a:srgbClr val="00B0F0"/>
                </a:solidFill>
                <a:effectLst>
                  <a:outerShdw blurRad="38100" dist="38100" dir="2700000" algn="tl">
                    <a:srgbClr val="000000">
                      <a:alpha val="43137"/>
                    </a:srgbClr>
                  </a:outerShdw>
                </a:effectLst>
              </a:rPr>
              <a:t>more frequently reactant molecules collide </a:t>
            </a:r>
            <a:r>
              <a:rPr lang="en-US" sz="2800" dirty="0">
                <a:solidFill>
                  <a:srgbClr val="FF0000"/>
                </a:solidFill>
              </a:rPr>
              <a:t>and the faster the reaction proceeds to product(s).  </a:t>
            </a:r>
            <a:r>
              <a:rPr lang="en-US" sz="2800" dirty="0">
                <a:solidFill>
                  <a:srgbClr val="0070C0"/>
                </a:solidFill>
              </a:rPr>
              <a:t>[Kinetic Theory]</a:t>
            </a:r>
          </a:p>
          <a:p>
            <a:pPr>
              <a:lnSpc>
                <a:spcPct val="90000"/>
              </a:lnSpc>
            </a:pPr>
            <a:r>
              <a:rPr lang="en-US" altLang="en-US" sz="2800" dirty="0">
                <a:solidFill>
                  <a:srgbClr val="7030A0"/>
                </a:solidFill>
              </a:rPr>
              <a:t>The </a:t>
            </a:r>
            <a:r>
              <a:rPr lang="en-US" altLang="en-US" sz="2800" b="1" dirty="0">
                <a:solidFill>
                  <a:srgbClr val="EA6F1E"/>
                </a:solidFill>
                <a:effectLst>
                  <a:outerShdw blurRad="38100" dist="38100" dir="2700000" algn="tl">
                    <a:srgbClr val="000000">
                      <a:alpha val="43137"/>
                    </a:srgbClr>
                  </a:outerShdw>
                </a:effectLst>
                <a:latin typeface="+mj-lt"/>
                <a:cs typeface="Times New Roman" panose="02020603050405020304" pitchFamily="18" charset="0"/>
              </a:rPr>
              <a:t>concentration</a:t>
            </a:r>
            <a:r>
              <a:rPr lang="en-US" altLang="en-US" sz="2800" b="1" i="1" dirty="0">
                <a:solidFill>
                  <a:srgbClr val="EA6F1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2800" i="1" dirty="0">
                <a:solidFill>
                  <a:srgbClr val="7030A0"/>
                </a:solidFill>
                <a:latin typeface="Times New Roman" panose="02020603050405020304" pitchFamily="18" charset="0"/>
                <a:cs typeface="Times New Roman" panose="02020603050405020304" pitchFamily="18" charset="0"/>
              </a:rPr>
              <a:t>number of particles in a given volume</a:t>
            </a:r>
            <a:r>
              <a:rPr lang="en-US" altLang="en-US" sz="2800" dirty="0">
                <a:solidFill>
                  <a:srgbClr val="7030A0"/>
                </a:solidFill>
              </a:rPr>
              <a:t>) affects the rate at which reactions occur.</a:t>
            </a:r>
          </a:p>
        </p:txBody>
      </p:sp>
      <p:pic>
        <p:nvPicPr>
          <p:cNvPr id="6" name="Content Placeholder 5" descr="parkinglotjam.jpg"/>
          <p:cNvPicPr>
            <a:picLocks noGrp="1" noChangeAspect="1"/>
          </p:cNvPicPr>
          <p:nvPr>
            <p:ph sz="quarter" idx="13"/>
          </p:nvPr>
        </p:nvPicPr>
        <p:blipFill>
          <a:blip r:embed="rId3" cstate="print"/>
          <a:stretch>
            <a:fillRect/>
          </a:stretch>
        </p:blipFill>
        <p:spPr>
          <a:xfrm>
            <a:off x="5130277" y="1858011"/>
            <a:ext cx="3937579" cy="3508723"/>
          </a:xfrm>
        </p:spPr>
      </p:pic>
      <p:sp>
        <p:nvSpPr>
          <p:cNvPr id="8" name="Rectangle 3"/>
          <p:cNvSpPr txBox="1">
            <a:spLocks noChangeArrowheads="1"/>
          </p:cNvSpPr>
          <p:nvPr/>
        </p:nvSpPr>
        <p:spPr bwMode="auto">
          <a:xfrm>
            <a:off x="19880" y="6101518"/>
            <a:ext cx="9143998" cy="527882"/>
          </a:xfrm>
          <a:prstGeom prst="rect">
            <a:avLst/>
          </a:prstGeom>
          <a:solidFill>
            <a:schemeClr val="tx2"/>
          </a:solidFill>
          <a:ln>
            <a:noFill/>
          </a:ln>
          <a:effectLst/>
        </p:spPr>
        <p:txBody>
          <a:bodyPr vert="horz" wrap="square" lIns="181620" tIns="90809" rIns="323958" bIns="9522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lgn="ctr" eaLnBrk="1" hangingPunct="1">
              <a:buFont typeface="Wingdings" pitchFamily="2" charset="2"/>
              <a:buNone/>
            </a:pPr>
            <a:r>
              <a:rPr lang="en-US" sz="2100" b="1" dirty="0">
                <a:solidFill>
                  <a:srgbClr val="FFFFFF"/>
                </a:solidFill>
              </a:rPr>
              <a:t>How are concentration and reaction rate related?</a:t>
            </a:r>
          </a:p>
        </p:txBody>
      </p:sp>
    </p:spTree>
    <p:extLst>
      <p:ext uri="{BB962C8B-B14F-4D97-AF65-F5344CB8AC3E}">
        <p14:creationId xmlns:p14="http://schemas.microsoft.com/office/powerpoint/2010/main" val="1737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FFFF00"/>
                </a:solidFill>
              </a:rPr>
              <a:t>Concentration</a:t>
            </a:r>
            <a:r>
              <a:rPr lang="en-US" dirty="0"/>
              <a:t> on Reaction Rate</a:t>
            </a:r>
          </a:p>
        </p:txBody>
      </p:sp>
      <p:sp>
        <p:nvSpPr>
          <p:cNvPr id="10" name="Text Placeholder 9"/>
          <p:cNvSpPr>
            <a:spLocks noGrp="1"/>
          </p:cNvSpPr>
          <p:nvPr>
            <p:ph type="body" sz="quarter" idx="12"/>
          </p:nvPr>
        </p:nvSpPr>
        <p:spPr>
          <a:xfrm>
            <a:off x="69" y="1858011"/>
            <a:ext cx="5029187" cy="4999990"/>
          </a:xfrm>
        </p:spPr>
        <p:txBody>
          <a:bodyPr/>
          <a:lstStyle/>
          <a:p>
            <a:pPr>
              <a:lnSpc>
                <a:spcPct val="90000"/>
              </a:lnSpc>
            </a:pPr>
            <a:r>
              <a:rPr lang="en-US" altLang="en-US" sz="3200" dirty="0">
                <a:solidFill>
                  <a:srgbClr val="00B050"/>
                </a:solidFill>
              </a:rPr>
              <a:t>Cramming more particles into a fixed volume increases the concentration of reactants, and, thus, the </a:t>
            </a:r>
            <a:r>
              <a:rPr lang="en-US" altLang="en-US" sz="3200" dirty="0">
                <a:solidFill>
                  <a:schemeClr val="tx1"/>
                </a:solidFill>
              </a:rPr>
              <a:t>frequency of collisions</a:t>
            </a:r>
            <a:r>
              <a:rPr lang="en-US" altLang="en-US" sz="3200" dirty="0">
                <a:solidFill>
                  <a:srgbClr val="00B050"/>
                </a:solidFill>
              </a:rPr>
              <a:t>.</a:t>
            </a:r>
          </a:p>
        </p:txBody>
      </p:sp>
      <p:pic>
        <p:nvPicPr>
          <p:cNvPr id="6" name="Content Placeholder 5" descr="parkinglotjam.jpg"/>
          <p:cNvPicPr>
            <a:picLocks noGrp="1" noChangeAspect="1"/>
          </p:cNvPicPr>
          <p:nvPr>
            <p:ph sz="quarter" idx="13"/>
          </p:nvPr>
        </p:nvPicPr>
        <p:blipFill>
          <a:blip r:embed="rId3" cstate="print"/>
          <a:stretch>
            <a:fillRect/>
          </a:stretch>
        </p:blipFill>
        <p:spPr>
          <a:xfrm>
            <a:off x="5130277" y="1858011"/>
            <a:ext cx="3937579" cy="3508723"/>
          </a:xfrm>
        </p:spPr>
      </p:pic>
      <p:sp>
        <p:nvSpPr>
          <p:cNvPr id="8" name="Rectangle 3"/>
          <p:cNvSpPr txBox="1">
            <a:spLocks noChangeArrowheads="1"/>
          </p:cNvSpPr>
          <p:nvPr/>
        </p:nvSpPr>
        <p:spPr bwMode="auto">
          <a:xfrm>
            <a:off x="2" y="5715000"/>
            <a:ext cx="9143998" cy="527882"/>
          </a:xfrm>
          <a:prstGeom prst="rect">
            <a:avLst/>
          </a:prstGeom>
          <a:solidFill>
            <a:schemeClr val="tx2"/>
          </a:solidFill>
          <a:ln>
            <a:noFill/>
          </a:ln>
          <a:effectLst/>
        </p:spPr>
        <p:txBody>
          <a:bodyPr vert="horz" wrap="square" lIns="181620" tIns="90809" rIns="323958" bIns="9522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lgn="ctr" eaLnBrk="1" hangingPunct="1">
              <a:buFont typeface="Wingdings" pitchFamily="2" charset="2"/>
              <a:buNone/>
            </a:pPr>
            <a:r>
              <a:rPr lang="en-US" sz="2100" b="1" dirty="0">
                <a:solidFill>
                  <a:srgbClr val="FFFFFF"/>
                </a:solidFill>
              </a:rPr>
              <a:t>As </a:t>
            </a:r>
            <a:r>
              <a:rPr lang="en-US" sz="2100" b="1" dirty="0">
                <a:solidFill>
                  <a:srgbClr val="FFFF00"/>
                </a:solidFill>
              </a:rPr>
              <a:t>concentration</a:t>
            </a:r>
            <a:r>
              <a:rPr lang="en-US" sz="2100" b="1" dirty="0">
                <a:solidFill>
                  <a:srgbClr val="FFFFFF"/>
                </a:solidFill>
              </a:rPr>
              <a:t> of reactants increases, reaction rate increases.</a:t>
            </a:r>
          </a:p>
        </p:txBody>
      </p:sp>
    </p:spTree>
    <p:extLst>
      <p:ext uri="{BB962C8B-B14F-4D97-AF65-F5344CB8AC3E}">
        <p14:creationId xmlns:p14="http://schemas.microsoft.com/office/powerpoint/2010/main" val="346834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FFFF00"/>
                </a:solidFill>
              </a:rPr>
              <a:t>Concentration</a:t>
            </a:r>
            <a:r>
              <a:rPr lang="en-US" dirty="0"/>
              <a:t> on Reaction Rate</a:t>
            </a:r>
          </a:p>
        </p:txBody>
      </p:sp>
      <p:sp>
        <p:nvSpPr>
          <p:cNvPr id="7" name="Text Placeholder 6"/>
          <p:cNvSpPr>
            <a:spLocks noGrp="1"/>
          </p:cNvSpPr>
          <p:nvPr>
            <p:ph type="body" sz="quarter" idx="12"/>
          </p:nvPr>
        </p:nvSpPr>
        <p:spPr>
          <a:xfrm>
            <a:off x="23" y="1377153"/>
            <a:ext cx="4876782" cy="5480848"/>
          </a:xfrm>
        </p:spPr>
        <p:txBody>
          <a:bodyPr lIns="181747" tIns="90872"/>
          <a:lstStyle/>
          <a:p>
            <a:pPr marL="1587" lvl="1" indent="0">
              <a:buNone/>
            </a:pPr>
            <a:r>
              <a:rPr lang="en-US" sz="3600" dirty="0">
                <a:solidFill>
                  <a:srgbClr val="FF0000"/>
                </a:solidFill>
              </a:rPr>
              <a:t>Concentration can increase by:</a:t>
            </a:r>
          </a:p>
          <a:p>
            <a:pPr marL="804863" lvl="2" indent="-407988">
              <a:spcBef>
                <a:spcPts val="1800"/>
              </a:spcBef>
            </a:pPr>
            <a:r>
              <a:rPr lang="en-US" sz="3600" dirty="0">
                <a:solidFill>
                  <a:srgbClr val="00B050"/>
                </a:solidFill>
              </a:rPr>
              <a:t>Decreasing volume</a:t>
            </a:r>
          </a:p>
          <a:p>
            <a:pPr marL="804863" lvl="2" indent="-407988">
              <a:spcBef>
                <a:spcPts val="1800"/>
              </a:spcBef>
            </a:pPr>
            <a:r>
              <a:rPr lang="en-US" sz="3600" dirty="0">
                <a:solidFill>
                  <a:srgbClr val="7030A0"/>
                </a:solidFill>
              </a:rPr>
              <a:t>Adding more reactants</a:t>
            </a:r>
          </a:p>
        </p:txBody>
      </p:sp>
      <p:sp>
        <p:nvSpPr>
          <p:cNvPr id="20" name="Rectangle 19"/>
          <p:cNvSpPr/>
          <p:nvPr/>
        </p:nvSpPr>
        <p:spPr bwMode="auto">
          <a:xfrm>
            <a:off x="5914894" y="1559718"/>
            <a:ext cx="2341102" cy="1762125"/>
          </a:xfrm>
          <a:prstGeom prst="rect">
            <a:avLst/>
          </a:prstGeom>
          <a:no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1" name="Oval 20"/>
          <p:cNvSpPr/>
          <p:nvPr/>
        </p:nvSpPr>
        <p:spPr bwMode="auto">
          <a:xfrm>
            <a:off x="5998953" y="254134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2" name="Oval 21"/>
          <p:cNvSpPr/>
          <p:nvPr/>
        </p:nvSpPr>
        <p:spPr bwMode="auto">
          <a:xfrm>
            <a:off x="6252723" y="2031688"/>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3" name="Oval 22"/>
          <p:cNvSpPr/>
          <p:nvPr/>
        </p:nvSpPr>
        <p:spPr bwMode="auto">
          <a:xfrm>
            <a:off x="7110531" y="212224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4" name="Oval 23"/>
          <p:cNvSpPr/>
          <p:nvPr/>
        </p:nvSpPr>
        <p:spPr bwMode="auto">
          <a:xfrm>
            <a:off x="6781707" y="245773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5" name="Oval 24"/>
          <p:cNvSpPr/>
          <p:nvPr/>
        </p:nvSpPr>
        <p:spPr bwMode="auto">
          <a:xfrm>
            <a:off x="7067643" y="2838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6" name="Oval 25"/>
          <p:cNvSpPr/>
          <p:nvPr/>
        </p:nvSpPr>
        <p:spPr bwMode="auto">
          <a:xfrm>
            <a:off x="7473316" y="265564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7" name="Oval 26"/>
          <p:cNvSpPr/>
          <p:nvPr/>
        </p:nvSpPr>
        <p:spPr bwMode="auto">
          <a:xfrm>
            <a:off x="8122509" y="178860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8" name="Oval 27"/>
          <p:cNvSpPr/>
          <p:nvPr/>
        </p:nvSpPr>
        <p:spPr bwMode="auto">
          <a:xfrm>
            <a:off x="7283877" y="1964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9" name="Oval 28"/>
          <p:cNvSpPr/>
          <p:nvPr/>
        </p:nvSpPr>
        <p:spPr bwMode="auto">
          <a:xfrm>
            <a:off x="5990016" y="283877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0" name="Oval 29"/>
          <p:cNvSpPr/>
          <p:nvPr/>
        </p:nvSpPr>
        <p:spPr bwMode="auto">
          <a:xfrm>
            <a:off x="6209834" y="169576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1" name="Oval 30"/>
          <p:cNvSpPr/>
          <p:nvPr/>
        </p:nvSpPr>
        <p:spPr bwMode="auto">
          <a:xfrm>
            <a:off x="7644868" y="214859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2" name="Oval 31"/>
          <p:cNvSpPr/>
          <p:nvPr/>
        </p:nvSpPr>
        <p:spPr bwMode="auto">
          <a:xfrm>
            <a:off x="7845031" y="249111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3" name="Oval 32"/>
          <p:cNvSpPr/>
          <p:nvPr/>
        </p:nvSpPr>
        <p:spPr bwMode="auto">
          <a:xfrm>
            <a:off x="6867486" y="165290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4" name="Oval 33"/>
          <p:cNvSpPr/>
          <p:nvPr/>
        </p:nvSpPr>
        <p:spPr bwMode="auto">
          <a:xfrm>
            <a:off x="7369656" y="304854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5" name="Oval 34"/>
          <p:cNvSpPr/>
          <p:nvPr/>
        </p:nvSpPr>
        <p:spPr bwMode="auto">
          <a:xfrm>
            <a:off x="6495771" y="2076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6" name="Oval 35"/>
          <p:cNvSpPr/>
          <p:nvPr/>
        </p:nvSpPr>
        <p:spPr bwMode="auto">
          <a:xfrm>
            <a:off x="6538659" y="3012599"/>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7" name="Oval 36"/>
          <p:cNvSpPr/>
          <p:nvPr/>
        </p:nvSpPr>
        <p:spPr bwMode="auto">
          <a:xfrm>
            <a:off x="7644870" y="165290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8" name="Oval 37"/>
          <p:cNvSpPr/>
          <p:nvPr/>
        </p:nvSpPr>
        <p:spPr bwMode="auto">
          <a:xfrm>
            <a:off x="8086765" y="313880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0" name="Rectangle 39"/>
          <p:cNvSpPr/>
          <p:nvPr/>
        </p:nvSpPr>
        <p:spPr bwMode="auto">
          <a:xfrm>
            <a:off x="6567239" y="3652535"/>
            <a:ext cx="998989" cy="1762125"/>
          </a:xfrm>
          <a:prstGeom prst="rect">
            <a:avLst/>
          </a:prstGeom>
          <a:no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1" name="Oval 40"/>
          <p:cNvSpPr/>
          <p:nvPr/>
        </p:nvSpPr>
        <p:spPr bwMode="auto">
          <a:xfrm>
            <a:off x="6631585" y="462432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2" name="Oval 41"/>
          <p:cNvSpPr/>
          <p:nvPr/>
        </p:nvSpPr>
        <p:spPr bwMode="auto">
          <a:xfrm>
            <a:off x="6885355" y="411475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3" name="Oval 42"/>
          <p:cNvSpPr/>
          <p:nvPr/>
        </p:nvSpPr>
        <p:spPr bwMode="auto">
          <a:xfrm>
            <a:off x="7066733" y="454082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4" name="Oval 43"/>
          <p:cNvSpPr/>
          <p:nvPr/>
        </p:nvSpPr>
        <p:spPr bwMode="auto">
          <a:xfrm>
            <a:off x="7414339" y="4540829"/>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5" name="Oval 44"/>
          <p:cNvSpPr/>
          <p:nvPr/>
        </p:nvSpPr>
        <p:spPr bwMode="auto">
          <a:xfrm>
            <a:off x="7042623" y="479583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6" name="Oval 45"/>
          <p:cNvSpPr/>
          <p:nvPr/>
        </p:nvSpPr>
        <p:spPr bwMode="auto">
          <a:xfrm>
            <a:off x="6640512" y="4302474"/>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7" name="Oval 46"/>
          <p:cNvSpPr/>
          <p:nvPr/>
        </p:nvSpPr>
        <p:spPr bwMode="auto">
          <a:xfrm>
            <a:off x="6839357" y="506208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8" name="Oval 47"/>
          <p:cNvSpPr/>
          <p:nvPr/>
        </p:nvSpPr>
        <p:spPr bwMode="auto">
          <a:xfrm>
            <a:off x="7156987" y="390948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9" name="Oval 48"/>
          <p:cNvSpPr/>
          <p:nvPr/>
        </p:nvSpPr>
        <p:spPr bwMode="auto">
          <a:xfrm>
            <a:off x="6622648" y="492176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0" name="Oval 49"/>
          <p:cNvSpPr/>
          <p:nvPr/>
        </p:nvSpPr>
        <p:spPr bwMode="auto">
          <a:xfrm>
            <a:off x="6842466" y="3778763"/>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1" name="Oval 50"/>
          <p:cNvSpPr/>
          <p:nvPr/>
        </p:nvSpPr>
        <p:spPr bwMode="auto">
          <a:xfrm>
            <a:off x="6832192" y="449820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2" name="Oval 51"/>
          <p:cNvSpPr/>
          <p:nvPr/>
        </p:nvSpPr>
        <p:spPr bwMode="auto">
          <a:xfrm>
            <a:off x="7378585" y="4124048"/>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3" name="Oval 52"/>
          <p:cNvSpPr/>
          <p:nvPr/>
        </p:nvSpPr>
        <p:spPr bwMode="auto">
          <a:xfrm>
            <a:off x="7421476" y="3735883"/>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4" name="Oval 53"/>
          <p:cNvSpPr/>
          <p:nvPr/>
        </p:nvSpPr>
        <p:spPr bwMode="auto">
          <a:xfrm>
            <a:off x="6715581" y="517445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5" name="Oval 54"/>
          <p:cNvSpPr/>
          <p:nvPr/>
        </p:nvSpPr>
        <p:spPr bwMode="auto">
          <a:xfrm>
            <a:off x="7128402" y="415979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6" name="Oval 55"/>
          <p:cNvSpPr/>
          <p:nvPr/>
        </p:nvSpPr>
        <p:spPr bwMode="auto">
          <a:xfrm>
            <a:off x="7171291" y="509565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7" name="Oval 56"/>
          <p:cNvSpPr/>
          <p:nvPr/>
        </p:nvSpPr>
        <p:spPr bwMode="auto">
          <a:xfrm>
            <a:off x="6705322" y="395973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8" name="Oval 57"/>
          <p:cNvSpPr/>
          <p:nvPr/>
        </p:nvSpPr>
        <p:spPr bwMode="auto">
          <a:xfrm>
            <a:off x="7287453" y="4852994"/>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Tree>
    <p:extLst>
      <p:ext uri="{BB962C8B-B14F-4D97-AF65-F5344CB8AC3E}">
        <p14:creationId xmlns:p14="http://schemas.microsoft.com/office/powerpoint/2010/main" val="29187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Predict Reaction Rates</a:t>
            </a:r>
          </a:p>
        </p:txBody>
      </p:sp>
      <p:sp>
        <p:nvSpPr>
          <p:cNvPr id="6" name="Content Placeholder 5"/>
          <p:cNvSpPr>
            <a:spLocks noGrp="1"/>
          </p:cNvSpPr>
          <p:nvPr>
            <p:ph sz="quarter" idx="15"/>
          </p:nvPr>
        </p:nvSpPr>
        <p:spPr/>
        <p:txBody>
          <a:bodyPr lIns="181747" tIns="90872"/>
          <a:lstStyle/>
          <a:p>
            <a:r>
              <a:rPr lang="en-US" sz="2100" dirty="0"/>
              <a:t>A chemical engineer is developing a process for producing a new chemical. One step in the process involves reacting a solution of potassium hydroxide with a solid reactant. Which of the following actions would most likely increase the reaction rate for this step?</a:t>
            </a:r>
          </a:p>
          <a:p>
            <a:pPr marL="173547" indent="-173547">
              <a:buFont typeface="Arial" panose="020B0604020202020204" pitchFamily="34" charset="0"/>
              <a:buChar char="•"/>
            </a:pPr>
            <a:r>
              <a:rPr lang="en-US" sz="2100" dirty="0">
                <a:solidFill>
                  <a:srgbClr val="00B050"/>
                </a:solidFill>
              </a:rPr>
              <a:t>using larger pieces of the solid reactant</a:t>
            </a:r>
          </a:p>
          <a:p>
            <a:pPr marL="173547" indent="-173547">
              <a:buFont typeface="Arial" panose="020B0604020202020204" pitchFamily="34" charset="0"/>
              <a:buChar char="•"/>
            </a:pPr>
            <a:r>
              <a:rPr lang="en-US" sz="2100" dirty="0">
                <a:solidFill>
                  <a:srgbClr val="00B050"/>
                </a:solidFill>
              </a:rPr>
              <a:t>using a more concentrated potassium hydroxide solution</a:t>
            </a:r>
          </a:p>
          <a:p>
            <a:pPr marL="173547" indent="-173547">
              <a:buFont typeface="Arial" panose="020B0604020202020204" pitchFamily="34" charset="0"/>
              <a:buChar char="•"/>
            </a:pPr>
            <a:r>
              <a:rPr lang="en-US" sz="2100" dirty="0">
                <a:solidFill>
                  <a:srgbClr val="00B050"/>
                </a:solidFill>
              </a:rPr>
              <a:t>adding water to the system</a:t>
            </a:r>
          </a:p>
        </p:txBody>
      </p:sp>
      <p:sp>
        <p:nvSpPr>
          <p:cNvPr id="4" name="Content Placeholder 3"/>
          <p:cNvSpPr>
            <a:spLocks noGrp="1"/>
          </p:cNvSpPr>
          <p:nvPr>
            <p:ph sz="quarter" idx="16"/>
          </p:nvPr>
        </p:nvSpPr>
        <p:spPr>
          <a:xfrm>
            <a:off x="13" y="1377155"/>
            <a:ext cx="4419586" cy="5480845"/>
          </a:xfrm>
        </p:spPr>
        <p:txBody>
          <a:bodyPr/>
          <a:lstStyle/>
          <a:p>
            <a:r>
              <a:rPr lang="en-US" sz="2100" dirty="0"/>
              <a:t>Hydrogen peroxide (H</a:t>
            </a:r>
            <a:r>
              <a:rPr lang="en-US" sz="2100" baseline="-25000" dirty="0"/>
              <a:t>2</a:t>
            </a:r>
            <a:r>
              <a:rPr lang="en-US" sz="2100" dirty="0"/>
              <a:t>O</a:t>
            </a:r>
            <a:r>
              <a:rPr lang="en-US" sz="2100" baseline="-25000" dirty="0"/>
              <a:t>2</a:t>
            </a:r>
            <a:r>
              <a:rPr lang="en-US" sz="2100" dirty="0"/>
              <a:t>) readily decomposes to form water and oxygen gas:</a:t>
            </a:r>
          </a:p>
          <a:p>
            <a:r>
              <a:rPr lang="en-US" sz="2100" dirty="0"/>
              <a:t>2H</a:t>
            </a:r>
            <a:r>
              <a:rPr lang="en-US" sz="2100" baseline="-25000" dirty="0"/>
              <a:t>2</a:t>
            </a:r>
            <a:r>
              <a:rPr lang="en-US" sz="2100" dirty="0"/>
              <a:t>O</a:t>
            </a:r>
            <a:r>
              <a:rPr lang="en-US" sz="2100" baseline="-25000" dirty="0"/>
              <a:t>2</a:t>
            </a:r>
            <a:r>
              <a:rPr lang="en-US" sz="2100" dirty="0"/>
              <a:t>(</a:t>
            </a:r>
            <a:r>
              <a:rPr lang="en-US" sz="2100" i="1" dirty="0"/>
              <a:t>aq</a:t>
            </a:r>
            <a:r>
              <a:rPr lang="en-US" sz="2100" dirty="0"/>
              <a:t>) → 2H</a:t>
            </a:r>
            <a:r>
              <a:rPr lang="en-US" sz="2100" baseline="-25000" dirty="0"/>
              <a:t>2</a:t>
            </a:r>
            <a:r>
              <a:rPr lang="en-US" sz="2100" dirty="0"/>
              <a:t>O(</a:t>
            </a:r>
            <a:r>
              <a:rPr lang="en-US" sz="2100" i="1" dirty="0"/>
              <a:t>l</a:t>
            </a:r>
            <a:r>
              <a:rPr lang="en-US" sz="2100" dirty="0"/>
              <a:t>) + O</a:t>
            </a:r>
            <a:r>
              <a:rPr lang="en-US" sz="2100" baseline="-25000" dirty="0"/>
              <a:t>2</a:t>
            </a:r>
            <a:r>
              <a:rPr lang="en-US" sz="2100" dirty="0"/>
              <a:t>(</a:t>
            </a:r>
            <a:r>
              <a:rPr lang="en-US" sz="2100" i="1" dirty="0"/>
              <a:t>g</a:t>
            </a:r>
            <a:r>
              <a:rPr lang="en-US" sz="2100" dirty="0"/>
              <a:t>)</a:t>
            </a:r>
            <a:endParaRPr lang="en-US" sz="2100" baseline="-25000" dirty="0"/>
          </a:p>
          <a:p>
            <a:r>
              <a:rPr lang="en-US" sz="2100" dirty="0"/>
              <a:t>Which concentration of hydrogen peroxide (1%, 5%, 30%) would produce the fastest reaction? Explain using kinetic theory.</a:t>
            </a:r>
          </a:p>
          <a:p>
            <a:endParaRPr lang="en-US" sz="2100" dirty="0"/>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152401" y="152400"/>
            <a:ext cx="905192" cy="737235"/>
          </a:xfrm>
          <a:prstGeom prst="rect">
            <a:avLst/>
          </a:prstGeom>
        </p:spPr>
      </p:pic>
    </p:spTree>
    <p:extLst>
      <p:ext uri="{BB962C8B-B14F-4D97-AF65-F5344CB8AC3E}">
        <p14:creationId xmlns:p14="http://schemas.microsoft.com/office/powerpoint/2010/main" val="359717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Predict Reaction Rates</a:t>
            </a:r>
          </a:p>
        </p:txBody>
      </p:sp>
      <p:sp>
        <p:nvSpPr>
          <p:cNvPr id="6" name="Content Placeholder 5"/>
          <p:cNvSpPr>
            <a:spLocks noGrp="1"/>
          </p:cNvSpPr>
          <p:nvPr>
            <p:ph sz="quarter" idx="15"/>
          </p:nvPr>
        </p:nvSpPr>
        <p:spPr/>
        <p:txBody>
          <a:bodyPr lIns="181747" tIns="90872"/>
          <a:lstStyle/>
          <a:p>
            <a:r>
              <a:rPr lang="en-US" sz="2100" dirty="0"/>
              <a:t>A chemical engineer is developing a process for producing a new chemical. One step in the process involves reacting a solution of potassium hydroxide with a solid reactant. Which of the following actions would most likely increase the reaction rate for this step?</a:t>
            </a:r>
          </a:p>
          <a:p>
            <a:pPr marL="173547" indent="-173547">
              <a:buFont typeface="Arial" panose="020B0604020202020204" pitchFamily="34" charset="0"/>
              <a:buChar char="•"/>
            </a:pPr>
            <a:r>
              <a:rPr lang="en-US" sz="2100" b="1" dirty="0">
                <a:solidFill>
                  <a:srgbClr val="FF0000"/>
                </a:solidFill>
              </a:rPr>
              <a:t>using a more concentrated potassium hydroxide solution</a:t>
            </a:r>
          </a:p>
        </p:txBody>
      </p:sp>
      <p:sp>
        <p:nvSpPr>
          <p:cNvPr id="4" name="Content Placeholder 3"/>
          <p:cNvSpPr>
            <a:spLocks noGrp="1"/>
          </p:cNvSpPr>
          <p:nvPr>
            <p:ph sz="quarter" idx="16"/>
          </p:nvPr>
        </p:nvSpPr>
        <p:spPr>
          <a:xfrm>
            <a:off x="13" y="1377155"/>
            <a:ext cx="4419586" cy="5480845"/>
          </a:xfrm>
        </p:spPr>
        <p:txBody>
          <a:bodyPr/>
          <a:lstStyle/>
          <a:p>
            <a:r>
              <a:rPr lang="en-US" sz="2100" dirty="0"/>
              <a:t>Hydrogen peroxide (H</a:t>
            </a:r>
            <a:r>
              <a:rPr lang="en-US" sz="2100" baseline="-25000" dirty="0"/>
              <a:t>2</a:t>
            </a:r>
            <a:r>
              <a:rPr lang="en-US" sz="2100" dirty="0"/>
              <a:t>O</a:t>
            </a:r>
            <a:r>
              <a:rPr lang="en-US" sz="2100" baseline="-25000" dirty="0"/>
              <a:t>2</a:t>
            </a:r>
            <a:r>
              <a:rPr lang="en-US" sz="2100" dirty="0"/>
              <a:t>) readily decomposes to form water and oxygen gas:</a:t>
            </a:r>
          </a:p>
          <a:p>
            <a:r>
              <a:rPr lang="en-US" sz="2100" dirty="0"/>
              <a:t>2H</a:t>
            </a:r>
            <a:r>
              <a:rPr lang="en-US" sz="2100" baseline="-25000" dirty="0"/>
              <a:t>2</a:t>
            </a:r>
            <a:r>
              <a:rPr lang="en-US" sz="2100" dirty="0"/>
              <a:t>O</a:t>
            </a:r>
            <a:r>
              <a:rPr lang="en-US" sz="2100" baseline="-25000" dirty="0"/>
              <a:t>2</a:t>
            </a:r>
            <a:r>
              <a:rPr lang="en-US" sz="2100" dirty="0"/>
              <a:t>(</a:t>
            </a:r>
            <a:r>
              <a:rPr lang="en-US" sz="2100" i="1" dirty="0"/>
              <a:t>aq</a:t>
            </a:r>
            <a:r>
              <a:rPr lang="en-US" sz="2100" dirty="0"/>
              <a:t>) → 2H</a:t>
            </a:r>
            <a:r>
              <a:rPr lang="en-US" sz="2100" baseline="-25000" dirty="0"/>
              <a:t>2</a:t>
            </a:r>
            <a:r>
              <a:rPr lang="en-US" sz="2100" dirty="0"/>
              <a:t>O(</a:t>
            </a:r>
            <a:r>
              <a:rPr lang="en-US" sz="2100" i="1" dirty="0"/>
              <a:t>l</a:t>
            </a:r>
            <a:r>
              <a:rPr lang="en-US" sz="2100" dirty="0"/>
              <a:t>) + O</a:t>
            </a:r>
            <a:r>
              <a:rPr lang="en-US" sz="2100" baseline="-25000" dirty="0"/>
              <a:t>2</a:t>
            </a:r>
            <a:r>
              <a:rPr lang="en-US" sz="2100" dirty="0"/>
              <a:t>(</a:t>
            </a:r>
            <a:r>
              <a:rPr lang="en-US" sz="2100" i="1" dirty="0"/>
              <a:t>g</a:t>
            </a:r>
            <a:r>
              <a:rPr lang="en-US" sz="2100" dirty="0"/>
              <a:t>)</a:t>
            </a:r>
            <a:endParaRPr lang="en-US" sz="2100" baseline="-25000" dirty="0"/>
          </a:p>
          <a:p>
            <a:r>
              <a:rPr lang="en-US" sz="2100" dirty="0"/>
              <a:t>Which concentration of hydrogen peroxide (1%, 5%, </a:t>
            </a:r>
            <a:r>
              <a:rPr lang="en-US" sz="2100" b="1" dirty="0">
                <a:solidFill>
                  <a:srgbClr val="FF0000"/>
                </a:solidFill>
              </a:rPr>
              <a:t>30%</a:t>
            </a:r>
            <a:r>
              <a:rPr lang="en-US" sz="2100" dirty="0"/>
              <a:t>) would produce the fastest reaction? Explain using kinetic theory.</a:t>
            </a:r>
          </a:p>
          <a:p>
            <a:r>
              <a:rPr lang="en-US" sz="2100" b="1" kern="1200" dirty="0">
                <a:solidFill>
                  <a:srgbClr val="FF0000"/>
                </a:solidFill>
                <a:latin typeface="Times New Roman" panose="02020603050405020304" pitchFamily="18" charset="0"/>
                <a:cs typeface="Times New Roman" panose="02020603050405020304" pitchFamily="18" charset="0"/>
              </a:rPr>
              <a:t>Percentage by mass or volume of solute in the solution indicates </a:t>
            </a:r>
            <a:r>
              <a:rPr lang="en-US" sz="2100" b="1" kern="1200" dirty="0">
                <a:solidFill>
                  <a:srgbClr val="0070C0"/>
                </a:solidFill>
                <a:latin typeface="Times New Roman" panose="02020603050405020304" pitchFamily="18" charset="0"/>
                <a:cs typeface="Times New Roman" panose="02020603050405020304" pitchFamily="18" charset="0"/>
              </a:rPr>
              <a:t>concentration</a:t>
            </a:r>
            <a:r>
              <a:rPr lang="en-US" sz="2100" b="1" kern="1200" dirty="0">
                <a:solidFill>
                  <a:srgbClr val="FF0000"/>
                </a:solidFill>
                <a:latin typeface="Times New Roman" panose="02020603050405020304" pitchFamily="18" charset="0"/>
                <a:cs typeface="Times New Roman" panose="02020603050405020304" pitchFamily="18" charset="0"/>
              </a:rPr>
              <a:t>.</a:t>
            </a:r>
            <a:r>
              <a:rPr lang="en-US" sz="2100" b="1" dirty="0">
                <a:solidFill>
                  <a:srgbClr val="FF0000"/>
                </a:solidFill>
                <a:latin typeface="Times New Roman" panose="02020603050405020304" pitchFamily="18" charset="0"/>
                <a:cs typeface="Times New Roman" panose="02020603050405020304" pitchFamily="18" charset="0"/>
              </a:rPr>
              <a:t>  Higher concentration means </a:t>
            </a:r>
            <a:r>
              <a:rPr lang="en-US" sz="2100" b="1" dirty="0">
                <a:solidFill>
                  <a:srgbClr val="0070C0"/>
                </a:solidFill>
                <a:latin typeface="Times New Roman" panose="02020603050405020304" pitchFamily="18" charset="0"/>
                <a:cs typeface="Times New Roman" panose="02020603050405020304" pitchFamily="18" charset="0"/>
              </a:rPr>
              <a:t>more frequent collisions</a:t>
            </a:r>
            <a:r>
              <a:rPr lang="en-US" sz="2100" b="1" dirty="0">
                <a:solidFill>
                  <a:srgbClr val="FF0000"/>
                </a:solidFill>
                <a:latin typeface="Times New Roman" panose="02020603050405020304" pitchFamily="18" charset="0"/>
                <a:cs typeface="Times New Roman" panose="02020603050405020304" pitchFamily="18" charset="0"/>
              </a:rPr>
              <a:t> &amp; faster reaction.</a:t>
            </a:r>
          </a:p>
          <a:p>
            <a:r>
              <a:rPr lang="en-US" sz="2100" dirty="0"/>
              <a:t> </a:t>
            </a:r>
          </a:p>
          <a:p>
            <a:endParaRPr lang="en-US" sz="2100" dirty="0"/>
          </a:p>
        </p:txBody>
      </p:sp>
      <p:pic>
        <p:nvPicPr>
          <p:cNvPr id="7" name="Picture 6" descr="quick_check-01.eps"/>
          <p:cNvPicPr/>
          <p:nvPr/>
        </p:nvPicPr>
        <p:blipFill>
          <a:blip r:embed="rId3">
            <a:extLst>
              <a:ext uri="{28A0092B-C50C-407E-A947-70E740481C1C}">
                <a14:useLocalDpi xmlns:a14="http://schemas.microsoft.com/office/drawing/2010/main" val="0"/>
              </a:ext>
            </a:extLst>
          </a:blip>
          <a:stretch>
            <a:fillRect/>
          </a:stretch>
        </p:blipFill>
        <p:spPr>
          <a:xfrm>
            <a:off x="152401" y="152400"/>
            <a:ext cx="905192" cy="737235"/>
          </a:xfrm>
          <a:prstGeom prst="rect">
            <a:avLst/>
          </a:prstGeom>
        </p:spPr>
      </p:pic>
    </p:spTree>
    <p:extLst>
      <p:ext uri="{BB962C8B-B14F-4D97-AF65-F5344CB8AC3E}">
        <p14:creationId xmlns:p14="http://schemas.microsoft.com/office/powerpoint/2010/main" val="3199935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00B0F0"/>
                </a:solidFill>
              </a:rPr>
              <a:t>Pressure</a:t>
            </a:r>
            <a:r>
              <a:rPr lang="en-US" dirty="0"/>
              <a:t> on Reaction Rate</a:t>
            </a:r>
          </a:p>
        </p:txBody>
      </p:sp>
      <p:sp>
        <p:nvSpPr>
          <p:cNvPr id="20" name="Rectangle 19"/>
          <p:cNvSpPr/>
          <p:nvPr/>
        </p:nvSpPr>
        <p:spPr bwMode="auto">
          <a:xfrm>
            <a:off x="5914894" y="1559718"/>
            <a:ext cx="2341102" cy="1762125"/>
          </a:xfrm>
          <a:prstGeom prst="rect">
            <a:avLst/>
          </a:prstGeom>
          <a:no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1" name="Oval 20"/>
          <p:cNvSpPr/>
          <p:nvPr/>
        </p:nvSpPr>
        <p:spPr bwMode="auto">
          <a:xfrm>
            <a:off x="5998953" y="254134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2" name="Oval 21"/>
          <p:cNvSpPr/>
          <p:nvPr/>
        </p:nvSpPr>
        <p:spPr bwMode="auto">
          <a:xfrm>
            <a:off x="6252723" y="2031688"/>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3" name="Oval 22"/>
          <p:cNvSpPr/>
          <p:nvPr/>
        </p:nvSpPr>
        <p:spPr bwMode="auto">
          <a:xfrm>
            <a:off x="7110531" y="212224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4" name="Oval 23"/>
          <p:cNvSpPr/>
          <p:nvPr/>
        </p:nvSpPr>
        <p:spPr bwMode="auto">
          <a:xfrm>
            <a:off x="6781707" y="245773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5" name="Oval 24"/>
          <p:cNvSpPr/>
          <p:nvPr/>
        </p:nvSpPr>
        <p:spPr bwMode="auto">
          <a:xfrm>
            <a:off x="7067643" y="2838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6" name="Oval 25"/>
          <p:cNvSpPr/>
          <p:nvPr/>
        </p:nvSpPr>
        <p:spPr bwMode="auto">
          <a:xfrm>
            <a:off x="7473316" y="265564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7" name="Oval 26"/>
          <p:cNvSpPr/>
          <p:nvPr/>
        </p:nvSpPr>
        <p:spPr bwMode="auto">
          <a:xfrm>
            <a:off x="8122509" y="178860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8" name="Oval 27"/>
          <p:cNvSpPr/>
          <p:nvPr/>
        </p:nvSpPr>
        <p:spPr bwMode="auto">
          <a:xfrm>
            <a:off x="7283877" y="1964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9" name="Oval 28"/>
          <p:cNvSpPr/>
          <p:nvPr/>
        </p:nvSpPr>
        <p:spPr bwMode="auto">
          <a:xfrm>
            <a:off x="5990016" y="283877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0" name="Oval 29"/>
          <p:cNvSpPr/>
          <p:nvPr/>
        </p:nvSpPr>
        <p:spPr bwMode="auto">
          <a:xfrm>
            <a:off x="6209834" y="169576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1" name="Oval 30"/>
          <p:cNvSpPr/>
          <p:nvPr/>
        </p:nvSpPr>
        <p:spPr bwMode="auto">
          <a:xfrm>
            <a:off x="7644868" y="214859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2" name="Oval 31"/>
          <p:cNvSpPr/>
          <p:nvPr/>
        </p:nvSpPr>
        <p:spPr bwMode="auto">
          <a:xfrm>
            <a:off x="7845031" y="249111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3" name="Oval 32"/>
          <p:cNvSpPr/>
          <p:nvPr/>
        </p:nvSpPr>
        <p:spPr bwMode="auto">
          <a:xfrm>
            <a:off x="6867486" y="165290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4" name="Oval 33"/>
          <p:cNvSpPr/>
          <p:nvPr/>
        </p:nvSpPr>
        <p:spPr bwMode="auto">
          <a:xfrm>
            <a:off x="7369656" y="304854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5" name="Oval 34"/>
          <p:cNvSpPr/>
          <p:nvPr/>
        </p:nvSpPr>
        <p:spPr bwMode="auto">
          <a:xfrm>
            <a:off x="6495771" y="2076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6" name="Oval 35"/>
          <p:cNvSpPr/>
          <p:nvPr/>
        </p:nvSpPr>
        <p:spPr bwMode="auto">
          <a:xfrm>
            <a:off x="6538659" y="3012599"/>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7" name="Oval 36"/>
          <p:cNvSpPr/>
          <p:nvPr/>
        </p:nvSpPr>
        <p:spPr bwMode="auto">
          <a:xfrm>
            <a:off x="7644870" y="165290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8" name="Oval 37"/>
          <p:cNvSpPr/>
          <p:nvPr/>
        </p:nvSpPr>
        <p:spPr bwMode="auto">
          <a:xfrm>
            <a:off x="8086765" y="313880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0" name="Rectangle 39"/>
          <p:cNvSpPr/>
          <p:nvPr/>
        </p:nvSpPr>
        <p:spPr bwMode="auto">
          <a:xfrm>
            <a:off x="6567239" y="3652535"/>
            <a:ext cx="998989" cy="1762125"/>
          </a:xfrm>
          <a:prstGeom prst="rect">
            <a:avLst/>
          </a:prstGeom>
          <a:no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1" name="Oval 40"/>
          <p:cNvSpPr/>
          <p:nvPr/>
        </p:nvSpPr>
        <p:spPr bwMode="auto">
          <a:xfrm>
            <a:off x="6631585" y="462432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2" name="Oval 41"/>
          <p:cNvSpPr/>
          <p:nvPr/>
        </p:nvSpPr>
        <p:spPr bwMode="auto">
          <a:xfrm>
            <a:off x="6885355" y="411475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3" name="Oval 42"/>
          <p:cNvSpPr/>
          <p:nvPr/>
        </p:nvSpPr>
        <p:spPr bwMode="auto">
          <a:xfrm>
            <a:off x="7066733" y="454082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4" name="Oval 43"/>
          <p:cNvSpPr/>
          <p:nvPr/>
        </p:nvSpPr>
        <p:spPr bwMode="auto">
          <a:xfrm>
            <a:off x="7414339" y="4540829"/>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5" name="Oval 44"/>
          <p:cNvSpPr/>
          <p:nvPr/>
        </p:nvSpPr>
        <p:spPr bwMode="auto">
          <a:xfrm>
            <a:off x="7042623" y="479583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6" name="Oval 45"/>
          <p:cNvSpPr/>
          <p:nvPr/>
        </p:nvSpPr>
        <p:spPr bwMode="auto">
          <a:xfrm>
            <a:off x="6640512" y="4302474"/>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7" name="Oval 46"/>
          <p:cNvSpPr/>
          <p:nvPr/>
        </p:nvSpPr>
        <p:spPr bwMode="auto">
          <a:xfrm>
            <a:off x="6839357" y="506208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8" name="Oval 47"/>
          <p:cNvSpPr/>
          <p:nvPr/>
        </p:nvSpPr>
        <p:spPr bwMode="auto">
          <a:xfrm>
            <a:off x="7156987" y="390948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9" name="Oval 48"/>
          <p:cNvSpPr/>
          <p:nvPr/>
        </p:nvSpPr>
        <p:spPr bwMode="auto">
          <a:xfrm>
            <a:off x="6622648" y="492176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0" name="Oval 49"/>
          <p:cNvSpPr/>
          <p:nvPr/>
        </p:nvSpPr>
        <p:spPr bwMode="auto">
          <a:xfrm>
            <a:off x="6842466" y="3778763"/>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1" name="Oval 50"/>
          <p:cNvSpPr/>
          <p:nvPr/>
        </p:nvSpPr>
        <p:spPr bwMode="auto">
          <a:xfrm>
            <a:off x="6832192" y="449820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2" name="Oval 51"/>
          <p:cNvSpPr/>
          <p:nvPr/>
        </p:nvSpPr>
        <p:spPr bwMode="auto">
          <a:xfrm>
            <a:off x="7378585" y="4124048"/>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3" name="Oval 52"/>
          <p:cNvSpPr/>
          <p:nvPr/>
        </p:nvSpPr>
        <p:spPr bwMode="auto">
          <a:xfrm>
            <a:off x="7421476" y="3735883"/>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4" name="Oval 53"/>
          <p:cNvSpPr/>
          <p:nvPr/>
        </p:nvSpPr>
        <p:spPr bwMode="auto">
          <a:xfrm>
            <a:off x="6715581" y="517445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5" name="Oval 54"/>
          <p:cNvSpPr/>
          <p:nvPr/>
        </p:nvSpPr>
        <p:spPr bwMode="auto">
          <a:xfrm>
            <a:off x="7128402" y="415979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6" name="Oval 55"/>
          <p:cNvSpPr/>
          <p:nvPr/>
        </p:nvSpPr>
        <p:spPr bwMode="auto">
          <a:xfrm>
            <a:off x="7171291" y="509565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7" name="Oval 56"/>
          <p:cNvSpPr/>
          <p:nvPr/>
        </p:nvSpPr>
        <p:spPr bwMode="auto">
          <a:xfrm>
            <a:off x="6705322" y="395973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8" name="Oval 57"/>
          <p:cNvSpPr/>
          <p:nvPr/>
        </p:nvSpPr>
        <p:spPr bwMode="auto">
          <a:xfrm>
            <a:off x="7287453" y="4852994"/>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 name="Rectangle 3">
            <a:extLst>
              <a:ext uri="{FF2B5EF4-FFF2-40B4-BE49-F238E27FC236}">
                <a16:creationId xmlns:a16="http://schemas.microsoft.com/office/drawing/2014/main" id="{E5B63FE7-E909-428D-A66B-14552842C607}"/>
              </a:ext>
            </a:extLst>
          </p:cNvPr>
          <p:cNvSpPr/>
          <p:nvPr/>
        </p:nvSpPr>
        <p:spPr bwMode="auto">
          <a:xfrm>
            <a:off x="5715000" y="1492171"/>
            <a:ext cx="3130903" cy="3303665"/>
          </a:xfrm>
          <a:prstGeom prst="rect">
            <a:avLst/>
          </a:prstGeom>
          <a:solidFill>
            <a:srgbClr val="FFFFFF"/>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7" name="Text Placeholder 6"/>
          <p:cNvSpPr>
            <a:spLocks noGrp="1"/>
          </p:cNvSpPr>
          <p:nvPr>
            <p:ph type="body" sz="quarter" idx="12"/>
          </p:nvPr>
        </p:nvSpPr>
        <p:spPr>
          <a:xfrm>
            <a:off x="0" y="1409693"/>
            <a:ext cx="9103928" cy="3031296"/>
          </a:xfrm>
          <a:solidFill>
            <a:srgbClr val="FFFFFF"/>
          </a:solidFill>
        </p:spPr>
        <p:txBody>
          <a:bodyPr lIns="181747" tIns="90872"/>
          <a:lstStyle/>
          <a:p>
            <a:pPr marL="1587" lvl="1" indent="0">
              <a:buNone/>
            </a:pPr>
            <a:r>
              <a:rPr lang="en-US" sz="2800" dirty="0">
                <a:solidFill>
                  <a:srgbClr val="FF0000"/>
                </a:solidFill>
              </a:rPr>
              <a:t>Reactions involving </a:t>
            </a:r>
            <a:r>
              <a:rPr lang="en-US" sz="2800" b="1" dirty="0">
                <a:solidFill>
                  <a:srgbClr val="7030A0"/>
                </a:solidFill>
              </a:rPr>
              <a:t>GASES</a:t>
            </a:r>
            <a:r>
              <a:rPr lang="en-US" sz="2800" dirty="0">
                <a:solidFill>
                  <a:srgbClr val="FF0000"/>
                </a:solidFill>
              </a:rPr>
              <a:t>:</a:t>
            </a:r>
          </a:p>
          <a:p>
            <a:pPr lvl="2"/>
            <a:r>
              <a:rPr lang="en-US" sz="2800" dirty="0"/>
              <a:t>Increasing </a:t>
            </a:r>
            <a:r>
              <a:rPr lang="en-US" sz="2800" b="1" dirty="0">
                <a:solidFill>
                  <a:srgbClr val="00B0F0"/>
                </a:solidFill>
              </a:rPr>
              <a:t>pressure</a:t>
            </a:r>
            <a:r>
              <a:rPr lang="en-US" sz="2800" dirty="0"/>
              <a:t> increases concentration and therefore, the number of collisions, which increases reaction rate.</a:t>
            </a:r>
          </a:p>
        </p:txBody>
      </p:sp>
      <p:pic>
        <p:nvPicPr>
          <p:cNvPr id="5" name="Picture 4">
            <a:extLst>
              <a:ext uri="{FF2B5EF4-FFF2-40B4-BE49-F238E27FC236}">
                <a16:creationId xmlns:a16="http://schemas.microsoft.com/office/drawing/2014/main" id="{FA2F42F0-9AA6-809D-04F4-1D64B1AFADC2}"/>
              </a:ext>
            </a:extLst>
          </p:cNvPr>
          <p:cNvPicPr>
            <a:picLocks noChangeAspect="1"/>
          </p:cNvPicPr>
          <p:nvPr/>
        </p:nvPicPr>
        <p:blipFill rotWithShape="1">
          <a:blip r:embed="rId3"/>
          <a:srcRect l="42074" r="31479"/>
          <a:stretch/>
        </p:blipFill>
        <p:spPr>
          <a:xfrm>
            <a:off x="3796673" y="3652532"/>
            <a:ext cx="2299253" cy="2270144"/>
          </a:xfrm>
          <a:prstGeom prst="rect">
            <a:avLst/>
          </a:prstGeom>
        </p:spPr>
      </p:pic>
      <p:pic>
        <p:nvPicPr>
          <p:cNvPr id="6" name="Picture 5">
            <a:extLst>
              <a:ext uri="{FF2B5EF4-FFF2-40B4-BE49-F238E27FC236}">
                <a16:creationId xmlns:a16="http://schemas.microsoft.com/office/drawing/2014/main" id="{15D3B973-8534-E966-E6AB-5BAA297AA865}"/>
              </a:ext>
            </a:extLst>
          </p:cNvPr>
          <p:cNvPicPr>
            <a:picLocks noChangeAspect="1"/>
          </p:cNvPicPr>
          <p:nvPr/>
        </p:nvPicPr>
        <p:blipFill rotWithShape="1">
          <a:blip r:embed="rId3"/>
          <a:srcRect r="59680"/>
          <a:stretch/>
        </p:blipFill>
        <p:spPr>
          <a:xfrm>
            <a:off x="253476" y="3703663"/>
            <a:ext cx="3505200" cy="2270144"/>
          </a:xfrm>
          <a:prstGeom prst="rect">
            <a:avLst/>
          </a:prstGeom>
        </p:spPr>
      </p:pic>
      <p:sp>
        <p:nvSpPr>
          <p:cNvPr id="8" name="Rectangle 7">
            <a:extLst>
              <a:ext uri="{FF2B5EF4-FFF2-40B4-BE49-F238E27FC236}">
                <a16:creationId xmlns:a16="http://schemas.microsoft.com/office/drawing/2014/main" id="{6B32F688-3110-70A8-6FF4-E22ACA404431}"/>
              </a:ext>
            </a:extLst>
          </p:cNvPr>
          <p:cNvSpPr/>
          <p:nvPr/>
        </p:nvSpPr>
        <p:spPr bwMode="auto">
          <a:xfrm>
            <a:off x="6195222" y="4457388"/>
            <a:ext cx="1828800" cy="11424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641" tIns="45321" rIns="90641" bIns="45321" numCol="1" rtlCol="0" anchor="t" anchorCtr="0" compatLnSpc="1">
            <a:prstTxWarp prst="textNoShape">
              <a:avLst/>
            </a:prstTxWarp>
          </a:bodyPr>
          <a:lstStyle/>
          <a:p>
            <a:pPr defTabSz="906478"/>
            <a:endParaRPr lang="en-US" dirty="0">
              <a:solidFill>
                <a:srgbClr val="000000"/>
              </a:solidFill>
            </a:endParaRPr>
          </a:p>
        </p:txBody>
      </p:sp>
      <p:pic>
        <p:nvPicPr>
          <p:cNvPr id="3" name="Picture 2">
            <a:extLst>
              <a:ext uri="{FF2B5EF4-FFF2-40B4-BE49-F238E27FC236}">
                <a16:creationId xmlns:a16="http://schemas.microsoft.com/office/drawing/2014/main" id="{0C33AEFA-BDBA-4806-B221-4CE2DC9E790F}"/>
              </a:ext>
            </a:extLst>
          </p:cNvPr>
          <p:cNvPicPr>
            <a:picLocks noChangeAspect="1"/>
          </p:cNvPicPr>
          <p:nvPr/>
        </p:nvPicPr>
        <p:blipFill rotWithShape="1">
          <a:blip r:embed="rId3"/>
          <a:srcRect l="68136"/>
          <a:stretch/>
        </p:blipFill>
        <p:spPr>
          <a:xfrm>
            <a:off x="5914894" y="3614547"/>
            <a:ext cx="2770108" cy="2270144"/>
          </a:xfrm>
          <a:prstGeom prst="rect">
            <a:avLst/>
          </a:prstGeom>
        </p:spPr>
      </p:pic>
    </p:spTree>
    <p:extLst>
      <p:ext uri="{BB962C8B-B14F-4D97-AF65-F5344CB8AC3E}">
        <p14:creationId xmlns:p14="http://schemas.microsoft.com/office/powerpoint/2010/main" val="34105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00B0F0"/>
                </a:solidFill>
              </a:rPr>
              <a:t>Pressure</a:t>
            </a:r>
            <a:r>
              <a:rPr lang="en-US" dirty="0"/>
              <a:t> on Reaction Rate</a:t>
            </a:r>
          </a:p>
        </p:txBody>
      </p:sp>
      <p:sp>
        <p:nvSpPr>
          <p:cNvPr id="20" name="Rectangle 19"/>
          <p:cNvSpPr/>
          <p:nvPr/>
        </p:nvSpPr>
        <p:spPr bwMode="auto">
          <a:xfrm>
            <a:off x="5914894" y="1559718"/>
            <a:ext cx="2341102" cy="1762125"/>
          </a:xfrm>
          <a:prstGeom prst="rect">
            <a:avLst/>
          </a:prstGeom>
          <a:no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1" name="Oval 20"/>
          <p:cNvSpPr/>
          <p:nvPr/>
        </p:nvSpPr>
        <p:spPr bwMode="auto">
          <a:xfrm>
            <a:off x="5998953" y="254134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2" name="Oval 21"/>
          <p:cNvSpPr/>
          <p:nvPr/>
        </p:nvSpPr>
        <p:spPr bwMode="auto">
          <a:xfrm>
            <a:off x="6252723" y="2031688"/>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3" name="Oval 22"/>
          <p:cNvSpPr/>
          <p:nvPr/>
        </p:nvSpPr>
        <p:spPr bwMode="auto">
          <a:xfrm>
            <a:off x="7110531" y="212224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4" name="Oval 23"/>
          <p:cNvSpPr/>
          <p:nvPr/>
        </p:nvSpPr>
        <p:spPr bwMode="auto">
          <a:xfrm>
            <a:off x="6781707" y="245773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5" name="Oval 24"/>
          <p:cNvSpPr/>
          <p:nvPr/>
        </p:nvSpPr>
        <p:spPr bwMode="auto">
          <a:xfrm>
            <a:off x="7067643" y="2838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6" name="Oval 25"/>
          <p:cNvSpPr/>
          <p:nvPr/>
        </p:nvSpPr>
        <p:spPr bwMode="auto">
          <a:xfrm>
            <a:off x="7473316" y="265564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7" name="Oval 26"/>
          <p:cNvSpPr/>
          <p:nvPr/>
        </p:nvSpPr>
        <p:spPr bwMode="auto">
          <a:xfrm>
            <a:off x="8122509" y="178860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8" name="Oval 27"/>
          <p:cNvSpPr/>
          <p:nvPr/>
        </p:nvSpPr>
        <p:spPr bwMode="auto">
          <a:xfrm>
            <a:off x="7283877" y="1964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9" name="Oval 28"/>
          <p:cNvSpPr/>
          <p:nvPr/>
        </p:nvSpPr>
        <p:spPr bwMode="auto">
          <a:xfrm>
            <a:off x="5990016" y="283877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0" name="Oval 29"/>
          <p:cNvSpPr/>
          <p:nvPr/>
        </p:nvSpPr>
        <p:spPr bwMode="auto">
          <a:xfrm>
            <a:off x="6209834" y="169576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1" name="Oval 30"/>
          <p:cNvSpPr/>
          <p:nvPr/>
        </p:nvSpPr>
        <p:spPr bwMode="auto">
          <a:xfrm>
            <a:off x="7644868" y="214859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2" name="Oval 31"/>
          <p:cNvSpPr/>
          <p:nvPr/>
        </p:nvSpPr>
        <p:spPr bwMode="auto">
          <a:xfrm>
            <a:off x="7845031" y="249111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3" name="Oval 32"/>
          <p:cNvSpPr/>
          <p:nvPr/>
        </p:nvSpPr>
        <p:spPr bwMode="auto">
          <a:xfrm>
            <a:off x="6867486" y="165290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4" name="Oval 33"/>
          <p:cNvSpPr/>
          <p:nvPr/>
        </p:nvSpPr>
        <p:spPr bwMode="auto">
          <a:xfrm>
            <a:off x="7369656" y="304854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5" name="Oval 34"/>
          <p:cNvSpPr/>
          <p:nvPr/>
        </p:nvSpPr>
        <p:spPr bwMode="auto">
          <a:xfrm>
            <a:off x="6495771" y="2076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6" name="Oval 35"/>
          <p:cNvSpPr/>
          <p:nvPr/>
        </p:nvSpPr>
        <p:spPr bwMode="auto">
          <a:xfrm>
            <a:off x="6538659" y="3012599"/>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7" name="Oval 36"/>
          <p:cNvSpPr/>
          <p:nvPr/>
        </p:nvSpPr>
        <p:spPr bwMode="auto">
          <a:xfrm>
            <a:off x="7644870" y="165290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8" name="Oval 37"/>
          <p:cNvSpPr/>
          <p:nvPr/>
        </p:nvSpPr>
        <p:spPr bwMode="auto">
          <a:xfrm>
            <a:off x="8086765" y="313880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0" name="Rectangle 39"/>
          <p:cNvSpPr/>
          <p:nvPr/>
        </p:nvSpPr>
        <p:spPr bwMode="auto">
          <a:xfrm>
            <a:off x="6567239" y="3652535"/>
            <a:ext cx="998989" cy="1762125"/>
          </a:xfrm>
          <a:prstGeom prst="rect">
            <a:avLst/>
          </a:prstGeom>
          <a:no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1" name="Oval 40"/>
          <p:cNvSpPr/>
          <p:nvPr/>
        </p:nvSpPr>
        <p:spPr bwMode="auto">
          <a:xfrm>
            <a:off x="6631585" y="462432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2" name="Oval 41"/>
          <p:cNvSpPr/>
          <p:nvPr/>
        </p:nvSpPr>
        <p:spPr bwMode="auto">
          <a:xfrm>
            <a:off x="6885355" y="411475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3" name="Oval 42"/>
          <p:cNvSpPr/>
          <p:nvPr/>
        </p:nvSpPr>
        <p:spPr bwMode="auto">
          <a:xfrm>
            <a:off x="7066733" y="454082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4" name="Oval 43"/>
          <p:cNvSpPr/>
          <p:nvPr/>
        </p:nvSpPr>
        <p:spPr bwMode="auto">
          <a:xfrm>
            <a:off x="7414339" y="4540829"/>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5" name="Oval 44"/>
          <p:cNvSpPr/>
          <p:nvPr/>
        </p:nvSpPr>
        <p:spPr bwMode="auto">
          <a:xfrm>
            <a:off x="7042623" y="479583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6" name="Oval 45"/>
          <p:cNvSpPr/>
          <p:nvPr/>
        </p:nvSpPr>
        <p:spPr bwMode="auto">
          <a:xfrm>
            <a:off x="6640512" y="4302474"/>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7" name="Oval 46"/>
          <p:cNvSpPr/>
          <p:nvPr/>
        </p:nvSpPr>
        <p:spPr bwMode="auto">
          <a:xfrm>
            <a:off x="6839357" y="506208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8" name="Oval 47"/>
          <p:cNvSpPr/>
          <p:nvPr/>
        </p:nvSpPr>
        <p:spPr bwMode="auto">
          <a:xfrm>
            <a:off x="7156987" y="390948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9" name="Oval 48"/>
          <p:cNvSpPr/>
          <p:nvPr/>
        </p:nvSpPr>
        <p:spPr bwMode="auto">
          <a:xfrm>
            <a:off x="6622648" y="492176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0" name="Oval 49"/>
          <p:cNvSpPr/>
          <p:nvPr/>
        </p:nvSpPr>
        <p:spPr bwMode="auto">
          <a:xfrm>
            <a:off x="6842466" y="3778763"/>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1" name="Oval 50"/>
          <p:cNvSpPr/>
          <p:nvPr/>
        </p:nvSpPr>
        <p:spPr bwMode="auto">
          <a:xfrm>
            <a:off x="6832192" y="449820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2" name="Oval 51"/>
          <p:cNvSpPr/>
          <p:nvPr/>
        </p:nvSpPr>
        <p:spPr bwMode="auto">
          <a:xfrm>
            <a:off x="7378585" y="4124048"/>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3" name="Oval 52"/>
          <p:cNvSpPr/>
          <p:nvPr/>
        </p:nvSpPr>
        <p:spPr bwMode="auto">
          <a:xfrm>
            <a:off x="7421476" y="3735883"/>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4" name="Oval 53"/>
          <p:cNvSpPr/>
          <p:nvPr/>
        </p:nvSpPr>
        <p:spPr bwMode="auto">
          <a:xfrm>
            <a:off x="6715581" y="517445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5" name="Oval 54"/>
          <p:cNvSpPr/>
          <p:nvPr/>
        </p:nvSpPr>
        <p:spPr bwMode="auto">
          <a:xfrm>
            <a:off x="7128402" y="415979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6" name="Oval 55"/>
          <p:cNvSpPr/>
          <p:nvPr/>
        </p:nvSpPr>
        <p:spPr bwMode="auto">
          <a:xfrm>
            <a:off x="7171291" y="509565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7" name="Oval 56"/>
          <p:cNvSpPr/>
          <p:nvPr/>
        </p:nvSpPr>
        <p:spPr bwMode="auto">
          <a:xfrm>
            <a:off x="6705322" y="395973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8" name="Oval 57"/>
          <p:cNvSpPr/>
          <p:nvPr/>
        </p:nvSpPr>
        <p:spPr bwMode="auto">
          <a:xfrm>
            <a:off x="7287453" y="4852994"/>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 name="Rectangle 3">
            <a:extLst>
              <a:ext uri="{FF2B5EF4-FFF2-40B4-BE49-F238E27FC236}">
                <a16:creationId xmlns:a16="http://schemas.microsoft.com/office/drawing/2014/main" id="{E5B63FE7-E909-428D-A66B-14552842C607}"/>
              </a:ext>
            </a:extLst>
          </p:cNvPr>
          <p:cNvSpPr/>
          <p:nvPr/>
        </p:nvSpPr>
        <p:spPr bwMode="auto">
          <a:xfrm>
            <a:off x="5715000" y="1492171"/>
            <a:ext cx="3130903" cy="3303665"/>
          </a:xfrm>
          <a:prstGeom prst="rect">
            <a:avLst/>
          </a:prstGeom>
          <a:solidFill>
            <a:srgbClr val="FFFFFF"/>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7" name="Text Placeholder 6"/>
          <p:cNvSpPr>
            <a:spLocks noGrp="1"/>
          </p:cNvSpPr>
          <p:nvPr>
            <p:ph type="body" sz="quarter" idx="12"/>
          </p:nvPr>
        </p:nvSpPr>
        <p:spPr>
          <a:xfrm>
            <a:off x="20036" y="1379342"/>
            <a:ext cx="9103928" cy="3031296"/>
          </a:xfrm>
          <a:solidFill>
            <a:srgbClr val="FFFFFF"/>
          </a:solidFill>
        </p:spPr>
        <p:txBody>
          <a:bodyPr lIns="181747" tIns="90872"/>
          <a:lstStyle/>
          <a:p>
            <a:pPr marL="1587" lvl="1" indent="0">
              <a:buNone/>
            </a:pPr>
            <a:r>
              <a:rPr lang="en-US" sz="2800" dirty="0">
                <a:solidFill>
                  <a:srgbClr val="FF0000"/>
                </a:solidFill>
              </a:rPr>
              <a:t>Reactions involving </a:t>
            </a:r>
            <a:r>
              <a:rPr lang="en-US" sz="2800" dirty="0">
                <a:solidFill>
                  <a:srgbClr val="7030A0"/>
                </a:solidFill>
              </a:rPr>
              <a:t>GASES</a:t>
            </a:r>
            <a:r>
              <a:rPr lang="en-US" sz="2800" dirty="0">
                <a:solidFill>
                  <a:srgbClr val="FF0000"/>
                </a:solidFill>
              </a:rPr>
              <a:t>:</a:t>
            </a:r>
          </a:p>
          <a:p>
            <a:pPr lvl="2"/>
            <a:r>
              <a:rPr lang="en-US" sz="2800" dirty="0">
                <a:solidFill>
                  <a:srgbClr val="00B050"/>
                </a:solidFill>
              </a:rPr>
              <a:t>Solids &amp; liquids are generally insensitive to pressure.</a:t>
            </a:r>
          </a:p>
        </p:txBody>
      </p:sp>
      <p:sp>
        <p:nvSpPr>
          <p:cNvPr id="14" name="Rectangle 3"/>
          <p:cNvSpPr txBox="1">
            <a:spLocks noChangeArrowheads="1"/>
          </p:cNvSpPr>
          <p:nvPr/>
        </p:nvSpPr>
        <p:spPr bwMode="auto">
          <a:xfrm>
            <a:off x="218457" y="3208528"/>
            <a:ext cx="8627446" cy="1006383"/>
          </a:xfrm>
          <a:prstGeom prst="rect">
            <a:avLst/>
          </a:prstGeom>
          <a:solidFill>
            <a:schemeClr val="tx2"/>
          </a:solidFill>
          <a:ln>
            <a:noFill/>
          </a:ln>
          <a:effectLst/>
        </p:spPr>
        <p:txBody>
          <a:bodyPr vert="horz" wrap="square" lIns="323958" tIns="95227" rIns="323958" bIns="9522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Increasing </a:t>
            </a:r>
            <a:r>
              <a:rPr lang="en-US" sz="2300" b="1" dirty="0">
                <a:solidFill>
                  <a:srgbClr val="FFFF00"/>
                </a:solidFill>
              </a:rPr>
              <a:t>pressure</a:t>
            </a:r>
            <a:r>
              <a:rPr lang="en-US" sz="2300" b="1" dirty="0">
                <a:solidFill>
                  <a:srgbClr val="FFFFFF"/>
                </a:solidFill>
              </a:rPr>
              <a:t> increases reaction rate if the reactants contain more moles of </a:t>
            </a:r>
            <a:r>
              <a:rPr lang="en-US" sz="2300" b="1" dirty="0">
                <a:solidFill>
                  <a:srgbClr val="FFFF00"/>
                </a:solidFill>
              </a:rPr>
              <a:t>gas</a:t>
            </a:r>
            <a:r>
              <a:rPr lang="en-US" sz="2300" b="1" dirty="0">
                <a:solidFill>
                  <a:srgbClr val="FFFFFF"/>
                </a:solidFill>
              </a:rPr>
              <a:t> than the products.</a:t>
            </a:r>
          </a:p>
        </p:txBody>
      </p:sp>
      <p:sp>
        <p:nvSpPr>
          <p:cNvPr id="59" name="Text Placeholder 6">
            <a:extLst>
              <a:ext uri="{FF2B5EF4-FFF2-40B4-BE49-F238E27FC236}">
                <a16:creationId xmlns:a16="http://schemas.microsoft.com/office/drawing/2014/main" id="{98BD9455-DB1E-408C-AE87-185EF61613CC}"/>
              </a:ext>
            </a:extLst>
          </p:cNvPr>
          <p:cNvSpPr txBox="1">
            <a:spLocks/>
          </p:cNvSpPr>
          <p:nvPr/>
        </p:nvSpPr>
        <p:spPr bwMode="auto">
          <a:xfrm>
            <a:off x="92411" y="5636350"/>
            <a:ext cx="9103928" cy="1221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1747" tIns="90872" rIns="0" bIns="190597" numCol="1" anchor="t" anchorCtr="0" compatLnSpc="1">
            <a:prstTxWarp prst="textNoShape">
              <a:avLst/>
            </a:prstTxWarp>
          </a:bodyPr>
          <a:lst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244" indent="-226657" algn="l" rtl="0" eaLnBrk="1" fontAlgn="base" hangingPunct="1">
              <a:lnSpc>
                <a:spcPct val="100000"/>
              </a:lnSpc>
              <a:spcBef>
                <a:spcPts val="1050"/>
              </a:spcBef>
              <a:spcAft>
                <a:spcPts val="0"/>
              </a:spcAft>
              <a:buClr>
                <a:schemeClr val="accent1"/>
              </a:buClr>
              <a:buFont typeface="Wingdings" pitchFamily="2" charset="2"/>
              <a:buChar char="§"/>
              <a:defRPr sz="2300">
                <a:solidFill>
                  <a:srgbClr val="000000"/>
                </a:solidFill>
                <a:latin typeface="+mn-lt"/>
              </a:defRPr>
            </a:lvl2pPr>
            <a:lvl3pPr marL="680010" indent="-225082" algn="l" rtl="0" eaLnBrk="1" fontAlgn="base" hangingPunct="1">
              <a:lnSpc>
                <a:spcPct val="100000"/>
              </a:lnSpc>
              <a:spcBef>
                <a:spcPts val="1099"/>
              </a:spcBef>
              <a:spcAft>
                <a:spcPts val="0"/>
              </a:spcAft>
              <a:buClr>
                <a:schemeClr val="accent3"/>
              </a:buClr>
              <a:buChar char="•"/>
              <a:defRPr sz="2300">
                <a:solidFill>
                  <a:srgbClr val="000000"/>
                </a:solidFill>
                <a:latin typeface="+mn-lt"/>
              </a:defRPr>
            </a:lvl3pPr>
            <a:lvl4pPr marL="1481217" indent="-232964" algn="l" rtl="0" eaLnBrk="1" fontAlgn="base" hangingPunct="1">
              <a:lnSpc>
                <a:spcPct val="115000"/>
              </a:lnSpc>
              <a:spcBef>
                <a:spcPts val="0"/>
              </a:spcBef>
              <a:spcAft>
                <a:spcPts val="0"/>
              </a:spcAft>
              <a:buClr>
                <a:schemeClr val="accent4"/>
              </a:buClr>
              <a:buFont typeface="Arial" pitchFamily="34" charset="0"/>
              <a:buChar char="•"/>
              <a:defRPr sz="2500">
                <a:solidFill>
                  <a:srgbClr val="000000"/>
                </a:solidFill>
                <a:latin typeface="+mn-lt"/>
              </a:defRPr>
            </a:lvl4pPr>
            <a:lvl5pPr marL="2038442" indent="-225082" algn="l" rtl="0" eaLnBrk="1" fontAlgn="base" hangingPunct="1">
              <a:lnSpc>
                <a:spcPct val="115000"/>
              </a:lnSpc>
              <a:spcBef>
                <a:spcPct val="20000"/>
              </a:spcBef>
              <a:spcAft>
                <a:spcPct val="0"/>
              </a:spcAft>
              <a:buChar char="»"/>
              <a:defRPr sz="2100">
                <a:solidFill>
                  <a:srgbClr val="000000"/>
                </a:solidFill>
                <a:latin typeface="+mn-lt"/>
              </a:defRPr>
            </a:lvl5pPr>
            <a:lvl6pPr marL="2491780" indent="-225082" algn="l" rtl="0" eaLnBrk="1" fontAlgn="base" hangingPunct="1">
              <a:lnSpc>
                <a:spcPct val="115000"/>
              </a:lnSpc>
              <a:spcBef>
                <a:spcPct val="20000"/>
              </a:spcBef>
              <a:spcAft>
                <a:spcPct val="0"/>
              </a:spcAft>
              <a:buChar char="»"/>
              <a:defRPr sz="2100">
                <a:solidFill>
                  <a:srgbClr val="000000"/>
                </a:solidFill>
                <a:latin typeface="+mn-lt"/>
              </a:defRPr>
            </a:lvl6pPr>
            <a:lvl7pPr marL="2945116" indent="-225082" algn="l" rtl="0" eaLnBrk="1" fontAlgn="base" hangingPunct="1">
              <a:lnSpc>
                <a:spcPct val="115000"/>
              </a:lnSpc>
              <a:spcBef>
                <a:spcPct val="20000"/>
              </a:spcBef>
              <a:spcAft>
                <a:spcPct val="0"/>
              </a:spcAft>
              <a:buChar char="»"/>
              <a:defRPr sz="2100">
                <a:solidFill>
                  <a:srgbClr val="000000"/>
                </a:solidFill>
                <a:latin typeface="+mn-lt"/>
              </a:defRPr>
            </a:lvl7pPr>
            <a:lvl8pPr marL="3398458" indent="-225082" algn="l" rtl="0" eaLnBrk="1" fontAlgn="base" hangingPunct="1">
              <a:lnSpc>
                <a:spcPct val="115000"/>
              </a:lnSpc>
              <a:spcBef>
                <a:spcPct val="20000"/>
              </a:spcBef>
              <a:spcAft>
                <a:spcPct val="0"/>
              </a:spcAft>
              <a:buChar char="»"/>
              <a:defRPr sz="2100">
                <a:solidFill>
                  <a:srgbClr val="000000"/>
                </a:solidFill>
                <a:latin typeface="+mn-lt"/>
              </a:defRPr>
            </a:lvl8pPr>
            <a:lvl9pPr marL="3851792" indent="-225082" algn="l" rtl="0" eaLnBrk="1" fontAlgn="base" hangingPunct="1">
              <a:lnSpc>
                <a:spcPct val="115000"/>
              </a:lnSpc>
              <a:spcBef>
                <a:spcPct val="20000"/>
              </a:spcBef>
              <a:spcAft>
                <a:spcPct val="0"/>
              </a:spcAft>
              <a:buChar char="»"/>
              <a:defRPr sz="2100">
                <a:solidFill>
                  <a:srgbClr val="000000"/>
                </a:solidFill>
                <a:latin typeface="+mn-lt"/>
              </a:defRPr>
            </a:lvl9pPr>
          </a:lstStyle>
          <a:p>
            <a:pPr marL="1587" lvl="1" indent="0" algn="ctr">
              <a:buFont typeface="Wingdings" pitchFamily="2" charset="2"/>
              <a:buNone/>
            </a:pPr>
            <a:r>
              <a:rPr lang="en-US" sz="2800" kern="0" dirty="0">
                <a:solidFill>
                  <a:srgbClr val="FF0000"/>
                </a:solidFill>
              </a:rPr>
              <a:t>Will the reaction rate favor products or reactants?</a:t>
            </a:r>
          </a:p>
          <a:p>
            <a:pPr marL="1587" lvl="1" indent="0" algn="ctr">
              <a:buFont typeface="Wingdings" pitchFamily="2" charset="2"/>
              <a:buNone/>
            </a:pPr>
            <a:r>
              <a:rPr lang="en-US" sz="2800" kern="0" dirty="0">
                <a:solidFill>
                  <a:srgbClr val="FF0000"/>
                </a:solidFill>
              </a:rPr>
              <a:t>Explain.</a:t>
            </a:r>
            <a:endParaRPr lang="en-US" sz="2800" kern="0" dirty="0">
              <a:solidFill>
                <a:srgbClr val="00B050"/>
              </a:solidFill>
            </a:endParaRPr>
          </a:p>
        </p:txBody>
      </p:sp>
      <p:sp>
        <p:nvSpPr>
          <p:cNvPr id="3" name="Rectangle 2">
            <a:extLst>
              <a:ext uri="{FF2B5EF4-FFF2-40B4-BE49-F238E27FC236}">
                <a16:creationId xmlns:a16="http://schemas.microsoft.com/office/drawing/2014/main" id="{08EF8729-7BE1-DE20-6670-4901E45CB3E4}"/>
              </a:ext>
            </a:extLst>
          </p:cNvPr>
          <p:cNvSpPr/>
          <p:nvPr/>
        </p:nvSpPr>
        <p:spPr bwMode="auto">
          <a:xfrm>
            <a:off x="6195222" y="4457388"/>
            <a:ext cx="1828800" cy="11424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641" tIns="45321" rIns="90641" bIns="45321" numCol="1" rtlCol="0" anchor="t" anchorCtr="0" compatLnSpc="1">
            <a:prstTxWarp prst="textNoShape">
              <a:avLst/>
            </a:prstTxWarp>
          </a:bodyPr>
          <a:lstStyle/>
          <a:p>
            <a:pPr defTabSz="906478"/>
            <a:endParaRPr lang="en-US" dirty="0">
              <a:solidFill>
                <a:srgbClr val="000000"/>
              </a:solidFill>
            </a:endParaRPr>
          </a:p>
        </p:txBody>
      </p:sp>
      <p:pic>
        <p:nvPicPr>
          <p:cNvPr id="5" name="Picture 4">
            <a:extLst>
              <a:ext uri="{FF2B5EF4-FFF2-40B4-BE49-F238E27FC236}">
                <a16:creationId xmlns:a16="http://schemas.microsoft.com/office/drawing/2014/main" id="{90F1A378-D151-4BB6-A43A-CB5045BE55E6}"/>
              </a:ext>
            </a:extLst>
          </p:cNvPr>
          <p:cNvPicPr>
            <a:picLocks noChangeAspect="1"/>
          </p:cNvPicPr>
          <p:nvPr/>
        </p:nvPicPr>
        <p:blipFill rotWithShape="1">
          <a:blip r:embed="rId3"/>
          <a:srcRect b="58766"/>
          <a:stretch/>
        </p:blipFill>
        <p:spPr>
          <a:xfrm>
            <a:off x="1643882" y="4410112"/>
            <a:ext cx="6000986" cy="982158"/>
          </a:xfrm>
          <a:prstGeom prst="rect">
            <a:avLst/>
          </a:prstGeom>
        </p:spPr>
      </p:pic>
    </p:spTree>
    <p:extLst>
      <p:ext uri="{BB962C8B-B14F-4D97-AF65-F5344CB8AC3E}">
        <p14:creationId xmlns:p14="http://schemas.microsoft.com/office/powerpoint/2010/main" val="27482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00B0F0"/>
                </a:solidFill>
              </a:rPr>
              <a:t>Pressure</a:t>
            </a:r>
            <a:r>
              <a:rPr lang="en-US" dirty="0"/>
              <a:t> on Reaction Rate</a:t>
            </a:r>
          </a:p>
        </p:txBody>
      </p:sp>
      <p:sp>
        <p:nvSpPr>
          <p:cNvPr id="20" name="Rectangle 19"/>
          <p:cNvSpPr/>
          <p:nvPr/>
        </p:nvSpPr>
        <p:spPr bwMode="auto">
          <a:xfrm>
            <a:off x="5914894" y="1559718"/>
            <a:ext cx="2341102" cy="1762125"/>
          </a:xfrm>
          <a:prstGeom prst="rect">
            <a:avLst/>
          </a:prstGeom>
          <a:no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1" name="Oval 20"/>
          <p:cNvSpPr/>
          <p:nvPr/>
        </p:nvSpPr>
        <p:spPr bwMode="auto">
          <a:xfrm>
            <a:off x="5998953" y="254134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2" name="Oval 21"/>
          <p:cNvSpPr/>
          <p:nvPr/>
        </p:nvSpPr>
        <p:spPr bwMode="auto">
          <a:xfrm>
            <a:off x="6252723" y="2031688"/>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3" name="Oval 22"/>
          <p:cNvSpPr/>
          <p:nvPr/>
        </p:nvSpPr>
        <p:spPr bwMode="auto">
          <a:xfrm>
            <a:off x="7110531" y="212224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4" name="Oval 23"/>
          <p:cNvSpPr/>
          <p:nvPr/>
        </p:nvSpPr>
        <p:spPr bwMode="auto">
          <a:xfrm>
            <a:off x="6781707" y="245773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5" name="Oval 24"/>
          <p:cNvSpPr/>
          <p:nvPr/>
        </p:nvSpPr>
        <p:spPr bwMode="auto">
          <a:xfrm>
            <a:off x="7067643" y="2838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6" name="Oval 25"/>
          <p:cNvSpPr/>
          <p:nvPr/>
        </p:nvSpPr>
        <p:spPr bwMode="auto">
          <a:xfrm>
            <a:off x="7473316" y="265564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7" name="Oval 26"/>
          <p:cNvSpPr/>
          <p:nvPr/>
        </p:nvSpPr>
        <p:spPr bwMode="auto">
          <a:xfrm>
            <a:off x="8122509" y="178860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8" name="Oval 27"/>
          <p:cNvSpPr/>
          <p:nvPr/>
        </p:nvSpPr>
        <p:spPr bwMode="auto">
          <a:xfrm>
            <a:off x="7283877" y="1964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29" name="Oval 28"/>
          <p:cNvSpPr/>
          <p:nvPr/>
        </p:nvSpPr>
        <p:spPr bwMode="auto">
          <a:xfrm>
            <a:off x="5990016" y="283877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0" name="Oval 29"/>
          <p:cNvSpPr/>
          <p:nvPr/>
        </p:nvSpPr>
        <p:spPr bwMode="auto">
          <a:xfrm>
            <a:off x="6209834" y="169576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1" name="Oval 30"/>
          <p:cNvSpPr/>
          <p:nvPr/>
        </p:nvSpPr>
        <p:spPr bwMode="auto">
          <a:xfrm>
            <a:off x="7644868" y="214859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2" name="Oval 31"/>
          <p:cNvSpPr/>
          <p:nvPr/>
        </p:nvSpPr>
        <p:spPr bwMode="auto">
          <a:xfrm>
            <a:off x="7845031" y="249111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3" name="Oval 32"/>
          <p:cNvSpPr/>
          <p:nvPr/>
        </p:nvSpPr>
        <p:spPr bwMode="auto">
          <a:xfrm>
            <a:off x="6867486" y="165290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4" name="Oval 33"/>
          <p:cNvSpPr/>
          <p:nvPr/>
        </p:nvSpPr>
        <p:spPr bwMode="auto">
          <a:xfrm>
            <a:off x="7369656" y="304854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5" name="Oval 34"/>
          <p:cNvSpPr/>
          <p:nvPr/>
        </p:nvSpPr>
        <p:spPr bwMode="auto">
          <a:xfrm>
            <a:off x="6495771" y="207677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6" name="Oval 35"/>
          <p:cNvSpPr/>
          <p:nvPr/>
        </p:nvSpPr>
        <p:spPr bwMode="auto">
          <a:xfrm>
            <a:off x="6538659" y="3012599"/>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7" name="Oval 36"/>
          <p:cNvSpPr/>
          <p:nvPr/>
        </p:nvSpPr>
        <p:spPr bwMode="auto">
          <a:xfrm>
            <a:off x="7644870" y="1652909"/>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8" name="Oval 37"/>
          <p:cNvSpPr/>
          <p:nvPr/>
        </p:nvSpPr>
        <p:spPr bwMode="auto">
          <a:xfrm>
            <a:off x="8086765" y="313880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0" name="Rectangle 39"/>
          <p:cNvSpPr/>
          <p:nvPr/>
        </p:nvSpPr>
        <p:spPr bwMode="auto">
          <a:xfrm>
            <a:off x="6567239" y="3652535"/>
            <a:ext cx="998989" cy="1762125"/>
          </a:xfrm>
          <a:prstGeom prst="rect">
            <a:avLst/>
          </a:prstGeom>
          <a:no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1" name="Oval 40"/>
          <p:cNvSpPr/>
          <p:nvPr/>
        </p:nvSpPr>
        <p:spPr bwMode="auto">
          <a:xfrm>
            <a:off x="6631585" y="462432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2" name="Oval 41"/>
          <p:cNvSpPr/>
          <p:nvPr/>
        </p:nvSpPr>
        <p:spPr bwMode="auto">
          <a:xfrm>
            <a:off x="6885355" y="411475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3" name="Oval 42"/>
          <p:cNvSpPr/>
          <p:nvPr/>
        </p:nvSpPr>
        <p:spPr bwMode="auto">
          <a:xfrm>
            <a:off x="7066733" y="454082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4" name="Oval 43"/>
          <p:cNvSpPr/>
          <p:nvPr/>
        </p:nvSpPr>
        <p:spPr bwMode="auto">
          <a:xfrm>
            <a:off x="7414339" y="4540829"/>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5" name="Oval 44"/>
          <p:cNvSpPr/>
          <p:nvPr/>
        </p:nvSpPr>
        <p:spPr bwMode="auto">
          <a:xfrm>
            <a:off x="7042623" y="479583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6" name="Oval 45"/>
          <p:cNvSpPr/>
          <p:nvPr/>
        </p:nvSpPr>
        <p:spPr bwMode="auto">
          <a:xfrm>
            <a:off x="6640512" y="4302474"/>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7" name="Oval 46"/>
          <p:cNvSpPr/>
          <p:nvPr/>
        </p:nvSpPr>
        <p:spPr bwMode="auto">
          <a:xfrm>
            <a:off x="6839357" y="506208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8" name="Oval 47"/>
          <p:cNvSpPr/>
          <p:nvPr/>
        </p:nvSpPr>
        <p:spPr bwMode="auto">
          <a:xfrm>
            <a:off x="7156987" y="390948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9" name="Oval 48"/>
          <p:cNvSpPr/>
          <p:nvPr/>
        </p:nvSpPr>
        <p:spPr bwMode="auto">
          <a:xfrm>
            <a:off x="6622648" y="492176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0" name="Oval 49"/>
          <p:cNvSpPr/>
          <p:nvPr/>
        </p:nvSpPr>
        <p:spPr bwMode="auto">
          <a:xfrm>
            <a:off x="6842466" y="3778763"/>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1" name="Oval 50"/>
          <p:cNvSpPr/>
          <p:nvPr/>
        </p:nvSpPr>
        <p:spPr bwMode="auto">
          <a:xfrm>
            <a:off x="6832192" y="4498201"/>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2" name="Oval 51"/>
          <p:cNvSpPr/>
          <p:nvPr/>
        </p:nvSpPr>
        <p:spPr bwMode="auto">
          <a:xfrm>
            <a:off x="7378585" y="4124048"/>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3" name="Oval 52"/>
          <p:cNvSpPr/>
          <p:nvPr/>
        </p:nvSpPr>
        <p:spPr bwMode="auto">
          <a:xfrm>
            <a:off x="7421476" y="3735883"/>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4" name="Oval 53"/>
          <p:cNvSpPr/>
          <p:nvPr/>
        </p:nvSpPr>
        <p:spPr bwMode="auto">
          <a:xfrm>
            <a:off x="6715581" y="517445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5" name="Oval 54"/>
          <p:cNvSpPr/>
          <p:nvPr/>
        </p:nvSpPr>
        <p:spPr bwMode="auto">
          <a:xfrm>
            <a:off x="7128402" y="4159796"/>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6" name="Oval 55"/>
          <p:cNvSpPr/>
          <p:nvPr/>
        </p:nvSpPr>
        <p:spPr bwMode="auto">
          <a:xfrm>
            <a:off x="7171291" y="5095656"/>
            <a:ext cx="85779" cy="114298"/>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7" name="Oval 56"/>
          <p:cNvSpPr/>
          <p:nvPr/>
        </p:nvSpPr>
        <p:spPr bwMode="auto">
          <a:xfrm>
            <a:off x="6705322" y="3959731"/>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8" name="Oval 57"/>
          <p:cNvSpPr/>
          <p:nvPr/>
        </p:nvSpPr>
        <p:spPr bwMode="auto">
          <a:xfrm>
            <a:off x="7287453" y="4852994"/>
            <a:ext cx="85779" cy="114298"/>
          </a:xfrm>
          <a:prstGeom prst="ellips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05625"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 name="Rectangle 3">
            <a:extLst>
              <a:ext uri="{FF2B5EF4-FFF2-40B4-BE49-F238E27FC236}">
                <a16:creationId xmlns:a16="http://schemas.microsoft.com/office/drawing/2014/main" id="{E5B63FE7-E909-428D-A66B-14552842C607}"/>
              </a:ext>
            </a:extLst>
          </p:cNvPr>
          <p:cNvSpPr/>
          <p:nvPr/>
        </p:nvSpPr>
        <p:spPr bwMode="auto">
          <a:xfrm>
            <a:off x="5715000" y="1492171"/>
            <a:ext cx="3130903" cy="3303665"/>
          </a:xfrm>
          <a:prstGeom prst="rect">
            <a:avLst/>
          </a:prstGeom>
          <a:solidFill>
            <a:srgbClr val="FFFFFF"/>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7" name="Text Placeholder 6"/>
          <p:cNvSpPr>
            <a:spLocks noGrp="1"/>
          </p:cNvSpPr>
          <p:nvPr>
            <p:ph type="body" sz="quarter" idx="12"/>
          </p:nvPr>
        </p:nvSpPr>
        <p:spPr>
          <a:xfrm>
            <a:off x="20036" y="1379342"/>
            <a:ext cx="9103928" cy="3031296"/>
          </a:xfrm>
          <a:solidFill>
            <a:srgbClr val="FFFFFF"/>
          </a:solidFill>
        </p:spPr>
        <p:txBody>
          <a:bodyPr lIns="181747" tIns="90872"/>
          <a:lstStyle/>
          <a:p>
            <a:pPr marL="1587" lvl="1" indent="0">
              <a:buNone/>
            </a:pPr>
            <a:r>
              <a:rPr lang="en-US" sz="2800" dirty="0">
                <a:solidFill>
                  <a:srgbClr val="FF0000"/>
                </a:solidFill>
              </a:rPr>
              <a:t>Reactions involving </a:t>
            </a:r>
            <a:r>
              <a:rPr lang="en-US" sz="2800" dirty="0">
                <a:solidFill>
                  <a:srgbClr val="7030A0"/>
                </a:solidFill>
              </a:rPr>
              <a:t>GASES</a:t>
            </a:r>
            <a:r>
              <a:rPr lang="en-US" sz="2800" dirty="0">
                <a:solidFill>
                  <a:srgbClr val="FF0000"/>
                </a:solidFill>
              </a:rPr>
              <a:t>:</a:t>
            </a:r>
          </a:p>
          <a:p>
            <a:pPr lvl="2"/>
            <a:r>
              <a:rPr lang="en-US" sz="2800" dirty="0">
                <a:solidFill>
                  <a:srgbClr val="00B050"/>
                </a:solidFill>
              </a:rPr>
              <a:t>Solids &amp; liquids are generally insensitive to pressure.</a:t>
            </a:r>
          </a:p>
        </p:txBody>
      </p:sp>
      <p:sp>
        <p:nvSpPr>
          <p:cNvPr id="14" name="Rectangle 3"/>
          <p:cNvSpPr txBox="1">
            <a:spLocks noChangeArrowheads="1"/>
          </p:cNvSpPr>
          <p:nvPr/>
        </p:nvSpPr>
        <p:spPr bwMode="auto">
          <a:xfrm>
            <a:off x="218457" y="3208528"/>
            <a:ext cx="8627446" cy="1006383"/>
          </a:xfrm>
          <a:prstGeom prst="rect">
            <a:avLst/>
          </a:prstGeom>
          <a:solidFill>
            <a:schemeClr val="tx2"/>
          </a:solidFill>
          <a:ln>
            <a:noFill/>
          </a:ln>
          <a:effectLst/>
        </p:spPr>
        <p:txBody>
          <a:bodyPr vert="horz" wrap="square" lIns="323958" tIns="95227" rIns="323958" bIns="9522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Increasing </a:t>
            </a:r>
            <a:r>
              <a:rPr lang="en-US" sz="2300" b="1" dirty="0">
                <a:solidFill>
                  <a:srgbClr val="FFFF00"/>
                </a:solidFill>
              </a:rPr>
              <a:t>pressure</a:t>
            </a:r>
            <a:r>
              <a:rPr lang="en-US" sz="2300" b="1" dirty="0">
                <a:solidFill>
                  <a:srgbClr val="FFFFFF"/>
                </a:solidFill>
              </a:rPr>
              <a:t> increases reaction rate if the reactants contain more moles of </a:t>
            </a:r>
            <a:r>
              <a:rPr lang="en-US" sz="2300" b="1" dirty="0">
                <a:solidFill>
                  <a:srgbClr val="FFFF00"/>
                </a:solidFill>
              </a:rPr>
              <a:t>gas</a:t>
            </a:r>
            <a:r>
              <a:rPr lang="en-US" sz="2300" b="1" dirty="0">
                <a:solidFill>
                  <a:srgbClr val="FFFFFF"/>
                </a:solidFill>
              </a:rPr>
              <a:t> than the products.</a:t>
            </a:r>
          </a:p>
        </p:txBody>
      </p:sp>
      <p:sp>
        <p:nvSpPr>
          <p:cNvPr id="3" name="Rectangle 2">
            <a:extLst>
              <a:ext uri="{FF2B5EF4-FFF2-40B4-BE49-F238E27FC236}">
                <a16:creationId xmlns:a16="http://schemas.microsoft.com/office/drawing/2014/main" id="{29543DAE-E5F8-0E43-6814-9DD0378E8F09}"/>
              </a:ext>
            </a:extLst>
          </p:cNvPr>
          <p:cNvSpPr/>
          <p:nvPr/>
        </p:nvSpPr>
        <p:spPr bwMode="auto">
          <a:xfrm>
            <a:off x="6195222" y="4457388"/>
            <a:ext cx="1828800" cy="114247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641" tIns="45321" rIns="90641" bIns="45321" numCol="1" rtlCol="0" anchor="t" anchorCtr="0" compatLnSpc="1">
            <a:prstTxWarp prst="textNoShape">
              <a:avLst/>
            </a:prstTxWarp>
          </a:bodyPr>
          <a:lstStyle/>
          <a:p>
            <a:pPr defTabSz="906478"/>
            <a:endParaRPr lang="en-US" dirty="0">
              <a:solidFill>
                <a:srgbClr val="000000"/>
              </a:solidFill>
            </a:endParaRPr>
          </a:p>
        </p:txBody>
      </p:sp>
      <p:pic>
        <p:nvPicPr>
          <p:cNvPr id="5" name="Picture 4">
            <a:extLst>
              <a:ext uri="{FF2B5EF4-FFF2-40B4-BE49-F238E27FC236}">
                <a16:creationId xmlns:a16="http://schemas.microsoft.com/office/drawing/2014/main" id="{90F1A378-D151-4BB6-A43A-CB5045BE55E6}"/>
              </a:ext>
            </a:extLst>
          </p:cNvPr>
          <p:cNvPicPr>
            <a:picLocks noChangeAspect="1"/>
          </p:cNvPicPr>
          <p:nvPr/>
        </p:nvPicPr>
        <p:blipFill>
          <a:blip r:embed="rId3"/>
          <a:stretch>
            <a:fillRect/>
          </a:stretch>
        </p:blipFill>
        <p:spPr>
          <a:xfrm>
            <a:off x="1643882" y="4410111"/>
            <a:ext cx="6000986" cy="2381887"/>
          </a:xfrm>
          <a:prstGeom prst="rect">
            <a:avLst/>
          </a:prstGeom>
        </p:spPr>
      </p:pic>
    </p:spTree>
    <p:extLst>
      <p:ext uri="{BB962C8B-B14F-4D97-AF65-F5344CB8AC3E}">
        <p14:creationId xmlns:p14="http://schemas.microsoft.com/office/powerpoint/2010/main" val="25080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t>
            </a:r>
            <a:r>
              <a:rPr lang="en-US" sz="4000" dirty="0">
                <a:solidFill>
                  <a:srgbClr val="00B0F0"/>
                </a:solidFill>
              </a:rPr>
              <a:t>Pressure</a:t>
            </a:r>
            <a:r>
              <a:rPr lang="en-US" dirty="0"/>
              <a:t> on Reaction Rate</a:t>
            </a:r>
          </a:p>
        </p:txBody>
      </p:sp>
      <p:sp>
        <p:nvSpPr>
          <p:cNvPr id="4" name="Content Placeholder 3"/>
          <p:cNvSpPr>
            <a:spLocks noGrp="1"/>
          </p:cNvSpPr>
          <p:nvPr>
            <p:ph sz="quarter" idx="16"/>
          </p:nvPr>
        </p:nvSpPr>
        <p:spPr>
          <a:xfrm>
            <a:off x="13" y="1377155"/>
            <a:ext cx="9143987" cy="5480845"/>
          </a:xfrm>
        </p:spPr>
        <p:txBody>
          <a:bodyPr/>
          <a:lstStyle/>
          <a:p>
            <a:r>
              <a:rPr lang="en-US" sz="2100" dirty="0"/>
              <a:t>P</a:t>
            </a:r>
            <a:r>
              <a:rPr lang="pt-BR" sz="2100" dirty="0"/>
              <a:t>redict the effects of an increase in pressure for each of the following reactions.</a:t>
            </a:r>
          </a:p>
          <a:p>
            <a:pPr algn="ctr"/>
            <a:r>
              <a:rPr lang="en-US" sz="2100" dirty="0"/>
              <a:t>N</a:t>
            </a:r>
            <a:r>
              <a:rPr lang="en-US" sz="2100" baseline="-25000" dirty="0"/>
              <a:t>2</a:t>
            </a:r>
            <a:r>
              <a:rPr lang="en-US" sz="2100" dirty="0"/>
              <a:t>(</a:t>
            </a:r>
            <a:r>
              <a:rPr lang="en-US" sz="2100" i="1" dirty="0"/>
              <a:t>g</a:t>
            </a:r>
            <a:r>
              <a:rPr lang="en-US" sz="2100" dirty="0"/>
              <a:t>) + 3H</a:t>
            </a:r>
            <a:r>
              <a:rPr lang="en-US" sz="2100" baseline="-25000" dirty="0"/>
              <a:t>2</a:t>
            </a:r>
            <a:r>
              <a:rPr lang="en-US" sz="2100" dirty="0"/>
              <a:t>(</a:t>
            </a:r>
            <a:r>
              <a:rPr lang="en-US" sz="2100" i="1" dirty="0"/>
              <a:t>g</a:t>
            </a:r>
            <a:r>
              <a:rPr lang="en-US" sz="2100" dirty="0"/>
              <a:t>)</a:t>
            </a:r>
            <a:r>
              <a:rPr lang="pt-BR" sz="2100" dirty="0"/>
              <a:t> → </a:t>
            </a:r>
            <a:r>
              <a:rPr lang="en-US" sz="2100" dirty="0"/>
              <a:t>2NH</a:t>
            </a:r>
            <a:r>
              <a:rPr lang="en-US" sz="2100" baseline="-25000" dirty="0"/>
              <a:t>3</a:t>
            </a:r>
            <a:r>
              <a:rPr lang="en-US" sz="2100" dirty="0"/>
              <a:t>(</a:t>
            </a:r>
            <a:r>
              <a:rPr lang="en-US" sz="2100" i="1" dirty="0"/>
              <a:t>g</a:t>
            </a:r>
            <a:r>
              <a:rPr lang="en-US" sz="2100" dirty="0"/>
              <a:t>) </a:t>
            </a:r>
          </a:p>
          <a:p>
            <a:r>
              <a:rPr lang="en-US" sz="2100" dirty="0">
                <a:solidFill>
                  <a:srgbClr val="7030A0"/>
                </a:solidFill>
              </a:rPr>
              <a:t>increased rate, decreased rate, no change in rate</a:t>
            </a:r>
          </a:p>
          <a:p>
            <a:pPr algn="ctr"/>
            <a:r>
              <a:rPr lang="pt-BR" sz="2100" dirty="0"/>
              <a:t>SnO</a:t>
            </a:r>
            <a:r>
              <a:rPr lang="pt-BR" sz="2100" baseline="-25000" dirty="0"/>
              <a:t>2</a:t>
            </a:r>
            <a:r>
              <a:rPr lang="pt-BR" sz="2100" dirty="0"/>
              <a:t>(</a:t>
            </a:r>
            <a:r>
              <a:rPr lang="pt-BR" sz="2100" i="1" dirty="0"/>
              <a:t>s</a:t>
            </a:r>
            <a:r>
              <a:rPr lang="pt-BR" sz="2100" dirty="0"/>
              <a:t>) + 2H</a:t>
            </a:r>
            <a:r>
              <a:rPr lang="pt-BR" sz="2100" baseline="-25000" dirty="0"/>
              <a:t>2</a:t>
            </a:r>
            <a:r>
              <a:rPr lang="pt-BR" sz="2100" dirty="0"/>
              <a:t>(</a:t>
            </a:r>
            <a:r>
              <a:rPr lang="pt-BR" sz="2100" i="1" dirty="0"/>
              <a:t>g</a:t>
            </a:r>
            <a:r>
              <a:rPr lang="pt-BR" sz="2100" dirty="0"/>
              <a:t>) → Sn(</a:t>
            </a:r>
            <a:r>
              <a:rPr lang="pt-BR" sz="2100" i="1" dirty="0"/>
              <a:t>s</a:t>
            </a:r>
            <a:r>
              <a:rPr lang="pt-BR" sz="2100" dirty="0"/>
              <a:t>) + 2H</a:t>
            </a:r>
            <a:r>
              <a:rPr lang="pt-BR" sz="2100" baseline="-25000" dirty="0"/>
              <a:t>2</a:t>
            </a:r>
            <a:r>
              <a:rPr lang="pt-BR" sz="2100" dirty="0"/>
              <a:t>O(</a:t>
            </a:r>
            <a:r>
              <a:rPr lang="pt-BR" sz="2100" i="1" dirty="0"/>
              <a:t>g</a:t>
            </a:r>
            <a:r>
              <a:rPr lang="pt-BR" sz="2100" dirty="0"/>
              <a:t>)</a:t>
            </a:r>
          </a:p>
          <a:p>
            <a:r>
              <a:rPr lang="en-US" sz="2100" dirty="0">
                <a:solidFill>
                  <a:srgbClr val="7030A0"/>
                </a:solidFill>
              </a:rPr>
              <a:t>increased rate, decreased rate, no change in rate</a:t>
            </a:r>
          </a:p>
          <a:p>
            <a:pPr algn="ctr"/>
            <a:r>
              <a:rPr lang="en-US" sz="2100" dirty="0"/>
              <a:t>AgNO</a:t>
            </a:r>
            <a:r>
              <a:rPr lang="en-US" sz="2100" baseline="-25000" dirty="0"/>
              <a:t>3</a:t>
            </a:r>
            <a:r>
              <a:rPr lang="en-US" sz="2100" dirty="0"/>
              <a:t>(</a:t>
            </a:r>
            <a:r>
              <a:rPr lang="en-US" sz="2100" i="1" dirty="0"/>
              <a:t>aq</a:t>
            </a:r>
            <a:r>
              <a:rPr lang="en-US" sz="2100" dirty="0"/>
              <a:t>) + Cu</a:t>
            </a:r>
            <a:r>
              <a:rPr lang="pt-BR" sz="2100" dirty="0"/>
              <a:t>(</a:t>
            </a:r>
            <a:r>
              <a:rPr lang="pt-BR" sz="2100" i="1" dirty="0"/>
              <a:t>s</a:t>
            </a:r>
            <a:r>
              <a:rPr lang="pt-BR" sz="2100" dirty="0"/>
              <a:t>) →</a:t>
            </a:r>
            <a:r>
              <a:rPr lang="en-US" sz="2100" dirty="0"/>
              <a:t> Cu(NO</a:t>
            </a:r>
            <a:r>
              <a:rPr lang="en-US" sz="2100" baseline="-25000" dirty="0"/>
              <a:t>3</a:t>
            </a:r>
            <a:r>
              <a:rPr lang="en-US" sz="2100" dirty="0"/>
              <a:t>)(</a:t>
            </a:r>
            <a:r>
              <a:rPr lang="en-US" sz="2100" i="1" dirty="0" err="1"/>
              <a:t>aq</a:t>
            </a:r>
            <a:r>
              <a:rPr lang="en-US" sz="2100" dirty="0"/>
              <a:t>) + Ag</a:t>
            </a:r>
            <a:r>
              <a:rPr lang="pt-BR" sz="2100" dirty="0"/>
              <a:t>(</a:t>
            </a:r>
            <a:r>
              <a:rPr lang="pt-BR" sz="2100" i="1" dirty="0"/>
              <a:t>s</a:t>
            </a:r>
            <a:r>
              <a:rPr lang="pt-BR" sz="2100" dirty="0"/>
              <a:t>) </a:t>
            </a:r>
            <a:r>
              <a:rPr lang="en-US" sz="2100" dirty="0"/>
              <a:t> </a:t>
            </a:r>
          </a:p>
          <a:p>
            <a:r>
              <a:rPr lang="en-US" sz="2100" dirty="0">
                <a:solidFill>
                  <a:srgbClr val="7030A0"/>
                </a:solidFill>
              </a:rPr>
              <a:t>increased rate, decreased rate, no change in rate</a:t>
            </a:r>
          </a:p>
          <a:p>
            <a:pPr algn="ctr"/>
            <a:r>
              <a:rPr lang="en-US" sz="2100" dirty="0"/>
              <a:t>Na</a:t>
            </a:r>
            <a:r>
              <a:rPr lang="en-US" sz="2100" baseline="-25000" dirty="0"/>
              <a:t>2</a:t>
            </a:r>
            <a:r>
              <a:rPr lang="en-US" sz="2100" dirty="0"/>
              <a:t>CO</a:t>
            </a:r>
            <a:r>
              <a:rPr lang="en-US" sz="2100" baseline="-25000" dirty="0"/>
              <a:t>3</a:t>
            </a:r>
            <a:r>
              <a:rPr lang="en-US" sz="2100" dirty="0"/>
              <a:t>(</a:t>
            </a:r>
            <a:r>
              <a:rPr lang="en-US" sz="2100" i="1" dirty="0"/>
              <a:t>s</a:t>
            </a:r>
            <a:r>
              <a:rPr lang="en-US" sz="2100" dirty="0"/>
              <a:t>) + 2HCl(</a:t>
            </a:r>
            <a:r>
              <a:rPr lang="en-US" sz="2100" i="1" dirty="0"/>
              <a:t>aq</a:t>
            </a:r>
            <a:r>
              <a:rPr lang="en-US" sz="2100" dirty="0"/>
              <a:t>) </a:t>
            </a:r>
            <a:r>
              <a:rPr lang="pt-BR" sz="2100" dirty="0"/>
              <a:t>→ </a:t>
            </a:r>
            <a:r>
              <a:rPr lang="en-US" sz="2100" dirty="0"/>
              <a:t>CO</a:t>
            </a:r>
            <a:r>
              <a:rPr lang="en-US" sz="2100" baseline="-25000" dirty="0"/>
              <a:t>2</a:t>
            </a:r>
            <a:r>
              <a:rPr lang="en-US" sz="2100" dirty="0"/>
              <a:t>(</a:t>
            </a:r>
            <a:r>
              <a:rPr lang="en-US" sz="2100" i="1" dirty="0"/>
              <a:t>g</a:t>
            </a:r>
            <a:r>
              <a:rPr lang="en-US" sz="2100" dirty="0"/>
              <a:t>) + H</a:t>
            </a:r>
            <a:r>
              <a:rPr lang="en-US" sz="2100" baseline="-25000" dirty="0"/>
              <a:t>2</a:t>
            </a:r>
            <a:r>
              <a:rPr lang="en-US" sz="2100" dirty="0"/>
              <a:t>O(</a:t>
            </a:r>
            <a:r>
              <a:rPr lang="en-US" sz="2100" i="1" dirty="0"/>
              <a:t>l</a:t>
            </a:r>
            <a:r>
              <a:rPr lang="en-US" sz="2100" dirty="0"/>
              <a:t>) + 2NaCl(</a:t>
            </a:r>
            <a:r>
              <a:rPr lang="en-US" sz="2100" i="1" dirty="0"/>
              <a:t>aq</a:t>
            </a:r>
            <a:r>
              <a:rPr lang="en-US" sz="2100" dirty="0"/>
              <a:t>)</a:t>
            </a:r>
          </a:p>
          <a:p>
            <a:r>
              <a:rPr lang="en-US" sz="2100" dirty="0">
                <a:solidFill>
                  <a:srgbClr val="7030A0"/>
                </a:solidFill>
              </a:rPr>
              <a:t>increased rate, decreased rate, no change in rate</a:t>
            </a:r>
          </a:p>
          <a:p>
            <a:endParaRPr lang="en-US" sz="21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9604" y="82550"/>
            <a:ext cx="944156" cy="1136650"/>
          </a:xfrm>
          <a:prstGeom prst="rect">
            <a:avLst/>
          </a:prstGeom>
          <a:noFill/>
          <a:ln>
            <a:noFill/>
          </a:ln>
          <a:effectLst/>
        </p:spPr>
      </p:pic>
    </p:spTree>
    <p:extLst>
      <p:ext uri="{BB962C8B-B14F-4D97-AF65-F5344CB8AC3E}">
        <p14:creationId xmlns:p14="http://schemas.microsoft.com/office/powerpoint/2010/main" val="245729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t>
            </a:r>
            <a:r>
              <a:rPr lang="en-US" sz="4000" dirty="0">
                <a:solidFill>
                  <a:srgbClr val="00B0F0"/>
                </a:solidFill>
              </a:rPr>
              <a:t>Pressure</a:t>
            </a:r>
            <a:r>
              <a:rPr lang="en-US" dirty="0"/>
              <a:t> on Reaction Rate</a:t>
            </a:r>
          </a:p>
        </p:txBody>
      </p:sp>
      <p:sp>
        <p:nvSpPr>
          <p:cNvPr id="4" name="Content Placeholder 3"/>
          <p:cNvSpPr>
            <a:spLocks noGrp="1"/>
          </p:cNvSpPr>
          <p:nvPr>
            <p:ph sz="quarter" idx="16"/>
          </p:nvPr>
        </p:nvSpPr>
        <p:spPr>
          <a:xfrm>
            <a:off x="13" y="1377155"/>
            <a:ext cx="9143987" cy="5480845"/>
          </a:xfrm>
        </p:spPr>
        <p:txBody>
          <a:bodyPr/>
          <a:lstStyle/>
          <a:p>
            <a:r>
              <a:rPr lang="en-US" sz="2100" dirty="0"/>
              <a:t>P</a:t>
            </a:r>
            <a:r>
              <a:rPr lang="pt-BR" sz="2100" dirty="0"/>
              <a:t>redict the effects of an increase in pressure for each of the following reactions.</a:t>
            </a:r>
          </a:p>
          <a:p>
            <a:pPr algn="ctr"/>
            <a:r>
              <a:rPr lang="en-US" sz="2100" dirty="0"/>
              <a:t>N</a:t>
            </a:r>
            <a:r>
              <a:rPr lang="en-US" sz="2100" baseline="-25000" dirty="0"/>
              <a:t>2</a:t>
            </a:r>
            <a:r>
              <a:rPr lang="en-US" sz="2100" dirty="0"/>
              <a:t>(</a:t>
            </a:r>
            <a:r>
              <a:rPr lang="en-US" sz="2100" i="1" dirty="0"/>
              <a:t>g</a:t>
            </a:r>
            <a:r>
              <a:rPr lang="en-US" sz="2100" dirty="0"/>
              <a:t>) + 3H</a:t>
            </a:r>
            <a:r>
              <a:rPr lang="en-US" sz="2100" baseline="-25000" dirty="0"/>
              <a:t>2</a:t>
            </a:r>
            <a:r>
              <a:rPr lang="en-US" sz="2100" dirty="0"/>
              <a:t>(</a:t>
            </a:r>
            <a:r>
              <a:rPr lang="en-US" sz="2100" i="1" dirty="0"/>
              <a:t>g</a:t>
            </a:r>
            <a:r>
              <a:rPr lang="en-US" sz="2100" dirty="0"/>
              <a:t>)</a:t>
            </a:r>
            <a:r>
              <a:rPr lang="pt-BR" sz="2100" dirty="0"/>
              <a:t> → </a:t>
            </a:r>
            <a:r>
              <a:rPr lang="en-US" sz="2100" dirty="0"/>
              <a:t>2NH</a:t>
            </a:r>
            <a:r>
              <a:rPr lang="en-US" sz="2100" baseline="-25000" dirty="0"/>
              <a:t>3</a:t>
            </a:r>
            <a:r>
              <a:rPr lang="en-US" sz="2100" dirty="0"/>
              <a:t>(</a:t>
            </a:r>
            <a:r>
              <a:rPr lang="en-US" sz="2100" i="1" dirty="0"/>
              <a:t>g</a:t>
            </a:r>
            <a:r>
              <a:rPr lang="en-US" sz="2100" dirty="0"/>
              <a:t>) </a:t>
            </a:r>
          </a:p>
          <a:p>
            <a:r>
              <a:rPr lang="en-US" sz="2100" dirty="0">
                <a:solidFill>
                  <a:srgbClr val="FF0000"/>
                </a:solidFill>
              </a:rPr>
              <a:t>increased rate … more moles of reactant gas (on the left)</a:t>
            </a:r>
          </a:p>
          <a:p>
            <a:pPr algn="ctr"/>
            <a:r>
              <a:rPr lang="pt-BR" sz="2100" dirty="0"/>
              <a:t>SnO</a:t>
            </a:r>
            <a:r>
              <a:rPr lang="pt-BR" sz="2100" baseline="-25000" dirty="0"/>
              <a:t>2</a:t>
            </a:r>
            <a:r>
              <a:rPr lang="pt-BR" sz="2100" dirty="0"/>
              <a:t>(</a:t>
            </a:r>
            <a:r>
              <a:rPr lang="pt-BR" sz="2100" i="1" dirty="0"/>
              <a:t>s</a:t>
            </a:r>
            <a:r>
              <a:rPr lang="pt-BR" sz="2100" dirty="0"/>
              <a:t>) + 2H</a:t>
            </a:r>
            <a:r>
              <a:rPr lang="pt-BR" sz="2100" baseline="-25000" dirty="0"/>
              <a:t>2</a:t>
            </a:r>
            <a:r>
              <a:rPr lang="pt-BR" sz="2100" dirty="0"/>
              <a:t>(</a:t>
            </a:r>
            <a:r>
              <a:rPr lang="pt-BR" sz="2100" i="1" dirty="0"/>
              <a:t>g</a:t>
            </a:r>
            <a:r>
              <a:rPr lang="pt-BR" sz="2100" dirty="0"/>
              <a:t>) → Sn(</a:t>
            </a:r>
            <a:r>
              <a:rPr lang="pt-BR" sz="2100" i="1" dirty="0"/>
              <a:t>s</a:t>
            </a:r>
            <a:r>
              <a:rPr lang="pt-BR" sz="2100" dirty="0"/>
              <a:t>) + 2H</a:t>
            </a:r>
            <a:r>
              <a:rPr lang="pt-BR" sz="2100" baseline="-25000" dirty="0"/>
              <a:t>2</a:t>
            </a:r>
            <a:r>
              <a:rPr lang="pt-BR" sz="2100" dirty="0"/>
              <a:t>O(</a:t>
            </a:r>
            <a:r>
              <a:rPr lang="pt-BR" sz="2100" i="1" dirty="0"/>
              <a:t>g</a:t>
            </a:r>
            <a:r>
              <a:rPr lang="pt-BR" sz="2100" dirty="0"/>
              <a:t>)</a:t>
            </a:r>
          </a:p>
          <a:p>
            <a:r>
              <a:rPr lang="en-US" sz="2100" dirty="0">
                <a:solidFill>
                  <a:srgbClr val="FF0000"/>
                </a:solidFill>
              </a:rPr>
              <a:t>no change in rate … equal number of moles on each side of reaction</a:t>
            </a:r>
          </a:p>
          <a:p>
            <a:pPr algn="ctr"/>
            <a:r>
              <a:rPr lang="en-US" sz="2100" dirty="0"/>
              <a:t>AgNO</a:t>
            </a:r>
            <a:r>
              <a:rPr lang="en-US" sz="2100" baseline="-25000" dirty="0"/>
              <a:t>3</a:t>
            </a:r>
            <a:r>
              <a:rPr lang="en-US" sz="2100" dirty="0"/>
              <a:t>(</a:t>
            </a:r>
            <a:r>
              <a:rPr lang="en-US" sz="2100" i="1" dirty="0"/>
              <a:t>aq</a:t>
            </a:r>
            <a:r>
              <a:rPr lang="en-US" sz="2100" dirty="0"/>
              <a:t>) + Cu</a:t>
            </a:r>
            <a:r>
              <a:rPr lang="pt-BR" sz="2100" dirty="0"/>
              <a:t>(</a:t>
            </a:r>
            <a:r>
              <a:rPr lang="pt-BR" sz="2100" i="1" dirty="0"/>
              <a:t>s</a:t>
            </a:r>
            <a:r>
              <a:rPr lang="pt-BR" sz="2100" dirty="0"/>
              <a:t>) →</a:t>
            </a:r>
            <a:r>
              <a:rPr lang="en-US" sz="2100" dirty="0"/>
              <a:t> CuNO</a:t>
            </a:r>
            <a:r>
              <a:rPr lang="en-US" sz="2100" baseline="-25000" dirty="0"/>
              <a:t>3</a:t>
            </a:r>
            <a:r>
              <a:rPr lang="en-US" sz="2100" dirty="0"/>
              <a:t>(</a:t>
            </a:r>
            <a:r>
              <a:rPr lang="en-US" sz="2100" i="1" dirty="0"/>
              <a:t>aq</a:t>
            </a:r>
            <a:r>
              <a:rPr lang="en-US" sz="2100" dirty="0"/>
              <a:t>) + Ag</a:t>
            </a:r>
            <a:r>
              <a:rPr lang="pt-BR" sz="2100" dirty="0"/>
              <a:t>(</a:t>
            </a:r>
            <a:r>
              <a:rPr lang="pt-BR" sz="2100" i="1" dirty="0"/>
              <a:t>s</a:t>
            </a:r>
            <a:r>
              <a:rPr lang="pt-BR" sz="2100" dirty="0"/>
              <a:t>) </a:t>
            </a:r>
            <a:r>
              <a:rPr lang="en-US" sz="2100" dirty="0"/>
              <a:t> </a:t>
            </a:r>
          </a:p>
          <a:p>
            <a:r>
              <a:rPr lang="en-US" sz="2100" dirty="0">
                <a:solidFill>
                  <a:srgbClr val="FF0000"/>
                </a:solidFill>
              </a:rPr>
              <a:t>no change in rate … involving solids &amp; liquids (not affected by pressure)</a:t>
            </a:r>
          </a:p>
          <a:p>
            <a:pPr algn="ctr"/>
            <a:r>
              <a:rPr lang="en-US" sz="2100" dirty="0"/>
              <a:t>Na</a:t>
            </a:r>
            <a:r>
              <a:rPr lang="en-US" sz="2100" baseline="-25000" dirty="0"/>
              <a:t>2</a:t>
            </a:r>
            <a:r>
              <a:rPr lang="en-US" sz="2100" dirty="0"/>
              <a:t>CO</a:t>
            </a:r>
            <a:r>
              <a:rPr lang="en-US" sz="2100" baseline="-25000" dirty="0"/>
              <a:t>3</a:t>
            </a:r>
            <a:r>
              <a:rPr lang="en-US" sz="2100" dirty="0"/>
              <a:t>(</a:t>
            </a:r>
            <a:r>
              <a:rPr lang="en-US" sz="2100" i="1" dirty="0"/>
              <a:t>s</a:t>
            </a:r>
            <a:r>
              <a:rPr lang="en-US" sz="2100" dirty="0"/>
              <a:t>) + 2HCl(</a:t>
            </a:r>
            <a:r>
              <a:rPr lang="en-US" sz="2100" i="1" dirty="0"/>
              <a:t>aq</a:t>
            </a:r>
            <a:r>
              <a:rPr lang="en-US" sz="2100" dirty="0"/>
              <a:t>) </a:t>
            </a:r>
            <a:r>
              <a:rPr lang="pt-BR" sz="2100" dirty="0"/>
              <a:t>→ </a:t>
            </a:r>
            <a:r>
              <a:rPr lang="en-US" sz="2100" dirty="0"/>
              <a:t>CO</a:t>
            </a:r>
            <a:r>
              <a:rPr lang="en-US" sz="2100" baseline="-25000" dirty="0"/>
              <a:t>2</a:t>
            </a:r>
            <a:r>
              <a:rPr lang="en-US" sz="2100" dirty="0"/>
              <a:t>(</a:t>
            </a:r>
            <a:r>
              <a:rPr lang="en-US" sz="2100" i="1" dirty="0"/>
              <a:t>g</a:t>
            </a:r>
            <a:r>
              <a:rPr lang="en-US" sz="2100" dirty="0"/>
              <a:t>) + H</a:t>
            </a:r>
            <a:r>
              <a:rPr lang="en-US" sz="2100" baseline="-25000" dirty="0"/>
              <a:t>2</a:t>
            </a:r>
            <a:r>
              <a:rPr lang="en-US" sz="2100" dirty="0"/>
              <a:t>O(</a:t>
            </a:r>
            <a:r>
              <a:rPr lang="en-US" sz="2100" i="1" dirty="0"/>
              <a:t>l</a:t>
            </a:r>
            <a:r>
              <a:rPr lang="en-US" sz="2100" dirty="0"/>
              <a:t>) + 2NaCl(</a:t>
            </a:r>
            <a:r>
              <a:rPr lang="en-US" sz="2100" i="1" dirty="0"/>
              <a:t>aq</a:t>
            </a:r>
            <a:r>
              <a:rPr lang="en-US" sz="2100" dirty="0"/>
              <a:t>)</a:t>
            </a:r>
          </a:p>
          <a:p>
            <a:r>
              <a:rPr lang="en-US" sz="2100" dirty="0">
                <a:solidFill>
                  <a:srgbClr val="FF0000"/>
                </a:solidFill>
              </a:rPr>
              <a:t>decreased rate … more moles of product gas (on the right)</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9604" y="82550"/>
            <a:ext cx="944156" cy="1136650"/>
          </a:xfrm>
          <a:prstGeom prst="rect">
            <a:avLst/>
          </a:prstGeom>
          <a:noFill/>
          <a:ln>
            <a:noFill/>
          </a:ln>
          <a:effectLst/>
        </p:spPr>
      </p:pic>
    </p:spTree>
    <p:extLst>
      <p:ext uri="{BB962C8B-B14F-4D97-AF65-F5344CB8AC3E}">
        <p14:creationId xmlns:p14="http://schemas.microsoft.com/office/powerpoint/2010/main" val="26655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Identifying Reaction Energy</a:t>
            </a:r>
          </a:p>
        </p:txBody>
      </p:sp>
      <p:sp>
        <p:nvSpPr>
          <p:cNvPr id="8" name="Content Placeholder 7"/>
          <p:cNvSpPr>
            <a:spLocks noGrp="1"/>
          </p:cNvSpPr>
          <p:nvPr>
            <p:ph sz="quarter" idx="15"/>
          </p:nvPr>
        </p:nvSpPr>
        <p:spPr>
          <a:solidFill>
            <a:schemeClr val="bg1"/>
          </a:solidFill>
        </p:spPr>
        <p:txBody>
          <a:bodyPr lIns="181494" tIns="90746">
            <a:normAutofit fontScale="92500" lnSpcReduction="20000"/>
          </a:bodyPr>
          <a:lstStyle/>
          <a:p>
            <a:r>
              <a:rPr lang="en-US" dirty="0"/>
              <a:t>2HgO(</a:t>
            </a:r>
            <a:r>
              <a:rPr lang="en-US" i="1" dirty="0"/>
              <a:t>s</a:t>
            </a:r>
            <a:r>
              <a:rPr lang="en-US" dirty="0"/>
              <a:t>) + 43.4 kcal → 2Hg(</a:t>
            </a:r>
            <a:r>
              <a:rPr lang="en-US" i="1" dirty="0"/>
              <a:t>l</a:t>
            </a:r>
            <a:r>
              <a:rPr lang="en-US" dirty="0"/>
              <a:t>) + O</a:t>
            </a:r>
            <a:r>
              <a:rPr lang="en-US" baseline="-25000" dirty="0"/>
              <a:t>2</a:t>
            </a:r>
            <a:r>
              <a:rPr lang="en-US" dirty="0"/>
              <a:t>(</a:t>
            </a:r>
            <a:r>
              <a:rPr lang="en-US" i="1" dirty="0"/>
              <a:t>g</a:t>
            </a:r>
            <a:r>
              <a:rPr lang="en-US" dirty="0"/>
              <a:t>)</a:t>
            </a:r>
          </a:p>
          <a:p>
            <a:r>
              <a:rPr lang="en-US" b="1" dirty="0">
                <a:solidFill>
                  <a:srgbClr val="7030A0"/>
                </a:solidFill>
              </a:rPr>
              <a:t>Heat is a:</a:t>
            </a:r>
          </a:p>
          <a:p>
            <a:pPr marL="228600"/>
            <a:r>
              <a:rPr lang="en-US" dirty="0"/>
              <a:t>O reactant         </a:t>
            </a:r>
          </a:p>
          <a:p>
            <a:pPr marL="228600"/>
            <a:r>
              <a:rPr lang="en-US" dirty="0"/>
              <a:t>O product</a:t>
            </a:r>
          </a:p>
          <a:p>
            <a:r>
              <a:rPr lang="en-US" b="1" dirty="0">
                <a:solidFill>
                  <a:srgbClr val="00B050"/>
                </a:solidFill>
              </a:rPr>
              <a:t>This reaction is:</a:t>
            </a:r>
          </a:p>
          <a:p>
            <a:pPr marL="228600"/>
            <a:r>
              <a:rPr lang="en-US" dirty="0"/>
              <a:t>O exothermic        </a:t>
            </a:r>
          </a:p>
          <a:p>
            <a:pPr marL="228600"/>
            <a:r>
              <a:rPr lang="en-US" dirty="0"/>
              <a:t>O endothermic</a:t>
            </a:r>
          </a:p>
          <a:p>
            <a:r>
              <a:rPr lang="en-US" b="1" dirty="0">
                <a:solidFill>
                  <a:srgbClr val="FF0000"/>
                </a:solidFill>
              </a:rPr>
              <a:t>The </a:t>
            </a:r>
            <a:r>
              <a:rPr lang="el-GR" b="1" dirty="0">
                <a:solidFill>
                  <a:srgbClr val="FF0000"/>
                </a:solidFill>
              </a:rPr>
              <a:t>Δ</a:t>
            </a:r>
            <a:r>
              <a:rPr lang="en-US" b="1" i="1" dirty="0">
                <a:solidFill>
                  <a:srgbClr val="FF0000"/>
                </a:solidFill>
              </a:rPr>
              <a:t>H</a:t>
            </a:r>
            <a:r>
              <a:rPr lang="en-US" b="1" dirty="0">
                <a:solidFill>
                  <a:srgbClr val="FF0000"/>
                </a:solidFill>
              </a:rPr>
              <a:t> value is:</a:t>
            </a:r>
          </a:p>
          <a:p>
            <a:pPr marL="228600"/>
            <a:r>
              <a:rPr lang="en-US" dirty="0"/>
              <a:t>O positive         </a:t>
            </a:r>
          </a:p>
          <a:p>
            <a:pPr marL="228600"/>
            <a:r>
              <a:rPr lang="en-US" dirty="0"/>
              <a:t>O negative</a:t>
            </a:r>
          </a:p>
          <a:p>
            <a:endParaRPr lang="en-US" dirty="0">
              <a:solidFill>
                <a:srgbClr val="FE8600"/>
              </a:solidFill>
            </a:endParaRPr>
          </a:p>
        </p:txBody>
      </p:sp>
      <p:sp>
        <p:nvSpPr>
          <p:cNvPr id="9" name="Content Placeholder 8"/>
          <p:cNvSpPr>
            <a:spLocks noGrp="1"/>
          </p:cNvSpPr>
          <p:nvPr>
            <p:ph sz="quarter" idx="16"/>
          </p:nvPr>
        </p:nvSpPr>
        <p:spPr/>
        <p:txBody>
          <a:bodyPr lIns="90746" tIns="90746">
            <a:normAutofit fontScale="92500" lnSpcReduction="20000"/>
          </a:bodyPr>
          <a:lstStyle/>
          <a:p>
            <a:r>
              <a:rPr lang="en-US" dirty="0"/>
              <a:t>2H</a:t>
            </a:r>
            <a:r>
              <a:rPr lang="en-US" baseline="-25000" dirty="0"/>
              <a:t>2</a:t>
            </a:r>
            <a:r>
              <a:rPr lang="en-US" dirty="0"/>
              <a:t>(</a:t>
            </a:r>
            <a:r>
              <a:rPr lang="en-US" i="1" dirty="0"/>
              <a:t>g</a:t>
            </a:r>
            <a:r>
              <a:rPr lang="en-US" dirty="0"/>
              <a:t>) + O</a:t>
            </a:r>
            <a:r>
              <a:rPr lang="en-US" baseline="-25000" dirty="0"/>
              <a:t>2</a:t>
            </a:r>
            <a:r>
              <a:rPr lang="en-US" dirty="0"/>
              <a:t>(</a:t>
            </a:r>
            <a:r>
              <a:rPr lang="en-US" i="1" dirty="0"/>
              <a:t>g</a:t>
            </a:r>
            <a:r>
              <a:rPr lang="en-US" dirty="0"/>
              <a:t>) → 2H</a:t>
            </a:r>
            <a:r>
              <a:rPr lang="en-US" baseline="-25000" dirty="0"/>
              <a:t>2</a:t>
            </a:r>
            <a:r>
              <a:rPr lang="en-US" dirty="0"/>
              <a:t>O(</a:t>
            </a:r>
            <a:r>
              <a:rPr lang="en-US" i="1" dirty="0"/>
              <a:t>l</a:t>
            </a:r>
            <a:r>
              <a:rPr lang="en-US" dirty="0"/>
              <a:t>) + 136.6 kcal</a:t>
            </a:r>
          </a:p>
          <a:p>
            <a:pPr marL="226867"/>
            <a:r>
              <a:rPr lang="en-US" b="1" dirty="0">
                <a:solidFill>
                  <a:srgbClr val="7030A0"/>
                </a:solidFill>
              </a:rPr>
              <a:t>Heat is a:</a:t>
            </a:r>
          </a:p>
          <a:p>
            <a:pPr marL="457200"/>
            <a:r>
              <a:rPr lang="en-US" dirty="0"/>
              <a:t>O reactant         </a:t>
            </a:r>
          </a:p>
          <a:p>
            <a:pPr marL="457200"/>
            <a:r>
              <a:rPr lang="en-US" dirty="0"/>
              <a:t>O product </a:t>
            </a:r>
          </a:p>
          <a:p>
            <a:pPr marL="179388"/>
            <a:r>
              <a:rPr lang="en-US" b="1" dirty="0">
                <a:solidFill>
                  <a:srgbClr val="00B050"/>
                </a:solidFill>
              </a:rPr>
              <a:t>This reaction is:</a:t>
            </a:r>
          </a:p>
          <a:p>
            <a:pPr marL="457200"/>
            <a:r>
              <a:rPr lang="en-US" dirty="0"/>
              <a:t>O exothermic         </a:t>
            </a:r>
          </a:p>
          <a:p>
            <a:pPr marL="457200"/>
            <a:r>
              <a:rPr lang="en-US" dirty="0"/>
              <a:t>O endothermic</a:t>
            </a:r>
          </a:p>
          <a:p>
            <a:pPr marL="226867"/>
            <a:r>
              <a:rPr lang="en-US" b="1" dirty="0">
                <a:solidFill>
                  <a:srgbClr val="FF0000"/>
                </a:solidFill>
              </a:rPr>
              <a:t>The </a:t>
            </a:r>
            <a:r>
              <a:rPr lang="el-GR" b="1" dirty="0">
                <a:solidFill>
                  <a:srgbClr val="FF0000"/>
                </a:solidFill>
              </a:rPr>
              <a:t>Δ</a:t>
            </a:r>
            <a:r>
              <a:rPr lang="en-US" b="1" i="1" dirty="0">
                <a:solidFill>
                  <a:srgbClr val="FF0000"/>
                </a:solidFill>
              </a:rPr>
              <a:t>H</a:t>
            </a:r>
            <a:r>
              <a:rPr lang="en-US" b="1" dirty="0">
                <a:solidFill>
                  <a:srgbClr val="FF0000"/>
                </a:solidFill>
              </a:rPr>
              <a:t> value is:</a:t>
            </a:r>
          </a:p>
          <a:p>
            <a:pPr marL="457200"/>
            <a:r>
              <a:rPr lang="en-US" dirty="0"/>
              <a:t>O positive            </a:t>
            </a:r>
          </a:p>
          <a:p>
            <a:pPr marL="457200"/>
            <a:r>
              <a:rPr lang="en-US" dirty="0"/>
              <a:t>O negative</a:t>
            </a:r>
          </a:p>
          <a:p>
            <a:pPr marL="226867"/>
            <a:endParaRPr lang="en-US"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cxnSp>
        <p:nvCxnSpPr>
          <p:cNvPr id="7" name="Straight Connector 6">
            <a:extLst>
              <a:ext uri="{FF2B5EF4-FFF2-40B4-BE49-F238E27FC236}">
                <a16:creationId xmlns:a16="http://schemas.microsoft.com/office/drawing/2014/main" id="{088D0B95-0341-4DE9-8306-A1246C9C60E5}"/>
              </a:ext>
            </a:extLst>
          </p:cNvPr>
          <p:cNvCxnSpPr/>
          <p:nvPr/>
        </p:nvCxnSpPr>
        <p:spPr bwMode="auto">
          <a:xfrm>
            <a:off x="4495800" y="1377155"/>
            <a:ext cx="0" cy="5480845"/>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531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500"/>
                                        <p:tgtEl>
                                          <p:spTgt spid="8">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361849" y="2693830"/>
            <a:ext cx="877946" cy="8478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571678" tIns="95305" rIns="571678" bIns="95305" numCol="1" rtlCol="0" anchor="t" anchorCtr="0" compatLnSpc="1">
            <a:prstTxWarp prst="textNoShape">
              <a:avLst/>
            </a:prstTxWarp>
          </a:bodyPr>
          <a:lstStyle/>
          <a:p>
            <a:pPr defTabSz="1905625"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 name="Rectangle 12"/>
          <p:cNvSpPr/>
          <p:nvPr/>
        </p:nvSpPr>
        <p:spPr bwMode="auto">
          <a:xfrm>
            <a:off x="5149824" y="1793870"/>
            <a:ext cx="456136" cy="396942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571678" tIns="95305" rIns="571678" bIns="95305" numCol="1" rtlCol="0" anchor="t" anchorCtr="0" compatLnSpc="1">
            <a:prstTxWarp prst="textNoShape">
              <a:avLst/>
            </a:prstTxWarp>
          </a:bodyPr>
          <a:lstStyle/>
          <a:p>
            <a:pPr defTabSz="1905625"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 name="Rectangle 13"/>
          <p:cNvSpPr/>
          <p:nvPr/>
        </p:nvSpPr>
        <p:spPr bwMode="auto">
          <a:xfrm>
            <a:off x="5605963" y="5763384"/>
            <a:ext cx="2819088" cy="461493"/>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571678" tIns="95305" rIns="571678" bIns="95305" numCol="1" rtlCol="0" anchor="t" anchorCtr="0" compatLnSpc="1">
            <a:prstTxWarp prst="textNoShape">
              <a:avLst/>
            </a:prstTxWarp>
          </a:bodyPr>
          <a:lstStyle/>
          <a:p>
            <a:pPr defTabSz="1905625"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FFFF00"/>
                </a:solidFill>
              </a:rPr>
              <a:t>Temperature</a:t>
            </a:r>
            <a:r>
              <a:rPr lang="en-US" dirty="0"/>
              <a:t> on Reaction Rate</a:t>
            </a:r>
          </a:p>
        </p:txBody>
      </p:sp>
      <p:sp>
        <p:nvSpPr>
          <p:cNvPr id="9" name="Text Placeholder 8"/>
          <p:cNvSpPr>
            <a:spLocks noGrp="1"/>
          </p:cNvSpPr>
          <p:nvPr>
            <p:ph type="body" sz="quarter" idx="12"/>
          </p:nvPr>
        </p:nvSpPr>
        <p:spPr>
          <a:xfrm>
            <a:off x="17" y="1377153"/>
            <a:ext cx="4952983" cy="5480848"/>
          </a:xfrm>
        </p:spPr>
        <p:txBody>
          <a:bodyPr lIns="181747" tIns="90872"/>
          <a:lstStyle/>
          <a:p>
            <a:pPr lvl="1"/>
            <a:r>
              <a:rPr lang="en-US" sz="2800" dirty="0"/>
              <a:t>Increasing temperature means that the average Kinetic Energy (KE) of the particles increases.</a:t>
            </a:r>
          </a:p>
          <a:p>
            <a:pPr lvl="1"/>
            <a:r>
              <a:rPr lang="en-US" sz="2800" dirty="0">
                <a:solidFill>
                  <a:srgbClr val="00B050"/>
                </a:solidFill>
              </a:rPr>
              <a:t>Increasing the average KE (motion/energy) of the particles increases the </a:t>
            </a:r>
            <a:r>
              <a:rPr lang="en-US" sz="2800" b="1" dirty="0">
                <a:solidFill>
                  <a:srgbClr val="0070C0"/>
                </a:solidFill>
              </a:rPr>
              <a:t>number</a:t>
            </a:r>
            <a:r>
              <a:rPr lang="en-US" sz="2800" dirty="0">
                <a:solidFill>
                  <a:srgbClr val="00B050"/>
                </a:solidFill>
              </a:rPr>
              <a:t> and  </a:t>
            </a:r>
            <a:r>
              <a:rPr lang="en-US" sz="2800" b="1" dirty="0">
                <a:solidFill>
                  <a:srgbClr val="0070C0"/>
                </a:solidFill>
              </a:rPr>
              <a:t>effectiveness</a:t>
            </a:r>
            <a:r>
              <a:rPr lang="en-US" sz="2800" dirty="0">
                <a:solidFill>
                  <a:srgbClr val="00B050"/>
                </a:solidFill>
              </a:rPr>
              <a:t> of collisions.</a:t>
            </a:r>
          </a:p>
        </p:txBody>
      </p:sp>
      <p:sp>
        <p:nvSpPr>
          <p:cNvPr id="21" name="Rectangle 3"/>
          <p:cNvSpPr txBox="1">
            <a:spLocks noChangeArrowheads="1"/>
          </p:cNvSpPr>
          <p:nvPr/>
        </p:nvSpPr>
        <p:spPr bwMode="auto">
          <a:xfrm>
            <a:off x="152400" y="5694456"/>
            <a:ext cx="8627446" cy="564724"/>
          </a:xfrm>
          <a:prstGeom prst="rect">
            <a:avLst/>
          </a:prstGeom>
          <a:solidFill>
            <a:schemeClr val="tx2"/>
          </a:solidFill>
          <a:ln>
            <a:noFill/>
          </a:ln>
          <a:effectLst/>
        </p:spPr>
        <p:txBody>
          <a:bodyPr vert="horz" wrap="square" lIns="323958" tIns="95227" rIns="323958" bIns="9522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algn="ctr" eaLnBrk="1" hangingPunct="1">
              <a:buFont typeface="Wingdings" pitchFamily="2" charset="2"/>
              <a:buNone/>
            </a:pPr>
            <a:r>
              <a:rPr lang="en-US" sz="2300" b="1" dirty="0">
                <a:solidFill>
                  <a:srgbClr val="FFFFFF"/>
                </a:solidFill>
              </a:rPr>
              <a:t>How are temperature and reaction rate related?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833" y="1548192"/>
            <a:ext cx="3466462" cy="355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7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361849" y="2693830"/>
            <a:ext cx="877946" cy="8478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571678" tIns="95305" rIns="571678" bIns="95305" numCol="1" rtlCol="0" anchor="t" anchorCtr="0" compatLnSpc="1">
            <a:prstTxWarp prst="textNoShape">
              <a:avLst/>
            </a:prstTxWarp>
          </a:bodyPr>
          <a:lstStyle/>
          <a:p>
            <a:pPr defTabSz="1905625"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3" name="Rectangle 12"/>
          <p:cNvSpPr/>
          <p:nvPr/>
        </p:nvSpPr>
        <p:spPr bwMode="auto">
          <a:xfrm>
            <a:off x="5149824" y="1793870"/>
            <a:ext cx="456136" cy="3969425"/>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571678" tIns="95305" rIns="571678" bIns="95305" numCol="1" rtlCol="0" anchor="t" anchorCtr="0" compatLnSpc="1">
            <a:prstTxWarp prst="textNoShape">
              <a:avLst/>
            </a:prstTxWarp>
          </a:bodyPr>
          <a:lstStyle/>
          <a:p>
            <a:pPr defTabSz="1905625"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 name="Rectangle 13"/>
          <p:cNvSpPr/>
          <p:nvPr/>
        </p:nvSpPr>
        <p:spPr bwMode="auto">
          <a:xfrm>
            <a:off x="5605963" y="5763384"/>
            <a:ext cx="2819088" cy="461493"/>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571678" tIns="95305" rIns="571678" bIns="95305" numCol="1" rtlCol="0" anchor="t" anchorCtr="0" compatLnSpc="1">
            <a:prstTxWarp prst="textNoShape">
              <a:avLst/>
            </a:prstTxWarp>
          </a:bodyPr>
          <a:lstStyle/>
          <a:p>
            <a:pPr defTabSz="1905625"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2" name="Title 1"/>
          <p:cNvSpPr>
            <a:spLocks noGrp="1"/>
          </p:cNvSpPr>
          <p:nvPr>
            <p:ph type="title"/>
          </p:nvPr>
        </p:nvSpPr>
        <p:spPr>
          <a:xfrm>
            <a:off x="10" y="0"/>
            <a:ext cx="9143996" cy="1371600"/>
          </a:xfrm>
        </p:spPr>
        <p:txBody>
          <a:bodyPr/>
          <a:lstStyle/>
          <a:p>
            <a:r>
              <a:rPr lang="en-US" dirty="0"/>
              <a:t>Effect of </a:t>
            </a:r>
            <a:r>
              <a:rPr lang="en-US" sz="4000" dirty="0">
                <a:solidFill>
                  <a:srgbClr val="FFFF00"/>
                </a:solidFill>
              </a:rPr>
              <a:t>Temperature</a:t>
            </a:r>
            <a:r>
              <a:rPr lang="en-US" dirty="0"/>
              <a:t> on Reaction Rate</a:t>
            </a:r>
          </a:p>
        </p:txBody>
      </p:sp>
      <p:sp>
        <p:nvSpPr>
          <p:cNvPr id="21" name="Rectangle 3"/>
          <p:cNvSpPr txBox="1">
            <a:spLocks noChangeArrowheads="1"/>
          </p:cNvSpPr>
          <p:nvPr/>
        </p:nvSpPr>
        <p:spPr bwMode="auto">
          <a:xfrm>
            <a:off x="0" y="4644143"/>
            <a:ext cx="4343398" cy="971758"/>
          </a:xfrm>
          <a:prstGeom prst="rect">
            <a:avLst/>
          </a:prstGeom>
          <a:solidFill>
            <a:schemeClr val="tx2"/>
          </a:solidFill>
          <a:ln>
            <a:noFill/>
          </a:ln>
          <a:effectLst/>
        </p:spPr>
        <p:txBody>
          <a:bodyPr vert="horz" wrap="square" lIns="323958" tIns="95227" rIns="323958" bIns="95227"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eaLnBrk="1" hangingPunct="1">
              <a:buFont typeface="Wingdings" pitchFamily="2" charset="2"/>
              <a:buNone/>
            </a:pPr>
            <a:r>
              <a:rPr lang="en-US" sz="2300" b="1" dirty="0">
                <a:solidFill>
                  <a:srgbClr val="FFFFFF"/>
                </a:solidFill>
              </a:rPr>
              <a:t>As temperature increases, reaction rate increases.</a:t>
            </a:r>
          </a:p>
        </p:txBody>
      </p:sp>
      <p:sp>
        <p:nvSpPr>
          <p:cNvPr id="3" name="Rectangle 2"/>
          <p:cNvSpPr/>
          <p:nvPr/>
        </p:nvSpPr>
        <p:spPr>
          <a:xfrm>
            <a:off x="2159350" y="1402237"/>
            <a:ext cx="5994050" cy="3138747"/>
          </a:xfrm>
          <a:prstGeom prst="rect">
            <a:avLst/>
          </a:prstGeom>
        </p:spPr>
        <p:txBody>
          <a:bodyPr wrap="square" lIns="90872" tIns="45436" rIns="90872" bIns="45436">
            <a:spAutoFit/>
          </a:bodyPr>
          <a:lstStyle/>
          <a:p>
            <a:pPr algn="ctr"/>
            <a:r>
              <a:rPr lang="en-US" sz="2400" dirty="0">
                <a:solidFill>
                  <a:srgbClr val="FF0000"/>
                </a:solidFill>
              </a:rPr>
              <a:t>General / Approximate Rule:</a:t>
            </a:r>
          </a:p>
          <a:p>
            <a:pPr>
              <a:spcBef>
                <a:spcPts val="1200"/>
              </a:spcBef>
            </a:pPr>
            <a:r>
              <a:rPr lang="en-US" sz="2400" dirty="0">
                <a:solidFill>
                  <a:srgbClr val="00B050"/>
                </a:solidFill>
              </a:rPr>
              <a:t>Reaction rate will double for every +10º C</a:t>
            </a:r>
          </a:p>
          <a:p>
            <a:pPr marL="340794" indent="-219303">
              <a:spcBef>
                <a:spcPts val="1200"/>
              </a:spcBef>
              <a:buFont typeface="Arial" panose="020B0604020202020204" pitchFamily="34" charset="0"/>
              <a:buChar char="•"/>
            </a:pPr>
            <a:r>
              <a:rPr lang="en-US" sz="2400" i="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Applying a cover to a cooking pan increases the potential temperature and cooks the food faster.</a:t>
            </a:r>
          </a:p>
          <a:p>
            <a:pPr marL="340794" indent="-219303">
              <a:spcBef>
                <a:spcPts val="1200"/>
              </a:spcBef>
              <a:buFont typeface="Arial" panose="020B0604020202020204" pitchFamily="34" charset="0"/>
              <a:buChar char="•"/>
            </a:pPr>
            <a:r>
              <a:rPr lang="en-US" sz="2400" i="1" dirty="0">
                <a:solidFill>
                  <a:srgbClr val="B54C8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pressure cooker at 110º C will cook food twice as fast as a pot at 100º 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99" y="1824013"/>
            <a:ext cx="1967787"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9F494501-233A-473C-83D6-7A2B9E0A337B}"/>
              </a:ext>
            </a:extLst>
          </p:cNvPr>
          <p:cNvPicPr>
            <a:picLocks noChangeAspect="1"/>
          </p:cNvPicPr>
          <p:nvPr/>
        </p:nvPicPr>
        <p:blipFill>
          <a:blip r:embed="rId4"/>
          <a:stretch>
            <a:fillRect/>
          </a:stretch>
        </p:blipFill>
        <p:spPr>
          <a:xfrm>
            <a:off x="7124030" y="4191000"/>
            <a:ext cx="1928543" cy="2617650"/>
          </a:xfrm>
          <a:prstGeom prst="rect">
            <a:avLst/>
          </a:prstGeom>
        </p:spPr>
      </p:pic>
      <p:sp>
        <p:nvSpPr>
          <p:cNvPr id="5" name="Rectangle 4">
            <a:extLst>
              <a:ext uri="{FF2B5EF4-FFF2-40B4-BE49-F238E27FC236}">
                <a16:creationId xmlns:a16="http://schemas.microsoft.com/office/drawing/2014/main" id="{8E88D0EC-FF5E-4B59-ABC7-01FBA53EE9FE}"/>
              </a:ext>
            </a:extLst>
          </p:cNvPr>
          <p:cNvSpPr/>
          <p:nvPr/>
        </p:nvSpPr>
        <p:spPr>
          <a:xfrm>
            <a:off x="2582161" y="5827693"/>
            <a:ext cx="4572000" cy="954107"/>
          </a:xfrm>
          <a:prstGeom prst="rect">
            <a:avLst/>
          </a:prstGeom>
        </p:spPr>
        <p:txBody>
          <a:bodyPr>
            <a:spAutoFit/>
          </a:bodyPr>
          <a:lstStyle/>
          <a:p>
            <a:pPr>
              <a:spcBef>
                <a:spcPts val="1200"/>
              </a:spcBef>
            </a:pPr>
            <a:r>
              <a:rPr lang="en-US" sz="2800" dirty="0"/>
              <a:t>Reaction rate will halve for every -10º C (refrigerator).</a:t>
            </a:r>
          </a:p>
        </p:txBody>
      </p:sp>
    </p:spTree>
    <p:extLst>
      <p:ext uri="{BB962C8B-B14F-4D97-AF65-F5344CB8AC3E}">
        <p14:creationId xmlns:p14="http://schemas.microsoft.com/office/powerpoint/2010/main" val="202602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Effect of </a:t>
            </a:r>
            <a:r>
              <a:rPr lang="en-US" sz="4000" dirty="0">
                <a:solidFill>
                  <a:srgbClr val="FFFF00"/>
                </a:solidFill>
              </a:rPr>
              <a:t>Temperature</a:t>
            </a:r>
            <a:r>
              <a:rPr lang="en-US" dirty="0"/>
              <a:t> on Reaction Rates</a:t>
            </a:r>
          </a:p>
        </p:txBody>
      </p:sp>
      <p:sp>
        <p:nvSpPr>
          <p:cNvPr id="4" name="Content Placeholder 3"/>
          <p:cNvSpPr>
            <a:spLocks noGrp="1"/>
          </p:cNvSpPr>
          <p:nvPr>
            <p:ph sz="quarter" idx="15"/>
          </p:nvPr>
        </p:nvSpPr>
        <p:spPr/>
        <p:txBody>
          <a:bodyPr lIns="181747" tIns="90872"/>
          <a:lstStyle/>
          <a:p>
            <a:r>
              <a:rPr lang="en-US" sz="2100" dirty="0"/>
              <a:t>On a camping trip at 2300 m elevation, you find that your water boils at 92°C instead of 100°C. You know this is due to the lower atmospheric pressure at higher altitudes. The question is, how will this affect your cooking times? Do you expect the time to boil your spaghetti noodles to be longer or shorter than at sea level?</a:t>
            </a:r>
          </a:p>
        </p:txBody>
      </p:sp>
      <p:sp>
        <p:nvSpPr>
          <p:cNvPr id="5" name="Content Placeholder 4"/>
          <p:cNvSpPr>
            <a:spLocks noGrp="1"/>
          </p:cNvSpPr>
          <p:nvPr>
            <p:ph sz="quarter" idx="16"/>
          </p:nvPr>
        </p:nvSpPr>
        <p:spPr/>
        <p:txBody>
          <a:bodyPr lIns="181747" tIns="90872"/>
          <a:lstStyle/>
          <a:p>
            <a:pPr lvl="0"/>
            <a:r>
              <a:rPr lang="en-US" sz="2100" dirty="0"/>
              <a:t>Refrigeration decreases the temperature and slows the rate of food spoilage.</a:t>
            </a:r>
          </a:p>
          <a:p>
            <a:r>
              <a:rPr lang="en-US" sz="2100" dirty="0"/>
              <a:t>Food deteriorates four times as fast at room temperature (25º C) than in a refrigerator (5º C). Explain using kinetic theory.</a:t>
            </a:r>
          </a:p>
          <a:p>
            <a:pPr lvl="0"/>
            <a:endParaRPr lang="en-US" sz="2100" dirty="0"/>
          </a:p>
        </p:txBody>
      </p:sp>
      <p:pic>
        <p:nvPicPr>
          <p:cNvPr id="10" name="Picture 9"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38519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Effect of </a:t>
            </a:r>
            <a:r>
              <a:rPr lang="en-US" sz="4000" dirty="0">
                <a:solidFill>
                  <a:srgbClr val="FFFF00"/>
                </a:solidFill>
              </a:rPr>
              <a:t>Temperature</a:t>
            </a:r>
            <a:r>
              <a:rPr lang="en-US" dirty="0"/>
              <a:t> on Reaction Rates</a:t>
            </a:r>
          </a:p>
        </p:txBody>
      </p:sp>
      <p:sp>
        <p:nvSpPr>
          <p:cNvPr id="4" name="Content Placeholder 3"/>
          <p:cNvSpPr>
            <a:spLocks noGrp="1"/>
          </p:cNvSpPr>
          <p:nvPr>
            <p:ph sz="quarter" idx="15"/>
          </p:nvPr>
        </p:nvSpPr>
        <p:spPr/>
        <p:txBody>
          <a:bodyPr lIns="181747" tIns="90872"/>
          <a:lstStyle/>
          <a:p>
            <a:r>
              <a:rPr lang="en-US" sz="2100" dirty="0"/>
              <a:t>On a camping trip at 2300 m elevation, you find that your water boils at 92°C instead of 100°C. You know this is due to the lower atmospheric pressure at higher altitudes. The question is, how will this affect your cooking times? Do you expect the time to boil your spaghetti noodles to be longer or shorter than at sea level?</a:t>
            </a:r>
          </a:p>
          <a:p>
            <a:r>
              <a:rPr lang="en-US" sz="1900" b="1" dirty="0">
                <a:solidFill>
                  <a:srgbClr val="FF0000"/>
                </a:solidFill>
              </a:rPr>
              <a:t>Boiling at a lower temperature means </a:t>
            </a:r>
            <a:r>
              <a:rPr lang="en-US" sz="1900" b="1" dirty="0">
                <a:solidFill>
                  <a:srgbClr val="0070C0"/>
                </a:solidFill>
              </a:rPr>
              <a:t>less</a:t>
            </a:r>
            <a:r>
              <a:rPr lang="en-US" sz="1900" b="1" dirty="0">
                <a:solidFill>
                  <a:srgbClr val="FF0000"/>
                </a:solidFill>
              </a:rPr>
              <a:t> heat </a:t>
            </a:r>
            <a:r>
              <a:rPr lang="en-US" sz="1900" b="1" dirty="0">
                <a:solidFill>
                  <a:srgbClr val="0070C0"/>
                </a:solidFill>
              </a:rPr>
              <a:t>energy</a:t>
            </a:r>
            <a:r>
              <a:rPr lang="en-US" sz="1900" b="1" dirty="0">
                <a:solidFill>
                  <a:srgbClr val="FF0000"/>
                </a:solidFill>
              </a:rPr>
              <a:t> is cooking the food. Therefore, </a:t>
            </a:r>
            <a:r>
              <a:rPr lang="en-US" sz="1900" b="1" u="sng" dirty="0">
                <a:solidFill>
                  <a:srgbClr val="0070C0"/>
                </a:solidFill>
              </a:rPr>
              <a:t>less effective collisions</a:t>
            </a:r>
            <a:r>
              <a:rPr lang="en-US" sz="1900" b="1" dirty="0">
                <a:solidFill>
                  <a:srgbClr val="FF0000"/>
                </a:solidFill>
              </a:rPr>
              <a:t> &amp; longer cooking time.</a:t>
            </a:r>
            <a:endParaRPr lang="en-US" dirty="0"/>
          </a:p>
        </p:txBody>
      </p:sp>
      <p:sp>
        <p:nvSpPr>
          <p:cNvPr id="5" name="Content Placeholder 4"/>
          <p:cNvSpPr>
            <a:spLocks noGrp="1"/>
          </p:cNvSpPr>
          <p:nvPr>
            <p:ph sz="quarter" idx="16"/>
          </p:nvPr>
        </p:nvSpPr>
        <p:spPr/>
        <p:txBody>
          <a:bodyPr lIns="181747" tIns="90872"/>
          <a:lstStyle/>
          <a:p>
            <a:pPr lvl="0"/>
            <a:r>
              <a:rPr lang="en-US" sz="2100" dirty="0"/>
              <a:t>Refrigeration decreases the temperature and slows the rate of food spoilage.</a:t>
            </a:r>
          </a:p>
          <a:p>
            <a:r>
              <a:rPr lang="en-US" sz="2100" dirty="0"/>
              <a:t>Food deteriorates four times as fast at room temperature (25º C) than in a refrigerator (5º C). Explain using kinetic theory.</a:t>
            </a:r>
          </a:p>
          <a:p>
            <a:r>
              <a:rPr lang="en-US" sz="2100" b="1" dirty="0">
                <a:solidFill>
                  <a:srgbClr val="00B050"/>
                </a:solidFill>
                <a:effectLst>
                  <a:outerShdw blurRad="38100" dist="38100" dir="2700000" algn="tl">
                    <a:srgbClr val="000000">
                      <a:alpha val="43137"/>
                    </a:srgbClr>
                  </a:outerShdw>
                </a:effectLst>
              </a:rPr>
              <a:t>Kinetic theory deals with the molecules</a:t>
            </a:r>
          </a:p>
          <a:p>
            <a:r>
              <a:rPr lang="en-US" sz="2100" b="1" dirty="0">
                <a:solidFill>
                  <a:srgbClr val="FF0000"/>
                </a:solidFill>
              </a:rPr>
              <a:t>Lower temperature reduces molecular speeds and </a:t>
            </a:r>
            <a:r>
              <a:rPr lang="en-US" sz="2100" b="1" dirty="0">
                <a:solidFill>
                  <a:srgbClr val="0070C0"/>
                </a:solidFill>
              </a:rPr>
              <a:t>energy</a:t>
            </a:r>
            <a:r>
              <a:rPr lang="en-US" sz="2100" b="1" dirty="0">
                <a:solidFill>
                  <a:srgbClr val="FF0000"/>
                </a:solidFill>
              </a:rPr>
              <a:t> of motion, decreasing the </a:t>
            </a:r>
            <a:r>
              <a:rPr lang="en-US" sz="2100" b="1" dirty="0">
                <a:solidFill>
                  <a:srgbClr val="0070C0"/>
                </a:solidFill>
              </a:rPr>
              <a:t>number</a:t>
            </a:r>
            <a:r>
              <a:rPr lang="en-US" sz="2100" b="1" dirty="0">
                <a:solidFill>
                  <a:srgbClr val="FF0000"/>
                </a:solidFill>
              </a:rPr>
              <a:t> of </a:t>
            </a:r>
            <a:r>
              <a:rPr lang="en-US" sz="2100" b="1" u="sng" dirty="0">
                <a:solidFill>
                  <a:srgbClr val="00B050"/>
                </a:solidFill>
              </a:rPr>
              <a:t>effective collisions</a:t>
            </a:r>
            <a:r>
              <a:rPr lang="en-US" sz="2100" b="1" dirty="0">
                <a:solidFill>
                  <a:srgbClr val="FF0000"/>
                </a:solidFill>
              </a:rPr>
              <a:t>.</a:t>
            </a:r>
          </a:p>
        </p:txBody>
      </p:sp>
      <p:pic>
        <p:nvPicPr>
          <p:cNvPr id="10" name="Picture 9"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881636" cy="952500"/>
          </a:xfrm>
          <a:prstGeom prst="rect">
            <a:avLst/>
          </a:prstGeom>
        </p:spPr>
      </p:pic>
    </p:spTree>
    <p:extLst>
      <p:ext uri="{BB962C8B-B14F-4D97-AF65-F5344CB8AC3E}">
        <p14:creationId xmlns:p14="http://schemas.microsoft.com/office/powerpoint/2010/main" val="3927102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indent="-50800"/>
            <a:r>
              <a:rPr lang="en-US" dirty="0"/>
              <a:t>	Effect of </a:t>
            </a:r>
            <a:r>
              <a:rPr lang="en-US" sz="4000" dirty="0">
                <a:solidFill>
                  <a:srgbClr val="FFFF00"/>
                </a:solidFill>
              </a:rPr>
              <a:t>Temperature</a:t>
            </a:r>
            <a:r>
              <a:rPr lang="en-US" dirty="0"/>
              <a:t> on Reaction Rates</a:t>
            </a:r>
          </a:p>
        </p:txBody>
      </p:sp>
      <p:sp>
        <p:nvSpPr>
          <p:cNvPr id="5" name="Content Placeholder 4"/>
          <p:cNvSpPr>
            <a:spLocks noGrp="1"/>
          </p:cNvSpPr>
          <p:nvPr>
            <p:ph sz="quarter" idx="16"/>
          </p:nvPr>
        </p:nvSpPr>
        <p:spPr>
          <a:xfrm>
            <a:off x="13" y="1377155"/>
            <a:ext cx="9143987" cy="1899445"/>
          </a:xfrm>
        </p:spPr>
        <p:txBody>
          <a:bodyPr lIns="181747" tIns="90872"/>
          <a:lstStyle/>
          <a:p>
            <a:r>
              <a:rPr lang="en-US" sz="2800" dirty="0">
                <a:solidFill>
                  <a:srgbClr val="00B050"/>
                </a:solidFill>
              </a:rPr>
              <a:t>Increasing temperature in essence lowers the </a:t>
            </a:r>
            <a:r>
              <a:rPr lang="en-US" sz="2800" dirty="0">
                <a:solidFill>
                  <a:srgbClr val="FF0000"/>
                </a:solidFill>
                <a:effectLst>
                  <a:outerShdw blurRad="38100" dist="38100" dir="2700000" algn="tl">
                    <a:srgbClr val="000000">
                      <a:alpha val="43137"/>
                    </a:srgbClr>
                  </a:outerShdw>
                </a:effectLst>
              </a:rPr>
              <a:t>activation energy </a:t>
            </a:r>
            <a:r>
              <a:rPr lang="en-US" sz="2800" dirty="0">
                <a:solidFill>
                  <a:srgbClr val="00B050"/>
                </a:solidFill>
              </a:rPr>
              <a:t>of reaction.</a:t>
            </a:r>
          </a:p>
          <a:p>
            <a:r>
              <a:rPr lang="en-US" sz="2400" b="1" dirty="0">
                <a:solidFill>
                  <a:schemeClr val="tx1"/>
                </a:solidFill>
                <a:effectLst>
                  <a:outerShdw blurRad="38100" dist="38100" dir="2700000" algn="tl">
                    <a:srgbClr val="000000">
                      <a:alpha val="43137"/>
                    </a:srgbClr>
                  </a:outerShdw>
                </a:effectLst>
              </a:rPr>
              <a:t>Activation Energy, </a:t>
            </a:r>
            <a:r>
              <a:rPr lang="en-US" sz="2400" b="1" dirty="0">
                <a:effectLst>
                  <a:outerShdw blurRad="38100" dist="38100" dir="2700000" algn="tl">
                    <a:srgbClr val="000000">
                      <a:alpha val="43137"/>
                    </a:srgbClr>
                  </a:outerShdw>
                </a:effectLst>
              </a:rPr>
              <a:t>E</a:t>
            </a:r>
            <a:r>
              <a:rPr lang="en-US" sz="2400" b="1" baseline="-25000" dirty="0">
                <a:effectLst>
                  <a:outerShdw blurRad="38100" dist="38100" dir="2700000" algn="tl">
                    <a:srgbClr val="000000">
                      <a:alpha val="43137"/>
                    </a:srgbClr>
                  </a:outerShdw>
                </a:effectLst>
              </a:rPr>
              <a:t>A</a:t>
            </a:r>
            <a:r>
              <a:rPr lang="en-US" sz="2400" dirty="0"/>
              <a:t>,</a:t>
            </a:r>
            <a:r>
              <a:rPr lang="en-US" sz="2400" dirty="0">
                <a:solidFill>
                  <a:schemeClr val="tx1"/>
                </a:solidFill>
              </a:rPr>
              <a:t> </a:t>
            </a:r>
            <a:r>
              <a:rPr lang="en-US" sz="2400" dirty="0">
                <a:solidFill>
                  <a:srgbClr val="00B0F0"/>
                </a:solidFill>
              </a:rPr>
              <a:t>is the energy required to bring reactants to the point where they can rearrange to form products.</a:t>
            </a:r>
          </a:p>
        </p:txBody>
      </p:sp>
      <p:pic>
        <p:nvPicPr>
          <p:cNvPr id="3" name="Picture 2">
            <a:extLst>
              <a:ext uri="{FF2B5EF4-FFF2-40B4-BE49-F238E27FC236}">
                <a16:creationId xmlns:a16="http://schemas.microsoft.com/office/drawing/2014/main" id="{7707111D-6C84-47B9-A8F9-94A3B90D45A9}"/>
              </a:ext>
            </a:extLst>
          </p:cNvPr>
          <p:cNvPicPr>
            <a:picLocks noChangeAspect="1"/>
          </p:cNvPicPr>
          <p:nvPr/>
        </p:nvPicPr>
        <p:blipFill>
          <a:blip r:embed="rId3"/>
          <a:stretch>
            <a:fillRect/>
          </a:stretch>
        </p:blipFill>
        <p:spPr>
          <a:xfrm>
            <a:off x="1676400" y="3429000"/>
            <a:ext cx="5613532" cy="3331238"/>
          </a:xfrm>
          <a:prstGeom prst="rect">
            <a:avLst/>
          </a:prstGeom>
        </p:spPr>
      </p:pic>
    </p:spTree>
    <p:extLst>
      <p:ext uri="{BB962C8B-B14F-4D97-AF65-F5344CB8AC3E}">
        <p14:creationId xmlns:p14="http://schemas.microsoft.com/office/powerpoint/2010/main" val="269435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8600" indent="-50800"/>
            <a:r>
              <a:rPr lang="en-US" dirty="0"/>
              <a:t>	Effect of </a:t>
            </a:r>
            <a:r>
              <a:rPr lang="en-US" sz="4000" dirty="0">
                <a:solidFill>
                  <a:srgbClr val="FFFF00"/>
                </a:solidFill>
              </a:rPr>
              <a:t>Temperature</a:t>
            </a:r>
            <a:r>
              <a:rPr lang="en-US" dirty="0"/>
              <a:t> on Reaction Rates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255" y="1855329"/>
            <a:ext cx="464374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390407"/>
            <a:ext cx="4500255" cy="5062351"/>
          </a:xfrm>
          <a:prstGeom prst="rect">
            <a:avLst/>
          </a:prstGeom>
        </p:spPr>
        <p:txBody>
          <a:bodyPr wrap="square" lIns="90872" tIns="45436" rIns="90872" bIns="45436">
            <a:spAutoFit/>
          </a:bodyPr>
          <a:lstStyle/>
          <a:p>
            <a:r>
              <a:rPr lang="en-US" sz="2800" dirty="0">
                <a:solidFill>
                  <a:srgbClr val="FF0000"/>
                </a:solidFill>
              </a:rPr>
              <a:t>In order for a reaction to occur between stable molecules (reactants), a certain amount of energy (</a:t>
            </a:r>
            <a:r>
              <a:rPr lang="en-US" sz="2800" b="1" dirty="0">
                <a:solidFill>
                  <a:srgbClr val="00B0F0"/>
                </a:solidFill>
                <a:effectLst>
                  <a:outerShdw blurRad="38100" dist="38100" dir="2700000" algn="tl">
                    <a:srgbClr val="000000">
                      <a:alpha val="43137"/>
                    </a:srgbClr>
                  </a:outerShdw>
                </a:effectLst>
              </a:rPr>
              <a:t>Ea </a:t>
            </a:r>
            <a:r>
              <a:rPr lang="en-US" sz="2800" b="1" dirty="0">
                <a:solidFill>
                  <a:srgbClr val="00B0F0"/>
                </a:solidFill>
                <a:effectLst>
                  <a:outerShdw blurRad="38100" dist="38100" dir="2700000" algn="tl">
                    <a:srgbClr val="000000">
                      <a:alpha val="43137"/>
                    </a:srgbClr>
                  </a:outerShdw>
                </a:effectLst>
                <a:sym typeface="Wingdings"/>
              </a:rPr>
              <a:t></a:t>
            </a:r>
            <a:r>
              <a:rPr lang="en-US" sz="2800" b="1" dirty="0">
                <a:solidFill>
                  <a:srgbClr val="00B0F0"/>
                </a:solidFill>
                <a:effectLst>
                  <a:outerShdw blurRad="38100" dist="38100" dir="2700000" algn="tl">
                    <a:srgbClr val="000000">
                      <a:alpha val="43137"/>
                    </a:srgbClr>
                  </a:outerShdw>
                </a:effectLst>
              </a:rPr>
              <a:t> activation energy</a:t>
            </a:r>
            <a:r>
              <a:rPr lang="en-US" sz="2800" dirty="0">
                <a:solidFill>
                  <a:srgbClr val="FF0000"/>
                </a:solidFill>
              </a:rPr>
              <a:t>) must be applied to weaken the chemical bonds holding the reactant molecules together.</a:t>
            </a:r>
          </a:p>
          <a:p>
            <a:pPr>
              <a:spcBef>
                <a:spcPts val="1800"/>
              </a:spcBef>
            </a:pPr>
            <a:r>
              <a:rPr lang="en-US" sz="2800" i="1" dirty="0">
                <a:latin typeface="Times New Roman" panose="02020603050405020304" pitchFamily="18" charset="0"/>
                <a:cs typeface="Times New Roman" panose="02020603050405020304" pitchFamily="18" charset="0"/>
              </a:rPr>
              <a:t>Like taking a ski lift to the top of the hill!</a:t>
            </a:r>
          </a:p>
        </p:txBody>
      </p:sp>
    </p:spTree>
    <p:extLst>
      <p:ext uri="{BB962C8B-B14F-4D97-AF65-F5344CB8AC3E}">
        <p14:creationId xmlns:p14="http://schemas.microsoft.com/office/powerpoint/2010/main" val="21325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1" y="76200"/>
            <a:ext cx="4648200" cy="533400"/>
          </a:xfrm>
          <a:solidFill>
            <a:srgbClr val="FFC000"/>
          </a:solidFill>
        </p:spPr>
        <p:txBody>
          <a:bodyPr/>
          <a:lstStyle/>
          <a:p>
            <a:pPr algn="ctr"/>
            <a:r>
              <a:rPr lang="en-US" altLang="en-US" dirty="0">
                <a:solidFill>
                  <a:schemeClr val="accent1">
                    <a:lumMod val="50000"/>
                  </a:schemeClr>
                </a:solidFill>
              </a:rPr>
              <a:t>Potential Energy Diagrams</a:t>
            </a:r>
          </a:p>
        </p:txBody>
      </p:sp>
      <p:sp>
        <p:nvSpPr>
          <p:cNvPr id="37891" name="Rectangle 3"/>
          <p:cNvSpPr>
            <a:spLocks noGrp="1" noChangeArrowheads="1"/>
          </p:cNvSpPr>
          <p:nvPr>
            <p:ph type="body" idx="1"/>
          </p:nvPr>
        </p:nvSpPr>
        <p:spPr>
          <a:xfrm>
            <a:off x="152400" y="685800"/>
            <a:ext cx="8915399" cy="5791200"/>
          </a:xfrm>
        </p:spPr>
        <p:txBody>
          <a:bodyPr/>
          <a:lstStyle/>
          <a:p>
            <a:pPr marL="0" indent="0">
              <a:spcBef>
                <a:spcPts val="1800"/>
              </a:spcBef>
            </a:pPr>
            <a:r>
              <a:rPr lang="en-US" altLang="en-US" sz="2800" dirty="0">
                <a:solidFill>
                  <a:srgbClr val="FF0000"/>
                </a:solidFill>
              </a:rPr>
              <a:t>The minimum energy that colliding particles must have in order to react is called the </a:t>
            </a:r>
            <a:r>
              <a:rPr lang="en-US" altLang="en-US" sz="2800" b="1" dirty="0">
                <a:solidFill>
                  <a:srgbClr val="00B0F0"/>
                </a:solidFill>
              </a:rPr>
              <a:t>activation energy, </a:t>
            </a:r>
            <a:r>
              <a:rPr lang="en-US" sz="2800" b="1" dirty="0">
                <a:solidFill>
                  <a:srgbClr val="00B0F0"/>
                </a:solidFill>
              </a:rPr>
              <a:t>E</a:t>
            </a:r>
            <a:r>
              <a:rPr lang="en-US" sz="2800" b="1" baseline="-25000" dirty="0">
                <a:solidFill>
                  <a:srgbClr val="00B0F0"/>
                </a:solidFill>
              </a:rPr>
              <a:t>A</a:t>
            </a:r>
            <a:r>
              <a:rPr lang="en-US" altLang="en-US" sz="2800" dirty="0"/>
              <a:t>. </a:t>
            </a:r>
          </a:p>
          <a:p>
            <a:pPr marL="0" indent="0">
              <a:spcBef>
                <a:spcPts val="1800"/>
              </a:spcBef>
            </a:pPr>
            <a:r>
              <a:rPr lang="en-US" altLang="en-US" sz="2800" dirty="0"/>
              <a:t>Activation energy is needed for any reaction or change but is not part of the heat or energy of reaction (∆H).</a:t>
            </a:r>
          </a:p>
          <a:p>
            <a:pPr marL="454378" indent="0">
              <a:spcBef>
                <a:spcPts val="0"/>
              </a:spcBef>
              <a:tabLst>
                <a:tab pos="2271900" algn="l"/>
                <a:tab pos="2847756" algn="l"/>
              </a:tabLst>
            </a:pPr>
            <a:endParaRPr lang="en-US" altLang="en-US" sz="2300" i="1" dirty="0">
              <a:solidFill>
                <a:srgbClr val="00B05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37AA308-9EB2-4312-8246-A16BCD71650C}"/>
              </a:ext>
            </a:extLst>
          </p:cNvPr>
          <p:cNvPicPr>
            <a:picLocks noChangeAspect="1"/>
          </p:cNvPicPr>
          <p:nvPr/>
        </p:nvPicPr>
        <p:blipFill>
          <a:blip r:embed="rId3"/>
          <a:stretch>
            <a:fillRect/>
          </a:stretch>
        </p:blipFill>
        <p:spPr>
          <a:xfrm>
            <a:off x="1923816" y="2895263"/>
            <a:ext cx="5372566" cy="3886537"/>
          </a:xfrm>
          <a:prstGeom prst="rect">
            <a:avLst/>
          </a:prstGeom>
        </p:spPr>
      </p:pic>
    </p:spTree>
    <p:extLst>
      <p:ext uri="{BB962C8B-B14F-4D97-AF65-F5344CB8AC3E}">
        <p14:creationId xmlns:p14="http://schemas.microsoft.com/office/powerpoint/2010/main" val="18129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1" y="76200"/>
            <a:ext cx="4648200" cy="533400"/>
          </a:xfrm>
          <a:solidFill>
            <a:srgbClr val="FFC000"/>
          </a:solidFill>
        </p:spPr>
        <p:txBody>
          <a:bodyPr/>
          <a:lstStyle/>
          <a:p>
            <a:pPr algn="ctr"/>
            <a:r>
              <a:rPr lang="en-US" altLang="en-US" dirty="0">
                <a:solidFill>
                  <a:schemeClr val="accent1">
                    <a:lumMod val="50000"/>
                  </a:schemeClr>
                </a:solidFill>
              </a:rPr>
              <a:t>Potential Energy Diagrams</a:t>
            </a:r>
          </a:p>
        </p:txBody>
      </p:sp>
      <p:sp>
        <p:nvSpPr>
          <p:cNvPr id="37891" name="Rectangle 3"/>
          <p:cNvSpPr>
            <a:spLocks noGrp="1" noChangeArrowheads="1"/>
          </p:cNvSpPr>
          <p:nvPr>
            <p:ph type="body" idx="1"/>
          </p:nvPr>
        </p:nvSpPr>
        <p:spPr>
          <a:xfrm>
            <a:off x="152400" y="1066800"/>
            <a:ext cx="8915399" cy="5410200"/>
          </a:xfrm>
        </p:spPr>
        <p:txBody>
          <a:bodyPr/>
          <a:lstStyle/>
          <a:p>
            <a:pPr marL="0" indent="0">
              <a:spcBef>
                <a:spcPts val="2400"/>
              </a:spcBef>
            </a:pPr>
            <a:r>
              <a:rPr lang="en-US" altLang="en-US" sz="2800" i="1" dirty="0">
                <a:solidFill>
                  <a:srgbClr val="00B050"/>
                </a:solidFill>
                <a:latin typeface="Times New Roman" panose="02020603050405020304" pitchFamily="18" charset="0"/>
                <a:cs typeface="Times New Roman" panose="02020603050405020304" pitchFamily="18" charset="0"/>
              </a:rPr>
              <a:t>Bedouin Culture Story – a sheik had 17 purebred horses.</a:t>
            </a:r>
          </a:p>
          <a:p>
            <a:pPr marL="0" indent="0">
              <a:spcBef>
                <a:spcPts val="1200"/>
              </a:spcBef>
            </a:pPr>
            <a:r>
              <a:rPr lang="en-US" altLang="en-US" sz="2800" i="1" dirty="0">
                <a:solidFill>
                  <a:srgbClr val="00B050"/>
                </a:solidFill>
                <a:latin typeface="Times New Roman" panose="02020603050405020304" pitchFamily="18" charset="0"/>
                <a:cs typeface="Times New Roman" panose="02020603050405020304" pitchFamily="18" charset="0"/>
              </a:rPr>
              <a:t>He wanted to give his eldest son ½ of his horses, the 2</a:t>
            </a:r>
            <a:r>
              <a:rPr lang="en-US" altLang="en-US" sz="2800" i="1" baseline="30000" dirty="0">
                <a:solidFill>
                  <a:srgbClr val="00B050"/>
                </a:solidFill>
                <a:latin typeface="Times New Roman" panose="02020603050405020304" pitchFamily="18" charset="0"/>
                <a:cs typeface="Times New Roman" panose="02020603050405020304" pitchFamily="18" charset="0"/>
              </a:rPr>
              <a:t>nd</a:t>
            </a:r>
            <a:r>
              <a:rPr lang="en-US" altLang="en-US" sz="2800" i="1" dirty="0">
                <a:solidFill>
                  <a:srgbClr val="00B050"/>
                </a:solidFill>
                <a:latin typeface="Times New Roman" panose="02020603050405020304" pitchFamily="18" charset="0"/>
                <a:cs typeface="Times New Roman" panose="02020603050405020304" pitchFamily="18" charset="0"/>
              </a:rPr>
              <a:t> son 1/3 of the horses, and his youngest son 1/9 of the horses. </a:t>
            </a:r>
          </a:p>
          <a:p>
            <a:pPr marL="0" indent="0">
              <a:spcBef>
                <a:spcPts val="1200"/>
              </a:spcBef>
            </a:pPr>
            <a:r>
              <a:rPr lang="en-US" altLang="en-US" sz="2800" i="1" dirty="0">
                <a:solidFill>
                  <a:srgbClr val="002060"/>
                </a:solidFill>
                <a:latin typeface="Times New Roman" panose="02020603050405020304" pitchFamily="18" charset="0"/>
                <a:cs typeface="Times New Roman" panose="02020603050405020304" pitchFamily="18" charset="0"/>
              </a:rPr>
              <a:t>Can the sheik do give the inheritance?</a:t>
            </a:r>
            <a:endParaRPr lang="en-US" altLang="en-US" sz="2300" i="1" dirty="0">
              <a:solidFill>
                <a:srgbClr val="00B050"/>
              </a:solidFill>
              <a:latin typeface="Times New Roman" panose="02020603050405020304" pitchFamily="18" charset="0"/>
              <a:cs typeface="Times New Roman" panose="02020603050405020304" pitchFamily="18" charset="0"/>
            </a:endParaRPr>
          </a:p>
          <a:p>
            <a:pPr marL="0" indent="0">
              <a:spcBef>
                <a:spcPts val="0"/>
              </a:spcBef>
            </a:pPr>
            <a:endParaRPr lang="en-US" altLang="en-US" sz="2300" i="1" dirty="0">
              <a:solidFill>
                <a:srgbClr val="00B050"/>
              </a:solidFill>
              <a:latin typeface="Times New Roman" panose="02020603050405020304" pitchFamily="18" charset="0"/>
              <a:cs typeface="Times New Roman" panose="02020603050405020304" pitchFamily="18" charset="0"/>
            </a:endParaRPr>
          </a:p>
          <a:p>
            <a:pPr marL="454378" indent="0">
              <a:spcBef>
                <a:spcPts val="0"/>
              </a:spcBef>
              <a:tabLst>
                <a:tab pos="2271900" algn="l"/>
                <a:tab pos="2953456" algn="l"/>
              </a:tabLst>
            </a:pPr>
            <a:r>
              <a:rPr lang="en-US" altLang="en-US" sz="2300" i="1" dirty="0">
                <a:solidFill>
                  <a:srgbClr val="7030A0"/>
                </a:solidFill>
                <a:latin typeface="Times New Roman" panose="02020603050405020304" pitchFamily="18" charset="0"/>
                <a:cs typeface="Times New Roman" panose="02020603050405020304" pitchFamily="18" charset="0"/>
              </a:rPr>
              <a:t>Eldest son 	 1/2 	? horses</a:t>
            </a:r>
          </a:p>
          <a:p>
            <a:pPr marL="454378" indent="0">
              <a:spcBef>
                <a:spcPts val="0"/>
              </a:spcBef>
              <a:tabLst>
                <a:tab pos="2271900" algn="l"/>
                <a:tab pos="2953456" algn="l"/>
              </a:tabLst>
            </a:pPr>
            <a:r>
              <a:rPr lang="en-US" altLang="en-US" sz="2300" i="1" dirty="0">
                <a:solidFill>
                  <a:srgbClr val="7030A0"/>
                </a:solidFill>
                <a:latin typeface="Times New Roman" panose="02020603050405020304" pitchFamily="18" charset="0"/>
                <a:cs typeface="Times New Roman" panose="02020603050405020304" pitchFamily="18" charset="0"/>
              </a:rPr>
              <a:t>2</a:t>
            </a:r>
            <a:r>
              <a:rPr lang="en-US" altLang="en-US" sz="2300" i="1" baseline="30000" dirty="0">
                <a:solidFill>
                  <a:srgbClr val="7030A0"/>
                </a:solidFill>
                <a:latin typeface="Times New Roman" panose="02020603050405020304" pitchFamily="18" charset="0"/>
                <a:cs typeface="Times New Roman" panose="02020603050405020304" pitchFamily="18" charset="0"/>
              </a:rPr>
              <a:t>nd</a:t>
            </a:r>
            <a:r>
              <a:rPr lang="en-US" altLang="en-US" sz="2300" i="1" dirty="0">
                <a:solidFill>
                  <a:srgbClr val="7030A0"/>
                </a:solidFill>
                <a:latin typeface="Times New Roman" panose="02020603050405020304" pitchFamily="18" charset="0"/>
                <a:cs typeface="Times New Roman" panose="02020603050405020304" pitchFamily="18" charset="0"/>
              </a:rPr>
              <a:t> son	1/3	? horses</a:t>
            </a:r>
          </a:p>
          <a:p>
            <a:pPr marL="454378" indent="0">
              <a:spcBef>
                <a:spcPts val="0"/>
              </a:spcBef>
              <a:tabLst>
                <a:tab pos="2271900" algn="l"/>
                <a:tab pos="2953456" algn="l"/>
              </a:tabLst>
            </a:pPr>
            <a:r>
              <a:rPr lang="en-US" altLang="en-US" sz="2300" i="1" dirty="0">
                <a:solidFill>
                  <a:srgbClr val="7030A0"/>
                </a:solidFill>
                <a:latin typeface="Times New Roman" panose="02020603050405020304" pitchFamily="18" charset="0"/>
                <a:cs typeface="Times New Roman" panose="02020603050405020304" pitchFamily="18" charset="0"/>
              </a:rPr>
              <a:t>Youngest son 	1/9	</a:t>
            </a:r>
            <a:r>
              <a:rPr lang="en-US" altLang="en-US" sz="2300" i="1" u="sng" dirty="0">
                <a:solidFill>
                  <a:srgbClr val="7030A0"/>
                </a:solidFill>
                <a:latin typeface="Times New Roman" panose="02020603050405020304" pitchFamily="18" charset="0"/>
                <a:cs typeface="Times New Roman" panose="02020603050405020304" pitchFamily="18" charset="0"/>
              </a:rPr>
              <a:t>? horses</a:t>
            </a:r>
            <a:endParaRPr lang="en-US" altLang="en-US" sz="2300" i="1" dirty="0">
              <a:solidFill>
                <a:srgbClr val="7030A0"/>
              </a:solidFill>
              <a:latin typeface="Times New Roman" panose="02020603050405020304" pitchFamily="18" charset="0"/>
              <a:cs typeface="Times New Roman" panose="02020603050405020304" pitchFamily="18" charset="0"/>
            </a:endParaRPr>
          </a:p>
          <a:p>
            <a:pPr marL="454378" indent="0">
              <a:spcBef>
                <a:spcPts val="0"/>
              </a:spcBef>
              <a:tabLst>
                <a:tab pos="2271900" algn="l"/>
                <a:tab pos="2847756" algn="l"/>
              </a:tabLst>
            </a:pPr>
            <a:r>
              <a:rPr lang="en-US" altLang="en-US" sz="2300" i="1" dirty="0">
                <a:solidFill>
                  <a:srgbClr val="00B050"/>
                </a:solidFill>
                <a:latin typeface="Times New Roman" panose="02020603050405020304" pitchFamily="18" charset="0"/>
                <a:cs typeface="Times New Roman" panose="02020603050405020304" pitchFamily="18" charset="0"/>
              </a:rPr>
              <a:t>		</a:t>
            </a:r>
            <a:r>
              <a:rPr lang="en-US" altLang="en-US" sz="2300" b="1" i="1" dirty="0">
                <a:solidFill>
                  <a:srgbClr val="B54C8C"/>
                </a:solidFill>
                <a:latin typeface="Times New Roman" panose="02020603050405020304" pitchFamily="18" charset="0"/>
                <a:cs typeface="Times New Roman" panose="02020603050405020304" pitchFamily="18" charset="0"/>
              </a:rPr>
              <a:t>? horses</a:t>
            </a:r>
          </a:p>
          <a:p>
            <a:pPr marL="454378" indent="0">
              <a:spcBef>
                <a:spcPts val="0"/>
              </a:spcBef>
              <a:tabLst>
                <a:tab pos="2271900" algn="l"/>
                <a:tab pos="2847756" algn="l"/>
              </a:tabLst>
            </a:pPr>
            <a:endParaRPr lang="en-US" altLang="en-US" sz="2300" i="1" dirty="0">
              <a:solidFill>
                <a:srgbClr val="00B05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410200" y="4648200"/>
            <a:ext cx="2362200" cy="1507616"/>
          </a:xfrm>
          <a:prstGeom prst="rect">
            <a:avLst/>
          </a:prstGeom>
          <a:noFill/>
        </p:spPr>
        <p:txBody>
          <a:bodyPr wrap="square" lIns="90956" tIns="45478" rIns="90956" bIns="45478" rtlCol="0">
            <a:spAutoFit/>
          </a:bodyPr>
          <a:lstStyle/>
          <a:p>
            <a:r>
              <a:rPr lang="en-US" altLang="en-US" i="1" dirty="0">
                <a:solidFill>
                  <a:srgbClr val="00B050"/>
                </a:solidFill>
                <a:latin typeface="Times New Roman" panose="02020603050405020304" pitchFamily="18" charset="0"/>
                <a:cs typeface="Times New Roman" panose="02020603050405020304" pitchFamily="18" charset="0"/>
              </a:rPr>
              <a:t>His brother offered the same breed of horse as </a:t>
            </a:r>
            <a:r>
              <a:rPr lang="en-US" altLang="en-US" i="1" dirty="0">
                <a:latin typeface="Times New Roman" panose="02020603050405020304" pitchFamily="18" charset="0"/>
                <a:cs typeface="Times New Roman" panose="02020603050405020304" pitchFamily="18" charset="0"/>
              </a:rPr>
              <a:t>activation energy</a:t>
            </a:r>
            <a:r>
              <a:rPr lang="en-US" altLang="en-US" i="1" dirty="0">
                <a:solidFill>
                  <a:srgbClr val="00B050"/>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1018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4" end="4"/>
                                            </p:txEl>
                                          </p:spTgt>
                                        </p:tgtEl>
                                        <p:attrNameLst>
                                          <p:attrName>style.visibility</p:attrName>
                                        </p:attrNameLst>
                                      </p:cBhvr>
                                      <p:to>
                                        <p:strVal val="visible"/>
                                      </p:to>
                                    </p:set>
                                    <p:animEffect transition="in" filter="fade">
                                      <p:cBhvr>
                                        <p:cTn id="22" dur="500"/>
                                        <p:tgtEl>
                                          <p:spTgt spid="378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fade">
                                      <p:cBhvr>
                                        <p:cTn id="27" dur="500"/>
                                        <p:tgtEl>
                                          <p:spTgt spid="3789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891">
                                            <p:txEl>
                                              <p:pRg st="6" end="6"/>
                                            </p:txEl>
                                          </p:spTgt>
                                        </p:tgtEl>
                                        <p:attrNameLst>
                                          <p:attrName>style.visibility</p:attrName>
                                        </p:attrNameLst>
                                      </p:cBhvr>
                                      <p:to>
                                        <p:strVal val="visible"/>
                                      </p:to>
                                    </p:set>
                                    <p:animEffect transition="in" filter="fade">
                                      <p:cBhvr>
                                        <p:cTn id="32" dur="500"/>
                                        <p:tgtEl>
                                          <p:spTgt spid="3789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891">
                                            <p:txEl>
                                              <p:pRg st="7" end="7"/>
                                            </p:txEl>
                                          </p:spTgt>
                                        </p:tgtEl>
                                        <p:attrNameLst>
                                          <p:attrName>style.visibility</p:attrName>
                                        </p:attrNameLst>
                                      </p:cBhvr>
                                      <p:to>
                                        <p:strVal val="visible"/>
                                      </p:to>
                                    </p:set>
                                    <p:animEffect transition="in" filter="fade">
                                      <p:cBhvr>
                                        <p:cTn id="37" dur="500"/>
                                        <p:tgtEl>
                                          <p:spTgt spid="3789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1" y="76200"/>
            <a:ext cx="4648200" cy="533400"/>
          </a:xfrm>
          <a:solidFill>
            <a:srgbClr val="FFC000"/>
          </a:solidFill>
        </p:spPr>
        <p:txBody>
          <a:bodyPr/>
          <a:lstStyle/>
          <a:p>
            <a:pPr algn="ctr"/>
            <a:r>
              <a:rPr lang="en-US" altLang="en-US" dirty="0">
                <a:solidFill>
                  <a:schemeClr val="accent1">
                    <a:lumMod val="50000"/>
                  </a:schemeClr>
                </a:solidFill>
              </a:rPr>
              <a:t>Potential Energy Diagrams</a:t>
            </a:r>
          </a:p>
        </p:txBody>
      </p:sp>
      <p:sp>
        <p:nvSpPr>
          <p:cNvPr id="37891" name="Rectangle 3"/>
          <p:cNvSpPr>
            <a:spLocks noGrp="1" noChangeArrowheads="1"/>
          </p:cNvSpPr>
          <p:nvPr>
            <p:ph type="body" idx="1"/>
          </p:nvPr>
        </p:nvSpPr>
        <p:spPr>
          <a:xfrm>
            <a:off x="152400" y="685800"/>
            <a:ext cx="8915399" cy="5791200"/>
          </a:xfrm>
        </p:spPr>
        <p:txBody>
          <a:bodyPr/>
          <a:lstStyle/>
          <a:p>
            <a:pPr marL="0" indent="0">
              <a:spcBef>
                <a:spcPts val="1200"/>
              </a:spcBef>
            </a:pPr>
            <a:r>
              <a:rPr lang="en-US" altLang="en-US" sz="2300" i="1" dirty="0">
                <a:solidFill>
                  <a:srgbClr val="00B050"/>
                </a:solidFill>
                <a:latin typeface="Times New Roman" panose="02020603050405020304" pitchFamily="18" charset="0"/>
                <a:cs typeface="Times New Roman" panose="02020603050405020304" pitchFamily="18" charset="0"/>
              </a:rPr>
              <a:t>Bedouin Culture Story – a sheik had 17 purebred horses.</a:t>
            </a:r>
          </a:p>
          <a:p>
            <a:pPr marL="0" indent="0">
              <a:spcBef>
                <a:spcPts val="0"/>
              </a:spcBef>
            </a:pPr>
            <a:r>
              <a:rPr lang="en-US" altLang="en-US" sz="2300" i="1" dirty="0">
                <a:solidFill>
                  <a:srgbClr val="00B050"/>
                </a:solidFill>
                <a:latin typeface="Times New Roman" panose="02020603050405020304" pitchFamily="18" charset="0"/>
                <a:cs typeface="Times New Roman" panose="02020603050405020304" pitchFamily="18" charset="0"/>
              </a:rPr>
              <a:t>He wanted to give his eldest son ½ of his horses, the 2</a:t>
            </a:r>
            <a:r>
              <a:rPr lang="en-US" altLang="en-US" sz="2300" i="1" baseline="30000" dirty="0">
                <a:solidFill>
                  <a:srgbClr val="00B050"/>
                </a:solidFill>
                <a:latin typeface="Times New Roman" panose="02020603050405020304" pitchFamily="18" charset="0"/>
                <a:cs typeface="Times New Roman" panose="02020603050405020304" pitchFamily="18" charset="0"/>
              </a:rPr>
              <a:t>nd</a:t>
            </a:r>
            <a:r>
              <a:rPr lang="en-US" altLang="en-US" sz="2300" i="1" dirty="0">
                <a:solidFill>
                  <a:srgbClr val="00B050"/>
                </a:solidFill>
                <a:latin typeface="Times New Roman" panose="02020603050405020304" pitchFamily="18" charset="0"/>
                <a:cs typeface="Times New Roman" panose="02020603050405020304" pitchFamily="18" charset="0"/>
              </a:rPr>
              <a:t> son 1/3 of the horses, and his youngest son 1/9 of the horses. </a:t>
            </a:r>
            <a:r>
              <a:rPr lang="en-US" altLang="en-US" sz="2300" i="1" dirty="0">
                <a:solidFill>
                  <a:srgbClr val="002060"/>
                </a:solidFill>
                <a:latin typeface="Times New Roman" panose="02020603050405020304" pitchFamily="18" charset="0"/>
                <a:cs typeface="Times New Roman" panose="02020603050405020304" pitchFamily="18" charset="0"/>
              </a:rPr>
              <a:t>Can the sheik give the inheritance?</a:t>
            </a:r>
          </a:p>
          <a:p>
            <a:pPr marL="0" indent="0">
              <a:spcBef>
                <a:spcPts val="0"/>
              </a:spcBef>
            </a:pPr>
            <a:r>
              <a:rPr lang="en-US" altLang="en-US" sz="2300" i="1" dirty="0">
                <a:solidFill>
                  <a:srgbClr val="00B050"/>
                </a:solidFill>
                <a:latin typeface="Times New Roman" panose="02020603050405020304" pitchFamily="18" charset="0"/>
                <a:cs typeface="Times New Roman" panose="02020603050405020304" pitchFamily="18" charset="0"/>
              </a:rPr>
              <a:t>His brother offered the same breed of horse as </a:t>
            </a:r>
            <a:r>
              <a:rPr lang="en-US" altLang="en-US" sz="2300" i="1" dirty="0">
                <a:latin typeface="Times New Roman" panose="02020603050405020304" pitchFamily="18" charset="0"/>
                <a:cs typeface="Times New Roman" panose="02020603050405020304" pitchFamily="18" charset="0"/>
              </a:rPr>
              <a:t>activation energy</a:t>
            </a:r>
            <a:r>
              <a:rPr lang="en-US" altLang="en-US" sz="2300" i="1" dirty="0">
                <a:solidFill>
                  <a:srgbClr val="00B050"/>
                </a:solidFill>
                <a:latin typeface="Times New Roman" panose="02020603050405020304" pitchFamily="18" charset="0"/>
                <a:cs typeface="Times New Roman" panose="02020603050405020304" pitchFamily="18" charset="0"/>
              </a:rPr>
              <a:t>.</a:t>
            </a:r>
          </a:p>
          <a:p>
            <a:pPr marL="0" indent="0">
              <a:spcBef>
                <a:spcPts val="0"/>
              </a:spcBef>
            </a:pPr>
            <a:endParaRPr lang="en-US" altLang="en-US" sz="2300" i="1" dirty="0">
              <a:solidFill>
                <a:srgbClr val="00B050"/>
              </a:solidFill>
              <a:latin typeface="Times New Roman" panose="02020603050405020304" pitchFamily="18" charset="0"/>
              <a:cs typeface="Times New Roman" panose="02020603050405020304" pitchFamily="18" charset="0"/>
            </a:endParaRPr>
          </a:p>
          <a:p>
            <a:pPr marL="454378" indent="0">
              <a:spcBef>
                <a:spcPts val="0"/>
              </a:spcBef>
              <a:tabLst>
                <a:tab pos="2271900" algn="l"/>
                <a:tab pos="2953456" algn="l"/>
              </a:tabLst>
            </a:pPr>
            <a:r>
              <a:rPr lang="en-US" altLang="en-US" sz="2300" i="1" dirty="0">
                <a:solidFill>
                  <a:srgbClr val="7030A0"/>
                </a:solidFill>
                <a:latin typeface="Times New Roman" panose="02020603050405020304" pitchFamily="18" charset="0"/>
                <a:cs typeface="Times New Roman" panose="02020603050405020304" pitchFamily="18" charset="0"/>
              </a:rPr>
              <a:t>Eldest son 	 1/2 	9 horses</a:t>
            </a:r>
          </a:p>
          <a:p>
            <a:pPr marL="454378" indent="0">
              <a:spcBef>
                <a:spcPts val="0"/>
              </a:spcBef>
              <a:tabLst>
                <a:tab pos="2271900" algn="l"/>
                <a:tab pos="2953456" algn="l"/>
              </a:tabLst>
            </a:pPr>
            <a:r>
              <a:rPr lang="en-US" altLang="en-US" sz="2300" i="1" dirty="0">
                <a:solidFill>
                  <a:srgbClr val="7030A0"/>
                </a:solidFill>
                <a:latin typeface="Times New Roman" panose="02020603050405020304" pitchFamily="18" charset="0"/>
                <a:cs typeface="Times New Roman" panose="02020603050405020304" pitchFamily="18" charset="0"/>
              </a:rPr>
              <a:t>2</a:t>
            </a:r>
            <a:r>
              <a:rPr lang="en-US" altLang="en-US" sz="2300" i="1" baseline="30000" dirty="0">
                <a:solidFill>
                  <a:srgbClr val="7030A0"/>
                </a:solidFill>
                <a:latin typeface="Times New Roman" panose="02020603050405020304" pitchFamily="18" charset="0"/>
                <a:cs typeface="Times New Roman" panose="02020603050405020304" pitchFamily="18" charset="0"/>
              </a:rPr>
              <a:t>nd</a:t>
            </a:r>
            <a:r>
              <a:rPr lang="en-US" altLang="en-US" sz="2300" i="1" dirty="0">
                <a:solidFill>
                  <a:srgbClr val="7030A0"/>
                </a:solidFill>
                <a:latin typeface="Times New Roman" panose="02020603050405020304" pitchFamily="18" charset="0"/>
                <a:cs typeface="Times New Roman" panose="02020603050405020304" pitchFamily="18" charset="0"/>
              </a:rPr>
              <a:t> son	1/3	6 horses</a:t>
            </a:r>
          </a:p>
          <a:p>
            <a:pPr marL="454378" indent="0">
              <a:spcBef>
                <a:spcPts val="0"/>
              </a:spcBef>
              <a:tabLst>
                <a:tab pos="2271900" algn="l"/>
                <a:tab pos="2953456" algn="l"/>
              </a:tabLst>
            </a:pPr>
            <a:r>
              <a:rPr lang="en-US" altLang="en-US" sz="2300" i="1" dirty="0">
                <a:solidFill>
                  <a:srgbClr val="7030A0"/>
                </a:solidFill>
                <a:latin typeface="Times New Roman" panose="02020603050405020304" pitchFamily="18" charset="0"/>
                <a:cs typeface="Times New Roman" panose="02020603050405020304" pitchFamily="18" charset="0"/>
              </a:rPr>
              <a:t>Youngest son 	1/9	</a:t>
            </a:r>
            <a:r>
              <a:rPr lang="en-US" altLang="en-US" sz="2300" i="1" u="sng" dirty="0">
                <a:solidFill>
                  <a:srgbClr val="7030A0"/>
                </a:solidFill>
                <a:latin typeface="Times New Roman" panose="02020603050405020304" pitchFamily="18" charset="0"/>
                <a:cs typeface="Times New Roman" panose="02020603050405020304" pitchFamily="18" charset="0"/>
              </a:rPr>
              <a:t>2 horses</a:t>
            </a:r>
            <a:endParaRPr lang="en-US" altLang="en-US" sz="2300" i="1" dirty="0">
              <a:solidFill>
                <a:srgbClr val="7030A0"/>
              </a:solidFill>
              <a:latin typeface="Times New Roman" panose="02020603050405020304" pitchFamily="18" charset="0"/>
              <a:cs typeface="Times New Roman" panose="02020603050405020304" pitchFamily="18" charset="0"/>
            </a:endParaRPr>
          </a:p>
          <a:p>
            <a:pPr marL="454378" indent="0">
              <a:spcBef>
                <a:spcPts val="0"/>
              </a:spcBef>
              <a:tabLst>
                <a:tab pos="2271900" algn="l"/>
                <a:tab pos="2847756" algn="l"/>
              </a:tabLst>
            </a:pPr>
            <a:r>
              <a:rPr lang="en-US" altLang="en-US" sz="2300" i="1" dirty="0">
                <a:solidFill>
                  <a:srgbClr val="00B050"/>
                </a:solidFill>
                <a:latin typeface="Times New Roman" panose="02020603050405020304" pitchFamily="18" charset="0"/>
                <a:cs typeface="Times New Roman" panose="02020603050405020304" pitchFamily="18" charset="0"/>
              </a:rPr>
              <a:t>		</a:t>
            </a:r>
            <a:r>
              <a:rPr lang="en-US" altLang="en-US" sz="2300" b="1" i="1" dirty="0">
                <a:solidFill>
                  <a:srgbClr val="B54C8C"/>
                </a:solidFill>
                <a:latin typeface="Times New Roman" panose="02020603050405020304" pitchFamily="18" charset="0"/>
                <a:cs typeface="Times New Roman" panose="02020603050405020304" pitchFamily="18" charset="0"/>
              </a:rPr>
              <a:t>17 horses</a:t>
            </a:r>
          </a:p>
          <a:p>
            <a:pPr marL="454378" indent="0">
              <a:spcBef>
                <a:spcPts val="0"/>
              </a:spcBef>
              <a:tabLst>
                <a:tab pos="2271900" algn="l"/>
                <a:tab pos="2847756" algn="l"/>
              </a:tabLst>
            </a:pPr>
            <a:endParaRPr lang="en-US" altLang="en-US" sz="2300" i="1" dirty="0">
              <a:solidFill>
                <a:srgbClr val="00B050"/>
              </a:solidFill>
              <a:latin typeface="Times New Roman" panose="02020603050405020304" pitchFamily="18" charset="0"/>
              <a:cs typeface="Times New Roman" panose="02020603050405020304" pitchFamily="18" charset="0"/>
            </a:endParaRPr>
          </a:p>
          <a:p>
            <a:pPr marL="454378" indent="0">
              <a:spcBef>
                <a:spcPts val="0"/>
              </a:spcBef>
              <a:tabLst>
                <a:tab pos="2271900" algn="l"/>
                <a:tab pos="2847756" algn="l"/>
              </a:tabLst>
            </a:pPr>
            <a:r>
              <a:rPr lang="en-US" altLang="en-US" sz="3600" i="1" dirty="0">
                <a:solidFill>
                  <a:srgbClr val="00B050"/>
                </a:solidFill>
                <a:latin typeface="Times New Roman" panose="02020603050405020304" pitchFamily="18" charset="0"/>
                <a:cs typeface="Times New Roman" panose="02020603050405020304" pitchFamily="18" charset="0"/>
              </a:rPr>
              <a:t>So, the brother gets his horse back and the sons get their inheritance!</a:t>
            </a:r>
          </a:p>
        </p:txBody>
      </p:sp>
      <p:sp>
        <p:nvSpPr>
          <p:cNvPr id="2" name="TextBox 1"/>
          <p:cNvSpPr txBox="1"/>
          <p:nvPr/>
        </p:nvSpPr>
        <p:spPr>
          <a:xfrm>
            <a:off x="5334000" y="2966091"/>
            <a:ext cx="2362200" cy="1230618"/>
          </a:xfrm>
          <a:prstGeom prst="rect">
            <a:avLst/>
          </a:prstGeom>
          <a:noFill/>
        </p:spPr>
        <p:txBody>
          <a:bodyPr wrap="square" lIns="90956" tIns="45478" rIns="90956" bIns="45478" rtlCol="0">
            <a:spAutoFit/>
          </a:bodyPr>
          <a:lstStyle/>
          <a:p>
            <a:r>
              <a:rPr lang="en-US" dirty="0"/>
              <a:t>Without </a:t>
            </a:r>
            <a:r>
              <a:rPr lang="en-US" sz="2800" b="1" dirty="0">
                <a:solidFill>
                  <a:srgbClr val="FF0000"/>
                </a:solidFill>
              </a:rPr>
              <a:t>E</a:t>
            </a:r>
            <a:r>
              <a:rPr lang="en-US" sz="2800" b="1" baseline="-25000" dirty="0">
                <a:solidFill>
                  <a:srgbClr val="FF0000"/>
                </a:solidFill>
              </a:rPr>
              <a:t>A</a:t>
            </a:r>
            <a:r>
              <a:rPr lang="en-US" dirty="0"/>
              <a:t>, this “reaction” could not take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4" end="4"/>
                                            </p:txEl>
                                          </p:spTgt>
                                        </p:tgtEl>
                                        <p:attrNameLst>
                                          <p:attrName>style.visibility</p:attrName>
                                        </p:attrNameLst>
                                      </p:cBhvr>
                                      <p:to>
                                        <p:strVal val="visible"/>
                                      </p:to>
                                    </p:set>
                                    <p:animEffect transition="in" filter="fade">
                                      <p:cBhvr>
                                        <p:cTn id="7" dur="500"/>
                                        <p:tgtEl>
                                          <p:spTgt spid="3789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5" end="5"/>
                                            </p:txEl>
                                          </p:spTgt>
                                        </p:tgtEl>
                                        <p:attrNameLst>
                                          <p:attrName>style.visibility</p:attrName>
                                        </p:attrNameLst>
                                      </p:cBhvr>
                                      <p:to>
                                        <p:strVal val="visible"/>
                                      </p:to>
                                    </p:set>
                                    <p:animEffect transition="in" filter="fade">
                                      <p:cBhvr>
                                        <p:cTn id="12" dur="500"/>
                                        <p:tgtEl>
                                          <p:spTgt spid="3789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6" end="6"/>
                                            </p:txEl>
                                          </p:spTgt>
                                        </p:tgtEl>
                                        <p:attrNameLst>
                                          <p:attrName>style.visibility</p:attrName>
                                        </p:attrNameLst>
                                      </p:cBhvr>
                                      <p:to>
                                        <p:strVal val="visible"/>
                                      </p:to>
                                    </p:set>
                                    <p:animEffect transition="in" filter="fade">
                                      <p:cBhvr>
                                        <p:cTn id="17" dur="500"/>
                                        <p:tgtEl>
                                          <p:spTgt spid="3789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7" end="7"/>
                                            </p:txEl>
                                          </p:spTgt>
                                        </p:tgtEl>
                                        <p:attrNameLst>
                                          <p:attrName>style.visibility</p:attrName>
                                        </p:attrNameLst>
                                      </p:cBhvr>
                                      <p:to>
                                        <p:strVal val="visible"/>
                                      </p:to>
                                    </p:set>
                                    <p:animEffect transition="in" filter="fade">
                                      <p:cBhvr>
                                        <p:cTn id="22" dur="500"/>
                                        <p:tgtEl>
                                          <p:spTgt spid="3789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9" end="9"/>
                                            </p:txEl>
                                          </p:spTgt>
                                        </p:tgtEl>
                                        <p:attrNameLst>
                                          <p:attrName>style.visibility</p:attrName>
                                        </p:attrNameLst>
                                      </p:cBhvr>
                                      <p:to>
                                        <p:strVal val="visible"/>
                                      </p:to>
                                    </p:set>
                                    <p:animEffect transition="in" filter="fade">
                                      <p:cBhvr>
                                        <p:cTn id="27" dur="500"/>
                                        <p:tgtEl>
                                          <p:spTgt spid="37891">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1" y="76200"/>
            <a:ext cx="4648200" cy="533400"/>
          </a:xfrm>
          <a:solidFill>
            <a:srgbClr val="FFC000"/>
          </a:solidFill>
        </p:spPr>
        <p:txBody>
          <a:bodyPr/>
          <a:lstStyle/>
          <a:p>
            <a:pPr algn="ctr"/>
            <a:r>
              <a:rPr lang="en-US" altLang="en-US" dirty="0">
                <a:solidFill>
                  <a:schemeClr val="accent1">
                    <a:lumMod val="50000"/>
                  </a:schemeClr>
                </a:solidFill>
              </a:rPr>
              <a:t>Potential Energy Diagrams</a:t>
            </a:r>
          </a:p>
        </p:txBody>
      </p:sp>
      <p:sp>
        <p:nvSpPr>
          <p:cNvPr id="37891" name="Rectangle 3"/>
          <p:cNvSpPr>
            <a:spLocks noGrp="1" noChangeArrowheads="1"/>
          </p:cNvSpPr>
          <p:nvPr>
            <p:ph type="body" idx="1"/>
          </p:nvPr>
        </p:nvSpPr>
        <p:spPr>
          <a:xfrm>
            <a:off x="15240" y="685800"/>
            <a:ext cx="3489960" cy="5638800"/>
          </a:xfrm>
        </p:spPr>
        <p:txBody>
          <a:bodyPr/>
          <a:lstStyle/>
          <a:p>
            <a:pPr marL="0" indent="7938"/>
            <a:r>
              <a:rPr lang="en-US" dirty="0">
                <a:solidFill>
                  <a:srgbClr val="00B0F0"/>
                </a:solidFill>
              </a:rPr>
              <a:t>What are the major aspects involved in a chemical reaction?</a:t>
            </a:r>
          </a:p>
          <a:p>
            <a:r>
              <a:rPr lang="en-US" sz="2300" dirty="0"/>
              <a:t> </a:t>
            </a:r>
            <a:endParaRPr lang="en-US" altLang="en-US" sz="2300" dirty="0"/>
          </a:p>
          <a:p>
            <a:pPr marL="0" indent="0"/>
            <a:endParaRPr lang="en-US" altLang="en-US" sz="2300" dirty="0"/>
          </a:p>
        </p:txBody>
      </p:sp>
      <p:pic>
        <p:nvPicPr>
          <p:cNvPr id="2050" name="Picture 2" descr="http://www.bbc.co.uk/scotland/education/bitesize/higher/img/chemistry/calculations_1/pe_diags/fig10.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93350" y="952500"/>
            <a:ext cx="706502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5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Identifying Reaction Energy</a:t>
            </a:r>
          </a:p>
        </p:txBody>
      </p:sp>
      <p:sp>
        <p:nvSpPr>
          <p:cNvPr id="8" name="Content Placeholder 7"/>
          <p:cNvSpPr>
            <a:spLocks noGrp="1"/>
          </p:cNvSpPr>
          <p:nvPr>
            <p:ph sz="quarter" idx="15"/>
          </p:nvPr>
        </p:nvSpPr>
        <p:spPr>
          <a:xfrm>
            <a:off x="4495800" y="1377155"/>
            <a:ext cx="4648200" cy="5480845"/>
          </a:xfrm>
          <a:solidFill>
            <a:schemeClr val="bg1"/>
          </a:solidFill>
        </p:spPr>
        <p:txBody>
          <a:bodyPr lIns="181494" tIns="90746">
            <a:normAutofit/>
          </a:bodyPr>
          <a:lstStyle/>
          <a:p>
            <a:r>
              <a:rPr lang="en-US" sz="1900" dirty="0"/>
              <a:t>2HgO(</a:t>
            </a:r>
            <a:r>
              <a:rPr lang="en-US" sz="1900" i="1" dirty="0"/>
              <a:t>s</a:t>
            </a:r>
            <a:r>
              <a:rPr lang="en-US" sz="1900" dirty="0"/>
              <a:t>) + </a:t>
            </a:r>
            <a:r>
              <a:rPr lang="en-US" sz="1900" b="1" dirty="0">
                <a:solidFill>
                  <a:srgbClr val="FF0000"/>
                </a:solidFill>
                <a:effectLst>
                  <a:outerShdw blurRad="38100" dist="38100" dir="2700000" algn="tl">
                    <a:srgbClr val="000000">
                      <a:alpha val="43137"/>
                    </a:srgbClr>
                  </a:outerShdw>
                </a:effectLst>
              </a:rPr>
              <a:t>43.4 kcal </a:t>
            </a:r>
            <a:r>
              <a:rPr lang="en-US" sz="1900" dirty="0"/>
              <a:t>→ 2Hg(</a:t>
            </a:r>
            <a:r>
              <a:rPr lang="en-US" sz="1900" i="1" dirty="0"/>
              <a:t>l</a:t>
            </a:r>
            <a:r>
              <a:rPr lang="en-US" sz="1900" dirty="0"/>
              <a:t>) + O</a:t>
            </a:r>
            <a:r>
              <a:rPr lang="en-US" sz="1900" baseline="-25000" dirty="0"/>
              <a:t>2</a:t>
            </a:r>
            <a:r>
              <a:rPr lang="en-US" sz="1900" dirty="0"/>
              <a:t>(</a:t>
            </a:r>
            <a:r>
              <a:rPr lang="en-US" sz="1900" i="1" dirty="0"/>
              <a:t>g</a:t>
            </a:r>
            <a:r>
              <a:rPr lang="en-US" sz="1900" dirty="0"/>
              <a:t>)</a:t>
            </a:r>
          </a:p>
          <a:p>
            <a:r>
              <a:rPr lang="en-US" b="1" dirty="0">
                <a:solidFill>
                  <a:srgbClr val="7030A0"/>
                </a:solidFill>
              </a:rPr>
              <a:t>Heat is a:</a:t>
            </a:r>
          </a:p>
          <a:p>
            <a:pPr marL="342900" indent="-223838">
              <a:buFont typeface="Arial" panose="020B0604020202020204" pitchFamily="34" charset="0"/>
              <a:buChar char="•"/>
            </a:pPr>
            <a:r>
              <a:rPr lang="en-US" dirty="0"/>
              <a:t>Reactant (left side)         </a:t>
            </a:r>
          </a:p>
          <a:p>
            <a:r>
              <a:rPr lang="en-US" b="1" dirty="0">
                <a:solidFill>
                  <a:srgbClr val="00B050"/>
                </a:solidFill>
              </a:rPr>
              <a:t>This reaction is:</a:t>
            </a:r>
          </a:p>
          <a:p>
            <a:pPr marL="342900" indent="-223838">
              <a:buFont typeface="Arial" panose="020B0604020202020204" pitchFamily="34" charset="0"/>
              <a:buChar char="•"/>
            </a:pPr>
            <a:r>
              <a:rPr lang="en-US" dirty="0"/>
              <a:t>Endothermic (heat is absorbed) </a:t>
            </a:r>
          </a:p>
          <a:p>
            <a:r>
              <a:rPr lang="en-US" b="1" dirty="0">
                <a:solidFill>
                  <a:srgbClr val="FF0000"/>
                </a:solidFill>
              </a:rPr>
              <a:t>The </a:t>
            </a:r>
            <a:r>
              <a:rPr lang="el-GR" b="1" dirty="0">
                <a:solidFill>
                  <a:srgbClr val="FF0000"/>
                </a:solidFill>
              </a:rPr>
              <a:t>Δ</a:t>
            </a:r>
            <a:r>
              <a:rPr lang="en-US" b="1" i="1" dirty="0">
                <a:solidFill>
                  <a:srgbClr val="FF0000"/>
                </a:solidFill>
              </a:rPr>
              <a:t>H</a:t>
            </a:r>
            <a:r>
              <a:rPr lang="en-US" b="1" dirty="0">
                <a:solidFill>
                  <a:srgbClr val="FF0000"/>
                </a:solidFill>
              </a:rPr>
              <a:t> value is:</a:t>
            </a:r>
          </a:p>
          <a:p>
            <a:pPr marL="342900" indent="-223838">
              <a:buFont typeface="Arial" panose="020B0604020202020204" pitchFamily="34" charset="0"/>
              <a:buChar char="•"/>
            </a:pPr>
            <a:r>
              <a:rPr lang="en-US" dirty="0"/>
              <a:t>Positive (endothermic) </a:t>
            </a:r>
          </a:p>
          <a:p>
            <a:pPr marL="342900" indent="-223838">
              <a:buFont typeface="Arial" panose="020B0604020202020204" pitchFamily="34" charset="0"/>
              <a:buChar char="•"/>
            </a:pPr>
            <a:r>
              <a:rPr lang="el-GR" b="1" dirty="0">
                <a:solidFill>
                  <a:srgbClr val="FF0000"/>
                </a:solidFill>
              </a:rPr>
              <a:t>Δ</a:t>
            </a:r>
            <a:r>
              <a:rPr lang="en-US" b="1" i="1" dirty="0">
                <a:solidFill>
                  <a:srgbClr val="FF0000"/>
                </a:solidFill>
              </a:rPr>
              <a:t>H</a:t>
            </a:r>
            <a:r>
              <a:rPr lang="en-US" b="1" dirty="0">
                <a:solidFill>
                  <a:srgbClr val="FF0000"/>
                </a:solidFill>
              </a:rPr>
              <a:t> = +21.7 kcal/mol        </a:t>
            </a:r>
          </a:p>
        </p:txBody>
      </p:sp>
      <p:sp>
        <p:nvSpPr>
          <p:cNvPr id="9" name="Content Placeholder 8"/>
          <p:cNvSpPr>
            <a:spLocks noGrp="1"/>
          </p:cNvSpPr>
          <p:nvPr>
            <p:ph sz="quarter" idx="16"/>
          </p:nvPr>
        </p:nvSpPr>
        <p:spPr/>
        <p:txBody>
          <a:bodyPr lIns="90746" tIns="90746">
            <a:normAutofit/>
          </a:bodyPr>
          <a:lstStyle/>
          <a:p>
            <a:r>
              <a:rPr lang="en-US" sz="1900" dirty="0"/>
              <a:t>2H</a:t>
            </a:r>
            <a:r>
              <a:rPr lang="en-US" sz="1900" baseline="-25000" dirty="0"/>
              <a:t>2</a:t>
            </a:r>
            <a:r>
              <a:rPr lang="en-US" sz="1900" dirty="0"/>
              <a:t>(</a:t>
            </a:r>
            <a:r>
              <a:rPr lang="en-US" sz="1900" i="1" dirty="0"/>
              <a:t>g</a:t>
            </a:r>
            <a:r>
              <a:rPr lang="en-US" sz="1900" dirty="0"/>
              <a:t>) + O</a:t>
            </a:r>
            <a:r>
              <a:rPr lang="en-US" sz="1900" baseline="-25000" dirty="0"/>
              <a:t>2</a:t>
            </a:r>
            <a:r>
              <a:rPr lang="en-US" sz="1900" dirty="0"/>
              <a:t>(</a:t>
            </a:r>
            <a:r>
              <a:rPr lang="en-US" sz="1900" i="1" dirty="0"/>
              <a:t>g</a:t>
            </a:r>
            <a:r>
              <a:rPr lang="en-US" sz="1900" dirty="0"/>
              <a:t>) → 2H</a:t>
            </a:r>
            <a:r>
              <a:rPr lang="en-US" sz="1900" baseline="-25000" dirty="0"/>
              <a:t>2</a:t>
            </a:r>
            <a:r>
              <a:rPr lang="en-US" sz="1900" dirty="0"/>
              <a:t>O(</a:t>
            </a:r>
            <a:r>
              <a:rPr lang="en-US" sz="1900" i="1" dirty="0"/>
              <a:t>l</a:t>
            </a:r>
            <a:r>
              <a:rPr lang="en-US" sz="1900" dirty="0"/>
              <a:t>) + </a:t>
            </a:r>
            <a:r>
              <a:rPr lang="en-US" sz="1900" b="1" dirty="0">
                <a:solidFill>
                  <a:srgbClr val="FF0000"/>
                </a:solidFill>
                <a:effectLst>
                  <a:outerShdw blurRad="38100" dist="38100" dir="2700000" algn="tl">
                    <a:srgbClr val="000000">
                      <a:alpha val="43137"/>
                    </a:srgbClr>
                  </a:outerShdw>
                </a:effectLst>
              </a:rPr>
              <a:t>136.6 kcal</a:t>
            </a:r>
          </a:p>
          <a:p>
            <a:pPr marL="226867"/>
            <a:r>
              <a:rPr lang="en-US" b="1" dirty="0">
                <a:solidFill>
                  <a:srgbClr val="7030A0"/>
                </a:solidFill>
              </a:rPr>
              <a:t>Heat is a:</a:t>
            </a:r>
          </a:p>
          <a:p>
            <a:pPr marL="568325" indent="-220663">
              <a:buFont typeface="Arial" panose="020B0604020202020204" pitchFamily="34" charset="0"/>
              <a:buChar char="•"/>
            </a:pPr>
            <a:r>
              <a:rPr lang="en-US" dirty="0"/>
              <a:t> product (right side)</a:t>
            </a:r>
          </a:p>
          <a:p>
            <a:pPr marL="226867"/>
            <a:r>
              <a:rPr lang="en-US" b="1" dirty="0">
                <a:solidFill>
                  <a:srgbClr val="00B050"/>
                </a:solidFill>
              </a:rPr>
              <a:t>This reaction is:</a:t>
            </a:r>
          </a:p>
          <a:p>
            <a:pPr marL="568325" indent="-220663">
              <a:buFont typeface="Arial" panose="020B0604020202020204" pitchFamily="34" charset="0"/>
              <a:buChar char="•"/>
            </a:pPr>
            <a:r>
              <a:rPr lang="en-US" dirty="0"/>
              <a:t>exothermic  (heat is released)        </a:t>
            </a:r>
          </a:p>
          <a:p>
            <a:pPr marL="226867"/>
            <a:r>
              <a:rPr lang="en-US" b="1" dirty="0">
                <a:solidFill>
                  <a:srgbClr val="FF0000"/>
                </a:solidFill>
              </a:rPr>
              <a:t>The </a:t>
            </a:r>
            <a:r>
              <a:rPr lang="el-GR" b="1" dirty="0">
                <a:solidFill>
                  <a:srgbClr val="FF0000"/>
                </a:solidFill>
              </a:rPr>
              <a:t>Δ</a:t>
            </a:r>
            <a:r>
              <a:rPr lang="en-US" b="1" i="1" dirty="0">
                <a:solidFill>
                  <a:srgbClr val="FF0000"/>
                </a:solidFill>
              </a:rPr>
              <a:t>H</a:t>
            </a:r>
            <a:r>
              <a:rPr lang="en-US" b="1" dirty="0">
                <a:solidFill>
                  <a:srgbClr val="FF0000"/>
                </a:solidFill>
              </a:rPr>
              <a:t> value is:</a:t>
            </a:r>
          </a:p>
          <a:p>
            <a:pPr marL="568325" indent="-220663">
              <a:buFont typeface="Arial" panose="020B0604020202020204" pitchFamily="34" charset="0"/>
              <a:buChar char="•"/>
            </a:pPr>
            <a:r>
              <a:rPr lang="en-US" dirty="0"/>
              <a:t> negative (exothermic)</a:t>
            </a:r>
          </a:p>
          <a:p>
            <a:pPr marL="568325" indent="-220663">
              <a:buFont typeface="Arial" panose="020B0604020202020204" pitchFamily="34" charset="0"/>
              <a:buChar char="•"/>
            </a:pPr>
            <a:r>
              <a:rPr lang="el-GR" b="1" dirty="0">
                <a:solidFill>
                  <a:srgbClr val="FF0000"/>
                </a:solidFill>
              </a:rPr>
              <a:t>Δ</a:t>
            </a:r>
            <a:r>
              <a:rPr lang="en-US" b="1" i="1" dirty="0">
                <a:solidFill>
                  <a:srgbClr val="FF0000"/>
                </a:solidFill>
              </a:rPr>
              <a:t>H</a:t>
            </a:r>
            <a:r>
              <a:rPr lang="en-US" b="1" dirty="0">
                <a:solidFill>
                  <a:srgbClr val="FF0000"/>
                </a:solidFill>
              </a:rPr>
              <a:t> = -68.3 kcal/mol</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cxnSp>
        <p:nvCxnSpPr>
          <p:cNvPr id="3" name="Straight Connector 2">
            <a:extLst>
              <a:ext uri="{FF2B5EF4-FFF2-40B4-BE49-F238E27FC236}">
                <a16:creationId xmlns:a16="http://schemas.microsoft.com/office/drawing/2014/main" id="{5C94F124-CC33-4412-85AB-F8D92524EE03}"/>
              </a:ext>
            </a:extLst>
          </p:cNvPr>
          <p:cNvCxnSpPr/>
          <p:nvPr/>
        </p:nvCxnSpPr>
        <p:spPr bwMode="auto">
          <a:xfrm>
            <a:off x="4495800" y="1295400"/>
            <a:ext cx="0" cy="5480845"/>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148AE564-ED49-4A94-860E-32E00C04FA5C}"/>
              </a:ext>
            </a:extLst>
          </p:cNvPr>
          <p:cNvCxnSpPr/>
          <p:nvPr/>
        </p:nvCxnSpPr>
        <p:spPr bwMode="auto">
          <a:xfrm>
            <a:off x="4495800" y="1377155"/>
            <a:ext cx="0" cy="5480845"/>
          </a:xfrm>
          <a:prstGeom prst="line">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809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5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fade">
                                      <p:cBhvr>
                                        <p:cTn id="7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1" y="76200"/>
            <a:ext cx="4648200" cy="533400"/>
          </a:xfrm>
          <a:solidFill>
            <a:srgbClr val="FFC000"/>
          </a:solidFill>
        </p:spPr>
        <p:txBody>
          <a:bodyPr/>
          <a:lstStyle/>
          <a:p>
            <a:pPr algn="ctr"/>
            <a:r>
              <a:rPr lang="en-US" altLang="en-US" dirty="0">
                <a:solidFill>
                  <a:schemeClr val="accent1">
                    <a:lumMod val="50000"/>
                  </a:schemeClr>
                </a:solidFill>
              </a:rPr>
              <a:t>Potential Energy Diagrams</a:t>
            </a:r>
          </a:p>
        </p:txBody>
      </p:sp>
      <p:sp>
        <p:nvSpPr>
          <p:cNvPr id="37891" name="Rectangle 3"/>
          <p:cNvSpPr>
            <a:spLocks noGrp="1" noChangeArrowheads="1"/>
          </p:cNvSpPr>
          <p:nvPr>
            <p:ph type="body" idx="1"/>
          </p:nvPr>
        </p:nvSpPr>
        <p:spPr>
          <a:xfrm>
            <a:off x="0" y="762000"/>
            <a:ext cx="3489960" cy="5638800"/>
          </a:xfrm>
        </p:spPr>
        <p:txBody>
          <a:bodyPr/>
          <a:lstStyle/>
          <a:p>
            <a:r>
              <a:rPr lang="en-US" sz="2300" dirty="0">
                <a:solidFill>
                  <a:srgbClr val="FF0000"/>
                </a:solidFill>
              </a:rPr>
              <a:t>(a) Activation Energy (</a:t>
            </a:r>
            <a:r>
              <a:rPr lang="en-US" sz="2300" b="1" dirty="0">
                <a:solidFill>
                  <a:srgbClr val="00B0F0"/>
                </a:solidFill>
              </a:rPr>
              <a:t>E</a:t>
            </a:r>
            <a:r>
              <a:rPr lang="en-US" sz="2300" b="1" baseline="-25000" dirty="0">
                <a:solidFill>
                  <a:srgbClr val="00B0F0"/>
                </a:solidFill>
              </a:rPr>
              <a:t>A</a:t>
            </a:r>
            <a:r>
              <a:rPr lang="en-US" sz="2300" dirty="0">
                <a:solidFill>
                  <a:srgbClr val="FF0000"/>
                </a:solidFill>
              </a:rPr>
              <a:t>) of the forward reaction (</a:t>
            </a:r>
            <a:r>
              <a:rPr lang="en-US" sz="2100" i="1" dirty="0">
                <a:solidFill>
                  <a:srgbClr val="FF0000"/>
                </a:solidFill>
                <a:latin typeface="Times New Roman" panose="02020603050405020304" pitchFamily="18" charset="0"/>
                <a:cs typeface="Times New Roman" panose="02020603050405020304" pitchFamily="18" charset="0"/>
              </a:rPr>
              <a:t>begins at </a:t>
            </a:r>
            <a:r>
              <a:rPr lang="en-US" sz="21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 of reactants </a:t>
            </a:r>
            <a:r>
              <a:rPr lang="en-US" sz="2100" i="1" dirty="0">
                <a:solidFill>
                  <a:srgbClr val="FF0000"/>
                </a:solidFill>
                <a:latin typeface="Times New Roman" panose="02020603050405020304" pitchFamily="18" charset="0"/>
                <a:cs typeface="Times New Roman" panose="02020603050405020304" pitchFamily="18" charset="0"/>
              </a:rPr>
              <a:t>up to the peak of the curve</a:t>
            </a:r>
            <a:r>
              <a:rPr lang="en-US" sz="2300" dirty="0">
                <a:solidFill>
                  <a:srgbClr val="FF0000"/>
                </a:solidFill>
              </a:rPr>
              <a:t>) </a:t>
            </a:r>
          </a:p>
          <a:p>
            <a:pPr>
              <a:spcBef>
                <a:spcPts val="1800"/>
              </a:spcBef>
            </a:pPr>
            <a:r>
              <a:rPr lang="en-US" sz="2300" dirty="0">
                <a:solidFill>
                  <a:srgbClr val="0070C0"/>
                </a:solidFill>
              </a:rPr>
              <a:t>(b) Activation Energy (</a:t>
            </a:r>
            <a:r>
              <a:rPr lang="en-US" sz="2300" b="1" dirty="0">
                <a:solidFill>
                  <a:srgbClr val="FF0000"/>
                </a:solidFill>
              </a:rPr>
              <a:t>E</a:t>
            </a:r>
            <a:r>
              <a:rPr lang="en-US" sz="2300" b="1" baseline="-25000" dirty="0">
                <a:solidFill>
                  <a:srgbClr val="FF0000"/>
                </a:solidFill>
              </a:rPr>
              <a:t>A</a:t>
            </a:r>
            <a:r>
              <a:rPr lang="en-US" sz="2300" dirty="0">
                <a:solidFill>
                  <a:srgbClr val="0070C0"/>
                </a:solidFill>
              </a:rPr>
              <a:t>) of the reverse reaction </a:t>
            </a:r>
            <a:r>
              <a:rPr lang="en-US" sz="2700" dirty="0">
                <a:solidFill>
                  <a:srgbClr val="FF0000"/>
                </a:solidFill>
              </a:rPr>
              <a:t>(</a:t>
            </a:r>
            <a:r>
              <a:rPr lang="en-US" sz="2100" i="1" dirty="0">
                <a:solidFill>
                  <a:srgbClr val="FF0000"/>
                </a:solidFill>
                <a:latin typeface="Times New Roman" panose="02020603050405020304" pitchFamily="18" charset="0"/>
                <a:cs typeface="Times New Roman" panose="02020603050405020304" pitchFamily="18" charset="0"/>
              </a:rPr>
              <a:t>treat “products” as “reactants”</a:t>
            </a:r>
            <a:r>
              <a:rPr lang="en-US" sz="2700" dirty="0">
                <a:solidFill>
                  <a:srgbClr val="FF0000"/>
                </a:solidFill>
              </a:rPr>
              <a:t>) </a:t>
            </a:r>
          </a:p>
          <a:p>
            <a:pPr>
              <a:spcBef>
                <a:spcPts val="1800"/>
              </a:spcBef>
            </a:pPr>
            <a:r>
              <a:rPr lang="en-US" sz="2300" dirty="0">
                <a:solidFill>
                  <a:srgbClr val="00B050"/>
                </a:solidFill>
              </a:rPr>
              <a:t>(c) </a:t>
            </a:r>
            <a:r>
              <a:rPr lang="en-US" sz="2300" b="1" dirty="0">
                <a:solidFill>
                  <a:srgbClr val="00B050"/>
                </a:solidFill>
                <a:effectLst>
                  <a:outerShdw blurRad="38100" dist="38100" dir="2700000" algn="tl">
                    <a:srgbClr val="000000">
                      <a:alpha val="43137"/>
                    </a:srgbClr>
                  </a:outerShdw>
                </a:effectLst>
              </a:rPr>
              <a:t>+∆H</a:t>
            </a:r>
            <a:r>
              <a:rPr lang="en-US" sz="2300" dirty="0">
                <a:solidFill>
                  <a:srgbClr val="00B050"/>
                </a:solidFill>
              </a:rPr>
              <a:t> (heat of reaction)</a:t>
            </a:r>
          </a:p>
          <a:p>
            <a:pPr marL="339214" indent="9468">
              <a:spcBef>
                <a:spcPts val="1800"/>
              </a:spcBef>
            </a:pPr>
            <a:r>
              <a:rPr lang="en-US" sz="2300" i="1" dirty="0"/>
              <a:t>Overall, the forward reaction describes an  </a:t>
            </a:r>
            <a:r>
              <a:rPr lang="en-US" sz="2300" b="1" i="1" dirty="0">
                <a:solidFill>
                  <a:srgbClr val="00B050"/>
                </a:solidFill>
              </a:rPr>
              <a:t>endothermic</a:t>
            </a:r>
            <a:r>
              <a:rPr lang="en-US" sz="2300" i="1" dirty="0"/>
              <a:t> energy change (</a:t>
            </a:r>
            <a:r>
              <a:rPr lang="en-US" sz="2000" i="1" dirty="0">
                <a:latin typeface="Times New Roman" panose="02020603050405020304" pitchFamily="18" charset="0"/>
                <a:cs typeface="Times New Roman" panose="02020603050405020304" pitchFamily="18" charset="0"/>
              </a:rPr>
              <a:t>i.e. uphill</a:t>
            </a:r>
            <a:r>
              <a:rPr lang="en-US" sz="2300" i="1" dirty="0"/>
              <a:t>).</a:t>
            </a:r>
            <a:endParaRPr lang="en-US" sz="2300" dirty="0"/>
          </a:p>
          <a:p>
            <a:r>
              <a:rPr lang="en-US" sz="2300" dirty="0"/>
              <a:t> </a:t>
            </a:r>
            <a:endParaRPr lang="en-US" altLang="en-US" sz="2300" dirty="0"/>
          </a:p>
          <a:p>
            <a:pPr marL="0" indent="0"/>
            <a:endParaRPr lang="en-US" altLang="en-US" sz="2300" dirty="0"/>
          </a:p>
        </p:txBody>
      </p:sp>
      <p:pic>
        <p:nvPicPr>
          <p:cNvPr id="2050" name="Picture 2" descr="http://www.bbc.co.uk/scotland/education/bitesize/higher/img/chemistry/calculations_1/pe_diags/fig10.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95574" y="685800"/>
            <a:ext cx="5672227"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86207" y="5101005"/>
            <a:ext cx="5181600" cy="1153589"/>
          </a:xfrm>
          <a:prstGeom prst="rect">
            <a:avLst/>
          </a:prstGeom>
        </p:spPr>
        <p:txBody>
          <a:bodyPr wrap="square" lIns="90872" tIns="45436" rIns="90872" bIns="45436">
            <a:spAutoFit/>
          </a:bodyPr>
          <a:lstStyle/>
          <a:p>
            <a:r>
              <a:rPr lang="en-US" sz="2700" dirty="0">
                <a:solidFill>
                  <a:srgbClr val="FF0000"/>
                </a:solidFill>
              </a:rPr>
              <a:t>∆H</a:t>
            </a:r>
            <a:r>
              <a:rPr lang="en-US" sz="2700" baseline="-25000" dirty="0">
                <a:solidFill>
                  <a:srgbClr val="FF0000"/>
                </a:solidFill>
              </a:rPr>
              <a:t>forward</a:t>
            </a:r>
            <a:r>
              <a:rPr lang="en-US" sz="2700" dirty="0">
                <a:solidFill>
                  <a:srgbClr val="FF0000"/>
                </a:solidFill>
              </a:rPr>
              <a:t>  = ∆H</a:t>
            </a:r>
            <a:r>
              <a:rPr lang="en-US" sz="2700" baseline="-25000" dirty="0">
                <a:solidFill>
                  <a:srgbClr val="FF0000"/>
                </a:solidFill>
              </a:rPr>
              <a:t>products</a:t>
            </a:r>
            <a:r>
              <a:rPr lang="en-US" sz="2700" dirty="0">
                <a:solidFill>
                  <a:srgbClr val="FF0000"/>
                </a:solidFill>
              </a:rPr>
              <a:t> &gt; ∆H</a:t>
            </a:r>
            <a:r>
              <a:rPr lang="en-US" sz="2700" baseline="-25000" dirty="0">
                <a:solidFill>
                  <a:srgbClr val="FF0000"/>
                </a:solidFill>
              </a:rPr>
              <a:t>reactants</a:t>
            </a:r>
            <a:endParaRPr lang="en-US" sz="2700" dirty="0">
              <a:solidFill>
                <a:srgbClr val="FF0000"/>
              </a:solidFill>
            </a:endParaRPr>
          </a:p>
          <a:p>
            <a:pPr algn="ctr">
              <a:spcBef>
                <a:spcPts val="1800"/>
              </a:spcBef>
            </a:pPr>
            <a:r>
              <a:rPr lang="en-US" sz="2700" dirty="0"/>
              <a:t>∆H</a:t>
            </a:r>
            <a:r>
              <a:rPr lang="en-US" sz="2700" baseline="-25000" dirty="0"/>
              <a:t>forward</a:t>
            </a:r>
            <a:r>
              <a:rPr lang="en-US" sz="2700" dirty="0"/>
              <a:t>  =  +</a:t>
            </a:r>
          </a:p>
        </p:txBody>
      </p:sp>
    </p:spTree>
    <p:extLst>
      <p:ext uri="{BB962C8B-B14F-4D97-AF65-F5344CB8AC3E}">
        <p14:creationId xmlns:p14="http://schemas.microsoft.com/office/powerpoint/2010/main" val="176769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1" y="76200"/>
            <a:ext cx="4648200" cy="533400"/>
          </a:xfrm>
          <a:solidFill>
            <a:srgbClr val="FFC000"/>
          </a:solidFill>
        </p:spPr>
        <p:txBody>
          <a:bodyPr/>
          <a:lstStyle/>
          <a:p>
            <a:pPr algn="ctr"/>
            <a:r>
              <a:rPr lang="en-US" altLang="en-US" dirty="0">
                <a:solidFill>
                  <a:schemeClr val="accent1">
                    <a:lumMod val="50000"/>
                  </a:schemeClr>
                </a:solidFill>
              </a:rPr>
              <a:t>Potential Energy Diagrams</a:t>
            </a:r>
          </a:p>
        </p:txBody>
      </p:sp>
      <p:sp>
        <p:nvSpPr>
          <p:cNvPr id="37891" name="Rectangle 3"/>
          <p:cNvSpPr>
            <a:spLocks noGrp="1" noChangeArrowheads="1"/>
          </p:cNvSpPr>
          <p:nvPr>
            <p:ph type="body" idx="1"/>
          </p:nvPr>
        </p:nvSpPr>
        <p:spPr>
          <a:xfrm>
            <a:off x="50" y="685800"/>
            <a:ext cx="9067799" cy="1447800"/>
          </a:xfrm>
        </p:spPr>
        <p:txBody>
          <a:bodyPr/>
          <a:lstStyle/>
          <a:p>
            <a:pPr marL="6347" indent="9468"/>
            <a:r>
              <a:rPr lang="en-US" altLang="en-US" sz="2300" dirty="0">
                <a:solidFill>
                  <a:srgbClr val="000000"/>
                </a:solidFill>
              </a:rPr>
              <a:t>When two reactant particles collide, they often form an </a:t>
            </a:r>
            <a:r>
              <a:rPr lang="en-US" altLang="en-US" sz="2300" b="1" dirty="0">
                <a:solidFill>
                  <a:srgbClr val="00B0F0"/>
                </a:solidFill>
              </a:rPr>
              <a:t>activated complex</a:t>
            </a:r>
            <a:r>
              <a:rPr lang="en-US" altLang="en-US" sz="2300" b="1" dirty="0">
                <a:solidFill>
                  <a:srgbClr val="000000"/>
                </a:solidFill>
              </a:rPr>
              <a:t>,</a:t>
            </a:r>
            <a:r>
              <a:rPr lang="en-US" altLang="en-US" sz="2300" dirty="0">
                <a:solidFill>
                  <a:srgbClr val="000000"/>
                </a:solidFill>
              </a:rPr>
              <a:t> which is an unstable, </a:t>
            </a:r>
            <a:r>
              <a:rPr lang="en-US" altLang="en-US" sz="2300" b="1" dirty="0">
                <a:solidFill>
                  <a:srgbClr val="00B0F0"/>
                </a:solidFill>
              </a:rPr>
              <a:t>intermediate</a:t>
            </a:r>
            <a:r>
              <a:rPr lang="en-US" altLang="en-US" sz="2300" dirty="0">
                <a:solidFill>
                  <a:srgbClr val="000000"/>
                </a:solidFill>
              </a:rPr>
              <a:t>, arrangement of atoms that forms for a moment at the peak of the activation energy barrier.</a:t>
            </a:r>
            <a:r>
              <a:rPr lang="en-US" sz="2300" dirty="0">
                <a:solidFill>
                  <a:srgbClr val="000000"/>
                </a:solidFill>
              </a:rPr>
              <a:t> </a:t>
            </a:r>
            <a:endParaRPr lang="en-US" altLang="en-US" sz="2300" dirty="0">
              <a:solidFill>
                <a:srgbClr val="000000"/>
              </a:solidFill>
            </a:endParaRPr>
          </a:p>
        </p:txBody>
      </p:sp>
      <p:pic>
        <p:nvPicPr>
          <p:cNvPr id="4" name="Picture 5" descr="0132525763_A54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17404"/>
            <a:ext cx="7680960" cy="49643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0" y="5181600"/>
            <a:ext cx="685800" cy="445702"/>
          </a:xfrm>
          <a:prstGeom prst="rect">
            <a:avLst/>
          </a:prstGeom>
          <a:noFill/>
        </p:spPr>
        <p:txBody>
          <a:bodyPr wrap="square" lIns="90872" tIns="45436" rIns="90872" bIns="45436" rtlCol="0">
            <a:spAutoFit/>
          </a:bodyPr>
          <a:lstStyle/>
          <a:p>
            <a:r>
              <a:rPr lang="en-US" dirty="0"/>
              <a:t>-∆H</a:t>
            </a:r>
          </a:p>
        </p:txBody>
      </p:sp>
    </p:spTree>
    <p:extLst>
      <p:ext uri="{BB962C8B-B14F-4D97-AF65-F5344CB8AC3E}">
        <p14:creationId xmlns:p14="http://schemas.microsoft.com/office/powerpoint/2010/main" val="93984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09801" y="76200"/>
            <a:ext cx="4648200" cy="533400"/>
          </a:xfrm>
          <a:solidFill>
            <a:srgbClr val="FFC000"/>
          </a:solidFill>
        </p:spPr>
        <p:txBody>
          <a:bodyPr/>
          <a:lstStyle/>
          <a:p>
            <a:pPr algn="ctr"/>
            <a:r>
              <a:rPr lang="en-US" altLang="en-US" dirty="0">
                <a:solidFill>
                  <a:schemeClr val="accent1">
                    <a:lumMod val="50000"/>
                  </a:schemeClr>
                </a:solidFill>
              </a:rPr>
              <a:t>Potential Energy Diagrams</a:t>
            </a:r>
          </a:p>
        </p:txBody>
      </p:sp>
      <p:sp>
        <p:nvSpPr>
          <p:cNvPr id="37891" name="Rectangle 3"/>
          <p:cNvSpPr>
            <a:spLocks noGrp="1" noChangeArrowheads="1"/>
          </p:cNvSpPr>
          <p:nvPr>
            <p:ph type="body" idx="1"/>
          </p:nvPr>
        </p:nvSpPr>
        <p:spPr>
          <a:xfrm>
            <a:off x="50" y="838200"/>
            <a:ext cx="9067799" cy="1219200"/>
          </a:xfrm>
        </p:spPr>
        <p:txBody>
          <a:bodyPr/>
          <a:lstStyle/>
          <a:p>
            <a:pPr marL="0" indent="7938"/>
            <a:r>
              <a:rPr lang="en-US" altLang="en-US" sz="2800" dirty="0">
                <a:solidFill>
                  <a:srgbClr val="FF0000"/>
                </a:solidFill>
              </a:rPr>
              <a:t>The activation-energy barrier must be crossed before reactants are converted to products.</a:t>
            </a:r>
          </a:p>
        </p:txBody>
      </p:sp>
      <p:pic>
        <p:nvPicPr>
          <p:cNvPr id="4" name="Picture 5" descr="0132525763_A54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817404"/>
            <a:ext cx="6309360" cy="47053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1531" y="2438400"/>
            <a:ext cx="2666999" cy="3292636"/>
          </a:xfrm>
          <a:prstGeom prst="rect">
            <a:avLst/>
          </a:prstGeom>
        </p:spPr>
        <p:txBody>
          <a:bodyPr wrap="square" lIns="90872" tIns="45436" rIns="90872" bIns="45436">
            <a:spAutoFit/>
          </a:bodyPr>
          <a:lstStyle/>
          <a:p>
            <a:r>
              <a:rPr lang="en-US" altLang="en-US" sz="4000" dirty="0"/>
              <a:t>E</a:t>
            </a:r>
            <a:r>
              <a:rPr lang="en-US" altLang="en-US" sz="4000" baseline="-25000" dirty="0"/>
              <a:t>A</a:t>
            </a:r>
            <a:r>
              <a:rPr lang="en-US" altLang="en-US" sz="2800" baseline="-25000" dirty="0">
                <a:solidFill>
                  <a:srgbClr val="0070C0"/>
                </a:solidFill>
              </a:rPr>
              <a:t> </a:t>
            </a:r>
            <a:r>
              <a:rPr lang="en-US" altLang="en-US" sz="2800" dirty="0">
                <a:solidFill>
                  <a:srgbClr val="0070C0"/>
                </a:solidFill>
              </a:rPr>
              <a:t>is always </a:t>
            </a:r>
            <a:r>
              <a:rPr lang="en-US" altLang="en-US" sz="2800" b="1" dirty="0">
                <a:solidFill>
                  <a:srgbClr val="00B050"/>
                </a:solidFill>
              </a:rPr>
              <a:t>positive</a:t>
            </a:r>
            <a:r>
              <a:rPr lang="en-US" altLang="en-US" sz="2800" dirty="0">
                <a:solidFill>
                  <a:srgbClr val="0070C0"/>
                </a:solidFill>
              </a:rPr>
              <a:t> since energy must be added in to form the activated complex.</a:t>
            </a:r>
          </a:p>
        </p:txBody>
      </p:sp>
      <p:sp>
        <p:nvSpPr>
          <p:cNvPr id="5" name="TextBox 4"/>
          <p:cNvSpPr txBox="1"/>
          <p:nvPr/>
        </p:nvSpPr>
        <p:spPr>
          <a:xfrm>
            <a:off x="1676400" y="4953000"/>
            <a:ext cx="685800" cy="445702"/>
          </a:xfrm>
          <a:prstGeom prst="rect">
            <a:avLst/>
          </a:prstGeom>
          <a:noFill/>
        </p:spPr>
        <p:txBody>
          <a:bodyPr wrap="square" lIns="90872" tIns="45436" rIns="90872" bIns="45436" rtlCol="0">
            <a:spAutoFit/>
          </a:bodyPr>
          <a:lstStyle/>
          <a:p>
            <a:r>
              <a:rPr lang="en-US" dirty="0"/>
              <a:t>-∆H</a:t>
            </a:r>
          </a:p>
        </p:txBody>
      </p:sp>
    </p:spTree>
    <p:extLst>
      <p:ext uri="{BB962C8B-B14F-4D97-AF65-F5344CB8AC3E}">
        <p14:creationId xmlns:p14="http://schemas.microsoft.com/office/powerpoint/2010/main" val="261437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233230" y="4585910"/>
            <a:ext cx="4343398" cy="2286000"/>
          </a:xfrm>
        </p:spPr>
        <p:txBody>
          <a:bodyPr/>
          <a:lstStyle/>
          <a:p>
            <a:pPr marL="0" indent="0"/>
            <a:r>
              <a:rPr lang="en-US" altLang="en-US" sz="2100" dirty="0">
                <a:solidFill>
                  <a:srgbClr val="FF0000"/>
                </a:solidFill>
              </a:rPr>
              <a:t>Reaction 1 shows (type of rxn)? </a:t>
            </a:r>
          </a:p>
          <a:p>
            <a:pPr marL="0" indent="0"/>
            <a:endParaRPr lang="en-US" altLang="en-US" sz="2100" dirty="0">
              <a:solidFill>
                <a:srgbClr val="FF0000"/>
              </a:solidFill>
            </a:endParaRPr>
          </a:p>
          <a:p>
            <a:pPr marL="454378" indent="0"/>
            <a:r>
              <a:rPr lang="en-US" sz="2100" dirty="0"/>
              <a:t>E</a:t>
            </a:r>
            <a:r>
              <a:rPr lang="en-US" sz="2100" baseline="-25000" dirty="0"/>
              <a:t>A</a:t>
            </a:r>
            <a:r>
              <a:rPr lang="en-US" sz="2100" dirty="0"/>
              <a:t>  =  </a:t>
            </a:r>
          </a:p>
          <a:p>
            <a:pPr marL="454378" indent="0"/>
            <a:r>
              <a:rPr lang="en-US" sz="2100" dirty="0"/>
              <a:t>∆H =  </a:t>
            </a:r>
          </a:p>
          <a:p>
            <a:pPr marL="0" indent="0"/>
            <a:r>
              <a:rPr lang="en-US" sz="2100" dirty="0">
                <a:solidFill>
                  <a:srgbClr val="FF0000"/>
                </a:solidFill>
              </a:rPr>
              <a:t>Equation?</a:t>
            </a:r>
          </a:p>
          <a:p>
            <a:pPr marL="0" indent="0"/>
            <a:endParaRPr lang="en-US" sz="2300" dirty="0"/>
          </a:p>
          <a:p>
            <a:pPr marL="0" indent="0"/>
            <a:endParaRPr lang="en-US" altLang="en-US" sz="2300" dirty="0"/>
          </a:p>
          <a:p>
            <a:pPr marL="0" indent="0"/>
            <a:endParaRPr lang="en-US" altLang="en-US" sz="2300" dirty="0"/>
          </a:p>
        </p:txBody>
      </p:sp>
      <p:sp>
        <p:nvSpPr>
          <p:cNvPr id="5" name="Rectangle 2"/>
          <p:cNvSpPr>
            <a:spLocks noGrp="1" noChangeArrowheads="1"/>
          </p:cNvSpPr>
          <p:nvPr>
            <p:ph type="title"/>
          </p:nvPr>
        </p:nvSpPr>
        <p:spPr>
          <a:xfrm>
            <a:off x="533400" y="76200"/>
            <a:ext cx="7391401" cy="533400"/>
          </a:xfrm>
          <a:solidFill>
            <a:srgbClr val="FFC000"/>
          </a:solidFill>
        </p:spPr>
        <p:txBody>
          <a:bodyPr/>
          <a:lstStyle/>
          <a:p>
            <a:pPr algn="ctr"/>
            <a:r>
              <a:rPr lang="en-US" altLang="en-US" dirty="0">
                <a:solidFill>
                  <a:schemeClr val="accent1">
                    <a:lumMod val="50000"/>
                  </a:schemeClr>
                </a:solidFill>
              </a:rPr>
              <a:t>Potential Energy Diagrams for a reversible reaction</a:t>
            </a:r>
          </a:p>
        </p:txBody>
      </p:sp>
      <p:sp>
        <p:nvSpPr>
          <p:cNvPr id="6" name="Rectangle 2"/>
          <p:cNvSpPr txBox="1">
            <a:spLocks noChangeArrowheads="1"/>
          </p:cNvSpPr>
          <p:nvPr/>
        </p:nvSpPr>
        <p:spPr bwMode="auto">
          <a:xfrm>
            <a:off x="4798058" y="4585910"/>
            <a:ext cx="42671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lvl1pPr marL="342038" indent="-342038" algn="l" rtl="0" fontAlgn="base">
              <a:spcBef>
                <a:spcPct val="20000"/>
              </a:spcBef>
              <a:spcAft>
                <a:spcPct val="0"/>
              </a:spcAft>
              <a:defRPr sz="3200" kern="1200">
                <a:solidFill>
                  <a:schemeClr val="tx1"/>
                </a:solidFill>
                <a:latin typeface="+mn-lt"/>
                <a:ea typeface="+mn-ea"/>
                <a:cs typeface="+mn-cs"/>
              </a:defRPr>
            </a:lvl1pPr>
            <a:lvl2pPr marL="741078" indent="-285032" algn="l" rtl="0" fontAlgn="base">
              <a:spcBef>
                <a:spcPct val="20000"/>
              </a:spcBef>
              <a:spcAft>
                <a:spcPct val="0"/>
              </a:spcAft>
              <a:buChar char="–"/>
              <a:defRPr sz="2700" kern="1200">
                <a:solidFill>
                  <a:schemeClr val="tx1"/>
                </a:solidFill>
                <a:latin typeface="+mn-lt"/>
                <a:ea typeface="+mn-ea"/>
                <a:cs typeface="+mn-cs"/>
              </a:defRPr>
            </a:lvl2pPr>
            <a:lvl3pPr marL="1140117" indent="-228023" algn="l" rtl="0" fontAlgn="base">
              <a:spcBef>
                <a:spcPct val="20000"/>
              </a:spcBef>
              <a:spcAft>
                <a:spcPct val="0"/>
              </a:spcAft>
              <a:buChar char="•"/>
              <a:defRPr sz="2300" kern="1200">
                <a:solidFill>
                  <a:schemeClr val="tx1"/>
                </a:solidFill>
                <a:latin typeface="+mn-lt"/>
                <a:ea typeface="+mn-ea"/>
                <a:cs typeface="+mn-cs"/>
              </a:defRPr>
            </a:lvl3pPr>
            <a:lvl4pPr marL="1596171" indent="-228023" algn="l" rtl="0" fontAlgn="base">
              <a:spcBef>
                <a:spcPct val="20000"/>
              </a:spcBef>
              <a:spcAft>
                <a:spcPct val="0"/>
              </a:spcAft>
              <a:buChar char="–"/>
              <a:defRPr sz="2100" kern="1200">
                <a:solidFill>
                  <a:schemeClr val="tx1"/>
                </a:solidFill>
                <a:latin typeface="+mn-lt"/>
                <a:ea typeface="+mn-ea"/>
                <a:cs typeface="+mn-cs"/>
              </a:defRPr>
            </a:lvl4pPr>
            <a:lvl5pPr marL="2052221" indent="-228023" algn="l" rtl="0" fontAlgn="base">
              <a:spcBef>
                <a:spcPct val="20000"/>
              </a:spcBef>
              <a:spcAft>
                <a:spcPct val="0"/>
              </a:spcAft>
              <a:buChar char="»"/>
              <a:defRPr sz="2100" kern="1200">
                <a:solidFill>
                  <a:schemeClr val="tx1"/>
                </a:solidFill>
                <a:latin typeface="+mn-lt"/>
                <a:ea typeface="+mn-ea"/>
                <a:cs typeface="+mn-cs"/>
              </a:defRPr>
            </a:lvl5pPr>
            <a:lvl6pPr marL="2508267"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13"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59"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409"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r>
              <a:rPr lang="en-US" altLang="en-US" sz="2100" dirty="0">
                <a:solidFill>
                  <a:srgbClr val="0070C0"/>
                </a:solidFill>
              </a:rPr>
              <a:t>Reaction 2 shows (type of rxn)? </a:t>
            </a:r>
          </a:p>
          <a:p>
            <a:pPr marL="454378" indent="0"/>
            <a:endParaRPr lang="en-US" sz="2100" dirty="0">
              <a:solidFill>
                <a:srgbClr val="0070C0"/>
              </a:solidFill>
            </a:endParaRPr>
          </a:p>
          <a:p>
            <a:pPr marL="454378" indent="0"/>
            <a:r>
              <a:rPr lang="en-US" sz="2100" dirty="0"/>
              <a:t>E</a:t>
            </a:r>
            <a:r>
              <a:rPr lang="en-US" sz="2100" baseline="-25000" dirty="0"/>
              <a:t>A</a:t>
            </a:r>
            <a:r>
              <a:rPr lang="en-US" sz="2100" dirty="0"/>
              <a:t>  =  </a:t>
            </a:r>
          </a:p>
          <a:p>
            <a:pPr marL="454378" indent="0"/>
            <a:r>
              <a:rPr lang="en-US" sz="2100" dirty="0"/>
              <a:t>∆H =  </a:t>
            </a:r>
          </a:p>
          <a:p>
            <a:pPr marL="0" indent="0"/>
            <a:r>
              <a:rPr lang="en-US" altLang="en-US" sz="2100" dirty="0"/>
              <a:t> </a:t>
            </a:r>
            <a:r>
              <a:rPr lang="en-US" sz="2100" dirty="0">
                <a:solidFill>
                  <a:srgbClr val="0070C0"/>
                </a:solidFill>
              </a:rPr>
              <a:t>Equation?</a:t>
            </a:r>
          </a:p>
          <a:p>
            <a:pPr marL="0" indent="0"/>
            <a:endParaRPr lang="en-US" altLang="en-US" sz="2300" dirty="0"/>
          </a:p>
          <a:p>
            <a:pPr marL="0" indent="0" eaLnBrk="1" hangingPunct="1"/>
            <a:endParaRPr lang="en-US" altLang="en-US" sz="2300" dirty="0"/>
          </a:p>
        </p:txBody>
      </p:sp>
      <p:pic>
        <p:nvPicPr>
          <p:cNvPr id="2" name="Picture 1"/>
          <p:cNvPicPr>
            <a:picLocks noChangeAspect="1"/>
          </p:cNvPicPr>
          <p:nvPr/>
        </p:nvPicPr>
        <p:blipFill>
          <a:blip r:embed="rId3"/>
          <a:stretch>
            <a:fillRect/>
          </a:stretch>
        </p:blipFill>
        <p:spPr>
          <a:xfrm>
            <a:off x="4688916" y="990600"/>
            <a:ext cx="4455084" cy="3559971"/>
          </a:xfrm>
          <a:prstGeom prst="rect">
            <a:avLst/>
          </a:prstGeom>
        </p:spPr>
      </p:pic>
      <p:pic>
        <p:nvPicPr>
          <p:cNvPr id="9" name="Picture 8"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7943900" y="48260"/>
            <a:ext cx="1200149" cy="972820"/>
          </a:xfrm>
          <a:prstGeom prst="rect">
            <a:avLst/>
          </a:prstGeom>
        </p:spPr>
      </p:pic>
      <p:grpSp>
        <p:nvGrpSpPr>
          <p:cNvPr id="4" name="Group 3">
            <a:extLst>
              <a:ext uri="{FF2B5EF4-FFF2-40B4-BE49-F238E27FC236}">
                <a16:creationId xmlns:a16="http://schemas.microsoft.com/office/drawing/2014/main" id="{390C2107-7E81-0E09-51D8-8AD1850CF8EC}"/>
              </a:ext>
            </a:extLst>
          </p:cNvPr>
          <p:cNvGrpSpPr/>
          <p:nvPr/>
        </p:nvGrpSpPr>
        <p:grpSpPr>
          <a:xfrm>
            <a:off x="105381" y="978252"/>
            <a:ext cx="4542819" cy="3593748"/>
            <a:chOff x="14843" y="3276601"/>
            <a:chExt cx="4614504" cy="3593747"/>
          </a:xfrm>
        </p:grpSpPr>
        <p:pic>
          <p:nvPicPr>
            <p:cNvPr id="10" name="Picture 5" descr="0132525763_A545a">
              <a:extLst>
                <a:ext uri="{FF2B5EF4-FFF2-40B4-BE49-F238E27FC236}">
                  <a16:creationId xmlns:a16="http://schemas.microsoft.com/office/drawing/2014/main" id="{DC84219F-00B5-D47B-5740-9F20CEABB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43" y="3276601"/>
              <a:ext cx="4614504" cy="35937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CA3D353-0794-CC82-D1EC-06E0B4304655}"/>
                </a:ext>
              </a:extLst>
            </p:cNvPr>
            <p:cNvPicPr>
              <a:picLocks noChangeAspect="1"/>
            </p:cNvPicPr>
            <p:nvPr/>
          </p:nvPicPr>
          <p:blipFill rotWithShape="1">
            <a:blip r:embed="rId3"/>
            <a:srcRect l="-1026" r="100000"/>
            <a:stretch/>
          </p:blipFill>
          <p:spPr>
            <a:xfrm>
              <a:off x="4541697" y="3276601"/>
              <a:ext cx="46440" cy="3559970"/>
            </a:xfrm>
            <a:prstGeom prst="rect">
              <a:avLst/>
            </a:prstGeom>
          </p:spPr>
        </p:pic>
      </p:grpSp>
      <p:sp>
        <p:nvSpPr>
          <p:cNvPr id="3" name="TextBox 2">
            <a:extLst>
              <a:ext uri="{FF2B5EF4-FFF2-40B4-BE49-F238E27FC236}">
                <a16:creationId xmlns:a16="http://schemas.microsoft.com/office/drawing/2014/main" id="{7FC44C5A-4318-D8E5-98DE-A963A39400CC}"/>
              </a:ext>
            </a:extLst>
          </p:cNvPr>
          <p:cNvSpPr txBox="1"/>
          <p:nvPr/>
        </p:nvSpPr>
        <p:spPr>
          <a:xfrm>
            <a:off x="152400" y="1520279"/>
            <a:ext cx="968990" cy="384721"/>
          </a:xfrm>
          <a:prstGeom prst="rect">
            <a:avLst/>
          </a:prstGeom>
          <a:solidFill>
            <a:srgbClr val="FFFF00"/>
          </a:solidFill>
        </p:spPr>
        <p:txBody>
          <a:bodyPr wrap="square" rtlCol="0">
            <a:spAutoFit/>
          </a:bodyPr>
          <a:lstStyle/>
          <a:p>
            <a:pPr algn="ctr"/>
            <a:r>
              <a:rPr lang="en-US" sz="1900" dirty="0"/>
              <a:t>55 kJ</a:t>
            </a:r>
          </a:p>
        </p:txBody>
      </p:sp>
      <p:sp>
        <p:nvSpPr>
          <p:cNvPr id="7" name="TextBox 6">
            <a:extLst>
              <a:ext uri="{FF2B5EF4-FFF2-40B4-BE49-F238E27FC236}">
                <a16:creationId xmlns:a16="http://schemas.microsoft.com/office/drawing/2014/main" id="{442B9FBF-F230-645A-1215-94A609EA0D9C}"/>
              </a:ext>
            </a:extLst>
          </p:cNvPr>
          <p:cNvSpPr txBox="1"/>
          <p:nvPr/>
        </p:nvSpPr>
        <p:spPr>
          <a:xfrm>
            <a:off x="188242" y="3038963"/>
            <a:ext cx="968990" cy="384721"/>
          </a:xfrm>
          <a:prstGeom prst="rect">
            <a:avLst/>
          </a:prstGeom>
          <a:solidFill>
            <a:srgbClr val="FFFF00"/>
          </a:solidFill>
        </p:spPr>
        <p:txBody>
          <a:bodyPr wrap="square" rtlCol="0">
            <a:spAutoFit/>
          </a:bodyPr>
          <a:lstStyle/>
          <a:p>
            <a:pPr algn="ctr"/>
            <a:r>
              <a:rPr lang="en-US" sz="1900" dirty="0"/>
              <a:t>25 kJ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233230" y="4585910"/>
            <a:ext cx="4343398" cy="2286000"/>
          </a:xfrm>
        </p:spPr>
        <p:txBody>
          <a:bodyPr/>
          <a:lstStyle/>
          <a:p>
            <a:pPr marL="0" indent="0"/>
            <a:r>
              <a:rPr lang="en-US" altLang="en-US" sz="2100" dirty="0">
                <a:solidFill>
                  <a:srgbClr val="FF0000"/>
                </a:solidFill>
              </a:rPr>
              <a:t>Reaction 1 shows an exothermic reaction (“downhill”). </a:t>
            </a:r>
          </a:p>
          <a:p>
            <a:pPr marL="454378" indent="0"/>
            <a:r>
              <a:rPr lang="en-US" sz="2100" dirty="0"/>
              <a:t>E</a:t>
            </a:r>
            <a:r>
              <a:rPr lang="en-US" sz="2100" baseline="-25000" dirty="0"/>
              <a:t>A</a:t>
            </a:r>
            <a:r>
              <a:rPr lang="en-US" sz="2100" dirty="0"/>
              <a:t>  = +30 kJ</a:t>
            </a:r>
          </a:p>
          <a:p>
            <a:pPr marL="454378" indent="0"/>
            <a:r>
              <a:rPr lang="en-US" sz="2100" dirty="0"/>
              <a:t>∆H = -25 kJ</a:t>
            </a:r>
          </a:p>
          <a:p>
            <a:pPr marL="0" indent="0"/>
            <a:r>
              <a:rPr lang="en-US" sz="2100" dirty="0">
                <a:solidFill>
                  <a:srgbClr val="FF0000"/>
                </a:solidFill>
              </a:rPr>
              <a:t>reactants </a:t>
            </a:r>
            <a:r>
              <a:rPr lang="en-US" sz="2100" dirty="0">
                <a:solidFill>
                  <a:srgbClr val="FF0000"/>
                </a:solidFill>
                <a:sym typeface="Wingdings" panose="05000000000000000000" pitchFamily="2" charset="2"/>
              </a:rPr>
              <a:t> products + 25 kJ</a:t>
            </a:r>
            <a:endParaRPr lang="en-US" sz="2100" dirty="0">
              <a:solidFill>
                <a:srgbClr val="FF0000"/>
              </a:solidFill>
            </a:endParaRPr>
          </a:p>
          <a:p>
            <a:pPr marL="0" indent="0"/>
            <a:endParaRPr lang="en-US" sz="2300" dirty="0"/>
          </a:p>
          <a:p>
            <a:pPr marL="0" indent="0"/>
            <a:endParaRPr lang="en-US" altLang="en-US" sz="2300" dirty="0"/>
          </a:p>
          <a:p>
            <a:pPr marL="0" indent="0"/>
            <a:endParaRPr lang="en-US" altLang="en-US" sz="2300" dirty="0"/>
          </a:p>
        </p:txBody>
      </p:sp>
      <p:sp>
        <p:nvSpPr>
          <p:cNvPr id="5" name="Rectangle 2"/>
          <p:cNvSpPr>
            <a:spLocks noGrp="1" noChangeArrowheads="1"/>
          </p:cNvSpPr>
          <p:nvPr>
            <p:ph type="title"/>
          </p:nvPr>
        </p:nvSpPr>
        <p:spPr>
          <a:xfrm>
            <a:off x="533400" y="76200"/>
            <a:ext cx="7391401" cy="533400"/>
          </a:xfrm>
          <a:solidFill>
            <a:srgbClr val="FFC000"/>
          </a:solidFill>
        </p:spPr>
        <p:txBody>
          <a:bodyPr/>
          <a:lstStyle/>
          <a:p>
            <a:pPr algn="ctr"/>
            <a:r>
              <a:rPr lang="en-US" altLang="en-US" dirty="0">
                <a:solidFill>
                  <a:schemeClr val="accent1">
                    <a:lumMod val="50000"/>
                  </a:schemeClr>
                </a:solidFill>
              </a:rPr>
              <a:t>Potential Energy Diagrams for a reversible reaction</a:t>
            </a:r>
          </a:p>
        </p:txBody>
      </p:sp>
      <p:sp>
        <p:nvSpPr>
          <p:cNvPr id="6" name="Rectangle 2"/>
          <p:cNvSpPr txBox="1">
            <a:spLocks noChangeArrowheads="1"/>
          </p:cNvSpPr>
          <p:nvPr/>
        </p:nvSpPr>
        <p:spPr bwMode="auto">
          <a:xfrm>
            <a:off x="4798058" y="4585910"/>
            <a:ext cx="42671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lvl1pPr marL="342038" indent="-342038" algn="l" rtl="0" fontAlgn="base">
              <a:spcBef>
                <a:spcPct val="20000"/>
              </a:spcBef>
              <a:spcAft>
                <a:spcPct val="0"/>
              </a:spcAft>
              <a:defRPr sz="3200" kern="1200">
                <a:solidFill>
                  <a:schemeClr val="tx1"/>
                </a:solidFill>
                <a:latin typeface="+mn-lt"/>
                <a:ea typeface="+mn-ea"/>
                <a:cs typeface="+mn-cs"/>
              </a:defRPr>
            </a:lvl1pPr>
            <a:lvl2pPr marL="741078" indent="-285032" algn="l" rtl="0" fontAlgn="base">
              <a:spcBef>
                <a:spcPct val="20000"/>
              </a:spcBef>
              <a:spcAft>
                <a:spcPct val="0"/>
              </a:spcAft>
              <a:buChar char="–"/>
              <a:defRPr sz="2700" kern="1200">
                <a:solidFill>
                  <a:schemeClr val="tx1"/>
                </a:solidFill>
                <a:latin typeface="+mn-lt"/>
                <a:ea typeface="+mn-ea"/>
                <a:cs typeface="+mn-cs"/>
              </a:defRPr>
            </a:lvl2pPr>
            <a:lvl3pPr marL="1140117" indent="-228023" algn="l" rtl="0" fontAlgn="base">
              <a:spcBef>
                <a:spcPct val="20000"/>
              </a:spcBef>
              <a:spcAft>
                <a:spcPct val="0"/>
              </a:spcAft>
              <a:buChar char="•"/>
              <a:defRPr sz="2300" kern="1200">
                <a:solidFill>
                  <a:schemeClr val="tx1"/>
                </a:solidFill>
                <a:latin typeface="+mn-lt"/>
                <a:ea typeface="+mn-ea"/>
                <a:cs typeface="+mn-cs"/>
              </a:defRPr>
            </a:lvl3pPr>
            <a:lvl4pPr marL="1596171" indent="-228023" algn="l" rtl="0" fontAlgn="base">
              <a:spcBef>
                <a:spcPct val="20000"/>
              </a:spcBef>
              <a:spcAft>
                <a:spcPct val="0"/>
              </a:spcAft>
              <a:buChar char="–"/>
              <a:defRPr sz="2100" kern="1200">
                <a:solidFill>
                  <a:schemeClr val="tx1"/>
                </a:solidFill>
                <a:latin typeface="+mn-lt"/>
                <a:ea typeface="+mn-ea"/>
                <a:cs typeface="+mn-cs"/>
              </a:defRPr>
            </a:lvl4pPr>
            <a:lvl5pPr marL="2052221" indent="-228023" algn="l" rtl="0" fontAlgn="base">
              <a:spcBef>
                <a:spcPct val="20000"/>
              </a:spcBef>
              <a:spcAft>
                <a:spcPct val="0"/>
              </a:spcAft>
              <a:buChar char="»"/>
              <a:defRPr sz="2100" kern="1200">
                <a:solidFill>
                  <a:schemeClr val="tx1"/>
                </a:solidFill>
                <a:latin typeface="+mn-lt"/>
                <a:ea typeface="+mn-ea"/>
                <a:cs typeface="+mn-cs"/>
              </a:defRPr>
            </a:lvl5pPr>
            <a:lvl6pPr marL="2508267"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4313"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0359"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6409" indent="-228023" algn="l" defTabSz="91209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r>
              <a:rPr lang="en-US" altLang="en-US" sz="2100" dirty="0">
                <a:solidFill>
                  <a:srgbClr val="0070C0"/>
                </a:solidFill>
              </a:rPr>
              <a:t>Reaction 2 shows an endothermic reaction (“uphill”).</a:t>
            </a:r>
          </a:p>
          <a:p>
            <a:pPr marL="454378" indent="0"/>
            <a:r>
              <a:rPr lang="en-US" sz="2100" dirty="0"/>
              <a:t>E</a:t>
            </a:r>
            <a:r>
              <a:rPr lang="en-US" sz="2100" baseline="-25000" dirty="0"/>
              <a:t>A</a:t>
            </a:r>
            <a:r>
              <a:rPr lang="en-US" sz="2100" dirty="0"/>
              <a:t>  = +55 kJ</a:t>
            </a:r>
          </a:p>
          <a:p>
            <a:pPr marL="454378" indent="0"/>
            <a:r>
              <a:rPr lang="en-US" sz="2100" dirty="0"/>
              <a:t>∆H = +25 kJ</a:t>
            </a:r>
          </a:p>
          <a:p>
            <a:pPr marL="0" indent="0"/>
            <a:r>
              <a:rPr lang="en-US" altLang="en-US" sz="2100" dirty="0"/>
              <a:t> </a:t>
            </a:r>
            <a:r>
              <a:rPr lang="en-US" sz="2100" dirty="0">
                <a:solidFill>
                  <a:srgbClr val="0070C0"/>
                </a:solidFill>
              </a:rPr>
              <a:t>reactants </a:t>
            </a:r>
            <a:r>
              <a:rPr lang="en-US" sz="2100" dirty="0">
                <a:solidFill>
                  <a:srgbClr val="0070C0"/>
                </a:solidFill>
                <a:sym typeface="Wingdings" panose="05000000000000000000" pitchFamily="2" charset="2"/>
              </a:rPr>
              <a:t>+ 25 kJ  products</a:t>
            </a:r>
            <a:endParaRPr lang="en-US" sz="2100" dirty="0">
              <a:solidFill>
                <a:srgbClr val="0070C0"/>
              </a:solidFill>
            </a:endParaRPr>
          </a:p>
          <a:p>
            <a:pPr marL="0" indent="0"/>
            <a:endParaRPr lang="en-US" altLang="en-US" sz="2300" dirty="0"/>
          </a:p>
          <a:p>
            <a:pPr marL="0" indent="0" eaLnBrk="1" hangingPunct="1"/>
            <a:endParaRPr lang="en-US" altLang="en-US" sz="2300" dirty="0"/>
          </a:p>
        </p:txBody>
      </p:sp>
      <p:pic>
        <p:nvPicPr>
          <p:cNvPr id="112645" name="Picture 5" descr="0132525763_A54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2162"/>
            <a:ext cx="4544105" cy="35937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611455" y="945726"/>
            <a:ext cx="4456345" cy="3559971"/>
          </a:xfrm>
          <a:prstGeom prst="rect">
            <a:avLst/>
          </a:prstGeom>
        </p:spPr>
      </p:pic>
      <p:sp>
        <p:nvSpPr>
          <p:cNvPr id="7" name="TextBox 6"/>
          <p:cNvSpPr txBox="1"/>
          <p:nvPr/>
        </p:nvSpPr>
        <p:spPr>
          <a:xfrm>
            <a:off x="387435" y="3505980"/>
            <a:ext cx="1444729" cy="384721"/>
          </a:xfrm>
          <a:prstGeom prst="rect">
            <a:avLst/>
          </a:prstGeom>
          <a:solidFill>
            <a:srgbClr val="FFFF00"/>
          </a:solidFill>
        </p:spPr>
        <p:txBody>
          <a:bodyPr wrap="square" rtlCol="0">
            <a:spAutoFit/>
          </a:bodyPr>
          <a:lstStyle/>
          <a:p>
            <a:r>
              <a:rPr lang="en-US" sz="1900" dirty="0"/>
              <a:t>∆H = -25 kJ</a:t>
            </a:r>
          </a:p>
        </p:txBody>
      </p:sp>
      <p:sp>
        <p:nvSpPr>
          <p:cNvPr id="8" name="TextBox 7"/>
          <p:cNvSpPr txBox="1"/>
          <p:nvPr/>
        </p:nvSpPr>
        <p:spPr>
          <a:xfrm>
            <a:off x="1456976" y="2541046"/>
            <a:ext cx="1350676" cy="384721"/>
          </a:xfrm>
          <a:prstGeom prst="rect">
            <a:avLst/>
          </a:prstGeom>
          <a:solidFill>
            <a:srgbClr val="FFFF00"/>
          </a:solidFill>
        </p:spPr>
        <p:txBody>
          <a:bodyPr wrap="square" rtlCol="0">
            <a:spAutoFit/>
          </a:bodyPr>
          <a:lstStyle/>
          <a:p>
            <a:r>
              <a:rPr lang="en-US" sz="1900" dirty="0"/>
              <a:t>E</a:t>
            </a:r>
            <a:r>
              <a:rPr lang="en-US" sz="1900" baseline="-25000" dirty="0"/>
              <a:t>A</a:t>
            </a:r>
            <a:r>
              <a:rPr lang="en-US" sz="1900" dirty="0"/>
              <a:t> = 30 kJ</a:t>
            </a:r>
          </a:p>
        </p:txBody>
      </p:sp>
      <p:pic>
        <p:nvPicPr>
          <p:cNvPr id="9" name="Picture 8" descr="strategy-01.eps"/>
          <p:cNvPicPr/>
          <p:nvPr/>
        </p:nvPicPr>
        <p:blipFill>
          <a:blip r:embed="rId5" cstate="print">
            <a:extLst>
              <a:ext uri="{28A0092B-C50C-407E-A947-70E740481C1C}">
                <a14:useLocalDpi xmlns:a14="http://schemas.microsoft.com/office/drawing/2010/main" val="0"/>
              </a:ext>
            </a:extLst>
          </a:blip>
          <a:stretch>
            <a:fillRect/>
          </a:stretch>
        </p:blipFill>
        <p:spPr>
          <a:xfrm>
            <a:off x="7943900" y="48260"/>
            <a:ext cx="1200149" cy="972820"/>
          </a:xfrm>
          <a:prstGeom prst="rect">
            <a:avLst/>
          </a:prstGeom>
        </p:spPr>
      </p:pic>
      <p:sp>
        <p:nvSpPr>
          <p:cNvPr id="11" name="TextBox 10">
            <a:extLst>
              <a:ext uri="{FF2B5EF4-FFF2-40B4-BE49-F238E27FC236}">
                <a16:creationId xmlns:a16="http://schemas.microsoft.com/office/drawing/2014/main" id="{A57CF127-9B77-4B20-AB96-17FDCB8A637C}"/>
              </a:ext>
            </a:extLst>
          </p:cNvPr>
          <p:cNvSpPr txBox="1"/>
          <p:nvPr/>
        </p:nvSpPr>
        <p:spPr>
          <a:xfrm>
            <a:off x="7600689" y="3669268"/>
            <a:ext cx="1467111" cy="369332"/>
          </a:xfrm>
          <a:prstGeom prst="rect">
            <a:avLst/>
          </a:prstGeom>
          <a:solidFill>
            <a:srgbClr val="FFFF00"/>
          </a:solidFill>
        </p:spPr>
        <p:txBody>
          <a:bodyPr wrap="square" rtlCol="0">
            <a:spAutoFit/>
          </a:bodyPr>
          <a:lstStyle/>
          <a:p>
            <a:r>
              <a:rPr lang="en-US" sz="1800" dirty="0"/>
              <a:t>∆H = +25 kJ</a:t>
            </a:r>
          </a:p>
        </p:txBody>
      </p:sp>
      <p:sp>
        <p:nvSpPr>
          <p:cNvPr id="4" name="TextBox 3">
            <a:extLst>
              <a:ext uri="{FF2B5EF4-FFF2-40B4-BE49-F238E27FC236}">
                <a16:creationId xmlns:a16="http://schemas.microsoft.com/office/drawing/2014/main" id="{A9DC2F10-CDA4-C8F4-0190-014E9AC60C5A}"/>
              </a:ext>
            </a:extLst>
          </p:cNvPr>
          <p:cNvSpPr txBox="1"/>
          <p:nvPr/>
        </p:nvSpPr>
        <p:spPr>
          <a:xfrm>
            <a:off x="5638800" y="2818020"/>
            <a:ext cx="1371601" cy="384721"/>
          </a:xfrm>
          <a:prstGeom prst="rect">
            <a:avLst/>
          </a:prstGeom>
          <a:solidFill>
            <a:srgbClr val="FFFF00"/>
          </a:solidFill>
        </p:spPr>
        <p:txBody>
          <a:bodyPr wrap="square" rtlCol="0">
            <a:spAutoFit/>
          </a:bodyPr>
          <a:lstStyle/>
          <a:p>
            <a:r>
              <a:rPr lang="en-US" sz="1900" dirty="0"/>
              <a:t>E</a:t>
            </a:r>
            <a:r>
              <a:rPr lang="en-US" sz="1900" baseline="-25000" dirty="0"/>
              <a:t>A</a:t>
            </a:r>
            <a:r>
              <a:rPr lang="en-US" sz="1900" dirty="0"/>
              <a:t> = 55 kJ</a:t>
            </a:r>
          </a:p>
        </p:txBody>
      </p:sp>
    </p:spTree>
    <p:extLst>
      <p:ext uri="{BB962C8B-B14F-4D97-AF65-F5344CB8AC3E}">
        <p14:creationId xmlns:p14="http://schemas.microsoft.com/office/powerpoint/2010/main" val="40972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fade">
                                      <p:cBhvr>
                                        <p:cTn id="7" dur="500"/>
                                        <p:tgtEl>
                                          <p:spTgt spid="11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42">
                                            <p:txEl>
                                              <p:pRg st="1" end="1"/>
                                            </p:txEl>
                                          </p:spTgt>
                                        </p:tgtEl>
                                        <p:attrNameLst>
                                          <p:attrName>style.visibility</p:attrName>
                                        </p:attrNameLst>
                                      </p:cBhvr>
                                      <p:to>
                                        <p:strVal val="visible"/>
                                      </p:to>
                                    </p:set>
                                    <p:animEffect transition="in" filter="fade">
                                      <p:cBhvr>
                                        <p:cTn id="12" dur="500"/>
                                        <p:tgtEl>
                                          <p:spTgt spid="1126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42">
                                            <p:txEl>
                                              <p:pRg st="2" end="2"/>
                                            </p:txEl>
                                          </p:spTgt>
                                        </p:tgtEl>
                                        <p:attrNameLst>
                                          <p:attrName>style.visibility</p:attrName>
                                        </p:attrNameLst>
                                      </p:cBhvr>
                                      <p:to>
                                        <p:strVal val="visible"/>
                                      </p:to>
                                    </p:set>
                                    <p:animEffect transition="in" filter="fade">
                                      <p:cBhvr>
                                        <p:cTn id="22" dur="500"/>
                                        <p:tgtEl>
                                          <p:spTgt spid="11264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42">
                                            <p:txEl>
                                              <p:pRg st="3" end="3"/>
                                            </p:txEl>
                                          </p:spTgt>
                                        </p:tgtEl>
                                        <p:attrNameLst>
                                          <p:attrName>style.visibility</p:attrName>
                                        </p:attrNameLst>
                                      </p:cBhvr>
                                      <p:to>
                                        <p:strVal val="visible"/>
                                      </p:to>
                                    </p:set>
                                    <p:animEffect transition="in" filter="fade">
                                      <p:cBhvr>
                                        <p:cTn id="32" dur="500"/>
                                        <p:tgtEl>
                                          <p:spTgt spid="11264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uiExpand="1" build="p"/>
      <p:bldP spid="7" grpId="0" animBg="1"/>
      <p:bldP spid="8" grpId="0" animBg="1"/>
      <p:bldP spid="11"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 y="0"/>
            <a:ext cx="9143996" cy="1371600"/>
          </a:xfrm>
        </p:spPr>
        <p:txBody>
          <a:bodyPr/>
          <a:lstStyle/>
          <a:p>
            <a:pPr marL="1015399" indent="-1015399"/>
            <a:r>
              <a:rPr lang="en-US" dirty="0"/>
              <a:t>	</a:t>
            </a:r>
            <a:r>
              <a:rPr lang="en-US" dirty="0">
                <a:solidFill>
                  <a:srgbClr val="FFFF00"/>
                </a:solidFill>
              </a:rPr>
              <a:t>Calculate </a:t>
            </a:r>
            <a:r>
              <a:rPr lang="el-GR" dirty="0">
                <a:solidFill>
                  <a:srgbClr val="0070C0"/>
                </a:solidFill>
              </a:rPr>
              <a:t>Δ</a:t>
            </a:r>
            <a:r>
              <a:rPr lang="en-US" i="1" dirty="0">
                <a:solidFill>
                  <a:srgbClr val="0070C0"/>
                </a:solidFill>
              </a:rPr>
              <a:t>H</a:t>
            </a:r>
            <a:r>
              <a:rPr lang="en-US" baseline="-25000" dirty="0">
                <a:solidFill>
                  <a:srgbClr val="0070C0"/>
                </a:solidFill>
              </a:rPr>
              <a:t>rxn</a:t>
            </a:r>
            <a:r>
              <a:rPr lang="en-US" dirty="0">
                <a:solidFill>
                  <a:srgbClr val="0070C0"/>
                </a:solidFill>
              </a:rPr>
              <a:t> </a:t>
            </a:r>
            <a:r>
              <a:rPr lang="en-US" dirty="0">
                <a:solidFill>
                  <a:srgbClr val="FFFF00"/>
                </a:solidFill>
              </a:rPr>
              <a:t>&amp; </a:t>
            </a:r>
            <a:r>
              <a:rPr lang="en-US" dirty="0">
                <a:solidFill>
                  <a:srgbClr val="00B050"/>
                </a:solidFill>
              </a:rPr>
              <a:t>E</a:t>
            </a:r>
            <a:r>
              <a:rPr lang="en-US" sz="3200" baseline="-25000" dirty="0">
                <a:solidFill>
                  <a:srgbClr val="00B050"/>
                </a:solidFill>
              </a:rPr>
              <a:t>A</a:t>
            </a:r>
            <a:r>
              <a:rPr lang="en-US" dirty="0">
                <a:solidFill>
                  <a:srgbClr val="FFFF00"/>
                </a:solidFill>
              </a:rPr>
              <a:t> of reversible reaction</a:t>
            </a:r>
            <a:endParaRPr lang="en-US" i="1" dirty="0"/>
          </a:p>
        </p:txBody>
      </p:sp>
      <p:pic>
        <p:nvPicPr>
          <p:cNvPr id="13" name="Picture 2" descr="File:Exothermic Reaction.png"/>
          <p:cNvPicPr>
            <a:picLocks noGrp="1" noChangeAspect="1" noChangeArrowheads="1"/>
          </p:cNvPicPr>
          <p:nvPr>
            <p:ph sz="quarter" idx="13"/>
          </p:nvPr>
        </p:nvPicPr>
        <p:blipFill rotWithShape="1">
          <a:blip r:embed="rId3" cstate="print">
            <a:extLst>
              <a:ext uri="{28A0092B-C50C-407E-A947-70E740481C1C}">
                <a14:useLocalDpi xmlns:a14="http://schemas.microsoft.com/office/drawing/2010/main" val="0"/>
              </a:ext>
            </a:extLst>
          </a:blip>
          <a:srcRect t="7219" r="17895"/>
          <a:stretch/>
        </p:blipFill>
        <p:spPr bwMode="auto">
          <a:xfrm>
            <a:off x="4114842" y="1570155"/>
            <a:ext cx="4557107" cy="5094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029200" y="2770910"/>
            <a:ext cx="675849" cy="427180"/>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 name="TextBox 2"/>
          <p:cNvSpPr txBox="1"/>
          <p:nvPr/>
        </p:nvSpPr>
        <p:spPr>
          <a:xfrm>
            <a:off x="4404425" y="2692709"/>
            <a:ext cx="1843982"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CH</a:t>
            </a:r>
            <a:r>
              <a:rPr lang="en-US" sz="1700" baseline="-25000" dirty="0">
                <a:solidFill>
                  <a:srgbClr val="000000"/>
                </a:solidFill>
                <a:latin typeface="Arial" charset="0"/>
              </a:rPr>
              <a:t>4</a:t>
            </a:r>
            <a:r>
              <a:rPr lang="en-US" sz="1700" dirty="0">
                <a:solidFill>
                  <a:srgbClr val="000000"/>
                </a:solidFill>
                <a:latin typeface="Arial" charset="0"/>
              </a:rPr>
              <a:t>(</a:t>
            </a:r>
            <a:r>
              <a:rPr lang="en-US" sz="1700" i="1" dirty="0">
                <a:solidFill>
                  <a:srgbClr val="000000"/>
                </a:solidFill>
                <a:latin typeface="Arial" charset="0"/>
              </a:rPr>
              <a:t>g</a:t>
            </a:r>
            <a:r>
              <a:rPr lang="en-US" sz="1700" dirty="0">
                <a:solidFill>
                  <a:srgbClr val="000000"/>
                </a:solidFill>
                <a:latin typeface="Arial" charset="0"/>
              </a:rPr>
              <a:t>) + O</a:t>
            </a:r>
            <a:r>
              <a:rPr lang="en-US" sz="1700" baseline="-25000" dirty="0">
                <a:solidFill>
                  <a:srgbClr val="000000"/>
                </a:solidFill>
                <a:latin typeface="Arial" charset="0"/>
              </a:rPr>
              <a:t>2</a:t>
            </a:r>
            <a:r>
              <a:rPr lang="en-US" sz="1700" dirty="0">
                <a:solidFill>
                  <a:srgbClr val="000000"/>
                </a:solidFill>
                <a:latin typeface="Arial" charset="0"/>
              </a:rPr>
              <a:t>(</a:t>
            </a:r>
            <a:r>
              <a:rPr lang="en-US" sz="1700" i="1" dirty="0">
                <a:solidFill>
                  <a:srgbClr val="000000"/>
                </a:solidFill>
                <a:latin typeface="Arial" charset="0"/>
              </a:rPr>
              <a:t>g</a:t>
            </a:r>
            <a:r>
              <a:rPr lang="en-US" sz="1700" dirty="0">
                <a:solidFill>
                  <a:srgbClr val="000000"/>
                </a:solidFill>
                <a:latin typeface="Arial" charset="0"/>
              </a:rPr>
              <a:t>)</a:t>
            </a:r>
          </a:p>
        </p:txBody>
      </p:sp>
      <p:sp>
        <p:nvSpPr>
          <p:cNvPr id="5" name="Rectangle 4"/>
          <p:cNvSpPr/>
          <p:nvPr/>
        </p:nvSpPr>
        <p:spPr bwMode="auto">
          <a:xfrm>
            <a:off x="7320053" y="4722090"/>
            <a:ext cx="528548" cy="473365"/>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4" name="TextBox 13"/>
          <p:cNvSpPr txBox="1"/>
          <p:nvPr/>
        </p:nvSpPr>
        <p:spPr>
          <a:xfrm>
            <a:off x="6959907" y="4699809"/>
            <a:ext cx="2168895" cy="493790"/>
          </a:xfrm>
          <a:prstGeom prst="rect">
            <a:avLst/>
          </a:prstGeom>
          <a:noFill/>
        </p:spPr>
        <p:txBody>
          <a:bodyPr wrap="square" lIns="191038" tIns="95536" rIns="191038" bIns="95536" rtlCol="0">
            <a:spAutoFit/>
          </a:bodyPr>
          <a:lstStyle/>
          <a:p>
            <a:pPr algn="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CO</a:t>
            </a:r>
            <a:r>
              <a:rPr lang="en-US" sz="1700" baseline="-25000" dirty="0">
                <a:solidFill>
                  <a:srgbClr val="000000"/>
                </a:solidFill>
                <a:latin typeface="Arial" charset="0"/>
              </a:rPr>
              <a:t>2</a:t>
            </a:r>
            <a:r>
              <a:rPr lang="en-US" sz="1700" dirty="0">
                <a:solidFill>
                  <a:srgbClr val="000000"/>
                </a:solidFill>
                <a:latin typeface="Arial" charset="0"/>
              </a:rPr>
              <a:t>(</a:t>
            </a:r>
            <a:r>
              <a:rPr lang="en-US" sz="1700" i="1" dirty="0">
                <a:solidFill>
                  <a:srgbClr val="000000"/>
                </a:solidFill>
                <a:latin typeface="Arial" charset="0"/>
              </a:rPr>
              <a:t>g</a:t>
            </a:r>
            <a:r>
              <a:rPr lang="en-US" sz="1700" dirty="0">
                <a:solidFill>
                  <a:srgbClr val="000000"/>
                </a:solidFill>
                <a:latin typeface="Arial" charset="0"/>
              </a:rPr>
              <a:t>) + 2H</a:t>
            </a:r>
            <a:r>
              <a:rPr lang="en-US" sz="1700" baseline="-25000" dirty="0">
                <a:solidFill>
                  <a:srgbClr val="000000"/>
                </a:solidFill>
                <a:latin typeface="Arial" charset="0"/>
              </a:rPr>
              <a:t>2</a:t>
            </a:r>
            <a:r>
              <a:rPr lang="en-US" sz="1700" dirty="0">
                <a:solidFill>
                  <a:srgbClr val="000000"/>
                </a:solidFill>
                <a:latin typeface="Arial" charset="0"/>
              </a:rPr>
              <a:t>O(</a:t>
            </a:r>
            <a:r>
              <a:rPr lang="en-US" sz="1700" i="1" dirty="0">
                <a:solidFill>
                  <a:srgbClr val="000000"/>
                </a:solidFill>
                <a:latin typeface="Arial" charset="0"/>
              </a:rPr>
              <a:t>g</a:t>
            </a:r>
            <a:r>
              <a:rPr lang="en-US" sz="1700" dirty="0">
                <a:solidFill>
                  <a:srgbClr val="000000"/>
                </a:solidFill>
                <a:latin typeface="Arial" charset="0"/>
              </a:rPr>
              <a:t>)</a:t>
            </a:r>
          </a:p>
        </p:txBody>
      </p:sp>
      <p:sp>
        <p:nvSpPr>
          <p:cNvPr id="7" name="Rectangle 6"/>
          <p:cNvSpPr/>
          <p:nvPr/>
        </p:nvSpPr>
        <p:spPr bwMode="auto">
          <a:xfrm>
            <a:off x="4038643" y="2984508"/>
            <a:ext cx="441901" cy="141431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7" name="TextBox 16"/>
          <p:cNvSpPr txBox="1"/>
          <p:nvPr/>
        </p:nvSpPr>
        <p:spPr>
          <a:xfrm rot="16200000">
            <a:off x="4070023" y="4051783"/>
            <a:ext cx="1281550"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Energy</a:t>
            </a:r>
          </a:p>
        </p:txBody>
      </p:sp>
      <p:sp>
        <p:nvSpPr>
          <p:cNvPr id="18" name="TextBox 17"/>
          <p:cNvSpPr txBox="1"/>
          <p:nvPr/>
        </p:nvSpPr>
        <p:spPr>
          <a:xfrm>
            <a:off x="3508474" y="3010444"/>
            <a:ext cx="1292127"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–74.8 kJ </a:t>
            </a:r>
          </a:p>
        </p:txBody>
      </p:sp>
      <p:cxnSp>
        <p:nvCxnSpPr>
          <p:cNvPr id="22" name="Straight Connector 21"/>
          <p:cNvCxnSpPr/>
          <p:nvPr/>
        </p:nvCxnSpPr>
        <p:spPr bwMode="auto">
          <a:xfrm flipH="1">
            <a:off x="4912897" y="5264725"/>
            <a:ext cx="4124415" cy="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3276600" y="4991644"/>
            <a:ext cx="1600199"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–877.14 kJ </a:t>
            </a:r>
          </a:p>
        </p:txBody>
      </p:sp>
      <p:sp>
        <p:nvSpPr>
          <p:cNvPr id="24" name="TextBox 23"/>
          <p:cNvSpPr txBox="1"/>
          <p:nvPr/>
        </p:nvSpPr>
        <p:spPr>
          <a:xfrm>
            <a:off x="4876801" y="1486439"/>
            <a:ext cx="4056537"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rPr>
              <a:t>CH</a:t>
            </a:r>
            <a:r>
              <a:rPr lang="en-US" sz="1700" b="1" baseline="-25000" dirty="0">
                <a:solidFill>
                  <a:srgbClr val="000000"/>
                </a:solidFill>
                <a:latin typeface="Arial" charset="0"/>
              </a:rPr>
              <a:t>4</a:t>
            </a:r>
            <a:r>
              <a:rPr lang="en-US" sz="1700" b="1" dirty="0">
                <a:solidFill>
                  <a:srgbClr val="000000"/>
                </a:solidFill>
                <a:latin typeface="Arial" charset="0"/>
              </a:rPr>
              <a:t>(</a:t>
            </a:r>
            <a:r>
              <a:rPr lang="en-US" sz="1700" b="1" i="1" dirty="0">
                <a:solidFill>
                  <a:srgbClr val="000000"/>
                </a:solidFill>
                <a:latin typeface="Arial" charset="0"/>
              </a:rPr>
              <a:t>g</a:t>
            </a:r>
            <a:r>
              <a:rPr lang="en-US" sz="1700" b="1" dirty="0">
                <a:solidFill>
                  <a:srgbClr val="000000"/>
                </a:solidFill>
                <a:latin typeface="Arial" charset="0"/>
              </a:rPr>
              <a:t>) + O</a:t>
            </a:r>
            <a:r>
              <a:rPr lang="en-US" sz="1700" b="1" baseline="-25000" dirty="0">
                <a:solidFill>
                  <a:srgbClr val="000000"/>
                </a:solidFill>
                <a:latin typeface="Arial" charset="0"/>
              </a:rPr>
              <a:t>2</a:t>
            </a:r>
            <a:r>
              <a:rPr lang="en-US" sz="1700" b="1" dirty="0">
                <a:solidFill>
                  <a:srgbClr val="000000"/>
                </a:solidFill>
                <a:latin typeface="Arial" charset="0"/>
              </a:rPr>
              <a:t>(</a:t>
            </a:r>
            <a:r>
              <a:rPr lang="en-US" sz="1700" b="1" i="1" dirty="0">
                <a:solidFill>
                  <a:srgbClr val="000000"/>
                </a:solidFill>
                <a:latin typeface="Arial" charset="0"/>
              </a:rPr>
              <a:t>g</a:t>
            </a:r>
            <a:r>
              <a:rPr lang="en-US" sz="1700" b="1" dirty="0">
                <a:solidFill>
                  <a:srgbClr val="000000"/>
                </a:solidFill>
                <a:latin typeface="Arial" charset="0"/>
              </a:rPr>
              <a:t>) </a:t>
            </a:r>
            <a:r>
              <a:rPr lang="en-US" sz="1700" b="1" dirty="0">
                <a:solidFill>
                  <a:srgbClr val="000000"/>
                </a:solidFill>
                <a:latin typeface="Calibri"/>
                <a:cs typeface="Calibri"/>
              </a:rPr>
              <a:t>↔</a:t>
            </a:r>
            <a:r>
              <a:rPr lang="en-US" sz="1700" b="1" dirty="0">
                <a:solidFill>
                  <a:srgbClr val="000000"/>
                </a:solidFill>
                <a:latin typeface="Arial" charset="0"/>
              </a:rPr>
              <a:t> CO</a:t>
            </a:r>
            <a:r>
              <a:rPr lang="en-US" sz="1700" b="1" baseline="-25000" dirty="0">
                <a:solidFill>
                  <a:srgbClr val="000000"/>
                </a:solidFill>
                <a:latin typeface="Arial" charset="0"/>
              </a:rPr>
              <a:t>2</a:t>
            </a:r>
            <a:r>
              <a:rPr lang="en-US" sz="1700" b="1" dirty="0">
                <a:solidFill>
                  <a:srgbClr val="000000"/>
                </a:solidFill>
                <a:latin typeface="Arial" charset="0"/>
              </a:rPr>
              <a:t>(</a:t>
            </a:r>
            <a:r>
              <a:rPr lang="en-US" sz="1700" b="1" i="1" dirty="0">
                <a:solidFill>
                  <a:srgbClr val="000000"/>
                </a:solidFill>
                <a:latin typeface="Arial" charset="0"/>
              </a:rPr>
              <a:t>g</a:t>
            </a:r>
            <a:r>
              <a:rPr lang="en-US" sz="1700" b="1" dirty="0">
                <a:solidFill>
                  <a:srgbClr val="000000"/>
                </a:solidFill>
                <a:latin typeface="Arial" charset="0"/>
              </a:rPr>
              <a:t>) + 2H</a:t>
            </a:r>
            <a:r>
              <a:rPr lang="en-US" sz="1700" b="1" baseline="-25000" dirty="0">
                <a:solidFill>
                  <a:srgbClr val="000000"/>
                </a:solidFill>
                <a:latin typeface="Arial" charset="0"/>
              </a:rPr>
              <a:t>2</a:t>
            </a:r>
            <a:r>
              <a:rPr lang="en-US" sz="1700" b="1" dirty="0">
                <a:solidFill>
                  <a:srgbClr val="000000"/>
                </a:solidFill>
                <a:latin typeface="Arial" charset="0"/>
              </a:rPr>
              <a:t>O(</a:t>
            </a:r>
            <a:r>
              <a:rPr lang="en-US" sz="1700" b="1" i="1" dirty="0">
                <a:solidFill>
                  <a:srgbClr val="000000"/>
                </a:solidFill>
                <a:latin typeface="Arial" charset="0"/>
              </a:rPr>
              <a:t>g</a:t>
            </a:r>
            <a:r>
              <a:rPr lang="en-US" sz="1700" b="1" dirty="0">
                <a:solidFill>
                  <a:srgbClr val="000000"/>
                </a:solidFill>
                <a:latin typeface="Arial" charset="0"/>
              </a:rPr>
              <a:t>)  </a:t>
            </a:r>
          </a:p>
        </p:txBody>
      </p:sp>
      <p:cxnSp>
        <p:nvCxnSpPr>
          <p:cNvPr id="19" name="Straight Connector 18"/>
          <p:cNvCxnSpPr/>
          <p:nvPr/>
        </p:nvCxnSpPr>
        <p:spPr bwMode="auto">
          <a:xfrm flipH="1">
            <a:off x="4572001" y="2266000"/>
            <a:ext cx="4124415" cy="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3389743" y="2019844"/>
            <a:ext cx="1563256"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+324.4 kJ </a:t>
            </a:r>
          </a:p>
        </p:txBody>
      </p:sp>
      <p:sp>
        <p:nvSpPr>
          <p:cNvPr id="15" name="Text Placeholder 14"/>
          <p:cNvSpPr>
            <a:spLocks noGrp="1"/>
          </p:cNvSpPr>
          <p:nvPr>
            <p:ph type="body" sz="quarter" idx="12"/>
          </p:nvPr>
        </p:nvSpPr>
        <p:spPr/>
        <p:txBody>
          <a:bodyPr lIns="181915" tIns="90956"/>
          <a:lstStyle/>
          <a:p>
            <a:pPr marL="1586" lvl="1" indent="0">
              <a:buNone/>
            </a:pPr>
            <a:r>
              <a:rPr lang="en-US" sz="2400" dirty="0">
                <a:solidFill>
                  <a:srgbClr val="FF0000"/>
                </a:solidFill>
              </a:rPr>
              <a:t>Reaction Type?</a:t>
            </a:r>
          </a:p>
          <a:p>
            <a:pPr marL="1586" lvl="1" indent="0">
              <a:buNone/>
            </a:pPr>
            <a:r>
              <a:rPr lang="en-US" sz="2400" b="1" dirty="0">
                <a:solidFill>
                  <a:srgbClr val="00B050"/>
                </a:solidFill>
              </a:rPr>
              <a:t>E</a:t>
            </a:r>
            <a:r>
              <a:rPr lang="en-US" sz="2400" b="1" baseline="-25000" dirty="0">
                <a:solidFill>
                  <a:srgbClr val="00B050"/>
                </a:solidFill>
              </a:rPr>
              <a:t>A</a:t>
            </a:r>
            <a:r>
              <a:rPr lang="en-US" sz="2400" b="1" dirty="0">
                <a:solidFill>
                  <a:srgbClr val="00B050"/>
                </a:solidFill>
              </a:rPr>
              <a:t>  =</a:t>
            </a:r>
          </a:p>
          <a:p>
            <a:pPr marL="1586" lvl="1" indent="0">
              <a:buNone/>
            </a:pPr>
            <a:endParaRPr lang="en-US" sz="2400" dirty="0">
              <a:sym typeface="Symbol"/>
            </a:endParaRPr>
          </a:p>
          <a:p>
            <a:pPr marL="1586" lvl="1" indent="0">
              <a:buNone/>
            </a:pPr>
            <a:endParaRPr lang="en-US" sz="2400" dirty="0">
              <a:sym typeface="Symbol"/>
            </a:endParaRPr>
          </a:p>
          <a:p>
            <a:pPr marL="1586" lvl="1" indent="0">
              <a:buNone/>
            </a:pPr>
            <a:r>
              <a:rPr lang="en-US" sz="2400" b="1" dirty="0">
                <a:solidFill>
                  <a:srgbClr val="0070C0"/>
                </a:solidFill>
                <a:sym typeface="Symbol"/>
              </a:rPr>
              <a:t></a:t>
            </a:r>
            <a:r>
              <a:rPr lang="en-US" sz="2400" b="1" i="1" dirty="0">
                <a:solidFill>
                  <a:srgbClr val="0070C0"/>
                </a:solidFill>
                <a:sym typeface="Symbol"/>
              </a:rPr>
              <a:t>H</a:t>
            </a:r>
            <a:r>
              <a:rPr lang="en-US" sz="2400" b="1" baseline="-25000" dirty="0">
                <a:solidFill>
                  <a:srgbClr val="0070C0"/>
                </a:solidFill>
                <a:sym typeface="Symbol"/>
              </a:rPr>
              <a:t>rxn</a:t>
            </a:r>
            <a:r>
              <a:rPr lang="en-US" sz="2400" b="1" dirty="0">
                <a:solidFill>
                  <a:srgbClr val="0070C0"/>
                </a:solidFill>
                <a:sym typeface="Symbol"/>
              </a:rPr>
              <a:t> =</a:t>
            </a:r>
          </a:p>
          <a:p>
            <a:pPr marL="1586" lvl="1" indent="0">
              <a:buNone/>
            </a:pPr>
            <a:endParaRPr lang="en-US" sz="4000" dirty="0">
              <a:solidFill>
                <a:srgbClr val="00B050"/>
              </a:solidFill>
            </a:endParaRPr>
          </a:p>
          <a:p>
            <a:pPr marL="1586" lvl="1" indent="0">
              <a:buNone/>
            </a:pPr>
            <a:endParaRPr lang="en-US" sz="2100" dirty="0">
              <a:solidFill>
                <a:srgbClr val="FF0000"/>
              </a:solidFill>
            </a:endParaRPr>
          </a:p>
        </p:txBody>
      </p:sp>
      <p:pic>
        <p:nvPicPr>
          <p:cNvPr id="27" name="Picture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96" y="0"/>
            <a:ext cx="1143000" cy="1256030"/>
          </a:xfrm>
          <a:prstGeom prst="rect">
            <a:avLst/>
          </a:prstGeom>
          <a:noFill/>
          <a:ln>
            <a:noFill/>
          </a:ln>
          <a:effectLst/>
        </p:spPr>
      </p:pic>
    </p:spTree>
    <p:extLst>
      <p:ext uri="{BB962C8B-B14F-4D97-AF65-F5344CB8AC3E}">
        <p14:creationId xmlns:p14="http://schemas.microsoft.com/office/powerpoint/2010/main" val="4015726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 y="0"/>
            <a:ext cx="9143996" cy="1371600"/>
          </a:xfrm>
        </p:spPr>
        <p:txBody>
          <a:bodyPr/>
          <a:lstStyle/>
          <a:p>
            <a:pPr marL="1031182" indent="-1015399"/>
            <a:r>
              <a:rPr lang="en-US" dirty="0"/>
              <a:t>	</a:t>
            </a:r>
            <a:r>
              <a:rPr lang="en-US" dirty="0">
                <a:solidFill>
                  <a:srgbClr val="FFFF00"/>
                </a:solidFill>
              </a:rPr>
              <a:t>Calculate </a:t>
            </a:r>
            <a:r>
              <a:rPr lang="el-GR" dirty="0">
                <a:solidFill>
                  <a:srgbClr val="0070C0"/>
                </a:solidFill>
              </a:rPr>
              <a:t>Δ</a:t>
            </a:r>
            <a:r>
              <a:rPr lang="en-US" i="1" dirty="0">
                <a:solidFill>
                  <a:srgbClr val="0070C0"/>
                </a:solidFill>
              </a:rPr>
              <a:t>H</a:t>
            </a:r>
            <a:r>
              <a:rPr lang="en-US" baseline="-25000" dirty="0">
                <a:solidFill>
                  <a:srgbClr val="0070C0"/>
                </a:solidFill>
              </a:rPr>
              <a:t>rxn</a:t>
            </a:r>
            <a:r>
              <a:rPr lang="en-US" dirty="0">
                <a:solidFill>
                  <a:srgbClr val="0070C0"/>
                </a:solidFill>
              </a:rPr>
              <a:t> </a:t>
            </a:r>
            <a:r>
              <a:rPr lang="en-US" dirty="0">
                <a:solidFill>
                  <a:srgbClr val="FFFF00"/>
                </a:solidFill>
              </a:rPr>
              <a:t>&amp; </a:t>
            </a:r>
            <a:r>
              <a:rPr lang="en-US" dirty="0">
                <a:solidFill>
                  <a:srgbClr val="00B050"/>
                </a:solidFill>
              </a:rPr>
              <a:t>E</a:t>
            </a:r>
            <a:r>
              <a:rPr lang="en-US" sz="3200" baseline="-25000" dirty="0">
                <a:solidFill>
                  <a:srgbClr val="00B050"/>
                </a:solidFill>
              </a:rPr>
              <a:t>A</a:t>
            </a:r>
            <a:r>
              <a:rPr lang="en-US" dirty="0">
                <a:solidFill>
                  <a:srgbClr val="FFFF00"/>
                </a:solidFill>
              </a:rPr>
              <a:t> of reversible reaction</a:t>
            </a:r>
            <a:endParaRPr lang="en-US" i="1" dirty="0">
              <a:solidFill>
                <a:srgbClr val="FFFF00"/>
              </a:solidFill>
            </a:endParaRPr>
          </a:p>
        </p:txBody>
      </p:sp>
      <p:pic>
        <p:nvPicPr>
          <p:cNvPr id="13" name="Picture 2" descr="File:Exothermic Reaction.png"/>
          <p:cNvPicPr>
            <a:picLocks noGrp="1" noChangeAspect="1" noChangeArrowheads="1"/>
          </p:cNvPicPr>
          <p:nvPr>
            <p:ph sz="quarter" idx="13"/>
          </p:nvPr>
        </p:nvPicPr>
        <p:blipFill rotWithShape="1">
          <a:blip r:embed="rId3" cstate="print">
            <a:extLst>
              <a:ext uri="{28A0092B-C50C-407E-A947-70E740481C1C}">
                <a14:useLocalDpi xmlns:a14="http://schemas.microsoft.com/office/drawing/2010/main" val="0"/>
              </a:ext>
            </a:extLst>
          </a:blip>
          <a:srcRect t="7219" r="17895"/>
          <a:stretch/>
        </p:blipFill>
        <p:spPr bwMode="auto">
          <a:xfrm>
            <a:off x="4114842" y="1570155"/>
            <a:ext cx="4557107" cy="5094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029200" y="2770910"/>
            <a:ext cx="675849" cy="427180"/>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 name="TextBox 2"/>
          <p:cNvSpPr txBox="1"/>
          <p:nvPr/>
        </p:nvSpPr>
        <p:spPr>
          <a:xfrm>
            <a:off x="4404425" y="2692709"/>
            <a:ext cx="1843982"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CH</a:t>
            </a:r>
            <a:r>
              <a:rPr lang="en-US" sz="1700" baseline="-25000" dirty="0">
                <a:solidFill>
                  <a:srgbClr val="000000"/>
                </a:solidFill>
                <a:latin typeface="Arial" charset="0"/>
                <a:ea typeface="+mn-ea"/>
              </a:rPr>
              <a:t>4</a:t>
            </a:r>
            <a:r>
              <a:rPr lang="en-US" sz="1700" dirty="0">
                <a:solidFill>
                  <a:srgbClr val="000000"/>
                </a:solidFill>
                <a:latin typeface="Arial" charset="0"/>
                <a:ea typeface="+mn-ea"/>
              </a:rPr>
              <a:t>(</a:t>
            </a:r>
            <a:r>
              <a:rPr lang="en-US" sz="1700" i="1" dirty="0">
                <a:solidFill>
                  <a:srgbClr val="000000"/>
                </a:solidFill>
                <a:latin typeface="Arial" charset="0"/>
                <a:ea typeface="+mn-ea"/>
              </a:rPr>
              <a:t>g</a:t>
            </a:r>
            <a:r>
              <a:rPr lang="en-US" sz="1700" dirty="0">
                <a:solidFill>
                  <a:srgbClr val="000000"/>
                </a:solidFill>
                <a:latin typeface="Arial" charset="0"/>
                <a:ea typeface="+mn-ea"/>
              </a:rPr>
              <a:t>) + O</a:t>
            </a:r>
            <a:r>
              <a:rPr lang="en-US" sz="1700" baseline="-25000" dirty="0">
                <a:solidFill>
                  <a:srgbClr val="000000"/>
                </a:solidFill>
                <a:latin typeface="Arial" charset="0"/>
                <a:ea typeface="+mn-ea"/>
              </a:rPr>
              <a:t>2</a:t>
            </a:r>
            <a:r>
              <a:rPr lang="en-US" sz="1700" dirty="0">
                <a:solidFill>
                  <a:srgbClr val="000000"/>
                </a:solidFill>
                <a:latin typeface="Arial" charset="0"/>
                <a:ea typeface="+mn-ea"/>
              </a:rPr>
              <a:t>(</a:t>
            </a:r>
            <a:r>
              <a:rPr lang="en-US" sz="1700" i="1" dirty="0">
                <a:solidFill>
                  <a:srgbClr val="000000"/>
                </a:solidFill>
                <a:latin typeface="Arial" charset="0"/>
                <a:ea typeface="+mn-ea"/>
              </a:rPr>
              <a:t>g</a:t>
            </a:r>
            <a:r>
              <a:rPr lang="en-US" sz="1700" dirty="0">
                <a:solidFill>
                  <a:srgbClr val="000000"/>
                </a:solidFill>
                <a:latin typeface="Arial" charset="0"/>
                <a:ea typeface="+mn-ea"/>
              </a:rPr>
              <a:t>)</a:t>
            </a:r>
          </a:p>
        </p:txBody>
      </p:sp>
      <p:sp>
        <p:nvSpPr>
          <p:cNvPr id="5" name="Rectangle 4"/>
          <p:cNvSpPr/>
          <p:nvPr/>
        </p:nvSpPr>
        <p:spPr bwMode="auto">
          <a:xfrm>
            <a:off x="7320053" y="4722090"/>
            <a:ext cx="528548" cy="473365"/>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4" name="TextBox 13"/>
          <p:cNvSpPr txBox="1"/>
          <p:nvPr/>
        </p:nvSpPr>
        <p:spPr>
          <a:xfrm>
            <a:off x="6959907" y="4699809"/>
            <a:ext cx="2168895" cy="493790"/>
          </a:xfrm>
          <a:prstGeom prst="rect">
            <a:avLst/>
          </a:prstGeom>
          <a:noFill/>
        </p:spPr>
        <p:txBody>
          <a:bodyPr wrap="square" lIns="191038" tIns="95536" rIns="191038" bIns="95536" rtlCol="0">
            <a:spAutoFit/>
          </a:bodyPr>
          <a:lstStyle/>
          <a:p>
            <a:pPr algn="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CO</a:t>
            </a:r>
            <a:r>
              <a:rPr lang="en-US" sz="1700" baseline="-25000" dirty="0">
                <a:solidFill>
                  <a:srgbClr val="000000"/>
                </a:solidFill>
                <a:latin typeface="Arial" charset="0"/>
                <a:ea typeface="+mn-ea"/>
              </a:rPr>
              <a:t>2</a:t>
            </a:r>
            <a:r>
              <a:rPr lang="en-US" sz="1700" dirty="0">
                <a:solidFill>
                  <a:srgbClr val="000000"/>
                </a:solidFill>
                <a:latin typeface="Arial" charset="0"/>
                <a:ea typeface="+mn-ea"/>
              </a:rPr>
              <a:t>(</a:t>
            </a:r>
            <a:r>
              <a:rPr lang="en-US" sz="1700" i="1" dirty="0">
                <a:solidFill>
                  <a:srgbClr val="000000"/>
                </a:solidFill>
                <a:latin typeface="Arial" charset="0"/>
                <a:ea typeface="+mn-ea"/>
              </a:rPr>
              <a:t>g</a:t>
            </a:r>
            <a:r>
              <a:rPr lang="en-US" sz="1700" dirty="0">
                <a:solidFill>
                  <a:srgbClr val="000000"/>
                </a:solidFill>
                <a:latin typeface="Arial" charset="0"/>
                <a:ea typeface="+mn-ea"/>
              </a:rPr>
              <a:t>) + 2H</a:t>
            </a:r>
            <a:r>
              <a:rPr lang="en-US" sz="1700" baseline="-25000" dirty="0">
                <a:solidFill>
                  <a:srgbClr val="000000"/>
                </a:solidFill>
                <a:latin typeface="Arial" charset="0"/>
                <a:ea typeface="+mn-ea"/>
              </a:rPr>
              <a:t>2</a:t>
            </a:r>
            <a:r>
              <a:rPr lang="en-US" sz="1700" dirty="0">
                <a:solidFill>
                  <a:srgbClr val="000000"/>
                </a:solidFill>
                <a:latin typeface="Arial" charset="0"/>
                <a:ea typeface="+mn-ea"/>
              </a:rPr>
              <a:t>O(</a:t>
            </a:r>
            <a:r>
              <a:rPr lang="en-US" sz="1700" i="1" dirty="0">
                <a:solidFill>
                  <a:srgbClr val="000000"/>
                </a:solidFill>
                <a:latin typeface="Arial" charset="0"/>
                <a:ea typeface="+mn-ea"/>
              </a:rPr>
              <a:t>g</a:t>
            </a:r>
            <a:r>
              <a:rPr lang="en-US" sz="1700" dirty="0">
                <a:solidFill>
                  <a:srgbClr val="000000"/>
                </a:solidFill>
                <a:latin typeface="Arial" charset="0"/>
                <a:ea typeface="+mn-ea"/>
              </a:rPr>
              <a:t>)</a:t>
            </a:r>
          </a:p>
        </p:txBody>
      </p:sp>
      <p:sp>
        <p:nvSpPr>
          <p:cNvPr id="7" name="Rectangle 6"/>
          <p:cNvSpPr/>
          <p:nvPr/>
        </p:nvSpPr>
        <p:spPr bwMode="auto">
          <a:xfrm>
            <a:off x="4038643" y="2984508"/>
            <a:ext cx="441901" cy="141431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7" name="TextBox 16"/>
          <p:cNvSpPr txBox="1"/>
          <p:nvPr/>
        </p:nvSpPr>
        <p:spPr>
          <a:xfrm rot="16200000">
            <a:off x="4070023" y="4051783"/>
            <a:ext cx="1281550"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Energy</a:t>
            </a:r>
          </a:p>
        </p:txBody>
      </p:sp>
      <p:sp>
        <p:nvSpPr>
          <p:cNvPr id="18" name="TextBox 17"/>
          <p:cNvSpPr txBox="1"/>
          <p:nvPr/>
        </p:nvSpPr>
        <p:spPr>
          <a:xfrm>
            <a:off x="3508474" y="3010444"/>
            <a:ext cx="1292127"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–74.8 kJ </a:t>
            </a:r>
          </a:p>
        </p:txBody>
      </p:sp>
      <p:cxnSp>
        <p:nvCxnSpPr>
          <p:cNvPr id="22" name="Straight Connector 21"/>
          <p:cNvCxnSpPr/>
          <p:nvPr/>
        </p:nvCxnSpPr>
        <p:spPr bwMode="auto">
          <a:xfrm flipH="1">
            <a:off x="4912897" y="5264725"/>
            <a:ext cx="4124415" cy="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3276600" y="4991644"/>
            <a:ext cx="1600199"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–877.14 kJ </a:t>
            </a:r>
          </a:p>
        </p:txBody>
      </p:sp>
      <p:sp>
        <p:nvSpPr>
          <p:cNvPr id="24" name="TextBox 23"/>
          <p:cNvSpPr txBox="1"/>
          <p:nvPr/>
        </p:nvSpPr>
        <p:spPr>
          <a:xfrm>
            <a:off x="4876801" y="1486439"/>
            <a:ext cx="4056537"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CH</a:t>
            </a:r>
            <a:r>
              <a:rPr lang="en-US" sz="1700" b="1" baseline="-25000" dirty="0">
                <a:solidFill>
                  <a:srgbClr val="000000"/>
                </a:solidFill>
                <a:latin typeface="Arial" charset="0"/>
                <a:ea typeface="+mn-ea"/>
              </a:rPr>
              <a:t>4</a:t>
            </a:r>
            <a:r>
              <a:rPr lang="en-US" sz="1700" b="1" dirty="0">
                <a:solidFill>
                  <a:srgbClr val="000000"/>
                </a:solidFill>
                <a:latin typeface="Arial" charset="0"/>
                <a:ea typeface="+mn-ea"/>
              </a:rPr>
              <a:t>(</a:t>
            </a:r>
            <a:r>
              <a:rPr lang="en-US" sz="1700" b="1" i="1" dirty="0">
                <a:solidFill>
                  <a:srgbClr val="000000"/>
                </a:solidFill>
                <a:latin typeface="Arial" charset="0"/>
                <a:ea typeface="+mn-ea"/>
              </a:rPr>
              <a:t>g</a:t>
            </a:r>
            <a:r>
              <a:rPr lang="en-US" sz="1700" b="1" dirty="0">
                <a:solidFill>
                  <a:srgbClr val="000000"/>
                </a:solidFill>
                <a:latin typeface="Arial" charset="0"/>
                <a:ea typeface="+mn-ea"/>
              </a:rPr>
              <a:t>) + O</a:t>
            </a:r>
            <a:r>
              <a:rPr lang="en-US" sz="1700" b="1" baseline="-25000" dirty="0">
                <a:solidFill>
                  <a:srgbClr val="000000"/>
                </a:solidFill>
                <a:latin typeface="Arial" charset="0"/>
                <a:ea typeface="+mn-ea"/>
              </a:rPr>
              <a:t>2</a:t>
            </a:r>
            <a:r>
              <a:rPr lang="en-US" sz="1700" b="1" dirty="0">
                <a:solidFill>
                  <a:srgbClr val="000000"/>
                </a:solidFill>
                <a:latin typeface="Arial" charset="0"/>
                <a:ea typeface="+mn-ea"/>
              </a:rPr>
              <a:t>(</a:t>
            </a:r>
            <a:r>
              <a:rPr lang="en-US" sz="1700" b="1" i="1" dirty="0">
                <a:solidFill>
                  <a:srgbClr val="000000"/>
                </a:solidFill>
                <a:latin typeface="Arial" charset="0"/>
                <a:ea typeface="+mn-ea"/>
              </a:rPr>
              <a:t>g</a:t>
            </a:r>
            <a:r>
              <a:rPr lang="en-US" sz="1700" b="1" dirty="0">
                <a:solidFill>
                  <a:srgbClr val="000000"/>
                </a:solidFill>
                <a:latin typeface="Arial" charset="0"/>
                <a:ea typeface="+mn-ea"/>
              </a:rPr>
              <a:t>) </a:t>
            </a:r>
            <a:r>
              <a:rPr lang="en-US" sz="1700" b="1" dirty="0">
                <a:solidFill>
                  <a:srgbClr val="000000"/>
                </a:solidFill>
                <a:latin typeface="Calibri"/>
                <a:ea typeface="+mn-ea"/>
                <a:cs typeface="Calibri"/>
              </a:rPr>
              <a:t>↔</a:t>
            </a:r>
            <a:r>
              <a:rPr lang="en-US" sz="1700" b="1" dirty="0">
                <a:solidFill>
                  <a:srgbClr val="000000"/>
                </a:solidFill>
                <a:latin typeface="Arial" charset="0"/>
                <a:ea typeface="+mn-ea"/>
              </a:rPr>
              <a:t> CO</a:t>
            </a:r>
            <a:r>
              <a:rPr lang="en-US" sz="1700" b="1" baseline="-25000" dirty="0">
                <a:solidFill>
                  <a:srgbClr val="000000"/>
                </a:solidFill>
                <a:latin typeface="Arial" charset="0"/>
                <a:ea typeface="+mn-ea"/>
              </a:rPr>
              <a:t>2</a:t>
            </a:r>
            <a:r>
              <a:rPr lang="en-US" sz="1700" b="1" dirty="0">
                <a:solidFill>
                  <a:srgbClr val="000000"/>
                </a:solidFill>
                <a:latin typeface="Arial" charset="0"/>
                <a:ea typeface="+mn-ea"/>
              </a:rPr>
              <a:t>(</a:t>
            </a:r>
            <a:r>
              <a:rPr lang="en-US" sz="1700" b="1" i="1" dirty="0">
                <a:solidFill>
                  <a:srgbClr val="000000"/>
                </a:solidFill>
                <a:latin typeface="Arial" charset="0"/>
                <a:ea typeface="+mn-ea"/>
              </a:rPr>
              <a:t>g</a:t>
            </a:r>
            <a:r>
              <a:rPr lang="en-US" sz="1700" b="1" dirty="0">
                <a:solidFill>
                  <a:srgbClr val="000000"/>
                </a:solidFill>
                <a:latin typeface="Arial" charset="0"/>
                <a:ea typeface="+mn-ea"/>
              </a:rPr>
              <a:t>) + 2H</a:t>
            </a:r>
            <a:r>
              <a:rPr lang="en-US" sz="1700" b="1" baseline="-25000" dirty="0">
                <a:solidFill>
                  <a:srgbClr val="000000"/>
                </a:solidFill>
                <a:latin typeface="Arial" charset="0"/>
                <a:ea typeface="+mn-ea"/>
              </a:rPr>
              <a:t>2</a:t>
            </a:r>
            <a:r>
              <a:rPr lang="en-US" sz="1700" b="1" dirty="0">
                <a:solidFill>
                  <a:srgbClr val="000000"/>
                </a:solidFill>
                <a:latin typeface="Arial" charset="0"/>
                <a:ea typeface="+mn-ea"/>
              </a:rPr>
              <a:t>O(</a:t>
            </a:r>
            <a:r>
              <a:rPr lang="en-US" sz="1700" b="1" i="1" dirty="0">
                <a:solidFill>
                  <a:srgbClr val="000000"/>
                </a:solidFill>
                <a:latin typeface="Arial" charset="0"/>
                <a:ea typeface="+mn-ea"/>
              </a:rPr>
              <a:t>g</a:t>
            </a:r>
            <a:r>
              <a:rPr lang="en-US" sz="1700" b="1" dirty="0">
                <a:solidFill>
                  <a:srgbClr val="000000"/>
                </a:solidFill>
                <a:latin typeface="Arial" charset="0"/>
                <a:ea typeface="+mn-ea"/>
              </a:rPr>
              <a:t>)  </a:t>
            </a:r>
          </a:p>
        </p:txBody>
      </p:sp>
      <p:cxnSp>
        <p:nvCxnSpPr>
          <p:cNvPr id="19" name="Straight Connector 18"/>
          <p:cNvCxnSpPr/>
          <p:nvPr/>
        </p:nvCxnSpPr>
        <p:spPr bwMode="auto">
          <a:xfrm flipH="1">
            <a:off x="4572001" y="2266000"/>
            <a:ext cx="4124415" cy="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3389743" y="2019844"/>
            <a:ext cx="1563256"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+324.4 kJ </a:t>
            </a:r>
          </a:p>
        </p:txBody>
      </p:sp>
      <p:sp>
        <p:nvSpPr>
          <p:cNvPr id="15" name="Text Placeholder 14"/>
          <p:cNvSpPr>
            <a:spLocks noGrp="1"/>
          </p:cNvSpPr>
          <p:nvPr>
            <p:ph type="body" sz="quarter" idx="12"/>
          </p:nvPr>
        </p:nvSpPr>
        <p:spPr>
          <a:xfrm>
            <a:off x="44" y="1377153"/>
            <a:ext cx="4547490" cy="5480848"/>
          </a:xfrm>
        </p:spPr>
        <p:txBody>
          <a:bodyPr lIns="181915" tIns="90956"/>
          <a:lstStyle/>
          <a:p>
            <a:pPr marL="1586" lvl="1" indent="0">
              <a:buNone/>
            </a:pPr>
            <a:r>
              <a:rPr lang="en-US" sz="2400" dirty="0">
                <a:solidFill>
                  <a:srgbClr val="FF0000"/>
                </a:solidFill>
              </a:rPr>
              <a:t>Exothermic (“Downhill”)</a:t>
            </a:r>
          </a:p>
          <a:p>
            <a:pPr marL="1586" lvl="1" indent="0">
              <a:spcBef>
                <a:spcPts val="1800"/>
              </a:spcBef>
              <a:buNone/>
            </a:pPr>
            <a:r>
              <a:rPr lang="en-US" sz="2400" dirty="0">
                <a:solidFill>
                  <a:srgbClr val="00B050"/>
                </a:solidFill>
              </a:rPr>
              <a:t>E</a:t>
            </a:r>
            <a:r>
              <a:rPr lang="en-US" sz="2400" baseline="-25000" dirty="0">
                <a:solidFill>
                  <a:srgbClr val="00B050"/>
                </a:solidFill>
              </a:rPr>
              <a:t>A</a:t>
            </a:r>
            <a:r>
              <a:rPr lang="en-US" sz="2400" dirty="0">
                <a:solidFill>
                  <a:srgbClr val="00B050"/>
                </a:solidFill>
              </a:rPr>
              <a:t>  = [+324.4] – [-74.8]</a:t>
            </a:r>
          </a:p>
          <a:p>
            <a:pPr marL="1586" lvl="1" indent="0">
              <a:buNone/>
            </a:pPr>
            <a:r>
              <a:rPr lang="en-US" sz="2400" b="1" dirty="0">
                <a:solidFill>
                  <a:srgbClr val="00B050"/>
                </a:solidFill>
              </a:rPr>
              <a:t>E</a:t>
            </a:r>
            <a:r>
              <a:rPr lang="en-US" sz="2400" b="1" baseline="-25000" dirty="0">
                <a:solidFill>
                  <a:srgbClr val="00B050"/>
                </a:solidFill>
              </a:rPr>
              <a:t>A</a:t>
            </a:r>
            <a:r>
              <a:rPr lang="en-US" sz="2400" b="1" dirty="0">
                <a:solidFill>
                  <a:srgbClr val="00B050"/>
                </a:solidFill>
              </a:rPr>
              <a:t>  = 399.2 kJ</a:t>
            </a:r>
          </a:p>
          <a:p>
            <a:pPr marL="1586" lvl="1" indent="0">
              <a:buNone/>
            </a:pPr>
            <a:endParaRPr lang="en-US" sz="2400" dirty="0">
              <a:sym typeface="Symbol"/>
            </a:endParaRPr>
          </a:p>
          <a:p>
            <a:pPr marL="1586" lvl="1" indent="0">
              <a:buNone/>
            </a:pPr>
            <a:r>
              <a:rPr lang="en-US" sz="2400" dirty="0">
                <a:solidFill>
                  <a:srgbClr val="0070C0"/>
                </a:solidFill>
                <a:sym typeface="Symbol"/>
              </a:rPr>
              <a:t></a:t>
            </a:r>
            <a:r>
              <a:rPr lang="en-US" sz="2400" i="1" dirty="0">
                <a:solidFill>
                  <a:srgbClr val="0070C0"/>
                </a:solidFill>
                <a:sym typeface="Symbol"/>
              </a:rPr>
              <a:t>H</a:t>
            </a:r>
            <a:r>
              <a:rPr lang="en-US" sz="2400" baseline="-25000" dirty="0">
                <a:solidFill>
                  <a:srgbClr val="0070C0"/>
                </a:solidFill>
                <a:sym typeface="Symbol"/>
              </a:rPr>
              <a:t>rxn</a:t>
            </a:r>
            <a:r>
              <a:rPr lang="en-US" sz="2400" dirty="0">
                <a:solidFill>
                  <a:srgbClr val="0070C0"/>
                </a:solidFill>
                <a:sym typeface="Symbol"/>
              </a:rPr>
              <a:t> = </a:t>
            </a:r>
            <a:r>
              <a:rPr lang="en-US" sz="2400" i="1" dirty="0">
                <a:solidFill>
                  <a:srgbClr val="0070C0"/>
                </a:solidFill>
                <a:sym typeface="Symbol"/>
              </a:rPr>
              <a:t>H</a:t>
            </a:r>
            <a:r>
              <a:rPr lang="en-US" sz="2400" baseline="-25000" dirty="0">
                <a:solidFill>
                  <a:srgbClr val="0070C0"/>
                </a:solidFill>
                <a:sym typeface="Symbol"/>
              </a:rPr>
              <a:t>f,products</a:t>
            </a:r>
            <a:r>
              <a:rPr lang="en-US" sz="2400" dirty="0">
                <a:solidFill>
                  <a:srgbClr val="0070C0"/>
                </a:solidFill>
                <a:sym typeface="Symbol"/>
              </a:rPr>
              <a:t> – </a:t>
            </a:r>
            <a:r>
              <a:rPr lang="en-US" sz="2400" i="1" dirty="0">
                <a:solidFill>
                  <a:srgbClr val="0070C0"/>
                </a:solidFill>
                <a:sym typeface="Symbol"/>
              </a:rPr>
              <a:t>H</a:t>
            </a:r>
            <a:r>
              <a:rPr lang="en-US" sz="2400" baseline="-25000" dirty="0">
                <a:solidFill>
                  <a:srgbClr val="0070C0"/>
                </a:solidFill>
                <a:sym typeface="Symbol"/>
              </a:rPr>
              <a:t>f,reactants</a:t>
            </a:r>
          </a:p>
          <a:p>
            <a:pPr marL="1586" lvl="1" indent="0">
              <a:buNone/>
            </a:pPr>
            <a:r>
              <a:rPr lang="en-US" sz="2400" dirty="0">
                <a:solidFill>
                  <a:srgbClr val="0070C0"/>
                </a:solidFill>
                <a:sym typeface="Symbol"/>
              </a:rPr>
              <a:t></a:t>
            </a:r>
            <a:r>
              <a:rPr lang="en-US" sz="2400" i="1" dirty="0">
                <a:solidFill>
                  <a:srgbClr val="0070C0"/>
                </a:solidFill>
                <a:sym typeface="Symbol"/>
              </a:rPr>
              <a:t>H</a:t>
            </a:r>
            <a:r>
              <a:rPr lang="en-US" sz="2400" baseline="-25000" dirty="0">
                <a:solidFill>
                  <a:srgbClr val="0070C0"/>
                </a:solidFill>
                <a:sym typeface="Symbol"/>
              </a:rPr>
              <a:t>rxn</a:t>
            </a:r>
            <a:r>
              <a:rPr lang="en-US" sz="2400" dirty="0">
                <a:solidFill>
                  <a:srgbClr val="0070C0"/>
                </a:solidFill>
                <a:sym typeface="Symbol"/>
              </a:rPr>
              <a:t> = [-877.14 kJ] – [-74.8 kJ]</a:t>
            </a:r>
          </a:p>
          <a:p>
            <a:pPr marL="1586" lvl="1" indent="0">
              <a:buNone/>
            </a:pPr>
            <a:r>
              <a:rPr lang="en-US" sz="2400" b="1" dirty="0">
                <a:solidFill>
                  <a:srgbClr val="0070C0"/>
                </a:solidFill>
                <a:sym typeface="Symbol"/>
              </a:rPr>
              <a:t></a:t>
            </a:r>
            <a:r>
              <a:rPr lang="en-US" sz="2400" b="1" i="1" dirty="0">
                <a:solidFill>
                  <a:srgbClr val="0070C0"/>
                </a:solidFill>
                <a:sym typeface="Symbol"/>
              </a:rPr>
              <a:t>H</a:t>
            </a:r>
            <a:r>
              <a:rPr lang="en-US" sz="2400" b="1" baseline="-25000" dirty="0">
                <a:solidFill>
                  <a:srgbClr val="0070C0"/>
                </a:solidFill>
                <a:sym typeface="Symbol"/>
              </a:rPr>
              <a:t>rxn</a:t>
            </a:r>
            <a:r>
              <a:rPr lang="en-US" sz="2400" b="1" dirty="0">
                <a:solidFill>
                  <a:srgbClr val="0070C0"/>
                </a:solidFill>
                <a:sym typeface="Symbol"/>
              </a:rPr>
              <a:t> = -802.3 kJ</a:t>
            </a:r>
          </a:p>
          <a:p>
            <a:pPr marL="1586" lvl="1" indent="0">
              <a:buNone/>
            </a:pPr>
            <a:endParaRPr lang="en-US" dirty="0">
              <a:solidFill>
                <a:srgbClr val="00B050"/>
              </a:solidFill>
            </a:endParaRPr>
          </a:p>
          <a:p>
            <a:pPr marL="1586" lvl="1" indent="0">
              <a:buNone/>
            </a:pPr>
            <a:endParaRPr lang="en-US" sz="2100" dirty="0">
              <a:solidFill>
                <a:srgbClr val="FF0000"/>
              </a:solidFill>
            </a:endParaRPr>
          </a:p>
        </p:txBody>
      </p:sp>
      <p:cxnSp>
        <p:nvCxnSpPr>
          <p:cNvPr id="8" name="Straight Arrow Connector 7"/>
          <p:cNvCxnSpPr/>
          <p:nvPr/>
        </p:nvCxnSpPr>
        <p:spPr bwMode="auto">
          <a:xfrm>
            <a:off x="6477000" y="2267208"/>
            <a:ext cx="0" cy="920260"/>
          </a:xfrm>
          <a:prstGeom prst="straightConnector1">
            <a:avLst/>
          </a:prstGeom>
          <a:noFill/>
          <a:ln w="28575" cap="flat" cmpd="sng" algn="ctr">
            <a:solidFill>
              <a:schemeClr val="tx1"/>
            </a:solidFill>
            <a:prstDash val="solid"/>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6324555" y="2523544"/>
            <a:ext cx="685845" cy="529184"/>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900" dirty="0">
                <a:solidFill>
                  <a:srgbClr val="00B050"/>
                </a:solidFill>
              </a:rPr>
              <a:t>E</a:t>
            </a:r>
            <a:r>
              <a:rPr lang="en-US" sz="1900" baseline="-25000" dirty="0">
                <a:solidFill>
                  <a:srgbClr val="00B050"/>
                </a:solidFill>
              </a:rPr>
              <a:t>A</a:t>
            </a:r>
            <a:r>
              <a:rPr lang="en-US" sz="1900" dirty="0">
                <a:solidFill>
                  <a:srgbClr val="00B050"/>
                </a:solidFill>
              </a:rPr>
              <a:t> </a:t>
            </a:r>
            <a:r>
              <a:rPr lang="en-US" sz="1700" dirty="0">
                <a:solidFill>
                  <a:srgbClr val="000000"/>
                </a:solidFill>
                <a:latin typeface="Arial" charset="0"/>
                <a:ea typeface="+mn-ea"/>
              </a:rPr>
              <a:t> </a:t>
            </a:r>
          </a:p>
        </p:txBody>
      </p:sp>
      <p:pic>
        <p:nvPicPr>
          <p:cNvPr id="27" name="Picture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96" y="0"/>
            <a:ext cx="1143000" cy="1256030"/>
          </a:xfrm>
          <a:prstGeom prst="rect">
            <a:avLst/>
          </a:prstGeom>
          <a:noFill/>
          <a:ln>
            <a:noFill/>
          </a:ln>
          <a:effectLst/>
        </p:spPr>
      </p:pic>
      <p:grpSp>
        <p:nvGrpSpPr>
          <p:cNvPr id="9" name="Group 8">
            <a:extLst>
              <a:ext uri="{FF2B5EF4-FFF2-40B4-BE49-F238E27FC236}">
                <a16:creationId xmlns:a16="http://schemas.microsoft.com/office/drawing/2014/main" id="{7BC3E471-90A3-4CD5-96A5-6FAC2349AA03}"/>
              </a:ext>
            </a:extLst>
          </p:cNvPr>
          <p:cNvGrpSpPr/>
          <p:nvPr/>
        </p:nvGrpSpPr>
        <p:grpSpPr>
          <a:xfrm>
            <a:off x="4782308" y="1944778"/>
            <a:ext cx="3581998" cy="3642378"/>
            <a:chOff x="4782308" y="1944778"/>
            <a:chExt cx="3581998" cy="3642378"/>
          </a:xfrm>
        </p:grpSpPr>
        <p:sp>
          <p:nvSpPr>
            <p:cNvPr id="2" name="TextBox 1">
              <a:extLst>
                <a:ext uri="{FF2B5EF4-FFF2-40B4-BE49-F238E27FC236}">
                  <a16:creationId xmlns:a16="http://schemas.microsoft.com/office/drawing/2014/main" id="{8B0EFC87-A1A3-4AB2-B8CF-D8A68125C38A}"/>
                </a:ext>
              </a:extLst>
            </p:cNvPr>
            <p:cNvSpPr txBox="1"/>
            <p:nvPr/>
          </p:nvSpPr>
          <p:spPr>
            <a:xfrm>
              <a:off x="4782308" y="3250281"/>
              <a:ext cx="980649" cy="338554"/>
            </a:xfrm>
            <a:prstGeom prst="rect">
              <a:avLst/>
            </a:prstGeom>
            <a:noFill/>
          </p:spPr>
          <p:txBody>
            <a:bodyPr wrap="square" rtlCol="0">
              <a:spAutoFit/>
            </a:bodyPr>
            <a:lstStyle/>
            <a:p>
              <a:r>
                <a:rPr lang="en-US" sz="1600" i="1" dirty="0">
                  <a:solidFill>
                    <a:srgbClr val="FF0000"/>
                  </a:solidFill>
                  <a:latin typeface="Times New Roman" panose="02020603050405020304" pitchFamily="18" charset="0"/>
                  <a:cs typeface="Times New Roman" panose="02020603050405020304" pitchFamily="18" charset="0"/>
                </a:rPr>
                <a:t>reactants</a:t>
              </a:r>
            </a:p>
          </p:txBody>
        </p:sp>
        <p:sp>
          <p:nvSpPr>
            <p:cNvPr id="28" name="TextBox 27">
              <a:extLst>
                <a:ext uri="{FF2B5EF4-FFF2-40B4-BE49-F238E27FC236}">
                  <a16:creationId xmlns:a16="http://schemas.microsoft.com/office/drawing/2014/main" id="{EE9DFED2-BB7B-419D-AC89-F4FD6815C108}"/>
                </a:ext>
              </a:extLst>
            </p:cNvPr>
            <p:cNvSpPr txBox="1"/>
            <p:nvPr/>
          </p:nvSpPr>
          <p:spPr>
            <a:xfrm>
              <a:off x="7383657" y="5248602"/>
              <a:ext cx="980649" cy="338554"/>
            </a:xfrm>
            <a:prstGeom prst="rect">
              <a:avLst/>
            </a:prstGeom>
            <a:noFill/>
          </p:spPr>
          <p:txBody>
            <a:bodyPr wrap="square" rtlCol="0">
              <a:spAutoFit/>
            </a:bodyPr>
            <a:lstStyle/>
            <a:p>
              <a:r>
                <a:rPr lang="en-US" sz="1600" i="1" dirty="0">
                  <a:solidFill>
                    <a:srgbClr val="FF0000"/>
                  </a:solidFill>
                  <a:latin typeface="Times New Roman" panose="02020603050405020304" pitchFamily="18" charset="0"/>
                  <a:cs typeface="Times New Roman" panose="02020603050405020304" pitchFamily="18" charset="0"/>
                </a:rPr>
                <a:t>products</a:t>
              </a:r>
            </a:p>
          </p:txBody>
        </p:sp>
        <p:sp>
          <p:nvSpPr>
            <p:cNvPr id="29" name="TextBox 28">
              <a:extLst>
                <a:ext uri="{FF2B5EF4-FFF2-40B4-BE49-F238E27FC236}">
                  <a16:creationId xmlns:a16="http://schemas.microsoft.com/office/drawing/2014/main" id="{6888E66F-76CD-4D3C-BF5D-36056C02AA51}"/>
                </a:ext>
              </a:extLst>
            </p:cNvPr>
            <p:cNvSpPr txBox="1"/>
            <p:nvPr/>
          </p:nvSpPr>
          <p:spPr>
            <a:xfrm>
              <a:off x="5612933" y="1944778"/>
              <a:ext cx="1728134" cy="338554"/>
            </a:xfrm>
            <a:prstGeom prst="rect">
              <a:avLst/>
            </a:prstGeom>
            <a:noFill/>
          </p:spPr>
          <p:txBody>
            <a:bodyPr wrap="square" rtlCol="0">
              <a:spAutoFit/>
            </a:bodyPr>
            <a:lstStyle/>
            <a:p>
              <a:pPr algn="ctr"/>
              <a:r>
                <a:rPr lang="en-US" sz="1600" i="1" dirty="0">
                  <a:solidFill>
                    <a:srgbClr val="FF0000"/>
                  </a:solidFill>
                  <a:latin typeface="Times New Roman" panose="02020603050405020304" pitchFamily="18" charset="0"/>
                  <a:cs typeface="Times New Roman" panose="02020603050405020304" pitchFamily="18" charset="0"/>
                </a:rPr>
                <a:t>Activated complex</a:t>
              </a:r>
            </a:p>
          </p:txBody>
        </p:sp>
      </p:grpSp>
      <p:sp>
        <p:nvSpPr>
          <p:cNvPr id="10" name="TextBox 9">
            <a:extLst>
              <a:ext uri="{FF2B5EF4-FFF2-40B4-BE49-F238E27FC236}">
                <a16:creationId xmlns:a16="http://schemas.microsoft.com/office/drawing/2014/main" id="{3B23BC9E-CB71-749A-7C2E-580326D30BDC}"/>
              </a:ext>
            </a:extLst>
          </p:cNvPr>
          <p:cNvSpPr txBox="1"/>
          <p:nvPr/>
        </p:nvSpPr>
        <p:spPr>
          <a:xfrm>
            <a:off x="5708698" y="3914107"/>
            <a:ext cx="1046197" cy="516232"/>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2000" b="1" dirty="0">
                <a:solidFill>
                  <a:srgbClr val="0070C0"/>
                </a:solidFill>
                <a:sym typeface="Symbol"/>
              </a:rPr>
              <a:t></a:t>
            </a:r>
            <a:r>
              <a:rPr lang="en-US" sz="2000" b="1" i="1" dirty="0" err="1">
                <a:solidFill>
                  <a:srgbClr val="0070C0"/>
                </a:solidFill>
                <a:sym typeface="Symbol"/>
              </a:rPr>
              <a:t>H</a:t>
            </a:r>
            <a:r>
              <a:rPr lang="en-US" sz="2000" b="1" baseline="-25000" dirty="0" err="1">
                <a:solidFill>
                  <a:srgbClr val="0070C0"/>
                </a:solidFill>
                <a:sym typeface="Symbol"/>
              </a:rPr>
              <a:t>rxn</a:t>
            </a:r>
            <a:r>
              <a:rPr lang="en-US" sz="1900" dirty="0">
                <a:solidFill>
                  <a:srgbClr val="00B050"/>
                </a:solidFill>
              </a:rPr>
              <a:t> </a:t>
            </a:r>
            <a:r>
              <a:rPr lang="en-US" sz="1700" dirty="0">
                <a:solidFill>
                  <a:srgbClr val="000000"/>
                </a:solidFill>
                <a:latin typeface="Arial" charset="0"/>
                <a:ea typeface="+mn-ea"/>
              </a:rPr>
              <a:t> </a:t>
            </a:r>
          </a:p>
        </p:txBody>
      </p:sp>
      <p:sp>
        <p:nvSpPr>
          <p:cNvPr id="11" name="Arrow: Up-Down 10">
            <a:extLst>
              <a:ext uri="{FF2B5EF4-FFF2-40B4-BE49-F238E27FC236}">
                <a16:creationId xmlns:a16="http://schemas.microsoft.com/office/drawing/2014/main" id="{9BC93A34-D7CC-C24A-E049-C3CA27D4ECC7}"/>
              </a:ext>
            </a:extLst>
          </p:cNvPr>
          <p:cNvSpPr/>
          <p:nvPr/>
        </p:nvSpPr>
        <p:spPr bwMode="auto">
          <a:xfrm>
            <a:off x="5705049" y="3292940"/>
            <a:ext cx="134107" cy="1900655"/>
          </a:xfrm>
          <a:prstGeom prst="up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79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fade">
                                      <p:cBhvr>
                                        <p:cTn id="37" dur="500"/>
                                        <p:tgtEl>
                                          <p:spTgt spid="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fade">
                                      <p:cBhvr>
                                        <p:cTn id="42" dur="500"/>
                                        <p:tgtEl>
                                          <p:spTgt spid="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out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 y="0"/>
            <a:ext cx="9143996" cy="1371600"/>
          </a:xfrm>
        </p:spPr>
        <p:txBody>
          <a:bodyPr/>
          <a:lstStyle/>
          <a:p>
            <a:pPr marL="1015399" indent="-1015399"/>
            <a:r>
              <a:rPr lang="en-US" dirty="0"/>
              <a:t>	</a:t>
            </a:r>
            <a:r>
              <a:rPr lang="en-US" dirty="0">
                <a:solidFill>
                  <a:srgbClr val="FFFF00"/>
                </a:solidFill>
              </a:rPr>
              <a:t>Calculate </a:t>
            </a:r>
            <a:r>
              <a:rPr lang="el-GR" dirty="0">
                <a:solidFill>
                  <a:srgbClr val="0070C0"/>
                </a:solidFill>
              </a:rPr>
              <a:t>Δ</a:t>
            </a:r>
            <a:r>
              <a:rPr lang="en-US" i="1" dirty="0">
                <a:solidFill>
                  <a:srgbClr val="0070C0"/>
                </a:solidFill>
              </a:rPr>
              <a:t>H</a:t>
            </a:r>
            <a:r>
              <a:rPr lang="en-US" baseline="-25000" dirty="0">
                <a:solidFill>
                  <a:srgbClr val="0070C0"/>
                </a:solidFill>
              </a:rPr>
              <a:t>rxn</a:t>
            </a:r>
            <a:r>
              <a:rPr lang="en-US" dirty="0">
                <a:solidFill>
                  <a:srgbClr val="0070C0"/>
                </a:solidFill>
              </a:rPr>
              <a:t> </a:t>
            </a:r>
            <a:r>
              <a:rPr lang="en-US" dirty="0">
                <a:solidFill>
                  <a:srgbClr val="FFFF00"/>
                </a:solidFill>
              </a:rPr>
              <a:t>&amp; </a:t>
            </a:r>
            <a:r>
              <a:rPr lang="en-US" dirty="0">
                <a:solidFill>
                  <a:srgbClr val="00B050"/>
                </a:solidFill>
              </a:rPr>
              <a:t>E</a:t>
            </a:r>
            <a:r>
              <a:rPr lang="en-US" sz="3200" baseline="-25000" dirty="0">
                <a:solidFill>
                  <a:srgbClr val="00B050"/>
                </a:solidFill>
              </a:rPr>
              <a:t>A</a:t>
            </a:r>
            <a:r>
              <a:rPr lang="en-US" dirty="0">
                <a:solidFill>
                  <a:srgbClr val="FFFF00"/>
                </a:solidFill>
              </a:rPr>
              <a:t> of reversible reaction</a:t>
            </a:r>
            <a:endParaRPr lang="en-US" i="1" dirty="0"/>
          </a:p>
        </p:txBody>
      </p:sp>
      <p:pic>
        <p:nvPicPr>
          <p:cNvPr id="13" name="Picture 2" descr="File:Exothermic Reaction.png"/>
          <p:cNvPicPr>
            <a:picLocks noGrp="1" noChangeAspect="1" noChangeArrowheads="1"/>
          </p:cNvPicPr>
          <p:nvPr>
            <p:ph sz="quarter" idx="13"/>
          </p:nvPr>
        </p:nvPicPr>
        <p:blipFill rotWithShape="1">
          <a:blip r:embed="rId3" cstate="print">
            <a:extLst>
              <a:ext uri="{28A0092B-C50C-407E-A947-70E740481C1C}">
                <a14:useLocalDpi xmlns:a14="http://schemas.microsoft.com/office/drawing/2010/main" val="0"/>
              </a:ext>
            </a:extLst>
          </a:blip>
          <a:srcRect t="7219" r="17895"/>
          <a:stretch/>
        </p:blipFill>
        <p:spPr bwMode="auto">
          <a:xfrm>
            <a:off x="4114842" y="1570155"/>
            <a:ext cx="4557107" cy="5094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029200" y="2770910"/>
            <a:ext cx="675849" cy="427180"/>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3" name="TextBox 2"/>
          <p:cNvSpPr txBox="1"/>
          <p:nvPr/>
        </p:nvSpPr>
        <p:spPr>
          <a:xfrm>
            <a:off x="4404425" y="2692709"/>
            <a:ext cx="1843982"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CH</a:t>
            </a:r>
            <a:r>
              <a:rPr lang="en-US" sz="1700" baseline="-25000" dirty="0">
                <a:solidFill>
                  <a:srgbClr val="000000"/>
                </a:solidFill>
                <a:latin typeface="Arial" charset="0"/>
              </a:rPr>
              <a:t>4</a:t>
            </a:r>
            <a:r>
              <a:rPr lang="en-US" sz="1700" dirty="0">
                <a:solidFill>
                  <a:srgbClr val="000000"/>
                </a:solidFill>
                <a:latin typeface="Arial" charset="0"/>
              </a:rPr>
              <a:t>(</a:t>
            </a:r>
            <a:r>
              <a:rPr lang="en-US" sz="1700" i="1" dirty="0">
                <a:solidFill>
                  <a:srgbClr val="000000"/>
                </a:solidFill>
                <a:latin typeface="Arial" charset="0"/>
              </a:rPr>
              <a:t>g</a:t>
            </a:r>
            <a:r>
              <a:rPr lang="en-US" sz="1700" dirty="0">
                <a:solidFill>
                  <a:srgbClr val="000000"/>
                </a:solidFill>
                <a:latin typeface="Arial" charset="0"/>
              </a:rPr>
              <a:t>) + O</a:t>
            </a:r>
            <a:r>
              <a:rPr lang="en-US" sz="1700" baseline="-25000" dirty="0">
                <a:solidFill>
                  <a:srgbClr val="000000"/>
                </a:solidFill>
                <a:latin typeface="Arial" charset="0"/>
              </a:rPr>
              <a:t>2</a:t>
            </a:r>
            <a:r>
              <a:rPr lang="en-US" sz="1700" dirty="0">
                <a:solidFill>
                  <a:srgbClr val="000000"/>
                </a:solidFill>
                <a:latin typeface="Arial" charset="0"/>
              </a:rPr>
              <a:t>(</a:t>
            </a:r>
            <a:r>
              <a:rPr lang="en-US" sz="1700" i="1" dirty="0">
                <a:solidFill>
                  <a:srgbClr val="000000"/>
                </a:solidFill>
                <a:latin typeface="Arial" charset="0"/>
              </a:rPr>
              <a:t>g</a:t>
            </a:r>
            <a:r>
              <a:rPr lang="en-US" sz="1700" dirty="0">
                <a:solidFill>
                  <a:srgbClr val="000000"/>
                </a:solidFill>
                <a:latin typeface="Arial" charset="0"/>
              </a:rPr>
              <a:t>)</a:t>
            </a:r>
          </a:p>
        </p:txBody>
      </p:sp>
      <p:sp>
        <p:nvSpPr>
          <p:cNvPr id="5" name="Rectangle 4"/>
          <p:cNvSpPr/>
          <p:nvPr/>
        </p:nvSpPr>
        <p:spPr bwMode="auto">
          <a:xfrm>
            <a:off x="7320053" y="4722090"/>
            <a:ext cx="528548" cy="473365"/>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4" name="TextBox 13"/>
          <p:cNvSpPr txBox="1"/>
          <p:nvPr/>
        </p:nvSpPr>
        <p:spPr>
          <a:xfrm>
            <a:off x="6959907" y="4699809"/>
            <a:ext cx="2168895" cy="493790"/>
          </a:xfrm>
          <a:prstGeom prst="rect">
            <a:avLst/>
          </a:prstGeom>
          <a:noFill/>
        </p:spPr>
        <p:txBody>
          <a:bodyPr wrap="square" lIns="191038" tIns="95536" rIns="191038" bIns="95536" rtlCol="0">
            <a:spAutoFit/>
          </a:bodyPr>
          <a:lstStyle/>
          <a:p>
            <a:pPr algn="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CO</a:t>
            </a:r>
            <a:r>
              <a:rPr lang="en-US" sz="1700" baseline="-25000" dirty="0">
                <a:solidFill>
                  <a:srgbClr val="000000"/>
                </a:solidFill>
                <a:latin typeface="Arial" charset="0"/>
              </a:rPr>
              <a:t>2</a:t>
            </a:r>
            <a:r>
              <a:rPr lang="en-US" sz="1700" dirty="0">
                <a:solidFill>
                  <a:srgbClr val="000000"/>
                </a:solidFill>
                <a:latin typeface="Arial" charset="0"/>
              </a:rPr>
              <a:t>(</a:t>
            </a:r>
            <a:r>
              <a:rPr lang="en-US" sz="1700" i="1" dirty="0">
                <a:solidFill>
                  <a:srgbClr val="000000"/>
                </a:solidFill>
                <a:latin typeface="Arial" charset="0"/>
              </a:rPr>
              <a:t>g</a:t>
            </a:r>
            <a:r>
              <a:rPr lang="en-US" sz="1700" dirty="0">
                <a:solidFill>
                  <a:srgbClr val="000000"/>
                </a:solidFill>
                <a:latin typeface="Arial" charset="0"/>
              </a:rPr>
              <a:t>) + 2H</a:t>
            </a:r>
            <a:r>
              <a:rPr lang="en-US" sz="1700" baseline="-25000" dirty="0">
                <a:solidFill>
                  <a:srgbClr val="000000"/>
                </a:solidFill>
                <a:latin typeface="Arial" charset="0"/>
              </a:rPr>
              <a:t>2</a:t>
            </a:r>
            <a:r>
              <a:rPr lang="en-US" sz="1700" dirty="0">
                <a:solidFill>
                  <a:srgbClr val="000000"/>
                </a:solidFill>
                <a:latin typeface="Arial" charset="0"/>
              </a:rPr>
              <a:t>O(</a:t>
            </a:r>
            <a:r>
              <a:rPr lang="en-US" sz="1700" i="1" dirty="0">
                <a:solidFill>
                  <a:srgbClr val="000000"/>
                </a:solidFill>
                <a:latin typeface="Arial" charset="0"/>
              </a:rPr>
              <a:t>g</a:t>
            </a:r>
            <a:r>
              <a:rPr lang="en-US" sz="1700" dirty="0">
                <a:solidFill>
                  <a:srgbClr val="000000"/>
                </a:solidFill>
                <a:latin typeface="Arial" charset="0"/>
              </a:rPr>
              <a:t>)</a:t>
            </a:r>
          </a:p>
        </p:txBody>
      </p:sp>
      <p:sp>
        <p:nvSpPr>
          <p:cNvPr id="7" name="Rectangle 6"/>
          <p:cNvSpPr/>
          <p:nvPr/>
        </p:nvSpPr>
        <p:spPr bwMode="auto">
          <a:xfrm>
            <a:off x="4038643" y="2984508"/>
            <a:ext cx="441901" cy="141431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7" name="TextBox 16"/>
          <p:cNvSpPr txBox="1"/>
          <p:nvPr/>
        </p:nvSpPr>
        <p:spPr>
          <a:xfrm rot="16200000">
            <a:off x="4070023" y="4051783"/>
            <a:ext cx="1281550"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Energy</a:t>
            </a:r>
          </a:p>
        </p:txBody>
      </p:sp>
      <p:sp>
        <p:nvSpPr>
          <p:cNvPr id="18" name="TextBox 17"/>
          <p:cNvSpPr txBox="1"/>
          <p:nvPr/>
        </p:nvSpPr>
        <p:spPr>
          <a:xfrm>
            <a:off x="3508474" y="3010444"/>
            <a:ext cx="1292127"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–74.8 kJ </a:t>
            </a:r>
          </a:p>
        </p:txBody>
      </p:sp>
      <p:cxnSp>
        <p:nvCxnSpPr>
          <p:cNvPr id="22" name="Straight Connector 21"/>
          <p:cNvCxnSpPr/>
          <p:nvPr/>
        </p:nvCxnSpPr>
        <p:spPr bwMode="auto">
          <a:xfrm flipH="1">
            <a:off x="4912897" y="5264725"/>
            <a:ext cx="4124415" cy="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3276600" y="4991644"/>
            <a:ext cx="1600199"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–877.14 kJ </a:t>
            </a:r>
          </a:p>
        </p:txBody>
      </p:sp>
      <p:sp>
        <p:nvSpPr>
          <p:cNvPr id="24" name="TextBox 23"/>
          <p:cNvSpPr txBox="1"/>
          <p:nvPr/>
        </p:nvSpPr>
        <p:spPr>
          <a:xfrm>
            <a:off x="4876801" y="1486439"/>
            <a:ext cx="4056537"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rPr>
              <a:t>CH</a:t>
            </a:r>
            <a:r>
              <a:rPr lang="en-US" sz="1700" b="1" baseline="-25000" dirty="0">
                <a:solidFill>
                  <a:srgbClr val="000000"/>
                </a:solidFill>
                <a:latin typeface="Arial" charset="0"/>
              </a:rPr>
              <a:t>4</a:t>
            </a:r>
            <a:r>
              <a:rPr lang="en-US" sz="1700" b="1" dirty="0">
                <a:solidFill>
                  <a:srgbClr val="000000"/>
                </a:solidFill>
                <a:latin typeface="Arial" charset="0"/>
              </a:rPr>
              <a:t>(</a:t>
            </a:r>
            <a:r>
              <a:rPr lang="en-US" sz="1700" b="1" i="1" dirty="0">
                <a:solidFill>
                  <a:srgbClr val="000000"/>
                </a:solidFill>
                <a:latin typeface="Arial" charset="0"/>
              </a:rPr>
              <a:t>g</a:t>
            </a:r>
            <a:r>
              <a:rPr lang="en-US" sz="1700" b="1" dirty="0">
                <a:solidFill>
                  <a:srgbClr val="000000"/>
                </a:solidFill>
                <a:latin typeface="Arial" charset="0"/>
              </a:rPr>
              <a:t>) + O</a:t>
            </a:r>
            <a:r>
              <a:rPr lang="en-US" sz="1700" b="1" baseline="-25000" dirty="0">
                <a:solidFill>
                  <a:srgbClr val="000000"/>
                </a:solidFill>
                <a:latin typeface="Arial" charset="0"/>
              </a:rPr>
              <a:t>2</a:t>
            </a:r>
            <a:r>
              <a:rPr lang="en-US" sz="1700" b="1" dirty="0">
                <a:solidFill>
                  <a:srgbClr val="000000"/>
                </a:solidFill>
                <a:latin typeface="Arial" charset="0"/>
              </a:rPr>
              <a:t>(</a:t>
            </a:r>
            <a:r>
              <a:rPr lang="en-US" sz="1700" b="1" i="1" dirty="0">
                <a:solidFill>
                  <a:srgbClr val="000000"/>
                </a:solidFill>
                <a:latin typeface="Arial" charset="0"/>
              </a:rPr>
              <a:t>g</a:t>
            </a:r>
            <a:r>
              <a:rPr lang="en-US" sz="1700" b="1" dirty="0">
                <a:solidFill>
                  <a:srgbClr val="000000"/>
                </a:solidFill>
                <a:latin typeface="Arial" charset="0"/>
              </a:rPr>
              <a:t>) </a:t>
            </a:r>
            <a:r>
              <a:rPr lang="en-US" sz="1700" b="1" dirty="0">
                <a:solidFill>
                  <a:srgbClr val="000000"/>
                </a:solidFill>
                <a:latin typeface="Calibri"/>
                <a:cs typeface="Calibri"/>
              </a:rPr>
              <a:t>↔</a:t>
            </a:r>
            <a:r>
              <a:rPr lang="en-US" sz="1700" b="1" dirty="0">
                <a:solidFill>
                  <a:srgbClr val="000000"/>
                </a:solidFill>
                <a:latin typeface="Arial" charset="0"/>
              </a:rPr>
              <a:t> CO</a:t>
            </a:r>
            <a:r>
              <a:rPr lang="en-US" sz="1700" b="1" baseline="-25000" dirty="0">
                <a:solidFill>
                  <a:srgbClr val="000000"/>
                </a:solidFill>
                <a:latin typeface="Arial" charset="0"/>
              </a:rPr>
              <a:t>2</a:t>
            </a:r>
            <a:r>
              <a:rPr lang="en-US" sz="1700" b="1" dirty="0">
                <a:solidFill>
                  <a:srgbClr val="000000"/>
                </a:solidFill>
                <a:latin typeface="Arial" charset="0"/>
              </a:rPr>
              <a:t>(</a:t>
            </a:r>
            <a:r>
              <a:rPr lang="en-US" sz="1700" b="1" i="1" dirty="0">
                <a:solidFill>
                  <a:srgbClr val="000000"/>
                </a:solidFill>
                <a:latin typeface="Arial" charset="0"/>
              </a:rPr>
              <a:t>g</a:t>
            </a:r>
            <a:r>
              <a:rPr lang="en-US" sz="1700" b="1" dirty="0">
                <a:solidFill>
                  <a:srgbClr val="000000"/>
                </a:solidFill>
                <a:latin typeface="Arial" charset="0"/>
              </a:rPr>
              <a:t>) + 2H</a:t>
            </a:r>
            <a:r>
              <a:rPr lang="en-US" sz="1700" b="1" baseline="-25000" dirty="0">
                <a:solidFill>
                  <a:srgbClr val="000000"/>
                </a:solidFill>
                <a:latin typeface="Arial" charset="0"/>
              </a:rPr>
              <a:t>2</a:t>
            </a:r>
            <a:r>
              <a:rPr lang="en-US" sz="1700" b="1" dirty="0">
                <a:solidFill>
                  <a:srgbClr val="000000"/>
                </a:solidFill>
                <a:latin typeface="Arial" charset="0"/>
              </a:rPr>
              <a:t>O(</a:t>
            </a:r>
            <a:r>
              <a:rPr lang="en-US" sz="1700" b="1" i="1" dirty="0">
                <a:solidFill>
                  <a:srgbClr val="000000"/>
                </a:solidFill>
                <a:latin typeface="Arial" charset="0"/>
              </a:rPr>
              <a:t>g</a:t>
            </a:r>
            <a:r>
              <a:rPr lang="en-US" sz="1700" b="1" dirty="0">
                <a:solidFill>
                  <a:srgbClr val="000000"/>
                </a:solidFill>
                <a:latin typeface="Arial" charset="0"/>
              </a:rPr>
              <a:t>)  </a:t>
            </a:r>
          </a:p>
        </p:txBody>
      </p:sp>
      <p:cxnSp>
        <p:nvCxnSpPr>
          <p:cNvPr id="19" name="Straight Connector 18"/>
          <p:cNvCxnSpPr/>
          <p:nvPr/>
        </p:nvCxnSpPr>
        <p:spPr bwMode="auto">
          <a:xfrm flipH="1">
            <a:off x="4572001" y="2266000"/>
            <a:ext cx="4124415" cy="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3389743" y="2019844"/>
            <a:ext cx="1563256"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rPr>
              <a:t>+324.4 kJ </a:t>
            </a:r>
          </a:p>
        </p:txBody>
      </p:sp>
      <p:sp>
        <p:nvSpPr>
          <p:cNvPr id="15" name="Text Placeholder 14"/>
          <p:cNvSpPr>
            <a:spLocks noGrp="1"/>
          </p:cNvSpPr>
          <p:nvPr>
            <p:ph type="body" sz="quarter" idx="12"/>
          </p:nvPr>
        </p:nvSpPr>
        <p:spPr/>
        <p:txBody>
          <a:bodyPr lIns="181915" tIns="90956"/>
          <a:lstStyle/>
          <a:p>
            <a:pPr marL="1586" lvl="1" indent="0">
              <a:buNone/>
            </a:pPr>
            <a:r>
              <a:rPr lang="en-US" sz="2400" dirty="0">
                <a:solidFill>
                  <a:srgbClr val="FF0000"/>
                </a:solidFill>
              </a:rPr>
              <a:t>Reaction Type?</a:t>
            </a:r>
          </a:p>
          <a:p>
            <a:pPr marL="1586" lvl="1" indent="0">
              <a:buNone/>
            </a:pPr>
            <a:r>
              <a:rPr lang="en-US" sz="2400" b="1" dirty="0">
                <a:solidFill>
                  <a:srgbClr val="00B050"/>
                </a:solidFill>
              </a:rPr>
              <a:t>E</a:t>
            </a:r>
            <a:r>
              <a:rPr lang="en-US" sz="2400" b="1" baseline="-25000" dirty="0">
                <a:solidFill>
                  <a:srgbClr val="00B050"/>
                </a:solidFill>
              </a:rPr>
              <a:t>A rev</a:t>
            </a:r>
            <a:r>
              <a:rPr lang="en-US" sz="2400" b="1" dirty="0">
                <a:solidFill>
                  <a:srgbClr val="00B050"/>
                </a:solidFill>
              </a:rPr>
              <a:t>  =</a:t>
            </a:r>
          </a:p>
          <a:p>
            <a:pPr marL="1586" lvl="1" indent="0">
              <a:buNone/>
            </a:pPr>
            <a:endParaRPr lang="en-US" sz="2400" dirty="0">
              <a:sym typeface="Symbol"/>
            </a:endParaRPr>
          </a:p>
          <a:p>
            <a:pPr marL="1586" lvl="1" indent="0">
              <a:buNone/>
            </a:pPr>
            <a:endParaRPr lang="en-US" sz="2400" dirty="0">
              <a:sym typeface="Symbol"/>
            </a:endParaRPr>
          </a:p>
          <a:p>
            <a:pPr marL="1586" lvl="1" indent="0">
              <a:buNone/>
            </a:pPr>
            <a:r>
              <a:rPr lang="en-US" sz="2400" b="1" dirty="0">
                <a:solidFill>
                  <a:srgbClr val="0070C0"/>
                </a:solidFill>
                <a:sym typeface="Symbol"/>
              </a:rPr>
              <a:t></a:t>
            </a:r>
            <a:r>
              <a:rPr lang="en-US" sz="2400" b="1" i="1" dirty="0">
                <a:solidFill>
                  <a:srgbClr val="0070C0"/>
                </a:solidFill>
                <a:sym typeface="Symbol"/>
              </a:rPr>
              <a:t>H</a:t>
            </a:r>
            <a:r>
              <a:rPr lang="en-US" sz="2400" b="1" baseline="-25000" dirty="0">
                <a:solidFill>
                  <a:srgbClr val="0070C0"/>
                </a:solidFill>
                <a:sym typeface="Symbol"/>
              </a:rPr>
              <a:t>rev rxn</a:t>
            </a:r>
            <a:r>
              <a:rPr lang="en-US" sz="2400" b="1" dirty="0">
                <a:solidFill>
                  <a:srgbClr val="0070C0"/>
                </a:solidFill>
                <a:sym typeface="Symbol"/>
              </a:rPr>
              <a:t> =</a:t>
            </a:r>
          </a:p>
          <a:p>
            <a:pPr marL="1586" lvl="1" indent="0">
              <a:buNone/>
            </a:pPr>
            <a:endParaRPr lang="en-US" sz="4000" dirty="0">
              <a:solidFill>
                <a:srgbClr val="00B050"/>
              </a:solidFill>
            </a:endParaRPr>
          </a:p>
          <a:p>
            <a:pPr marL="1586" lvl="1" indent="0">
              <a:buNone/>
            </a:pPr>
            <a:endParaRPr lang="en-US" sz="2100" dirty="0">
              <a:solidFill>
                <a:srgbClr val="FF0000"/>
              </a:solidFill>
            </a:endParaRPr>
          </a:p>
        </p:txBody>
      </p:sp>
      <p:pic>
        <p:nvPicPr>
          <p:cNvPr id="27" name="Picture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96" y="0"/>
            <a:ext cx="1143000" cy="1256030"/>
          </a:xfrm>
          <a:prstGeom prst="rect">
            <a:avLst/>
          </a:prstGeom>
          <a:noFill/>
          <a:ln>
            <a:noFill/>
          </a:ln>
          <a:effectLst/>
        </p:spPr>
      </p:pic>
    </p:spTree>
    <p:extLst>
      <p:ext uri="{BB962C8B-B14F-4D97-AF65-F5344CB8AC3E}">
        <p14:creationId xmlns:p14="http://schemas.microsoft.com/office/powerpoint/2010/main" val="13072770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 y="0"/>
            <a:ext cx="9143996" cy="1371600"/>
          </a:xfrm>
        </p:spPr>
        <p:txBody>
          <a:bodyPr/>
          <a:lstStyle/>
          <a:p>
            <a:pPr marL="1031182" indent="-1015399"/>
            <a:r>
              <a:rPr lang="en-US" dirty="0"/>
              <a:t>	</a:t>
            </a:r>
            <a:r>
              <a:rPr lang="en-US" dirty="0">
                <a:solidFill>
                  <a:srgbClr val="FFFF00"/>
                </a:solidFill>
              </a:rPr>
              <a:t>Calculate </a:t>
            </a:r>
            <a:r>
              <a:rPr lang="el-GR" dirty="0">
                <a:solidFill>
                  <a:srgbClr val="0070C0"/>
                </a:solidFill>
              </a:rPr>
              <a:t>Δ</a:t>
            </a:r>
            <a:r>
              <a:rPr lang="en-US" i="1" dirty="0">
                <a:solidFill>
                  <a:srgbClr val="0070C0"/>
                </a:solidFill>
              </a:rPr>
              <a:t>H</a:t>
            </a:r>
            <a:r>
              <a:rPr lang="en-US" baseline="-25000" dirty="0">
                <a:solidFill>
                  <a:srgbClr val="0070C0"/>
                </a:solidFill>
              </a:rPr>
              <a:t>rxn</a:t>
            </a:r>
            <a:r>
              <a:rPr lang="en-US" dirty="0">
                <a:solidFill>
                  <a:srgbClr val="0070C0"/>
                </a:solidFill>
              </a:rPr>
              <a:t> </a:t>
            </a:r>
            <a:r>
              <a:rPr lang="en-US" dirty="0">
                <a:solidFill>
                  <a:srgbClr val="FFFF00"/>
                </a:solidFill>
              </a:rPr>
              <a:t>&amp; </a:t>
            </a:r>
            <a:r>
              <a:rPr lang="en-US" dirty="0">
                <a:solidFill>
                  <a:srgbClr val="00B050"/>
                </a:solidFill>
              </a:rPr>
              <a:t>E</a:t>
            </a:r>
            <a:r>
              <a:rPr lang="en-US" sz="3200" baseline="-25000" dirty="0">
                <a:solidFill>
                  <a:srgbClr val="00B050"/>
                </a:solidFill>
              </a:rPr>
              <a:t>A</a:t>
            </a:r>
            <a:r>
              <a:rPr lang="en-US" dirty="0">
                <a:solidFill>
                  <a:srgbClr val="FFFF00"/>
                </a:solidFill>
              </a:rPr>
              <a:t> of reversible reaction</a:t>
            </a:r>
            <a:endParaRPr lang="en-US" i="1" dirty="0">
              <a:solidFill>
                <a:srgbClr val="FFFF00"/>
              </a:solidFill>
            </a:endParaRPr>
          </a:p>
        </p:txBody>
      </p:sp>
      <p:pic>
        <p:nvPicPr>
          <p:cNvPr id="13" name="Picture 2" descr="File:Exothermic Reaction.png"/>
          <p:cNvPicPr>
            <a:picLocks noGrp="1" noChangeAspect="1" noChangeArrowheads="1"/>
          </p:cNvPicPr>
          <p:nvPr>
            <p:ph sz="quarter" idx="13"/>
          </p:nvPr>
        </p:nvPicPr>
        <p:blipFill rotWithShape="1">
          <a:blip r:embed="rId3" cstate="print">
            <a:extLst>
              <a:ext uri="{28A0092B-C50C-407E-A947-70E740481C1C}">
                <a14:useLocalDpi xmlns:a14="http://schemas.microsoft.com/office/drawing/2010/main" val="0"/>
              </a:ext>
            </a:extLst>
          </a:blip>
          <a:srcRect t="7219" r="17895"/>
          <a:stretch/>
        </p:blipFill>
        <p:spPr bwMode="auto">
          <a:xfrm>
            <a:off x="4114842" y="1570155"/>
            <a:ext cx="4557107" cy="5094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029200" y="2770910"/>
            <a:ext cx="675849" cy="427180"/>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3" name="TextBox 2"/>
          <p:cNvSpPr txBox="1"/>
          <p:nvPr/>
        </p:nvSpPr>
        <p:spPr>
          <a:xfrm>
            <a:off x="4404425" y="2692709"/>
            <a:ext cx="1843982"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CH</a:t>
            </a:r>
            <a:r>
              <a:rPr lang="en-US" sz="1700" baseline="-25000" dirty="0">
                <a:solidFill>
                  <a:srgbClr val="000000"/>
                </a:solidFill>
                <a:latin typeface="Arial" charset="0"/>
                <a:ea typeface="+mn-ea"/>
              </a:rPr>
              <a:t>4</a:t>
            </a:r>
            <a:r>
              <a:rPr lang="en-US" sz="1700" dirty="0">
                <a:solidFill>
                  <a:srgbClr val="000000"/>
                </a:solidFill>
                <a:latin typeface="Arial" charset="0"/>
                <a:ea typeface="+mn-ea"/>
              </a:rPr>
              <a:t>(</a:t>
            </a:r>
            <a:r>
              <a:rPr lang="en-US" sz="1700" i="1" dirty="0">
                <a:solidFill>
                  <a:srgbClr val="000000"/>
                </a:solidFill>
                <a:latin typeface="Arial" charset="0"/>
                <a:ea typeface="+mn-ea"/>
              </a:rPr>
              <a:t>g</a:t>
            </a:r>
            <a:r>
              <a:rPr lang="en-US" sz="1700" dirty="0">
                <a:solidFill>
                  <a:srgbClr val="000000"/>
                </a:solidFill>
                <a:latin typeface="Arial" charset="0"/>
                <a:ea typeface="+mn-ea"/>
              </a:rPr>
              <a:t>) + O</a:t>
            </a:r>
            <a:r>
              <a:rPr lang="en-US" sz="1700" baseline="-25000" dirty="0">
                <a:solidFill>
                  <a:srgbClr val="000000"/>
                </a:solidFill>
                <a:latin typeface="Arial" charset="0"/>
                <a:ea typeface="+mn-ea"/>
              </a:rPr>
              <a:t>2</a:t>
            </a:r>
            <a:r>
              <a:rPr lang="en-US" sz="1700" dirty="0">
                <a:solidFill>
                  <a:srgbClr val="000000"/>
                </a:solidFill>
                <a:latin typeface="Arial" charset="0"/>
                <a:ea typeface="+mn-ea"/>
              </a:rPr>
              <a:t>(</a:t>
            </a:r>
            <a:r>
              <a:rPr lang="en-US" sz="1700" i="1" dirty="0">
                <a:solidFill>
                  <a:srgbClr val="000000"/>
                </a:solidFill>
                <a:latin typeface="Arial" charset="0"/>
                <a:ea typeface="+mn-ea"/>
              </a:rPr>
              <a:t>g</a:t>
            </a:r>
            <a:r>
              <a:rPr lang="en-US" sz="1700" dirty="0">
                <a:solidFill>
                  <a:srgbClr val="000000"/>
                </a:solidFill>
                <a:latin typeface="Arial" charset="0"/>
                <a:ea typeface="+mn-ea"/>
              </a:rPr>
              <a:t>)</a:t>
            </a:r>
          </a:p>
        </p:txBody>
      </p:sp>
      <p:sp>
        <p:nvSpPr>
          <p:cNvPr id="5" name="Rectangle 4"/>
          <p:cNvSpPr/>
          <p:nvPr/>
        </p:nvSpPr>
        <p:spPr bwMode="auto">
          <a:xfrm>
            <a:off x="7320053" y="4722090"/>
            <a:ext cx="528548" cy="473365"/>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4" name="TextBox 13"/>
          <p:cNvSpPr txBox="1"/>
          <p:nvPr/>
        </p:nvSpPr>
        <p:spPr>
          <a:xfrm>
            <a:off x="6959907" y="4699809"/>
            <a:ext cx="2168895" cy="493790"/>
          </a:xfrm>
          <a:prstGeom prst="rect">
            <a:avLst/>
          </a:prstGeom>
          <a:noFill/>
        </p:spPr>
        <p:txBody>
          <a:bodyPr wrap="square" lIns="191038" tIns="95536" rIns="191038" bIns="95536" rtlCol="0">
            <a:spAutoFit/>
          </a:bodyPr>
          <a:lstStyle/>
          <a:p>
            <a:pPr algn="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CO</a:t>
            </a:r>
            <a:r>
              <a:rPr lang="en-US" sz="1700" baseline="-25000" dirty="0">
                <a:solidFill>
                  <a:srgbClr val="000000"/>
                </a:solidFill>
                <a:latin typeface="Arial" charset="0"/>
                <a:ea typeface="+mn-ea"/>
              </a:rPr>
              <a:t>2</a:t>
            </a:r>
            <a:r>
              <a:rPr lang="en-US" sz="1700" dirty="0">
                <a:solidFill>
                  <a:srgbClr val="000000"/>
                </a:solidFill>
                <a:latin typeface="Arial" charset="0"/>
                <a:ea typeface="+mn-ea"/>
              </a:rPr>
              <a:t>(</a:t>
            </a:r>
            <a:r>
              <a:rPr lang="en-US" sz="1700" i="1" dirty="0">
                <a:solidFill>
                  <a:srgbClr val="000000"/>
                </a:solidFill>
                <a:latin typeface="Arial" charset="0"/>
                <a:ea typeface="+mn-ea"/>
              </a:rPr>
              <a:t>g</a:t>
            </a:r>
            <a:r>
              <a:rPr lang="en-US" sz="1700" dirty="0">
                <a:solidFill>
                  <a:srgbClr val="000000"/>
                </a:solidFill>
                <a:latin typeface="Arial" charset="0"/>
                <a:ea typeface="+mn-ea"/>
              </a:rPr>
              <a:t>) + 2H</a:t>
            </a:r>
            <a:r>
              <a:rPr lang="en-US" sz="1700" baseline="-25000" dirty="0">
                <a:solidFill>
                  <a:srgbClr val="000000"/>
                </a:solidFill>
                <a:latin typeface="Arial" charset="0"/>
                <a:ea typeface="+mn-ea"/>
              </a:rPr>
              <a:t>2</a:t>
            </a:r>
            <a:r>
              <a:rPr lang="en-US" sz="1700" dirty="0">
                <a:solidFill>
                  <a:srgbClr val="000000"/>
                </a:solidFill>
                <a:latin typeface="Arial" charset="0"/>
                <a:ea typeface="+mn-ea"/>
              </a:rPr>
              <a:t>O(</a:t>
            </a:r>
            <a:r>
              <a:rPr lang="en-US" sz="1700" i="1" dirty="0">
                <a:solidFill>
                  <a:srgbClr val="000000"/>
                </a:solidFill>
                <a:latin typeface="Arial" charset="0"/>
                <a:ea typeface="+mn-ea"/>
              </a:rPr>
              <a:t>g</a:t>
            </a:r>
            <a:r>
              <a:rPr lang="en-US" sz="1700" dirty="0">
                <a:solidFill>
                  <a:srgbClr val="000000"/>
                </a:solidFill>
                <a:latin typeface="Arial" charset="0"/>
                <a:ea typeface="+mn-ea"/>
              </a:rPr>
              <a:t>)</a:t>
            </a:r>
          </a:p>
        </p:txBody>
      </p:sp>
      <p:sp>
        <p:nvSpPr>
          <p:cNvPr id="7" name="Rectangle 6"/>
          <p:cNvSpPr/>
          <p:nvPr/>
        </p:nvSpPr>
        <p:spPr bwMode="auto">
          <a:xfrm>
            <a:off x="4038643" y="2984508"/>
            <a:ext cx="441901" cy="141431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0432" eaLnBrk="1" hangingPunct="1">
              <a:lnSpc>
                <a:spcPct val="115000"/>
              </a:lnSpc>
              <a:spcBef>
                <a:spcPct val="20000"/>
              </a:spcBef>
              <a:buClr>
                <a:srgbClr val="2877C4"/>
              </a:buClr>
            </a:pPr>
            <a:endParaRPr lang="en-US" sz="1700" dirty="0">
              <a:solidFill>
                <a:srgbClr val="000000"/>
              </a:solidFill>
              <a:latin typeface="Arial" charset="0"/>
              <a:ea typeface="+mn-ea"/>
            </a:endParaRPr>
          </a:p>
        </p:txBody>
      </p:sp>
      <p:sp>
        <p:nvSpPr>
          <p:cNvPr id="17" name="TextBox 16"/>
          <p:cNvSpPr txBox="1"/>
          <p:nvPr/>
        </p:nvSpPr>
        <p:spPr>
          <a:xfrm rot="16200000">
            <a:off x="4070023" y="4051783"/>
            <a:ext cx="1281550"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Energy</a:t>
            </a:r>
          </a:p>
        </p:txBody>
      </p:sp>
      <p:sp>
        <p:nvSpPr>
          <p:cNvPr id="18" name="TextBox 17"/>
          <p:cNvSpPr txBox="1"/>
          <p:nvPr/>
        </p:nvSpPr>
        <p:spPr>
          <a:xfrm>
            <a:off x="3508474" y="3010444"/>
            <a:ext cx="1292127"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–74.8 kJ </a:t>
            </a:r>
          </a:p>
        </p:txBody>
      </p:sp>
      <p:cxnSp>
        <p:nvCxnSpPr>
          <p:cNvPr id="22" name="Straight Connector 21"/>
          <p:cNvCxnSpPr/>
          <p:nvPr/>
        </p:nvCxnSpPr>
        <p:spPr bwMode="auto">
          <a:xfrm flipH="1">
            <a:off x="4912897" y="5264725"/>
            <a:ext cx="4124415" cy="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3276600" y="4991644"/>
            <a:ext cx="1600199"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–877.14 kJ </a:t>
            </a:r>
          </a:p>
        </p:txBody>
      </p:sp>
      <p:sp>
        <p:nvSpPr>
          <p:cNvPr id="24" name="TextBox 23"/>
          <p:cNvSpPr txBox="1"/>
          <p:nvPr/>
        </p:nvSpPr>
        <p:spPr>
          <a:xfrm>
            <a:off x="4876801" y="1486439"/>
            <a:ext cx="4056537"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b="1" dirty="0">
                <a:solidFill>
                  <a:srgbClr val="000000"/>
                </a:solidFill>
                <a:latin typeface="Arial" charset="0"/>
                <a:ea typeface="+mn-ea"/>
              </a:rPr>
              <a:t>CH</a:t>
            </a:r>
            <a:r>
              <a:rPr lang="en-US" sz="1700" b="1" baseline="-25000" dirty="0">
                <a:solidFill>
                  <a:srgbClr val="000000"/>
                </a:solidFill>
                <a:latin typeface="Arial" charset="0"/>
                <a:ea typeface="+mn-ea"/>
              </a:rPr>
              <a:t>4</a:t>
            </a:r>
            <a:r>
              <a:rPr lang="en-US" sz="1700" b="1" dirty="0">
                <a:solidFill>
                  <a:srgbClr val="000000"/>
                </a:solidFill>
                <a:latin typeface="Arial" charset="0"/>
                <a:ea typeface="+mn-ea"/>
              </a:rPr>
              <a:t>(</a:t>
            </a:r>
            <a:r>
              <a:rPr lang="en-US" sz="1700" b="1" i="1" dirty="0">
                <a:solidFill>
                  <a:srgbClr val="000000"/>
                </a:solidFill>
                <a:latin typeface="Arial" charset="0"/>
                <a:ea typeface="+mn-ea"/>
              </a:rPr>
              <a:t>g</a:t>
            </a:r>
            <a:r>
              <a:rPr lang="en-US" sz="1700" b="1" dirty="0">
                <a:solidFill>
                  <a:srgbClr val="000000"/>
                </a:solidFill>
                <a:latin typeface="Arial" charset="0"/>
                <a:ea typeface="+mn-ea"/>
              </a:rPr>
              <a:t>) + O</a:t>
            </a:r>
            <a:r>
              <a:rPr lang="en-US" sz="1700" b="1" baseline="-25000" dirty="0">
                <a:solidFill>
                  <a:srgbClr val="000000"/>
                </a:solidFill>
                <a:latin typeface="Arial" charset="0"/>
                <a:ea typeface="+mn-ea"/>
              </a:rPr>
              <a:t>2</a:t>
            </a:r>
            <a:r>
              <a:rPr lang="en-US" sz="1700" b="1" dirty="0">
                <a:solidFill>
                  <a:srgbClr val="000000"/>
                </a:solidFill>
                <a:latin typeface="Arial" charset="0"/>
                <a:ea typeface="+mn-ea"/>
              </a:rPr>
              <a:t>(</a:t>
            </a:r>
            <a:r>
              <a:rPr lang="en-US" sz="1700" b="1" i="1" dirty="0">
                <a:solidFill>
                  <a:srgbClr val="000000"/>
                </a:solidFill>
                <a:latin typeface="Arial" charset="0"/>
                <a:ea typeface="+mn-ea"/>
              </a:rPr>
              <a:t>g</a:t>
            </a:r>
            <a:r>
              <a:rPr lang="en-US" sz="1700" b="1" dirty="0">
                <a:solidFill>
                  <a:srgbClr val="000000"/>
                </a:solidFill>
                <a:latin typeface="Arial" charset="0"/>
                <a:ea typeface="+mn-ea"/>
              </a:rPr>
              <a:t>) </a:t>
            </a:r>
            <a:r>
              <a:rPr lang="en-US" sz="1700" b="1" dirty="0">
                <a:solidFill>
                  <a:srgbClr val="000000"/>
                </a:solidFill>
                <a:latin typeface="Calibri"/>
                <a:ea typeface="+mn-ea"/>
                <a:cs typeface="Calibri"/>
              </a:rPr>
              <a:t>↔</a:t>
            </a:r>
            <a:r>
              <a:rPr lang="en-US" sz="1700" b="1" dirty="0">
                <a:solidFill>
                  <a:srgbClr val="000000"/>
                </a:solidFill>
                <a:latin typeface="Arial" charset="0"/>
                <a:ea typeface="+mn-ea"/>
              </a:rPr>
              <a:t> CO</a:t>
            </a:r>
            <a:r>
              <a:rPr lang="en-US" sz="1700" b="1" baseline="-25000" dirty="0">
                <a:solidFill>
                  <a:srgbClr val="000000"/>
                </a:solidFill>
                <a:latin typeface="Arial" charset="0"/>
                <a:ea typeface="+mn-ea"/>
              </a:rPr>
              <a:t>2</a:t>
            </a:r>
            <a:r>
              <a:rPr lang="en-US" sz="1700" b="1" dirty="0">
                <a:solidFill>
                  <a:srgbClr val="000000"/>
                </a:solidFill>
                <a:latin typeface="Arial" charset="0"/>
                <a:ea typeface="+mn-ea"/>
              </a:rPr>
              <a:t>(</a:t>
            </a:r>
            <a:r>
              <a:rPr lang="en-US" sz="1700" b="1" i="1" dirty="0">
                <a:solidFill>
                  <a:srgbClr val="000000"/>
                </a:solidFill>
                <a:latin typeface="Arial" charset="0"/>
                <a:ea typeface="+mn-ea"/>
              </a:rPr>
              <a:t>g</a:t>
            </a:r>
            <a:r>
              <a:rPr lang="en-US" sz="1700" b="1" dirty="0">
                <a:solidFill>
                  <a:srgbClr val="000000"/>
                </a:solidFill>
                <a:latin typeface="Arial" charset="0"/>
                <a:ea typeface="+mn-ea"/>
              </a:rPr>
              <a:t>) + 2H</a:t>
            </a:r>
            <a:r>
              <a:rPr lang="en-US" sz="1700" b="1" baseline="-25000" dirty="0">
                <a:solidFill>
                  <a:srgbClr val="000000"/>
                </a:solidFill>
                <a:latin typeface="Arial" charset="0"/>
                <a:ea typeface="+mn-ea"/>
              </a:rPr>
              <a:t>2</a:t>
            </a:r>
            <a:r>
              <a:rPr lang="en-US" sz="1700" b="1" dirty="0">
                <a:solidFill>
                  <a:srgbClr val="000000"/>
                </a:solidFill>
                <a:latin typeface="Arial" charset="0"/>
                <a:ea typeface="+mn-ea"/>
              </a:rPr>
              <a:t>O(</a:t>
            </a:r>
            <a:r>
              <a:rPr lang="en-US" sz="1700" b="1" i="1" dirty="0">
                <a:solidFill>
                  <a:srgbClr val="000000"/>
                </a:solidFill>
                <a:latin typeface="Arial" charset="0"/>
                <a:ea typeface="+mn-ea"/>
              </a:rPr>
              <a:t>g</a:t>
            </a:r>
            <a:r>
              <a:rPr lang="en-US" sz="1700" b="1" dirty="0">
                <a:solidFill>
                  <a:srgbClr val="000000"/>
                </a:solidFill>
                <a:latin typeface="Arial" charset="0"/>
                <a:ea typeface="+mn-ea"/>
              </a:rPr>
              <a:t>)  </a:t>
            </a:r>
          </a:p>
        </p:txBody>
      </p:sp>
      <p:cxnSp>
        <p:nvCxnSpPr>
          <p:cNvPr id="19" name="Straight Connector 18"/>
          <p:cNvCxnSpPr/>
          <p:nvPr/>
        </p:nvCxnSpPr>
        <p:spPr bwMode="auto">
          <a:xfrm flipH="1">
            <a:off x="4572001" y="2266000"/>
            <a:ext cx="4124415" cy="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3389743" y="2019844"/>
            <a:ext cx="1563256" cy="493790"/>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700" dirty="0">
                <a:solidFill>
                  <a:srgbClr val="000000"/>
                </a:solidFill>
                <a:latin typeface="Arial" charset="0"/>
                <a:ea typeface="+mn-ea"/>
              </a:rPr>
              <a:t>+324.4 kJ </a:t>
            </a:r>
          </a:p>
        </p:txBody>
      </p:sp>
      <p:sp>
        <p:nvSpPr>
          <p:cNvPr id="15" name="Text Placeholder 14"/>
          <p:cNvSpPr>
            <a:spLocks noGrp="1"/>
          </p:cNvSpPr>
          <p:nvPr>
            <p:ph type="body" sz="quarter" idx="12"/>
          </p:nvPr>
        </p:nvSpPr>
        <p:spPr>
          <a:xfrm>
            <a:off x="44" y="1377153"/>
            <a:ext cx="4485753" cy="5480848"/>
          </a:xfrm>
        </p:spPr>
        <p:txBody>
          <a:bodyPr lIns="181915" tIns="90956"/>
          <a:lstStyle/>
          <a:p>
            <a:pPr marL="1586" lvl="1" indent="0">
              <a:buNone/>
            </a:pPr>
            <a:r>
              <a:rPr lang="en-US" sz="2400" dirty="0">
                <a:solidFill>
                  <a:srgbClr val="FF0000"/>
                </a:solidFill>
              </a:rPr>
              <a:t>Endothermic (“Uphill”)</a:t>
            </a:r>
          </a:p>
          <a:p>
            <a:pPr marL="1586" lvl="1" indent="0">
              <a:buNone/>
            </a:pPr>
            <a:endParaRPr lang="en-US" sz="2400" dirty="0">
              <a:solidFill>
                <a:srgbClr val="00B050"/>
              </a:solidFill>
            </a:endParaRPr>
          </a:p>
          <a:p>
            <a:pPr marL="1586" lvl="1" indent="0">
              <a:buNone/>
            </a:pPr>
            <a:r>
              <a:rPr lang="en-US" sz="2400" dirty="0">
                <a:solidFill>
                  <a:srgbClr val="00B050"/>
                </a:solidFill>
              </a:rPr>
              <a:t>E</a:t>
            </a:r>
            <a:r>
              <a:rPr lang="en-US" sz="2400" baseline="-25000" dirty="0">
                <a:solidFill>
                  <a:srgbClr val="00B050"/>
                </a:solidFill>
              </a:rPr>
              <a:t>A rev</a:t>
            </a:r>
            <a:r>
              <a:rPr lang="en-US" sz="2400" dirty="0">
                <a:solidFill>
                  <a:srgbClr val="00B050"/>
                </a:solidFill>
              </a:rPr>
              <a:t> = [+324.4] – [-877.14 kJ] </a:t>
            </a:r>
          </a:p>
          <a:p>
            <a:pPr marL="1586" lvl="1" indent="0">
              <a:buNone/>
            </a:pPr>
            <a:r>
              <a:rPr lang="en-US" sz="2400" b="1" dirty="0">
                <a:solidFill>
                  <a:srgbClr val="00B050"/>
                </a:solidFill>
              </a:rPr>
              <a:t>E</a:t>
            </a:r>
            <a:r>
              <a:rPr lang="en-US" sz="2400" b="1" baseline="-25000" dirty="0">
                <a:solidFill>
                  <a:srgbClr val="00B050"/>
                </a:solidFill>
              </a:rPr>
              <a:t>A rev</a:t>
            </a:r>
            <a:r>
              <a:rPr lang="en-US" sz="2400" b="1" dirty="0">
                <a:solidFill>
                  <a:srgbClr val="00B050"/>
                </a:solidFill>
              </a:rPr>
              <a:t>  = +1201.5 kJ</a:t>
            </a:r>
          </a:p>
          <a:p>
            <a:pPr marL="1586" lvl="1" indent="0">
              <a:buNone/>
            </a:pPr>
            <a:endParaRPr lang="en-US" sz="2400" dirty="0">
              <a:sym typeface="Symbol"/>
            </a:endParaRPr>
          </a:p>
          <a:p>
            <a:pPr marL="1586" lvl="1" indent="0">
              <a:buNone/>
            </a:pPr>
            <a:r>
              <a:rPr lang="en-US" sz="2400" dirty="0">
                <a:solidFill>
                  <a:srgbClr val="0070C0"/>
                </a:solidFill>
                <a:sym typeface="Symbol"/>
              </a:rPr>
              <a:t></a:t>
            </a:r>
            <a:r>
              <a:rPr lang="en-US" sz="2400" i="1" dirty="0">
                <a:solidFill>
                  <a:srgbClr val="0070C0"/>
                </a:solidFill>
                <a:sym typeface="Symbol"/>
              </a:rPr>
              <a:t>H</a:t>
            </a:r>
            <a:r>
              <a:rPr lang="en-US" sz="2400" baseline="-25000" dirty="0">
                <a:solidFill>
                  <a:srgbClr val="0070C0"/>
                </a:solidFill>
                <a:sym typeface="Symbol"/>
              </a:rPr>
              <a:t>rxn</a:t>
            </a:r>
            <a:r>
              <a:rPr lang="en-US" sz="2400" dirty="0">
                <a:solidFill>
                  <a:srgbClr val="0070C0"/>
                </a:solidFill>
                <a:sym typeface="Symbol"/>
              </a:rPr>
              <a:t> = </a:t>
            </a:r>
            <a:r>
              <a:rPr lang="en-US" sz="2400" i="1" dirty="0">
                <a:solidFill>
                  <a:srgbClr val="0070C0"/>
                </a:solidFill>
                <a:sym typeface="Symbol"/>
              </a:rPr>
              <a:t>H</a:t>
            </a:r>
            <a:r>
              <a:rPr lang="en-US" sz="2400" baseline="-25000" dirty="0">
                <a:solidFill>
                  <a:srgbClr val="0070C0"/>
                </a:solidFill>
                <a:sym typeface="Symbol"/>
              </a:rPr>
              <a:t>f,products</a:t>
            </a:r>
            <a:r>
              <a:rPr lang="en-US" sz="2400" dirty="0">
                <a:solidFill>
                  <a:srgbClr val="0070C0"/>
                </a:solidFill>
                <a:sym typeface="Symbol"/>
              </a:rPr>
              <a:t> – </a:t>
            </a:r>
            <a:r>
              <a:rPr lang="en-US" sz="2400" i="1" dirty="0">
                <a:solidFill>
                  <a:srgbClr val="0070C0"/>
                </a:solidFill>
                <a:sym typeface="Symbol"/>
              </a:rPr>
              <a:t>H</a:t>
            </a:r>
            <a:r>
              <a:rPr lang="en-US" sz="2400" baseline="-25000" dirty="0">
                <a:solidFill>
                  <a:srgbClr val="0070C0"/>
                </a:solidFill>
                <a:sym typeface="Symbol"/>
              </a:rPr>
              <a:t>f,reactants</a:t>
            </a:r>
          </a:p>
          <a:p>
            <a:pPr marL="1586" lvl="1" indent="0">
              <a:buNone/>
            </a:pPr>
            <a:r>
              <a:rPr lang="en-US" sz="2400" dirty="0">
                <a:solidFill>
                  <a:srgbClr val="0070C0"/>
                </a:solidFill>
                <a:sym typeface="Symbol"/>
              </a:rPr>
              <a:t></a:t>
            </a:r>
            <a:r>
              <a:rPr lang="en-US" sz="2400" i="1" dirty="0">
                <a:solidFill>
                  <a:srgbClr val="0070C0"/>
                </a:solidFill>
                <a:sym typeface="Symbol"/>
              </a:rPr>
              <a:t>H</a:t>
            </a:r>
            <a:r>
              <a:rPr lang="en-US" sz="2400" baseline="-25000" dirty="0">
                <a:solidFill>
                  <a:srgbClr val="0070C0"/>
                </a:solidFill>
                <a:sym typeface="Symbol"/>
              </a:rPr>
              <a:t>rxn</a:t>
            </a:r>
            <a:r>
              <a:rPr lang="en-US" sz="2400" dirty="0">
                <a:solidFill>
                  <a:srgbClr val="0070C0"/>
                </a:solidFill>
                <a:sym typeface="Symbol"/>
              </a:rPr>
              <a:t> = [-74.8 kJ] – [- 877.14 kJ]</a:t>
            </a:r>
          </a:p>
          <a:p>
            <a:pPr marL="1586" lvl="1" indent="0">
              <a:buNone/>
            </a:pPr>
            <a:r>
              <a:rPr lang="en-US" sz="2400" b="1" dirty="0">
                <a:solidFill>
                  <a:srgbClr val="0070C0"/>
                </a:solidFill>
                <a:sym typeface="Symbol"/>
              </a:rPr>
              <a:t></a:t>
            </a:r>
            <a:r>
              <a:rPr lang="en-US" sz="2400" b="1" i="1" dirty="0">
                <a:solidFill>
                  <a:srgbClr val="0070C0"/>
                </a:solidFill>
                <a:sym typeface="Symbol"/>
              </a:rPr>
              <a:t>H</a:t>
            </a:r>
            <a:r>
              <a:rPr lang="en-US" sz="2400" b="1" baseline="-25000" dirty="0">
                <a:solidFill>
                  <a:srgbClr val="0070C0"/>
                </a:solidFill>
                <a:sym typeface="Symbol"/>
              </a:rPr>
              <a:t>rxn</a:t>
            </a:r>
            <a:r>
              <a:rPr lang="en-US" sz="2400" b="1" dirty="0">
                <a:solidFill>
                  <a:srgbClr val="0070C0"/>
                </a:solidFill>
                <a:sym typeface="Symbol"/>
              </a:rPr>
              <a:t> = </a:t>
            </a:r>
            <a:r>
              <a:rPr lang="en-US" sz="2400" b="1" dirty="0">
                <a:solidFill>
                  <a:srgbClr val="FF0000"/>
                </a:solidFill>
                <a:effectLst>
                  <a:outerShdw blurRad="38100" dist="38100" dir="2700000" algn="tl">
                    <a:srgbClr val="000000">
                      <a:alpha val="43137"/>
                    </a:srgbClr>
                  </a:outerShdw>
                </a:effectLst>
                <a:sym typeface="Symbol"/>
              </a:rPr>
              <a:t>+</a:t>
            </a:r>
            <a:r>
              <a:rPr lang="en-US" sz="2400" b="1" dirty="0">
                <a:solidFill>
                  <a:srgbClr val="0070C0"/>
                </a:solidFill>
                <a:sym typeface="Symbol"/>
              </a:rPr>
              <a:t>802.3 kJ</a:t>
            </a:r>
          </a:p>
          <a:p>
            <a:pPr marL="1586" lvl="1" indent="0">
              <a:buNone/>
            </a:pPr>
            <a:endParaRPr lang="en-US" sz="2100" dirty="0">
              <a:solidFill>
                <a:srgbClr val="FF0000"/>
              </a:solidFill>
            </a:endParaRPr>
          </a:p>
        </p:txBody>
      </p:sp>
      <p:cxnSp>
        <p:nvCxnSpPr>
          <p:cNvPr id="20" name="Straight Arrow Connector 19"/>
          <p:cNvCxnSpPr/>
          <p:nvPr/>
        </p:nvCxnSpPr>
        <p:spPr bwMode="auto">
          <a:xfrm>
            <a:off x="6476955" y="2267216"/>
            <a:ext cx="45" cy="2928248"/>
          </a:xfrm>
          <a:prstGeom prst="straightConnector1">
            <a:avLst/>
          </a:prstGeom>
          <a:noFill/>
          <a:ln w="28575" cap="flat" cmpd="sng" algn="ctr">
            <a:solidFill>
              <a:schemeClr val="tx1"/>
            </a:solidFill>
            <a:prstDash val="sysDash"/>
            <a:round/>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5701689" y="3955224"/>
            <a:ext cx="995497" cy="529184"/>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1900" dirty="0">
                <a:solidFill>
                  <a:srgbClr val="00B050"/>
                </a:solidFill>
              </a:rPr>
              <a:t>E</a:t>
            </a:r>
            <a:r>
              <a:rPr lang="en-US" sz="1900" baseline="-25000" dirty="0">
                <a:solidFill>
                  <a:srgbClr val="00B050"/>
                </a:solidFill>
              </a:rPr>
              <a:t>A rev</a:t>
            </a:r>
            <a:r>
              <a:rPr lang="en-US" sz="1900" dirty="0">
                <a:solidFill>
                  <a:srgbClr val="00B050"/>
                </a:solidFill>
              </a:rPr>
              <a:t> </a:t>
            </a:r>
            <a:r>
              <a:rPr lang="en-US" sz="1700" dirty="0">
                <a:solidFill>
                  <a:srgbClr val="000000"/>
                </a:solidFill>
                <a:latin typeface="Arial" charset="0"/>
                <a:ea typeface="+mn-ea"/>
              </a:rPr>
              <a:t> </a:t>
            </a:r>
          </a:p>
        </p:txBody>
      </p:sp>
      <p:pic>
        <p:nvPicPr>
          <p:cNvPr id="27" name="Picture 2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96" y="0"/>
            <a:ext cx="1143000" cy="1256030"/>
          </a:xfrm>
          <a:prstGeom prst="rect">
            <a:avLst/>
          </a:prstGeom>
          <a:noFill/>
          <a:ln>
            <a:noFill/>
          </a:ln>
          <a:effectLst/>
        </p:spPr>
      </p:pic>
      <p:grpSp>
        <p:nvGrpSpPr>
          <p:cNvPr id="28" name="Group 27">
            <a:extLst>
              <a:ext uri="{FF2B5EF4-FFF2-40B4-BE49-F238E27FC236}">
                <a16:creationId xmlns:a16="http://schemas.microsoft.com/office/drawing/2014/main" id="{C35DC363-FB3A-4075-ACC8-B05B90E0FEE7}"/>
              </a:ext>
            </a:extLst>
          </p:cNvPr>
          <p:cNvGrpSpPr/>
          <p:nvPr/>
        </p:nvGrpSpPr>
        <p:grpSpPr>
          <a:xfrm>
            <a:off x="4782308" y="1944778"/>
            <a:ext cx="3581998" cy="3642378"/>
            <a:chOff x="4782308" y="1944778"/>
            <a:chExt cx="3581998" cy="3642378"/>
          </a:xfrm>
        </p:grpSpPr>
        <p:sp>
          <p:nvSpPr>
            <p:cNvPr id="29" name="TextBox 28">
              <a:extLst>
                <a:ext uri="{FF2B5EF4-FFF2-40B4-BE49-F238E27FC236}">
                  <a16:creationId xmlns:a16="http://schemas.microsoft.com/office/drawing/2014/main" id="{BC2FA1D9-ED4D-48DA-BEF3-027D1244B4BD}"/>
                </a:ext>
              </a:extLst>
            </p:cNvPr>
            <p:cNvSpPr txBox="1"/>
            <p:nvPr/>
          </p:nvSpPr>
          <p:spPr>
            <a:xfrm>
              <a:off x="4782308" y="3250281"/>
              <a:ext cx="980649" cy="338554"/>
            </a:xfrm>
            <a:prstGeom prst="rect">
              <a:avLst/>
            </a:prstGeom>
            <a:noFill/>
          </p:spPr>
          <p:txBody>
            <a:bodyPr wrap="square" rtlCol="0">
              <a:spAutoFit/>
            </a:bodyPr>
            <a:lstStyle/>
            <a:p>
              <a:r>
                <a:rPr lang="en-US" sz="1600" i="1" dirty="0">
                  <a:solidFill>
                    <a:srgbClr val="FF0000"/>
                  </a:solidFill>
                  <a:latin typeface="Times New Roman" panose="02020603050405020304" pitchFamily="18" charset="0"/>
                  <a:cs typeface="Times New Roman" panose="02020603050405020304" pitchFamily="18" charset="0"/>
                </a:rPr>
                <a:t>Products </a:t>
              </a:r>
            </a:p>
          </p:txBody>
        </p:sp>
        <p:sp>
          <p:nvSpPr>
            <p:cNvPr id="30" name="TextBox 29">
              <a:extLst>
                <a:ext uri="{FF2B5EF4-FFF2-40B4-BE49-F238E27FC236}">
                  <a16:creationId xmlns:a16="http://schemas.microsoft.com/office/drawing/2014/main" id="{A611393D-466F-41E9-8988-C333B6310BB5}"/>
                </a:ext>
              </a:extLst>
            </p:cNvPr>
            <p:cNvSpPr txBox="1"/>
            <p:nvPr/>
          </p:nvSpPr>
          <p:spPr>
            <a:xfrm>
              <a:off x="7341067" y="5248602"/>
              <a:ext cx="1023239" cy="338554"/>
            </a:xfrm>
            <a:prstGeom prst="rect">
              <a:avLst/>
            </a:prstGeom>
            <a:noFill/>
          </p:spPr>
          <p:txBody>
            <a:bodyPr wrap="square" rtlCol="0">
              <a:spAutoFit/>
            </a:bodyPr>
            <a:lstStyle/>
            <a:p>
              <a:r>
                <a:rPr lang="en-US" sz="1600" i="1" dirty="0">
                  <a:solidFill>
                    <a:srgbClr val="FF0000"/>
                  </a:solidFill>
                  <a:latin typeface="Times New Roman" panose="02020603050405020304" pitchFamily="18" charset="0"/>
                  <a:cs typeface="Times New Roman" panose="02020603050405020304" pitchFamily="18" charset="0"/>
                </a:rPr>
                <a:t>Reactants </a:t>
              </a:r>
            </a:p>
          </p:txBody>
        </p:sp>
        <p:sp>
          <p:nvSpPr>
            <p:cNvPr id="31" name="TextBox 30">
              <a:extLst>
                <a:ext uri="{FF2B5EF4-FFF2-40B4-BE49-F238E27FC236}">
                  <a16:creationId xmlns:a16="http://schemas.microsoft.com/office/drawing/2014/main" id="{6FBED159-5660-43CD-8975-6BBC7CBEF78B}"/>
                </a:ext>
              </a:extLst>
            </p:cNvPr>
            <p:cNvSpPr txBox="1"/>
            <p:nvPr/>
          </p:nvSpPr>
          <p:spPr>
            <a:xfrm>
              <a:off x="5612933" y="1944778"/>
              <a:ext cx="1728134" cy="338554"/>
            </a:xfrm>
            <a:prstGeom prst="rect">
              <a:avLst/>
            </a:prstGeom>
            <a:noFill/>
          </p:spPr>
          <p:txBody>
            <a:bodyPr wrap="square" rtlCol="0">
              <a:spAutoFit/>
            </a:bodyPr>
            <a:lstStyle/>
            <a:p>
              <a:pPr algn="ctr"/>
              <a:r>
                <a:rPr lang="en-US" sz="1600" i="1" dirty="0">
                  <a:solidFill>
                    <a:srgbClr val="FF0000"/>
                  </a:solidFill>
                  <a:latin typeface="Times New Roman" panose="02020603050405020304" pitchFamily="18" charset="0"/>
                  <a:cs typeface="Times New Roman" panose="02020603050405020304" pitchFamily="18" charset="0"/>
                </a:rPr>
                <a:t>Activated complex</a:t>
              </a:r>
            </a:p>
          </p:txBody>
        </p:sp>
      </p:grpSp>
      <p:sp>
        <p:nvSpPr>
          <p:cNvPr id="2" name="TextBox 1">
            <a:extLst>
              <a:ext uri="{FF2B5EF4-FFF2-40B4-BE49-F238E27FC236}">
                <a16:creationId xmlns:a16="http://schemas.microsoft.com/office/drawing/2014/main" id="{08EDD31B-41BA-5EE8-5ED1-EE33C8C6B06C}"/>
              </a:ext>
            </a:extLst>
          </p:cNvPr>
          <p:cNvSpPr txBox="1"/>
          <p:nvPr/>
        </p:nvSpPr>
        <p:spPr>
          <a:xfrm>
            <a:off x="4895681" y="3903033"/>
            <a:ext cx="1046197" cy="516232"/>
          </a:xfrm>
          <a:prstGeom prst="rect">
            <a:avLst/>
          </a:prstGeom>
          <a:noFill/>
        </p:spPr>
        <p:txBody>
          <a:bodyPr wrap="square" lIns="191038" tIns="95536" rIns="191038" bIns="95536" rtlCol="0">
            <a:spAutoFit/>
          </a:bodyPr>
          <a:lstStyle/>
          <a:p>
            <a:pPr eaLnBrk="1" hangingPunct="1">
              <a:lnSpc>
                <a:spcPct val="115000"/>
              </a:lnSpc>
              <a:spcBef>
                <a:spcPct val="20000"/>
              </a:spcBef>
              <a:buClr>
                <a:srgbClr val="2877C4"/>
              </a:buClr>
              <a:buFont typeface="Wingdings" pitchFamily="2" charset="2"/>
              <a:buNone/>
            </a:pPr>
            <a:r>
              <a:rPr lang="en-US" sz="2000" b="1" dirty="0">
                <a:solidFill>
                  <a:srgbClr val="0070C0"/>
                </a:solidFill>
                <a:sym typeface="Symbol"/>
              </a:rPr>
              <a:t></a:t>
            </a:r>
            <a:r>
              <a:rPr lang="en-US" sz="2000" b="1" i="1" dirty="0" err="1">
                <a:solidFill>
                  <a:srgbClr val="0070C0"/>
                </a:solidFill>
                <a:sym typeface="Symbol"/>
              </a:rPr>
              <a:t>H</a:t>
            </a:r>
            <a:r>
              <a:rPr lang="en-US" sz="2000" b="1" baseline="-25000" dirty="0" err="1">
                <a:solidFill>
                  <a:srgbClr val="0070C0"/>
                </a:solidFill>
                <a:sym typeface="Symbol"/>
              </a:rPr>
              <a:t>rxn</a:t>
            </a:r>
            <a:r>
              <a:rPr lang="en-US" sz="1900" dirty="0">
                <a:solidFill>
                  <a:srgbClr val="00B050"/>
                </a:solidFill>
              </a:rPr>
              <a:t> </a:t>
            </a:r>
            <a:r>
              <a:rPr lang="en-US" sz="1700" dirty="0">
                <a:solidFill>
                  <a:srgbClr val="000000"/>
                </a:solidFill>
                <a:latin typeface="Arial" charset="0"/>
                <a:ea typeface="+mn-ea"/>
              </a:rPr>
              <a:t> </a:t>
            </a:r>
          </a:p>
        </p:txBody>
      </p:sp>
      <p:sp>
        <p:nvSpPr>
          <p:cNvPr id="8" name="Arrow: Up-Down 7">
            <a:extLst>
              <a:ext uri="{FF2B5EF4-FFF2-40B4-BE49-F238E27FC236}">
                <a16:creationId xmlns:a16="http://schemas.microsoft.com/office/drawing/2014/main" id="{24CFBDA8-3E3F-8379-035A-A712B05E243A}"/>
              </a:ext>
            </a:extLst>
          </p:cNvPr>
          <p:cNvSpPr/>
          <p:nvPr/>
        </p:nvSpPr>
        <p:spPr bwMode="auto">
          <a:xfrm>
            <a:off x="5705049" y="3292940"/>
            <a:ext cx="134107" cy="1900655"/>
          </a:xfrm>
          <a:prstGeom prst="upDownArrow">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421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500"/>
                            </p:stCondLst>
                            <p:childTnLst>
                              <p:par>
                                <p:cTn id="24" presetID="16" presetClass="entr" presetSubtype="42"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Effect transition="in" filter="fade">
                                      <p:cBhvr>
                                        <p:cTn id="31" dur="500"/>
                                        <p:tgtEl>
                                          <p:spTgt spid="1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6" end="6"/>
                                            </p:txEl>
                                          </p:spTgt>
                                        </p:tgtEl>
                                        <p:attrNameLst>
                                          <p:attrName>style.visibility</p:attrName>
                                        </p:attrNameLst>
                                      </p:cBhvr>
                                      <p:to>
                                        <p:strVal val="visible"/>
                                      </p:to>
                                    </p:set>
                                    <p:animEffect transition="in" filter="fade">
                                      <p:cBhvr>
                                        <p:cTn id="36" dur="500"/>
                                        <p:tgtEl>
                                          <p:spTgt spid="1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7" end="7"/>
                                            </p:txEl>
                                          </p:spTgt>
                                        </p:tgtEl>
                                        <p:attrNameLst>
                                          <p:attrName>style.visibility</p:attrName>
                                        </p:attrNameLst>
                                      </p:cBhvr>
                                      <p:to>
                                        <p:strVal val="visible"/>
                                      </p:to>
                                    </p:set>
                                    <p:animEffect transition="in" filter="fade">
                                      <p:cBhvr>
                                        <p:cTn id="41" dur="500"/>
                                        <p:tgtEl>
                                          <p:spTgt spid="1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par>
                          <p:cTn id="47" fill="hold">
                            <p:stCondLst>
                              <p:cond delay="500"/>
                            </p:stCondLst>
                            <p:childTnLst>
                              <p:par>
                                <p:cTn id="48" presetID="16" presetClass="entr" presetSubtype="42"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Horizont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343401" y="76200"/>
            <a:ext cx="4800600" cy="533400"/>
          </a:xfrm>
        </p:spPr>
        <p:txBody>
          <a:bodyPr/>
          <a:lstStyle/>
          <a:p>
            <a:r>
              <a:rPr lang="en-US" altLang="en-US" dirty="0">
                <a:solidFill>
                  <a:schemeClr val="accent1">
                    <a:lumMod val="50000"/>
                  </a:schemeClr>
                </a:solidFill>
              </a:rPr>
              <a:t>Factors Affecting Reaction Rates</a:t>
            </a:r>
          </a:p>
        </p:txBody>
      </p:sp>
      <p:sp>
        <p:nvSpPr>
          <p:cNvPr id="79877" name="Text Box 5"/>
          <p:cNvSpPr txBox="1">
            <a:spLocks noChangeArrowheads="1"/>
          </p:cNvSpPr>
          <p:nvPr/>
        </p:nvSpPr>
        <p:spPr bwMode="auto">
          <a:xfrm>
            <a:off x="152400" y="457215"/>
            <a:ext cx="8915399" cy="298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41" tIns="45321" rIns="90641" bIns="45321">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3600" b="1" dirty="0">
                <a:solidFill>
                  <a:srgbClr val="B54C8C"/>
                </a:solidFill>
              </a:rPr>
              <a:t>Catalysts </a:t>
            </a:r>
          </a:p>
          <a:p>
            <a:pPr marL="0" indent="0">
              <a:spcBef>
                <a:spcPts val="1200"/>
              </a:spcBef>
            </a:pPr>
            <a:r>
              <a:rPr lang="en-US" altLang="en-US" dirty="0"/>
              <a:t>Increasing the temperature is not always the best way to increase the rate of a reaction. Using a catalyst is often better.</a:t>
            </a:r>
          </a:p>
          <a:p>
            <a:pPr marL="0" indent="0" algn="ctr">
              <a:spcBef>
                <a:spcPts val="1200"/>
              </a:spcBef>
            </a:pPr>
            <a:endParaRPr lang="en-US" altLang="en-US" sz="1600" dirty="0"/>
          </a:p>
          <a:p>
            <a:pPr marL="0" indent="0" algn="ctr">
              <a:spcBef>
                <a:spcPts val="1200"/>
              </a:spcBef>
            </a:pPr>
            <a:r>
              <a:rPr lang="en-US" altLang="en-US" dirty="0"/>
              <a:t>Therapeutic Enzymes</a:t>
            </a:r>
          </a:p>
          <a:p>
            <a:pPr marL="0" indent="0">
              <a:spcBef>
                <a:spcPts val="1200"/>
              </a:spcBef>
            </a:pPr>
            <a:endParaRPr lang="en-US" altLang="en-US" dirty="0">
              <a:solidFill>
                <a:srgbClr val="FF0000"/>
              </a:solidFill>
            </a:endParaRPr>
          </a:p>
        </p:txBody>
      </p:sp>
      <p:pic>
        <p:nvPicPr>
          <p:cNvPr id="2" name="Picture 1">
            <a:extLst>
              <a:ext uri="{FF2B5EF4-FFF2-40B4-BE49-F238E27FC236}">
                <a16:creationId xmlns:a16="http://schemas.microsoft.com/office/drawing/2014/main" id="{EE7FA0CE-432C-40C4-868B-6BC4501FFE6B}"/>
              </a:ext>
            </a:extLst>
          </p:cNvPr>
          <p:cNvPicPr>
            <a:picLocks noChangeAspect="1"/>
          </p:cNvPicPr>
          <p:nvPr/>
        </p:nvPicPr>
        <p:blipFill>
          <a:blip r:embed="rId3"/>
          <a:stretch>
            <a:fillRect/>
          </a:stretch>
        </p:blipFill>
        <p:spPr>
          <a:xfrm>
            <a:off x="1600200" y="2820710"/>
            <a:ext cx="6203218" cy="4000847"/>
          </a:xfrm>
          <a:prstGeom prst="rect">
            <a:avLst/>
          </a:prstGeom>
        </p:spPr>
      </p:pic>
    </p:spTree>
    <p:extLst>
      <p:ext uri="{BB962C8B-B14F-4D97-AF65-F5344CB8AC3E}">
        <p14:creationId xmlns:p14="http://schemas.microsoft.com/office/powerpoint/2010/main" val="272589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7">
                                            <p:txEl>
                                              <p:pRg st="1" end="1"/>
                                            </p:txEl>
                                          </p:spTgt>
                                        </p:tgtEl>
                                        <p:attrNameLst>
                                          <p:attrName>style.visibility</p:attrName>
                                        </p:attrNameLst>
                                      </p:cBhvr>
                                      <p:to>
                                        <p:strVal val="visible"/>
                                      </p:to>
                                    </p:set>
                                    <p:animEffect transition="in" filter="fade">
                                      <p:cBhvr>
                                        <p:cTn id="7" dur="500"/>
                                        <p:tgtEl>
                                          <p:spTgt spid="798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Identifying Reaction Energy</a:t>
            </a:r>
          </a:p>
        </p:txBody>
      </p:sp>
      <p:sp>
        <p:nvSpPr>
          <p:cNvPr id="8" name="Content Placeholder 7"/>
          <p:cNvSpPr>
            <a:spLocks noGrp="1"/>
          </p:cNvSpPr>
          <p:nvPr>
            <p:ph sz="quarter" idx="15"/>
          </p:nvPr>
        </p:nvSpPr>
        <p:spPr>
          <a:xfrm>
            <a:off x="785533" y="1377155"/>
            <a:ext cx="8358467" cy="4876800"/>
          </a:xfrm>
          <a:solidFill>
            <a:schemeClr val="bg1"/>
          </a:solidFill>
        </p:spPr>
        <p:txBody>
          <a:bodyPr lIns="181494" tIns="90746">
            <a:normAutofit/>
          </a:bodyPr>
          <a:lstStyle/>
          <a:p>
            <a:endParaRPr lang="en-US" sz="3200" dirty="0"/>
          </a:p>
          <a:p>
            <a:r>
              <a:rPr lang="en-US" sz="3200" dirty="0"/>
              <a:t>Flaming Bubbles (exothermic reaction)</a:t>
            </a:r>
          </a:p>
          <a:p>
            <a:r>
              <a:rPr lang="en-US" sz="3600" b="1" dirty="0">
                <a:solidFill>
                  <a:srgbClr val="FF0000"/>
                </a:solidFill>
                <a:hlinkClick r:id="rId3"/>
              </a:rPr>
              <a:t>https://screencast-o-matic.com/watch/cFe0DXD4w2</a:t>
            </a:r>
            <a:r>
              <a:rPr lang="en-US" sz="3200" b="1" dirty="0">
                <a:solidFill>
                  <a:srgbClr val="FF0000"/>
                </a:solidFill>
              </a:rPr>
              <a:t> </a:t>
            </a:r>
            <a:endParaRPr lang="en-US" sz="3600" b="1" dirty="0">
              <a:solidFill>
                <a:srgbClr val="FF0000"/>
              </a:solidFill>
            </a:endParaRPr>
          </a:p>
        </p:txBody>
      </p:sp>
      <p:pic>
        <p:nvPicPr>
          <p:cNvPr id="10" name="Picture 9" descr="warm_up-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Tree>
    <p:extLst>
      <p:ext uri="{BB962C8B-B14F-4D97-AF65-F5344CB8AC3E}">
        <p14:creationId xmlns:p14="http://schemas.microsoft.com/office/powerpoint/2010/main" val="3115081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343401" y="76200"/>
            <a:ext cx="4800600" cy="533400"/>
          </a:xfrm>
        </p:spPr>
        <p:txBody>
          <a:bodyPr/>
          <a:lstStyle/>
          <a:p>
            <a:r>
              <a:rPr lang="en-US" altLang="en-US" dirty="0">
                <a:solidFill>
                  <a:schemeClr val="accent1">
                    <a:lumMod val="50000"/>
                  </a:schemeClr>
                </a:solidFill>
              </a:rPr>
              <a:t>Factors Affecting Reaction Rates</a:t>
            </a:r>
          </a:p>
        </p:txBody>
      </p:sp>
      <p:sp>
        <p:nvSpPr>
          <p:cNvPr id="79877" name="Text Box 5"/>
          <p:cNvSpPr txBox="1">
            <a:spLocks noChangeArrowheads="1"/>
          </p:cNvSpPr>
          <p:nvPr/>
        </p:nvSpPr>
        <p:spPr bwMode="auto">
          <a:xfrm>
            <a:off x="152400" y="457215"/>
            <a:ext cx="8915399" cy="310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41" tIns="45321" rIns="90641" bIns="45321">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3600" b="1" dirty="0">
                <a:solidFill>
                  <a:srgbClr val="B54C8C"/>
                </a:solidFill>
              </a:rPr>
              <a:t>Catalysts </a:t>
            </a:r>
          </a:p>
          <a:p>
            <a:pPr marL="0" indent="0">
              <a:spcBef>
                <a:spcPts val="1200"/>
              </a:spcBef>
            </a:pPr>
            <a:r>
              <a:rPr lang="en-US" altLang="en-US" sz="2800" dirty="0">
                <a:solidFill>
                  <a:srgbClr val="0070C0"/>
                </a:solidFill>
              </a:rPr>
              <a:t>A catalyst is a substance that increases the rate of a reaction </a:t>
            </a:r>
            <a:r>
              <a:rPr lang="en-US" altLang="en-US" sz="2800" dirty="0">
                <a:solidFill>
                  <a:srgbClr val="00B050"/>
                </a:solidFill>
              </a:rPr>
              <a:t>without being used up </a:t>
            </a:r>
            <a:r>
              <a:rPr lang="en-US" altLang="en-US" sz="2800" dirty="0">
                <a:solidFill>
                  <a:srgbClr val="0070C0"/>
                </a:solidFill>
              </a:rPr>
              <a:t>during the reaction. (</a:t>
            </a:r>
            <a:r>
              <a:rPr lang="en-US" altLang="en-US" sz="2800" i="1" dirty="0">
                <a:solidFill>
                  <a:srgbClr val="00B050"/>
                </a:solidFill>
                <a:latin typeface="Times New Roman" panose="02020603050405020304" pitchFamily="18" charset="0"/>
                <a:cs typeface="Times New Roman" panose="02020603050405020304" pitchFamily="18" charset="0"/>
              </a:rPr>
              <a:t>e.g. the “horse” in the Bedouin story</a:t>
            </a:r>
            <a:r>
              <a:rPr lang="en-US" altLang="en-US" sz="2800" dirty="0">
                <a:solidFill>
                  <a:srgbClr val="0070C0"/>
                </a:solidFill>
              </a:rPr>
              <a:t>)</a:t>
            </a:r>
          </a:p>
          <a:p>
            <a:pPr marL="0" indent="0">
              <a:spcBef>
                <a:spcPts val="1200"/>
              </a:spcBef>
            </a:pPr>
            <a:r>
              <a:rPr lang="en-US" altLang="en-US" sz="2800" dirty="0">
                <a:solidFill>
                  <a:srgbClr val="FF0000"/>
                </a:solidFill>
              </a:rPr>
              <a:t>Catalysts permit reactions to proceed along a lower energy path.</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136" r="10579"/>
          <a:stretch/>
        </p:blipFill>
        <p:spPr bwMode="auto">
          <a:xfrm>
            <a:off x="2209800" y="3499572"/>
            <a:ext cx="6705601" cy="3262350"/>
          </a:xfrm>
          <a:prstGeom prst="rect">
            <a:avLst/>
          </a:prstGeom>
          <a:noFill/>
          <a:ln w="19050">
            <a:solidFill>
              <a:schemeClr val="accent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7">
                                            <p:txEl>
                                              <p:pRg st="1" end="1"/>
                                            </p:txEl>
                                          </p:spTgt>
                                        </p:tgtEl>
                                        <p:attrNameLst>
                                          <p:attrName>style.visibility</p:attrName>
                                        </p:attrNameLst>
                                      </p:cBhvr>
                                      <p:to>
                                        <p:strVal val="visible"/>
                                      </p:to>
                                    </p:set>
                                    <p:animEffect transition="in" filter="fade">
                                      <p:cBhvr>
                                        <p:cTn id="7" dur="500"/>
                                        <p:tgtEl>
                                          <p:spTgt spid="798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877">
                                            <p:txEl>
                                              <p:pRg st="2" end="2"/>
                                            </p:txEl>
                                          </p:spTgt>
                                        </p:tgtEl>
                                        <p:attrNameLst>
                                          <p:attrName>style.visibility</p:attrName>
                                        </p:attrNameLst>
                                      </p:cBhvr>
                                      <p:to>
                                        <p:strVal val="visible"/>
                                      </p:to>
                                    </p:set>
                                    <p:animEffect transition="in" filter="fade">
                                      <p:cBhvr>
                                        <p:cTn id="17" dur="500"/>
                                        <p:tgtEl>
                                          <p:spTgt spid="798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343401" y="76200"/>
            <a:ext cx="4800600" cy="533400"/>
          </a:xfrm>
        </p:spPr>
        <p:txBody>
          <a:bodyPr/>
          <a:lstStyle/>
          <a:p>
            <a:r>
              <a:rPr lang="en-US" altLang="en-US" dirty="0">
                <a:solidFill>
                  <a:schemeClr val="accent1">
                    <a:lumMod val="50000"/>
                  </a:schemeClr>
                </a:solidFill>
              </a:rPr>
              <a:t>Factors Affecting Reaction Rates</a:t>
            </a:r>
          </a:p>
        </p:txBody>
      </p:sp>
      <p:sp>
        <p:nvSpPr>
          <p:cNvPr id="79877" name="Text Box 5"/>
          <p:cNvSpPr txBox="1">
            <a:spLocks noChangeArrowheads="1"/>
          </p:cNvSpPr>
          <p:nvPr/>
        </p:nvSpPr>
        <p:spPr bwMode="auto">
          <a:xfrm>
            <a:off x="152400" y="457216"/>
            <a:ext cx="8915399" cy="116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41" tIns="45321" rIns="90641" bIns="45321">
            <a:spAutoFit/>
          </a:bodyPr>
          <a:lstStyle>
            <a:lvl1pPr marL="344488" indent="-344488">
              <a:defRPr sz="2400">
                <a:solidFill>
                  <a:schemeClr val="tx1"/>
                </a:solidFill>
                <a:latin typeface="Arial" panose="020B0604020202020204" pitchFamily="34" charset="0"/>
                <a:ea typeface="ＭＳ Ｐゴシック" panose="020B0600070205080204" pitchFamily="34" charset="-128"/>
              </a:defRPr>
            </a:lvl1pPr>
            <a:lvl2pPr marL="4587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ct val="50000"/>
              </a:spcBef>
            </a:pPr>
            <a:r>
              <a:rPr lang="en-US" altLang="en-US" sz="3600" b="1" dirty="0">
                <a:solidFill>
                  <a:srgbClr val="B54C8C"/>
                </a:solidFill>
              </a:rPr>
              <a:t>Catalysts </a:t>
            </a:r>
          </a:p>
          <a:p>
            <a:pPr marL="0" indent="0">
              <a:spcBef>
                <a:spcPts val="1200"/>
              </a:spcBef>
            </a:pPr>
            <a:endParaRPr lang="en-US" altLang="en-US" dirty="0">
              <a:solidFill>
                <a:srgbClr val="FF0000"/>
              </a:solidFill>
            </a:endParaRPr>
          </a:p>
        </p:txBody>
      </p:sp>
      <p:pic>
        <p:nvPicPr>
          <p:cNvPr id="5" name="Picture 6" descr="54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2375545"/>
            <a:ext cx="5238750" cy="4432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txBox="1">
            <a:spLocks noChangeArrowheads="1"/>
          </p:cNvSpPr>
          <p:nvPr/>
        </p:nvSpPr>
        <p:spPr bwMode="auto">
          <a:xfrm>
            <a:off x="182880" y="1232545"/>
            <a:ext cx="8884920" cy="128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t" anchorCtr="0" compatLnSpc="1">
            <a:prstTxWarp prst="textNoShape">
              <a:avLst/>
            </a:prstTxWarp>
          </a:bodyPr>
          <a:lstStyle>
            <a:lvl1pPr marL="341727" indent="-341727" algn="l" rtl="0" fontAlgn="base">
              <a:spcBef>
                <a:spcPct val="20000"/>
              </a:spcBef>
              <a:spcAft>
                <a:spcPct val="0"/>
              </a:spcAft>
              <a:defRPr sz="3200" kern="1200">
                <a:solidFill>
                  <a:schemeClr val="tx1"/>
                </a:solidFill>
                <a:latin typeface="+mn-lt"/>
                <a:ea typeface="+mn-ea"/>
                <a:cs typeface="+mn-cs"/>
              </a:defRPr>
            </a:lvl1pPr>
            <a:lvl2pPr marL="740398" indent="-284772" algn="l" rtl="0" fontAlgn="base">
              <a:spcBef>
                <a:spcPct val="20000"/>
              </a:spcBef>
              <a:spcAft>
                <a:spcPct val="0"/>
              </a:spcAft>
              <a:buChar char="–"/>
              <a:defRPr sz="2700" kern="1200">
                <a:solidFill>
                  <a:schemeClr val="tx1"/>
                </a:solidFill>
                <a:latin typeface="+mn-lt"/>
                <a:ea typeface="+mn-ea"/>
                <a:cs typeface="+mn-cs"/>
              </a:defRPr>
            </a:lvl2pPr>
            <a:lvl3pPr marL="1139073" indent="-227813" algn="l" rtl="0" fontAlgn="base">
              <a:spcBef>
                <a:spcPct val="20000"/>
              </a:spcBef>
              <a:spcAft>
                <a:spcPct val="0"/>
              </a:spcAft>
              <a:buChar char="•"/>
              <a:defRPr sz="2300" kern="1200">
                <a:solidFill>
                  <a:schemeClr val="tx1"/>
                </a:solidFill>
                <a:latin typeface="+mn-lt"/>
                <a:ea typeface="+mn-ea"/>
                <a:cs typeface="+mn-cs"/>
              </a:defRPr>
            </a:lvl3pPr>
            <a:lvl4pPr marL="1594709" indent="-227813" algn="l" rtl="0" fontAlgn="base">
              <a:spcBef>
                <a:spcPct val="20000"/>
              </a:spcBef>
              <a:spcAft>
                <a:spcPct val="0"/>
              </a:spcAft>
              <a:buChar char="–"/>
              <a:defRPr sz="2100" kern="1200">
                <a:solidFill>
                  <a:schemeClr val="tx1"/>
                </a:solidFill>
                <a:latin typeface="+mn-lt"/>
                <a:ea typeface="+mn-ea"/>
                <a:cs typeface="+mn-cs"/>
              </a:defRPr>
            </a:lvl4pPr>
            <a:lvl5pPr marL="2050339" indent="-227813" algn="l" rtl="0" fontAlgn="base">
              <a:spcBef>
                <a:spcPct val="20000"/>
              </a:spcBef>
              <a:spcAft>
                <a:spcPct val="0"/>
              </a:spcAft>
              <a:buChar char="»"/>
              <a:defRPr sz="2100" kern="1200">
                <a:solidFill>
                  <a:schemeClr val="tx1"/>
                </a:solidFill>
                <a:latin typeface="+mn-lt"/>
                <a:ea typeface="+mn-ea"/>
                <a:cs typeface="+mn-cs"/>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eaLnBrk="1" hangingPunct="1"/>
            <a:r>
              <a:rPr lang="en-US" altLang="en-US" sz="2300" dirty="0">
                <a:solidFill>
                  <a:srgbClr val="00B0F0"/>
                </a:solidFill>
              </a:rPr>
              <a:t>The rate of reaction of hydrogen and oxygen at room temperature is negligible. But with a small amount of platinum (Pt) as a catalyst, the reaction is rapid.</a:t>
            </a:r>
          </a:p>
          <a:p>
            <a:pPr marL="0" indent="0" eaLnBrk="1" hangingPunct="1"/>
            <a:endParaRPr lang="en-US" altLang="en-US" sz="2300" dirty="0"/>
          </a:p>
          <a:p>
            <a:pPr marL="0" indent="0" eaLnBrk="1" hangingPunct="1"/>
            <a:endParaRPr lang="en-US" altLang="en-US" sz="2300" dirty="0"/>
          </a:p>
          <a:p>
            <a:pPr marL="0" indent="0" eaLnBrk="1" hangingPunct="1"/>
            <a:endParaRPr lang="en-US" altLang="en-US" sz="2300" dirty="0"/>
          </a:p>
        </p:txBody>
      </p:sp>
      <p:grpSp>
        <p:nvGrpSpPr>
          <p:cNvPr id="7" name="Group 11"/>
          <p:cNvGrpSpPr>
            <a:grpSpLocks/>
          </p:cNvGrpSpPr>
          <p:nvPr/>
        </p:nvGrpSpPr>
        <p:grpSpPr bwMode="auto">
          <a:xfrm>
            <a:off x="182881" y="2514600"/>
            <a:ext cx="7696201" cy="533400"/>
            <a:chOff x="384" y="2633"/>
            <a:chExt cx="4848" cy="336"/>
          </a:xfrm>
        </p:grpSpPr>
        <p:sp>
          <p:nvSpPr>
            <p:cNvPr id="8" name="Text Box 6"/>
            <p:cNvSpPr txBox="1">
              <a:spLocks noChangeArrowheads="1"/>
            </p:cNvSpPr>
            <p:nvPr/>
          </p:nvSpPr>
          <p:spPr bwMode="auto">
            <a:xfrm>
              <a:off x="384" y="2688"/>
              <a:ext cx="484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2H</a:t>
              </a:r>
              <a:r>
                <a:rPr lang="en-US" altLang="en-US" baseline="-25000" dirty="0"/>
                <a:t>2</a:t>
              </a:r>
              <a:r>
                <a:rPr lang="en-US" altLang="en-US" dirty="0"/>
                <a:t>(</a:t>
              </a:r>
              <a:r>
                <a:rPr lang="en-US" altLang="en-US" i="1" dirty="0"/>
                <a:t>g</a:t>
              </a:r>
              <a:r>
                <a:rPr lang="en-US" altLang="en-US" dirty="0"/>
                <a:t>) + O</a:t>
              </a:r>
              <a:r>
                <a:rPr lang="en-US" altLang="en-US" baseline="-25000" dirty="0"/>
                <a:t>2</a:t>
              </a:r>
              <a:r>
                <a:rPr lang="en-US" altLang="en-US" dirty="0"/>
                <a:t>(</a:t>
              </a:r>
              <a:r>
                <a:rPr lang="en-US" altLang="en-US" i="1" dirty="0"/>
                <a:t>g</a:t>
              </a:r>
              <a:r>
                <a:rPr lang="en-US" altLang="en-US" dirty="0"/>
                <a:t>)            2H</a:t>
              </a:r>
              <a:r>
                <a:rPr lang="en-US" altLang="en-US" baseline="-25000" dirty="0"/>
                <a:t>2</a:t>
              </a:r>
              <a:r>
                <a:rPr lang="en-US" altLang="en-US" dirty="0"/>
                <a:t>O(</a:t>
              </a:r>
              <a:r>
                <a:rPr lang="en-US" altLang="en-US" i="1" dirty="0"/>
                <a:t>l</a:t>
              </a:r>
              <a:r>
                <a:rPr lang="en-US" altLang="en-US" dirty="0"/>
                <a:t>)</a:t>
              </a:r>
            </a:p>
          </p:txBody>
        </p:sp>
        <p:grpSp>
          <p:nvGrpSpPr>
            <p:cNvPr id="9" name="Group 7"/>
            <p:cNvGrpSpPr>
              <a:grpSpLocks/>
            </p:cNvGrpSpPr>
            <p:nvPr/>
          </p:nvGrpSpPr>
          <p:grpSpPr bwMode="auto">
            <a:xfrm>
              <a:off x="1661" y="2633"/>
              <a:ext cx="528" cy="242"/>
              <a:chOff x="1661" y="1481"/>
              <a:chExt cx="528" cy="242"/>
            </a:xfrm>
          </p:grpSpPr>
          <p:sp>
            <p:nvSpPr>
              <p:cNvPr id="10" name="Line 8"/>
              <p:cNvSpPr>
                <a:spLocks noChangeShapeType="1"/>
              </p:cNvSpPr>
              <p:nvPr/>
            </p:nvSpPr>
            <p:spPr bwMode="auto">
              <a:xfrm>
                <a:off x="1661" y="1701"/>
                <a:ext cx="528"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Text Box 9"/>
              <p:cNvSpPr txBox="1">
                <a:spLocks noChangeArrowheads="1"/>
              </p:cNvSpPr>
              <p:nvPr/>
            </p:nvSpPr>
            <p:spPr bwMode="auto">
              <a:xfrm>
                <a:off x="1757" y="1481"/>
                <a:ext cx="33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900" dirty="0">
                    <a:solidFill>
                      <a:srgbClr val="C00000"/>
                    </a:solidFill>
                  </a:rPr>
                  <a:t>Pt</a:t>
                </a:r>
              </a:p>
            </p:txBody>
          </p:sp>
        </p:grpSp>
      </p:grpSp>
      <p:sp>
        <p:nvSpPr>
          <p:cNvPr id="2" name="Rectangle 1"/>
          <p:cNvSpPr/>
          <p:nvPr/>
        </p:nvSpPr>
        <p:spPr>
          <a:xfrm>
            <a:off x="137478" y="3409241"/>
            <a:ext cx="3596323" cy="2723334"/>
          </a:xfrm>
          <a:prstGeom prst="rect">
            <a:avLst/>
          </a:prstGeom>
        </p:spPr>
        <p:txBody>
          <a:bodyPr wrap="square" lIns="90956" tIns="45478" rIns="90956" bIns="45478">
            <a:spAutoFit/>
          </a:bodyPr>
          <a:lstStyle/>
          <a:p>
            <a:pPr eaLnBrk="1" hangingPunct="1"/>
            <a:r>
              <a:rPr lang="en-US" altLang="en-US" dirty="0">
                <a:solidFill>
                  <a:srgbClr val="FF0000"/>
                </a:solidFill>
              </a:rPr>
              <a:t>Pt </a:t>
            </a:r>
            <a:r>
              <a:rPr lang="en-US" altLang="en-US" dirty="0"/>
              <a:t>is not consumed &amp; therefore, is not a reactant in the chemical equation.</a:t>
            </a:r>
          </a:p>
          <a:p>
            <a:pPr eaLnBrk="1" hangingPunct="1">
              <a:spcBef>
                <a:spcPts val="601"/>
              </a:spcBef>
            </a:pPr>
            <a:endParaRPr lang="en-US" altLang="en-US" dirty="0">
              <a:solidFill>
                <a:srgbClr val="FF0000"/>
              </a:solidFill>
            </a:endParaRPr>
          </a:p>
          <a:p>
            <a:pPr eaLnBrk="1" hangingPunct="1">
              <a:spcBef>
                <a:spcPts val="601"/>
              </a:spcBef>
            </a:pPr>
            <a:r>
              <a:rPr lang="en-US" altLang="en-US" dirty="0">
                <a:solidFill>
                  <a:srgbClr val="FF0000"/>
                </a:solidFill>
              </a:rPr>
              <a:t>The catalyst is often written above the yield arrow.</a:t>
            </a:r>
          </a:p>
        </p:txBody>
      </p:sp>
    </p:spTree>
    <p:extLst>
      <p:ext uri="{BB962C8B-B14F-4D97-AF65-F5344CB8AC3E}">
        <p14:creationId xmlns:p14="http://schemas.microsoft.com/office/powerpoint/2010/main" val="35789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343401" y="76200"/>
            <a:ext cx="4800600" cy="533400"/>
          </a:xfrm>
        </p:spPr>
        <p:txBody>
          <a:bodyPr/>
          <a:lstStyle/>
          <a:p>
            <a:r>
              <a:rPr lang="en-US" altLang="en-US" dirty="0">
                <a:solidFill>
                  <a:schemeClr val="accent1">
                    <a:lumMod val="50000"/>
                  </a:schemeClr>
                </a:solidFill>
              </a:rPr>
              <a:t>Factors Affecting Reaction Rates</a:t>
            </a:r>
          </a:p>
        </p:txBody>
      </p:sp>
      <p:sp>
        <p:nvSpPr>
          <p:cNvPr id="95235" name="Rectangle 3"/>
          <p:cNvSpPr>
            <a:spLocks noGrp="1" noChangeArrowheads="1"/>
          </p:cNvSpPr>
          <p:nvPr>
            <p:ph type="body" idx="1"/>
          </p:nvPr>
        </p:nvSpPr>
        <p:spPr>
          <a:xfrm>
            <a:off x="152400" y="632791"/>
            <a:ext cx="8839200" cy="3740723"/>
          </a:xfrm>
        </p:spPr>
        <p:txBody>
          <a:bodyPr/>
          <a:lstStyle/>
          <a:p>
            <a:pPr marL="0" indent="0"/>
            <a:r>
              <a:rPr lang="en-US" altLang="en-US" sz="3600" dirty="0">
                <a:solidFill>
                  <a:srgbClr val="00B050"/>
                </a:solidFill>
              </a:rPr>
              <a:t>I</a:t>
            </a:r>
            <a:r>
              <a:rPr lang="en-US" altLang="en-US" sz="3600" b="1" dirty="0">
                <a:solidFill>
                  <a:srgbClr val="00B050"/>
                </a:solidFill>
              </a:rPr>
              <a:t>nhibitors</a:t>
            </a:r>
            <a:r>
              <a:rPr lang="en-US" altLang="en-US" sz="2300" dirty="0">
                <a:solidFill>
                  <a:srgbClr val="00B050"/>
                </a:solidFill>
              </a:rPr>
              <a:t> </a:t>
            </a:r>
          </a:p>
          <a:p>
            <a:pPr marL="0" indent="0"/>
            <a:r>
              <a:rPr lang="en-US" altLang="en-US" sz="2300" dirty="0"/>
              <a:t>are substances that interfere with the action of a catalyst. Some inhibitors work by reaction with, or “poisoning,” the catalyst itself.</a:t>
            </a:r>
          </a:p>
          <a:p>
            <a:pPr marL="0" indent="0">
              <a:spcBef>
                <a:spcPts val="1200"/>
              </a:spcBef>
            </a:pPr>
            <a:r>
              <a:rPr lang="en-US" altLang="en-US" sz="2300" dirty="0">
                <a:solidFill>
                  <a:srgbClr val="FF0000"/>
                </a:solidFill>
              </a:rPr>
              <a:t>Thus, the inhibitor reduces the amount of catalyst available for a reaction and are often called “negative catalysts”.</a:t>
            </a:r>
          </a:p>
          <a:p>
            <a:pPr marL="0" indent="0">
              <a:spcBef>
                <a:spcPts val="1200"/>
              </a:spcBef>
            </a:pPr>
            <a:r>
              <a:rPr lang="en-US" altLang="en-US" sz="2300" dirty="0">
                <a:solidFill>
                  <a:srgbClr val="00B050"/>
                </a:solidFill>
              </a:rPr>
              <a:t>Reactions slow or even stop when a catalyst is inhibited.</a:t>
            </a:r>
          </a:p>
        </p:txBody>
      </p:sp>
      <p:pic>
        <p:nvPicPr>
          <p:cNvPr id="6" name="Picture 5"/>
          <p:cNvPicPr>
            <a:picLocks noChangeAspect="1"/>
          </p:cNvPicPr>
          <p:nvPr/>
        </p:nvPicPr>
        <p:blipFill>
          <a:blip r:embed="rId3"/>
          <a:stretch>
            <a:fillRect/>
          </a:stretch>
        </p:blipFill>
        <p:spPr>
          <a:xfrm>
            <a:off x="1981202" y="3633983"/>
            <a:ext cx="5181598" cy="2998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animEffect transition="in" filter="fade">
                                      <p:cBhvr>
                                        <p:cTn id="7" dur="500"/>
                                        <p:tgtEl>
                                          <p:spTgt spid="952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5">
                                            <p:txEl>
                                              <p:pRg st="2" end="2"/>
                                            </p:txEl>
                                          </p:spTgt>
                                        </p:tgtEl>
                                        <p:attrNameLst>
                                          <p:attrName>style.visibility</p:attrName>
                                        </p:attrNameLst>
                                      </p:cBhvr>
                                      <p:to>
                                        <p:strVal val="visible"/>
                                      </p:to>
                                    </p:set>
                                    <p:animEffect transition="in" filter="fade">
                                      <p:cBhvr>
                                        <p:cTn id="12" dur="500"/>
                                        <p:tgtEl>
                                          <p:spTgt spid="952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35">
                                            <p:txEl>
                                              <p:pRg st="3" end="3"/>
                                            </p:txEl>
                                          </p:spTgt>
                                        </p:tgtEl>
                                        <p:attrNameLst>
                                          <p:attrName>style.visibility</p:attrName>
                                        </p:attrNameLst>
                                      </p:cBhvr>
                                      <p:to>
                                        <p:strVal val="visible"/>
                                      </p:to>
                                    </p:set>
                                    <p:animEffect transition="in" filter="fade">
                                      <p:cBhvr>
                                        <p:cTn id="17" dur="500"/>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343401" y="76200"/>
            <a:ext cx="4800600" cy="533400"/>
          </a:xfrm>
        </p:spPr>
        <p:txBody>
          <a:bodyPr/>
          <a:lstStyle/>
          <a:p>
            <a:r>
              <a:rPr lang="en-US" altLang="en-US" dirty="0">
                <a:solidFill>
                  <a:schemeClr val="accent1">
                    <a:lumMod val="50000"/>
                  </a:schemeClr>
                </a:solidFill>
              </a:rPr>
              <a:t>Factors Affecting Reaction Rates</a:t>
            </a:r>
          </a:p>
        </p:txBody>
      </p:sp>
      <p:sp>
        <p:nvSpPr>
          <p:cNvPr id="95235" name="Rectangle 3"/>
          <p:cNvSpPr>
            <a:spLocks noGrp="1" noChangeArrowheads="1"/>
          </p:cNvSpPr>
          <p:nvPr>
            <p:ph type="body" idx="1"/>
          </p:nvPr>
        </p:nvSpPr>
        <p:spPr>
          <a:xfrm>
            <a:off x="152400" y="316396"/>
            <a:ext cx="8839200" cy="4373571"/>
          </a:xfrm>
        </p:spPr>
        <p:txBody>
          <a:bodyPr/>
          <a:lstStyle/>
          <a:p>
            <a:pPr marL="0" indent="0"/>
            <a:r>
              <a:rPr lang="en-US" altLang="en-US" sz="3600" dirty="0">
                <a:solidFill>
                  <a:srgbClr val="00B050"/>
                </a:solidFill>
              </a:rPr>
              <a:t>I</a:t>
            </a:r>
            <a:r>
              <a:rPr lang="en-US" altLang="en-US" sz="3600" b="1" dirty="0">
                <a:solidFill>
                  <a:srgbClr val="00B050"/>
                </a:solidFill>
              </a:rPr>
              <a:t>nhibitors</a:t>
            </a:r>
            <a:r>
              <a:rPr lang="en-US" altLang="en-US" sz="2300" dirty="0">
                <a:solidFill>
                  <a:srgbClr val="00B050"/>
                </a:solidFill>
              </a:rPr>
              <a:t> </a:t>
            </a:r>
          </a:p>
          <a:p>
            <a:pPr marL="0" indent="0">
              <a:spcBef>
                <a:spcPts val="1200"/>
              </a:spcBef>
            </a:pPr>
            <a:r>
              <a:rPr lang="en-US" altLang="en-US" sz="2300" dirty="0"/>
              <a:t>Examples of Enzyme inhibitors used in various human disease states:</a:t>
            </a:r>
          </a:p>
          <a:p>
            <a:pPr marL="0" indent="0"/>
            <a:endParaRPr lang="en-US" altLang="en-US" sz="2300" dirty="0">
              <a:solidFill>
                <a:srgbClr val="00B050"/>
              </a:solidFill>
            </a:endParaRPr>
          </a:p>
          <a:p>
            <a:pPr marL="0" indent="0"/>
            <a:endParaRPr lang="en-US" altLang="en-US" sz="2300" dirty="0">
              <a:solidFill>
                <a:srgbClr val="00B050"/>
              </a:solidFill>
            </a:endParaRPr>
          </a:p>
          <a:p>
            <a:pPr marL="0" indent="0"/>
            <a:endParaRPr lang="en-US" altLang="en-US" sz="2300" dirty="0">
              <a:solidFill>
                <a:srgbClr val="00B050"/>
              </a:solidFill>
            </a:endParaRPr>
          </a:p>
          <a:p>
            <a:pPr marL="0" indent="0"/>
            <a:endParaRPr lang="en-US" altLang="en-US" sz="2300" dirty="0">
              <a:solidFill>
                <a:srgbClr val="00B050"/>
              </a:solidFill>
            </a:endParaRPr>
          </a:p>
          <a:p>
            <a:pPr marL="0" indent="0"/>
            <a:endParaRPr lang="en-US" altLang="en-US" sz="1500" dirty="0">
              <a:solidFill>
                <a:srgbClr val="00B050"/>
              </a:solidFill>
            </a:endParaRPr>
          </a:p>
          <a:p>
            <a:pPr marL="0" indent="0"/>
            <a:endParaRPr lang="en-US" altLang="en-US" sz="2300" dirty="0">
              <a:solidFill>
                <a:srgbClr val="0070C0"/>
              </a:solidFill>
            </a:endParaRPr>
          </a:p>
        </p:txBody>
      </p:sp>
      <p:pic>
        <p:nvPicPr>
          <p:cNvPr id="2" name="Picture 1">
            <a:extLst>
              <a:ext uri="{FF2B5EF4-FFF2-40B4-BE49-F238E27FC236}">
                <a16:creationId xmlns:a16="http://schemas.microsoft.com/office/drawing/2014/main" id="{1E3D9345-C562-47F1-BC2C-FBD2DC5512DF}"/>
              </a:ext>
            </a:extLst>
          </p:cNvPr>
          <p:cNvPicPr>
            <a:picLocks noChangeAspect="1"/>
          </p:cNvPicPr>
          <p:nvPr/>
        </p:nvPicPr>
        <p:blipFill>
          <a:blip r:embed="rId3"/>
          <a:stretch>
            <a:fillRect/>
          </a:stretch>
        </p:blipFill>
        <p:spPr>
          <a:xfrm>
            <a:off x="1524000" y="1447800"/>
            <a:ext cx="5900697" cy="2115009"/>
          </a:xfrm>
          <a:prstGeom prst="rect">
            <a:avLst/>
          </a:prstGeom>
        </p:spPr>
      </p:pic>
      <p:pic>
        <p:nvPicPr>
          <p:cNvPr id="3" name="Picture 2">
            <a:extLst>
              <a:ext uri="{FF2B5EF4-FFF2-40B4-BE49-F238E27FC236}">
                <a16:creationId xmlns:a16="http://schemas.microsoft.com/office/drawing/2014/main" id="{6B276E69-1E06-439A-A8F8-021F4DC366AB}"/>
              </a:ext>
            </a:extLst>
          </p:cNvPr>
          <p:cNvPicPr>
            <a:picLocks noChangeAspect="1"/>
          </p:cNvPicPr>
          <p:nvPr/>
        </p:nvPicPr>
        <p:blipFill>
          <a:blip r:embed="rId4"/>
          <a:stretch>
            <a:fillRect/>
          </a:stretch>
        </p:blipFill>
        <p:spPr>
          <a:xfrm>
            <a:off x="158338" y="4176594"/>
            <a:ext cx="2316681" cy="1653683"/>
          </a:xfrm>
          <a:prstGeom prst="rect">
            <a:avLst/>
          </a:prstGeom>
        </p:spPr>
      </p:pic>
      <p:sp>
        <p:nvSpPr>
          <p:cNvPr id="4" name="Rectangle 3">
            <a:extLst>
              <a:ext uri="{FF2B5EF4-FFF2-40B4-BE49-F238E27FC236}">
                <a16:creationId xmlns:a16="http://schemas.microsoft.com/office/drawing/2014/main" id="{4D0A04CA-84B8-4B0E-8BE6-91D94FAC82C2}"/>
              </a:ext>
            </a:extLst>
          </p:cNvPr>
          <p:cNvSpPr/>
          <p:nvPr/>
        </p:nvSpPr>
        <p:spPr>
          <a:xfrm>
            <a:off x="2475019" y="3733800"/>
            <a:ext cx="6668981" cy="2831544"/>
          </a:xfrm>
          <a:prstGeom prst="rect">
            <a:avLst/>
          </a:prstGeom>
        </p:spPr>
        <p:txBody>
          <a:bodyPr wrap="square">
            <a:spAutoFit/>
          </a:bodyPr>
          <a:lstStyle/>
          <a:p>
            <a:r>
              <a:rPr lang="en-US" sz="2400" b="1" dirty="0">
                <a:solidFill>
                  <a:srgbClr val="00B0F0"/>
                </a:solidFill>
                <a:latin typeface="Times New Roman" panose="02020603050405020304" pitchFamily="18" charset="0"/>
                <a:cs typeface="Times New Roman" panose="02020603050405020304" pitchFamily="18" charset="0"/>
              </a:rPr>
              <a:t>Biocides</a:t>
            </a:r>
            <a:r>
              <a:rPr lang="en-US" sz="2400" dirty="0">
                <a:latin typeface="Times New Roman" panose="02020603050405020304" pitchFamily="18" charset="0"/>
                <a:cs typeface="Times New Roman" panose="02020603050405020304" pitchFamily="18" charset="0"/>
              </a:rPr>
              <a:t> are chemicals that can kill a living organism, and are commonly used in agriculture, the food industry and medicine. </a:t>
            </a:r>
          </a:p>
          <a:p>
            <a:pPr>
              <a:spcBef>
                <a:spcPts val="1200"/>
              </a:spcBef>
            </a:pPr>
            <a:r>
              <a:rPr lang="en-US" sz="2400" dirty="0">
                <a:latin typeface="Times New Roman" panose="02020603050405020304" pitchFamily="18" charset="0"/>
                <a:cs typeface="Times New Roman" panose="02020603050405020304" pitchFamily="18" charset="0"/>
              </a:rPr>
              <a:t>Many are enzyme inhibitors. </a:t>
            </a:r>
            <a:r>
              <a:rPr lang="en-US" sz="2400" dirty="0">
                <a:solidFill>
                  <a:srgbClr val="444444"/>
                </a:solidFill>
                <a:latin typeface="Times New Roman" panose="02020603050405020304" pitchFamily="18" charset="0"/>
                <a:cs typeface="Times New Roman" panose="02020603050405020304" pitchFamily="18" charset="0"/>
              </a:rPr>
              <a:t>Triclosan is an </a:t>
            </a:r>
            <a:r>
              <a:rPr lang="en-US" sz="2400" b="1" dirty="0">
                <a:solidFill>
                  <a:srgbClr val="00B0F0"/>
                </a:solidFill>
                <a:latin typeface="Times New Roman" panose="02020603050405020304" pitchFamily="18" charset="0"/>
                <a:cs typeface="Times New Roman" panose="02020603050405020304" pitchFamily="18" charset="0"/>
              </a:rPr>
              <a:t>antibacterial/antifungal </a:t>
            </a:r>
            <a:r>
              <a:rPr lang="en-US" sz="2400" dirty="0">
                <a:solidFill>
                  <a:srgbClr val="444444"/>
                </a:solidFill>
                <a:latin typeface="Times New Roman" panose="02020603050405020304" pitchFamily="18" charset="0"/>
                <a:cs typeface="Times New Roman" panose="02020603050405020304" pitchFamily="18" charset="0"/>
              </a:rPr>
              <a:t>disinfectant that inhibits an enzyme involved in fatty acid synthesis. It is used in toothpaste, soaps and other cleaning products.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10"/>
            <a:ext cx="5029190" cy="1377165"/>
          </a:xfrm>
        </p:spPr>
        <p:txBody>
          <a:bodyPr/>
          <a:lstStyle/>
          <a:p>
            <a:r>
              <a:rPr lang="en-US" dirty="0"/>
              <a:t>	Labeling Energy Diagrams</a:t>
            </a:r>
          </a:p>
        </p:txBody>
      </p:sp>
      <p:pic>
        <p:nvPicPr>
          <p:cNvPr id="6" name="Picture 2" descr="File:Exothermic Reaction with Catalyst.png"/>
          <p:cNvPicPr>
            <a:picLocks noGrp="1" noChangeAspect="1" noChangeArrowheads="1"/>
          </p:cNvPicPr>
          <p:nvPr>
            <p:ph sz="quarter" idx="16"/>
          </p:nvPr>
        </p:nvPicPr>
        <p:blipFill rotWithShape="1">
          <a:blip r:embed="rId3" cstate="print">
            <a:extLst>
              <a:ext uri="{28A0092B-C50C-407E-A947-70E740481C1C}">
                <a14:useLocalDpi xmlns:a14="http://schemas.microsoft.com/office/drawing/2010/main" val="0"/>
              </a:ext>
            </a:extLst>
          </a:blip>
          <a:srcRect t="7065"/>
          <a:stretch/>
        </p:blipFill>
        <p:spPr bwMode="auto">
          <a:xfrm>
            <a:off x="627824" y="1458045"/>
            <a:ext cx="2931170" cy="2885355"/>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81" y="239096"/>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File:Endothermic Reaction.png"/>
          <p:cNvPicPr>
            <a:picLocks noGrp="1" noChangeAspect="1" noChangeArrowheads="1"/>
          </p:cNvPicPr>
          <p:nvPr>
            <p:ph sz="quarter" idx="15"/>
          </p:nvPr>
        </p:nvPicPr>
        <p:blipFill rotWithShape="1">
          <a:blip r:embed="rId5" cstate="print">
            <a:extLst>
              <a:ext uri="{28A0092B-C50C-407E-A947-70E740481C1C}">
                <a14:useLocalDpi xmlns:a14="http://schemas.microsoft.com/office/drawing/2010/main" val="0"/>
              </a:ext>
            </a:extLst>
          </a:blip>
          <a:srcRect t="12154" r="25055"/>
          <a:stretch/>
        </p:blipFill>
        <p:spPr bwMode="auto">
          <a:xfrm>
            <a:off x="5561272" y="1224545"/>
            <a:ext cx="2848819" cy="319443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113373" y="1322771"/>
            <a:ext cx="2315661" cy="2411030"/>
            <a:chOff x="562158" y="510075"/>
            <a:chExt cx="1234215" cy="964412"/>
          </a:xfrm>
        </p:grpSpPr>
        <p:sp>
          <p:nvSpPr>
            <p:cNvPr id="10" name="TextBox 9"/>
            <p:cNvSpPr txBox="1"/>
            <p:nvPr/>
          </p:nvSpPr>
          <p:spPr>
            <a:xfrm>
              <a:off x="1009621" y="510075"/>
              <a:ext cx="319818" cy="199747"/>
            </a:xfrm>
            <a:prstGeom prst="rect">
              <a:avLst/>
            </a:prstGeom>
            <a:noFill/>
            <a:ln>
              <a:no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B</a:t>
              </a:r>
            </a:p>
          </p:txBody>
        </p:sp>
        <p:sp>
          <p:nvSpPr>
            <p:cNvPr id="11" name="TextBox 10"/>
            <p:cNvSpPr txBox="1"/>
            <p:nvPr/>
          </p:nvSpPr>
          <p:spPr>
            <a:xfrm>
              <a:off x="984716" y="864887"/>
              <a:ext cx="319818" cy="199747"/>
            </a:xfrm>
            <a:prstGeom prst="rect">
              <a:avLst/>
            </a:prstGeom>
            <a:no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C</a:t>
              </a:r>
            </a:p>
          </p:txBody>
        </p:sp>
        <p:sp>
          <p:nvSpPr>
            <p:cNvPr id="12" name="TextBox 11"/>
            <p:cNvSpPr txBox="1"/>
            <p:nvPr/>
          </p:nvSpPr>
          <p:spPr>
            <a:xfrm>
              <a:off x="1476555" y="1274740"/>
              <a:ext cx="319818" cy="199747"/>
            </a:xfrm>
            <a:prstGeom prst="rect">
              <a:avLst/>
            </a:prstGeom>
            <a:solidFill>
              <a:schemeClr val="bg1"/>
            </a:solid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D</a:t>
              </a:r>
            </a:p>
          </p:txBody>
        </p:sp>
        <p:sp>
          <p:nvSpPr>
            <p:cNvPr id="13" name="TextBox 12"/>
            <p:cNvSpPr txBox="1"/>
            <p:nvPr/>
          </p:nvSpPr>
          <p:spPr>
            <a:xfrm>
              <a:off x="562158" y="939098"/>
              <a:ext cx="319818" cy="199747"/>
            </a:xfrm>
            <a:prstGeom prst="rect">
              <a:avLst/>
            </a:prstGeom>
            <a:solidFill>
              <a:schemeClr val="bg1"/>
            </a:solid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A</a:t>
              </a:r>
            </a:p>
          </p:txBody>
        </p:sp>
      </p:grpSp>
      <p:sp>
        <p:nvSpPr>
          <p:cNvPr id="9" name="Freeform 8"/>
          <p:cNvSpPr/>
          <p:nvPr/>
        </p:nvSpPr>
        <p:spPr bwMode="auto">
          <a:xfrm>
            <a:off x="6935474" y="696945"/>
            <a:ext cx="438028" cy="1118280"/>
          </a:xfrm>
          <a:custGeom>
            <a:avLst/>
            <a:gdLst>
              <a:gd name="connsiteX0" fmla="*/ 0 w 233463"/>
              <a:gd name="connsiteY0" fmla="*/ 368570 h 447312"/>
              <a:gd name="connsiteX1" fmla="*/ 38910 w 233463"/>
              <a:gd name="connsiteY1" fmla="*/ 28102 h 447312"/>
              <a:gd name="connsiteX2" fmla="*/ 38910 w 233463"/>
              <a:gd name="connsiteY2" fmla="*/ 28102 h 447312"/>
              <a:gd name="connsiteX3" fmla="*/ 175098 w 233463"/>
              <a:gd name="connsiteY3" fmla="*/ 28102 h 447312"/>
              <a:gd name="connsiteX4" fmla="*/ 223736 w 233463"/>
              <a:gd name="connsiteY4" fmla="*/ 407481 h 447312"/>
              <a:gd name="connsiteX5" fmla="*/ 233463 w 233463"/>
              <a:gd name="connsiteY5" fmla="*/ 417209 h 44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463" h="447312">
                <a:moveTo>
                  <a:pt x="0" y="368570"/>
                </a:moveTo>
                <a:lnTo>
                  <a:pt x="38910" y="28102"/>
                </a:lnTo>
                <a:lnTo>
                  <a:pt x="38910" y="28102"/>
                </a:lnTo>
                <a:cubicBezTo>
                  <a:pt x="61608" y="28102"/>
                  <a:pt x="144294" y="-35128"/>
                  <a:pt x="175098" y="28102"/>
                </a:cubicBezTo>
                <a:cubicBezTo>
                  <a:pt x="205902" y="91332"/>
                  <a:pt x="214009" y="342630"/>
                  <a:pt x="223736" y="407481"/>
                </a:cubicBezTo>
                <a:cubicBezTo>
                  <a:pt x="233463" y="472332"/>
                  <a:pt x="233463" y="444770"/>
                  <a:pt x="233463" y="417209"/>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3781" tIns="95641" rIns="573781" bIns="95641" numCol="1" rtlCol="0" anchor="t" anchorCtr="0" compatLnSpc="1">
            <a:prstTxWarp prst="textNoShape">
              <a:avLst/>
            </a:prstTxWarp>
          </a:bodyPr>
          <a:lstStyle/>
          <a:p>
            <a:pPr defTabSz="1912623"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 name="Freeform 13"/>
          <p:cNvSpPr/>
          <p:nvPr/>
        </p:nvSpPr>
        <p:spPr bwMode="auto">
          <a:xfrm>
            <a:off x="6935474" y="860080"/>
            <a:ext cx="441860" cy="892520"/>
          </a:xfrm>
          <a:custGeom>
            <a:avLst/>
            <a:gdLst>
              <a:gd name="connsiteX0" fmla="*/ 0 w 235505"/>
              <a:gd name="connsiteY0" fmla="*/ 288914 h 357008"/>
              <a:gd name="connsiteX1" fmla="*/ 48638 w 235505"/>
              <a:gd name="connsiteY1" fmla="*/ 35995 h 357008"/>
              <a:gd name="connsiteX2" fmla="*/ 214008 w 235505"/>
              <a:gd name="connsiteY2" fmla="*/ 35995 h 357008"/>
              <a:gd name="connsiteX3" fmla="*/ 233463 w 235505"/>
              <a:gd name="connsiteY3" fmla="*/ 357008 h 357008"/>
              <a:gd name="connsiteX4" fmla="*/ 233463 w 235505"/>
              <a:gd name="connsiteY4" fmla="*/ 357008 h 35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05" h="357008">
                <a:moveTo>
                  <a:pt x="0" y="288914"/>
                </a:moveTo>
                <a:cubicBezTo>
                  <a:pt x="6485" y="183531"/>
                  <a:pt x="12970" y="78148"/>
                  <a:pt x="48638" y="35995"/>
                </a:cubicBezTo>
                <a:cubicBezTo>
                  <a:pt x="84306" y="-6158"/>
                  <a:pt x="183204" y="-17507"/>
                  <a:pt x="214008" y="35995"/>
                </a:cubicBezTo>
                <a:cubicBezTo>
                  <a:pt x="244812" y="89497"/>
                  <a:pt x="233463" y="357008"/>
                  <a:pt x="233463" y="357008"/>
                </a:cubicBezTo>
                <a:lnTo>
                  <a:pt x="233463" y="357008"/>
                </a:lnTo>
              </a:path>
            </a:pathLst>
          </a:custGeom>
          <a:noFill/>
          <a:ln>
            <a:solidFill>
              <a:schemeClr val="tx1"/>
            </a:solidFill>
            <a:prstDash val="dash"/>
          </a:ln>
          <a:effectLst/>
        </p:spPr>
        <p:txBody>
          <a:bodyPr vert="horz" wrap="square" lIns="573781" tIns="95641" rIns="573781" bIns="95641" numCol="1" rtlCol="0" anchor="t" anchorCtr="0" compatLnSpc="1">
            <a:prstTxWarp prst="textNoShape">
              <a:avLst/>
            </a:prstTxWarp>
          </a:bodyPr>
          <a:lstStyle/>
          <a:p>
            <a:pPr defTabSz="1912623"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nvGrpSpPr>
          <p:cNvPr id="15" name="Group 14"/>
          <p:cNvGrpSpPr/>
          <p:nvPr/>
        </p:nvGrpSpPr>
        <p:grpSpPr>
          <a:xfrm>
            <a:off x="5970394" y="457200"/>
            <a:ext cx="2098246" cy="2937768"/>
            <a:chOff x="3182137" y="531771"/>
            <a:chExt cx="1118336" cy="1175107"/>
          </a:xfrm>
        </p:grpSpPr>
        <p:sp>
          <p:nvSpPr>
            <p:cNvPr id="7" name="TextBox 6"/>
            <p:cNvSpPr txBox="1"/>
            <p:nvPr/>
          </p:nvSpPr>
          <p:spPr>
            <a:xfrm>
              <a:off x="3182137" y="1507131"/>
              <a:ext cx="319818" cy="199747"/>
            </a:xfrm>
            <a:prstGeom prst="rect">
              <a:avLst/>
            </a:prstGeom>
            <a:solidFill>
              <a:schemeClr val="bg1"/>
            </a:solid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A</a:t>
              </a:r>
            </a:p>
          </p:txBody>
        </p:sp>
        <p:sp>
          <p:nvSpPr>
            <p:cNvPr id="16" name="TextBox 15"/>
            <p:cNvSpPr txBox="1"/>
            <p:nvPr/>
          </p:nvSpPr>
          <p:spPr>
            <a:xfrm>
              <a:off x="3741536" y="531771"/>
              <a:ext cx="319818" cy="199747"/>
            </a:xfrm>
            <a:prstGeom prst="rect">
              <a:avLst/>
            </a:prstGeom>
            <a:noFill/>
            <a:ln>
              <a:no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B</a:t>
              </a:r>
            </a:p>
          </p:txBody>
        </p:sp>
        <p:sp>
          <p:nvSpPr>
            <p:cNvPr id="17" name="TextBox 16"/>
            <p:cNvSpPr txBox="1"/>
            <p:nvPr/>
          </p:nvSpPr>
          <p:spPr>
            <a:xfrm>
              <a:off x="3700923" y="792479"/>
              <a:ext cx="319818" cy="199747"/>
            </a:xfrm>
            <a:prstGeom prst="rect">
              <a:avLst/>
            </a:prstGeom>
            <a:no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C</a:t>
              </a:r>
            </a:p>
          </p:txBody>
        </p:sp>
        <p:sp>
          <p:nvSpPr>
            <p:cNvPr id="18" name="TextBox 17"/>
            <p:cNvSpPr txBox="1"/>
            <p:nvPr/>
          </p:nvSpPr>
          <p:spPr>
            <a:xfrm>
              <a:off x="3980655" y="867051"/>
              <a:ext cx="319818" cy="199747"/>
            </a:xfrm>
            <a:prstGeom prst="rect">
              <a:avLst/>
            </a:prstGeom>
            <a:solidFill>
              <a:schemeClr val="bg1"/>
            </a:solid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D</a:t>
              </a:r>
            </a:p>
          </p:txBody>
        </p:sp>
      </p:grpSp>
      <p:sp>
        <p:nvSpPr>
          <p:cNvPr id="20" name="TextBox 19"/>
          <p:cNvSpPr txBox="1"/>
          <p:nvPr/>
        </p:nvSpPr>
        <p:spPr>
          <a:xfrm>
            <a:off x="0" y="4419600"/>
            <a:ext cx="4876800" cy="2474416"/>
          </a:xfrm>
          <a:prstGeom prst="rect">
            <a:avLst/>
          </a:prstGeom>
          <a:noFill/>
        </p:spPr>
        <p:txBody>
          <a:bodyPr wrap="square" lIns="191259" tIns="95641" rIns="191259" bIns="95641" rtlCol="0">
            <a:spAutoFit/>
          </a:bodyPr>
          <a:lstStyle/>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Activation energy of forward reaction </a:t>
            </a:r>
            <a:r>
              <a:rPr lang="en-US" sz="1900" b="1" dirty="0">
                <a:solidFill>
                  <a:srgbClr val="FF0000"/>
                </a:solidFill>
                <a:latin typeface="Arial" charset="0"/>
                <a:ea typeface="+mn-ea"/>
              </a:rPr>
              <a:t>___</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Activation energy  with catalyst </a:t>
            </a:r>
            <a:r>
              <a:rPr lang="en-US" sz="1900" b="1" dirty="0">
                <a:solidFill>
                  <a:srgbClr val="FF0000"/>
                </a:solidFill>
                <a:latin typeface="Arial" charset="0"/>
                <a:ea typeface="+mn-ea"/>
              </a:rPr>
              <a:t>___</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Energy of products </a:t>
            </a:r>
            <a:r>
              <a:rPr lang="en-US" sz="1900" b="1" dirty="0">
                <a:solidFill>
                  <a:srgbClr val="FF0000"/>
                </a:solidFill>
                <a:latin typeface="Arial" charset="0"/>
                <a:ea typeface="+mn-ea"/>
              </a:rPr>
              <a:t>___</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Energy of reactants </a:t>
            </a:r>
            <a:r>
              <a:rPr lang="en-US" sz="1900" b="1" dirty="0">
                <a:solidFill>
                  <a:srgbClr val="FF0000"/>
                </a:solidFill>
                <a:latin typeface="Arial" charset="0"/>
                <a:ea typeface="+mn-ea"/>
              </a:rPr>
              <a:t>___</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Heat of reaction  </a:t>
            </a:r>
            <a:r>
              <a:rPr lang="en-US" sz="1900" b="1" dirty="0">
                <a:solidFill>
                  <a:srgbClr val="FF0000"/>
                </a:solidFill>
                <a:latin typeface="Arial" charset="0"/>
                <a:ea typeface="+mn-ea"/>
              </a:rPr>
              <a:t>______</a:t>
            </a:r>
          </a:p>
          <a:p>
            <a:pPr eaLnBrk="1" hangingPunct="1">
              <a:lnSpc>
                <a:spcPct val="115000"/>
              </a:lnSpc>
              <a:spcBef>
                <a:spcPct val="20000"/>
              </a:spcBef>
              <a:buClr>
                <a:srgbClr val="2877C4"/>
              </a:buClr>
              <a:buFont typeface="Wingdings" pitchFamily="2" charset="2"/>
              <a:buNone/>
            </a:pPr>
            <a:r>
              <a:rPr lang="en-US" sz="1900" dirty="0">
                <a:latin typeface="Arial" charset="0"/>
                <a:ea typeface="+mn-ea"/>
              </a:rPr>
              <a:t>Reaction type </a:t>
            </a:r>
            <a:r>
              <a:rPr lang="en-US" sz="1900" b="1" dirty="0">
                <a:solidFill>
                  <a:srgbClr val="FF0000"/>
                </a:solidFill>
                <a:latin typeface="Arial" charset="0"/>
                <a:ea typeface="+mn-ea"/>
              </a:rPr>
              <a:t>______</a:t>
            </a:r>
          </a:p>
        </p:txBody>
      </p:sp>
      <p:sp>
        <p:nvSpPr>
          <p:cNvPr id="21" name="TextBox 20">
            <a:extLst>
              <a:ext uri="{FF2B5EF4-FFF2-40B4-BE49-F238E27FC236}">
                <a16:creationId xmlns:a16="http://schemas.microsoft.com/office/drawing/2014/main" id="{60DD0981-97B1-4F47-BB6F-6AF640D4822C}"/>
              </a:ext>
            </a:extLst>
          </p:cNvPr>
          <p:cNvSpPr txBox="1"/>
          <p:nvPr/>
        </p:nvSpPr>
        <p:spPr>
          <a:xfrm>
            <a:off x="5561272" y="4419600"/>
            <a:ext cx="3582728" cy="2474416"/>
          </a:xfrm>
          <a:prstGeom prst="rect">
            <a:avLst/>
          </a:prstGeom>
          <a:noFill/>
        </p:spPr>
        <p:txBody>
          <a:bodyPr wrap="square" lIns="191259" tIns="95641" rIns="191259" bIns="95641" rtlCol="0">
            <a:spAutoFit/>
          </a:bodyPr>
          <a:lstStyle/>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a:t>
            </a:r>
            <a:r>
              <a:rPr lang="en-US" sz="1900" baseline="-25000" dirty="0">
                <a:solidFill>
                  <a:srgbClr val="000000"/>
                </a:solidFill>
                <a:latin typeface="Arial" charset="0"/>
                <a:ea typeface="+mn-ea"/>
              </a:rPr>
              <a:t>A</a:t>
            </a:r>
            <a:r>
              <a:rPr lang="en-US" sz="1900" dirty="0">
                <a:solidFill>
                  <a:srgbClr val="000000"/>
                </a:solidFill>
                <a:latin typeface="Arial" charset="0"/>
                <a:ea typeface="+mn-ea"/>
              </a:rPr>
              <a:t> of forward reaction </a:t>
            </a:r>
            <a:r>
              <a:rPr lang="en-US" sz="1900" b="1" dirty="0">
                <a:solidFill>
                  <a:srgbClr val="FF0000"/>
                </a:solidFill>
                <a:latin typeface="Arial" charset="0"/>
                <a:ea typeface="+mn-ea"/>
              </a:rPr>
              <a:t>___</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rPr>
              <a:t>E</a:t>
            </a:r>
            <a:r>
              <a:rPr lang="en-US" sz="1900" baseline="-25000" dirty="0">
                <a:solidFill>
                  <a:srgbClr val="000000"/>
                </a:solidFill>
                <a:latin typeface="Arial" charset="0"/>
              </a:rPr>
              <a:t>A </a:t>
            </a:r>
            <a:r>
              <a:rPr lang="en-US" sz="1900" dirty="0">
                <a:solidFill>
                  <a:srgbClr val="000000"/>
                </a:solidFill>
                <a:latin typeface="Arial" charset="0"/>
                <a:ea typeface="+mn-ea"/>
              </a:rPr>
              <a:t>with catalyst </a:t>
            </a:r>
            <a:r>
              <a:rPr lang="en-US" sz="1900" b="1" dirty="0">
                <a:solidFill>
                  <a:srgbClr val="FF0000"/>
                </a:solidFill>
                <a:latin typeface="Arial" charset="0"/>
                <a:ea typeface="+mn-ea"/>
              </a:rPr>
              <a:t>___</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Energy of products </a:t>
            </a:r>
            <a:r>
              <a:rPr lang="en-US" sz="1900" b="1" dirty="0">
                <a:solidFill>
                  <a:srgbClr val="FF0000"/>
                </a:solidFill>
                <a:latin typeface="Arial" charset="0"/>
                <a:ea typeface="+mn-ea"/>
              </a:rPr>
              <a:t>___</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Energy of reactants </a:t>
            </a:r>
            <a:r>
              <a:rPr lang="en-US" sz="1900" b="1" dirty="0">
                <a:solidFill>
                  <a:srgbClr val="FF0000"/>
                </a:solidFill>
                <a:latin typeface="Arial" charset="0"/>
                <a:ea typeface="+mn-ea"/>
              </a:rPr>
              <a:t>___</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Heat of reaction  </a:t>
            </a:r>
            <a:r>
              <a:rPr lang="en-US" sz="1900" b="1" dirty="0">
                <a:solidFill>
                  <a:srgbClr val="FF0000"/>
                </a:solidFill>
                <a:latin typeface="Arial" charset="0"/>
                <a:ea typeface="+mn-ea"/>
              </a:rPr>
              <a:t>______</a:t>
            </a:r>
          </a:p>
          <a:p>
            <a:pPr eaLnBrk="1" hangingPunct="1">
              <a:lnSpc>
                <a:spcPct val="115000"/>
              </a:lnSpc>
              <a:spcBef>
                <a:spcPct val="20000"/>
              </a:spcBef>
              <a:buClr>
                <a:srgbClr val="2877C4"/>
              </a:buClr>
            </a:pPr>
            <a:r>
              <a:rPr lang="en-US" sz="1900" dirty="0">
                <a:latin typeface="Arial" charset="0"/>
              </a:rPr>
              <a:t>Reaction type </a:t>
            </a:r>
            <a:r>
              <a:rPr lang="en-US" sz="1900" b="1" dirty="0">
                <a:solidFill>
                  <a:srgbClr val="FF0000"/>
                </a:solidFill>
                <a:latin typeface="Arial" charset="0"/>
              </a:rPr>
              <a:t>______</a:t>
            </a:r>
          </a:p>
        </p:txBody>
      </p:sp>
    </p:spTree>
    <p:extLst>
      <p:ext uri="{BB962C8B-B14F-4D97-AF65-F5344CB8AC3E}">
        <p14:creationId xmlns:p14="http://schemas.microsoft.com/office/powerpoint/2010/main" val="1259417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10"/>
            <a:ext cx="5029190" cy="1377165"/>
          </a:xfrm>
        </p:spPr>
        <p:txBody>
          <a:bodyPr/>
          <a:lstStyle/>
          <a:p>
            <a:r>
              <a:rPr lang="en-US" dirty="0"/>
              <a:t>	Labeling Energy Diagrams</a:t>
            </a:r>
          </a:p>
        </p:txBody>
      </p:sp>
      <p:pic>
        <p:nvPicPr>
          <p:cNvPr id="6" name="Picture 2" descr="File:Exothermic Reaction with Catalyst.png"/>
          <p:cNvPicPr>
            <a:picLocks noGrp="1" noChangeAspect="1" noChangeArrowheads="1"/>
          </p:cNvPicPr>
          <p:nvPr>
            <p:ph sz="quarter" idx="16"/>
          </p:nvPr>
        </p:nvPicPr>
        <p:blipFill rotWithShape="1">
          <a:blip r:embed="rId3" cstate="print">
            <a:extLst>
              <a:ext uri="{28A0092B-C50C-407E-A947-70E740481C1C}">
                <a14:useLocalDpi xmlns:a14="http://schemas.microsoft.com/office/drawing/2010/main" val="0"/>
              </a:ext>
            </a:extLst>
          </a:blip>
          <a:srcRect t="7065"/>
          <a:stretch/>
        </p:blipFill>
        <p:spPr bwMode="auto">
          <a:xfrm>
            <a:off x="627824" y="1458045"/>
            <a:ext cx="2931170" cy="2885355"/>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81" y="239096"/>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File:Endothermic Reaction.png"/>
          <p:cNvPicPr>
            <a:picLocks noGrp="1" noChangeAspect="1" noChangeArrowheads="1"/>
          </p:cNvPicPr>
          <p:nvPr>
            <p:ph sz="quarter" idx="15"/>
          </p:nvPr>
        </p:nvPicPr>
        <p:blipFill rotWithShape="1">
          <a:blip r:embed="rId5" cstate="print">
            <a:extLst>
              <a:ext uri="{28A0092B-C50C-407E-A947-70E740481C1C}">
                <a14:useLocalDpi xmlns:a14="http://schemas.microsoft.com/office/drawing/2010/main" val="0"/>
              </a:ext>
            </a:extLst>
          </a:blip>
          <a:srcRect t="12154" r="25055"/>
          <a:stretch/>
        </p:blipFill>
        <p:spPr bwMode="auto">
          <a:xfrm>
            <a:off x="5561272" y="1224545"/>
            <a:ext cx="2848819" cy="319443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113373" y="1322771"/>
            <a:ext cx="2315661" cy="2411030"/>
            <a:chOff x="562158" y="510075"/>
            <a:chExt cx="1234215" cy="964412"/>
          </a:xfrm>
        </p:grpSpPr>
        <p:sp>
          <p:nvSpPr>
            <p:cNvPr id="10" name="TextBox 9"/>
            <p:cNvSpPr txBox="1"/>
            <p:nvPr/>
          </p:nvSpPr>
          <p:spPr>
            <a:xfrm>
              <a:off x="1009621" y="510075"/>
              <a:ext cx="319818" cy="199747"/>
            </a:xfrm>
            <a:prstGeom prst="rect">
              <a:avLst/>
            </a:prstGeom>
            <a:noFill/>
            <a:ln>
              <a:no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B</a:t>
              </a:r>
            </a:p>
          </p:txBody>
        </p:sp>
        <p:sp>
          <p:nvSpPr>
            <p:cNvPr id="11" name="TextBox 10"/>
            <p:cNvSpPr txBox="1"/>
            <p:nvPr/>
          </p:nvSpPr>
          <p:spPr>
            <a:xfrm>
              <a:off x="984716" y="864887"/>
              <a:ext cx="319818" cy="199747"/>
            </a:xfrm>
            <a:prstGeom prst="rect">
              <a:avLst/>
            </a:prstGeom>
            <a:no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C</a:t>
              </a:r>
            </a:p>
          </p:txBody>
        </p:sp>
        <p:sp>
          <p:nvSpPr>
            <p:cNvPr id="12" name="TextBox 11"/>
            <p:cNvSpPr txBox="1"/>
            <p:nvPr/>
          </p:nvSpPr>
          <p:spPr>
            <a:xfrm>
              <a:off x="1476555" y="1274740"/>
              <a:ext cx="319818" cy="199747"/>
            </a:xfrm>
            <a:prstGeom prst="rect">
              <a:avLst/>
            </a:prstGeom>
            <a:solidFill>
              <a:schemeClr val="bg1"/>
            </a:solid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D</a:t>
              </a:r>
            </a:p>
          </p:txBody>
        </p:sp>
        <p:sp>
          <p:nvSpPr>
            <p:cNvPr id="13" name="TextBox 12"/>
            <p:cNvSpPr txBox="1"/>
            <p:nvPr/>
          </p:nvSpPr>
          <p:spPr>
            <a:xfrm>
              <a:off x="562158" y="939098"/>
              <a:ext cx="319818" cy="199747"/>
            </a:xfrm>
            <a:prstGeom prst="rect">
              <a:avLst/>
            </a:prstGeom>
            <a:solidFill>
              <a:schemeClr val="bg1"/>
            </a:solid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A</a:t>
              </a:r>
            </a:p>
          </p:txBody>
        </p:sp>
      </p:grpSp>
      <p:sp>
        <p:nvSpPr>
          <p:cNvPr id="9" name="Freeform 8"/>
          <p:cNvSpPr/>
          <p:nvPr/>
        </p:nvSpPr>
        <p:spPr bwMode="auto">
          <a:xfrm>
            <a:off x="6935474" y="696945"/>
            <a:ext cx="438028" cy="1118280"/>
          </a:xfrm>
          <a:custGeom>
            <a:avLst/>
            <a:gdLst>
              <a:gd name="connsiteX0" fmla="*/ 0 w 233463"/>
              <a:gd name="connsiteY0" fmla="*/ 368570 h 447312"/>
              <a:gd name="connsiteX1" fmla="*/ 38910 w 233463"/>
              <a:gd name="connsiteY1" fmla="*/ 28102 h 447312"/>
              <a:gd name="connsiteX2" fmla="*/ 38910 w 233463"/>
              <a:gd name="connsiteY2" fmla="*/ 28102 h 447312"/>
              <a:gd name="connsiteX3" fmla="*/ 175098 w 233463"/>
              <a:gd name="connsiteY3" fmla="*/ 28102 h 447312"/>
              <a:gd name="connsiteX4" fmla="*/ 223736 w 233463"/>
              <a:gd name="connsiteY4" fmla="*/ 407481 h 447312"/>
              <a:gd name="connsiteX5" fmla="*/ 233463 w 233463"/>
              <a:gd name="connsiteY5" fmla="*/ 417209 h 44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463" h="447312">
                <a:moveTo>
                  <a:pt x="0" y="368570"/>
                </a:moveTo>
                <a:lnTo>
                  <a:pt x="38910" y="28102"/>
                </a:lnTo>
                <a:lnTo>
                  <a:pt x="38910" y="28102"/>
                </a:lnTo>
                <a:cubicBezTo>
                  <a:pt x="61608" y="28102"/>
                  <a:pt x="144294" y="-35128"/>
                  <a:pt x="175098" y="28102"/>
                </a:cubicBezTo>
                <a:cubicBezTo>
                  <a:pt x="205902" y="91332"/>
                  <a:pt x="214009" y="342630"/>
                  <a:pt x="223736" y="407481"/>
                </a:cubicBezTo>
                <a:cubicBezTo>
                  <a:pt x="233463" y="472332"/>
                  <a:pt x="233463" y="444770"/>
                  <a:pt x="233463" y="417209"/>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73781" tIns="95641" rIns="573781" bIns="95641" numCol="1" rtlCol="0" anchor="t" anchorCtr="0" compatLnSpc="1">
            <a:prstTxWarp prst="textNoShape">
              <a:avLst/>
            </a:prstTxWarp>
          </a:bodyPr>
          <a:lstStyle/>
          <a:p>
            <a:pPr defTabSz="1912623" eaLnBrk="1" hangingPunct="1">
              <a:lnSpc>
                <a:spcPct val="115000"/>
              </a:lnSpc>
              <a:spcBef>
                <a:spcPct val="20000"/>
              </a:spcBef>
              <a:buClr>
                <a:srgbClr val="2877C4"/>
              </a:buClr>
            </a:pPr>
            <a:endParaRPr lang="en-US" sz="6700" dirty="0">
              <a:solidFill>
                <a:srgbClr val="000000"/>
              </a:solidFill>
              <a:latin typeface="Arial" charset="0"/>
              <a:ea typeface="+mn-ea"/>
            </a:endParaRPr>
          </a:p>
        </p:txBody>
      </p:sp>
      <p:sp>
        <p:nvSpPr>
          <p:cNvPr id="14" name="Freeform 13"/>
          <p:cNvSpPr/>
          <p:nvPr/>
        </p:nvSpPr>
        <p:spPr bwMode="auto">
          <a:xfrm>
            <a:off x="6935474" y="860080"/>
            <a:ext cx="441860" cy="892520"/>
          </a:xfrm>
          <a:custGeom>
            <a:avLst/>
            <a:gdLst>
              <a:gd name="connsiteX0" fmla="*/ 0 w 235505"/>
              <a:gd name="connsiteY0" fmla="*/ 288914 h 357008"/>
              <a:gd name="connsiteX1" fmla="*/ 48638 w 235505"/>
              <a:gd name="connsiteY1" fmla="*/ 35995 h 357008"/>
              <a:gd name="connsiteX2" fmla="*/ 214008 w 235505"/>
              <a:gd name="connsiteY2" fmla="*/ 35995 h 357008"/>
              <a:gd name="connsiteX3" fmla="*/ 233463 w 235505"/>
              <a:gd name="connsiteY3" fmla="*/ 357008 h 357008"/>
              <a:gd name="connsiteX4" fmla="*/ 233463 w 235505"/>
              <a:gd name="connsiteY4" fmla="*/ 357008 h 357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05" h="357008">
                <a:moveTo>
                  <a:pt x="0" y="288914"/>
                </a:moveTo>
                <a:cubicBezTo>
                  <a:pt x="6485" y="183531"/>
                  <a:pt x="12970" y="78148"/>
                  <a:pt x="48638" y="35995"/>
                </a:cubicBezTo>
                <a:cubicBezTo>
                  <a:pt x="84306" y="-6158"/>
                  <a:pt x="183204" y="-17507"/>
                  <a:pt x="214008" y="35995"/>
                </a:cubicBezTo>
                <a:cubicBezTo>
                  <a:pt x="244812" y="89497"/>
                  <a:pt x="233463" y="357008"/>
                  <a:pt x="233463" y="357008"/>
                </a:cubicBezTo>
                <a:lnTo>
                  <a:pt x="233463" y="357008"/>
                </a:lnTo>
              </a:path>
            </a:pathLst>
          </a:custGeom>
          <a:noFill/>
          <a:ln>
            <a:solidFill>
              <a:schemeClr val="tx1"/>
            </a:solidFill>
            <a:prstDash val="dash"/>
          </a:ln>
          <a:effectLst/>
        </p:spPr>
        <p:txBody>
          <a:bodyPr vert="horz" wrap="square" lIns="573781" tIns="95641" rIns="573781" bIns="95641" numCol="1" rtlCol="0" anchor="t" anchorCtr="0" compatLnSpc="1">
            <a:prstTxWarp prst="textNoShape">
              <a:avLst/>
            </a:prstTxWarp>
          </a:bodyPr>
          <a:lstStyle/>
          <a:p>
            <a:pPr defTabSz="1912623"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nvGrpSpPr>
          <p:cNvPr id="15" name="Group 14"/>
          <p:cNvGrpSpPr/>
          <p:nvPr/>
        </p:nvGrpSpPr>
        <p:grpSpPr>
          <a:xfrm>
            <a:off x="5970394" y="457200"/>
            <a:ext cx="2098246" cy="2937768"/>
            <a:chOff x="3182137" y="531771"/>
            <a:chExt cx="1118336" cy="1175107"/>
          </a:xfrm>
        </p:grpSpPr>
        <p:sp>
          <p:nvSpPr>
            <p:cNvPr id="7" name="TextBox 6"/>
            <p:cNvSpPr txBox="1"/>
            <p:nvPr/>
          </p:nvSpPr>
          <p:spPr>
            <a:xfrm>
              <a:off x="3182137" y="1507131"/>
              <a:ext cx="319818" cy="199747"/>
            </a:xfrm>
            <a:prstGeom prst="rect">
              <a:avLst/>
            </a:prstGeom>
            <a:solidFill>
              <a:schemeClr val="bg1"/>
            </a:solid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A</a:t>
              </a:r>
            </a:p>
          </p:txBody>
        </p:sp>
        <p:sp>
          <p:nvSpPr>
            <p:cNvPr id="16" name="TextBox 15"/>
            <p:cNvSpPr txBox="1"/>
            <p:nvPr/>
          </p:nvSpPr>
          <p:spPr>
            <a:xfrm>
              <a:off x="3741536" y="531771"/>
              <a:ext cx="319818" cy="199747"/>
            </a:xfrm>
            <a:prstGeom prst="rect">
              <a:avLst/>
            </a:prstGeom>
            <a:noFill/>
            <a:ln>
              <a:no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B</a:t>
              </a:r>
            </a:p>
          </p:txBody>
        </p:sp>
        <p:sp>
          <p:nvSpPr>
            <p:cNvPr id="17" name="TextBox 16"/>
            <p:cNvSpPr txBox="1"/>
            <p:nvPr/>
          </p:nvSpPr>
          <p:spPr>
            <a:xfrm>
              <a:off x="3700923" y="792479"/>
              <a:ext cx="319818" cy="199747"/>
            </a:xfrm>
            <a:prstGeom prst="rect">
              <a:avLst/>
            </a:prstGeom>
            <a:no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C</a:t>
              </a:r>
            </a:p>
          </p:txBody>
        </p:sp>
        <p:sp>
          <p:nvSpPr>
            <p:cNvPr id="18" name="TextBox 17"/>
            <p:cNvSpPr txBox="1"/>
            <p:nvPr/>
          </p:nvSpPr>
          <p:spPr>
            <a:xfrm>
              <a:off x="3980655" y="867051"/>
              <a:ext cx="319818" cy="199747"/>
            </a:xfrm>
            <a:prstGeom prst="rect">
              <a:avLst/>
            </a:prstGeom>
            <a:solidFill>
              <a:schemeClr val="bg1"/>
            </a:solidFill>
            <a:ln>
              <a:solidFill>
                <a:schemeClr val="bg1"/>
              </a:solidFill>
            </a:ln>
          </p:spPr>
          <p:txBody>
            <a:bodyPr wrap="square" rtlCol="0">
              <a:spAutoFit/>
            </a:bodyPr>
            <a:lstStyle/>
            <a:p>
              <a:pPr eaLnBrk="1" hangingPunct="1">
                <a:lnSpc>
                  <a:spcPct val="115000"/>
                </a:lnSpc>
                <a:spcBef>
                  <a:spcPct val="20000"/>
                </a:spcBef>
                <a:buClr>
                  <a:srgbClr val="2877C4"/>
                </a:buClr>
                <a:buFont typeface="Wingdings" pitchFamily="2" charset="2"/>
                <a:buNone/>
              </a:pPr>
              <a:r>
                <a:rPr lang="en-US" dirty="0">
                  <a:solidFill>
                    <a:srgbClr val="000000"/>
                  </a:solidFill>
                  <a:latin typeface="Arial" charset="0"/>
                  <a:ea typeface="+mn-ea"/>
                </a:rPr>
                <a:t>D</a:t>
              </a:r>
            </a:p>
          </p:txBody>
        </p:sp>
      </p:grpSp>
      <p:sp>
        <p:nvSpPr>
          <p:cNvPr id="21" name="TextBox 20">
            <a:extLst>
              <a:ext uri="{FF2B5EF4-FFF2-40B4-BE49-F238E27FC236}">
                <a16:creationId xmlns:a16="http://schemas.microsoft.com/office/drawing/2014/main" id="{60DD0981-97B1-4F47-BB6F-6AF640D4822C}"/>
              </a:ext>
            </a:extLst>
          </p:cNvPr>
          <p:cNvSpPr txBox="1"/>
          <p:nvPr/>
        </p:nvSpPr>
        <p:spPr>
          <a:xfrm>
            <a:off x="5561272" y="4448688"/>
            <a:ext cx="3582728" cy="2474416"/>
          </a:xfrm>
          <a:prstGeom prst="rect">
            <a:avLst/>
          </a:prstGeom>
          <a:noFill/>
        </p:spPr>
        <p:txBody>
          <a:bodyPr wrap="square" lIns="191259" tIns="95641" rIns="191259" bIns="95641" rtlCol="0">
            <a:spAutoFit/>
          </a:bodyPr>
          <a:lstStyle/>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a:t>
            </a:r>
            <a:r>
              <a:rPr lang="en-US" sz="1900" baseline="-25000" dirty="0">
                <a:solidFill>
                  <a:srgbClr val="000000"/>
                </a:solidFill>
                <a:latin typeface="Arial" charset="0"/>
                <a:ea typeface="+mn-ea"/>
              </a:rPr>
              <a:t>A</a:t>
            </a:r>
            <a:r>
              <a:rPr lang="en-US" sz="1900" dirty="0">
                <a:solidFill>
                  <a:srgbClr val="000000"/>
                </a:solidFill>
                <a:latin typeface="Arial" charset="0"/>
                <a:ea typeface="+mn-ea"/>
              </a:rPr>
              <a:t> of forward reaction A</a:t>
            </a:r>
            <a:r>
              <a:rPr lang="en-US" sz="1900" dirty="0">
                <a:solidFill>
                  <a:srgbClr val="000000"/>
                </a:solidFill>
                <a:latin typeface="Arial" charset="0"/>
                <a:ea typeface="+mn-ea"/>
                <a:sym typeface="Wingdings" panose="05000000000000000000" pitchFamily="2" charset="2"/>
              </a:rPr>
              <a:t></a:t>
            </a:r>
            <a:r>
              <a:rPr lang="en-US" sz="1900" b="1" dirty="0">
                <a:solidFill>
                  <a:srgbClr val="FF0000"/>
                </a:solidFill>
                <a:latin typeface="Arial" charset="0"/>
                <a:ea typeface="+mn-ea"/>
              </a:rPr>
              <a:t>B</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rPr>
              <a:t>E</a:t>
            </a:r>
            <a:r>
              <a:rPr lang="en-US" sz="1900" baseline="-25000" dirty="0">
                <a:solidFill>
                  <a:srgbClr val="000000"/>
                </a:solidFill>
                <a:latin typeface="Arial" charset="0"/>
              </a:rPr>
              <a:t>A </a:t>
            </a:r>
            <a:r>
              <a:rPr lang="en-US" sz="1900" dirty="0">
                <a:solidFill>
                  <a:srgbClr val="000000"/>
                </a:solidFill>
                <a:latin typeface="Arial" charset="0"/>
                <a:ea typeface="+mn-ea"/>
              </a:rPr>
              <a:t>with catalyst A</a:t>
            </a:r>
            <a:r>
              <a:rPr lang="en-US" sz="1900" dirty="0">
                <a:solidFill>
                  <a:srgbClr val="000000"/>
                </a:solidFill>
                <a:latin typeface="Arial" charset="0"/>
                <a:ea typeface="+mn-ea"/>
                <a:sym typeface="Wingdings" panose="05000000000000000000" pitchFamily="2" charset="2"/>
              </a:rPr>
              <a:t></a:t>
            </a:r>
            <a:r>
              <a:rPr lang="en-US" sz="1900" b="1" dirty="0">
                <a:solidFill>
                  <a:srgbClr val="FF0000"/>
                </a:solidFill>
                <a:latin typeface="Arial" charset="0"/>
                <a:ea typeface="+mn-ea"/>
              </a:rPr>
              <a:t>C</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Energy of products </a:t>
            </a:r>
            <a:r>
              <a:rPr lang="en-US" sz="1900" b="1" dirty="0">
                <a:solidFill>
                  <a:srgbClr val="FF0000"/>
                </a:solidFill>
                <a:latin typeface="Arial" charset="0"/>
                <a:ea typeface="+mn-ea"/>
              </a:rPr>
              <a:t>D</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Energy of reactants </a:t>
            </a:r>
            <a:r>
              <a:rPr lang="en-US" sz="1900" b="1" dirty="0">
                <a:solidFill>
                  <a:srgbClr val="FF0000"/>
                </a:solidFill>
                <a:latin typeface="Arial" charset="0"/>
                <a:ea typeface="+mn-ea"/>
              </a:rPr>
              <a:t>A</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Heat of reaction  </a:t>
            </a:r>
            <a:r>
              <a:rPr lang="en-US" sz="1900" b="1" dirty="0">
                <a:solidFill>
                  <a:srgbClr val="FF0000"/>
                </a:solidFill>
                <a:latin typeface="Arial" charset="0"/>
                <a:ea typeface="+mn-ea"/>
              </a:rPr>
              <a:t>D – A</a:t>
            </a:r>
          </a:p>
          <a:p>
            <a:pPr eaLnBrk="1" hangingPunct="1">
              <a:lnSpc>
                <a:spcPct val="115000"/>
              </a:lnSpc>
              <a:spcBef>
                <a:spcPct val="20000"/>
              </a:spcBef>
              <a:buClr>
                <a:srgbClr val="2877C4"/>
              </a:buClr>
            </a:pPr>
            <a:r>
              <a:rPr lang="en-US" sz="1900" dirty="0">
                <a:latin typeface="Arial" charset="0"/>
              </a:rPr>
              <a:t>Reaction type </a:t>
            </a:r>
            <a:r>
              <a:rPr lang="en-US" sz="1900" b="1" dirty="0">
                <a:solidFill>
                  <a:srgbClr val="FF0000"/>
                </a:solidFill>
                <a:latin typeface="Arial" charset="0"/>
              </a:rPr>
              <a:t>ENDOthermic</a:t>
            </a:r>
          </a:p>
        </p:txBody>
      </p:sp>
      <p:sp>
        <p:nvSpPr>
          <p:cNvPr id="22" name="TextBox 21">
            <a:extLst>
              <a:ext uri="{FF2B5EF4-FFF2-40B4-BE49-F238E27FC236}">
                <a16:creationId xmlns:a16="http://schemas.microsoft.com/office/drawing/2014/main" id="{6597785D-1443-4927-8067-1544C1156E42}"/>
              </a:ext>
            </a:extLst>
          </p:cNvPr>
          <p:cNvSpPr txBox="1"/>
          <p:nvPr/>
        </p:nvSpPr>
        <p:spPr>
          <a:xfrm>
            <a:off x="176581" y="4343400"/>
            <a:ext cx="5614619" cy="2474416"/>
          </a:xfrm>
          <a:prstGeom prst="rect">
            <a:avLst/>
          </a:prstGeom>
          <a:noFill/>
        </p:spPr>
        <p:txBody>
          <a:bodyPr wrap="square" lIns="191259" tIns="95641" rIns="191259" bIns="95641" rtlCol="0">
            <a:spAutoFit/>
          </a:bodyPr>
          <a:lstStyle/>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activation energy of forward reaction </a:t>
            </a:r>
            <a:r>
              <a:rPr lang="en-US" sz="1900" b="1" dirty="0">
                <a:solidFill>
                  <a:srgbClr val="FF0000"/>
                </a:solidFill>
                <a:latin typeface="Arial" charset="0"/>
                <a:ea typeface="+mn-ea"/>
              </a:rPr>
              <a:t>B</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activation energy  with catalyst </a:t>
            </a:r>
            <a:r>
              <a:rPr lang="en-US" sz="1900" b="1" dirty="0">
                <a:solidFill>
                  <a:srgbClr val="FF0000"/>
                </a:solidFill>
                <a:latin typeface="Arial" charset="0"/>
                <a:ea typeface="+mn-ea"/>
              </a:rPr>
              <a:t>C</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energy of products </a:t>
            </a:r>
            <a:r>
              <a:rPr lang="en-US" sz="1900" b="1" dirty="0">
                <a:solidFill>
                  <a:srgbClr val="FF0000"/>
                </a:solidFill>
                <a:latin typeface="Arial" charset="0"/>
                <a:ea typeface="+mn-ea"/>
              </a:rPr>
              <a:t>D</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energy of reactants </a:t>
            </a:r>
            <a:r>
              <a:rPr lang="en-US" sz="1900" b="1" dirty="0">
                <a:solidFill>
                  <a:srgbClr val="FF0000"/>
                </a:solidFill>
                <a:latin typeface="Arial" charset="0"/>
                <a:ea typeface="+mn-ea"/>
              </a:rPr>
              <a:t>A</a:t>
            </a:r>
          </a:p>
          <a:p>
            <a:pPr eaLnBrk="1" hangingPunct="1">
              <a:lnSpc>
                <a:spcPct val="115000"/>
              </a:lnSpc>
              <a:spcBef>
                <a:spcPct val="20000"/>
              </a:spcBef>
              <a:buClr>
                <a:srgbClr val="2877C4"/>
              </a:buClr>
              <a:buFont typeface="Wingdings" pitchFamily="2" charset="2"/>
              <a:buNone/>
            </a:pPr>
            <a:r>
              <a:rPr lang="en-US" sz="1900" dirty="0">
                <a:solidFill>
                  <a:srgbClr val="000000"/>
                </a:solidFill>
                <a:latin typeface="Arial" charset="0"/>
                <a:ea typeface="+mn-ea"/>
              </a:rPr>
              <a:t>Heat of reaction  </a:t>
            </a:r>
            <a:r>
              <a:rPr lang="en-US" sz="1900" b="1" dirty="0">
                <a:solidFill>
                  <a:srgbClr val="FF0000"/>
                </a:solidFill>
                <a:latin typeface="Arial" charset="0"/>
                <a:ea typeface="+mn-ea"/>
              </a:rPr>
              <a:t>D – A</a:t>
            </a:r>
          </a:p>
          <a:p>
            <a:pPr eaLnBrk="1" hangingPunct="1">
              <a:lnSpc>
                <a:spcPct val="115000"/>
              </a:lnSpc>
              <a:spcBef>
                <a:spcPct val="20000"/>
              </a:spcBef>
              <a:buClr>
                <a:srgbClr val="2877C4"/>
              </a:buClr>
            </a:pPr>
            <a:r>
              <a:rPr lang="en-US" sz="1900" dirty="0">
                <a:latin typeface="Arial" charset="0"/>
              </a:rPr>
              <a:t>Reaction type </a:t>
            </a:r>
            <a:r>
              <a:rPr lang="en-US" sz="1900" b="1" dirty="0">
                <a:solidFill>
                  <a:srgbClr val="FF0000"/>
                </a:solidFill>
                <a:latin typeface="Arial" charset="0"/>
              </a:rPr>
              <a:t>EXOthermic</a:t>
            </a:r>
          </a:p>
        </p:txBody>
      </p:sp>
      <p:sp>
        <p:nvSpPr>
          <p:cNvPr id="3" name="Rectangle 2">
            <a:extLst>
              <a:ext uri="{FF2B5EF4-FFF2-40B4-BE49-F238E27FC236}">
                <a16:creationId xmlns:a16="http://schemas.microsoft.com/office/drawing/2014/main" id="{E68C8CF2-8FF1-4A1C-B47A-A29BC3A891D2}"/>
              </a:ext>
            </a:extLst>
          </p:cNvPr>
          <p:cNvSpPr/>
          <p:nvPr/>
        </p:nvSpPr>
        <p:spPr>
          <a:xfrm>
            <a:off x="7019950" y="2365510"/>
            <a:ext cx="1124026"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rPr>
              <a:t>∆H = +</a:t>
            </a:r>
            <a:endParaRPr lang="en-US" b="1" dirty="0">
              <a:solidFill>
                <a:srgbClr val="FF0000"/>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6342FE54-2C8F-42C1-9B69-14F90D68AD08}"/>
              </a:ext>
            </a:extLst>
          </p:cNvPr>
          <p:cNvSpPr/>
          <p:nvPr/>
        </p:nvSpPr>
        <p:spPr>
          <a:xfrm>
            <a:off x="1252901" y="3119735"/>
            <a:ext cx="1047082" cy="461665"/>
          </a:xfrm>
          <a:prstGeom prst="rect">
            <a:avLst/>
          </a:prstGeom>
        </p:spPr>
        <p:txBody>
          <a:bodyPr wrap="none">
            <a:spAutoFit/>
          </a:bodyPr>
          <a:lstStyle/>
          <a:p>
            <a:r>
              <a:rPr lang="en-US" sz="2400" b="1" dirty="0">
                <a:solidFill>
                  <a:srgbClr val="FF0000"/>
                </a:solidFill>
                <a:effectLst>
                  <a:outerShdw blurRad="38100" dist="38100" dir="2700000" algn="tl">
                    <a:srgbClr val="000000">
                      <a:alpha val="43137"/>
                    </a:srgbClr>
                  </a:outerShdw>
                </a:effectLst>
              </a:rPr>
              <a:t>∆H = -</a:t>
            </a:r>
            <a:endParaRPr lang="en-US" b="1" dirty="0">
              <a:solidFill>
                <a:srgbClr val="FF0000"/>
              </a:solidFill>
              <a:effectLst>
                <a:outerShdw blurRad="38100" dist="38100" dir="2700000" algn="tl">
                  <a:srgbClr val="000000">
                    <a:alpha val="43137"/>
                  </a:srgbClr>
                </a:outerShdw>
              </a:effectLst>
            </a:endParaRPr>
          </a:p>
        </p:txBody>
      </p:sp>
      <p:sp>
        <p:nvSpPr>
          <p:cNvPr id="4" name="Arrow: Up-Down 3">
            <a:extLst>
              <a:ext uri="{FF2B5EF4-FFF2-40B4-BE49-F238E27FC236}">
                <a16:creationId xmlns:a16="http://schemas.microsoft.com/office/drawing/2014/main" id="{E094C256-4C26-44F2-9743-75DEF2291F32}"/>
              </a:ext>
            </a:extLst>
          </p:cNvPr>
          <p:cNvSpPr/>
          <p:nvPr/>
        </p:nvSpPr>
        <p:spPr bwMode="auto">
          <a:xfrm>
            <a:off x="1122941" y="2971800"/>
            <a:ext cx="175679" cy="783981"/>
          </a:xfrm>
          <a:prstGeom prst="upDownArrow">
            <a:avLst/>
          </a:prstGeom>
          <a:solidFill>
            <a:srgbClr val="FF0000"/>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a:ln>
                <a:noFill/>
              </a:ln>
              <a:solidFill>
                <a:schemeClr val="tx1"/>
              </a:solidFill>
              <a:effectLst/>
              <a:latin typeface="Arial" charset="0"/>
            </a:endParaRPr>
          </a:p>
        </p:txBody>
      </p:sp>
      <p:sp>
        <p:nvSpPr>
          <p:cNvPr id="24" name="Arrow: Up-Down 23">
            <a:extLst>
              <a:ext uri="{FF2B5EF4-FFF2-40B4-BE49-F238E27FC236}">
                <a16:creationId xmlns:a16="http://schemas.microsoft.com/office/drawing/2014/main" id="{7578D494-03BB-47E8-A432-96CC26299335}"/>
              </a:ext>
            </a:extLst>
          </p:cNvPr>
          <p:cNvSpPr/>
          <p:nvPr/>
        </p:nvSpPr>
        <p:spPr bwMode="auto">
          <a:xfrm>
            <a:off x="8273930" y="1925188"/>
            <a:ext cx="136162" cy="1469780"/>
          </a:xfrm>
          <a:prstGeom prst="upDownArrow">
            <a:avLst/>
          </a:prstGeom>
          <a:solidFill>
            <a:srgbClr val="FF0000"/>
          </a:solidFill>
          <a:ln>
            <a:noFill/>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dirty="0">
              <a:ln>
                <a:noFill/>
              </a:ln>
              <a:solidFill>
                <a:schemeClr val="tx1"/>
              </a:solidFill>
              <a:effectLst/>
              <a:latin typeface="Arial" charset="0"/>
            </a:endParaRPr>
          </a:p>
        </p:txBody>
      </p:sp>
      <p:cxnSp>
        <p:nvCxnSpPr>
          <p:cNvPr id="25" name="Straight Connector 24">
            <a:extLst>
              <a:ext uri="{FF2B5EF4-FFF2-40B4-BE49-F238E27FC236}">
                <a16:creationId xmlns:a16="http://schemas.microsoft.com/office/drawing/2014/main" id="{B356AE9C-BF7C-4460-9F61-BB7F080D3BC8}"/>
              </a:ext>
            </a:extLst>
          </p:cNvPr>
          <p:cNvCxnSpPr/>
          <p:nvPr/>
        </p:nvCxnSpPr>
        <p:spPr bwMode="auto">
          <a:xfrm flipH="1">
            <a:off x="1122941" y="3810000"/>
            <a:ext cx="1430021" cy="0"/>
          </a:xfrm>
          <a:prstGeom prst="line">
            <a:avLst/>
          </a:prstGeom>
          <a:ln w="9525" cap="flat" cmpd="sng" algn="ctr">
            <a:solidFill>
              <a:schemeClr val="tx1"/>
            </a:solidFill>
            <a:prstDash val="lgDash"/>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804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fade">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xEl>
                                              <p:pRg st="5" end="5"/>
                                            </p:txEl>
                                          </p:spTgt>
                                        </p:tgtEl>
                                        <p:attrNameLst>
                                          <p:attrName>style.visibility</p:attrName>
                                        </p:attrNameLst>
                                      </p:cBhvr>
                                      <p:to>
                                        <p:strVal val="visible"/>
                                      </p:to>
                                    </p:set>
                                    <p:animEffect transition="in" filter="fade">
                                      <p:cBhvr>
                                        <p:cTn id="40" dur="500"/>
                                        <p:tgtEl>
                                          <p:spTgt spid="2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xEl>
                                              <p:pRg st="1" end="1"/>
                                            </p:txEl>
                                          </p:spTgt>
                                        </p:tgtEl>
                                        <p:attrNameLst>
                                          <p:attrName>style.visibility</p:attrName>
                                        </p:attrNameLst>
                                      </p:cBhvr>
                                      <p:to>
                                        <p:strVal val="visible"/>
                                      </p:to>
                                    </p:set>
                                    <p:animEffect transition="in" filter="fade">
                                      <p:cBhvr>
                                        <p:cTn id="50" dur="500"/>
                                        <p:tgtEl>
                                          <p:spTgt spid="21">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1">
                                            <p:txEl>
                                              <p:pRg st="2" end="2"/>
                                            </p:txEl>
                                          </p:spTgt>
                                        </p:tgtEl>
                                        <p:attrNameLst>
                                          <p:attrName>style.visibility</p:attrName>
                                        </p:attrNameLst>
                                      </p:cBhvr>
                                      <p:to>
                                        <p:strVal val="visible"/>
                                      </p:to>
                                    </p:set>
                                    <p:animEffect transition="in" filter="fade">
                                      <p:cBhvr>
                                        <p:cTn id="55" dur="500"/>
                                        <p:tgtEl>
                                          <p:spTgt spid="21">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xEl>
                                              <p:pRg st="3" end="3"/>
                                            </p:txEl>
                                          </p:spTgt>
                                        </p:tgtEl>
                                        <p:attrNameLst>
                                          <p:attrName>style.visibility</p:attrName>
                                        </p:attrNameLst>
                                      </p:cBhvr>
                                      <p:to>
                                        <p:strVal val="visible"/>
                                      </p:to>
                                    </p:set>
                                    <p:animEffect transition="in" filter="fade">
                                      <p:cBhvr>
                                        <p:cTn id="60" dur="500"/>
                                        <p:tgtEl>
                                          <p:spTgt spid="21">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1">
                                            <p:txEl>
                                              <p:pRg st="4" end="4"/>
                                            </p:txEl>
                                          </p:spTgt>
                                        </p:tgtEl>
                                        <p:attrNameLst>
                                          <p:attrName>style.visibility</p:attrName>
                                        </p:attrNameLst>
                                      </p:cBhvr>
                                      <p:to>
                                        <p:strVal val="visible"/>
                                      </p:to>
                                    </p:set>
                                    <p:animEffect transition="in" filter="fade">
                                      <p:cBhvr>
                                        <p:cTn id="65" dur="500"/>
                                        <p:tgtEl>
                                          <p:spTgt spid="21">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xEl>
                                              <p:pRg st="5" end="5"/>
                                            </p:txEl>
                                          </p:spTgt>
                                        </p:tgtEl>
                                        <p:attrNameLst>
                                          <p:attrName>style.visibility</p:attrName>
                                        </p:attrNameLst>
                                      </p:cBhvr>
                                      <p:to>
                                        <p:strVal val="visible"/>
                                      </p:to>
                                    </p:set>
                                    <p:animEffect transition="in" filter="fade">
                                      <p:cBhvr>
                                        <p:cTn id="78"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4" grpId="0" animBg="1"/>
      <p:bldP spid="24"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152400" y="715460"/>
            <a:ext cx="8839200" cy="2713540"/>
          </a:xfrm>
        </p:spPr>
        <p:txBody>
          <a:bodyPr/>
          <a:lstStyle/>
          <a:p>
            <a:pPr marL="0" indent="0">
              <a:spcBef>
                <a:spcPts val="1200"/>
              </a:spcBef>
            </a:pPr>
            <a:r>
              <a:rPr lang="en-US" altLang="en-US" sz="2400" dirty="0">
                <a:solidFill>
                  <a:srgbClr val="FF0000"/>
                </a:solidFill>
              </a:rPr>
              <a:t>Rates of reaction depend on reaction mechanism.</a:t>
            </a:r>
            <a:r>
              <a:rPr lang="en-US" altLang="en-US" sz="2400" dirty="0"/>
              <a:t> An </a:t>
            </a:r>
            <a:r>
              <a:rPr lang="en-US" altLang="en-US" sz="2400" b="1" dirty="0">
                <a:solidFill>
                  <a:schemeClr val="accent1">
                    <a:lumMod val="50000"/>
                  </a:schemeClr>
                </a:solidFill>
              </a:rPr>
              <a:t>elementary reaction</a:t>
            </a:r>
            <a:r>
              <a:rPr lang="en-US" altLang="en-US" sz="2400" dirty="0">
                <a:solidFill>
                  <a:schemeClr val="accent1">
                    <a:lumMod val="50000"/>
                  </a:schemeClr>
                </a:solidFill>
              </a:rPr>
              <a:t> </a:t>
            </a:r>
            <a:r>
              <a:rPr lang="en-US" altLang="en-US" sz="2400" dirty="0"/>
              <a:t>is a reaction in which reactants are converted to products in a single step. </a:t>
            </a:r>
          </a:p>
          <a:p>
            <a:pPr marL="0" indent="0">
              <a:spcBef>
                <a:spcPts val="1200"/>
              </a:spcBef>
            </a:pPr>
            <a:r>
              <a:rPr lang="en-US" altLang="en-US" sz="2400" dirty="0"/>
              <a:t>This type of reaction has only </a:t>
            </a:r>
            <a:r>
              <a:rPr lang="en-US" altLang="en-US" sz="3600" b="1" dirty="0">
                <a:solidFill>
                  <a:srgbClr val="FF0000"/>
                </a:solidFill>
              </a:rPr>
              <a:t>one</a:t>
            </a:r>
            <a:r>
              <a:rPr lang="en-US" altLang="en-US" sz="2400" dirty="0"/>
              <a:t> activation-energy peak and one activated complex. </a:t>
            </a:r>
          </a:p>
        </p:txBody>
      </p:sp>
      <p:sp>
        <p:nvSpPr>
          <p:cNvPr id="90116" name="Rectangle 4"/>
          <p:cNvSpPr>
            <a:spLocks noChangeArrowheads="1"/>
          </p:cNvSpPr>
          <p:nvPr/>
        </p:nvSpPr>
        <p:spPr bwMode="auto">
          <a:xfrm>
            <a:off x="685808" y="3886200"/>
            <a:ext cx="7772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lstStyle>
            <a:lvl1pPr marL="344488" indent="-344488">
              <a:spcBef>
                <a:spcPct val="20000"/>
              </a:spcBef>
              <a:defRPr sz="3200">
                <a:solidFill>
                  <a:schemeClr val="tx1"/>
                </a:solidFill>
                <a:latin typeface="Arial" panose="020B0604020202020204" pitchFamily="34" charset="0"/>
                <a:ea typeface="ＭＳ Ｐゴシック" panose="020B0600070205080204" pitchFamily="34" charset="-128"/>
              </a:defRPr>
            </a:lvl1pPr>
            <a:lvl2pPr marL="1254125"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597025"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9399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28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00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1972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44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16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Tx/>
              <a:buChar char="•"/>
            </a:pPr>
            <a:endParaRPr lang="en-US" altLang="en-US" sz="2700" dirty="0"/>
          </a:p>
        </p:txBody>
      </p:sp>
      <p:sp>
        <p:nvSpPr>
          <p:cNvPr id="90117" name="Rectangle 5"/>
          <p:cNvSpPr>
            <a:spLocks noGrp="1" noChangeArrowheads="1"/>
          </p:cNvSpPr>
          <p:nvPr>
            <p:ph type="title"/>
          </p:nvPr>
        </p:nvSpPr>
        <p:spPr>
          <a:xfrm>
            <a:off x="2313752" y="76200"/>
            <a:ext cx="4391891" cy="533400"/>
          </a:xfrm>
          <a:solidFill>
            <a:srgbClr val="FFC000"/>
          </a:solidFill>
          <a:ln/>
        </p:spPr>
        <p:txBody>
          <a:bodyPr/>
          <a:lstStyle/>
          <a:p>
            <a:pPr algn="ctr"/>
            <a:r>
              <a:rPr lang="en-US" altLang="en-US" sz="2100" dirty="0">
                <a:solidFill>
                  <a:srgbClr val="002060"/>
                </a:solidFill>
              </a:rPr>
              <a:t>Reaction Mechanisms</a:t>
            </a:r>
          </a:p>
        </p:txBody>
      </p:sp>
      <p:pic>
        <p:nvPicPr>
          <p:cNvPr id="6" name="Picture 5" descr="0132525763_A545a">
            <a:extLst>
              <a:ext uri="{FF2B5EF4-FFF2-40B4-BE49-F238E27FC236}">
                <a16:creationId xmlns:a16="http://schemas.microsoft.com/office/drawing/2014/main" id="{6BFF5415-E8F8-4FCA-83C7-C6C4BEED8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71800"/>
            <a:ext cx="6629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92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500"/>
                                        <p:tgtEl>
                                          <p:spTgt spid="90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152408" y="715460"/>
            <a:ext cx="8839200" cy="2713540"/>
          </a:xfrm>
        </p:spPr>
        <p:txBody>
          <a:bodyPr/>
          <a:lstStyle/>
          <a:p>
            <a:pPr marL="0" indent="0">
              <a:spcBef>
                <a:spcPts val="1200"/>
              </a:spcBef>
            </a:pPr>
            <a:r>
              <a:rPr lang="en-US" sz="2800" dirty="0">
                <a:solidFill>
                  <a:srgbClr val="00B0F0"/>
                </a:solidFill>
              </a:rPr>
              <a:t>Most chemical reactions involve </a:t>
            </a:r>
            <a:r>
              <a:rPr lang="en-US" sz="2800" dirty="0">
                <a:solidFill>
                  <a:srgbClr val="FF0000"/>
                </a:solidFill>
              </a:rPr>
              <a:t>multiple steps </a:t>
            </a:r>
            <a:r>
              <a:rPr lang="en-US" sz="2800" dirty="0">
                <a:solidFill>
                  <a:srgbClr val="00B0F0"/>
                </a:solidFill>
              </a:rPr>
              <a:t>(a path or sequence of steps) in which reacting molecules collide, rearrange, etc. and eventually form products.</a:t>
            </a:r>
          </a:p>
        </p:txBody>
      </p:sp>
      <p:sp>
        <p:nvSpPr>
          <p:cNvPr id="90116" name="Rectangle 4"/>
          <p:cNvSpPr>
            <a:spLocks noChangeArrowheads="1"/>
          </p:cNvSpPr>
          <p:nvPr/>
        </p:nvSpPr>
        <p:spPr bwMode="auto">
          <a:xfrm>
            <a:off x="685808" y="3886200"/>
            <a:ext cx="7772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lstStyle>
            <a:lvl1pPr marL="344488" indent="-344488">
              <a:spcBef>
                <a:spcPct val="20000"/>
              </a:spcBef>
              <a:defRPr sz="3200">
                <a:solidFill>
                  <a:schemeClr val="tx1"/>
                </a:solidFill>
                <a:latin typeface="Arial" panose="020B0604020202020204" pitchFamily="34" charset="0"/>
                <a:ea typeface="ＭＳ Ｐゴシック" panose="020B0600070205080204" pitchFamily="34" charset="-128"/>
              </a:defRPr>
            </a:lvl1pPr>
            <a:lvl2pPr marL="1254125"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597025"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9399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28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00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1972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44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16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Tx/>
              <a:buChar char="•"/>
            </a:pPr>
            <a:endParaRPr lang="en-US" altLang="en-US" sz="2700" dirty="0"/>
          </a:p>
        </p:txBody>
      </p:sp>
      <p:sp>
        <p:nvSpPr>
          <p:cNvPr id="90117" name="Rectangle 5"/>
          <p:cNvSpPr>
            <a:spLocks noGrp="1" noChangeArrowheads="1"/>
          </p:cNvSpPr>
          <p:nvPr>
            <p:ph type="title"/>
          </p:nvPr>
        </p:nvSpPr>
        <p:spPr>
          <a:xfrm>
            <a:off x="2313752" y="76200"/>
            <a:ext cx="4391891" cy="533400"/>
          </a:xfrm>
          <a:solidFill>
            <a:srgbClr val="FFC000"/>
          </a:solidFill>
          <a:ln/>
        </p:spPr>
        <p:txBody>
          <a:bodyPr/>
          <a:lstStyle/>
          <a:p>
            <a:pPr algn="ctr"/>
            <a:r>
              <a:rPr lang="en-US" altLang="en-US" sz="2100" dirty="0">
                <a:solidFill>
                  <a:srgbClr val="002060"/>
                </a:solidFill>
              </a:rPr>
              <a:t>Reaction Mechanisms</a:t>
            </a:r>
          </a:p>
        </p:txBody>
      </p:sp>
      <p:pic>
        <p:nvPicPr>
          <p:cNvPr id="5" name="Picture 7" descr="0132525763_A555a"/>
          <p:cNvPicPr>
            <a:picLocks noChangeAspect="1" noChangeArrowheads="1"/>
          </p:cNvPicPr>
          <p:nvPr/>
        </p:nvPicPr>
        <p:blipFill>
          <a:blip r:embed="rId3">
            <a:extLst>
              <a:ext uri="{28A0092B-C50C-407E-A947-70E740481C1C}">
                <a14:useLocalDpi xmlns:a14="http://schemas.microsoft.com/office/drawing/2010/main" val="0"/>
              </a:ext>
            </a:extLst>
          </a:blip>
          <a:srcRect t="5658" b="5698"/>
          <a:stretch>
            <a:fillRect/>
          </a:stretch>
        </p:blipFill>
        <p:spPr bwMode="auto">
          <a:xfrm>
            <a:off x="93629" y="2133600"/>
            <a:ext cx="8516971" cy="46011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11CE98-D02B-463D-B4BB-D46641DB7543}"/>
              </a:ext>
            </a:extLst>
          </p:cNvPr>
          <p:cNvSpPr txBox="1"/>
          <p:nvPr/>
        </p:nvSpPr>
        <p:spPr>
          <a:xfrm>
            <a:off x="2209800" y="4241800"/>
            <a:ext cx="476511" cy="384721"/>
          </a:xfrm>
          <a:prstGeom prst="rect">
            <a:avLst/>
          </a:prstGeom>
          <a:noFill/>
        </p:spPr>
        <p:txBody>
          <a:bodyPr wrap="square" rtlCol="0">
            <a:spAutoFit/>
          </a:bodyPr>
          <a:lstStyle/>
          <a:p>
            <a:pPr algn="ctr"/>
            <a:r>
              <a:rPr lang="en-US" sz="1900" dirty="0"/>
              <a:t>1</a:t>
            </a:r>
          </a:p>
        </p:txBody>
      </p:sp>
      <p:sp>
        <p:nvSpPr>
          <p:cNvPr id="7" name="TextBox 6">
            <a:extLst>
              <a:ext uri="{FF2B5EF4-FFF2-40B4-BE49-F238E27FC236}">
                <a16:creationId xmlns:a16="http://schemas.microsoft.com/office/drawing/2014/main" id="{785543DE-F951-4715-BB95-FDFF030E6C48}"/>
              </a:ext>
            </a:extLst>
          </p:cNvPr>
          <p:cNvSpPr txBox="1"/>
          <p:nvPr/>
        </p:nvSpPr>
        <p:spPr>
          <a:xfrm>
            <a:off x="3581400" y="3402625"/>
            <a:ext cx="476511" cy="384721"/>
          </a:xfrm>
          <a:prstGeom prst="rect">
            <a:avLst/>
          </a:prstGeom>
          <a:noFill/>
        </p:spPr>
        <p:txBody>
          <a:bodyPr wrap="square" rtlCol="0">
            <a:spAutoFit/>
          </a:bodyPr>
          <a:lstStyle/>
          <a:p>
            <a:pPr algn="ctr"/>
            <a:r>
              <a:rPr lang="en-US" sz="1900" dirty="0"/>
              <a:t>2</a:t>
            </a:r>
          </a:p>
        </p:txBody>
      </p:sp>
      <p:sp>
        <p:nvSpPr>
          <p:cNvPr id="8" name="TextBox 7">
            <a:extLst>
              <a:ext uri="{FF2B5EF4-FFF2-40B4-BE49-F238E27FC236}">
                <a16:creationId xmlns:a16="http://schemas.microsoft.com/office/drawing/2014/main" id="{36AC169B-6716-4312-A3CA-D72FDABE2D85}"/>
              </a:ext>
            </a:extLst>
          </p:cNvPr>
          <p:cNvSpPr txBox="1"/>
          <p:nvPr/>
        </p:nvSpPr>
        <p:spPr>
          <a:xfrm>
            <a:off x="5181600" y="3783656"/>
            <a:ext cx="476511" cy="384721"/>
          </a:xfrm>
          <a:prstGeom prst="rect">
            <a:avLst/>
          </a:prstGeom>
          <a:noFill/>
        </p:spPr>
        <p:txBody>
          <a:bodyPr wrap="square" rtlCol="0">
            <a:spAutoFit/>
          </a:bodyPr>
          <a:lstStyle/>
          <a:p>
            <a:pPr algn="ctr"/>
            <a:r>
              <a:rPr lang="en-US" sz="1900" dirty="0"/>
              <a:t>3</a:t>
            </a:r>
          </a:p>
        </p:txBody>
      </p:sp>
      <p:sp>
        <p:nvSpPr>
          <p:cNvPr id="9" name="TextBox 8">
            <a:extLst>
              <a:ext uri="{FF2B5EF4-FFF2-40B4-BE49-F238E27FC236}">
                <a16:creationId xmlns:a16="http://schemas.microsoft.com/office/drawing/2014/main" id="{B08DD7B4-7191-4688-BB8D-9466AF5C5C33}"/>
              </a:ext>
            </a:extLst>
          </p:cNvPr>
          <p:cNvSpPr txBox="1"/>
          <p:nvPr/>
        </p:nvSpPr>
        <p:spPr>
          <a:xfrm>
            <a:off x="6905664" y="4161879"/>
            <a:ext cx="476511" cy="384721"/>
          </a:xfrm>
          <a:prstGeom prst="rect">
            <a:avLst/>
          </a:prstGeom>
          <a:noFill/>
        </p:spPr>
        <p:txBody>
          <a:bodyPr wrap="square" rtlCol="0">
            <a:spAutoFit/>
          </a:bodyPr>
          <a:lstStyle/>
          <a:p>
            <a:pPr algn="ctr"/>
            <a:r>
              <a:rPr lang="en-US" sz="1900" dirty="0"/>
              <a:t>4</a:t>
            </a:r>
          </a:p>
        </p:txBody>
      </p:sp>
    </p:spTree>
    <p:extLst>
      <p:ext uri="{BB962C8B-B14F-4D97-AF65-F5344CB8AC3E}">
        <p14:creationId xmlns:p14="http://schemas.microsoft.com/office/powerpoint/2010/main" val="1351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685808" y="3886200"/>
            <a:ext cx="7772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lstStyle>
            <a:lvl1pPr marL="344488" indent="-344488">
              <a:spcBef>
                <a:spcPct val="20000"/>
              </a:spcBef>
              <a:defRPr sz="3200">
                <a:solidFill>
                  <a:schemeClr val="tx1"/>
                </a:solidFill>
                <a:latin typeface="Arial" panose="020B0604020202020204" pitchFamily="34" charset="0"/>
                <a:ea typeface="ＭＳ Ｐゴシック" panose="020B0600070205080204" pitchFamily="34" charset="-128"/>
              </a:defRPr>
            </a:lvl1pPr>
            <a:lvl2pPr marL="1254125"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597025"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9399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28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00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1972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44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16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Tx/>
              <a:buChar char="•"/>
            </a:pPr>
            <a:endParaRPr lang="en-US" altLang="en-US" sz="2700" dirty="0"/>
          </a:p>
        </p:txBody>
      </p:sp>
      <p:sp>
        <p:nvSpPr>
          <p:cNvPr id="90117" name="Rectangle 5"/>
          <p:cNvSpPr>
            <a:spLocks noGrp="1" noChangeArrowheads="1"/>
          </p:cNvSpPr>
          <p:nvPr>
            <p:ph type="title"/>
          </p:nvPr>
        </p:nvSpPr>
        <p:spPr>
          <a:xfrm>
            <a:off x="2313752" y="76200"/>
            <a:ext cx="4391891" cy="533400"/>
          </a:xfrm>
          <a:solidFill>
            <a:srgbClr val="FFC000"/>
          </a:solidFill>
          <a:ln/>
        </p:spPr>
        <p:txBody>
          <a:bodyPr/>
          <a:lstStyle/>
          <a:p>
            <a:pPr algn="ctr"/>
            <a:r>
              <a:rPr lang="en-US" altLang="en-US" sz="2100" dirty="0">
                <a:solidFill>
                  <a:srgbClr val="002060"/>
                </a:solidFill>
              </a:rPr>
              <a:t>Reaction Mechanisms</a:t>
            </a:r>
          </a:p>
        </p:txBody>
      </p:sp>
      <p:pic>
        <p:nvPicPr>
          <p:cNvPr id="5" name="Picture 7" descr="0132525763_A555a"/>
          <p:cNvPicPr>
            <a:picLocks noChangeAspect="1" noChangeArrowheads="1"/>
          </p:cNvPicPr>
          <p:nvPr/>
        </p:nvPicPr>
        <p:blipFill>
          <a:blip r:embed="rId3">
            <a:extLst>
              <a:ext uri="{28A0092B-C50C-407E-A947-70E740481C1C}">
                <a14:useLocalDpi xmlns:a14="http://schemas.microsoft.com/office/drawing/2010/main" val="0"/>
              </a:ext>
            </a:extLst>
          </a:blip>
          <a:srcRect t="5658" b="5698"/>
          <a:stretch>
            <a:fillRect/>
          </a:stretch>
        </p:blipFill>
        <p:spPr bwMode="auto">
          <a:xfrm>
            <a:off x="5105399" y="1866900"/>
            <a:ext cx="4038601"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598" y="1380298"/>
            <a:ext cx="4876801" cy="4708493"/>
          </a:xfrm>
          <a:prstGeom prst="rect">
            <a:avLst/>
          </a:prstGeom>
        </p:spPr>
        <p:txBody>
          <a:bodyPr wrap="square" lIns="90956" tIns="45478" rIns="90956" bIns="45478">
            <a:spAutoFit/>
          </a:bodyPr>
          <a:lstStyle/>
          <a:p>
            <a:pPr>
              <a:spcBef>
                <a:spcPts val="1200"/>
              </a:spcBef>
            </a:pPr>
            <a:r>
              <a:rPr lang="en-US" altLang="en-US" sz="2800" dirty="0">
                <a:solidFill>
                  <a:srgbClr val="FF0000"/>
                </a:solidFill>
              </a:rPr>
              <a:t>The series of elementary reactions or steps that take place during the course of a complex reaction is called a </a:t>
            </a:r>
            <a:r>
              <a:rPr lang="en-US" altLang="en-US" sz="2800" b="1" dirty="0">
                <a:solidFill>
                  <a:schemeClr val="accent1">
                    <a:lumMod val="50000"/>
                  </a:schemeClr>
                </a:solidFill>
              </a:rPr>
              <a:t>reaction mechanism</a:t>
            </a:r>
            <a:r>
              <a:rPr lang="en-US" altLang="en-US" sz="2800" dirty="0"/>
              <a:t>.</a:t>
            </a:r>
          </a:p>
          <a:p>
            <a:pPr>
              <a:spcBef>
                <a:spcPts val="2400"/>
              </a:spcBef>
            </a:pPr>
            <a:r>
              <a:rPr lang="en-US" sz="2800" dirty="0">
                <a:solidFill>
                  <a:srgbClr val="00B050"/>
                </a:solidFill>
              </a:rPr>
              <a:t>The reaction rate depends on the frequency of contact of the reactants in the </a:t>
            </a:r>
            <a:r>
              <a:rPr lang="en-US" sz="2800" dirty="0"/>
              <a:t>rate-determining step</a:t>
            </a:r>
            <a:r>
              <a:rPr lang="en-US" sz="2800" dirty="0">
                <a:solidFill>
                  <a:srgbClr val="00B050"/>
                </a:solidFill>
              </a:rPr>
              <a:t>, the slowest step.</a:t>
            </a:r>
            <a:endParaRPr lang="en-US" altLang="en-US" sz="2800" dirty="0">
              <a:solidFill>
                <a:srgbClr val="00B050"/>
              </a:solidFill>
            </a:endParaRPr>
          </a:p>
        </p:txBody>
      </p:sp>
    </p:spTree>
    <p:extLst>
      <p:ext uri="{BB962C8B-B14F-4D97-AF65-F5344CB8AC3E}">
        <p14:creationId xmlns:p14="http://schemas.microsoft.com/office/powerpoint/2010/main" val="26532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152442" y="685800"/>
            <a:ext cx="5105399" cy="6172200"/>
          </a:xfrm>
        </p:spPr>
        <p:txBody>
          <a:bodyPr/>
          <a:lstStyle/>
          <a:p>
            <a:pPr marL="0" indent="0">
              <a:spcBef>
                <a:spcPts val="1200"/>
              </a:spcBef>
            </a:pPr>
            <a:r>
              <a:rPr lang="en-US" sz="2700" dirty="0">
                <a:solidFill>
                  <a:srgbClr val="00B050"/>
                </a:solidFill>
              </a:rPr>
              <a:t>Rate-Determining Step</a:t>
            </a:r>
          </a:p>
          <a:p>
            <a:pPr marL="227393" indent="-227393">
              <a:buFont typeface="Arial" panose="020B0604020202020204" pitchFamily="34" charset="0"/>
              <a:buChar char="•"/>
            </a:pPr>
            <a:r>
              <a:rPr lang="en-US" sz="2300" dirty="0"/>
              <a:t>Usually there is one particular step in a reaction that is slower than all the other steps.</a:t>
            </a:r>
          </a:p>
          <a:p>
            <a:pPr marL="227393" indent="-227393">
              <a:buFont typeface="Arial" panose="020B0604020202020204" pitchFamily="34" charset="0"/>
              <a:buChar char="•"/>
            </a:pPr>
            <a:r>
              <a:rPr lang="en-US" sz="2300" dirty="0">
                <a:solidFill>
                  <a:srgbClr val="7030A0"/>
                </a:solidFill>
              </a:rPr>
              <a:t>Therefore, the “rate determining step” (the slowest step) is most responsible for the rate of the overall reaction.</a:t>
            </a:r>
          </a:p>
          <a:p>
            <a:r>
              <a:rPr lang="en-US" sz="2300" dirty="0"/>
              <a:t> </a:t>
            </a:r>
          </a:p>
          <a:p>
            <a:pPr marL="1200150" indent="3175"/>
            <a:r>
              <a:rPr lang="en-US" sz="2300" b="1" dirty="0">
                <a:solidFill>
                  <a:srgbClr val="00B0F0"/>
                </a:solidFill>
                <a:effectLst>
                  <a:outerShdw blurRad="38100" dist="38100" dir="2700000" algn="tl">
                    <a:srgbClr val="000000">
                      <a:alpha val="43137"/>
                    </a:srgbClr>
                  </a:outerShdw>
                </a:effectLst>
              </a:rPr>
              <a:t>Which funnel represents the rate-determining step?</a:t>
            </a:r>
          </a:p>
          <a:p>
            <a:pPr marL="0" indent="0">
              <a:spcBef>
                <a:spcPts val="1200"/>
              </a:spcBef>
            </a:pPr>
            <a:endParaRPr lang="en-US" altLang="en-US" sz="2700" dirty="0">
              <a:solidFill>
                <a:srgbClr val="00B050"/>
              </a:solidFill>
            </a:endParaRPr>
          </a:p>
        </p:txBody>
      </p:sp>
      <p:sp>
        <p:nvSpPr>
          <p:cNvPr id="90116" name="Rectangle 4"/>
          <p:cNvSpPr>
            <a:spLocks noChangeArrowheads="1"/>
          </p:cNvSpPr>
          <p:nvPr/>
        </p:nvSpPr>
        <p:spPr bwMode="auto">
          <a:xfrm>
            <a:off x="685808" y="3886200"/>
            <a:ext cx="7772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lstStyle>
            <a:lvl1pPr marL="344488" indent="-344488">
              <a:spcBef>
                <a:spcPct val="20000"/>
              </a:spcBef>
              <a:defRPr sz="3200">
                <a:solidFill>
                  <a:schemeClr val="tx1"/>
                </a:solidFill>
                <a:latin typeface="Arial" panose="020B0604020202020204" pitchFamily="34" charset="0"/>
                <a:ea typeface="ＭＳ Ｐゴシック" panose="020B0600070205080204" pitchFamily="34" charset="-128"/>
              </a:defRPr>
            </a:lvl1pPr>
            <a:lvl2pPr marL="1254125"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597025"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9399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28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00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1972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44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16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Tx/>
              <a:buChar char="•"/>
            </a:pPr>
            <a:endParaRPr lang="en-US" altLang="en-US" sz="2700" dirty="0"/>
          </a:p>
        </p:txBody>
      </p:sp>
      <p:sp>
        <p:nvSpPr>
          <p:cNvPr id="90117" name="Rectangle 5"/>
          <p:cNvSpPr>
            <a:spLocks noGrp="1" noChangeArrowheads="1"/>
          </p:cNvSpPr>
          <p:nvPr>
            <p:ph type="title"/>
          </p:nvPr>
        </p:nvSpPr>
        <p:spPr>
          <a:xfrm>
            <a:off x="2313752" y="76200"/>
            <a:ext cx="4391891" cy="533400"/>
          </a:xfrm>
          <a:solidFill>
            <a:srgbClr val="FFC000"/>
          </a:solidFill>
          <a:ln/>
        </p:spPr>
        <p:txBody>
          <a:bodyPr/>
          <a:lstStyle/>
          <a:p>
            <a:pPr algn="ctr"/>
            <a:r>
              <a:rPr lang="en-US" altLang="en-US" sz="2100" dirty="0">
                <a:solidFill>
                  <a:srgbClr val="002060"/>
                </a:solidFill>
              </a:rPr>
              <a:t>Reaction Mechanisms</a:t>
            </a:r>
          </a:p>
        </p:txBody>
      </p:sp>
      <p:pic>
        <p:nvPicPr>
          <p:cNvPr id="3074" name="Picture 2" descr="Rxn Rate Fun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41" y="584444"/>
            <a:ext cx="3886201" cy="61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hink_about_it-01.eps">
            <a:extLst>
              <a:ext uri="{FF2B5EF4-FFF2-40B4-BE49-F238E27FC236}">
                <a16:creationId xmlns:a16="http://schemas.microsoft.com/office/drawing/2014/main" id="{F458C323-96E2-4211-B7C4-7D2C1650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364" y="0"/>
            <a:ext cx="881636" cy="952500"/>
          </a:xfrm>
          <a:prstGeom prst="rect">
            <a:avLst/>
          </a:prstGeom>
        </p:spPr>
      </p:pic>
    </p:spTree>
    <p:extLst>
      <p:ext uri="{BB962C8B-B14F-4D97-AF65-F5344CB8AC3E}">
        <p14:creationId xmlns:p14="http://schemas.microsoft.com/office/powerpoint/2010/main" val="3423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Effect transition="in" filter="fade">
                                      <p:cBhvr>
                                        <p:cTn id="7" dur="500"/>
                                        <p:tgtEl>
                                          <p:spTgt spid="901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xEl>
                                              <p:pRg st="2" end="2"/>
                                            </p:txEl>
                                          </p:spTgt>
                                        </p:tgtEl>
                                        <p:attrNameLst>
                                          <p:attrName>style.visibility</p:attrName>
                                        </p:attrNameLst>
                                      </p:cBhvr>
                                      <p:to>
                                        <p:strVal val="visible"/>
                                      </p:to>
                                    </p:set>
                                    <p:animEffect transition="in" filter="fade">
                                      <p:cBhvr>
                                        <p:cTn id="12" dur="500"/>
                                        <p:tgtEl>
                                          <p:spTgt spid="901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animEffect transition="in" filter="fade">
                                      <p:cBhvr>
                                        <p:cTn id="17"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1678" y="5410200"/>
            <a:ext cx="8512560" cy="1447825"/>
          </a:xfrm>
        </p:spPr>
        <p:txBody>
          <a:bodyPr/>
          <a:lstStyle/>
          <a:p>
            <a:pPr marL="127617" indent="7870"/>
            <a:r>
              <a:rPr lang="en-US" dirty="0">
                <a:solidFill>
                  <a:srgbClr val="00B0F0"/>
                </a:solidFill>
              </a:rPr>
              <a:t>Diamond spontaneously reacts to form graphite. </a:t>
            </a:r>
            <a:r>
              <a:rPr lang="en-US" dirty="0">
                <a:solidFill>
                  <a:srgbClr val="FF0000"/>
                </a:solidFill>
              </a:rPr>
              <a:t>Theoretically, graphite can be made into diamond as well.</a:t>
            </a:r>
          </a:p>
        </p:txBody>
      </p:sp>
      <p:sp>
        <p:nvSpPr>
          <p:cNvPr id="4" name="Footer Placeholder 3"/>
          <p:cNvSpPr>
            <a:spLocks noGrp="1"/>
          </p:cNvSpPr>
          <p:nvPr>
            <p:ph type="ftr" sz="quarter" idx="11"/>
          </p:nvPr>
        </p:nvSpPr>
        <p:spPr/>
        <p:txBody>
          <a:bodyPr/>
          <a:lstStyle/>
          <a:p>
            <a:r>
              <a:rPr lang="en-US" dirty="0">
                <a:solidFill>
                  <a:srgbClr val="FFFFFF"/>
                </a:solidFill>
              </a:rPr>
              <a:t>Reaction Rate</a:t>
            </a:r>
          </a:p>
        </p:txBody>
      </p:sp>
      <p:pic>
        <p:nvPicPr>
          <p:cNvPr id="3074" name="Picture 2" descr="File:Pencil tip closeu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92"/>
          <a:stretch/>
        </p:blipFill>
        <p:spPr bwMode="auto">
          <a:xfrm>
            <a:off x="6" y="96"/>
            <a:ext cx="3276020" cy="4000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Diamond princess cu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020" y="0"/>
            <a:ext cx="3002330" cy="400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94865" y="446000"/>
            <a:ext cx="2718662" cy="3108500"/>
          </a:xfrm>
          <a:prstGeom prst="rect">
            <a:avLst/>
          </a:prstGeom>
        </p:spPr>
        <p:txBody>
          <a:bodyPr wrap="square" lIns="90641" tIns="45321" rIns="90641" bIns="45321">
            <a:spAutoFit/>
          </a:bodyPr>
          <a:lstStyle/>
          <a:p>
            <a:r>
              <a:rPr lang="en-US" sz="2700" dirty="0">
                <a:solidFill>
                  <a:srgbClr val="000000"/>
                </a:solidFill>
                <a:latin typeface="Book Antiqua"/>
                <a:cs typeface="Book Antiqua"/>
              </a:rPr>
              <a:t>Diamond and graphite are both made of pure carbon yet have very different properties.</a:t>
            </a:r>
            <a:endParaRPr lang="en-US" sz="2700" dirty="0">
              <a:solidFill>
                <a:srgbClr val="000000"/>
              </a:solidFill>
            </a:endParaRPr>
          </a:p>
        </p:txBody>
      </p:sp>
      <p:pic>
        <p:nvPicPr>
          <p:cNvPr id="8" name="Picture 7" descr="warm_up-01.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251459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152442" y="685800"/>
            <a:ext cx="5105399" cy="6172200"/>
          </a:xfrm>
        </p:spPr>
        <p:txBody>
          <a:bodyPr/>
          <a:lstStyle/>
          <a:p>
            <a:pPr marL="0" indent="0">
              <a:spcBef>
                <a:spcPts val="1200"/>
              </a:spcBef>
            </a:pPr>
            <a:r>
              <a:rPr lang="en-US" sz="2700" dirty="0">
                <a:solidFill>
                  <a:srgbClr val="00B050"/>
                </a:solidFill>
              </a:rPr>
              <a:t>Rate-Determining Step</a:t>
            </a:r>
          </a:p>
          <a:p>
            <a:pPr marL="227393" indent="-227393">
              <a:buFont typeface="Arial" panose="020B0604020202020204" pitchFamily="34" charset="0"/>
              <a:buChar char="•"/>
            </a:pPr>
            <a:r>
              <a:rPr lang="en-US" sz="1800" dirty="0"/>
              <a:t>Usually there is one particular step in a reaction that is slower than all the other steps.</a:t>
            </a:r>
          </a:p>
          <a:p>
            <a:pPr marL="227393" indent="-227393">
              <a:buFont typeface="Arial" panose="020B0604020202020204" pitchFamily="34" charset="0"/>
              <a:buChar char="•"/>
            </a:pPr>
            <a:r>
              <a:rPr lang="en-US" sz="1800" dirty="0">
                <a:solidFill>
                  <a:srgbClr val="7030A0"/>
                </a:solidFill>
              </a:rPr>
              <a:t>Therefore, the “rate determining step” (the slowest step) is most responsible for the rate of the overall reaction.</a:t>
            </a:r>
          </a:p>
          <a:p>
            <a:r>
              <a:rPr lang="en-US" sz="2300" dirty="0"/>
              <a:t> </a:t>
            </a:r>
          </a:p>
          <a:p>
            <a:r>
              <a:rPr lang="en-US" sz="2300" dirty="0"/>
              <a:t>EXAMPLE:  Relay Race</a:t>
            </a:r>
          </a:p>
          <a:p>
            <a:pPr marL="219504" indent="-219504">
              <a:buFont typeface="Arial" panose="020B0604020202020204" pitchFamily="34" charset="0"/>
              <a:buChar char="•"/>
            </a:pPr>
            <a:r>
              <a:rPr lang="en-US" sz="2800" dirty="0">
                <a:solidFill>
                  <a:srgbClr val="FF0000"/>
                </a:solidFill>
              </a:rPr>
              <a:t>Usually, the fastest runners are the 1</a:t>
            </a:r>
            <a:r>
              <a:rPr lang="en-US" sz="2800" baseline="30000" dirty="0">
                <a:solidFill>
                  <a:srgbClr val="FF0000"/>
                </a:solidFill>
              </a:rPr>
              <a:t>st</a:t>
            </a:r>
            <a:r>
              <a:rPr lang="en-US" sz="2800" dirty="0">
                <a:solidFill>
                  <a:srgbClr val="FF0000"/>
                </a:solidFill>
              </a:rPr>
              <a:t> and last leg of a relay race.</a:t>
            </a:r>
          </a:p>
          <a:p>
            <a:pPr marL="219504" indent="-219504">
              <a:buFont typeface="Arial" panose="020B0604020202020204" pitchFamily="34" charset="0"/>
              <a:buChar char="•"/>
            </a:pPr>
            <a:r>
              <a:rPr lang="en-US" sz="2800" dirty="0">
                <a:solidFill>
                  <a:srgbClr val="0070C0"/>
                </a:solidFill>
              </a:rPr>
              <a:t>The rate determining runners are either 2</a:t>
            </a:r>
            <a:r>
              <a:rPr lang="en-US" sz="2800" baseline="30000" dirty="0">
                <a:solidFill>
                  <a:srgbClr val="0070C0"/>
                </a:solidFill>
              </a:rPr>
              <a:t>nd</a:t>
            </a:r>
            <a:r>
              <a:rPr lang="en-US" sz="2800" dirty="0">
                <a:solidFill>
                  <a:srgbClr val="0070C0"/>
                </a:solidFill>
              </a:rPr>
              <a:t> or 3</a:t>
            </a:r>
            <a:r>
              <a:rPr lang="en-US" sz="2800" baseline="30000" dirty="0">
                <a:solidFill>
                  <a:srgbClr val="0070C0"/>
                </a:solidFill>
              </a:rPr>
              <a:t>rd</a:t>
            </a:r>
            <a:r>
              <a:rPr lang="en-US" sz="2800" dirty="0">
                <a:solidFill>
                  <a:srgbClr val="0070C0"/>
                </a:solidFill>
              </a:rPr>
              <a:t> runners in the relay.</a:t>
            </a:r>
          </a:p>
          <a:p>
            <a:pPr marL="0" indent="0">
              <a:spcBef>
                <a:spcPts val="1200"/>
              </a:spcBef>
            </a:pPr>
            <a:endParaRPr lang="en-US" altLang="en-US" sz="2700" dirty="0">
              <a:solidFill>
                <a:srgbClr val="00B050"/>
              </a:solidFill>
            </a:endParaRPr>
          </a:p>
        </p:txBody>
      </p:sp>
      <p:sp>
        <p:nvSpPr>
          <p:cNvPr id="90116" name="Rectangle 4"/>
          <p:cNvSpPr>
            <a:spLocks noChangeArrowheads="1"/>
          </p:cNvSpPr>
          <p:nvPr/>
        </p:nvSpPr>
        <p:spPr bwMode="auto">
          <a:xfrm>
            <a:off x="685808" y="3886200"/>
            <a:ext cx="7772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41" tIns="45321" rIns="90641" bIns="45321"/>
          <a:lstStyle>
            <a:lvl1pPr marL="344488" indent="-344488">
              <a:spcBef>
                <a:spcPct val="20000"/>
              </a:spcBef>
              <a:defRPr sz="3200">
                <a:solidFill>
                  <a:schemeClr val="tx1"/>
                </a:solidFill>
                <a:latin typeface="Arial" panose="020B0604020202020204" pitchFamily="34" charset="0"/>
                <a:ea typeface="ＭＳ Ｐゴシック" panose="020B0600070205080204" pitchFamily="34" charset="-128"/>
              </a:defRPr>
            </a:lvl1pPr>
            <a:lvl2pPr marL="1254125"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597025"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9399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282825"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7400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31972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6544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4111625"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buFontTx/>
              <a:buChar char="•"/>
            </a:pPr>
            <a:endParaRPr lang="en-US" altLang="en-US" sz="2700" dirty="0"/>
          </a:p>
        </p:txBody>
      </p:sp>
      <p:sp>
        <p:nvSpPr>
          <p:cNvPr id="90117" name="Rectangle 5"/>
          <p:cNvSpPr>
            <a:spLocks noGrp="1" noChangeArrowheads="1"/>
          </p:cNvSpPr>
          <p:nvPr>
            <p:ph type="title"/>
          </p:nvPr>
        </p:nvSpPr>
        <p:spPr>
          <a:xfrm>
            <a:off x="2313752" y="76200"/>
            <a:ext cx="4391891" cy="533400"/>
          </a:xfrm>
          <a:solidFill>
            <a:srgbClr val="FFC000"/>
          </a:solidFill>
          <a:ln/>
        </p:spPr>
        <p:txBody>
          <a:bodyPr/>
          <a:lstStyle/>
          <a:p>
            <a:pPr algn="ctr"/>
            <a:r>
              <a:rPr lang="en-US" altLang="en-US" sz="2100" dirty="0">
                <a:solidFill>
                  <a:srgbClr val="002060"/>
                </a:solidFill>
              </a:rPr>
              <a:t>Reaction Mechanisms</a:t>
            </a:r>
          </a:p>
        </p:txBody>
      </p:sp>
      <p:pic>
        <p:nvPicPr>
          <p:cNvPr id="3074" name="Picture 2" descr="Rxn Rate Fun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41" y="584444"/>
            <a:ext cx="3886201" cy="61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bwMode="auto">
          <a:xfrm rot="19628815">
            <a:off x="4672978" y="4196355"/>
            <a:ext cx="2124104" cy="28911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6" tIns="45478" rIns="90956" bIns="45478" numCol="1" rtlCol="0" anchor="t" anchorCtr="0" compatLnSpc="1">
            <a:prstTxWarp prst="textNoShape">
              <a:avLst/>
            </a:prstTxWarp>
          </a:bodyPr>
          <a:lstStyle/>
          <a:p>
            <a:pPr defTabSz="909598"/>
            <a:endParaRPr lang="en-US" dirty="0"/>
          </a:p>
        </p:txBody>
      </p:sp>
      <p:pic>
        <p:nvPicPr>
          <p:cNvPr id="7" name="Picture 6" descr="think_about_it-01.eps">
            <a:extLst>
              <a:ext uri="{FF2B5EF4-FFF2-40B4-BE49-F238E27FC236}">
                <a16:creationId xmlns:a16="http://schemas.microsoft.com/office/drawing/2014/main" id="{576998A3-54E0-4374-8540-803D21C8CC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364" y="0"/>
            <a:ext cx="881636" cy="952500"/>
          </a:xfrm>
          <a:prstGeom prst="rect">
            <a:avLst/>
          </a:prstGeom>
        </p:spPr>
      </p:pic>
    </p:spTree>
    <p:extLst>
      <p:ext uri="{BB962C8B-B14F-4D97-AF65-F5344CB8AC3E}">
        <p14:creationId xmlns:p14="http://schemas.microsoft.com/office/powerpoint/2010/main" val="107272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5" end="5"/>
                                            </p:txEl>
                                          </p:spTgt>
                                        </p:tgtEl>
                                        <p:attrNameLst>
                                          <p:attrName>style.visibility</p:attrName>
                                        </p:attrNameLst>
                                      </p:cBhvr>
                                      <p:to>
                                        <p:strVal val="visible"/>
                                      </p:to>
                                    </p:set>
                                    <p:animEffect transition="in" filter="fade">
                                      <p:cBhvr>
                                        <p:cTn id="7" dur="500"/>
                                        <p:tgtEl>
                                          <p:spTgt spid="9011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xEl>
                                              <p:pRg st="6" end="6"/>
                                            </p:txEl>
                                          </p:spTgt>
                                        </p:tgtEl>
                                        <p:attrNameLst>
                                          <p:attrName>style.visibility</p:attrName>
                                        </p:attrNameLst>
                                      </p:cBhvr>
                                      <p:to>
                                        <p:strVal val="visible"/>
                                      </p:to>
                                    </p:set>
                                    <p:animEffect transition="in" filter="fade">
                                      <p:cBhvr>
                                        <p:cTn id="12" dur="500"/>
                                        <p:tgtEl>
                                          <p:spTgt spid="9011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74816" y="838200"/>
            <a:ext cx="8916784" cy="5943600"/>
          </a:xfrm>
        </p:spPr>
        <p:txBody>
          <a:bodyPr/>
          <a:lstStyle/>
          <a:p>
            <a:pPr marL="0" indent="0"/>
            <a:r>
              <a:rPr lang="en-US" altLang="en-US" sz="2300" dirty="0">
                <a:solidFill>
                  <a:srgbClr val="0070C0"/>
                </a:solidFill>
              </a:rPr>
              <a:t>Many times, one cannot determine the reaction mechanism using the overall chemical reaction: </a:t>
            </a:r>
          </a:p>
          <a:p>
            <a:pPr marL="0" indent="0" algn="ctr">
              <a:spcBef>
                <a:spcPts val="1200"/>
              </a:spcBef>
            </a:pPr>
            <a:r>
              <a:rPr lang="en-US" sz="2300" dirty="0">
                <a:solidFill>
                  <a:srgbClr val="FF0000"/>
                </a:solidFill>
              </a:rPr>
              <a:t>NO</a:t>
            </a:r>
            <a:r>
              <a:rPr lang="en-US" sz="2300" baseline="-25000" dirty="0">
                <a:solidFill>
                  <a:srgbClr val="FF0000"/>
                </a:solidFill>
              </a:rPr>
              <a:t>2</a:t>
            </a:r>
            <a:r>
              <a:rPr lang="en-US" sz="2300" dirty="0">
                <a:solidFill>
                  <a:srgbClr val="FF0000"/>
                </a:solidFill>
              </a:rPr>
              <a:t>(g) + CO(g) → NO(g) + CO</a:t>
            </a:r>
            <a:r>
              <a:rPr lang="en-US" sz="2300" baseline="-25000" dirty="0">
                <a:solidFill>
                  <a:srgbClr val="FF0000"/>
                </a:solidFill>
              </a:rPr>
              <a:t>2</a:t>
            </a:r>
            <a:r>
              <a:rPr lang="en-US" sz="2300" dirty="0">
                <a:solidFill>
                  <a:srgbClr val="FF0000"/>
                </a:solidFill>
              </a:rPr>
              <a:t>(g)</a:t>
            </a:r>
          </a:p>
          <a:p>
            <a:pPr marL="0" indent="0">
              <a:spcBef>
                <a:spcPts val="1200"/>
              </a:spcBef>
            </a:pPr>
            <a:r>
              <a:rPr lang="en-US" altLang="en-US" sz="2300" dirty="0">
                <a:solidFill>
                  <a:srgbClr val="0070C0"/>
                </a:solidFill>
              </a:rPr>
              <a:t>Experiments have shown that the mechanism consists of the two steps shown below.</a:t>
            </a:r>
          </a:p>
          <a:p>
            <a:pPr algn="ctr">
              <a:spcBef>
                <a:spcPts val="1200"/>
              </a:spcBef>
            </a:pPr>
            <a:r>
              <a:rPr lang="en-US" sz="2800" dirty="0"/>
              <a:t>2NO</a:t>
            </a:r>
            <a:r>
              <a:rPr lang="en-US" sz="2800" baseline="-25000" dirty="0"/>
              <a:t>2 </a:t>
            </a:r>
            <a:r>
              <a:rPr lang="en-US" sz="2800" dirty="0"/>
              <a:t>+ NO → 2NO + NO</a:t>
            </a:r>
            <a:r>
              <a:rPr lang="en-US" sz="2800" baseline="-25000" dirty="0"/>
              <a:t>3 </a:t>
            </a:r>
            <a:r>
              <a:rPr lang="en-US" sz="2800" dirty="0"/>
              <a:t>(slow)</a:t>
            </a:r>
          </a:p>
          <a:p>
            <a:pPr algn="ctr">
              <a:spcBef>
                <a:spcPts val="1200"/>
              </a:spcBef>
            </a:pPr>
            <a:r>
              <a:rPr lang="en-US" sz="2800" dirty="0"/>
              <a:t>NO</a:t>
            </a:r>
            <a:r>
              <a:rPr lang="en-US" sz="2800" baseline="-25000" dirty="0"/>
              <a:t>3 </a:t>
            </a:r>
            <a:r>
              <a:rPr lang="en-US" sz="2800" dirty="0"/>
              <a:t>+ CO → NO</a:t>
            </a:r>
            <a:r>
              <a:rPr lang="en-US" sz="2800" baseline="-25000" dirty="0"/>
              <a:t>2 </a:t>
            </a:r>
            <a:r>
              <a:rPr lang="en-US" sz="2800" dirty="0"/>
              <a:t>+ CO</a:t>
            </a:r>
            <a:r>
              <a:rPr lang="en-US" sz="2800" baseline="-25000" dirty="0"/>
              <a:t>2 </a:t>
            </a:r>
            <a:r>
              <a:rPr lang="en-US" sz="2800" dirty="0"/>
              <a:t>(fast)</a:t>
            </a:r>
          </a:p>
          <a:p>
            <a:pPr marL="6347" indent="9477">
              <a:spcBef>
                <a:spcPts val="1200"/>
              </a:spcBef>
            </a:pPr>
            <a:r>
              <a:rPr lang="en-US" sz="2300" dirty="0">
                <a:solidFill>
                  <a:srgbClr val="0070C0"/>
                </a:solidFill>
              </a:rPr>
              <a:t>Add these two reactions together (Hess’ Law):</a:t>
            </a:r>
          </a:p>
          <a:p>
            <a:br>
              <a:rPr lang="en-US" sz="2300" dirty="0"/>
            </a:br>
            <a:endParaRPr lang="en-US" altLang="en-US" sz="2300" dirty="0"/>
          </a:p>
        </p:txBody>
      </p:sp>
      <p:sp>
        <p:nvSpPr>
          <p:cNvPr id="75786" name="Text Box 10"/>
          <p:cNvSpPr txBox="1">
            <a:spLocks noChangeArrowheads="1"/>
          </p:cNvSpPr>
          <p:nvPr/>
        </p:nvSpPr>
        <p:spPr bwMode="auto">
          <a:xfrm>
            <a:off x="15240" y="104405"/>
            <a:ext cx="4524895" cy="5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41" tIns="45321" rIns="90641" bIns="45321">
            <a:spAutoFit/>
          </a:bodyPr>
          <a:lstStyle/>
          <a:p>
            <a:pPr algn="ctr">
              <a:spcBef>
                <a:spcPct val="50000"/>
              </a:spcBef>
            </a:pPr>
            <a:r>
              <a:rPr lang="en-US" altLang="en-US" sz="2700" b="1" dirty="0">
                <a:solidFill>
                  <a:srgbClr val="658B92"/>
                </a:solidFill>
              </a:rPr>
              <a:t>Rate-Determining Steps</a:t>
            </a:r>
          </a:p>
        </p:txBody>
      </p:sp>
      <p:sp>
        <p:nvSpPr>
          <p:cNvPr id="6" name="Rectangle 5"/>
          <p:cNvSpPr txBox="1">
            <a:spLocks noChangeArrowheads="1"/>
          </p:cNvSpPr>
          <p:nvPr/>
        </p:nvSpPr>
        <p:spPr bwMode="auto">
          <a:xfrm>
            <a:off x="4540177" y="91440"/>
            <a:ext cx="4391891" cy="5334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2100" dirty="0">
                <a:solidFill>
                  <a:srgbClr val="002060"/>
                </a:solidFill>
              </a:rPr>
              <a:t>Reaction Mechanisms</a:t>
            </a:r>
          </a:p>
        </p:txBody>
      </p:sp>
    </p:spTree>
    <p:extLst>
      <p:ext uri="{BB962C8B-B14F-4D97-AF65-F5344CB8AC3E}">
        <p14:creationId xmlns:p14="http://schemas.microsoft.com/office/powerpoint/2010/main" val="31132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500"/>
                                        <p:tgtEl>
                                          <p:spTgt spid="75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fade">
                                      <p:cBhvr>
                                        <p:cTn id="17" dur="500"/>
                                        <p:tgtEl>
                                          <p:spTgt spid="757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79">
                                            <p:txEl>
                                              <p:pRg st="4" end="4"/>
                                            </p:txEl>
                                          </p:spTgt>
                                        </p:tgtEl>
                                        <p:attrNameLst>
                                          <p:attrName>style.visibility</p:attrName>
                                        </p:attrNameLst>
                                      </p:cBhvr>
                                      <p:to>
                                        <p:strVal val="visible"/>
                                      </p:to>
                                    </p:set>
                                    <p:animEffect transition="in" filter="fade">
                                      <p:cBhvr>
                                        <p:cTn id="22" dur="500"/>
                                        <p:tgtEl>
                                          <p:spTgt spid="757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779">
                                            <p:txEl>
                                              <p:pRg st="5" end="5"/>
                                            </p:txEl>
                                          </p:spTgt>
                                        </p:tgtEl>
                                        <p:attrNameLst>
                                          <p:attrName>style.visibility</p:attrName>
                                        </p:attrNameLst>
                                      </p:cBhvr>
                                      <p:to>
                                        <p:strVal val="visible"/>
                                      </p:to>
                                    </p:set>
                                    <p:animEffect transition="in" filter="fade">
                                      <p:cBhvr>
                                        <p:cTn id="27" dur="500"/>
                                        <p:tgtEl>
                                          <p:spTgt spid="75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74816" y="838200"/>
            <a:ext cx="8916784" cy="5943600"/>
          </a:xfrm>
        </p:spPr>
        <p:txBody>
          <a:bodyPr/>
          <a:lstStyle/>
          <a:p>
            <a:pPr marL="0" indent="0"/>
            <a:r>
              <a:rPr lang="en-US" altLang="en-US" sz="2300" dirty="0">
                <a:solidFill>
                  <a:srgbClr val="0070C0"/>
                </a:solidFill>
              </a:rPr>
              <a:t>Many times, one cannot determine the reaction mechanism using the overall chemical reaction: </a:t>
            </a:r>
          </a:p>
          <a:p>
            <a:pPr marL="0" indent="0" algn="ctr">
              <a:spcBef>
                <a:spcPts val="1200"/>
              </a:spcBef>
            </a:pPr>
            <a:r>
              <a:rPr lang="en-US" sz="2300" dirty="0">
                <a:solidFill>
                  <a:srgbClr val="FF0000"/>
                </a:solidFill>
              </a:rPr>
              <a:t>NO</a:t>
            </a:r>
            <a:r>
              <a:rPr lang="en-US" sz="2300" baseline="-25000" dirty="0">
                <a:solidFill>
                  <a:srgbClr val="FF0000"/>
                </a:solidFill>
              </a:rPr>
              <a:t>2</a:t>
            </a:r>
            <a:r>
              <a:rPr lang="en-US" sz="2300" dirty="0">
                <a:solidFill>
                  <a:srgbClr val="FF0000"/>
                </a:solidFill>
              </a:rPr>
              <a:t>(g) + CO(g) → NO(g) + CO</a:t>
            </a:r>
            <a:r>
              <a:rPr lang="en-US" sz="2300" baseline="-25000" dirty="0">
                <a:solidFill>
                  <a:srgbClr val="FF0000"/>
                </a:solidFill>
              </a:rPr>
              <a:t>2</a:t>
            </a:r>
            <a:r>
              <a:rPr lang="en-US" sz="2300" dirty="0">
                <a:solidFill>
                  <a:srgbClr val="FF0000"/>
                </a:solidFill>
              </a:rPr>
              <a:t>(g)</a:t>
            </a:r>
          </a:p>
          <a:p>
            <a:pPr marL="0" indent="0">
              <a:spcBef>
                <a:spcPts val="1200"/>
              </a:spcBef>
            </a:pPr>
            <a:r>
              <a:rPr lang="en-US" altLang="en-US" sz="2300" dirty="0">
                <a:solidFill>
                  <a:srgbClr val="0070C0"/>
                </a:solidFill>
              </a:rPr>
              <a:t>Experiments have shown that the mechanism consists of the two steps shown below.</a:t>
            </a:r>
          </a:p>
          <a:p>
            <a:pPr algn="ctr">
              <a:spcBef>
                <a:spcPts val="1200"/>
              </a:spcBef>
            </a:pPr>
            <a:r>
              <a:rPr lang="en-US" sz="2800" b="1" strike="sngStrike" dirty="0">
                <a:solidFill>
                  <a:srgbClr val="00B050"/>
                </a:solidFill>
              </a:rPr>
              <a:t>2</a:t>
            </a:r>
            <a:r>
              <a:rPr lang="en-US" sz="2800" b="1" dirty="0"/>
              <a:t>NO</a:t>
            </a:r>
            <a:r>
              <a:rPr lang="en-US" sz="2800" b="1" baseline="-25000" dirty="0"/>
              <a:t>2 </a:t>
            </a:r>
            <a:r>
              <a:rPr lang="en-US" sz="2800" b="1" dirty="0"/>
              <a:t>+ </a:t>
            </a:r>
            <a:r>
              <a:rPr lang="en-US" sz="2800" b="1" strike="sngStrike" dirty="0">
                <a:solidFill>
                  <a:srgbClr val="00B050"/>
                </a:solidFill>
              </a:rPr>
              <a:t>NO</a:t>
            </a:r>
            <a:r>
              <a:rPr lang="en-US" sz="2800" b="1" dirty="0"/>
              <a:t> → </a:t>
            </a:r>
            <a:r>
              <a:rPr lang="en-US" sz="2800" b="1" strike="sngStrike" dirty="0">
                <a:solidFill>
                  <a:srgbClr val="00B050"/>
                </a:solidFill>
              </a:rPr>
              <a:t>2</a:t>
            </a:r>
            <a:r>
              <a:rPr lang="en-US" sz="2800" b="1" dirty="0"/>
              <a:t>NO + </a:t>
            </a:r>
            <a:r>
              <a:rPr lang="en-US" sz="2800" b="1" strike="sngStrike" dirty="0">
                <a:solidFill>
                  <a:srgbClr val="00B050"/>
                </a:solidFill>
              </a:rPr>
              <a:t>NO</a:t>
            </a:r>
            <a:r>
              <a:rPr lang="en-US" sz="2800" b="1" strike="sngStrike" baseline="-25000" dirty="0">
                <a:solidFill>
                  <a:srgbClr val="00B050"/>
                </a:solidFill>
              </a:rPr>
              <a:t>3</a:t>
            </a:r>
            <a:r>
              <a:rPr lang="en-US" sz="2800" b="1" baseline="-25000" dirty="0"/>
              <a:t> </a:t>
            </a:r>
            <a:r>
              <a:rPr lang="en-US" sz="2800" dirty="0"/>
              <a:t>(slow)</a:t>
            </a:r>
          </a:p>
          <a:p>
            <a:pPr algn="ctr">
              <a:spcBef>
                <a:spcPts val="1200"/>
              </a:spcBef>
            </a:pPr>
            <a:r>
              <a:rPr lang="en-US" sz="2800" b="1" strike="sngStrike" dirty="0">
                <a:solidFill>
                  <a:srgbClr val="00B050"/>
                </a:solidFill>
              </a:rPr>
              <a:t>NO</a:t>
            </a:r>
            <a:r>
              <a:rPr lang="en-US" sz="2800" b="1" strike="sngStrike" baseline="-25000" dirty="0">
                <a:solidFill>
                  <a:srgbClr val="00B050"/>
                </a:solidFill>
              </a:rPr>
              <a:t>3</a:t>
            </a:r>
            <a:r>
              <a:rPr lang="en-US" sz="2800" b="1" baseline="-25000" dirty="0"/>
              <a:t> </a:t>
            </a:r>
            <a:r>
              <a:rPr lang="en-US" sz="2800" b="1" dirty="0"/>
              <a:t>+ CO → </a:t>
            </a:r>
            <a:r>
              <a:rPr lang="en-US" sz="2800" b="1" strike="sngStrike" dirty="0">
                <a:solidFill>
                  <a:srgbClr val="00B050"/>
                </a:solidFill>
              </a:rPr>
              <a:t>NO</a:t>
            </a:r>
            <a:r>
              <a:rPr lang="en-US" sz="2800" b="1" strike="sngStrike" baseline="-25000" dirty="0">
                <a:solidFill>
                  <a:srgbClr val="00B050"/>
                </a:solidFill>
              </a:rPr>
              <a:t>2</a:t>
            </a:r>
            <a:r>
              <a:rPr lang="en-US" sz="2800" b="1" baseline="-25000" dirty="0"/>
              <a:t> </a:t>
            </a:r>
            <a:r>
              <a:rPr lang="en-US" sz="2800" b="1" dirty="0"/>
              <a:t>+ CO</a:t>
            </a:r>
            <a:r>
              <a:rPr lang="en-US" sz="2800" b="1" baseline="-25000" dirty="0"/>
              <a:t>2 </a:t>
            </a:r>
            <a:r>
              <a:rPr lang="en-US" sz="2800" dirty="0"/>
              <a:t>(fast)</a:t>
            </a:r>
          </a:p>
          <a:p>
            <a:pPr marL="6347" indent="9477">
              <a:spcBef>
                <a:spcPts val="1200"/>
              </a:spcBef>
            </a:pPr>
            <a:r>
              <a:rPr lang="en-US" sz="2300" dirty="0">
                <a:solidFill>
                  <a:srgbClr val="0070C0"/>
                </a:solidFill>
              </a:rPr>
              <a:t>In adding these reactions, the </a:t>
            </a:r>
            <a:r>
              <a:rPr lang="en-US" sz="2300" b="1" dirty="0">
                <a:solidFill>
                  <a:srgbClr val="FFC000"/>
                </a:solidFill>
                <a:effectLst>
                  <a:outerShdw blurRad="38100" dist="38100" dir="2700000" algn="tl">
                    <a:srgbClr val="000000">
                      <a:alpha val="43137"/>
                    </a:srgbClr>
                  </a:outerShdw>
                </a:effectLst>
              </a:rPr>
              <a:t>intermediates</a:t>
            </a:r>
            <a:r>
              <a:rPr lang="en-US" sz="2300" dirty="0">
                <a:solidFill>
                  <a:srgbClr val="0070C0"/>
                </a:solidFill>
              </a:rPr>
              <a:t> that show up on both the reactant and product side are eliminated, and the remaining species are added, resulting in the overall reaction:</a:t>
            </a:r>
          </a:p>
          <a:p>
            <a:pPr marL="6347" indent="9477" algn="ctr">
              <a:spcBef>
                <a:spcPts val="1200"/>
              </a:spcBef>
            </a:pPr>
            <a:r>
              <a:rPr lang="en-US" sz="2800" dirty="0">
                <a:solidFill>
                  <a:srgbClr val="FF0000"/>
                </a:solidFill>
              </a:rPr>
              <a:t>NO</a:t>
            </a:r>
            <a:r>
              <a:rPr lang="en-US" sz="2800" baseline="-25000" dirty="0">
                <a:solidFill>
                  <a:srgbClr val="FF0000"/>
                </a:solidFill>
              </a:rPr>
              <a:t>2</a:t>
            </a:r>
            <a:r>
              <a:rPr lang="en-US" sz="2800" dirty="0">
                <a:solidFill>
                  <a:srgbClr val="FF0000"/>
                </a:solidFill>
              </a:rPr>
              <a:t>(g) + CO(g) → NO(g) + CO</a:t>
            </a:r>
            <a:r>
              <a:rPr lang="en-US" sz="2800" baseline="-25000" dirty="0">
                <a:solidFill>
                  <a:srgbClr val="FF0000"/>
                </a:solidFill>
              </a:rPr>
              <a:t>2</a:t>
            </a:r>
            <a:r>
              <a:rPr lang="en-US" sz="2800" dirty="0">
                <a:solidFill>
                  <a:srgbClr val="FF0000"/>
                </a:solidFill>
              </a:rPr>
              <a:t>(g)</a:t>
            </a:r>
          </a:p>
          <a:p>
            <a:br>
              <a:rPr lang="en-US" sz="2300" dirty="0"/>
            </a:br>
            <a:endParaRPr lang="en-US" altLang="en-US" sz="2300" dirty="0"/>
          </a:p>
        </p:txBody>
      </p:sp>
      <p:sp>
        <p:nvSpPr>
          <p:cNvPr id="75786" name="Text Box 10"/>
          <p:cNvSpPr txBox="1">
            <a:spLocks noChangeArrowheads="1"/>
          </p:cNvSpPr>
          <p:nvPr/>
        </p:nvSpPr>
        <p:spPr bwMode="auto">
          <a:xfrm>
            <a:off x="15240" y="104405"/>
            <a:ext cx="4524895" cy="5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41" tIns="45321" rIns="90641" bIns="45321">
            <a:spAutoFit/>
          </a:bodyPr>
          <a:lstStyle/>
          <a:p>
            <a:pPr algn="ctr">
              <a:spcBef>
                <a:spcPct val="50000"/>
              </a:spcBef>
            </a:pPr>
            <a:r>
              <a:rPr lang="en-US" altLang="en-US" sz="2700" b="1" dirty="0">
                <a:solidFill>
                  <a:srgbClr val="658B92"/>
                </a:solidFill>
              </a:rPr>
              <a:t>Rate-Determining Steps</a:t>
            </a:r>
          </a:p>
        </p:txBody>
      </p:sp>
      <p:sp>
        <p:nvSpPr>
          <p:cNvPr id="6" name="Rectangle 5"/>
          <p:cNvSpPr txBox="1">
            <a:spLocks noChangeArrowheads="1"/>
          </p:cNvSpPr>
          <p:nvPr/>
        </p:nvSpPr>
        <p:spPr bwMode="auto">
          <a:xfrm>
            <a:off x="4540177" y="91440"/>
            <a:ext cx="4391891" cy="5334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2100" dirty="0">
                <a:solidFill>
                  <a:srgbClr val="002060"/>
                </a:solidFill>
              </a:rPr>
              <a:t>Reaction Mechanisms</a:t>
            </a:r>
          </a:p>
        </p:txBody>
      </p:sp>
    </p:spTree>
    <p:extLst>
      <p:ext uri="{BB962C8B-B14F-4D97-AF65-F5344CB8AC3E}">
        <p14:creationId xmlns:p14="http://schemas.microsoft.com/office/powerpoint/2010/main" val="32439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2" end="2"/>
                                            </p:txEl>
                                          </p:spTgt>
                                        </p:tgtEl>
                                        <p:attrNameLst>
                                          <p:attrName>style.visibility</p:attrName>
                                        </p:attrNameLst>
                                      </p:cBhvr>
                                      <p:to>
                                        <p:strVal val="visible"/>
                                      </p:to>
                                    </p:set>
                                    <p:animEffect transition="in" filter="fade">
                                      <p:cBhvr>
                                        <p:cTn id="7" dur="500"/>
                                        <p:tgtEl>
                                          <p:spTgt spid="75779">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779">
                                            <p:txEl>
                                              <p:pRg st="3" end="3"/>
                                            </p:txEl>
                                          </p:spTgt>
                                        </p:tgtEl>
                                        <p:attrNameLst>
                                          <p:attrName>style.visibility</p:attrName>
                                        </p:attrNameLst>
                                      </p:cBhvr>
                                      <p:to>
                                        <p:strVal val="visible"/>
                                      </p:to>
                                    </p:set>
                                    <p:animEffect transition="in" filter="fade">
                                      <p:cBhvr>
                                        <p:cTn id="11" dur="500"/>
                                        <p:tgtEl>
                                          <p:spTgt spid="75779">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5779">
                                            <p:txEl>
                                              <p:pRg st="4" end="4"/>
                                            </p:txEl>
                                          </p:spTgt>
                                        </p:tgtEl>
                                        <p:attrNameLst>
                                          <p:attrName>style.visibility</p:attrName>
                                        </p:attrNameLst>
                                      </p:cBhvr>
                                      <p:to>
                                        <p:strVal val="visible"/>
                                      </p:to>
                                    </p:set>
                                    <p:animEffect transition="in" filter="fade">
                                      <p:cBhvr>
                                        <p:cTn id="15" dur="500"/>
                                        <p:tgtEl>
                                          <p:spTgt spid="7577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779">
                                            <p:txEl>
                                              <p:pRg st="5" end="5"/>
                                            </p:txEl>
                                          </p:spTgt>
                                        </p:tgtEl>
                                        <p:attrNameLst>
                                          <p:attrName>style.visibility</p:attrName>
                                        </p:attrNameLst>
                                      </p:cBhvr>
                                      <p:to>
                                        <p:strVal val="visible"/>
                                      </p:to>
                                    </p:set>
                                    <p:animEffect transition="in" filter="fade">
                                      <p:cBhvr>
                                        <p:cTn id="20" dur="500"/>
                                        <p:tgtEl>
                                          <p:spTgt spid="7577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5779">
                                            <p:txEl>
                                              <p:pRg st="6" end="6"/>
                                            </p:txEl>
                                          </p:spTgt>
                                        </p:tgtEl>
                                        <p:attrNameLst>
                                          <p:attrName>style.visibility</p:attrName>
                                        </p:attrNameLst>
                                      </p:cBhvr>
                                      <p:to>
                                        <p:strVal val="visible"/>
                                      </p:to>
                                    </p:set>
                                    <p:animEffect transition="in" filter="fade">
                                      <p:cBhvr>
                                        <p:cTn id="25" dur="500"/>
                                        <p:tgtEl>
                                          <p:spTgt spid="75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74816" y="838200"/>
            <a:ext cx="8916784" cy="1820819"/>
          </a:xfrm>
        </p:spPr>
        <p:txBody>
          <a:bodyPr/>
          <a:lstStyle/>
          <a:p>
            <a:pPr marL="6347" indent="9477">
              <a:spcBef>
                <a:spcPts val="1200"/>
              </a:spcBef>
            </a:pPr>
            <a:r>
              <a:rPr lang="en-US" sz="2800" dirty="0">
                <a:solidFill>
                  <a:srgbClr val="0070C0"/>
                </a:solidFill>
              </a:rPr>
              <a:t>The rate determining step is important in deriving an accurate rate equation:  </a:t>
            </a:r>
          </a:p>
          <a:p>
            <a:pPr marL="6347" indent="9477" algn="ctr">
              <a:spcBef>
                <a:spcPts val="1200"/>
              </a:spcBef>
            </a:pPr>
            <a:r>
              <a:rPr lang="en-US" b="1" i="1" dirty="0">
                <a:solidFill>
                  <a:srgbClr val="B54C8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a:t>
            </a:r>
            <a:r>
              <a:rPr lang="en-US" i="1" dirty="0">
                <a:solidFill>
                  <a:srgbClr val="00B050"/>
                </a:solidFill>
                <a:latin typeface="Times New Roman" panose="02020603050405020304" pitchFamily="18" charset="0"/>
                <a:cs typeface="Times New Roman" panose="02020603050405020304" pitchFamily="18" charset="0"/>
              </a:rPr>
              <a:t> = k[A]</a:t>
            </a:r>
            <a:r>
              <a:rPr lang="en-US" i="1" baseline="30000" dirty="0">
                <a:solidFill>
                  <a:srgbClr val="00B050"/>
                </a:solidFill>
                <a:latin typeface="Times New Roman" panose="02020603050405020304" pitchFamily="18" charset="0"/>
                <a:cs typeface="Times New Roman" panose="02020603050405020304" pitchFamily="18" charset="0"/>
              </a:rPr>
              <a:t>x</a:t>
            </a:r>
            <a:r>
              <a:rPr lang="en-US" i="1" dirty="0">
                <a:solidFill>
                  <a:srgbClr val="00B050"/>
                </a:solidFill>
                <a:latin typeface="Times New Roman" panose="02020603050405020304" pitchFamily="18" charset="0"/>
                <a:cs typeface="Times New Roman" panose="02020603050405020304" pitchFamily="18" charset="0"/>
              </a:rPr>
              <a:t>[B]</a:t>
            </a:r>
            <a:r>
              <a:rPr lang="en-US" i="1" baseline="30000" dirty="0">
                <a:solidFill>
                  <a:srgbClr val="00B050"/>
                </a:solidFill>
                <a:latin typeface="Times New Roman" panose="02020603050405020304" pitchFamily="18" charset="0"/>
                <a:cs typeface="Times New Roman" panose="02020603050405020304" pitchFamily="18" charset="0"/>
              </a:rPr>
              <a:t>y</a:t>
            </a:r>
            <a:r>
              <a:rPr lang="en-US" i="1" dirty="0">
                <a:solidFill>
                  <a:srgbClr val="00B050"/>
                </a:solidFill>
                <a:latin typeface="Times New Roman" panose="02020603050405020304" pitchFamily="18" charset="0"/>
                <a:cs typeface="Times New Roman" panose="02020603050405020304" pitchFamily="18" charset="0"/>
              </a:rPr>
              <a:t> </a:t>
            </a:r>
            <a:r>
              <a:rPr lang="en-US" i="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rate of reactants reacting</a:t>
            </a:r>
            <a:endParaRPr lang="en-US" i="1" dirty="0">
              <a:solidFill>
                <a:srgbClr val="00B050"/>
              </a:solidFill>
              <a:latin typeface="Times New Roman" panose="02020603050405020304" pitchFamily="18" charset="0"/>
              <a:cs typeface="Times New Roman" panose="02020603050405020304" pitchFamily="18" charset="0"/>
            </a:endParaRPr>
          </a:p>
          <a:p>
            <a:br>
              <a:rPr lang="en-US" sz="2300" dirty="0"/>
            </a:br>
            <a:endParaRPr lang="en-US" altLang="en-US" sz="2300" dirty="0"/>
          </a:p>
        </p:txBody>
      </p:sp>
      <p:sp>
        <p:nvSpPr>
          <p:cNvPr id="75786" name="Text Box 10"/>
          <p:cNvSpPr txBox="1">
            <a:spLocks noChangeArrowheads="1"/>
          </p:cNvSpPr>
          <p:nvPr/>
        </p:nvSpPr>
        <p:spPr bwMode="auto">
          <a:xfrm>
            <a:off x="15240" y="104405"/>
            <a:ext cx="4524895" cy="5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41" tIns="45321" rIns="90641" bIns="45321">
            <a:spAutoFit/>
          </a:bodyPr>
          <a:lstStyle/>
          <a:p>
            <a:pPr algn="ctr">
              <a:spcBef>
                <a:spcPct val="50000"/>
              </a:spcBef>
            </a:pPr>
            <a:r>
              <a:rPr lang="en-US" altLang="en-US" sz="2700" b="1" dirty="0">
                <a:solidFill>
                  <a:srgbClr val="658B92"/>
                </a:solidFill>
              </a:rPr>
              <a:t>Rate-Determining Steps</a:t>
            </a:r>
          </a:p>
        </p:txBody>
      </p:sp>
      <p:sp>
        <p:nvSpPr>
          <p:cNvPr id="6" name="Rectangle 5"/>
          <p:cNvSpPr txBox="1">
            <a:spLocks noChangeArrowheads="1"/>
          </p:cNvSpPr>
          <p:nvPr/>
        </p:nvSpPr>
        <p:spPr bwMode="auto">
          <a:xfrm>
            <a:off x="4540177" y="91440"/>
            <a:ext cx="4391891" cy="5334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2100" dirty="0">
                <a:solidFill>
                  <a:srgbClr val="002060"/>
                </a:solidFill>
              </a:rPr>
              <a:t>Reaction Mechanisms</a:t>
            </a:r>
          </a:p>
        </p:txBody>
      </p:sp>
      <p:pic>
        <p:nvPicPr>
          <p:cNvPr id="3" name="Picture 2">
            <a:extLst>
              <a:ext uri="{FF2B5EF4-FFF2-40B4-BE49-F238E27FC236}">
                <a16:creationId xmlns:a16="http://schemas.microsoft.com/office/drawing/2014/main" id="{E31CC819-2484-4932-9D54-4F6329DF7EE2}"/>
              </a:ext>
            </a:extLst>
          </p:cNvPr>
          <p:cNvPicPr>
            <a:picLocks noChangeAspect="1"/>
          </p:cNvPicPr>
          <p:nvPr/>
        </p:nvPicPr>
        <p:blipFill>
          <a:blip r:embed="rId3"/>
          <a:stretch>
            <a:fillRect/>
          </a:stretch>
        </p:blipFill>
        <p:spPr>
          <a:xfrm>
            <a:off x="4343400" y="2502627"/>
            <a:ext cx="4267570" cy="4168501"/>
          </a:xfrm>
          <a:prstGeom prst="rect">
            <a:avLst/>
          </a:prstGeom>
        </p:spPr>
      </p:pic>
      <p:sp>
        <p:nvSpPr>
          <p:cNvPr id="4" name="Rectangle 3">
            <a:extLst>
              <a:ext uri="{FF2B5EF4-FFF2-40B4-BE49-F238E27FC236}">
                <a16:creationId xmlns:a16="http://schemas.microsoft.com/office/drawing/2014/main" id="{71AD76DE-AE52-440E-9545-CACFD75159F1}"/>
              </a:ext>
            </a:extLst>
          </p:cNvPr>
          <p:cNvSpPr/>
          <p:nvPr/>
        </p:nvSpPr>
        <p:spPr>
          <a:xfrm>
            <a:off x="656532" y="3552651"/>
            <a:ext cx="3242310" cy="646331"/>
          </a:xfrm>
          <a:prstGeom prst="rect">
            <a:avLst/>
          </a:prstGeom>
          <a:solidFill>
            <a:srgbClr val="FFFF00"/>
          </a:solidFill>
        </p:spPr>
        <p:txBody>
          <a:bodyPr wrap="square">
            <a:spAutoFit/>
          </a:bodyPr>
          <a:lstStyle/>
          <a:p>
            <a:pPr algn="ctr"/>
            <a:r>
              <a:rPr lang="en-US" sz="3600" b="1" i="1" dirty="0">
                <a:solidFill>
                  <a:srgbClr val="B54C8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Enrichment</a:t>
            </a:r>
            <a:endParaRPr lang="en-US" sz="2400" b="1" dirty="0">
              <a:solidFill>
                <a:srgbClr val="B54C8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69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74816" y="838200"/>
            <a:ext cx="8916784" cy="5943600"/>
          </a:xfrm>
        </p:spPr>
        <p:txBody>
          <a:bodyPr/>
          <a:lstStyle/>
          <a:p>
            <a:pPr marL="6347" indent="9477">
              <a:spcBef>
                <a:spcPts val="1200"/>
              </a:spcBef>
            </a:pPr>
            <a:r>
              <a:rPr lang="en-US" sz="2300" dirty="0">
                <a:solidFill>
                  <a:srgbClr val="0070C0"/>
                </a:solidFill>
              </a:rPr>
              <a:t>A reaction between NO and H</a:t>
            </a:r>
            <a:r>
              <a:rPr lang="en-US" sz="2300" baseline="-25000" dirty="0">
                <a:solidFill>
                  <a:srgbClr val="0070C0"/>
                </a:solidFill>
              </a:rPr>
              <a:t>2</a:t>
            </a:r>
            <a:r>
              <a:rPr lang="en-US" sz="2300" dirty="0">
                <a:solidFill>
                  <a:srgbClr val="0070C0"/>
                </a:solidFill>
              </a:rPr>
              <a:t> occurs in the following three-step process:</a:t>
            </a:r>
          </a:p>
          <a:p>
            <a:pPr marL="6347" indent="9477">
              <a:spcBef>
                <a:spcPts val="0"/>
              </a:spcBef>
              <a:tabLst>
                <a:tab pos="1364392" algn="l"/>
                <a:tab pos="5457544" algn="l"/>
              </a:tabLst>
            </a:pPr>
            <a:r>
              <a:rPr lang="en-US" sz="2300" dirty="0"/>
              <a:t>	NO + NO → N</a:t>
            </a:r>
            <a:r>
              <a:rPr lang="en-US" sz="2300" baseline="-25000" dirty="0"/>
              <a:t>2</a:t>
            </a:r>
            <a:r>
              <a:rPr lang="en-US" sz="2300" dirty="0"/>
              <a:t>O</a:t>
            </a:r>
            <a:r>
              <a:rPr lang="en-US" sz="2300" baseline="-25000" dirty="0"/>
              <a:t>2 </a:t>
            </a:r>
            <a:r>
              <a:rPr lang="en-US" sz="2300" dirty="0"/>
              <a:t>(fast) 	</a:t>
            </a:r>
            <a:r>
              <a:rPr lang="en-US" sz="2300" i="1" dirty="0">
                <a:solidFill>
                  <a:srgbClr val="A3573F"/>
                </a:solidFill>
                <a:latin typeface="Times New Roman" panose="02020603050405020304" pitchFamily="18" charset="0"/>
                <a:cs typeface="Times New Roman" panose="02020603050405020304" pitchFamily="18" charset="0"/>
              </a:rPr>
              <a:t>Rate = k[NO]</a:t>
            </a:r>
            <a:r>
              <a:rPr lang="en-US" sz="2300" i="1" baseline="30000" dirty="0">
                <a:solidFill>
                  <a:srgbClr val="A3573F"/>
                </a:solidFill>
                <a:latin typeface="Times New Roman" panose="02020603050405020304" pitchFamily="18" charset="0"/>
                <a:cs typeface="Times New Roman" panose="02020603050405020304" pitchFamily="18" charset="0"/>
              </a:rPr>
              <a:t>2</a:t>
            </a:r>
            <a:r>
              <a:rPr lang="en-US" sz="2300" i="1" dirty="0">
                <a:solidFill>
                  <a:srgbClr val="A3573F"/>
                </a:solidFill>
                <a:latin typeface="Times New Roman" panose="02020603050405020304" pitchFamily="18" charset="0"/>
                <a:cs typeface="Times New Roman" panose="02020603050405020304" pitchFamily="18" charset="0"/>
              </a:rPr>
              <a:t> </a:t>
            </a:r>
          </a:p>
          <a:p>
            <a:pPr marL="6347" indent="9477">
              <a:spcBef>
                <a:spcPts val="1200"/>
              </a:spcBef>
              <a:tabLst>
                <a:tab pos="849580" algn="l"/>
                <a:tab pos="5457544" algn="l"/>
              </a:tabLst>
            </a:pPr>
            <a:r>
              <a:rPr lang="en-US" sz="2300" dirty="0"/>
              <a:t>	N</a:t>
            </a:r>
            <a:r>
              <a:rPr lang="en-US" sz="2300" baseline="-25000" dirty="0"/>
              <a:t>2</a:t>
            </a:r>
            <a:r>
              <a:rPr lang="en-US" sz="2300" dirty="0"/>
              <a:t>O</a:t>
            </a:r>
            <a:r>
              <a:rPr lang="en-US" sz="2300" baseline="-25000" dirty="0"/>
              <a:t>2 </a:t>
            </a:r>
            <a:r>
              <a:rPr lang="en-US" sz="2300" dirty="0"/>
              <a:t>+ H</a:t>
            </a:r>
            <a:r>
              <a:rPr lang="en-US" sz="2300" baseline="-25000" dirty="0"/>
              <a:t>2 </a:t>
            </a:r>
            <a:r>
              <a:rPr lang="en-US" sz="2300" dirty="0"/>
              <a:t>→ N</a:t>
            </a:r>
            <a:r>
              <a:rPr lang="en-US" sz="2300" baseline="-25000" dirty="0"/>
              <a:t>2</a:t>
            </a:r>
            <a:r>
              <a:rPr lang="en-US" sz="2300" dirty="0"/>
              <a:t>O + H</a:t>
            </a:r>
            <a:r>
              <a:rPr lang="en-US" sz="2300" baseline="-25000" dirty="0"/>
              <a:t>2</a:t>
            </a:r>
            <a:r>
              <a:rPr lang="en-US" sz="2300" dirty="0"/>
              <a:t>O (slow)</a:t>
            </a:r>
            <a:r>
              <a:rPr lang="en-US" sz="2300" i="1" dirty="0">
                <a:solidFill>
                  <a:srgbClr val="00B050"/>
                </a:solidFill>
                <a:latin typeface="Times New Roman" panose="02020603050405020304" pitchFamily="18" charset="0"/>
                <a:cs typeface="Times New Roman" panose="02020603050405020304" pitchFamily="18" charset="0"/>
              </a:rPr>
              <a:t> 	</a:t>
            </a:r>
            <a:r>
              <a:rPr lang="en-US" sz="2300" i="1" dirty="0">
                <a:solidFill>
                  <a:srgbClr val="A3573F"/>
                </a:solidFill>
                <a:latin typeface="Times New Roman" panose="02020603050405020304" pitchFamily="18" charset="0"/>
                <a:cs typeface="Times New Roman" panose="02020603050405020304" pitchFamily="18" charset="0"/>
              </a:rPr>
              <a:t>Rate = k[N</a:t>
            </a:r>
            <a:r>
              <a:rPr lang="en-US" sz="2300" i="1" baseline="-25000" dirty="0">
                <a:solidFill>
                  <a:srgbClr val="A3573F"/>
                </a:solidFill>
                <a:latin typeface="Times New Roman" panose="02020603050405020304" pitchFamily="18" charset="0"/>
                <a:cs typeface="Times New Roman" panose="02020603050405020304" pitchFamily="18" charset="0"/>
              </a:rPr>
              <a:t>2</a:t>
            </a:r>
            <a:r>
              <a:rPr lang="en-US" sz="2300" i="1" dirty="0">
                <a:solidFill>
                  <a:srgbClr val="A3573F"/>
                </a:solidFill>
                <a:latin typeface="Times New Roman" panose="02020603050405020304" pitchFamily="18" charset="0"/>
                <a:cs typeface="Times New Roman" panose="02020603050405020304" pitchFamily="18" charset="0"/>
              </a:rPr>
              <a:t>O</a:t>
            </a:r>
            <a:r>
              <a:rPr lang="en-US" sz="2300" i="1" baseline="-25000" dirty="0">
                <a:solidFill>
                  <a:srgbClr val="A3573F"/>
                </a:solidFill>
                <a:latin typeface="Times New Roman" panose="02020603050405020304" pitchFamily="18" charset="0"/>
                <a:cs typeface="Times New Roman" panose="02020603050405020304" pitchFamily="18" charset="0"/>
              </a:rPr>
              <a:t>2</a:t>
            </a:r>
            <a:r>
              <a:rPr lang="en-US" sz="2300" i="1" dirty="0">
                <a:solidFill>
                  <a:srgbClr val="A3573F"/>
                </a:solidFill>
                <a:latin typeface="Times New Roman" panose="02020603050405020304" pitchFamily="18" charset="0"/>
                <a:cs typeface="Times New Roman" panose="02020603050405020304" pitchFamily="18" charset="0"/>
              </a:rPr>
              <a:t>][H</a:t>
            </a:r>
            <a:r>
              <a:rPr lang="en-US" sz="2300" i="1" baseline="-25000" dirty="0">
                <a:solidFill>
                  <a:srgbClr val="A3573F"/>
                </a:solidFill>
                <a:latin typeface="Times New Roman" panose="02020603050405020304" pitchFamily="18" charset="0"/>
                <a:cs typeface="Times New Roman" panose="02020603050405020304" pitchFamily="18" charset="0"/>
              </a:rPr>
              <a:t>2 </a:t>
            </a:r>
            <a:r>
              <a:rPr lang="en-US" sz="2300" i="1" dirty="0">
                <a:solidFill>
                  <a:srgbClr val="A3573F"/>
                </a:solidFill>
                <a:latin typeface="Times New Roman" panose="02020603050405020304" pitchFamily="18" charset="0"/>
                <a:cs typeface="Times New Roman" panose="02020603050405020304" pitchFamily="18" charset="0"/>
              </a:rPr>
              <a:t>]</a:t>
            </a:r>
          </a:p>
          <a:p>
            <a:pPr marL="6347" indent="9477">
              <a:spcBef>
                <a:spcPts val="1200"/>
              </a:spcBef>
              <a:tabLst>
                <a:tab pos="1364392" algn="l"/>
                <a:tab pos="5457544" algn="l"/>
              </a:tabLst>
            </a:pPr>
            <a:r>
              <a:rPr lang="en-US" sz="2300" i="1" dirty="0">
                <a:solidFill>
                  <a:srgbClr val="00B050"/>
                </a:solidFill>
                <a:latin typeface="Times New Roman" panose="02020603050405020304" pitchFamily="18" charset="0"/>
                <a:cs typeface="Times New Roman" panose="02020603050405020304" pitchFamily="18" charset="0"/>
              </a:rPr>
              <a:t> 	</a:t>
            </a:r>
            <a:r>
              <a:rPr lang="en-US" sz="2300" dirty="0"/>
              <a:t>N</a:t>
            </a:r>
            <a:r>
              <a:rPr lang="en-US" sz="2300" baseline="-25000" dirty="0"/>
              <a:t>2</a:t>
            </a:r>
            <a:r>
              <a:rPr lang="en-US" sz="2300" dirty="0"/>
              <a:t>O + H</a:t>
            </a:r>
            <a:r>
              <a:rPr lang="en-US" sz="2300" baseline="-25000" dirty="0"/>
              <a:t>2 </a:t>
            </a:r>
            <a:r>
              <a:rPr lang="en-US" sz="2300" dirty="0"/>
              <a:t>→ N</a:t>
            </a:r>
            <a:r>
              <a:rPr lang="en-US" sz="2300" baseline="-25000" dirty="0"/>
              <a:t>2 </a:t>
            </a:r>
            <a:r>
              <a:rPr lang="en-US" sz="2300" dirty="0"/>
              <a:t>+ H</a:t>
            </a:r>
            <a:r>
              <a:rPr lang="en-US" sz="2300" baseline="-25000" dirty="0"/>
              <a:t>2</a:t>
            </a:r>
            <a:r>
              <a:rPr lang="en-US" sz="2300" dirty="0"/>
              <a:t>O (fast) 	</a:t>
            </a:r>
            <a:r>
              <a:rPr lang="en-US" sz="2300" i="1" dirty="0">
                <a:solidFill>
                  <a:srgbClr val="A3573F"/>
                </a:solidFill>
                <a:latin typeface="Times New Roman" panose="02020603050405020304" pitchFamily="18" charset="0"/>
                <a:cs typeface="Times New Roman" panose="02020603050405020304" pitchFamily="18" charset="0"/>
              </a:rPr>
              <a:t>Rate = k[N</a:t>
            </a:r>
            <a:r>
              <a:rPr lang="en-US" sz="2300" i="1" baseline="-25000" dirty="0">
                <a:solidFill>
                  <a:srgbClr val="A3573F"/>
                </a:solidFill>
                <a:latin typeface="Times New Roman" panose="02020603050405020304" pitchFamily="18" charset="0"/>
                <a:cs typeface="Times New Roman" panose="02020603050405020304" pitchFamily="18" charset="0"/>
              </a:rPr>
              <a:t>2</a:t>
            </a:r>
            <a:r>
              <a:rPr lang="en-US" sz="2300" i="1" dirty="0">
                <a:solidFill>
                  <a:srgbClr val="A3573F"/>
                </a:solidFill>
                <a:latin typeface="Times New Roman" panose="02020603050405020304" pitchFamily="18" charset="0"/>
                <a:cs typeface="Times New Roman" panose="02020603050405020304" pitchFamily="18" charset="0"/>
              </a:rPr>
              <a:t>O][H</a:t>
            </a:r>
            <a:r>
              <a:rPr lang="en-US" sz="2300" i="1" baseline="-25000" dirty="0">
                <a:solidFill>
                  <a:srgbClr val="A3573F"/>
                </a:solidFill>
                <a:latin typeface="Times New Roman" panose="02020603050405020304" pitchFamily="18" charset="0"/>
                <a:cs typeface="Times New Roman" panose="02020603050405020304" pitchFamily="18" charset="0"/>
              </a:rPr>
              <a:t>2 </a:t>
            </a:r>
            <a:r>
              <a:rPr lang="en-US" sz="2300" i="1" dirty="0">
                <a:solidFill>
                  <a:srgbClr val="A3573F"/>
                </a:solidFill>
                <a:latin typeface="Times New Roman" panose="02020603050405020304" pitchFamily="18" charset="0"/>
                <a:cs typeface="Times New Roman" panose="02020603050405020304" pitchFamily="18" charset="0"/>
              </a:rPr>
              <a:t>] </a:t>
            </a:r>
          </a:p>
          <a:p>
            <a:pPr marL="6347" indent="9477">
              <a:spcBef>
                <a:spcPts val="1200"/>
              </a:spcBef>
            </a:pPr>
            <a:r>
              <a:rPr lang="en-US" sz="2300" dirty="0">
                <a:solidFill>
                  <a:srgbClr val="0070C0"/>
                </a:solidFill>
              </a:rPr>
              <a:t>What is the rate determining step?  </a:t>
            </a:r>
            <a:r>
              <a:rPr lang="en-US" sz="2300" dirty="0">
                <a:solidFill>
                  <a:srgbClr val="A3573F"/>
                </a:solidFill>
              </a:rPr>
              <a:t> </a:t>
            </a:r>
          </a:p>
          <a:p>
            <a:pPr marL="6347" indent="9477">
              <a:spcBef>
                <a:spcPts val="1200"/>
              </a:spcBef>
            </a:pPr>
            <a:r>
              <a:rPr lang="en-US" sz="2300" dirty="0">
                <a:solidFill>
                  <a:srgbClr val="FF0000"/>
                </a:solidFill>
              </a:rPr>
              <a:t>Write the balanced equation for the overall reaction (Hess’ Law).</a:t>
            </a:r>
          </a:p>
          <a:p>
            <a:pPr marL="6347" indent="9477" algn="ctr">
              <a:spcBef>
                <a:spcPts val="1200"/>
              </a:spcBef>
            </a:pPr>
            <a:r>
              <a:rPr lang="en-US" sz="2300" dirty="0">
                <a:solidFill>
                  <a:srgbClr val="7030A0"/>
                </a:solidFill>
              </a:rPr>
              <a:t> </a:t>
            </a:r>
          </a:p>
          <a:p>
            <a:pPr marL="6347" indent="9477">
              <a:spcBef>
                <a:spcPts val="1200"/>
              </a:spcBef>
            </a:pPr>
            <a:r>
              <a:rPr lang="en-US" sz="2300" dirty="0">
                <a:solidFill>
                  <a:srgbClr val="00B050"/>
                </a:solidFill>
              </a:rPr>
              <a:t>Are there any intermediates? If so, state what they are. </a:t>
            </a:r>
          </a:p>
          <a:p>
            <a:pPr marL="6347" indent="9477">
              <a:spcBef>
                <a:spcPts val="1200"/>
              </a:spcBef>
            </a:pPr>
            <a:r>
              <a:rPr lang="en-US" sz="2300" dirty="0">
                <a:solidFill>
                  <a:srgbClr val="00B050"/>
                </a:solidFill>
              </a:rPr>
              <a:t>  </a:t>
            </a:r>
            <a:r>
              <a:rPr lang="en-US" sz="2300" dirty="0"/>
              <a:t>         </a:t>
            </a:r>
          </a:p>
          <a:p>
            <a:pPr marL="6347" indent="9477"/>
            <a:br>
              <a:rPr lang="en-US" sz="2300" dirty="0"/>
            </a:br>
            <a:endParaRPr lang="en-US" altLang="en-US" sz="2300" dirty="0"/>
          </a:p>
        </p:txBody>
      </p:sp>
      <p:sp>
        <p:nvSpPr>
          <p:cNvPr id="75786" name="Text Box 10"/>
          <p:cNvSpPr txBox="1">
            <a:spLocks noChangeArrowheads="1"/>
          </p:cNvSpPr>
          <p:nvPr/>
        </p:nvSpPr>
        <p:spPr bwMode="auto">
          <a:xfrm>
            <a:off x="15240" y="104405"/>
            <a:ext cx="4524895" cy="5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41" tIns="45321" rIns="90641" bIns="45321">
            <a:spAutoFit/>
          </a:bodyPr>
          <a:lstStyle/>
          <a:p>
            <a:pPr algn="ctr">
              <a:spcBef>
                <a:spcPct val="50000"/>
              </a:spcBef>
            </a:pPr>
            <a:r>
              <a:rPr lang="en-US" altLang="en-US" sz="2700" b="1" dirty="0">
                <a:solidFill>
                  <a:srgbClr val="658B92"/>
                </a:solidFill>
              </a:rPr>
              <a:t>Rate-Determining Steps</a:t>
            </a:r>
          </a:p>
        </p:txBody>
      </p:sp>
      <p:sp>
        <p:nvSpPr>
          <p:cNvPr id="6" name="Rectangle 5"/>
          <p:cNvSpPr txBox="1">
            <a:spLocks noChangeArrowheads="1"/>
          </p:cNvSpPr>
          <p:nvPr/>
        </p:nvSpPr>
        <p:spPr bwMode="auto">
          <a:xfrm>
            <a:off x="4540177" y="91440"/>
            <a:ext cx="4391891" cy="5334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2100" dirty="0">
                <a:solidFill>
                  <a:srgbClr val="002060"/>
                </a:solidFill>
              </a:rPr>
              <a:t>Reaction Mechanisms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6184" y="3962400"/>
            <a:ext cx="1143000" cy="1256030"/>
          </a:xfrm>
          <a:prstGeom prst="rect">
            <a:avLst/>
          </a:prstGeom>
          <a:noFill/>
          <a:ln>
            <a:noFill/>
          </a:ln>
          <a:effectLst/>
        </p:spPr>
      </p:pic>
    </p:spTree>
    <p:extLst>
      <p:ext uri="{BB962C8B-B14F-4D97-AF65-F5344CB8AC3E}">
        <p14:creationId xmlns:p14="http://schemas.microsoft.com/office/powerpoint/2010/main" val="14791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500"/>
                                        <p:tgtEl>
                                          <p:spTgt spid="75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fade">
                                      <p:cBhvr>
                                        <p:cTn id="17" dur="500"/>
                                        <p:tgtEl>
                                          <p:spTgt spid="757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779">
                                            <p:txEl>
                                              <p:pRg st="4" end="4"/>
                                            </p:txEl>
                                          </p:spTgt>
                                        </p:tgtEl>
                                        <p:attrNameLst>
                                          <p:attrName>style.visibility</p:attrName>
                                        </p:attrNameLst>
                                      </p:cBhvr>
                                      <p:to>
                                        <p:strVal val="visible"/>
                                      </p:to>
                                    </p:set>
                                    <p:animEffect transition="in" filter="fade">
                                      <p:cBhvr>
                                        <p:cTn id="22" dur="500"/>
                                        <p:tgtEl>
                                          <p:spTgt spid="757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779">
                                            <p:txEl>
                                              <p:pRg st="5" end="5"/>
                                            </p:txEl>
                                          </p:spTgt>
                                        </p:tgtEl>
                                        <p:attrNameLst>
                                          <p:attrName>style.visibility</p:attrName>
                                        </p:attrNameLst>
                                      </p:cBhvr>
                                      <p:to>
                                        <p:strVal val="visible"/>
                                      </p:to>
                                    </p:set>
                                    <p:animEffect transition="in" filter="fade">
                                      <p:cBhvr>
                                        <p:cTn id="27" dur="500"/>
                                        <p:tgtEl>
                                          <p:spTgt spid="7577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779">
                                            <p:txEl>
                                              <p:pRg st="6" end="6"/>
                                            </p:txEl>
                                          </p:spTgt>
                                        </p:tgtEl>
                                        <p:attrNameLst>
                                          <p:attrName>style.visibility</p:attrName>
                                        </p:attrNameLst>
                                      </p:cBhvr>
                                      <p:to>
                                        <p:strVal val="visible"/>
                                      </p:to>
                                    </p:set>
                                    <p:animEffect transition="in" filter="fade">
                                      <p:cBhvr>
                                        <p:cTn id="32" dur="500"/>
                                        <p:tgtEl>
                                          <p:spTgt spid="7577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779">
                                            <p:txEl>
                                              <p:pRg st="7" end="7"/>
                                            </p:txEl>
                                          </p:spTgt>
                                        </p:tgtEl>
                                        <p:attrNameLst>
                                          <p:attrName>style.visibility</p:attrName>
                                        </p:attrNameLst>
                                      </p:cBhvr>
                                      <p:to>
                                        <p:strVal val="visible"/>
                                      </p:to>
                                    </p:set>
                                    <p:animEffect transition="in" filter="fade">
                                      <p:cBhvr>
                                        <p:cTn id="37" dur="500"/>
                                        <p:tgtEl>
                                          <p:spTgt spid="757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74816" y="838200"/>
            <a:ext cx="8916784" cy="5943600"/>
          </a:xfrm>
        </p:spPr>
        <p:txBody>
          <a:bodyPr/>
          <a:lstStyle/>
          <a:p>
            <a:pPr marL="6347" indent="9477">
              <a:spcBef>
                <a:spcPts val="1200"/>
              </a:spcBef>
            </a:pPr>
            <a:r>
              <a:rPr lang="en-US" sz="2300" dirty="0">
                <a:solidFill>
                  <a:srgbClr val="0070C0"/>
                </a:solidFill>
              </a:rPr>
              <a:t>A reaction between NO and H</a:t>
            </a:r>
            <a:r>
              <a:rPr lang="en-US" sz="2300" baseline="-25000" dirty="0">
                <a:solidFill>
                  <a:srgbClr val="0070C0"/>
                </a:solidFill>
              </a:rPr>
              <a:t>2</a:t>
            </a:r>
            <a:r>
              <a:rPr lang="en-US" sz="2300" dirty="0">
                <a:solidFill>
                  <a:srgbClr val="0070C0"/>
                </a:solidFill>
              </a:rPr>
              <a:t> occurs in the following three-step process:</a:t>
            </a:r>
          </a:p>
          <a:p>
            <a:pPr marL="6347" indent="9477">
              <a:spcBef>
                <a:spcPts val="0"/>
              </a:spcBef>
              <a:tabLst>
                <a:tab pos="1364392" algn="l"/>
                <a:tab pos="5457544" algn="l"/>
              </a:tabLst>
            </a:pPr>
            <a:r>
              <a:rPr lang="en-US" sz="2300" dirty="0"/>
              <a:t>	NO + NO → N</a:t>
            </a:r>
            <a:r>
              <a:rPr lang="en-US" sz="2300" baseline="-25000" dirty="0"/>
              <a:t>2</a:t>
            </a:r>
            <a:r>
              <a:rPr lang="en-US" sz="2300" dirty="0"/>
              <a:t>O</a:t>
            </a:r>
            <a:r>
              <a:rPr lang="en-US" sz="2300" baseline="-25000" dirty="0"/>
              <a:t>2 </a:t>
            </a:r>
            <a:r>
              <a:rPr lang="en-US" sz="2300" dirty="0"/>
              <a:t>(fast) 	</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 = k[NO]</a:t>
            </a:r>
            <a:r>
              <a:rPr lang="en-US" sz="2300" i="1"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6347" indent="9477">
              <a:spcBef>
                <a:spcPts val="1200"/>
              </a:spcBef>
              <a:tabLst>
                <a:tab pos="849580" algn="l"/>
                <a:tab pos="5457544" algn="l"/>
              </a:tabLst>
            </a:pPr>
            <a:r>
              <a:rPr lang="en-US" sz="2300" dirty="0"/>
              <a:t>	N</a:t>
            </a:r>
            <a:r>
              <a:rPr lang="en-US" sz="2300" baseline="-25000" dirty="0"/>
              <a:t>2</a:t>
            </a:r>
            <a:r>
              <a:rPr lang="en-US" sz="2300" dirty="0"/>
              <a:t>O</a:t>
            </a:r>
            <a:r>
              <a:rPr lang="en-US" sz="2300" baseline="-25000" dirty="0"/>
              <a:t>2 </a:t>
            </a:r>
            <a:r>
              <a:rPr lang="en-US" sz="2300" dirty="0"/>
              <a:t>+ H</a:t>
            </a:r>
            <a:r>
              <a:rPr lang="en-US" sz="2300" baseline="-25000" dirty="0"/>
              <a:t>2 </a:t>
            </a:r>
            <a:r>
              <a:rPr lang="en-US" sz="2300" dirty="0"/>
              <a:t>→ N</a:t>
            </a:r>
            <a:r>
              <a:rPr lang="en-US" sz="2300" baseline="-25000" dirty="0"/>
              <a:t>2</a:t>
            </a:r>
            <a:r>
              <a:rPr lang="en-US" sz="2300" dirty="0"/>
              <a:t>O + H</a:t>
            </a:r>
            <a:r>
              <a:rPr lang="en-US" sz="2300" baseline="-25000" dirty="0"/>
              <a:t>2</a:t>
            </a:r>
            <a:r>
              <a:rPr lang="en-US" sz="2300" dirty="0"/>
              <a:t>O (slow)</a:t>
            </a:r>
            <a:r>
              <a:rPr lang="en-US" sz="2300" i="1" dirty="0">
                <a:solidFill>
                  <a:srgbClr val="00B050"/>
                </a:solidFill>
                <a:latin typeface="Times New Roman" panose="02020603050405020304" pitchFamily="18" charset="0"/>
                <a:cs typeface="Times New Roman" panose="02020603050405020304" pitchFamily="18" charset="0"/>
              </a:rPr>
              <a:t> 	</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 = k[N</a:t>
            </a:r>
            <a:r>
              <a:rPr lang="en-US" sz="2300" i="1" baseline="-25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300" i="1" baseline="-25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2300" i="1" baseline="-25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6347" indent="9477">
              <a:spcBef>
                <a:spcPts val="1200"/>
              </a:spcBef>
              <a:tabLst>
                <a:tab pos="1364392" algn="l"/>
                <a:tab pos="5457544" algn="l"/>
              </a:tabLst>
            </a:pPr>
            <a:r>
              <a:rPr lang="en-US" sz="2300" i="1" dirty="0">
                <a:solidFill>
                  <a:srgbClr val="00B050"/>
                </a:solidFill>
                <a:latin typeface="Times New Roman" panose="02020603050405020304" pitchFamily="18" charset="0"/>
                <a:cs typeface="Times New Roman" panose="02020603050405020304" pitchFamily="18" charset="0"/>
              </a:rPr>
              <a:t> 	</a:t>
            </a:r>
            <a:r>
              <a:rPr lang="en-US" sz="2300" dirty="0"/>
              <a:t>N</a:t>
            </a:r>
            <a:r>
              <a:rPr lang="en-US" sz="2300" baseline="-25000" dirty="0"/>
              <a:t>2</a:t>
            </a:r>
            <a:r>
              <a:rPr lang="en-US" sz="2300" dirty="0"/>
              <a:t>O + H</a:t>
            </a:r>
            <a:r>
              <a:rPr lang="en-US" sz="2300" baseline="-25000" dirty="0"/>
              <a:t>2 </a:t>
            </a:r>
            <a:r>
              <a:rPr lang="en-US" sz="2300" dirty="0"/>
              <a:t>→ N</a:t>
            </a:r>
            <a:r>
              <a:rPr lang="en-US" sz="2300" baseline="-25000" dirty="0"/>
              <a:t>2 </a:t>
            </a:r>
            <a:r>
              <a:rPr lang="en-US" sz="2300" dirty="0"/>
              <a:t>+ H</a:t>
            </a:r>
            <a:r>
              <a:rPr lang="en-US" sz="2300" baseline="-25000" dirty="0"/>
              <a:t>2</a:t>
            </a:r>
            <a:r>
              <a:rPr lang="en-US" sz="2300" dirty="0"/>
              <a:t>O (fast) 	</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 = k[N</a:t>
            </a:r>
            <a:r>
              <a:rPr lang="en-US" sz="2300" i="1" baseline="-25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O][H</a:t>
            </a:r>
            <a:r>
              <a:rPr lang="en-US" sz="2300" i="1" baseline="-25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300"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6347" indent="9477">
              <a:spcBef>
                <a:spcPts val="1200"/>
              </a:spcBef>
            </a:pPr>
            <a:r>
              <a:rPr lang="en-US" sz="2300" dirty="0">
                <a:solidFill>
                  <a:srgbClr val="0070C0"/>
                </a:solidFill>
              </a:rPr>
              <a:t>What is the rate determining step?  </a:t>
            </a:r>
            <a:r>
              <a:rPr lang="en-US" sz="2300" dirty="0">
                <a:solidFill>
                  <a:srgbClr val="A3573F"/>
                </a:solidFill>
              </a:rPr>
              <a:t>2</a:t>
            </a:r>
            <a:r>
              <a:rPr lang="en-US" sz="2300" baseline="30000" dirty="0">
                <a:solidFill>
                  <a:srgbClr val="A3573F"/>
                </a:solidFill>
              </a:rPr>
              <a:t>nd</a:t>
            </a:r>
            <a:r>
              <a:rPr lang="en-US" sz="2300" dirty="0">
                <a:solidFill>
                  <a:srgbClr val="A3573F"/>
                </a:solidFill>
              </a:rPr>
              <a:t> step (slow)</a:t>
            </a:r>
          </a:p>
          <a:p>
            <a:pPr marL="6347" indent="9477">
              <a:spcBef>
                <a:spcPts val="1200"/>
              </a:spcBef>
            </a:pPr>
            <a:r>
              <a:rPr lang="en-US" sz="2300" dirty="0">
                <a:solidFill>
                  <a:srgbClr val="FF0000"/>
                </a:solidFill>
              </a:rPr>
              <a:t>Write the balanced equation for the overall reaction.</a:t>
            </a:r>
          </a:p>
          <a:p>
            <a:pPr marL="6347" indent="9477" algn="ctr">
              <a:spcBef>
                <a:spcPts val="1200"/>
              </a:spcBef>
            </a:pPr>
            <a:r>
              <a:rPr lang="en-US" sz="2300" dirty="0">
                <a:solidFill>
                  <a:srgbClr val="7030A0"/>
                </a:solidFill>
              </a:rPr>
              <a:t>2NO + 2H</a:t>
            </a:r>
            <a:r>
              <a:rPr lang="en-US" sz="2300" baseline="-25000" dirty="0">
                <a:solidFill>
                  <a:srgbClr val="7030A0"/>
                </a:solidFill>
              </a:rPr>
              <a:t>2</a:t>
            </a:r>
            <a:r>
              <a:rPr lang="en-US" sz="2300" dirty="0">
                <a:solidFill>
                  <a:srgbClr val="7030A0"/>
                </a:solidFill>
              </a:rPr>
              <a:t> → N</a:t>
            </a:r>
            <a:r>
              <a:rPr lang="en-US" sz="2300" baseline="-25000" dirty="0">
                <a:solidFill>
                  <a:srgbClr val="7030A0"/>
                </a:solidFill>
              </a:rPr>
              <a:t>2</a:t>
            </a:r>
            <a:r>
              <a:rPr lang="en-US" sz="2300" dirty="0">
                <a:solidFill>
                  <a:srgbClr val="7030A0"/>
                </a:solidFill>
              </a:rPr>
              <a:t> + 2H</a:t>
            </a:r>
            <a:r>
              <a:rPr lang="en-US" sz="2300" baseline="-25000" dirty="0">
                <a:solidFill>
                  <a:srgbClr val="7030A0"/>
                </a:solidFill>
              </a:rPr>
              <a:t>2</a:t>
            </a:r>
            <a:r>
              <a:rPr lang="en-US" sz="2300" dirty="0">
                <a:solidFill>
                  <a:srgbClr val="7030A0"/>
                </a:solidFill>
              </a:rPr>
              <a:t>O</a:t>
            </a:r>
          </a:p>
          <a:p>
            <a:pPr marL="6347" indent="9477">
              <a:spcBef>
                <a:spcPts val="1200"/>
              </a:spcBef>
            </a:pPr>
            <a:r>
              <a:rPr lang="en-US" sz="2300" dirty="0">
                <a:solidFill>
                  <a:srgbClr val="00B050"/>
                </a:solidFill>
              </a:rPr>
              <a:t>Are there any intermediates? If so, state what they are. </a:t>
            </a:r>
          </a:p>
          <a:p>
            <a:pPr marL="6347" indent="9477">
              <a:spcBef>
                <a:spcPts val="601"/>
              </a:spcBef>
            </a:pPr>
            <a:r>
              <a:rPr lang="en-US" sz="2300" b="1" i="1" dirty="0">
                <a:latin typeface="Times New Roman" panose="02020603050405020304" pitchFamily="18" charset="0"/>
                <a:cs typeface="Times New Roman" panose="02020603050405020304" pitchFamily="18" charset="0"/>
              </a:rPr>
              <a:t>The intermediates in this reaction are </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2300" b="1"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300" b="1"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b="1" i="1" dirty="0">
                <a:latin typeface="Times New Roman" panose="02020603050405020304" pitchFamily="18" charset="0"/>
                <a:cs typeface="Times New Roman" panose="02020603050405020304" pitchFamily="18" charset="0"/>
              </a:rPr>
              <a:t> and </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2300" b="1"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300" b="1" i="1" dirty="0">
                <a:latin typeface="Times New Roman" panose="02020603050405020304" pitchFamily="18" charset="0"/>
                <a:cs typeface="Times New Roman" panose="02020603050405020304" pitchFamily="18" charset="0"/>
              </a:rPr>
              <a:t>. Both show up on the reactant and product side. Therefore, in adding all three elementary reactions together, </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2300" b="1"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300" b="1"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b="1" i="1" dirty="0">
                <a:latin typeface="Times New Roman" panose="02020603050405020304" pitchFamily="18" charset="0"/>
                <a:cs typeface="Times New Roman" panose="02020603050405020304" pitchFamily="18" charset="0"/>
              </a:rPr>
              <a:t> and </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r>
              <a:rPr lang="en-US" sz="2300" b="1"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n-US" sz="2300" b="1" i="1" dirty="0">
                <a:latin typeface="Times New Roman" panose="02020603050405020304" pitchFamily="18" charset="0"/>
                <a:cs typeface="Times New Roman" panose="02020603050405020304" pitchFamily="18" charset="0"/>
              </a:rPr>
              <a:t> can be canceled out, and they </a:t>
            </a:r>
            <a:r>
              <a:rPr lang="en-US" sz="23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will not show up </a:t>
            </a:r>
            <a:r>
              <a:rPr lang="en-US" sz="2300" b="1" i="1" dirty="0">
                <a:latin typeface="Times New Roman" panose="02020603050405020304" pitchFamily="18" charset="0"/>
                <a:cs typeface="Times New Roman" panose="02020603050405020304" pitchFamily="18" charset="0"/>
              </a:rPr>
              <a:t>in the overall reaction equation.</a:t>
            </a:r>
          </a:p>
          <a:p>
            <a:pPr marL="6347" indent="9477">
              <a:spcBef>
                <a:spcPts val="1200"/>
              </a:spcBef>
            </a:pPr>
            <a:r>
              <a:rPr lang="en-US" sz="2300" dirty="0">
                <a:solidFill>
                  <a:srgbClr val="00B050"/>
                </a:solidFill>
              </a:rPr>
              <a:t>  </a:t>
            </a:r>
            <a:r>
              <a:rPr lang="en-US" sz="2300" dirty="0"/>
              <a:t>         </a:t>
            </a:r>
          </a:p>
          <a:p>
            <a:pPr marL="6347" indent="9477"/>
            <a:br>
              <a:rPr lang="en-US" sz="2300" dirty="0"/>
            </a:br>
            <a:endParaRPr lang="en-US" altLang="en-US" sz="2300" dirty="0"/>
          </a:p>
        </p:txBody>
      </p:sp>
      <p:sp>
        <p:nvSpPr>
          <p:cNvPr id="75786" name="Text Box 10"/>
          <p:cNvSpPr txBox="1">
            <a:spLocks noChangeArrowheads="1"/>
          </p:cNvSpPr>
          <p:nvPr/>
        </p:nvSpPr>
        <p:spPr bwMode="auto">
          <a:xfrm>
            <a:off x="15240" y="104405"/>
            <a:ext cx="4524895" cy="5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41" tIns="45321" rIns="90641" bIns="45321">
            <a:spAutoFit/>
          </a:bodyPr>
          <a:lstStyle/>
          <a:p>
            <a:pPr algn="ctr">
              <a:spcBef>
                <a:spcPct val="50000"/>
              </a:spcBef>
            </a:pPr>
            <a:r>
              <a:rPr lang="en-US" altLang="en-US" sz="2700" b="1" dirty="0">
                <a:solidFill>
                  <a:srgbClr val="658B92"/>
                </a:solidFill>
              </a:rPr>
              <a:t>Rate-Determining Steps</a:t>
            </a:r>
          </a:p>
        </p:txBody>
      </p:sp>
      <p:sp>
        <p:nvSpPr>
          <p:cNvPr id="6" name="Rectangle 5"/>
          <p:cNvSpPr txBox="1">
            <a:spLocks noChangeArrowheads="1"/>
          </p:cNvSpPr>
          <p:nvPr/>
        </p:nvSpPr>
        <p:spPr bwMode="auto">
          <a:xfrm>
            <a:off x="4540177" y="91440"/>
            <a:ext cx="4391891" cy="533400"/>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2100" dirty="0">
                <a:solidFill>
                  <a:srgbClr val="002060"/>
                </a:solidFill>
              </a:rPr>
              <a:t>Reaction Mechanisms</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686" y="3276600"/>
            <a:ext cx="1143000" cy="1256030"/>
          </a:xfrm>
          <a:prstGeom prst="rect">
            <a:avLst/>
          </a:prstGeom>
          <a:noFill/>
          <a:ln>
            <a:noFill/>
          </a:ln>
          <a:effectLst/>
        </p:spPr>
      </p:pic>
    </p:spTree>
    <p:extLst>
      <p:ext uri="{BB962C8B-B14F-4D97-AF65-F5344CB8AC3E}">
        <p14:creationId xmlns:p14="http://schemas.microsoft.com/office/powerpoint/2010/main" val="363234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4" end="4"/>
                                            </p:txEl>
                                          </p:spTgt>
                                        </p:tgtEl>
                                        <p:attrNameLst>
                                          <p:attrName>style.visibility</p:attrName>
                                        </p:attrNameLst>
                                      </p:cBhvr>
                                      <p:to>
                                        <p:strVal val="visible"/>
                                      </p:to>
                                    </p:set>
                                    <p:animEffect transition="in" filter="fade">
                                      <p:cBhvr>
                                        <p:cTn id="7" dur="500"/>
                                        <p:tgtEl>
                                          <p:spTgt spid="7577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5" end="5"/>
                                            </p:txEl>
                                          </p:spTgt>
                                        </p:tgtEl>
                                        <p:attrNameLst>
                                          <p:attrName>style.visibility</p:attrName>
                                        </p:attrNameLst>
                                      </p:cBhvr>
                                      <p:to>
                                        <p:strVal val="visible"/>
                                      </p:to>
                                    </p:set>
                                    <p:animEffect transition="in" filter="fade">
                                      <p:cBhvr>
                                        <p:cTn id="12" dur="500"/>
                                        <p:tgtEl>
                                          <p:spTgt spid="75779">
                                            <p:txEl>
                                              <p:pRg st="5" end="5"/>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5779">
                                            <p:txEl>
                                              <p:pRg st="6" end="6"/>
                                            </p:txEl>
                                          </p:spTgt>
                                        </p:tgtEl>
                                        <p:attrNameLst>
                                          <p:attrName>style.visibility</p:attrName>
                                        </p:attrNameLst>
                                      </p:cBhvr>
                                      <p:to>
                                        <p:strVal val="visible"/>
                                      </p:to>
                                    </p:set>
                                    <p:animEffect transition="in" filter="fade">
                                      <p:cBhvr>
                                        <p:cTn id="16" dur="500"/>
                                        <p:tgtEl>
                                          <p:spTgt spid="75779">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5779">
                                            <p:txEl>
                                              <p:pRg st="7" end="7"/>
                                            </p:txEl>
                                          </p:spTgt>
                                        </p:tgtEl>
                                        <p:attrNameLst>
                                          <p:attrName>style.visibility</p:attrName>
                                        </p:attrNameLst>
                                      </p:cBhvr>
                                      <p:to>
                                        <p:strVal val="visible"/>
                                      </p:to>
                                    </p:set>
                                    <p:animEffect transition="in" filter="fade">
                                      <p:cBhvr>
                                        <p:cTn id="21" dur="500"/>
                                        <p:tgtEl>
                                          <p:spTgt spid="75779">
                                            <p:txEl>
                                              <p:pRg st="7" end="7"/>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5779">
                                            <p:txEl>
                                              <p:pRg st="8" end="8"/>
                                            </p:txEl>
                                          </p:spTgt>
                                        </p:tgtEl>
                                        <p:attrNameLst>
                                          <p:attrName>style.visibility</p:attrName>
                                        </p:attrNameLst>
                                      </p:cBhvr>
                                      <p:to>
                                        <p:strVal val="visible"/>
                                      </p:to>
                                    </p:set>
                                    <p:animEffect transition="in" filter="fade">
                                      <p:cBhvr>
                                        <p:cTn id="25" dur="500"/>
                                        <p:tgtEl>
                                          <p:spTgt spid="757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 y="1377153"/>
            <a:ext cx="9143988" cy="5480848"/>
          </a:xfrm>
        </p:spPr>
        <p:txBody>
          <a:bodyPr lIns="182880" tIns="91440"/>
          <a:lstStyle/>
          <a:p>
            <a:pPr marL="347663" lvl="1" indent="-347663"/>
            <a:r>
              <a:rPr lang="en-US" sz="2800" dirty="0"/>
              <a:t>Up until now, you may have assumed that any chemical equation we write represents a reaction that proceeds from reactants to products only. </a:t>
            </a:r>
          </a:p>
          <a:p>
            <a:pPr marL="0" lvl="1" indent="0">
              <a:buNone/>
            </a:pPr>
            <a:r>
              <a:rPr lang="en-US" sz="2800" dirty="0">
                <a:solidFill>
                  <a:srgbClr val="B54C8C"/>
                </a:solidFill>
              </a:rPr>
              <a:t>This is true of:  2H</a:t>
            </a:r>
            <a:r>
              <a:rPr lang="en-US" sz="2800" baseline="-25000" dirty="0">
                <a:solidFill>
                  <a:srgbClr val="B54C8C"/>
                </a:solidFill>
              </a:rPr>
              <a:t>2 (g)</a:t>
            </a:r>
            <a:r>
              <a:rPr lang="en-US" sz="2800" dirty="0">
                <a:solidFill>
                  <a:srgbClr val="B54C8C"/>
                </a:solidFill>
              </a:rPr>
              <a:t> + O</a:t>
            </a:r>
            <a:r>
              <a:rPr lang="en-US" sz="2800" baseline="-25000" dirty="0">
                <a:solidFill>
                  <a:srgbClr val="B54C8C"/>
                </a:solidFill>
              </a:rPr>
              <a:t>2 (g) </a:t>
            </a:r>
            <a:r>
              <a:rPr lang="en-US" sz="2800" dirty="0">
                <a:solidFill>
                  <a:srgbClr val="B54C8C"/>
                </a:solidFill>
              </a:rPr>
              <a:t>→ 2H</a:t>
            </a:r>
            <a:r>
              <a:rPr lang="en-US" sz="2800" baseline="-25000" dirty="0">
                <a:solidFill>
                  <a:srgbClr val="B54C8C"/>
                </a:solidFill>
              </a:rPr>
              <a:t>2</a:t>
            </a:r>
            <a:r>
              <a:rPr lang="en-US" sz="2800" dirty="0">
                <a:solidFill>
                  <a:srgbClr val="B54C8C"/>
                </a:solidFill>
              </a:rPr>
              <a:t>O</a:t>
            </a:r>
            <a:r>
              <a:rPr lang="en-US" sz="2800" baseline="-25000" dirty="0">
                <a:solidFill>
                  <a:srgbClr val="B54C8C"/>
                </a:solidFill>
              </a:rPr>
              <a:t> (g).</a:t>
            </a:r>
          </a:p>
          <a:p>
            <a:pPr marL="347663" lvl="1" indent="-347663">
              <a:spcBef>
                <a:spcPts val="1800"/>
              </a:spcBef>
            </a:pPr>
            <a:r>
              <a:rPr lang="en-US" altLang="en-US" sz="2800" dirty="0">
                <a:solidFill>
                  <a:srgbClr val="00B0F0"/>
                </a:solidFill>
              </a:rPr>
              <a:t>In principle, however, almost all reactions are reversible to some extent under the right conditions.</a:t>
            </a:r>
            <a:r>
              <a:rPr lang="en-US" sz="2800" dirty="0">
                <a:solidFill>
                  <a:srgbClr val="00B0F0"/>
                </a:solidFill>
              </a:rPr>
              <a:t> </a:t>
            </a:r>
          </a:p>
          <a:p>
            <a:pPr marL="1586" lvl="1" indent="0" algn="ctr">
              <a:spcBef>
                <a:spcPts val="1800"/>
              </a:spcBef>
              <a:buNone/>
              <a:tabLst>
                <a:tab pos="2968625" algn="l"/>
              </a:tabLst>
            </a:pPr>
            <a:r>
              <a:rPr lang="en-US" sz="2800" dirty="0">
                <a:solidFill>
                  <a:srgbClr val="FF0000"/>
                </a:solidFill>
              </a:rPr>
              <a:t>Forward Reaction:	 CO</a:t>
            </a:r>
            <a:r>
              <a:rPr lang="en-US" sz="2800" baseline="-25000" dirty="0">
                <a:solidFill>
                  <a:srgbClr val="FF0000"/>
                </a:solidFill>
              </a:rPr>
              <a:t>2(aq)</a:t>
            </a:r>
            <a:r>
              <a:rPr lang="en-US" sz="2800" dirty="0">
                <a:solidFill>
                  <a:srgbClr val="FF0000"/>
                </a:solidFill>
              </a:rPr>
              <a:t> + H</a:t>
            </a:r>
            <a:r>
              <a:rPr lang="en-US" sz="2800" baseline="-25000" dirty="0">
                <a:solidFill>
                  <a:srgbClr val="FF0000"/>
                </a:solidFill>
              </a:rPr>
              <a:t>2</a:t>
            </a:r>
            <a:r>
              <a:rPr lang="en-US" sz="2800" dirty="0">
                <a:solidFill>
                  <a:srgbClr val="FF0000"/>
                </a:solidFill>
              </a:rPr>
              <a:t>O</a:t>
            </a:r>
            <a:r>
              <a:rPr lang="en-US" sz="2800" baseline="-25000" dirty="0">
                <a:solidFill>
                  <a:srgbClr val="FF0000"/>
                </a:solidFill>
              </a:rPr>
              <a:t>(l) </a:t>
            </a:r>
            <a:r>
              <a:rPr lang="en-US" sz="2800" dirty="0">
                <a:solidFill>
                  <a:srgbClr val="FF0000"/>
                </a:solidFill>
              </a:rPr>
              <a:t>→ H</a:t>
            </a:r>
            <a:r>
              <a:rPr lang="en-US" sz="2800" baseline="-25000" dirty="0">
                <a:solidFill>
                  <a:srgbClr val="FF0000"/>
                </a:solidFill>
              </a:rPr>
              <a:t>2</a:t>
            </a:r>
            <a:r>
              <a:rPr lang="en-US" sz="2800" dirty="0">
                <a:solidFill>
                  <a:srgbClr val="FF0000"/>
                </a:solidFill>
              </a:rPr>
              <a:t>CO</a:t>
            </a:r>
            <a:r>
              <a:rPr lang="en-US" sz="2800" baseline="-25000" dirty="0">
                <a:solidFill>
                  <a:srgbClr val="FF0000"/>
                </a:solidFill>
              </a:rPr>
              <a:t>3(aq)</a:t>
            </a:r>
          </a:p>
          <a:p>
            <a:pPr marL="1586" lvl="1" indent="0" algn="ctr">
              <a:spcBef>
                <a:spcPts val="1800"/>
              </a:spcBef>
              <a:buNone/>
              <a:tabLst>
                <a:tab pos="2968625" algn="l"/>
              </a:tabLst>
            </a:pPr>
            <a:r>
              <a:rPr lang="en-US" altLang="en-US" sz="2800" dirty="0">
                <a:solidFill>
                  <a:srgbClr val="00B050"/>
                </a:solidFill>
              </a:rPr>
              <a:t>Reverse Reaction:	 </a:t>
            </a:r>
            <a:r>
              <a:rPr lang="en-US" sz="2800" dirty="0">
                <a:solidFill>
                  <a:srgbClr val="00B050"/>
                </a:solidFill>
              </a:rPr>
              <a:t>H</a:t>
            </a:r>
            <a:r>
              <a:rPr lang="en-US" sz="2800" baseline="-25000" dirty="0">
                <a:solidFill>
                  <a:srgbClr val="00B050"/>
                </a:solidFill>
              </a:rPr>
              <a:t>2</a:t>
            </a:r>
            <a:r>
              <a:rPr lang="en-US" sz="2800" dirty="0">
                <a:solidFill>
                  <a:srgbClr val="00B050"/>
                </a:solidFill>
              </a:rPr>
              <a:t>CO</a:t>
            </a:r>
            <a:r>
              <a:rPr lang="en-US" sz="2800" baseline="-25000" dirty="0">
                <a:solidFill>
                  <a:srgbClr val="00B050"/>
                </a:solidFill>
              </a:rPr>
              <a:t>3(aq) </a:t>
            </a:r>
            <a:r>
              <a:rPr lang="en-US" sz="2800" dirty="0">
                <a:solidFill>
                  <a:srgbClr val="00B050"/>
                </a:solidFill>
              </a:rPr>
              <a:t>→</a:t>
            </a:r>
            <a:r>
              <a:rPr lang="en-US" sz="2800" baseline="-25000" dirty="0">
                <a:solidFill>
                  <a:srgbClr val="00B050"/>
                </a:solidFill>
              </a:rPr>
              <a:t> </a:t>
            </a:r>
            <a:r>
              <a:rPr lang="en-US" sz="2800" dirty="0">
                <a:solidFill>
                  <a:srgbClr val="00B050"/>
                </a:solidFill>
              </a:rPr>
              <a:t>CO</a:t>
            </a:r>
            <a:r>
              <a:rPr lang="en-US" sz="2800" baseline="-25000" dirty="0">
                <a:solidFill>
                  <a:srgbClr val="00B050"/>
                </a:solidFill>
              </a:rPr>
              <a:t>2(aq)</a:t>
            </a:r>
            <a:r>
              <a:rPr lang="en-US" sz="2800" dirty="0">
                <a:solidFill>
                  <a:srgbClr val="00B050"/>
                </a:solidFill>
              </a:rPr>
              <a:t> + H</a:t>
            </a:r>
            <a:r>
              <a:rPr lang="en-US" sz="2800" baseline="-25000" dirty="0">
                <a:solidFill>
                  <a:srgbClr val="00B050"/>
                </a:solidFill>
              </a:rPr>
              <a:t>2</a:t>
            </a:r>
            <a:r>
              <a:rPr lang="en-US" sz="2800" dirty="0">
                <a:solidFill>
                  <a:srgbClr val="00B050"/>
                </a:solidFill>
              </a:rPr>
              <a:t>O</a:t>
            </a:r>
            <a:r>
              <a:rPr lang="en-US" sz="2800" baseline="-25000" dirty="0">
                <a:solidFill>
                  <a:srgbClr val="00B050"/>
                </a:solidFill>
              </a:rPr>
              <a:t>(l) </a:t>
            </a:r>
            <a:endParaRPr lang="en-US" altLang="en-US" sz="2800" dirty="0">
              <a:solidFill>
                <a:srgbClr val="00B050"/>
              </a:solidFill>
            </a:endParaRPr>
          </a:p>
          <a:p>
            <a:pPr marL="1586" lvl="1" indent="0" algn="ctr">
              <a:spcBef>
                <a:spcPts val="1800"/>
              </a:spcBef>
              <a:buNone/>
            </a:pPr>
            <a:endParaRPr lang="en-US" baseline="-25000" dirty="0">
              <a:solidFill>
                <a:srgbClr val="FF0000"/>
              </a:solidFill>
            </a:endParaRPr>
          </a:p>
          <a:p>
            <a:pPr lvl="1">
              <a:spcBef>
                <a:spcPts val="1800"/>
              </a:spcBef>
            </a:pPr>
            <a:endParaRPr lang="en-US" dirty="0"/>
          </a:p>
        </p:txBody>
      </p:sp>
      <p:sp>
        <p:nvSpPr>
          <p:cNvPr id="5" name="Title 4"/>
          <p:cNvSpPr>
            <a:spLocks noGrp="1"/>
          </p:cNvSpPr>
          <p:nvPr>
            <p:ph type="title"/>
          </p:nvPr>
        </p:nvSpPr>
        <p:spPr>
          <a:xfrm>
            <a:off x="10" y="0"/>
            <a:ext cx="9143996" cy="1371600"/>
          </a:xfrm>
        </p:spPr>
        <p:txBody>
          <a:bodyPr/>
          <a:lstStyle/>
          <a:p>
            <a:r>
              <a:rPr lang="en-US" dirty="0">
                <a:solidFill>
                  <a:srgbClr val="FFFF00"/>
                </a:solidFill>
              </a:rPr>
              <a:t>Reversible Reactions</a:t>
            </a:r>
          </a:p>
        </p:txBody>
      </p:sp>
    </p:spTree>
    <p:extLst>
      <p:ext uri="{BB962C8B-B14F-4D97-AF65-F5344CB8AC3E}">
        <p14:creationId xmlns:p14="http://schemas.microsoft.com/office/powerpoint/2010/main" val="39191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4189" y="1384240"/>
            <a:ext cx="9143988" cy="5480848"/>
          </a:xfrm>
        </p:spPr>
        <p:txBody>
          <a:bodyPr lIns="182880" tIns="91440"/>
          <a:lstStyle/>
          <a:p>
            <a:pPr marL="1586" lvl="1" indent="0" algn="ctr">
              <a:buNone/>
              <a:tabLst>
                <a:tab pos="2968625" algn="l"/>
              </a:tabLst>
            </a:pPr>
            <a:r>
              <a:rPr lang="en-US" sz="2400" dirty="0">
                <a:solidFill>
                  <a:srgbClr val="FF0000"/>
                </a:solidFill>
              </a:rPr>
              <a:t>Forward Reaction:  CO</a:t>
            </a:r>
            <a:r>
              <a:rPr lang="en-US" sz="2400" baseline="-25000" dirty="0">
                <a:solidFill>
                  <a:srgbClr val="FF0000"/>
                </a:solidFill>
              </a:rPr>
              <a:t>2(aq)</a:t>
            </a:r>
            <a:r>
              <a:rPr lang="en-US" sz="2400" dirty="0">
                <a:solidFill>
                  <a:srgbClr val="FF0000"/>
                </a:solidFill>
              </a:rPr>
              <a:t> + H</a:t>
            </a:r>
            <a:r>
              <a:rPr lang="en-US" sz="2400" baseline="-25000" dirty="0">
                <a:solidFill>
                  <a:srgbClr val="FF0000"/>
                </a:solidFill>
              </a:rPr>
              <a:t>2</a:t>
            </a:r>
            <a:r>
              <a:rPr lang="en-US" sz="2400" dirty="0">
                <a:solidFill>
                  <a:srgbClr val="FF0000"/>
                </a:solidFill>
              </a:rPr>
              <a:t>O</a:t>
            </a:r>
            <a:r>
              <a:rPr lang="en-US" sz="2400" baseline="-25000" dirty="0">
                <a:solidFill>
                  <a:srgbClr val="FF0000"/>
                </a:solidFill>
              </a:rPr>
              <a:t>(l) </a:t>
            </a:r>
            <a:r>
              <a:rPr lang="en-US" sz="2400" dirty="0">
                <a:solidFill>
                  <a:srgbClr val="FF0000"/>
                </a:solidFill>
              </a:rPr>
              <a:t>→ H</a:t>
            </a:r>
            <a:r>
              <a:rPr lang="en-US" sz="2400" baseline="-25000" dirty="0">
                <a:solidFill>
                  <a:srgbClr val="FF0000"/>
                </a:solidFill>
              </a:rPr>
              <a:t>2</a:t>
            </a:r>
            <a:r>
              <a:rPr lang="en-US" sz="2400" dirty="0">
                <a:solidFill>
                  <a:srgbClr val="FF0000"/>
                </a:solidFill>
              </a:rPr>
              <a:t>CO</a:t>
            </a:r>
            <a:r>
              <a:rPr lang="en-US" sz="2400" baseline="-25000" dirty="0">
                <a:solidFill>
                  <a:srgbClr val="FF0000"/>
                </a:solidFill>
              </a:rPr>
              <a:t>3(aq)</a:t>
            </a:r>
          </a:p>
          <a:p>
            <a:pPr marL="1586" lvl="1" indent="0" algn="ctr">
              <a:buNone/>
              <a:tabLst>
                <a:tab pos="2968625" algn="l"/>
              </a:tabLst>
            </a:pPr>
            <a:r>
              <a:rPr lang="en-US" altLang="en-US" sz="2400" dirty="0">
                <a:solidFill>
                  <a:srgbClr val="00B050"/>
                </a:solidFill>
              </a:rPr>
              <a:t>Reverse Reaction:  </a:t>
            </a:r>
            <a:r>
              <a:rPr lang="en-US" sz="2400" dirty="0">
                <a:solidFill>
                  <a:srgbClr val="00B050"/>
                </a:solidFill>
              </a:rPr>
              <a:t>H</a:t>
            </a:r>
            <a:r>
              <a:rPr lang="en-US" sz="2400" baseline="-25000" dirty="0">
                <a:solidFill>
                  <a:srgbClr val="00B050"/>
                </a:solidFill>
              </a:rPr>
              <a:t>2</a:t>
            </a:r>
            <a:r>
              <a:rPr lang="en-US" sz="2400" dirty="0">
                <a:solidFill>
                  <a:srgbClr val="00B050"/>
                </a:solidFill>
              </a:rPr>
              <a:t>CO</a:t>
            </a:r>
            <a:r>
              <a:rPr lang="en-US" sz="2400" baseline="-25000" dirty="0">
                <a:solidFill>
                  <a:srgbClr val="00B050"/>
                </a:solidFill>
              </a:rPr>
              <a:t>3(aq) </a:t>
            </a:r>
            <a:r>
              <a:rPr lang="en-US" sz="2400" dirty="0">
                <a:solidFill>
                  <a:srgbClr val="00B050"/>
                </a:solidFill>
              </a:rPr>
              <a:t>→</a:t>
            </a:r>
            <a:r>
              <a:rPr lang="en-US" sz="2400" baseline="-25000" dirty="0">
                <a:solidFill>
                  <a:srgbClr val="00B050"/>
                </a:solidFill>
              </a:rPr>
              <a:t> </a:t>
            </a:r>
            <a:r>
              <a:rPr lang="en-US" sz="2400" dirty="0">
                <a:solidFill>
                  <a:srgbClr val="00B050"/>
                </a:solidFill>
              </a:rPr>
              <a:t>CO</a:t>
            </a:r>
            <a:r>
              <a:rPr lang="en-US" sz="2400" baseline="-25000" dirty="0">
                <a:solidFill>
                  <a:srgbClr val="00B050"/>
                </a:solidFill>
              </a:rPr>
              <a:t>2(aq)</a:t>
            </a:r>
            <a:r>
              <a:rPr lang="en-US" sz="2400" dirty="0">
                <a:solidFill>
                  <a:srgbClr val="00B050"/>
                </a:solidFill>
              </a:rPr>
              <a:t> + H</a:t>
            </a:r>
            <a:r>
              <a:rPr lang="en-US" sz="2400" baseline="-25000" dirty="0">
                <a:solidFill>
                  <a:srgbClr val="00B050"/>
                </a:solidFill>
              </a:rPr>
              <a:t>2</a:t>
            </a:r>
            <a:r>
              <a:rPr lang="en-US" sz="2400" dirty="0">
                <a:solidFill>
                  <a:srgbClr val="00B050"/>
                </a:solidFill>
              </a:rPr>
              <a:t>O</a:t>
            </a:r>
            <a:r>
              <a:rPr lang="en-US" sz="2400" baseline="-25000" dirty="0">
                <a:solidFill>
                  <a:srgbClr val="00B050"/>
                </a:solidFill>
              </a:rPr>
              <a:t>(l) </a:t>
            </a:r>
            <a:endParaRPr lang="en-US" altLang="en-US" sz="2400" dirty="0">
              <a:solidFill>
                <a:srgbClr val="00B050"/>
              </a:solidFill>
            </a:endParaRPr>
          </a:p>
          <a:p>
            <a:pPr marL="347663" lvl="1" indent="-347663">
              <a:spcBef>
                <a:spcPts val="1800"/>
              </a:spcBef>
            </a:pPr>
            <a:r>
              <a:rPr lang="en-US" sz="2800" dirty="0"/>
              <a:t>Reactions that can proceed in both directions (forward and reverse) use a double arrow system:  </a:t>
            </a:r>
          </a:p>
          <a:p>
            <a:pPr marL="347663" lvl="1" indent="-347663" algn="ctr">
              <a:spcBef>
                <a:spcPts val="1800"/>
              </a:spcBef>
              <a:buNone/>
            </a:pPr>
            <a:r>
              <a:rPr lang="en-US" sz="2800" dirty="0">
                <a:solidFill>
                  <a:srgbClr val="FF0000"/>
                </a:solidFill>
              </a:rPr>
              <a:t>CO</a:t>
            </a:r>
            <a:r>
              <a:rPr lang="en-US" sz="2800" baseline="-25000" dirty="0">
                <a:solidFill>
                  <a:srgbClr val="FF0000"/>
                </a:solidFill>
              </a:rPr>
              <a:t>2(aq)</a:t>
            </a:r>
            <a:r>
              <a:rPr lang="en-US" sz="2800" dirty="0">
                <a:solidFill>
                  <a:srgbClr val="FF0000"/>
                </a:solidFill>
              </a:rPr>
              <a:t> + H</a:t>
            </a:r>
            <a:r>
              <a:rPr lang="en-US" sz="2800" baseline="-25000" dirty="0">
                <a:solidFill>
                  <a:srgbClr val="FF0000"/>
                </a:solidFill>
              </a:rPr>
              <a:t>2</a:t>
            </a:r>
            <a:r>
              <a:rPr lang="en-US" sz="2800" dirty="0">
                <a:solidFill>
                  <a:srgbClr val="FF0000"/>
                </a:solidFill>
              </a:rPr>
              <a:t>O</a:t>
            </a:r>
            <a:r>
              <a:rPr lang="en-US" sz="2800" baseline="-25000" dirty="0">
                <a:solidFill>
                  <a:srgbClr val="FF0000"/>
                </a:solidFill>
              </a:rPr>
              <a:t>(l) </a:t>
            </a:r>
            <a:r>
              <a:rPr lang="en-US" sz="2800" dirty="0"/>
              <a:t>←      </a:t>
            </a:r>
            <a:r>
              <a:rPr lang="en-US" sz="2800" dirty="0">
                <a:solidFill>
                  <a:srgbClr val="FF0000"/>
                </a:solidFill>
              </a:rPr>
              <a:t>H</a:t>
            </a:r>
            <a:r>
              <a:rPr lang="en-US" sz="2800" baseline="-25000" dirty="0">
                <a:solidFill>
                  <a:srgbClr val="FF0000"/>
                </a:solidFill>
              </a:rPr>
              <a:t>2</a:t>
            </a:r>
            <a:r>
              <a:rPr lang="en-US" sz="2800" dirty="0">
                <a:solidFill>
                  <a:srgbClr val="FF0000"/>
                </a:solidFill>
              </a:rPr>
              <a:t>CO</a:t>
            </a:r>
            <a:r>
              <a:rPr lang="en-US" sz="2800" baseline="-25000" dirty="0">
                <a:solidFill>
                  <a:srgbClr val="FF0000"/>
                </a:solidFill>
              </a:rPr>
              <a:t>3(aq)</a:t>
            </a:r>
          </a:p>
          <a:p>
            <a:pPr marL="347663" lvl="1" indent="-347663">
              <a:spcBef>
                <a:spcPts val="1800"/>
              </a:spcBef>
            </a:pPr>
            <a:r>
              <a:rPr lang="en-US" sz="2800" i="1" dirty="0">
                <a:solidFill>
                  <a:srgbClr val="7030A0"/>
                </a:solidFill>
                <a:latin typeface="Times New Roman" panose="02020603050405020304" pitchFamily="18" charset="0"/>
                <a:cs typeface="Times New Roman" panose="02020603050405020304" pitchFamily="18" charset="0"/>
              </a:rPr>
              <a:t>The </a:t>
            </a:r>
            <a:r>
              <a:rPr lang="en-US" sz="2800" b="1"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length of each arrow </a:t>
            </a:r>
            <a:r>
              <a:rPr lang="en-US" sz="2800" i="1" dirty="0">
                <a:solidFill>
                  <a:srgbClr val="7030A0"/>
                </a:solidFill>
                <a:latin typeface="Times New Roman" panose="02020603050405020304" pitchFamily="18" charset="0"/>
                <a:cs typeface="Times New Roman" panose="02020603050405020304" pitchFamily="18" charset="0"/>
              </a:rPr>
              <a:t>is significant, indicating whether the forward or reverse reaction is favored.</a:t>
            </a:r>
          </a:p>
          <a:p>
            <a:pPr marL="1586" lvl="1" indent="0" algn="ctr">
              <a:spcBef>
                <a:spcPts val="1800"/>
              </a:spcBef>
              <a:buNone/>
            </a:pPr>
            <a:endParaRPr lang="en-US" sz="2800" baseline="-25000" dirty="0">
              <a:solidFill>
                <a:srgbClr val="FF0000"/>
              </a:solidFill>
            </a:endParaRPr>
          </a:p>
          <a:p>
            <a:pPr lvl="1">
              <a:spcBef>
                <a:spcPts val="1800"/>
              </a:spcBef>
            </a:pPr>
            <a:endParaRPr lang="en-US" dirty="0"/>
          </a:p>
        </p:txBody>
      </p:sp>
      <p:sp>
        <p:nvSpPr>
          <p:cNvPr id="5" name="Title 4"/>
          <p:cNvSpPr>
            <a:spLocks noGrp="1"/>
          </p:cNvSpPr>
          <p:nvPr>
            <p:ph type="title"/>
          </p:nvPr>
        </p:nvSpPr>
        <p:spPr>
          <a:xfrm>
            <a:off x="10" y="0"/>
            <a:ext cx="9143996" cy="1371600"/>
          </a:xfrm>
        </p:spPr>
        <p:txBody>
          <a:bodyPr/>
          <a:lstStyle/>
          <a:p>
            <a:r>
              <a:rPr lang="en-US" dirty="0">
                <a:solidFill>
                  <a:srgbClr val="FFFF00"/>
                </a:solidFill>
              </a:rPr>
              <a:t>Reversible Reactions</a:t>
            </a:r>
          </a:p>
        </p:txBody>
      </p:sp>
      <p:cxnSp>
        <p:nvCxnSpPr>
          <p:cNvPr id="10" name="Straight Arrow Connector 9"/>
          <p:cNvCxnSpPr/>
          <p:nvPr/>
        </p:nvCxnSpPr>
        <p:spPr bwMode="auto">
          <a:xfrm>
            <a:off x="4724400" y="4114800"/>
            <a:ext cx="685800" cy="0"/>
          </a:xfrm>
          <a:prstGeom prst="straightConnector1">
            <a:avLst/>
          </a:prstGeom>
          <a:noFill/>
          <a:ln w="1905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11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4" name="Rectangle 4"/>
          <p:cNvSpPr>
            <a:spLocks noGrp="1" noChangeArrowheads="1"/>
          </p:cNvSpPr>
          <p:nvPr>
            <p:ph type="body" idx="1"/>
          </p:nvPr>
        </p:nvSpPr>
        <p:spPr>
          <a:xfrm>
            <a:off x="152400" y="1600200"/>
            <a:ext cx="8991600" cy="5105400"/>
          </a:xfrm>
        </p:spPr>
        <p:txBody>
          <a:bodyPr/>
          <a:lstStyle/>
          <a:p>
            <a:pPr marL="0" indent="0">
              <a:spcBef>
                <a:spcPts val="1200"/>
              </a:spcBef>
            </a:pPr>
            <a:r>
              <a:rPr lang="en-US" sz="4000" dirty="0"/>
              <a:t>Review and tutorial:</a:t>
            </a:r>
          </a:p>
          <a:p>
            <a:pPr marL="0" indent="0">
              <a:spcBef>
                <a:spcPts val="1200"/>
              </a:spcBef>
            </a:pPr>
            <a:endParaRPr lang="en-US" sz="2400" dirty="0">
              <a:solidFill>
                <a:srgbClr val="00B050"/>
              </a:solidFill>
              <a:effectLst>
                <a:outerShdw blurRad="38100" dist="38100" dir="2700000" algn="tl">
                  <a:srgbClr val="000000">
                    <a:alpha val="43137"/>
                  </a:srgbClr>
                </a:outerShdw>
              </a:effectLst>
            </a:endParaRPr>
          </a:p>
          <a:p>
            <a:pPr marL="0" indent="0">
              <a:spcBef>
                <a:spcPts val="1200"/>
              </a:spcBef>
            </a:pPr>
            <a:r>
              <a:rPr lang="en-US" sz="2400" dirty="0">
                <a:solidFill>
                  <a:srgbClr val="00B050"/>
                </a:solidFill>
                <a:effectLst>
                  <a:outerShdw blurRad="38100" dist="38100" dir="2700000" algn="tl">
                    <a:srgbClr val="000000">
                      <a:alpha val="43137"/>
                    </a:srgbClr>
                  </a:outerShdw>
                </a:effectLst>
                <a:hlinkClick r:id="rId3"/>
              </a:rPr>
              <a:t>https://screencast-o-matic.com/watch/cqeOqX0Lxd</a:t>
            </a:r>
            <a:r>
              <a:rPr lang="en-US" sz="2400" dirty="0">
                <a:solidFill>
                  <a:srgbClr val="00B050"/>
                </a:solidFill>
                <a:effectLst>
                  <a:outerShdw blurRad="38100" dist="38100" dir="2700000" algn="tl">
                    <a:srgbClr val="000000">
                      <a:alpha val="43137"/>
                    </a:srgbClr>
                  </a:outerShdw>
                </a:effectLst>
              </a:rPr>
              <a:t> </a:t>
            </a:r>
          </a:p>
          <a:p>
            <a:pPr marL="0" indent="0">
              <a:spcBef>
                <a:spcPct val="50000"/>
              </a:spcBef>
            </a:pPr>
            <a:endParaRPr lang="en-US" altLang="en-US" sz="2400" dirty="0">
              <a:solidFill>
                <a:srgbClr val="000000"/>
              </a:solidFill>
            </a:endParaRPr>
          </a:p>
          <a:p>
            <a:pPr marL="0" indent="0">
              <a:spcBef>
                <a:spcPts val="1200"/>
              </a:spcBef>
            </a:pPr>
            <a:r>
              <a:rPr lang="en-US" sz="2400" dirty="0"/>
              <a:t> </a:t>
            </a:r>
          </a:p>
        </p:txBody>
      </p:sp>
      <p:sp>
        <p:nvSpPr>
          <p:cNvPr id="4" name="Rectangle 2"/>
          <p:cNvSpPr txBox="1">
            <a:spLocks noChangeArrowheads="1"/>
          </p:cNvSpPr>
          <p:nvPr/>
        </p:nvSpPr>
        <p:spPr bwMode="auto">
          <a:xfrm>
            <a:off x="2590729" y="0"/>
            <a:ext cx="3886271" cy="823819"/>
          </a:xfrm>
          <a:prstGeom prst="rect">
            <a:avLst/>
          </a:prstGeom>
          <a:solidFill>
            <a:srgbClr val="92D050"/>
          </a:solidFill>
          <a:ln>
            <a:noFill/>
          </a:ln>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4000" dirty="0">
                <a:solidFill>
                  <a:srgbClr val="FFFF00"/>
                </a:solidFill>
              </a:rPr>
              <a:t>Equilibrium</a:t>
            </a:r>
          </a:p>
        </p:txBody>
      </p:sp>
    </p:spTree>
    <p:extLst>
      <p:ext uri="{BB962C8B-B14F-4D97-AF65-F5344CB8AC3E}">
        <p14:creationId xmlns:p14="http://schemas.microsoft.com/office/powerpoint/2010/main" val="271052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Effect transition="in" filter="wipe(up)">
                                      <p:cBhvr>
                                        <p:cTn id="7" dur="500"/>
                                        <p:tgtEl>
                                          <p:spTgt spid="1228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2884">
                                            <p:txEl>
                                              <p:pRg st="2" end="2"/>
                                            </p:txEl>
                                          </p:spTgt>
                                        </p:tgtEl>
                                        <p:attrNameLst>
                                          <p:attrName>style.visibility</p:attrName>
                                        </p:attrNameLst>
                                      </p:cBhvr>
                                      <p:to>
                                        <p:strVal val="visible"/>
                                      </p:to>
                                    </p:set>
                                    <p:animEffect transition="in" filter="wipe(up)">
                                      <p:cBhvr>
                                        <p:cTn id="12" dur="500"/>
                                        <p:tgtEl>
                                          <p:spTgt spid="122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4" name="Rectangle 4"/>
          <p:cNvSpPr>
            <a:spLocks noGrp="1" noChangeArrowheads="1"/>
          </p:cNvSpPr>
          <p:nvPr>
            <p:ph type="body" idx="1"/>
          </p:nvPr>
        </p:nvSpPr>
        <p:spPr>
          <a:xfrm>
            <a:off x="152400" y="838200"/>
            <a:ext cx="8991600" cy="5867400"/>
          </a:xfrm>
        </p:spPr>
        <p:txBody>
          <a:bodyPr/>
          <a:lstStyle/>
          <a:p>
            <a:pPr marL="0" indent="0">
              <a:spcBef>
                <a:spcPts val="1200"/>
              </a:spcBef>
            </a:pPr>
            <a:r>
              <a:rPr lang="en-US" sz="2400" dirty="0"/>
              <a:t>Chemical reactions do not proceed forever. We can classify reactions as follows:</a:t>
            </a:r>
          </a:p>
          <a:p>
            <a:pPr marL="0" indent="0">
              <a:spcBef>
                <a:spcPts val="1200"/>
              </a:spcBef>
            </a:pPr>
            <a:r>
              <a:rPr lang="en-US" dirty="0">
                <a:solidFill>
                  <a:srgbClr val="0070C0"/>
                </a:solidFill>
              </a:rPr>
              <a:t>Irreversible reactions that go to completion:</a:t>
            </a:r>
          </a:p>
          <a:p>
            <a:pPr marL="465138" indent="0">
              <a:spcBef>
                <a:spcPts val="600"/>
              </a:spcBef>
            </a:pPr>
            <a:r>
              <a:rPr lang="en-US" sz="2400" dirty="0">
                <a:solidFill>
                  <a:srgbClr val="FF0000"/>
                </a:solidFill>
                <a:latin typeface="Arial, Helvetica, sans-serif"/>
              </a:rPr>
              <a:t>Explosions are nonreversible reactions and to go to completion.</a:t>
            </a:r>
            <a:endParaRPr lang="en-US" sz="2400" dirty="0">
              <a:solidFill>
                <a:srgbClr val="FF0000"/>
              </a:solidFill>
            </a:endParaRPr>
          </a:p>
          <a:p>
            <a:pPr marL="465138" indent="0" algn="ctr">
              <a:spcBef>
                <a:spcPts val="0"/>
              </a:spcBef>
            </a:pPr>
            <a:r>
              <a:rPr lang="en-US" sz="2400" b="1" dirty="0"/>
              <a:t>CH</a:t>
            </a:r>
            <a:r>
              <a:rPr lang="en-US" sz="2400" b="1" baseline="-25000" dirty="0"/>
              <a:t>4</a:t>
            </a:r>
            <a:r>
              <a:rPr lang="en-US" sz="2400" b="1" dirty="0"/>
              <a:t> + O</a:t>
            </a:r>
            <a:r>
              <a:rPr lang="en-US" sz="2400" b="1" baseline="-25000" dirty="0"/>
              <a:t>2</a:t>
            </a:r>
            <a:r>
              <a:rPr lang="en-US" sz="2400" b="1" dirty="0"/>
              <a:t>            CO</a:t>
            </a:r>
            <a:r>
              <a:rPr lang="en-US" sz="2400" b="1" baseline="-25000" dirty="0"/>
              <a:t>2</a:t>
            </a:r>
            <a:r>
              <a:rPr lang="en-US" sz="2400" b="1" dirty="0"/>
              <a:t>  +   2 H</a:t>
            </a:r>
            <a:r>
              <a:rPr lang="en-US" sz="2400" b="1" baseline="-25000" dirty="0"/>
              <a:t>2</a:t>
            </a:r>
            <a:r>
              <a:rPr lang="en-US" sz="2400" b="1" dirty="0"/>
              <a:t>O</a:t>
            </a:r>
          </a:p>
          <a:p>
            <a:pPr marL="465138" indent="0">
              <a:spcBef>
                <a:spcPts val="600"/>
              </a:spcBef>
            </a:pPr>
            <a:r>
              <a:rPr lang="en-US" altLang="en-US" sz="2400" dirty="0">
                <a:solidFill>
                  <a:srgbClr val="FF0000"/>
                </a:solidFill>
              </a:rPr>
              <a:t>When no reactants can be detected, you can say that the reaction has gone to completion or is irreversible.</a:t>
            </a:r>
          </a:p>
          <a:p>
            <a:pPr marL="0" indent="0">
              <a:spcBef>
                <a:spcPct val="50000"/>
              </a:spcBef>
            </a:pPr>
            <a:r>
              <a:rPr lang="en-US" dirty="0">
                <a:solidFill>
                  <a:srgbClr val="0070C0"/>
                </a:solidFill>
              </a:rPr>
              <a:t>No Reaction </a:t>
            </a:r>
          </a:p>
          <a:p>
            <a:pPr marL="465138" indent="0">
              <a:spcBef>
                <a:spcPts val="600"/>
              </a:spcBef>
            </a:pPr>
            <a:r>
              <a:rPr lang="en-US" altLang="en-US" sz="2400" dirty="0">
                <a:solidFill>
                  <a:srgbClr val="0070C0"/>
                </a:solidFill>
              </a:rPr>
              <a:t>No products can be detected.</a:t>
            </a:r>
          </a:p>
          <a:p>
            <a:pPr marL="0" indent="0" algn="ctr">
              <a:spcBef>
                <a:spcPct val="50000"/>
              </a:spcBef>
            </a:pPr>
            <a:r>
              <a:rPr lang="en-US" b="1" dirty="0">
                <a:solidFill>
                  <a:srgbClr val="00B050"/>
                </a:solidFill>
                <a:effectLst>
                  <a:outerShdw blurRad="38100" dist="38100" dir="2700000" algn="tl">
                    <a:srgbClr val="000000">
                      <a:alpha val="43137"/>
                    </a:srgbClr>
                  </a:outerShdw>
                </a:effectLst>
              </a:rPr>
              <a:t>Equilibrium</a:t>
            </a:r>
            <a:endParaRPr lang="en-US" altLang="en-US" b="1" dirty="0">
              <a:solidFill>
                <a:srgbClr val="00B050"/>
              </a:solidFill>
              <a:effectLst>
                <a:outerShdw blurRad="38100" dist="38100" dir="2700000" algn="tl">
                  <a:srgbClr val="000000">
                    <a:alpha val="43137"/>
                  </a:srgbClr>
                </a:outerShdw>
              </a:effectLst>
            </a:endParaRPr>
          </a:p>
          <a:p>
            <a:pPr marL="465138" indent="0" algn="ctr">
              <a:spcBef>
                <a:spcPts val="600"/>
              </a:spcBef>
            </a:pPr>
            <a:r>
              <a:rPr lang="en-US" sz="2400" dirty="0">
                <a:solidFill>
                  <a:srgbClr val="00B050"/>
                </a:solidFill>
                <a:effectLst>
                  <a:outerShdw blurRad="38100" dist="38100" dir="2700000" algn="tl">
                    <a:srgbClr val="000000">
                      <a:alpha val="43137"/>
                    </a:srgbClr>
                  </a:outerShdw>
                </a:effectLst>
              </a:rPr>
              <a:t>Both reactants and products coexist. </a:t>
            </a:r>
          </a:p>
          <a:p>
            <a:pPr marL="0" indent="0">
              <a:spcBef>
                <a:spcPct val="50000"/>
              </a:spcBef>
            </a:pPr>
            <a:endParaRPr lang="en-US" altLang="en-US" sz="2400" dirty="0">
              <a:solidFill>
                <a:srgbClr val="000000"/>
              </a:solidFill>
            </a:endParaRPr>
          </a:p>
          <a:p>
            <a:pPr marL="0" indent="0">
              <a:spcBef>
                <a:spcPts val="1200"/>
              </a:spcBef>
            </a:pPr>
            <a:r>
              <a:rPr lang="en-US" sz="2400" dirty="0"/>
              <a:t> </a:t>
            </a:r>
          </a:p>
        </p:txBody>
      </p:sp>
      <p:sp>
        <p:nvSpPr>
          <p:cNvPr id="4" name="Rectangle 2"/>
          <p:cNvSpPr txBox="1">
            <a:spLocks noChangeArrowheads="1"/>
          </p:cNvSpPr>
          <p:nvPr/>
        </p:nvSpPr>
        <p:spPr bwMode="auto">
          <a:xfrm>
            <a:off x="2590729" y="0"/>
            <a:ext cx="3886271" cy="823819"/>
          </a:xfrm>
          <a:prstGeom prst="rect">
            <a:avLst/>
          </a:prstGeom>
          <a:solidFill>
            <a:srgbClr val="92D050"/>
          </a:solidFill>
          <a:ln>
            <a:noFill/>
          </a:ln>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4000" dirty="0">
                <a:solidFill>
                  <a:srgbClr val="FFFF00"/>
                </a:solidFill>
              </a:rPr>
              <a:t>Equilibrium</a:t>
            </a:r>
          </a:p>
        </p:txBody>
      </p:sp>
      <p:cxnSp>
        <p:nvCxnSpPr>
          <p:cNvPr id="9" name="Straight Arrow Connector 8"/>
          <p:cNvCxnSpPr/>
          <p:nvPr/>
        </p:nvCxnSpPr>
        <p:spPr bwMode="auto">
          <a:xfrm>
            <a:off x="4191000" y="3276600"/>
            <a:ext cx="685800" cy="0"/>
          </a:xfrm>
          <a:prstGeom prst="straightConnector1">
            <a:avLst/>
          </a:prstGeom>
          <a:solidFill>
            <a:schemeClr val="accent1"/>
          </a:solidFill>
          <a:ln w="1905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025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Effect transition="in" filter="wipe(up)">
                                      <p:cBhvr>
                                        <p:cTn id="7" dur="500"/>
                                        <p:tgtEl>
                                          <p:spTgt spid="1228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2884">
                                            <p:txEl>
                                              <p:pRg st="1" end="1"/>
                                            </p:txEl>
                                          </p:spTgt>
                                        </p:tgtEl>
                                        <p:attrNameLst>
                                          <p:attrName>style.visibility</p:attrName>
                                        </p:attrNameLst>
                                      </p:cBhvr>
                                      <p:to>
                                        <p:strVal val="visible"/>
                                      </p:to>
                                    </p:set>
                                    <p:animEffect transition="in" filter="wipe(up)">
                                      <p:cBhvr>
                                        <p:cTn id="12" dur="500"/>
                                        <p:tgtEl>
                                          <p:spTgt spid="1228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2884">
                                            <p:txEl>
                                              <p:pRg st="2" end="2"/>
                                            </p:txEl>
                                          </p:spTgt>
                                        </p:tgtEl>
                                        <p:attrNameLst>
                                          <p:attrName>style.visibility</p:attrName>
                                        </p:attrNameLst>
                                      </p:cBhvr>
                                      <p:to>
                                        <p:strVal val="visible"/>
                                      </p:to>
                                    </p:set>
                                    <p:animEffect transition="in" filter="wipe(up)">
                                      <p:cBhvr>
                                        <p:cTn id="17" dur="500"/>
                                        <p:tgtEl>
                                          <p:spTgt spid="1228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2884">
                                            <p:txEl>
                                              <p:pRg st="3" end="3"/>
                                            </p:txEl>
                                          </p:spTgt>
                                        </p:tgtEl>
                                        <p:attrNameLst>
                                          <p:attrName>style.visibility</p:attrName>
                                        </p:attrNameLst>
                                      </p:cBhvr>
                                      <p:to>
                                        <p:strVal val="visible"/>
                                      </p:to>
                                    </p:set>
                                    <p:animEffect transition="in" filter="wipe(up)">
                                      <p:cBhvr>
                                        <p:cTn id="22" dur="500"/>
                                        <p:tgtEl>
                                          <p:spTgt spid="122884">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2884">
                                            <p:txEl>
                                              <p:pRg st="4" end="4"/>
                                            </p:txEl>
                                          </p:spTgt>
                                        </p:tgtEl>
                                        <p:attrNameLst>
                                          <p:attrName>style.visibility</p:attrName>
                                        </p:attrNameLst>
                                      </p:cBhvr>
                                      <p:to>
                                        <p:strVal val="visible"/>
                                      </p:to>
                                    </p:set>
                                    <p:animEffect transition="in" filter="wipe(up)">
                                      <p:cBhvr>
                                        <p:cTn id="29" dur="500"/>
                                        <p:tgtEl>
                                          <p:spTgt spid="12288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2884">
                                            <p:txEl>
                                              <p:pRg st="5" end="5"/>
                                            </p:txEl>
                                          </p:spTgt>
                                        </p:tgtEl>
                                        <p:attrNameLst>
                                          <p:attrName>style.visibility</p:attrName>
                                        </p:attrNameLst>
                                      </p:cBhvr>
                                      <p:to>
                                        <p:strVal val="visible"/>
                                      </p:to>
                                    </p:set>
                                    <p:animEffect transition="in" filter="wipe(up)">
                                      <p:cBhvr>
                                        <p:cTn id="34" dur="500"/>
                                        <p:tgtEl>
                                          <p:spTgt spid="12288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22884">
                                            <p:txEl>
                                              <p:pRg st="6" end="6"/>
                                            </p:txEl>
                                          </p:spTgt>
                                        </p:tgtEl>
                                        <p:attrNameLst>
                                          <p:attrName>style.visibility</p:attrName>
                                        </p:attrNameLst>
                                      </p:cBhvr>
                                      <p:to>
                                        <p:strVal val="visible"/>
                                      </p:to>
                                    </p:set>
                                    <p:animEffect transition="in" filter="wipe(up)">
                                      <p:cBhvr>
                                        <p:cTn id="39" dur="500"/>
                                        <p:tgtEl>
                                          <p:spTgt spid="12288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22884">
                                            <p:txEl>
                                              <p:pRg st="7" end="7"/>
                                            </p:txEl>
                                          </p:spTgt>
                                        </p:tgtEl>
                                        <p:attrNameLst>
                                          <p:attrName>style.visibility</p:attrName>
                                        </p:attrNameLst>
                                      </p:cBhvr>
                                      <p:to>
                                        <p:strVal val="visible"/>
                                      </p:to>
                                    </p:set>
                                    <p:animEffect transition="in" filter="wipe(up)">
                                      <p:cBhvr>
                                        <p:cTn id="44" dur="500"/>
                                        <p:tgtEl>
                                          <p:spTgt spid="12288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22884">
                                            <p:txEl>
                                              <p:pRg st="8" end="8"/>
                                            </p:txEl>
                                          </p:spTgt>
                                        </p:tgtEl>
                                        <p:attrNameLst>
                                          <p:attrName>style.visibility</p:attrName>
                                        </p:attrNameLst>
                                      </p:cBhvr>
                                      <p:to>
                                        <p:strVal val="visible"/>
                                      </p:to>
                                    </p:set>
                                    <p:animEffect transition="in" filter="wipe(up)">
                                      <p:cBhvr>
                                        <p:cTn id="49" dur="500"/>
                                        <p:tgtEl>
                                          <p:spTgt spid="1228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Spontaneity Versus Reaction Rate</a:t>
            </a:r>
          </a:p>
        </p:txBody>
      </p:sp>
      <p:sp>
        <p:nvSpPr>
          <p:cNvPr id="8" name="Content Placeholder 7"/>
          <p:cNvSpPr>
            <a:spLocks noGrp="1"/>
          </p:cNvSpPr>
          <p:nvPr>
            <p:ph idx="1"/>
          </p:nvPr>
        </p:nvSpPr>
        <p:spPr/>
        <p:txBody>
          <a:bodyPr>
            <a:normAutofit/>
          </a:bodyPr>
          <a:lstStyle/>
          <a:p>
            <a:r>
              <a:rPr lang="en-US" sz="2300" dirty="0">
                <a:solidFill>
                  <a:srgbClr val="0070C0"/>
                </a:solidFill>
              </a:rPr>
              <a:t>The conversion of diamond to graphite is “spontaneous” </a:t>
            </a:r>
            <a:r>
              <a:rPr lang="en-US" sz="2300" dirty="0"/>
              <a:t>(it is self sustaining):</a:t>
            </a:r>
          </a:p>
          <a:p>
            <a:pPr algn="ctr"/>
            <a:r>
              <a:rPr lang="en-US" sz="2300" dirty="0"/>
              <a:t>C(diamond) → C(graphite)</a:t>
            </a:r>
          </a:p>
          <a:p>
            <a:r>
              <a:rPr lang="en-US" sz="2300" dirty="0">
                <a:solidFill>
                  <a:srgbClr val="0070C0"/>
                </a:solidFill>
              </a:rPr>
              <a:t>Why is it NOT common to see diamond jewelry changing into graphite?</a:t>
            </a:r>
          </a:p>
          <a:p>
            <a:endParaRPr lang="en-US" sz="2300" dirty="0">
              <a:solidFill>
                <a:srgbClr val="0070C0"/>
              </a:solidFill>
            </a:endParaRPr>
          </a:p>
          <a:p>
            <a:r>
              <a:rPr lang="en-US" sz="2300" dirty="0">
                <a:solidFill>
                  <a:srgbClr val="00B050"/>
                </a:solidFill>
              </a:rPr>
              <a:t>What would be some ways to expedite this reaction?</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7" name="Picture 6" descr="think_about_it-01.eps"/>
          <p:cNvPicPr/>
          <p:nvPr/>
        </p:nvPicPr>
        <p:blipFill>
          <a:blip r:embed="rId4">
            <a:extLst>
              <a:ext uri="{28A0092B-C50C-407E-A947-70E740481C1C}">
                <a14:useLocalDpi xmlns:a14="http://schemas.microsoft.com/office/drawing/2010/main" val="0"/>
              </a:ext>
            </a:extLst>
          </a:blip>
          <a:stretch>
            <a:fillRect/>
          </a:stretch>
        </p:blipFill>
        <p:spPr>
          <a:xfrm>
            <a:off x="8001000" y="76200"/>
            <a:ext cx="1122997" cy="990600"/>
          </a:xfrm>
          <a:prstGeom prst="rect">
            <a:avLst/>
          </a:prstGeom>
        </p:spPr>
      </p:pic>
    </p:spTree>
    <p:extLst>
      <p:ext uri="{BB962C8B-B14F-4D97-AF65-F5344CB8AC3E}">
        <p14:creationId xmlns:p14="http://schemas.microsoft.com/office/powerpoint/2010/main" val="5702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4" name="Rectangle 4"/>
          <p:cNvSpPr>
            <a:spLocks noGrp="1" noChangeArrowheads="1"/>
          </p:cNvSpPr>
          <p:nvPr>
            <p:ph type="body" idx="1"/>
          </p:nvPr>
        </p:nvSpPr>
        <p:spPr>
          <a:xfrm>
            <a:off x="152400" y="914400"/>
            <a:ext cx="8991600" cy="2590800"/>
          </a:xfrm>
        </p:spPr>
        <p:txBody>
          <a:bodyPr/>
          <a:lstStyle/>
          <a:p>
            <a:pPr marL="0" indent="0">
              <a:spcBef>
                <a:spcPts val="1200"/>
              </a:spcBef>
            </a:pPr>
            <a:r>
              <a:rPr lang="en-US" sz="2400" b="1" dirty="0">
                <a:solidFill>
                  <a:srgbClr val="00B050"/>
                </a:solidFill>
              </a:rPr>
              <a:t>Chemical equilibrium</a:t>
            </a:r>
            <a:r>
              <a:rPr lang="en-US" sz="2400" dirty="0">
                <a:solidFill>
                  <a:srgbClr val="00B050"/>
                </a:solidFill>
              </a:rPr>
              <a:t> is the state in which both reactants and products are present in concentrations which have no further tendency to change with time.</a:t>
            </a:r>
          </a:p>
          <a:p>
            <a:pPr marL="0" indent="0">
              <a:spcBef>
                <a:spcPts val="1200"/>
              </a:spcBef>
            </a:pPr>
            <a:r>
              <a:rPr lang="en-US" sz="2400" dirty="0">
                <a:solidFill>
                  <a:srgbClr val="0070C0"/>
                </a:solidFill>
              </a:rPr>
              <a:t>Usually, this state results when the </a:t>
            </a:r>
            <a:r>
              <a:rPr lang="en-US" sz="2400" u="sng" dirty="0">
                <a:solidFill>
                  <a:srgbClr val="0070C0"/>
                </a:solidFill>
              </a:rPr>
              <a:t>forward reaction</a:t>
            </a:r>
            <a:r>
              <a:rPr lang="en-US" sz="2400" dirty="0">
                <a:solidFill>
                  <a:srgbClr val="0070C0"/>
                </a:solidFill>
              </a:rPr>
              <a:t> proceeds at the </a:t>
            </a:r>
            <a:r>
              <a:rPr lang="en-US" dirty="0">
                <a:solidFill>
                  <a:srgbClr val="FF0000"/>
                </a:solidFill>
              </a:rPr>
              <a:t>same rate </a:t>
            </a:r>
            <a:r>
              <a:rPr lang="en-US" sz="2400" dirty="0">
                <a:solidFill>
                  <a:srgbClr val="0070C0"/>
                </a:solidFill>
              </a:rPr>
              <a:t>as the </a:t>
            </a:r>
            <a:r>
              <a:rPr lang="en-US" sz="2400" u="sng" dirty="0">
                <a:solidFill>
                  <a:srgbClr val="0070C0"/>
                </a:solidFill>
              </a:rPr>
              <a:t>reverse reaction </a:t>
            </a:r>
            <a:r>
              <a:rPr lang="en-US" sz="2400" dirty="0">
                <a:solidFill>
                  <a:srgbClr val="0070C0"/>
                </a:solidFill>
              </a:rPr>
              <a:t>and</a:t>
            </a:r>
            <a:r>
              <a:rPr lang="en-US" altLang="en-US" sz="2400" dirty="0">
                <a:solidFill>
                  <a:srgbClr val="0070C0"/>
                </a:solidFill>
              </a:rPr>
              <a:t> concentrations of the reaction components no longer change.</a:t>
            </a:r>
          </a:p>
          <a:p>
            <a:pPr marL="0" indent="0">
              <a:spcBef>
                <a:spcPts val="1200"/>
              </a:spcBef>
            </a:pPr>
            <a:endParaRPr lang="en-US" sz="2400" baseline="30000" dirty="0">
              <a:solidFill>
                <a:srgbClr val="00B050"/>
              </a:solidFill>
            </a:endParaRPr>
          </a:p>
        </p:txBody>
      </p:sp>
      <p:sp>
        <p:nvSpPr>
          <p:cNvPr id="4" name="Rectangle 2"/>
          <p:cNvSpPr txBox="1">
            <a:spLocks noChangeArrowheads="1"/>
          </p:cNvSpPr>
          <p:nvPr/>
        </p:nvSpPr>
        <p:spPr bwMode="auto">
          <a:xfrm>
            <a:off x="2590729" y="0"/>
            <a:ext cx="3886271" cy="823819"/>
          </a:xfrm>
          <a:prstGeom prst="rect">
            <a:avLst/>
          </a:prstGeom>
          <a:solidFill>
            <a:srgbClr val="92D050"/>
          </a:solidFill>
          <a:ln>
            <a:noFill/>
          </a:ln>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4000" dirty="0">
                <a:solidFill>
                  <a:srgbClr val="FFFF00"/>
                </a:solidFill>
              </a:rPr>
              <a:t>Equilibrium</a:t>
            </a: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724400" y="3810001"/>
            <a:ext cx="4343401" cy="234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537"/>
          <a:stretch/>
        </p:blipFill>
        <p:spPr bwMode="auto">
          <a:xfrm>
            <a:off x="73247" y="3810000"/>
            <a:ext cx="4346353" cy="2345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2884">
                                            <p:txEl>
                                              <p:pRg st="0" end="0"/>
                                            </p:txEl>
                                          </p:spTgt>
                                        </p:tgtEl>
                                        <p:attrNameLst>
                                          <p:attrName>style.visibility</p:attrName>
                                        </p:attrNameLst>
                                      </p:cBhvr>
                                      <p:to>
                                        <p:strVal val="visible"/>
                                      </p:to>
                                    </p:set>
                                    <p:animEffect transition="in" filter="wipe(up)">
                                      <p:cBhvr>
                                        <p:cTn id="7" dur="500"/>
                                        <p:tgtEl>
                                          <p:spTgt spid="1228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2884">
                                            <p:txEl>
                                              <p:pRg st="1" end="1"/>
                                            </p:txEl>
                                          </p:spTgt>
                                        </p:tgtEl>
                                        <p:attrNameLst>
                                          <p:attrName>style.visibility</p:attrName>
                                        </p:attrNameLst>
                                      </p:cBhvr>
                                      <p:to>
                                        <p:strVal val="visible"/>
                                      </p:to>
                                    </p:set>
                                    <p:animEffect transition="in" filter="wipe(up)">
                                      <p:cBhvr>
                                        <p:cTn id="12" dur="500"/>
                                        <p:tgtEl>
                                          <p:spTgt spid="1228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 y="1828799"/>
            <a:ext cx="4478727" cy="5029201"/>
          </a:xfrm>
        </p:spPr>
        <p:txBody>
          <a:bodyPr/>
          <a:lstStyle/>
          <a:p>
            <a:pPr marL="1586" lvl="1" indent="0">
              <a:buNone/>
            </a:pPr>
            <a:r>
              <a:rPr lang="en-US" b="1" dirty="0">
                <a:solidFill>
                  <a:srgbClr val="5B8F22"/>
                </a:solidFill>
              </a:rPr>
              <a:t>Dynamic Equilibrium:</a:t>
            </a:r>
            <a:r>
              <a:rPr lang="en-US" dirty="0"/>
              <a:t> </a:t>
            </a:r>
          </a:p>
          <a:p>
            <a:pPr marL="1586" lvl="1" indent="0">
              <a:buNone/>
            </a:pPr>
            <a:r>
              <a:rPr lang="en-US" dirty="0"/>
              <a:t>a condition in a chemical system in which the </a:t>
            </a:r>
            <a:r>
              <a:rPr lang="en-US" b="1" u="sng" dirty="0">
                <a:solidFill>
                  <a:srgbClr val="FF0000"/>
                </a:solidFill>
              </a:rPr>
              <a:t>rates</a:t>
            </a:r>
            <a:r>
              <a:rPr lang="en-US" dirty="0">
                <a:solidFill>
                  <a:srgbClr val="FF0000"/>
                </a:solidFill>
              </a:rPr>
              <a:t> </a:t>
            </a:r>
            <a:r>
              <a:rPr lang="en-US" dirty="0"/>
              <a:t>of forward and reverse reactions are equal.</a:t>
            </a:r>
          </a:p>
          <a:p>
            <a:pPr marL="0" indent="0"/>
            <a:r>
              <a:rPr lang="en-US" altLang="en-US" dirty="0">
                <a:solidFill>
                  <a:srgbClr val="0070C0"/>
                </a:solidFill>
              </a:rPr>
              <a:t>Although the </a:t>
            </a:r>
            <a:r>
              <a:rPr lang="en-US" altLang="en-US" b="1" u="sng" dirty="0">
                <a:solidFill>
                  <a:srgbClr val="FF0000"/>
                </a:solidFill>
              </a:rPr>
              <a:t>rates</a:t>
            </a:r>
            <a:r>
              <a:rPr lang="en-US" altLang="en-US" dirty="0">
                <a:solidFill>
                  <a:srgbClr val="0070C0"/>
                </a:solidFill>
              </a:rPr>
              <a:t> of the forward and reverse reactions are equal at equilibrium, the concentrations of the components usually are not. </a:t>
            </a:r>
          </a:p>
        </p:txBody>
      </p:sp>
      <p:sp>
        <p:nvSpPr>
          <p:cNvPr id="5" name="Title 4"/>
          <p:cNvSpPr>
            <a:spLocks noGrp="1"/>
          </p:cNvSpPr>
          <p:nvPr>
            <p:ph type="title"/>
          </p:nvPr>
        </p:nvSpPr>
        <p:spPr>
          <a:xfrm>
            <a:off x="8" y="0"/>
            <a:ext cx="9143992" cy="1371600"/>
          </a:xfrm>
        </p:spPr>
        <p:txBody>
          <a:bodyPr/>
          <a:lstStyle/>
          <a:p>
            <a:r>
              <a:rPr lang="en-US" dirty="0">
                <a:solidFill>
                  <a:srgbClr val="FFFF00"/>
                </a:solidFill>
              </a:rPr>
              <a:t>Dynamic Equilibrium</a:t>
            </a:r>
          </a:p>
        </p:txBody>
      </p:sp>
      <p:grpSp>
        <p:nvGrpSpPr>
          <p:cNvPr id="4" name="Group 3"/>
          <p:cNvGrpSpPr/>
          <p:nvPr/>
        </p:nvGrpSpPr>
        <p:grpSpPr>
          <a:xfrm>
            <a:off x="4114800" y="1524000"/>
            <a:ext cx="4876800" cy="847330"/>
            <a:chOff x="2474118" y="668338"/>
            <a:chExt cx="2177257" cy="338932"/>
          </a:xfrm>
        </p:grpSpPr>
        <p:sp>
          <p:nvSpPr>
            <p:cNvPr id="16" name="Oval 15"/>
            <p:cNvSpPr/>
            <p:nvPr/>
          </p:nvSpPr>
          <p:spPr bwMode="auto">
            <a:xfrm>
              <a:off x="2474118" y="869156"/>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953214262"/>
                </p:ext>
              </p:extLst>
            </p:nvPr>
          </p:nvGraphicFramePr>
          <p:xfrm>
            <a:off x="2474118" y="668338"/>
            <a:ext cx="901700" cy="177800"/>
          </p:xfrm>
          <a:graphic>
            <a:graphicData uri="http://schemas.openxmlformats.org/presentationml/2006/ole">
              <mc:AlternateContent xmlns:mc="http://schemas.openxmlformats.org/markup-compatibility/2006">
                <mc:Choice xmlns:v="urn:schemas-microsoft-com:vml" Requires="v">
                  <p:oleObj name="Equation" r:id="rId3" imgW="901440" imgH="177480" progId="Equation.DSMT4">
                    <p:embed/>
                  </p:oleObj>
                </mc:Choice>
                <mc:Fallback>
                  <p:oleObj name="Equation" r:id="rId3" imgW="90144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118" y="668338"/>
                          <a:ext cx="9017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550217335"/>
                </p:ext>
              </p:extLst>
            </p:nvPr>
          </p:nvGraphicFramePr>
          <p:xfrm>
            <a:off x="3749675" y="668338"/>
            <a:ext cx="901700" cy="177800"/>
          </p:xfrm>
          <a:graphic>
            <a:graphicData uri="http://schemas.openxmlformats.org/presentationml/2006/ole">
              <mc:AlternateContent xmlns:mc="http://schemas.openxmlformats.org/markup-compatibility/2006">
                <mc:Choice xmlns:v="urn:schemas-microsoft-com:vml" Requires="v">
                  <p:oleObj name="Equation" r:id="rId5" imgW="901440" imgH="177480" progId="Equation.DSMT4">
                    <p:embed/>
                  </p:oleObj>
                </mc:Choice>
                <mc:Fallback>
                  <p:oleObj name="Equation" r:id="rId5" imgW="90144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9675" y="668338"/>
                          <a:ext cx="9017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Oval 47"/>
            <p:cNvSpPr/>
            <p:nvPr/>
          </p:nvSpPr>
          <p:spPr bwMode="auto">
            <a:xfrm>
              <a:off x="2705100" y="869155"/>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49" name="Oval 48"/>
            <p:cNvSpPr/>
            <p:nvPr/>
          </p:nvSpPr>
          <p:spPr bwMode="auto">
            <a:xfrm>
              <a:off x="3014663" y="869156"/>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0" name="Oval 49"/>
            <p:cNvSpPr/>
            <p:nvPr/>
          </p:nvSpPr>
          <p:spPr bwMode="auto">
            <a:xfrm>
              <a:off x="3237705" y="869156"/>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1" name="Oval 50"/>
            <p:cNvSpPr/>
            <p:nvPr/>
          </p:nvSpPr>
          <p:spPr bwMode="auto">
            <a:xfrm>
              <a:off x="3767139" y="869154"/>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2" name="Oval 51"/>
            <p:cNvSpPr/>
            <p:nvPr/>
          </p:nvSpPr>
          <p:spPr bwMode="auto">
            <a:xfrm>
              <a:off x="3990181" y="869154"/>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3" name="Oval 52"/>
            <p:cNvSpPr/>
            <p:nvPr/>
          </p:nvSpPr>
          <p:spPr bwMode="auto">
            <a:xfrm>
              <a:off x="4282280" y="869157"/>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4" name="Oval 53"/>
            <p:cNvSpPr/>
            <p:nvPr/>
          </p:nvSpPr>
          <p:spPr bwMode="auto">
            <a:xfrm>
              <a:off x="4513262" y="869156"/>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grpSp>
      <p:grpSp>
        <p:nvGrpSpPr>
          <p:cNvPr id="69" name="Group 68"/>
          <p:cNvGrpSpPr/>
          <p:nvPr/>
        </p:nvGrpSpPr>
        <p:grpSpPr>
          <a:xfrm>
            <a:off x="4541177" y="3556803"/>
            <a:ext cx="4302448" cy="2905125"/>
            <a:chOff x="2474118" y="1490663"/>
            <a:chExt cx="2293145" cy="1162050"/>
          </a:xfrm>
        </p:grpSpPr>
        <p:sp>
          <p:nvSpPr>
            <p:cNvPr id="37" name="Rectangle 36"/>
            <p:cNvSpPr/>
            <p:nvPr/>
          </p:nvSpPr>
          <p:spPr bwMode="auto">
            <a:xfrm>
              <a:off x="2474118" y="1490663"/>
              <a:ext cx="2293145" cy="116205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5" name="Oval 54"/>
            <p:cNvSpPr/>
            <p:nvPr/>
          </p:nvSpPr>
          <p:spPr bwMode="auto">
            <a:xfrm>
              <a:off x="2612230" y="1654969"/>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6" name="Oval 55"/>
            <p:cNvSpPr/>
            <p:nvPr/>
          </p:nvSpPr>
          <p:spPr bwMode="auto">
            <a:xfrm>
              <a:off x="2645566" y="2178844"/>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7" name="Oval 56"/>
            <p:cNvSpPr/>
            <p:nvPr/>
          </p:nvSpPr>
          <p:spPr bwMode="auto">
            <a:xfrm>
              <a:off x="3019426" y="1919287"/>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8" name="Oval 57"/>
            <p:cNvSpPr/>
            <p:nvPr/>
          </p:nvSpPr>
          <p:spPr bwMode="auto">
            <a:xfrm>
              <a:off x="3482577" y="1678781"/>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59" name="Oval 58"/>
            <p:cNvSpPr/>
            <p:nvPr/>
          </p:nvSpPr>
          <p:spPr bwMode="auto">
            <a:xfrm>
              <a:off x="4213223" y="2247900"/>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0" name="Oval 59"/>
            <p:cNvSpPr/>
            <p:nvPr/>
          </p:nvSpPr>
          <p:spPr bwMode="auto">
            <a:xfrm>
              <a:off x="4282280" y="1585911"/>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1" name="Oval 60"/>
            <p:cNvSpPr/>
            <p:nvPr/>
          </p:nvSpPr>
          <p:spPr bwMode="auto">
            <a:xfrm>
              <a:off x="3680618" y="2288382"/>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2" name="Oval 61"/>
            <p:cNvSpPr/>
            <p:nvPr/>
          </p:nvSpPr>
          <p:spPr bwMode="auto">
            <a:xfrm>
              <a:off x="2926556" y="1654969"/>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3" name="Oval 62"/>
            <p:cNvSpPr/>
            <p:nvPr/>
          </p:nvSpPr>
          <p:spPr bwMode="auto">
            <a:xfrm>
              <a:off x="3375818" y="2440781"/>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4" name="Oval 63"/>
            <p:cNvSpPr/>
            <p:nvPr/>
          </p:nvSpPr>
          <p:spPr bwMode="auto">
            <a:xfrm>
              <a:off x="3905252" y="1654967"/>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5" name="Oval 64"/>
            <p:cNvSpPr/>
            <p:nvPr/>
          </p:nvSpPr>
          <p:spPr bwMode="auto">
            <a:xfrm>
              <a:off x="2945606" y="2316957"/>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6" name="Oval 65"/>
            <p:cNvSpPr/>
            <p:nvPr/>
          </p:nvSpPr>
          <p:spPr bwMode="auto">
            <a:xfrm>
              <a:off x="4420393" y="1850230"/>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7" name="Oval 66"/>
            <p:cNvSpPr/>
            <p:nvPr/>
          </p:nvSpPr>
          <p:spPr bwMode="auto">
            <a:xfrm>
              <a:off x="3876677" y="1909762"/>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68" name="Oval 67"/>
            <p:cNvSpPr/>
            <p:nvPr/>
          </p:nvSpPr>
          <p:spPr bwMode="auto">
            <a:xfrm>
              <a:off x="3375818" y="1909762"/>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grpSp>
      <p:grpSp>
        <p:nvGrpSpPr>
          <p:cNvPr id="86" name="Group 85"/>
          <p:cNvGrpSpPr/>
          <p:nvPr/>
        </p:nvGrpSpPr>
        <p:grpSpPr>
          <a:xfrm>
            <a:off x="4541177" y="3553235"/>
            <a:ext cx="4302448" cy="2905125"/>
            <a:chOff x="2498723" y="1466850"/>
            <a:chExt cx="2293145" cy="1162050"/>
          </a:xfrm>
        </p:grpSpPr>
        <p:sp>
          <p:nvSpPr>
            <p:cNvPr id="71" name="Rectangle 70"/>
            <p:cNvSpPr/>
            <p:nvPr/>
          </p:nvSpPr>
          <p:spPr bwMode="auto">
            <a:xfrm>
              <a:off x="2498723" y="1466850"/>
              <a:ext cx="2293145" cy="116205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72" name="Oval 71"/>
            <p:cNvSpPr/>
            <p:nvPr/>
          </p:nvSpPr>
          <p:spPr bwMode="auto">
            <a:xfrm>
              <a:off x="2882104" y="1657349"/>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73" name="Oval 72"/>
            <p:cNvSpPr/>
            <p:nvPr/>
          </p:nvSpPr>
          <p:spPr bwMode="auto">
            <a:xfrm>
              <a:off x="2670171" y="2155031"/>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74" name="Oval 73"/>
            <p:cNvSpPr/>
            <p:nvPr/>
          </p:nvSpPr>
          <p:spPr bwMode="auto">
            <a:xfrm>
              <a:off x="3250004" y="1840705"/>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75" name="Oval 74"/>
            <p:cNvSpPr/>
            <p:nvPr/>
          </p:nvSpPr>
          <p:spPr bwMode="auto">
            <a:xfrm>
              <a:off x="3020217" y="2224087"/>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76" name="Oval 75"/>
            <p:cNvSpPr/>
            <p:nvPr/>
          </p:nvSpPr>
          <p:spPr bwMode="auto">
            <a:xfrm>
              <a:off x="4237828" y="2224087"/>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77" name="Oval 76"/>
            <p:cNvSpPr/>
            <p:nvPr/>
          </p:nvSpPr>
          <p:spPr bwMode="auto">
            <a:xfrm>
              <a:off x="4306885" y="1562098"/>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78" name="Oval 77"/>
            <p:cNvSpPr/>
            <p:nvPr/>
          </p:nvSpPr>
          <p:spPr bwMode="auto">
            <a:xfrm>
              <a:off x="3709987" y="1976437"/>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79" name="Oval 78"/>
            <p:cNvSpPr/>
            <p:nvPr/>
          </p:nvSpPr>
          <p:spPr bwMode="auto">
            <a:xfrm>
              <a:off x="3951288" y="2388394"/>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80" name="Oval 79"/>
            <p:cNvSpPr/>
            <p:nvPr/>
          </p:nvSpPr>
          <p:spPr bwMode="auto">
            <a:xfrm>
              <a:off x="3400423" y="2416968"/>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81" name="Oval 80"/>
            <p:cNvSpPr/>
            <p:nvPr/>
          </p:nvSpPr>
          <p:spPr bwMode="auto">
            <a:xfrm>
              <a:off x="3929857" y="1631154"/>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82" name="Oval 81"/>
            <p:cNvSpPr/>
            <p:nvPr/>
          </p:nvSpPr>
          <p:spPr bwMode="auto">
            <a:xfrm>
              <a:off x="2612231" y="1654969"/>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83" name="Oval 82"/>
            <p:cNvSpPr/>
            <p:nvPr/>
          </p:nvSpPr>
          <p:spPr bwMode="auto">
            <a:xfrm>
              <a:off x="4444998" y="1826417"/>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84" name="Oval 83"/>
            <p:cNvSpPr/>
            <p:nvPr/>
          </p:nvSpPr>
          <p:spPr bwMode="auto">
            <a:xfrm>
              <a:off x="3990180" y="2155031"/>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85" name="Oval 84"/>
            <p:cNvSpPr/>
            <p:nvPr/>
          </p:nvSpPr>
          <p:spPr bwMode="auto">
            <a:xfrm>
              <a:off x="3152776" y="1569242"/>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grpSp>
      <p:grpSp>
        <p:nvGrpSpPr>
          <p:cNvPr id="103" name="Group 102"/>
          <p:cNvGrpSpPr/>
          <p:nvPr/>
        </p:nvGrpSpPr>
        <p:grpSpPr>
          <a:xfrm>
            <a:off x="4541177" y="3553235"/>
            <a:ext cx="4302448" cy="2905125"/>
            <a:chOff x="2474118" y="1443039"/>
            <a:chExt cx="2293145" cy="1162050"/>
          </a:xfrm>
        </p:grpSpPr>
        <p:sp>
          <p:nvSpPr>
            <p:cNvPr id="88" name="Rectangle 87"/>
            <p:cNvSpPr/>
            <p:nvPr/>
          </p:nvSpPr>
          <p:spPr bwMode="auto">
            <a:xfrm>
              <a:off x="2474118" y="1443039"/>
              <a:ext cx="2293145" cy="116205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89" name="Oval 88"/>
            <p:cNvSpPr/>
            <p:nvPr/>
          </p:nvSpPr>
          <p:spPr bwMode="auto">
            <a:xfrm>
              <a:off x="3117055" y="1538286"/>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90" name="Oval 89"/>
            <p:cNvSpPr/>
            <p:nvPr/>
          </p:nvSpPr>
          <p:spPr bwMode="auto">
            <a:xfrm>
              <a:off x="2645566" y="2131220"/>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91" name="Oval 90"/>
            <p:cNvSpPr/>
            <p:nvPr/>
          </p:nvSpPr>
          <p:spPr bwMode="auto">
            <a:xfrm>
              <a:off x="2675727" y="1664493"/>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92" name="Oval 91"/>
            <p:cNvSpPr/>
            <p:nvPr/>
          </p:nvSpPr>
          <p:spPr bwMode="auto">
            <a:xfrm>
              <a:off x="2995612" y="2200276"/>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93" name="Oval 92"/>
            <p:cNvSpPr/>
            <p:nvPr/>
          </p:nvSpPr>
          <p:spPr bwMode="auto">
            <a:xfrm>
              <a:off x="4213223" y="2200276"/>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94" name="Oval 93"/>
            <p:cNvSpPr/>
            <p:nvPr/>
          </p:nvSpPr>
          <p:spPr bwMode="auto">
            <a:xfrm>
              <a:off x="4282280" y="1538287"/>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95" name="Oval 94"/>
            <p:cNvSpPr/>
            <p:nvPr/>
          </p:nvSpPr>
          <p:spPr bwMode="auto">
            <a:xfrm>
              <a:off x="3552033" y="2131219"/>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96" name="Oval 95"/>
            <p:cNvSpPr/>
            <p:nvPr/>
          </p:nvSpPr>
          <p:spPr bwMode="auto">
            <a:xfrm>
              <a:off x="3255168" y="2002631"/>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97" name="Oval 96"/>
            <p:cNvSpPr/>
            <p:nvPr/>
          </p:nvSpPr>
          <p:spPr bwMode="auto">
            <a:xfrm>
              <a:off x="3375818" y="2393157"/>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98" name="Oval 97"/>
            <p:cNvSpPr/>
            <p:nvPr/>
          </p:nvSpPr>
          <p:spPr bwMode="auto">
            <a:xfrm>
              <a:off x="3905252" y="1607343"/>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99" name="Oval 98"/>
            <p:cNvSpPr/>
            <p:nvPr/>
          </p:nvSpPr>
          <p:spPr bwMode="auto">
            <a:xfrm>
              <a:off x="3045614" y="1769271"/>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00" name="Oval 99"/>
            <p:cNvSpPr/>
            <p:nvPr/>
          </p:nvSpPr>
          <p:spPr bwMode="auto">
            <a:xfrm>
              <a:off x="4420393" y="1802606"/>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01" name="Oval 100"/>
            <p:cNvSpPr/>
            <p:nvPr/>
          </p:nvSpPr>
          <p:spPr bwMode="auto">
            <a:xfrm>
              <a:off x="3965575" y="2131220"/>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102" name="Oval 101"/>
            <p:cNvSpPr/>
            <p:nvPr/>
          </p:nvSpPr>
          <p:spPr bwMode="auto">
            <a:xfrm>
              <a:off x="3413920" y="1607342"/>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grpSp>
      <p:grpSp>
        <p:nvGrpSpPr>
          <p:cNvPr id="120" name="Group 119"/>
          <p:cNvGrpSpPr/>
          <p:nvPr/>
        </p:nvGrpSpPr>
        <p:grpSpPr>
          <a:xfrm>
            <a:off x="4541920" y="3575845"/>
            <a:ext cx="4302448" cy="2905125"/>
            <a:chOff x="2474118" y="1459708"/>
            <a:chExt cx="2293145" cy="1162050"/>
          </a:xfrm>
        </p:grpSpPr>
        <p:sp>
          <p:nvSpPr>
            <p:cNvPr id="105" name="Rectangle 104"/>
            <p:cNvSpPr/>
            <p:nvPr/>
          </p:nvSpPr>
          <p:spPr bwMode="auto">
            <a:xfrm>
              <a:off x="2474118" y="1459708"/>
              <a:ext cx="2293145" cy="116205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06" name="Oval 105"/>
            <p:cNvSpPr/>
            <p:nvPr/>
          </p:nvSpPr>
          <p:spPr bwMode="auto">
            <a:xfrm>
              <a:off x="3117055" y="1554955"/>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107" name="Oval 106"/>
            <p:cNvSpPr/>
            <p:nvPr/>
          </p:nvSpPr>
          <p:spPr bwMode="auto">
            <a:xfrm>
              <a:off x="2945605" y="1807370"/>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08" name="Oval 107"/>
            <p:cNvSpPr/>
            <p:nvPr/>
          </p:nvSpPr>
          <p:spPr bwMode="auto">
            <a:xfrm>
              <a:off x="4489449" y="2343149"/>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109" name="Oval 108"/>
            <p:cNvSpPr/>
            <p:nvPr/>
          </p:nvSpPr>
          <p:spPr bwMode="auto">
            <a:xfrm>
              <a:off x="4075106" y="2102644"/>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110" name="Oval 109"/>
            <p:cNvSpPr/>
            <p:nvPr/>
          </p:nvSpPr>
          <p:spPr bwMode="auto">
            <a:xfrm>
              <a:off x="4204490" y="1876427"/>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11" name="Oval 110"/>
            <p:cNvSpPr/>
            <p:nvPr/>
          </p:nvSpPr>
          <p:spPr bwMode="auto">
            <a:xfrm>
              <a:off x="4282280" y="1554956"/>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112" name="Oval 111"/>
            <p:cNvSpPr/>
            <p:nvPr/>
          </p:nvSpPr>
          <p:spPr bwMode="auto">
            <a:xfrm>
              <a:off x="2705100" y="1612107"/>
              <a:ext cx="138113" cy="138113"/>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13" name="Oval 112"/>
            <p:cNvSpPr/>
            <p:nvPr/>
          </p:nvSpPr>
          <p:spPr bwMode="auto">
            <a:xfrm>
              <a:off x="3255168" y="2019300"/>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14" name="Oval 113"/>
            <p:cNvSpPr/>
            <p:nvPr/>
          </p:nvSpPr>
          <p:spPr bwMode="auto">
            <a:xfrm>
              <a:off x="3375818" y="2409826"/>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115" name="Oval 114"/>
            <p:cNvSpPr/>
            <p:nvPr/>
          </p:nvSpPr>
          <p:spPr bwMode="auto">
            <a:xfrm>
              <a:off x="3905252" y="1624012"/>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116" name="Oval 115"/>
            <p:cNvSpPr/>
            <p:nvPr/>
          </p:nvSpPr>
          <p:spPr bwMode="auto">
            <a:xfrm>
              <a:off x="3882231" y="2390775"/>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17" name="Oval 116"/>
            <p:cNvSpPr/>
            <p:nvPr/>
          </p:nvSpPr>
          <p:spPr bwMode="auto">
            <a:xfrm>
              <a:off x="2586829" y="2062164"/>
              <a:ext cx="138113" cy="138113"/>
            </a:xfrm>
            <a:prstGeom prst="ellipse">
              <a:avLst/>
            </a:prstGeom>
            <a:solidFill>
              <a:schemeClr val="tx2"/>
            </a:solidFill>
            <a:ln w="28575" cap="flat" cmpd="sng" algn="ctr">
              <a:solidFill>
                <a:schemeClr val="tx2"/>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17892" eaLnBrk="1" hangingPunct="1">
                <a:lnSpc>
                  <a:spcPct val="115000"/>
                </a:lnSpc>
                <a:spcBef>
                  <a:spcPct val="20000"/>
                </a:spcBef>
                <a:buClr>
                  <a:srgbClr val="2877C4"/>
                </a:buClr>
              </a:pPr>
              <a:endParaRPr lang="en-US" sz="1700" dirty="0">
                <a:solidFill>
                  <a:srgbClr val="000000"/>
                </a:solidFill>
                <a:latin typeface="Arial" charset="0"/>
              </a:endParaRPr>
            </a:p>
          </p:txBody>
        </p:sp>
        <p:sp>
          <p:nvSpPr>
            <p:cNvPr id="118" name="Oval 117"/>
            <p:cNvSpPr/>
            <p:nvPr/>
          </p:nvSpPr>
          <p:spPr bwMode="auto">
            <a:xfrm>
              <a:off x="3640930" y="1888331"/>
              <a:ext cx="138113" cy="138113"/>
            </a:xfrm>
            <a:prstGeom prst="ellipse">
              <a:avLst/>
            </a:prstGeom>
            <a:solidFill>
              <a:schemeClr val="accent3"/>
            </a:solidFill>
            <a:ln w="28575" cap="flat" cmpd="sng" algn="ctr">
              <a:solidFill>
                <a:schemeClr val="accent3"/>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sp>
          <p:nvSpPr>
            <p:cNvPr id="119" name="Oval 118"/>
            <p:cNvSpPr/>
            <p:nvPr/>
          </p:nvSpPr>
          <p:spPr bwMode="auto">
            <a:xfrm>
              <a:off x="2945606" y="2333624"/>
              <a:ext cx="138113" cy="138113"/>
            </a:xfrm>
            <a:prstGeom prst="ellipse">
              <a:avLst/>
            </a:prstGeom>
            <a:solidFill>
              <a:schemeClr val="accent6"/>
            </a:solidFill>
            <a:ln w="2857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15000"/>
                </a:lnSpc>
                <a:spcBef>
                  <a:spcPct val="20000"/>
                </a:spcBef>
                <a:buClr>
                  <a:srgbClr val="2877C4"/>
                </a:buClr>
                <a:buFont typeface="Wingdings" pitchFamily="2" charset="2"/>
                <a:buNone/>
              </a:pPr>
              <a:endParaRPr lang="en-US" sz="1700" dirty="0">
                <a:solidFill>
                  <a:srgbClr val="000000"/>
                </a:solidFill>
                <a:latin typeface="Arial" charset="0"/>
              </a:endParaRPr>
            </a:p>
          </p:txBody>
        </p:sp>
      </p:grpSp>
      <p:sp>
        <p:nvSpPr>
          <p:cNvPr id="87" name="Rectangle 86"/>
          <p:cNvSpPr/>
          <p:nvPr/>
        </p:nvSpPr>
        <p:spPr>
          <a:xfrm>
            <a:off x="5325360" y="2667000"/>
            <a:ext cx="2200282" cy="461665"/>
          </a:xfrm>
          <a:prstGeom prst="rect">
            <a:avLst/>
          </a:prstGeom>
        </p:spPr>
        <p:txBody>
          <a:bodyPr wrap="none">
            <a:spAutoFit/>
          </a:bodyPr>
          <a:lstStyle/>
          <a:p>
            <a:r>
              <a:rPr lang="en-US" sz="2400" dirty="0">
                <a:solidFill>
                  <a:srgbClr val="000000"/>
                </a:solidFill>
              </a:rPr>
              <a:t>A + B </a:t>
            </a:r>
            <a:r>
              <a:rPr lang="en-US" sz="2400" dirty="0">
                <a:solidFill>
                  <a:srgbClr val="000000"/>
                </a:solidFill>
                <a:cs typeface="Calibri"/>
              </a:rPr>
              <a:t>↔ C + D</a:t>
            </a:r>
            <a:endParaRPr lang="en-US" dirty="0">
              <a:solidFill>
                <a:srgbClr val="000000"/>
              </a:solidFill>
            </a:endParaRPr>
          </a:p>
        </p:txBody>
      </p:sp>
    </p:spTree>
    <p:extLst>
      <p:ext uri="{BB962C8B-B14F-4D97-AF65-F5344CB8AC3E}">
        <p14:creationId xmlns:p14="http://schemas.microsoft.com/office/powerpoint/2010/main" val="7209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8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0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1" y="990624"/>
            <a:ext cx="8610600" cy="5015952"/>
          </a:xfrm>
          <a:prstGeom prst="rect">
            <a:avLst/>
          </a:prstGeom>
          <a:noFill/>
        </p:spPr>
        <p:txBody>
          <a:bodyPr wrap="square" lIns="90641" tIns="45321" rIns="90641" bIns="45321" rtlCol="0">
            <a:spAutoFit/>
          </a:bodyPr>
          <a:lstStyle/>
          <a:p>
            <a:r>
              <a:rPr lang="en-US" altLang="en-US" dirty="0">
                <a:solidFill>
                  <a:srgbClr val="000000"/>
                </a:solidFill>
              </a:rPr>
              <a:t>Chemists use an </a:t>
            </a:r>
            <a:r>
              <a:rPr lang="en-US" altLang="en-US" b="1" dirty="0">
                <a:solidFill>
                  <a:srgbClr val="00B0F0"/>
                </a:solidFill>
              </a:rPr>
              <a:t>Equilibrium constant</a:t>
            </a:r>
            <a:r>
              <a:rPr lang="en-US" altLang="en-US" b="1" i="1" dirty="0">
                <a:solidFill>
                  <a:srgbClr val="00B0F0"/>
                </a:solidFill>
              </a:rPr>
              <a:t> </a:t>
            </a:r>
            <a:r>
              <a:rPr lang="en-US" altLang="en-US" dirty="0">
                <a:solidFill>
                  <a:srgbClr val="000000"/>
                </a:solidFill>
              </a:rPr>
              <a:t>(</a:t>
            </a:r>
            <a:r>
              <a:rPr lang="en-US" altLang="en-US" b="1" i="1" dirty="0">
                <a:solidFill>
                  <a:srgbClr val="00B0F0"/>
                </a:solidFill>
              </a:rPr>
              <a:t>K</a:t>
            </a:r>
            <a:r>
              <a:rPr lang="en-US" altLang="en-US" b="1" baseline="-25000" dirty="0">
                <a:solidFill>
                  <a:srgbClr val="00B0F0"/>
                </a:solidFill>
              </a:rPr>
              <a:t>eq</a:t>
            </a:r>
            <a:r>
              <a:rPr lang="en-US" altLang="en-US" dirty="0">
                <a:solidFill>
                  <a:srgbClr val="000000"/>
                </a:solidFill>
              </a:rPr>
              <a:t>) to show the ratio of product concentrations to reactant concentrations at equilibrium.</a:t>
            </a:r>
          </a:p>
          <a:p>
            <a:endParaRPr lang="en-US" sz="1000" dirty="0">
              <a:solidFill>
                <a:srgbClr val="000000"/>
              </a:solidFill>
            </a:endParaRPr>
          </a:p>
          <a:p>
            <a:r>
              <a:rPr lang="en-US" sz="2100" dirty="0">
                <a:solidFill>
                  <a:srgbClr val="FF0000"/>
                </a:solidFill>
              </a:rPr>
              <a:t>The equilibrium constant is determined using molar concentrations and the stoichiometry of the reaction (coefficients are used as superscripts). </a:t>
            </a:r>
          </a:p>
          <a:p>
            <a:endParaRPr lang="en-US" sz="2000" dirty="0">
              <a:solidFill>
                <a:srgbClr val="000000"/>
              </a:solidFill>
            </a:endParaRPr>
          </a:p>
          <a:p>
            <a:pPr algn="ctr"/>
            <a:r>
              <a:rPr lang="en-US" sz="2800" dirty="0">
                <a:solidFill>
                  <a:srgbClr val="00B050"/>
                </a:solidFill>
                <a:latin typeface="Arial"/>
              </a:rPr>
              <a:t>aA + bB </a:t>
            </a:r>
            <a:r>
              <a:rPr lang="en-US" sz="2800" dirty="0">
                <a:solidFill>
                  <a:srgbClr val="00B050"/>
                </a:solidFill>
                <a:latin typeface="Arial"/>
                <a:cs typeface="Calibri"/>
              </a:rPr>
              <a:t>↔ cC + dD</a:t>
            </a:r>
          </a:p>
          <a:p>
            <a:pPr algn="ctr"/>
            <a:endParaRPr lang="en-US" sz="2100" dirty="0">
              <a:solidFill>
                <a:srgbClr val="000000"/>
              </a:solidFill>
              <a:latin typeface="Arial"/>
              <a:cs typeface="Calibri"/>
            </a:endParaRPr>
          </a:p>
          <a:p>
            <a:pPr algn="ctr"/>
            <a:endParaRPr lang="en-US" sz="2100" dirty="0">
              <a:solidFill>
                <a:srgbClr val="000000"/>
              </a:solidFill>
              <a:latin typeface="Arial"/>
              <a:cs typeface="Calibri"/>
            </a:endParaRPr>
          </a:p>
          <a:p>
            <a:pPr algn="ctr"/>
            <a:endParaRPr lang="en-US" sz="2100" dirty="0">
              <a:solidFill>
                <a:srgbClr val="000000"/>
              </a:solidFill>
              <a:latin typeface="Arial"/>
              <a:cs typeface="Calibri"/>
            </a:endParaRPr>
          </a:p>
          <a:p>
            <a:pPr algn="ctr"/>
            <a:r>
              <a:rPr lang="en-US" sz="2100" dirty="0">
                <a:solidFill>
                  <a:srgbClr val="000000"/>
                </a:solidFill>
                <a:latin typeface="Arial"/>
                <a:cs typeface="Calibri"/>
              </a:rPr>
              <a:t>	</a:t>
            </a:r>
          </a:p>
          <a:p>
            <a:pPr algn="ctr"/>
            <a:endParaRPr lang="en-US" sz="800" dirty="0">
              <a:solidFill>
                <a:srgbClr val="000000"/>
              </a:solidFill>
              <a:latin typeface="Calibri"/>
              <a:cs typeface="Calibri"/>
            </a:endParaRPr>
          </a:p>
          <a:p>
            <a:pPr lvl="1">
              <a:tabLst>
                <a:tab pos="914400" algn="l"/>
                <a:tab pos="1993900" algn="l"/>
              </a:tabLst>
            </a:pPr>
            <a:r>
              <a:rPr lang="en-US" sz="4000" dirty="0">
                <a:solidFill>
                  <a:srgbClr val="000000"/>
                </a:solidFill>
              </a:rPr>
              <a:t>	</a:t>
            </a:r>
            <a:r>
              <a:rPr lang="en-US" sz="4000" dirty="0">
                <a:solidFill>
                  <a:srgbClr val="00B0F0"/>
                </a:solidFill>
                <a:effectLst>
                  <a:outerShdw blurRad="38100" dist="38100" dir="2700000" algn="tl">
                    <a:srgbClr val="000000">
                      <a:alpha val="43137"/>
                    </a:srgbClr>
                  </a:outerShdw>
                </a:effectLst>
              </a:rPr>
              <a:t>K</a:t>
            </a:r>
            <a:r>
              <a:rPr lang="en-US" sz="4000" baseline="-25000" dirty="0">
                <a:solidFill>
                  <a:srgbClr val="00B0F0"/>
                </a:solidFill>
                <a:effectLst>
                  <a:outerShdw blurRad="38100" dist="38100" dir="2700000" algn="tl">
                    <a:srgbClr val="000000">
                      <a:alpha val="43137"/>
                    </a:srgbClr>
                  </a:outerShdw>
                </a:effectLst>
              </a:rPr>
              <a:t>eq</a:t>
            </a:r>
            <a:r>
              <a:rPr lang="en-US" sz="4000" dirty="0">
                <a:solidFill>
                  <a:srgbClr val="000000"/>
                </a:solidFill>
              </a:rPr>
              <a:t> = </a:t>
            </a:r>
            <a:r>
              <a:rPr lang="en-US" sz="4000" u="sng" dirty="0">
                <a:solidFill>
                  <a:srgbClr val="000000"/>
                </a:solidFill>
              </a:rPr>
              <a:t>[products</a:t>
            </a:r>
            <a:r>
              <a:rPr lang="en-US" sz="4000" dirty="0">
                <a:solidFill>
                  <a:srgbClr val="000000"/>
                </a:solidFill>
              </a:rPr>
              <a:t>]</a:t>
            </a:r>
          </a:p>
          <a:p>
            <a:pPr lvl="1">
              <a:tabLst>
                <a:tab pos="630238" algn="l"/>
                <a:tab pos="2112963" algn="l"/>
              </a:tabLst>
            </a:pPr>
            <a:r>
              <a:rPr lang="en-US" sz="4000" dirty="0">
                <a:solidFill>
                  <a:srgbClr val="000000"/>
                </a:solidFill>
              </a:rPr>
              <a:t>		[reactants]</a:t>
            </a:r>
            <a:r>
              <a:rPr lang="en-US" sz="2100" dirty="0">
                <a:solidFill>
                  <a:srgbClr val="31B6FD">
                    <a:lumMod val="75000"/>
                  </a:srgbClr>
                </a:solidFill>
                <a:latin typeface="Calibri"/>
                <a:cs typeface="Calibri"/>
              </a:rPr>
              <a:t>	       </a:t>
            </a:r>
            <a:r>
              <a:rPr lang="en-US" sz="2800" dirty="0">
                <a:solidFill>
                  <a:srgbClr val="00B050"/>
                </a:solidFill>
                <a:latin typeface="Calibri"/>
                <a:cs typeface="Calibri"/>
              </a:rPr>
              <a:t>[ ] </a:t>
            </a:r>
            <a:r>
              <a:rPr lang="en-US" sz="2800" dirty="0">
                <a:solidFill>
                  <a:srgbClr val="00B050"/>
                </a:solidFill>
                <a:latin typeface="Calibri"/>
                <a:cs typeface="Calibri"/>
                <a:sym typeface="Wingdings" panose="05000000000000000000" pitchFamily="2" charset="2"/>
              </a:rPr>
              <a:t> concentration</a:t>
            </a:r>
            <a:endParaRPr lang="en-US" sz="2800" dirty="0">
              <a:solidFill>
                <a:srgbClr val="00B050"/>
              </a:solidFill>
            </a:endParaRPr>
          </a:p>
        </p:txBody>
      </p:sp>
      <p:sp>
        <p:nvSpPr>
          <p:cNvPr id="4" name="Rectangle 2"/>
          <p:cNvSpPr txBox="1">
            <a:spLocks noChangeArrowheads="1"/>
          </p:cNvSpPr>
          <p:nvPr/>
        </p:nvSpPr>
        <p:spPr bwMode="auto">
          <a:xfrm>
            <a:off x="1905000" y="0"/>
            <a:ext cx="5257871" cy="823819"/>
          </a:xfrm>
          <a:prstGeom prst="rect">
            <a:avLst/>
          </a:prstGeom>
          <a:solidFill>
            <a:schemeClr val="bg2">
              <a:lumMod val="60000"/>
              <a:lumOff val="40000"/>
            </a:schemeClr>
          </a:solidFill>
          <a:ln>
            <a:noFill/>
          </a:ln>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4000" dirty="0">
                <a:solidFill>
                  <a:srgbClr val="FFFF00"/>
                </a:solidFill>
              </a:rPr>
              <a:t>Equilibrium Constant</a:t>
            </a: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57124264"/>
              </p:ext>
            </p:extLst>
          </p:nvPr>
        </p:nvGraphicFramePr>
        <p:xfrm>
          <a:off x="3048000" y="3276600"/>
          <a:ext cx="2819400" cy="1295400"/>
        </p:xfrm>
        <a:graphic>
          <a:graphicData uri="http://schemas.openxmlformats.org/presentationml/2006/ole">
            <mc:AlternateContent xmlns:mc="http://schemas.openxmlformats.org/markup-compatibility/2006">
              <mc:Choice xmlns:v="urn:schemas-microsoft-com:vml" Requires="v">
                <p:oleObj name="Equation" r:id="rId2" imgW="977476" imgH="444307" progId="Equation.3">
                  <p:embed/>
                </p:oleObj>
              </mc:Choice>
              <mc:Fallback>
                <p:oleObj name="Equation" r:id="rId2" imgW="977476" imgH="444307"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76600"/>
                        <a:ext cx="2819400" cy="1295400"/>
                      </a:xfrm>
                      <a:prstGeom prst="rect">
                        <a:avLst/>
                      </a:prstGeom>
                      <a:noFill/>
                    </p:spPr>
                  </p:pic>
                </p:oleObj>
              </mc:Fallback>
            </mc:AlternateContent>
          </a:graphicData>
        </a:graphic>
      </p:graphicFrame>
    </p:spTree>
    <p:extLst>
      <p:ext uri="{BB962C8B-B14F-4D97-AF65-F5344CB8AC3E}">
        <p14:creationId xmlns:p14="http://schemas.microsoft.com/office/powerpoint/2010/main" val="32919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tint val="93000"/>
                <a:satMod val="150000"/>
                <a:shade val="98000"/>
                <a:lumMod val="102000"/>
              </a:schemeClr>
            </a:gs>
            <a:gs pos="48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1" y="990624"/>
            <a:ext cx="8610600" cy="5292951"/>
          </a:xfrm>
          <a:prstGeom prst="rect">
            <a:avLst/>
          </a:prstGeom>
          <a:noFill/>
        </p:spPr>
        <p:txBody>
          <a:bodyPr wrap="square" lIns="90641" tIns="45321" rIns="90641" bIns="45321" rtlCol="0">
            <a:spAutoFit/>
          </a:bodyPr>
          <a:lstStyle/>
          <a:p>
            <a:pPr algn="ctr"/>
            <a:r>
              <a:rPr lang="en-US" sz="2800" dirty="0"/>
              <a:t>2 A  +  3 B    	4 C  +  7 D</a:t>
            </a:r>
            <a:r>
              <a:rPr lang="en-US" dirty="0"/>
              <a:t> </a:t>
            </a:r>
            <a:endParaRPr lang="en-US" sz="2100" dirty="0">
              <a:solidFill>
                <a:srgbClr val="000000"/>
              </a:solidFill>
              <a:latin typeface="Arial"/>
              <a:cs typeface="Calibri"/>
            </a:endParaRPr>
          </a:p>
          <a:p>
            <a:pPr lvl="1">
              <a:tabLst>
                <a:tab pos="3087688" algn="l"/>
                <a:tab pos="4406900" algn="l"/>
              </a:tabLst>
            </a:pPr>
            <a:r>
              <a:rPr lang="en-US" sz="4000" dirty="0">
                <a:solidFill>
                  <a:srgbClr val="000000"/>
                </a:solidFill>
              </a:rPr>
              <a:t>	</a:t>
            </a:r>
            <a:r>
              <a:rPr lang="en-US" sz="2400" dirty="0">
                <a:solidFill>
                  <a:srgbClr val="000000"/>
                </a:solidFill>
              </a:rPr>
              <a:t>K</a:t>
            </a:r>
            <a:r>
              <a:rPr lang="en-US" sz="2400" baseline="-25000" dirty="0">
                <a:solidFill>
                  <a:srgbClr val="000000"/>
                </a:solidFill>
              </a:rPr>
              <a:t>eq</a:t>
            </a:r>
            <a:r>
              <a:rPr lang="en-US" sz="2400" dirty="0">
                <a:solidFill>
                  <a:srgbClr val="000000"/>
                </a:solidFill>
              </a:rPr>
              <a:t> = </a:t>
            </a:r>
            <a:r>
              <a:rPr lang="en-US" sz="2400" u="sng" dirty="0">
                <a:solidFill>
                  <a:srgbClr val="000000"/>
                </a:solidFill>
              </a:rPr>
              <a:t> </a:t>
            </a:r>
            <a:endParaRPr lang="en-US" sz="2400" dirty="0">
              <a:solidFill>
                <a:srgbClr val="000000"/>
              </a:solidFill>
            </a:endParaRPr>
          </a:p>
          <a:p>
            <a:pPr lvl="1">
              <a:tabLst>
                <a:tab pos="3883025" algn="l"/>
              </a:tabLst>
            </a:pPr>
            <a:r>
              <a:rPr lang="en-US" sz="2400" dirty="0">
                <a:solidFill>
                  <a:srgbClr val="000000"/>
                </a:solidFill>
              </a:rPr>
              <a:t>	 </a:t>
            </a:r>
            <a:r>
              <a:rPr lang="en-US" sz="2400" dirty="0">
                <a:solidFill>
                  <a:srgbClr val="31B6FD">
                    <a:lumMod val="75000"/>
                  </a:srgbClr>
                </a:solidFill>
                <a:latin typeface="Calibri"/>
                <a:cs typeface="Calibri"/>
              </a:rPr>
              <a:t>	</a:t>
            </a:r>
          </a:p>
          <a:p>
            <a:pPr marL="3175" lvl="1">
              <a:tabLst>
                <a:tab pos="3883025" algn="l"/>
              </a:tabLst>
            </a:pPr>
            <a:r>
              <a:rPr lang="en-US" sz="2800" dirty="0">
                <a:solidFill>
                  <a:srgbClr val="31B6FD">
                    <a:lumMod val="75000"/>
                  </a:srgbClr>
                </a:solidFill>
                <a:latin typeface="Calibri"/>
                <a:cs typeface="Calibri"/>
              </a:rPr>
              <a:t>Example:</a:t>
            </a:r>
          </a:p>
          <a:p>
            <a:pPr marL="3175" lvl="1" algn="ctr">
              <a:tabLst>
                <a:tab pos="3883025" algn="l"/>
              </a:tabLst>
            </a:pPr>
            <a:r>
              <a:rPr lang="en-US" sz="2800" dirty="0"/>
              <a:t>2 HI </a:t>
            </a:r>
            <a:r>
              <a:rPr lang="en-US" sz="2800" baseline="-25000" dirty="0"/>
              <a:t>(g)</a:t>
            </a:r>
            <a:r>
              <a:rPr lang="en-US" sz="2800" dirty="0"/>
              <a:t>  </a:t>
            </a:r>
            <a:r>
              <a:rPr lang="en-US" sz="2800" dirty="0">
                <a:sym typeface="Wingdings"/>
              </a:rPr>
              <a:t>  </a:t>
            </a:r>
            <a:r>
              <a:rPr lang="en-US" sz="2800" dirty="0"/>
              <a:t>    H</a:t>
            </a:r>
            <a:r>
              <a:rPr lang="en-US" sz="2800" baseline="-25000" dirty="0"/>
              <a:t>2 (g)</a:t>
            </a:r>
            <a:r>
              <a:rPr lang="en-US" sz="2800" dirty="0"/>
              <a:t>  +   I</a:t>
            </a:r>
            <a:r>
              <a:rPr lang="en-US" sz="2800" baseline="-25000" dirty="0"/>
              <a:t>2 (g)</a:t>
            </a:r>
            <a:endParaRPr lang="en-US" sz="2800" dirty="0"/>
          </a:p>
          <a:p>
            <a:pPr marL="228600" lvl="1">
              <a:spcBef>
                <a:spcPts val="1200"/>
              </a:spcBef>
              <a:tabLst>
                <a:tab pos="2968625" algn="l"/>
                <a:tab pos="5711825" algn="l"/>
              </a:tabLst>
            </a:pPr>
            <a:r>
              <a:rPr lang="en-US" sz="2800" dirty="0">
                <a:solidFill>
                  <a:srgbClr val="00B0F0"/>
                </a:solidFill>
              </a:rPr>
              <a:t>[H</a:t>
            </a:r>
            <a:r>
              <a:rPr lang="en-US" sz="2800" baseline="-25000" dirty="0">
                <a:solidFill>
                  <a:srgbClr val="00B0F0"/>
                </a:solidFill>
              </a:rPr>
              <a:t>2</a:t>
            </a:r>
            <a:r>
              <a:rPr lang="en-US" sz="2800" dirty="0">
                <a:solidFill>
                  <a:srgbClr val="00B0F0"/>
                </a:solidFill>
              </a:rPr>
              <a:t>]  =  0.14 M	[ I</a:t>
            </a:r>
            <a:r>
              <a:rPr lang="en-US" sz="2800" baseline="-25000" dirty="0">
                <a:solidFill>
                  <a:srgbClr val="00B0F0"/>
                </a:solidFill>
              </a:rPr>
              <a:t>2</a:t>
            </a:r>
            <a:r>
              <a:rPr lang="en-US" sz="2800" dirty="0">
                <a:solidFill>
                  <a:srgbClr val="00B0F0"/>
                </a:solidFill>
              </a:rPr>
              <a:t>]  =  0.14 M	[HI]  =  0.72 M </a:t>
            </a:r>
            <a:r>
              <a:rPr lang="en-US" sz="2800" dirty="0"/>
              <a:t> </a:t>
            </a:r>
          </a:p>
          <a:p>
            <a:pPr>
              <a:spcBef>
                <a:spcPts val="1200"/>
              </a:spcBef>
              <a:tabLst>
                <a:tab pos="2054225" algn="l"/>
              </a:tabLst>
            </a:pPr>
            <a:r>
              <a:rPr lang="en-US" sz="2800" dirty="0">
                <a:solidFill>
                  <a:srgbClr val="000000"/>
                </a:solidFill>
              </a:rPr>
              <a:t>	K</a:t>
            </a:r>
            <a:r>
              <a:rPr lang="en-US" sz="2800" baseline="-25000" dirty="0">
                <a:solidFill>
                  <a:srgbClr val="000000"/>
                </a:solidFill>
              </a:rPr>
              <a:t>eq</a:t>
            </a:r>
            <a:r>
              <a:rPr lang="en-US" sz="2800" dirty="0">
                <a:solidFill>
                  <a:srgbClr val="000000"/>
                </a:solidFill>
              </a:rPr>
              <a:t> </a:t>
            </a:r>
            <a:r>
              <a:rPr lang="en-US" sz="2800" dirty="0"/>
              <a:t>=    </a:t>
            </a:r>
          </a:p>
          <a:p>
            <a:pPr>
              <a:spcBef>
                <a:spcPts val="1200"/>
              </a:spcBef>
              <a:tabLst>
                <a:tab pos="2054225" algn="l"/>
              </a:tabLst>
            </a:pPr>
            <a:r>
              <a:rPr lang="en-US" sz="2800" dirty="0"/>
              <a:t>   </a:t>
            </a:r>
          </a:p>
          <a:p>
            <a:pPr>
              <a:spcBef>
                <a:spcPts val="1200"/>
              </a:spcBef>
              <a:tabLst>
                <a:tab pos="2054225" algn="l"/>
              </a:tabLst>
            </a:pPr>
            <a:r>
              <a:rPr lang="en-US" sz="2800" dirty="0">
                <a:solidFill>
                  <a:srgbClr val="000000"/>
                </a:solidFill>
              </a:rPr>
              <a:t>	K</a:t>
            </a:r>
            <a:r>
              <a:rPr lang="en-US" sz="2800" baseline="-25000" dirty="0">
                <a:solidFill>
                  <a:srgbClr val="000000"/>
                </a:solidFill>
              </a:rPr>
              <a:t>eq</a:t>
            </a:r>
            <a:r>
              <a:rPr lang="en-US" sz="2800" dirty="0">
                <a:solidFill>
                  <a:srgbClr val="000000"/>
                </a:solidFill>
              </a:rPr>
              <a:t> </a:t>
            </a:r>
            <a:r>
              <a:rPr lang="en-US" sz="2800" dirty="0"/>
              <a:t>=  </a:t>
            </a:r>
          </a:p>
          <a:p>
            <a:pPr>
              <a:spcBef>
                <a:spcPts val="1200"/>
              </a:spcBef>
              <a:tabLst>
                <a:tab pos="2054225" algn="l"/>
              </a:tabLst>
            </a:pPr>
            <a:r>
              <a:rPr lang="en-US" sz="2800" dirty="0">
                <a:solidFill>
                  <a:srgbClr val="00B0F0"/>
                </a:solidFill>
              </a:rPr>
              <a:t>	K</a:t>
            </a:r>
            <a:r>
              <a:rPr lang="en-US" sz="2800" baseline="-25000" dirty="0">
                <a:solidFill>
                  <a:srgbClr val="00B0F0"/>
                </a:solidFill>
              </a:rPr>
              <a:t>eq</a:t>
            </a:r>
            <a:r>
              <a:rPr lang="en-US" sz="2800" dirty="0">
                <a:solidFill>
                  <a:srgbClr val="00B0F0"/>
                </a:solidFill>
              </a:rPr>
              <a:t>   =</a:t>
            </a:r>
            <a:endParaRPr lang="en-US" sz="2400" dirty="0">
              <a:solidFill>
                <a:srgbClr val="31B6FD">
                  <a:lumMod val="75000"/>
                </a:srgbClr>
              </a:solidFill>
            </a:endParaRPr>
          </a:p>
        </p:txBody>
      </p:sp>
      <p:sp>
        <p:nvSpPr>
          <p:cNvPr id="4" name="Rectangle 2"/>
          <p:cNvSpPr txBox="1">
            <a:spLocks noChangeArrowheads="1"/>
          </p:cNvSpPr>
          <p:nvPr/>
        </p:nvSpPr>
        <p:spPr bwMode="auto">
          <a:xfrm>
            <a:off x="1905000" y="0"/>
            <a:ext cx="5257871" cy="823819"/>
          </a:xfrm>
          <a:prstGeom prst="rect">
            <a:avLst/>
          </a:prstGeom>
          <a:solidFill>
            <a:schemeClr val="bg2">
              <a:lumMod val="60000"/>
              <a:lumOff val="40000"/>
            </a:schemeClr>
          </a:solidFill>
          <a:ln>
            <a:noFill/>
          </a:ln>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4000" dirty="0">
                <a:solidFill>
                  <a:srgbClr val="FFFF00"/>
                </a:solidFill>
              </a:rPr>
              <a:t>Equilibrium Constant</a:t>
            </a: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 name="Group 2">
            <a:extLst>
              <a:ext uri="{FF2B5EF4-FFF2-40B4-BE49-F238E27FC236}">
                <a16:creationId xmlns:a16="http://schemas.microsoft.com/office/drawing/2014/main" id="{33912A43-F041-429B-8624-938D37707FB2}"/>
              </a:ext>
            </a:extLst>
          </p:cNvPr>
          <p:cNvGrpSpPr/>
          <p:nvPr/>
        </p:nvGrpSpPr>
        <p:grpSpPr>
          <a:xfrm>
            <a:off x="4165712" y="990624"/>
            <a:ext cx="644448" cy="499120"/>
            <a:chOff x="4165712" y="990624"/>
            <a:chExt cx="644448" cy="499120"/>
          </a:xfrm>
        </p:grpSpPr>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4287"/>
            <a:stretch/>
          </p:blipFill>
          <p:spPr bwMode="auto">
            <a:xfrm>
              <a:off x="4257710" y="990624"/>
              <a:ext cx="552450" cy="45717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787" b="9417"/>
            <a:stretch/>
          </p:blipFill>
          <p:spPr bwMode="auto">
            <a:xfrm rot="10800000">
              <a:off x="4165712" y="1122001"/>
              <a:ext cx="552450" cy="36774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93326"/>
            <a:ext cx="990600" cy="949673"/>
          </a:xfrm>
          <a:prstGeom prst="rect">
            <a:avLst/>
          </a:prstGeom>
          <a:noFill/>
          <a:ln>
            <a:noFill/>
          </a:ln>
          <a:effectLst/>
        </p:spPr>
      </p:pic>
      <p:grpSp>
        <p:nvGrpSpPr>
          <p:cNvPr id="8" name="Group 7"/>
          <p:cNvGrpSpPr/>
          <p:nvPr/>
        </p:nvGrpSpPr>
        <p:grpSpPr>
          <a:xfrm>
            <a:off x="3733800" y="3048000"/>
            <a:ext cx="570251" cy="152400"/>
            <a:chOff x="4038600" y="3124200"/>
            <a:chExt cx="570251" cy="152400"/>
          </a:xfrm>
        </p:grpSpPr>
        <p:cxnSp>
          <p:nvCxnSpPr>
            <p:cNvPr id="10" name="Straight Arrow Connector 9"/>
            <p:cNvCxnSpPr/>
            <p:nvPr/>
          </p:nvCxnSpPr>
          <p:spPr bwMode="auto">
            <a:xfrm flipH="1">
              <a:off x="4038600" y="3124200"/>
              <a:ext cx="570251" cy="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4332173" y="3276600"/>
              <a:ext cx="276678" cy="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090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1" y="990624"/>
            <a:ext cx="8610600" cy="5600728"/>
          </a:xfrm>
          <a:prstGeom prst="rect">
            <a:avLst/>
          </a:prstGeom>
          <a:noFill/>
        </p:spPr>
        <p:txBody>
          <a:bodyPr wrap="square" lIns="90641" tIns="45321" rIns="90641" bIns="45321" rtlCol="0">
            <a:spAutoFit/>
          </a:bodyPr>
          <a:lstStyle/>
          <a:p>
            <a:pPr algn="ctr"/>
            <a:r>
              <a:rPr lang="en-US" sz="2800" dirty="0"/>
              <a:t>2 A  +  3 B    	4 C  +  7 D</a:t>
            </a:r>
            <a:r>
              <a:rPr lang="en-US" dirty="0"/>
              <a:t> </a:t>
            </a:r>
            <a:endParaRPr lang="en-US" sz="2100" dirty="0">
              <a:solidFill>
                <a:srgbClr val="000000"/>
              </a:solidFill>
              <a:latin typeface="Arial"/>
              <a:cs typeface="Calibri"/>
            </a:endParaRPr>
          </a:p>
          <a:p>
            <a:pPr lvl="1">
              <a:tabLst>
                <a:tab pos="3087688" algn="l"/>
                <a:tab pos="4406900" algn="l"/>
              </a:tabLst>
            </a:pPr>
            <a:r>
              <a:rPr lang="en-US" sz="4000" dirty="0">
                <a:solidFill>
                  <a:srgbClr val="000000"/>
                </a:solidFill>
              </a:rPr>
              <a:t>	</a:t>
            </a:r>
            <a:r>
              <a:rPr lang="en-US" sz="2400" dirty="0">
                <a:solidFill>
                  <a:srgbClr val="000000"/>
                </a:solidFill>
              </a:rPr>
              <a:t>K</a:t>
            </a:r>
            <a:r>
              <a:rPr lang="en-US" sz="2400" baseline="-25000" dirty="0">
                <a:solidFill>
                  <a:srgbClr val="000000"/>
                </a:solidFill>
              </a:rPr>
              <a:t>eq</a:t>
            </a:r>
            <a:r>
              <a:rPr lang="en-US" sz="2400" dirty="0">
                <a:solidFill>
                  <a:srgbClr val="000000"/>
                </a:solidFill>
              </a:rPr>
              <a:t> = </a:t>
            </a:r>
            <a:r>
              <a:rPr lang="en-US" sz="2400" u="sng" dirty="0">
                <a:solidFill>
                  <a:srgbClr val="000000"/>
                </a:solidFill>
              </a:rPr>
              <a:t>[C]</a:t>
            </a:r>
            <a:r>
              <a:rPr lang="en-US" sz="2400" u="sng" baseline="30000" dirty="0">
                <a:solidFill>
                  <a:srgbClr val="000000"/>
                </a:solidFill>
              </a:rPr>
              <a:t>4</a:t>
            </a:r>
            <a:r>
              <a:rPr lang="en-US" sz="2400" u="sng" dirty="0">
                <a:solidFill>
                  <a:srgbClr val="000000"/>
                </a:solidFill>
              </a:rPr>
              <a:t>[D]</a:t>
            </a:r>
            <a:r>
              <a:rPr lang="en-US" sz="2400" u="sng" baseline="30000" dirty="0">
                <a:solidFill>
                  <a:srgbClr val="000000"/>
                </a:solidFill>
              </a:rPr>
              <a:t>7</a:t>
            </a:r>
            <a:endParaRPr lang="en-US" sz="2400" dirty="0">
              <a:solidFill>
                <a:srgbClr val="000000"/>
              </a:solidFill>
            </a:endParaRPr>
          </a:p>
          <a:p>
            <a:pPr lvl="1">
              <a:tabLst>
                <a:tab pos="3883025" algn="l"/>
              </a:tabLst>
            </a:pPr>
            <a:r>
              <a:rPr lang="en-US" sz="2400" dirty="0">
                <a:solidFill>
                  <a:srgbClr val="000000"/>
                </a:solidFill>
              </a:rPr>
              <a:t>	[A]</a:t>
            </a:r>
            <a:r>
              <a:rPr lang="en-US" sz="2400" baseline="30000" dirty="0">
                <a:solidFill>
                  <a:srgbClr val="000000"/>
                </a:solidFill>
              </a:rPr>
              <a:t>2</a:t>
            </a:r>
            <a:r>
              <a:rPr lang="en-US" sz="2400" dirty="0">
                <a:solidFill>
                  <a:srgbClr val="000000"/>
                </a:solidFill>
              </a:rPr>
              <a:t>[B]</a:t>
            </a:r>
            <a:r>
              <a:rPr lang="en-US" sz="2400" baseline="30000" dirty="0">
                <a:solidFill>
                  <a:srgbClr val="000000"/>
                </a:solidFill>
              </a:rPr>
              <a:t>3</a:t>
            </a:r>
            <a:r>
              <a:rPr lang="en-US" sz="2400" dirty="0">
                <a:solidFill>
                  <a:srgbClr val="31B6FD">
                    <a:lumMod val="75000"/>
                  </a:srgbClr>
                </a:solidFill>
                <a:latin typeface="Calibri"/>
                <a:cs typeface="Calibri"/>
              </a:rPr>
              <a:t>	</a:t>
            </a:r>
          </a:p>
          <a:p>
            <a:pPr marL="3175" lvl="1">
              <a:tabLst>
                <a:tab pos="3883025" algn="l"/>
              </a:tabLst>
            </a:pPr>
            <a:r>
              <a:rPr lang="en-US" sz="2800" dirty="0">
                <a:solidFill>
                  <a:srgbClr val="31B6FD">
                    <a:lumMod val="75000"/>
                  </a:srgbClr>
                </a:solidFill>
                <a:latin typeface="Calibri"/>
                <a:cs typeface="Calibri"/>
              </a:rPr>
              <a:t>Example:</a:t>
            </a:r>
          </a:p>
          <a:p>
            <a:pPr marL="3175" lvl="1" algn="ctr">
              <a:tabLst>
                <a:tab pos="3883025" algn="l"/>
              </a:tabLst>
            </a:pPr>
            <a:r>
              <a:rPr lang="en-US" sz="2800" dirty="0"/>
              <a:t>2 HI </a:t>
            </a:r>
            <a:r>
              <a:rPr lang="en-US" sz="2800" baseline="-25000" dirty="0"/>
              <a:t>(g)</a:t>
            </a:r>
            <a:r>
              <a:rPr lang="en-US" sz="2800" dirty="0"/>
              <a:t>  </a:t>
            </a:r>
            <a:r>
              <a:rPr lang="en-US" sz="2800" dirty="0">
                <a:sym typeface="Wingdings"/>
              </a:rPr>
              <a:t>   </a:t>
            </a:r>
            <a:r>
              <a:rPr lang="en-US" sz="2800" dirty="0"/>
              <a:t>   H</a:t>
            </a:r>
            <a:r>
              <a:rPr lang="en-US" sz="2800" baseline="-25000" dirty="0"/>
              <a:t>2 (g)</a:t>
            </a:r>
            <a:r>
              <a:rPr lang="en-US" sz="2800" dirty="0"/>
              <a:t>  +   I</a:t>
            </a:r>
            <a:r>
              <a:rPr lang="en-US" sz="2800" baseline="-25000" dirty="0"/>
              <a:t>2 (g)</a:t>
            </a:r>
            <a:endParaRPr lang="en-US" sz="2800" dirty="0"/>
          </a:p>
          <a:p>
            <a:pPr marL="228600" lvl="1">
              <a:spcBef>
                <a:spcPts val="1200"/>
              </a:spcBef>
              <a:tabLst>
                <a:tab pos="2968625" algn="l"/>
                <a:tab pos="5711825" algn="l"/>
              </a:tabLst>
            </a:pPr>
            <a:r>
              <a:rPr lang="en-US" sz="2800" dirty="0">
                <a:solidFill>
                  <a:srgbClr val="00B0F0"/>
                </a:solidFill>
              </a:rPr>
              <a:t>[H</a:t>
            </a:r>
            <a:r>
              <a:rPr lang="en-US" sz="2800" baseline="-25000" dirty="0">
                <a:solidFill>
                  <a:srgbClr val="00B0F0"/>
                </a:solidFill>
              </a:rPr>
              <a:t>2</a:t>
            </a:r>
            <a:r>
              <a:rPr lang="en-US" sz="2800" dirty="0">
                <a:solidFill>
                  <a:srgbClr val="00B0F0"/>
                </a:solidFill>
              </a:rPr>
              <a:t>]  =  0.14 M	[ I</a:t>
            </a:r>
            <a:r>
              <a:rPr lang="en-US" sz="2800" baseline="-25000" dirty="0">
                <a:solidFill>
                  <a:srgbClr val="00B0F0"/>
                </a:solidFill>
              </a:rPr>
              <a:t>2</a:t>
            </a:r>
            <a:r>
              <a:rPr lang="en-US" sz="2800" dirty="0">
                <a:solidFill>
                  <a:srgbClr val="00B0F0"/>
                </a:solidFill>
              </a:rPr>
              <a:t>]  =  0.14 M	[HI]  =  0.72 M </a:t>
            </a:r>
            <a:r>
              <a:rPr lang="en-US" sz="2800" dirty="0"/>
              <a:t> </a:t>
            </a:r>
          </a:p>
          <a:p>
            <a:pPr algn="ctr">
              <a:spcBef>
                <a:spcPts val="1200"/>
              </a:spcBef>
            </a:pPr>
            <a:r>
              <a:rPr lang="en-US" sz="2800" dirty="0">
                <a:solidFill>
                  <a:srgbClr val="000000"/>
                </a:solidFill>
              </a:rPr>
              <a:t>K</a:t>
            </a:r>
            <a:r>
              <a:rPr lang="en-US" sz="2800" baseline="-25000" dirty="0">
                <a:solidFill>
                  <a:srgbClr val="000000"/>
                </a:solidFill>
              </a:rPr>
              <a:t>eq</a:t>
            </a:r>
            <a:r>
              <a:rPr lang="en-US" sz="2800" dirty="0">
                <a:solidFill>
                  <a:srgbClr val="000000"/>
                </a:solidFill>
              </a:rPr>
              <a:t> </a:t>
            </a:r>
            <a:r>
              <a:rPr lang="en-US" sz="2800" dirty="0"/>
              <a:t>=   [H</a:t>
            </a:r>
            <a:r>
              <a:rPr lang="en-US" sz="2800" baseline="-25000" dirty="0"/>
              <a:t>2</a:t>
            </a:r>
            <a:r>
              <a:rPr lang="en-US" sz="2800" dirty="0"/>
              <a:t>][ I</a:t>
            </a:r>
            <a:r>
              <a:rPr lang="en-US" sz="2800" baseline="-25000" dirty="0"/>
              <a:t>2</a:t>
            </a:r>
            <a:r>
              <a:rPr lang="en-US" sz="2800" dirty="0"/>
              <a:t>] / [HI]</a:t>
            </a:r>
            <a:r>
              <a:rPr lang="en-US" sz="2800" baseline="30000" dirty="0"/>
              <a:t>2</a:t>
            </a:r>
            <a:r>
              <a:rPr lang="en-US" sz="2800" dirty="0"/>
              <a:t>  	</a:t>
            </a:r>
          </a:p>
          <a:p>
            <a:pPr algn="ctr">
              <a:spcBef>
                <a:spcPts val="1200"/>
              </a:spcBef>
            </a:pPr>
            <a:r>
              <a:rPr lang="en-US" sz="2800" dirty="0">
                <a:solidFill>
                  <a:srgbClr val="000000"/>
                </a:solidFill>
              </a:rPr>
              <a:t>K</a:t>
            </a:r>
            <a:r>
              <a:rPr lang="en-US" sz="2800" baseline="-25000" dirty="0">
                <a:solidFill>
                  <a:srgbClr val="000000"/>
                </a:solidFill>
              </a:rPr>
              <a:t>eq</a:t>
            </a:r>
            <a:r>
              <a:rPr lang="en-US" sz="2800" dirty="0">
                <a:solidFill>
                  <a:srgbClr val="000000"/>
                </a:solidFill>
              </a:rPr>
              <a:t> </a:t>
            </a:r>
            <a:r>
              <a:rPr lang="en-US" sz="2800" dirty="0"/>
              <a:t>=  [0.14][0.14] / [0.72 M]</a:t>
            </a:r>
            <a:r>
              <a:rPr lang="en-US" sz="2800" baseline="30000" dirty="0"/>
              <a:t>2</a:t>
            </a:r>
            <a:endParaRPr lang="en-US" sz="2800" dirty="0"/>
          </a:p>
          <a:p>
            <a:pPr algn="ctr">
              <a:spcBef>
                <a:spcPts val="1200"/>
              </a:spcBef>
            </a:pPr>
            <a:r>
              <a:rPr lang="en-US" sz="2800" dirty="0">
                <a:solidFill>
                  <a:srgbClr val="00B0F0"/>
                </a:solidFill>
              </a:rPr>
              <a:t>K</a:t>
            </a:r>
            <a:r>
              <a:rPr lang="en-US" sz="2800" baseline="-25000" dirty="0">
                <a:solidFill>
                  <a:srgbClr val="00B0F0"/>
                </a:solidFill>
              </a:rPr>
              <a:t>eq</a:t>
            </a:r>
            <a:r>
              <a:rPr lang="en-US" sz="2800" dirty="0">
                <a:solidFill>
                  <a:srgbClr val="00B0F0"/>
                </a:solidFill>
              </a:rPr>
              <a:t>   =   3.8 x 10</a:t>
            </a:r>
            <a:r>
              <a:rPr lang="en-US" sz="2800" baseline="30000" dirty="0">
                <a:solidFill>
                  <a:srgbClr val="00B0F0"/>
                </a:solidFill>
              </a:rPr>
              <a:t>-2</a:t>
            </a:r>
            <a:r>
              <a:rPr lang="en-US" sz="2800" dirty="0">
                <a:solidFill>
                  <a:srgbClr val="00B0F0"/>
                </a:solidFill>
              </a:rPr>
              <a:t> </a:t>
            </a:r>
          </a:p>
          <a:p>
            <a:pPr algn="ctr">
              <a:spcBef>
                <a:spcPts val="1200"/>
              </a:spcBef>
            </a:pPr>
            <a:endParaRPr lang="en-US" sz="1000" dirty="0">
              <a:solidFill>
                <a:srgbClr val="00B0F0"/>
              </a:solidFill>
            </a:endParaRPr>
          </a:p>
          <a:p>
            <a:pPr algn="ctr">
              <a:spcBef>
                <a:spcPts val="1200"/>
              </a:spcBef>
            </a:pPr>
            <a:r>
              <a:rPr lang="en-US" sz="2800" dirty="0">
                <a:solidFill>
                  <a:srgbClr val="FF0000"/>
                </a:solidFill>
              </a:rPr>
              <a:t>What do you think this K</a:t>
            </a:r>
            <a:r>
              <a:rPr lang="en-US" sz="2800" baseline="-25000" dirty="0">
                <a:solidFill>
                  <a:srgbClr val="FF0000"/>
                </a:solidFill>
              </a:rPr>
              <a:t>eq</a:t>
            </a:r>
            <a:r>
              <a:rPr lang="en-US" sz="2800" dirty="0">
                <a:solidFill>
                  <a:srgbClr val="FF0000"/>
                </a:solidFill>
              </a:rPr>
              <a:t> indicates?</a:t>
            </a:r>
            <a:endParaRPr lang="en-US" sz="2400" dirty="0">
              <a:solidFill>
                <a:srgbClr val="FF0000"/>
              </a:solidFill>
            </a:endParaRPr>
          </a:p>
        </p:txBody>
      </p:sp>
      <p:sp>
        <p:nvSpPr>
          <p:cNvPr id="4" name="Rectangle 2"/>
          <p:cNvSpPr txBox="1">
            <a:spLocks noChangeArrowheads="1"/>
          </p:cNvSpPr>
          <p:nvPr/>
        </p:nvSpPr>
        <p:spPr bwMode="auto">
          <a:xfrm>
            <a:off x="1905000" y="0"/>
            <a:ext cx="5257871" cy="823819"/>
          </a:xfrm>
          <a:prstGeom prst="rect">
            <a:avLst/>
          </a:prstGeom>
          <a:solidFill>
            <a:schemeClr val="bg2">
              <a:lumMod val="60000"/>
              <a:lumOff val="40000"/>
            </a:schemeClr>
          </a:solidFill>
          <a:ln>
            <a:noFill/>
          </a:ln>
        </p:spPr>
        <p:txBody>
          <a:bodyPr vert="horz" wrap="square" lIns="90641" tIns="45321" rIns="90641" bIns="45321"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altLang="en-US" sz="4000" dirty="0">
                <a:solidFill>
                  <a:srgbClr val="FFFF00"/>
                </a:solidFill>
              </a:rPr>
              <a:t>Equilibrium Constant</a:t>
            </a: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93326"/>
            <a:ext cx="990600" cy="949673"/>
          </a:xfrm>
          <a:prstGeom prst="rect">
            <a:avLst/>
          </a:prstGeom>
          <a:noFill/>
          <a:ln>
            <a:noFill/>
          </a:ln>
          <a:effectLst/>
        </p:spPr>
      </p:pic>
      <p:grpSp>
        <p:nvGrpSpPr>
          <p:cNvPr id="7" name="Group 6"/>
          <p:cNvGrpSpPr/>
          <p:nvPr/>
        </p:nvGrpSpPr>
        <p:grpSpPr>
          <a:xfrm>
            <a:off x="3733800" y="3048000"/>
            <a:ext cx="570251" cy="152400"/>
            <a:chOff x="4038600" y="3124200"/>
            <a:chExt cx="570251" cy="152400"/>
          </a:xfrm>
        </p:grpSpPr>
        <p:cxnSp>
          <p:nvCxnSpPr>
            <p:cNvPr id="10" name="Straight Arrow Connector 9"/>
            <p:cNvCxnSpPr/>
            <p:nvPr/>
          </p:nvCxnSpPr>
          <p:spPr bwMode="auto">
            <a:xfrm flipH="1">
              <a:off x="4038600" y="3124200"/>
              <a:ext cx="570251" cy="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4332173" y="3276600"/>
              <a:ext cx="276678" cy="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11">
            <a:extLst>
              <a:ext uri="{FF2B5EF4-FFF2-40B4-BE49-F238E27FC236}">
                <a16:creationId xmlns:a16="http://schemas.microsoft.com/office/drawing/2014/main" id="{823C6F50-D258-4BB0-B702-8CEF20D9FC60}"/>
              </a:ext>
            </a:extLst>
          </p:cNvPr>
          <p:cNvGrpSpPr/>
          <p:nvPr/>
        </p:nvGrpSpPr>
        <p:grpSpPr>
          <a:xfrm>
            <a:off x="4165712" y="990624"/>
            <a:ext cx="644448" cy="499120"/>
            <a:chOff x="4165712" y="990624"/>
            <a:chExt cx="644448" cy="499120"/>
          </a:xfrm>
        </p:grpSpPr>
        <p:pic>
          <p:nvPicPr>
            <p:cNvPr id="13" name="Picture 3">
              <a:extLst>
                <a:ext uri="{FF2B5EF4-FFF2-40B4-BE49-F238E27FC236}">
                  <a16:creationId xmlns:a16="http://schemas.microsoft.com/office/drawing/2014/main" id="{58A8D178-F353-4168-AD5C-7CB5FCA439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87"/>
            <a:stretch/>
          </p:blipFill>
          <p:spPr bwMode="auto">
            <a:xfrm>
              <a:off x="4257710" y="990624"/>
              <a:ext cx="552450" cy="4571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AE2ABB26-B57B-42AE-990B-5A37BF30EC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87" b="9417"/>
            <a:stretch/>
          </p:blipFill>
          <p:spPr bwMode="auto">
            <a:xfrm rot="10800000">
              <a:off x="4165712" y="1122001"/>
              <a:ext cx="552450" cy="36774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F03BBA80-CADC-4022-81C3-D076DE4770EB}"/>
              </a:ext>
            </a:extLst>
          </p:cNvPr>
          <p:cNvPicPr>
            <a:picLocks noChangeAspect="1"/>
          </p:cNvPicPr>
          <p:nvPr/>
        </p:nvPicPr>
        <p:blipFill>
          <a:blip r:embed="rId4"/>
          <a:stretch>
            <a:fillRect/>
          </a:stretch>
        </p:blipFill>
        <p:spPr>
          <a:xfrm>
            <a:off x="304799" y="4038600"/>
            <a:ext cx="1912586" cy="634147"/>
          </a:xfrm>
          <a:prstGeom prst="rect">
            <a:avLst/>
          </a:prstGeom>
        </p:spPr>
      </p:pic>
    </p:spTree>
    <p:extLst>
      <p:ext uri="{BB962C8B-B14F-4D97-AF65-F5344CB8AC3E}">
        <p14:creationId xmlns:p14="http://schemas.microsoft.com/office/powerpoint/2010/main" val="277417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500"/>
                                        <p:tgtEl>
                                          <p:spTgt spid="2">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500A0-4C91-47F7-B6F0-03C84D14828B}"/>
              </a:ext>
            </a:extLst>
          </p:cNvPr>
          <p:cNvPicPr>
            <a:picLocks noChangeAspect="1"/>
          </p:cNvPicPr>
          <p:nvPr/>
        </p:nvPicPr>
        <p:blipFill rotWithShape="1">
          <a:blip r:embed="rId3"/>
          <a:srcRect t="46885" b="9505"/>
          <a:stretch/>
        </p:blipFill>
        <p:spPr>
          <a:xfrm>
            <a:off x="2594550" y="4744827"/>
            <a:ext cx="3589179" cy="2084820"/>
          </a:xfrm>
          <a:prstGeom prst="rect">
            <a:avLst/>
          </a:prstGeom>
        </p:spPr>
      </p:pic>
      <p:sp>
        <p:nvSpPr>
          <p:cNvPr id="9" name="Content Placeholder 8"/>
          <p:cNvSpPr>
            <a:spLocks noGrp="1"/>
          </p:cNvSpPr>
          <p:nvPr>
            <p:ph idx="1"/>
          </p:nvPr>
        </p:nvSpPr>
        <p:spPr/>
        <p:txBody>
          <a:bodyPr lIns="182880" tIns="91440">
            <a:noAutofit/>
          </a:bodyPr>
          <a:lstStyle/>
          <a:p>
            <a:pPr marL="342900" indent="-223838">
              <a:spcBef>
                <a:spcPct val="50000"/>
              </a:spcBef>
              <a:buFont typeface="Arial" panose="020B0604020202020204" pitchFamily="34" charset="0"/>
              <a:buChar char="•"/>
            </a:pPr>
            <a:r>
              <a:rPr lang="en-US" sz="2400" dirty="0"/>
              <a:t>The </a:t>
            </a:r>
            <a:r>
              <a:rPr lang="en-US" sz="2400" b="1" dirty="0">
                <a:solidFill>
                  <a:srgbClr val="00B0F0"/>
                </a:solidFill>
              </a:rPr>
              <a:t>direction</a:t>
            </a:r>
            <a:r>
              <a:rPr lang="en-US" sz="2400" dirty="0"/>
              <a:t> and </a:t>
            </a:r>
            <a:r>
              <a:rPr lang="en-US" sz="2400" b="1" dirty="0">
                <a:solidFill>
                  <a:srgbClr val="00B0F0"/>
                </a:solidFill>
              </a:rPr>
              <a:t>extent</a:t>
            </a:r>
            <a:r>
              <a:rPr lang="en-US" sz="2400" dirty="0"/>
              <a:t> of a reaction can be predicted using the equilibrium constant, K</a:t>
            </a:r>
            <a:r>
              <a:rPr lang="en-US" sz="2400" baseline="-25000" dirty="0"/>
              <a:t>eq</a:t>
            </a:r>
            <a:r>
              <a:rPr lang="en-US" altLang="en-US" sz="2400" dirty="0">
                <a:solidFill>
                  <a:srgbClr val="00B050"/>
                </a:solidFill>
              </a:rPr>
              <a:t>.</a:t>
            </a:r>
          </a:p>
          <a:p>
            <a:pPr marL="342900" indent="-223838">
              <a:spcBef>
                <a:spcPct val="50000"/>
              </a:spcBef>
              <a:buFont typeface="Arial" panose="020B0604020202020204" pitchFamily="34" charset="0"/>
              <a:buChar char="•"/>
            </a:pPr>
            <a:r>
              <a:rPr lang="en-US" altLang="en-US" sz="2400" dirty="0">
                <a:solidFill>
                  <a:srgbClr val="00B050"/>
                </a:solidFill>
              </a:rPr>
              <a:t>The size of the equilibrium constant, K</a:t>
            </a:r>
            <a:r>
              <a:rPr lang="en-US" altLang="en-US" sz="2400" baseline="-25000" dirty="0">
                <a:solidFill>
                  <a:srgbClr val="00B050"/>
                </a:solidFill>
              </a:rPr>
              <a:t>eq</a:t>
            </a:r>
            <a:r>
              <a:rPr lang="en-US" altLang="en-US" sz="2400" dirty="0">
                <a:solidFill>
                  <a:srgbClr val="00B050"/>
                </a:solidFill>
              </a:rPr>
              <a:t>, indicates whether reactants or products are more common at equilibrium.</a:t>
            </a:r>
          </a:p>
          <a:p>
            <a:pPr marL="0" lvl="2" indent="0">
              <a:spcBef>
                <a:spcPts val="1200"/>
              </a:spcBef>
              <a:buNone/>
            </a:pPr>
            <a:r>
              <a:rPr lang="en-US" sz="2600" dirty="0">
                <a:solidFill>
                  <a:srgbClr val="7030A0"/>
                </a:solidFill>
              </a:rPr>
              <a:t>When </a:t>
            </a:r>
            <a:r>
              <a:rPr lang="en-US" sz="2600" b="1" i="1" dirty="0">
                <a:solidFill>
                  <a:schemeClr val="tx1"/>
                </a:solidFill>
                <a:effectLst>
                  <a:outerShdw blurRad="38100" dist="38100" dir="2700000" algn="tl">
                    <a:srgbClr val="000000">
                      <a:alpha val="43137"/>
                    </a:srgbClr>
                  </a:outerShdw>
                </a:effectLst>
                <a:latin typeface="Georgia" pitchFamily="18" charset="0"/>
              </a:rPr>
              <a:t>K</a:t>
            </a:r>
            <a:r>
              <a:rPr lang="en-US" sz="2600" b="1" dirty="0">
                <a:solidFill>
                  <a:schemeClr val="tx1"/>
                </a:solidFill>
                <a:effectLst>
                  <a:outerShdw blurRad="38100" dist="38100" dir="2700000" algn="tl">
                    <a:srgbClr val="000000">
                      <a:alpha val="43137"/>
                    </a:srgbClr>
                  </a:outerShdw>
                </a:effectLst>
              </a:rPr>
              <a:t> &lt; 1</a:t>
            </a:r>
            <a:r>
              <a:rPr lang="en-US" sz="2600" dirty="0">
                <a:solidFill>
                  <a:srgbClr val="7030A0"/>
                </a:solidFill>
              </a:rPr>
              <a:t>, the equilibrium lies to the left (</a:t>
            </a:r>
            <a:r>
              <a:rPr lang="en-US" sz="2600" dirty="0">
                <a:solidFill>
                  <a:srgbClr val="FF0000"/>
                </a:solidFill>
              </a:rPr>
              <a:t>reactants</a:t>
            </a:r>
            <a:r>
              <a:rPr lang="en-US" sz="2600" dirty="0">
                <a:solidFill>
                  <a:srgbClr val="7030A0"/>
                </a:solidFill>
              </a:rPr>
              <a:t> are favored), meaning there are more reactants than products. </a:t>
            </a:r>
          </a:p>
          <a:p>
            <a:pPr marL="233363" lvl="2" indent="0">
              <a:lnSpc>
                <a:spcPct val="100000"/>
              </a:lnSpc>
              <a:spcBef>
                <a:spcPts val="600"/>
              </a:spcBef>
              <a:buNone/>
              <a:tabLst>
                <a:tab pos="3087688" algn="l"/>
              </a:tabLst>
            </a:pPr>
            <a:r>
              <a:rPr lang="en-US" sz="2600" dirty="0">
                <a:solidFill>
                  <a:schemeClr val="tx1"/>
                </a:solidFill>
              </a:rPr>
              <a:t>	K</a:t>
            </a:r>
            <a:r>
              <a:rPr lang="en-US" sz="2600" baseline="-25000" dirty="0">
                <a:solidFill>
                  <a:schemeClr val="tx1"/>
                </a:solidFill>
              </a:rPr>
              <a:t>eq</a:t>
            </a:r>
            <a:r>
              <a:rPr lang="en-US" sz="2600" dirty="0">
                <a:solidFill>
                  <a:schemeClr val="tx1"/>
                </a:solidFill>
              </a:rPr>
              <a:t>   =   3.8 x 10</a:t>
            </a:r>
            <a:r>
              <a:rPr lang="en-US" sz="2600" baseline="30000" dirty="0">
                <a:solidFill>
                  <a:schemeClr val="tx1"/>
                </a:solidFill>
              </a:rPr>
              <a:t>-5</a:t>
            </a:r>
            <a:r>
              <a:rPr lang="en-US" sz="2600" dirty="0">
                <a:solidFill>
                  <a:schemeClr val="tx1"/>
                </a:solidFill>
              </a:rPr>
              <a:t> </a:t>
            </a:r>
          </a:p>
        </p:txBody>
      </p:sp>
      <p:sp>
        <p:nvSpPr>
          <p:cNvPr id="2" name="Title 1"/>
          <p:cNvSpPr>
            <a:spLocks noGrp="1"/>
          </p:cNvSpPr>
          <p:nvPr>
            <p:ph type="title"/>
          </p:nvPr>
        </p:nvSpPr>
        <p:spPr>
          <a:xfrm>
            <a:off x="10" y="0"/>
            <a:ext cx="9143996" cy="1377165"/>
          </a:xfrm>
        </p:spPr>
        <p:txBody>
          <a:bodyPr/>
          <a:lstStyle/>
          <a:p>
            <a:pPr marL="239357" indent="-239357"/>
            <a:r>
              <a:rPr lang="en-US" dirty="0">
                <a:solidFill>
                  <a:srgbClr val="FFFF00"/>
                </a:solidFill>
              </a:rPr>
              <a:t>Equilibrium Constants</a:t>
            </a:r>
          </a:p>
        </p:txBody>
      </p:sp>
      <p:pic>
        <p:nvPicPr>
          <p:cNvPr id="4" name="Picture 3">
            <a:extLst>
              <a:ext uri="{FF2B5EF4-FFF2-40B4-BE49-F238E27FC236}">
                <a16:creationId xmlns:a16="http://schemas.microsoft.com/office/drawing/2014/main" id="{B6F6C800-D433-45A5-A51A-6ED8DF00FE50}"/>
              </a:ext>
            </a:extLst>
          </p:cNvPr>
          <p:cNvPicPr>
            <a:picLocks noChangeAspect="1"/>
          </p:cNvPicPr>
          <p:nvPr/>
        </p:nvPicPr>
        <p:blipFill>
          <a:blip r:embed="rId4"/>
          <a:stretch>
            <a:fillRect/>
          </a:stretch>
        </p:blipFill>
        <p:spPr>
          <a:xfrm flipV="1">
            <a:off x="3962400" y="6110772"/>
            <a:ext cx="701081" cy="366228"/>
          </a:xfrm>
          <a:prstGeom prst="rect">
            <a:avLst/>
          </a:prstGeom>
        </p:spPr>
      </p:pic>
    </p:spTree>
    <p:extLst>
      <p:ext uri="{BB962C8B-B14F-4D97-AF65-F5344CB8AC3E}">
        <p14:creationId xmlns:p14="http://schemas.microsoft.com/office/powerpoint/2010/main" val="14959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lIns="182880" tIns="91440">
            <a:noAutofit/>
          </a:bodyPr>
          <a:lstStyle/>
          <a:p>
            <a:pPr marL="0" lvl="2" indent="0">
              <a:spcBef>
                <a:spcPts val="1800"/>
              </a:spcBef>
              <a:buNone/>
              <a:tabLst>
                <a:tab pos="3087688" algn="l"/>
              </a:tabLst>
            </a:pPr>
            <a:r>
              <a:rPr lang="en-US" sz="2600" dirty="0">
                <a:solidFill>
                  <a:srgbClr val="FF0000"/>
                </a:solidFill>
              </a:rPr>
              <a:t>When </a:t>
            </a:r>
            <a:r>
              <a:rPr lang="en-US" sz="2600" b="1" i="1" dirty="0">
                <a:solidFill>
                  <a:schemeClr val="tx1"/>
                </a:solidFill>
                <a:effectLst>
                  <a:outerShdw blurRad="38100" dist="38100" dir="2700000" algn="tl">
                    <a:srgbClr val="000000">
                      <a:alpha val="43137"/>
                    </a:srgbClr>
                  </a:outerShdw>
                </a:effectLst>
                <a:latin typeface="Georgia" pitchFamily="18" charset="0"/>
              </a:rPr>
              <a:t>K</a:t>
            </a:r>
            <a:r>
              <a:rPr lang="en-US" sz="2600" b="1" dirty="0">
                <a:solidFill>
                  <a:schemeClr val="tx1"/>
                </a:solidFill>
                <a:effectLst>
                  <a:outerShdw blurRad="38100" dist="38100" dir="2700000" algn="tl">
                    <a:srgbClr val="000000">
                      <a:alpha val="43137"/>
                    </a:srgbClr>
                  </a:outerShdw>
                </a:effectLst>
              </a:rPr>
              <a:t> &gt; 1</a:t>
            </a:r>
            <a:r>
              <a:rPr lang="en-US" sz="2600" dirty="0">
                <a:solidFill>
                  <a:srgbClr val="FF0000"/>
                </a:solidFill>
              </a:rPr>
              <a:t>, the equilibrium lies to the right (</a:t>
            </a:r>
            <a:r>
              <a:rPr lang="en-US" sz="2600" dirty="0">
                <a:solidFill>
                  <a:srgbClr val="0070C0"/>
                </a:solidFill>
              </a:rPr>
              <a:t>products</a:t>
            </a:r>
            <a:r>
              <a:rPr lang="en-US" sz="2600" dirty="0">
                <a:solidFill>
                  <a:srgbClr val="FF0000"/>
                </a:solidFill>
              </a:rPr>
              <a:t> are favored), meaning there are more products than reactants. </a:t>
            </a:r>
          </a:p>
          <a:p>
            <a:pPr marL="1038444" lvl="3" indent="0">
              <a:lnSpc>
                <a:spcPct val="100000"/>
              </a:lnSpc>
              <a:spcBef>
                <a:spcPts val="600"/>
              </a:spcBef>
              <a:buNone/>
              <a:tabLst>
                <a:tab pos="3087688" algn="l"/>
              </a:tabLst>
            </a:pPr>
            <a:r>
              <a:rPr lang="en-US" altLang="en-US" sz="2400" i="1" dirty="0"/>
              <a:t>	</a:t>
            </a:r>
            <a:r>
              <a:rPr lang="en-US" altLang="en-US" sz="2800" i="1" dirty="0"/>
              <a:t>K</a:t>
            </a:r>
            <a:r>
              <a:rPr lang="en-US" altLang="en-US" sz="2800" baseline="-25000" dirty="0"/>
              <a:t>eq</a:t>
            </a:r>
            <a:r>
              <a:rPr lang="en-US" altLang="en-US" sz="2800" dirty="0"/>
              <a:t>  =  3.1 </a:t>
            </a:r>
            <a:r>
              <a:rPr lang="en-US" altLang="en-US" sz="2800" dirty="0">
                <a:sym typeface="Abadi MT Condensed Extra Bold" pitchFamily="28" charset="0"/>
              </a:rPr>
              <a:t>x 10</a:t>
            </a:r>
            <a:r>
              <a:rPr lang="en-US" altLang="en-US" sz="2800" baseline="30000" dirty="0">
                <a:sym typeface="Abadi MT Condensed Extra Bold" pitchFamily="28" charset="0"/>
              </a:rPr>
              <a:t>7</a:t>
            </a:r>
            <a:endParaRPr lang="en-US" sz="2800" dirty="0">
              <a:solidFill>
                <a:srgbClr val="FF0000"/>
              </a:solidFill>
            </a:endParaRPr>
          </a:p>
        </p:txBody>
      </p:sp>
      <p:sp>
        <p:nvSpPr>
          <p:cNvPr id="2" name="Title 1"/>
          <p:cNvSpPr>
            <a:spLocks noGrp="1"/>
          </p:cNvSpPr>
          <p:nvPr>
            <p:ph type="title"/>
          </p:nvPr>
        </p:nvSpPr>
        <p:spPr>
          <a:xfrm>
            <a:off x="10" y="0"/>
            <a:ext cx="9143996" cy="1377165"/>
          </a:xfrm>
        </p:spPr>
        <p:txBody>
          <a:bodyPr/>
          <a:lstStyle/>
          <a:p>
            <a:pPr marL="239357" indent="-239357"/>
            <a:r>
              <a:rPr lang="en-US" dirty="0">
                <a:solidFill>
                  <a:srgbClr val="FFFF00"/>
                </a:solidFill>
              </a:rPr>
              <a:t>Equilibrium Constants</a:t>
            </a:r>
          </a:p>
        </p:txBody>
      </p:sp>
      <p:pic>
        <p:nvPicPr>
          <p:cNvPr id="3" name="Picture 2">
            <a:extLst>
              <a:ext uri="{FF2B5EF4-FFF2-40B4-BE49-F238E27FC236}">
                <a16:creationId xmlns:a16="http://schemas.microsoft.com/office/drawing/2014/main" id="{08800C90-EE77-4D37-B003-C43E75DD52E4}"/>
              </a:ext>
            </a:extLst>
          </p:cNvPr>
          <p:cNvPicPr>
            <a:picLocks noChangeAspect="1"/>
          </p:cNvPicPr>
          <p:nvPr/>
        </p:nvPicPr>
        <p:blipFill rotWithShape="1">
          <a:blip r:embed="rId3"/>
          <a:srcRect b="62460"/>
          <a:stretch/>
        </p:blipFill>
        <p:spPr>
          <a:xfrm>
            <a:off x="2594719" y="3128915"/>
            <a:ext cx="3954557" cy="1977335"/>
          </a:xfrm>
          <a:prstGeom prst="rect">
            <a:avLst/>
          </a:prstGeom>
        </p:spPr>
      </p:pic>
      <p:pic>
        <p:nvPicPr>
          <p:cNvPr id="4" name="Picture 3">
            <a:extLst>
              <a:ext uri="{FF2B5EF4-FFF2-40B4-BE49-F238E27FC236}">
                <a16:creationId xmlns:a16="http://schemas.microsoft.com/office/drawing/2014/main" id="{AAD1B30E-C9DA-40F0-82A6-74CAE5D70012}"/>
              </a:ext>
            </a:extLst>
          </p:cNvPr>
          <p:cNvPicPr>
            <a:picLocks noChangeAspect="1"/>
          </p:cNvPicPr>
          <p:nvPr/>
        </p:nvPicPr>
        <p:blipFill>
          <a:blip r:embed="rId4"/>
          <a:stretch>
            <a:fillRect/>
          </a:stretch>
        </p:blipFill>
        <p:spPr>
          <a:xfrm flipH="1">
            <a:off x="4234544" y="4343400"/>
            <a:ext cx="674909" cy="380997"/>
          </a:xfrm>
          <a:prstGeom prst="rect">
            <a:avLst/>
          </a:prstGeom>
        </p:spPr>
      </p:pic>
    </p:spTree>
    <p:extLst>
      <p:ext uri="{BB962C8B-B14F-4D97-AF65-F5344CB8AC3E}">
        <p14:creationId xmlns:p14="http://schemas.microsoft.com/office/powerpoint/2010/main" val="5915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7165"/>
          </a:xfrm>
        </p:spPr>
        <p:txBody>
          <a:bodyPr/>
          <a:lstStyle/>
          <a:p>
            <a:pPr marL="239357" indent="-239357"/>
            <a:r>
              <a:rPr lang="en-US" dirty="0">
                <a:solidFill>
                  <a:srgbClr val="FFFF00"/>
                </a:solidFill>
              </a:rPr>
              <a:t>Equilibrium Constants</a:t>
            </a:r>
          </a:p>
        </p:txBody>
      </p:sp>
      <p:sp>
        <p:nvSpPr>
          <p:cNvPr id="4" name="Content Placeholder 3">
            <a:extLst>
              <a:ext uri="{FF2B5EF4-FFF2-40B4-BE49-F238E27FC236}">
                <a16:creationId xmlns:a16="http://schemas.microsoft.com/office/drawing/2014/main" id="{E20F4408-63B0-4EAB-95A5-CB93A66FDB1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CD1E96A-C076-4ABA-A462-4B9B89F668C1}"/>
              </a:ext>
            </a:extLst>
          </p:cNvPr>
          <p:cNvPicPr>
            <a:picLocks noChangeAspect="1"/>
          </p:cNvPicPr>
          <p:nvPr/>
        </p:nvPicPr>
        <p:blipFill>
          <a:blip r:embed="rId3"/>
          <a:stretch>
            <a:fillRect/>
          </a:stretch>
        </p:blipFill>
        <p:spPr>
          <a:xfrm>
            <a:off x="19492" y="1371603"/>
            <a:ext cx="9124507" cy="5585266"/>
          </a:xfrm>
          <a:prstGeom prst="rect">
            <a:avLst/>
          </a:prstGeom>
        </p:spPr>
      </p:pic>
      <p:sp>
        <p:nvSpPr>
          <p:cNvPr id="6" name="Rectangle 5">
            <a:extLst>
              <a:ext uri="{FF2B5EF4-FFF2-40B4-BE49-F238E27FC236}">
                <a16:creationId xmlns:a16="http://schemas.microsoft.com/office/drawing/2014/main" id="{7E9A3A49-C76B-4F00-937C-B244A1D048DD}"/>
              </a:ext>
            </a:extLst>
          </p:cNvPr>
          <p:cNvSpPr/>
          <p:nvPr/>
        </p:nvSpPr>
        <p:spPr bwMode="auto">
          <a:xfrm>
            <a:off x="19492" y="4114800"/>
            <a:ext cx="9105016" cy="1371597"/>
          </a:xfrm>
          <a:prstGeom prst="rect">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4D1BCA42-4BDA-465C-A612-048E9BD34D90}"/>
              </a:ext>
            </a:extLst>
          </p:cNvPr>
          <p:cNvSpPr/>
          <p:nvPr/>
        </p:nvSpPr>
        <p:spPr bwMode="auto">
          <a:xfrm>
            <a:off x="7086" y="5486397"/>
            <a:ext cx="9105016" cy="1435030"/>
          </a:xfrm>
          <a:prstGeom prst="rect">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876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 y="0"/>
            <a:ext cx="9143996" cy="1377165"/>
          </a:xfrm>
        </p:spPr>
        <p:txBody>
          <a:bodyPr/>
          <a:lstStyle/>
          <a:p>
            <a:pPr marL="239357" indent="-239357"/>
            <a:r>
              <a:rPr lang="en-US" dirty="0">
                <a:solidFill>
                  <a:srgbClr val="FFFF00"/>
                </a:solidFill>
              </a:rPr>
              <a:t>Equilibrium Constants</a:t>
            </a:r>
          </a:p>
        </p:txBody>
      </p:sp>
      <p:sp>
        <p:nvSpPr>
          <p:cNvPr id="4" name="Content Placeholder 3">
            <a:extLst>
              <a:ext uri="{FF2B5EF4-FFF2-40B4-BE49-F238E27FC236}">
                <a16:creationId xmlns:a16="http://schemas.microsoft.com/office/drawing/2014/main" id="{E20F4408-63B0-4EAB-95A5-CB93A66FDB1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CD1E96A-C076-4ABA-A462-4B9B89F668C1}"/>
              </a:ext>
            </a:extLst>
          </p:cNvPr>
          <p:cNvPicPr>
            <a:picLocks noChangeAspect="1"/>
          </p:cNvPicPr>
          <p:nvPr/>
        </p:nvPicPr>
        <p:blipFill>
          <a:blip r:embed="rId3"/>
          <a:stretch>
            <a:fillRect/>
          </a:stretch>
        </p:blipFill>
        <p:spPr>
          <a:xfrm>
            <a:off x="19492" y="1371603"/>
            <a:ext cx="9124507" cy="5585266"/>
          </a:xfrm>
          <a:prstGeom prst="rect">
            <a:avLst/>
          </a:prstGeom>
        </p:spPr>
      </p:pic>
    </p:spTree>
    <p:extLst>
      <p:ext uri="{BB962C8B-B14F-4D97-AF65-F5344CB8AC3E}">
        <p14:creationId xmlns:p14="http://schemas.microsoft.com/office/powerpoint/2010/main" val="26284916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2" y="1377153"/>
            <a:ext cx="9143988" cy="5480847"/>
          </a:xfrm>
        </p:spPr>
        <p:txBody>
          <a:bodyPr lIns="182880" tIns="91440"/>
          <a:lstStyle/>
          <a:p>
            <a:pPr marL="1586" lvl="1" indent="0">
              <a:buNone/>
            </a:pPr>
            <a:r>
              <a:rPr lang="en-US" dirty="0">
                <a:solidFill>
                  <a:srgbClr val="FF0000"/>
                </a:solidFill>
              </a:rPr>
              <a:t>The reaction between hydrogen and nitrogen to form ammonia is a reversible reaction:</a:t>
            </a:r>
          </a:p>
          <a:p>
            <a:pPr marL="1586" lvl="1" indent="0" algn="ctr">
              <a:spcBef>
                <a:spcPts val="0"/>
              </a:spcBef>
              <a:buNone/>
            </a:pPr>
            <a:r>
              <a:rPr lang="en-US" dirty="0">
                <a:solidFill>
                  <a:srgbClr val="00B050"/>
                </a:solidFill>
              </a:rPr>
              <a:t>3H</a:t>
            </a:r>
            <a:r>
              <a:rPr lang="en-US" baseline="-25000" dirty="0">
                <a:solidFill>
                  <a:srgbClr val="00B050"/>
                </a:solidFill>
              </a:rPr>
              <a:t>2(g) </a:t>
            </a:r>
            <a:r>
              <a:rPr lang="en-US" dirty="0">
                <a:solidFill>
                  <a:srgbClr val="00B050"/>
                </a:solidFill>
              </a:rPr>
              <a:t>+  N</a:t>
            </a:r>
            <a:r>
              <a:rPr lang="en-US" baseline="-25000" dirty="0">
                <a:solidFill>
                  <a:srgbClr val="00B050"/>
                </a:solidFill>
              </a:rPr>
              <a:t>2(g)</a:t>
            </a:r>
            <a:r>
              <a:rPr lang="en-US" dirty="0">
                <a:solidFill>
                  <a:srgbClr val="00B050"/>
                </a:solidFill>
              </a:rPr>
              <a:t>       2NH</a:t>
            </a:r>
            <a:r>
              <a:rPr lang="en-US" baseline="-25000" dirty="0">
                <a:solidFill>
                  <a:srgbClr val="00B050"/>
                </a:solidFill>
              </a:rPr>
              <a:t>3(g) </a:t>
            </a:r>
            <a:endParaRPr lang="en-US" altLang="en-US" dirty="0">
              <a:solidFill>
                <a:srgbClr val="00B050"/>
              </a:solidFill>
            </a:endParaRPr>
          </a:p>
          <a:p>
            <a:pPr marL="1586" lvl="1" indent="0">
              <a:buNone/>
            </a:pPr>
            <a:r>
              <a:rPr lang="en-US" dirty="0"/>
              <a:t>What is the equilibrium constant expression for this system?</a:t>
            </a:r>
          </a:p>
          <a:p>
            <a:pPr marL="1586" lvl="1" indent="0">
              <a:spcBef>
                <a:spcPts val="600"/>
              </a:spcBef>
              <a:buNone/>
              <a:tabLst>
                <a:tab pos="3087688" algn="l"/>
                <a:tab pos="4406900" algn="l"/>
              </a:tabLst>
            </a:pPr>
            <a:r>
              <a:rPr lang="en-US" sz="2800" dirty="0"/>
              <a:t>	</a:t>
            </a:r>
          </a:p>
          <a:p>
            <a:pPr marL="1586" lvl="1" indent="0">
              <a:spcBef>
                <a:spcPts val="600"/>
              </a:spcBef>
              <a:buNone/>
              <a:tabLst>
                <a:tab pos="3087688" algn="l"/>
                <a:tab pos="4406900" algn="l"/>
              </a:tabLst>
            </a:pPr>
            <a:endParaRPr lang="en-US" sz="2800" dirty="0"/>
          </a:p>
        </p:txBody>
      </p:sp>
      <p:sp>
        <p:nvSpPr>
          <p:cNvPr id="2" name="Title 1"/>
          <p:cNvSpPr>
            <a:spLocks noGrp="1"/>
          </p:cNvSpPr>
          <p:nvPr>
            <p:ph type="title"/>
          </p:nvPr>
        </p:nvSpPr>
        <p:spPr>
          <a:xfrm>
            <a:off x="8" y="0"/>
            <a:ext cx="9143992" cy="1371600"/>
          </a:xfrm>
        </p:spPr>
        <p:txBody>
          <a:bodyPr/>
          <a:lstStyle/>
          <a:p>
            <a:r>
              <a:rPr lang="en-US" dirty="0"/>
              <a:t>	Writing an Equilibrium Constant Expression</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
        <p:nvSpPr>
          <p:cNvPr id="12" name="Rectangle 11"/>
          <p:cNvSpPr/>
          <p:nvPr/>
        </p:nvSpPr>
        <p:spPr>
          <a:xfrm>
            <a:off x="112148" y="4419600"/>
            <a:ext cx="9031851" cy="1508105"/>
          </a:xfrm>
          <a:prstGeom prst="rect">
            <a:avLst/>
          </a:prstGeom>
        </p:spPr>
        <p:txBody>
          <a:bodyPr wrap="square">
            <a:spAutoFit/>
          </a:bodyPr>
          <a:lstStyle/>
          <a:p>
            <a:r>
              <a:rPr lang="en-US" dirty="0"/>
              <a:t>What is the correct equilibrium constant expression for the equation shown below?</a:t>
            </a:r>
          </a:p>
          <a:p>
            <a:pPr algn="ctr"/>
            <a:r>
              <a:rPr lang="en-US" dirty="0">
                <a:solidFill>
                  <a:srgbClr val="00B050"/>
                </a:solidFill>
              </a:rPr>
              <a:t>2Cl</a:t>
            </a:r>
            <a:r>
              <a:rPr lang="en-US" baseline="-25000" dirty="0">
                <a:solidFill>
                  <a:srgbClr val="00B050"/>
                </a:solidFill>
              </a:rPr>
              <a:t>2(g) </a:t>
            </a:r>
            <a:r>
              <a:rPr lang="en-US" dirty="0">
                <a:solidFill>
                  <a:srgbClr val="00B050"/>
                </a:solidFill>
              </a:rPr>
              <a:t>+  2H</a:t>
            </a:r>
            <a:r>
              <a:rPr lang="en-US" baseline="-25000" dirty="0">
                <a:solidFill>
                  <a:srgbClr val="00B050"/>
                </a:solidFill>
              </a:rPr>
              <a:t>2</a:t>
            </a:r>
            <a:r>
              <a:rPr lang="en-US" dirty="0">
                <a:solidFill>
                  <a:srgbClr val="00B050"/>
                </a:solidFill>
              </a:rPr>
              <a:t>O</a:t>
            </a:r>
            <a:r>
              <a:rPr lang="en-US" baseline="-25000" dirty="0">
                <a:solidFill>
                  <a:srgbClr val="00B050"/>
                </a:solidFill>
              </a:rPr>
              <a:t>(g)</a:t>
            </a:r>
            <a:r>
              <a:rPr lang="en-US" dirty="0">
                <a:solidFill>
                  <a:srgbClr val="00B050"/>
                </a:solidFill>
              </a:rPr>
              <a:t>        4HCl + O</a:t>
            </a:r>
            <a:r>
              <a:rPr lang="en-US" baseline="-25000" dirty="0">
                <a:solidFill>
                  <a:srgbClr val="00B050"/>
                </a:solidFill>
              </a:rPr>
              <a:t>2(g) </a:t>
            </a:r>
            <a:endParaRPr lang="en-US" altLang="en-US" dirty="0">
              <a:solidFill>
                <a:srgbClr val="00B050"/>
              </a:solidFill>
            </a:endParaRPr>
          </a:p>
          <a:p>
            <a:endParaRPr lang="en-US" dirty="0"/>
          </a:p>
        </p:txBody>
      </p:sp>
      <p:grpSp>
        <p:nvGrpSpPr>
          <p:cNvPr id="16" name="Group 15"/>
          <p:cNvGrpSpPr/>
          <p:nvPr/>
        </p:nvGrpSpPr>
        <p:grpSpPr>
          <a:xfrm>
            <a:off x="4419600" y="4981574"/>
            <a:ext cx="751347" cy="733426"/>
            <a:chOff x="4677903" y="2009774"/>
            <a:chExt cx="751347" cy="733426"/>
          </a:xfrm>
        </p:grpSpPr>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677903" y="2009774"/>
              <a:ext cx="5524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14575"/>
              <a:ext cx="552450" cy="428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CF4C37CC-7DCC-4369-B678-3C0FB4BC2AB6}"/>
              </a:ext>
            </a:extLst>
          </p:cNvPr>
          <p:cNvGrpSpPr/>
          <p:nvPr/>
        </p:nvGrpSpPr>
        <p:grpSpPr>
          <a:xfrm>
            <a:off x="4695824" y="2091680"/>
            <a:ext cx="644448" cy="499120"/>
            <a:chOff x="4165712" y="990624"/>
            <a:chExt cx="644448" cy="499120"/>
          </a:xfrm>
        </p:grpSpPr>
        <p:pic>
          <p:nvPicPr>
            <p:cNvPr id="15" name="Picture 3">
              <a:extLst>
                <a:ext uri="{FF2B5EF4-FFF2-40B4-BE49-F238E27FC236}">
                  <a16:creationId xmlns:a16="http://schemas.microsoft.com/office/drawing/2014/main" id="{C33C013B-1B46-47F0-A7F9-377B74FD27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287"/>
            <a:stretch/>
          </p:blipFill>
          <p:spPr bwMode="auto">
            <a:xfrm>
              <a:off x="4257710" y="990624"/>
              <a:ext cx="552450" cy="4571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1585DE3C-1C2D-442E-882E-43C8BF87BD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87" b="9417"/>
            <a:stretch/>
          </p:blipFill>
          <p:spPr bwMode="auto">
            <a:xfrm rot="10800000">
              <a:off x="4165712" y="1122001"/>
              <a:ext cx="552450" cy="367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907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lIns="181494" tIns="181747"/>
          <a:lstStyle/>
          <a:p>
            <a:pPr lvl="1">
              <a:lnSpc>
                <a:spcPct val="100000"/>
              </a:lnSpc>
              <a:spcBef>
                <a:spcPts val="1200"/>
              </a:spcBef>
            </a:pPr>
            <a:r>
              <a:rPr lang="en-US" dirty="0">
                <a:solidFill>
                  <a:srgbClr val="0070C0"/>
                </a:solidFill>
              </a:rPr>
              <a:t>Explain the concept of reaction rate. </a:t>
            </a:r>
          </a:p>
          <a:p>
            <a:pPr lvl="1">
              <a:lnSpc>
                <a:spcPct val="100000"/>
              </a:lnSpc>
              <a:spcBef>
                <a:spcPts val="1200"/>
              </a:spcBef>
            </a:pPr>
            <a:r>
              <a:rPr lang="en-US" dirty="0">
                <a:solidFill>
                  <a:srgbClr val="FF0000"/>
                </a:solidFill>
              </a:rPr>
              <a:t>Describe collision theory and e</a:t>
            </a:r>
            <a:r>
              <a:rPr lang="en-US" dirty="0">
                <a:solidFill>
                  <a:srgbClr val="00B050"/>
                </a:solidFill>
              </a:rPr>
              <a:t>xplain how various factors, including concentration, temperature, and pressure affect the rate of a chemical reaction.</a:t>
            </a:r>
          </a:p>
          <a:p>
            <a:pPr lvl="1">
              <a:lnSpc>
                <a:spcPct val="100000"/>
              </a:lnSpc>
              <a:spcBef>
                <a:spcPts val="1200"/>
              </a:spcBef>
            </a:pPr>
            <a:r>
              <a:rPr lang="en-US" dirty="0">
                <a:solidFill>
                  <a:srgbClr val="7030A0"/>
                </a:solidFill>
              </a:rPr>
              <a:t>Interpret reaction pathways (PE diagrams) to identify exothermic versus endothermic reactions and to define and explain the role of the activation energy in a chemical reaction.</a:t>
            </a:r>
          </a:p>
          <a:p>
            <a:pPr lvl="1">
              <a:lnSpc>
                <a:spcPct val="100000"/>
              </a:lnSpc>
              <a:spcBef>
                <a:spcPts val="1200"/>
              </a:spcBef>
            </a:pPr>
            <a:r>
              <a:rPr lang="en-US" dirty="0"/>
              <a:t>Explain what a reaction mechanism is and understand the concept of rate determining step for a reaction.</a:t>
            </a:r>
          </a:p>
          <a:p>
            <a:pPr lvl="1">
              <a:lnSpc>
                <a:spcPct val="100000"/>
              </a:lnSpc>
              <a:spcBef>
                <a:spcPts val="1200"/>
              </a:spcBef>
            </a:pPr>
            <a:r>
              <a:rPr lang="en-US" dirty="0">
                <a:solidFill>
                  <a:srgbClr val="FF0000"/>
                </a:solidFill>
              </a:rPr>
              <a:t>Write equilibrium expressions, distinguishing molar concentrations of reactants and products for reactions.</a:t>
            </a:r>
          </a:p>
        </p:txBody>
      </p:sp>
      <p:sp>
        <p:nvSpPr>
          <p:cNvPr id="6" name="Title 5"/>
          <p:cNvSpPr>
            <a:spLocks noGrp="1"/>
          </p:cNvSpPr>
          <p:nvPr>
            <p:ph type="title"/>
          </p:nvPr>
        </p:nvSpPr>
        <p:spPr>
          <a:xfrm>
            <a:off x="10" y="0"/>
            <a:ext cx="9143996" cy="1377165"/>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7941389" y="228600"/>
            <a:ext cx="569152" cy="943100"/>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903003" eaLnBrk="1" hangingPunct="1">
                <a:lnSpc>
                  <a:spcPct val="115000"/>
                </a:lnSpc>
                <a:spcBef>
                  <a:spcPct val="20000"/>
                </a:spcBef>
                <a:buClr>
                  <a:srgbClr val="2877C4"/>
                </a:buClr>
              </a:pPr>
              <a:endParaRPr lang="en-US" sz="6700" dirty="0">
                <a:solidFill>
                  <a:srgbClr val="000000"/>
                </a:solidFill>
                <a:latin typeface="Arial" charset="0"/>
                <a:ea typeface="+mn-ea"/>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20000"/>
                  </a:spcBef>
                  <a:buClr>
                    <a:srgbClr val="2877C4"/>
                  </a:buClr>
                  <a:buFont typeface="Wingdings" pitchFamily="2" charset="2"/>
                  <a:buNone/>
                </a:pPr>
                <a:endParaRPr lang="en-US" sz="3200" dirty="0">
                  <a:solidFill>
                    <a:srgbClr val="000000"/>
                  </a:solidFill>
                  <a:latin typeface="Arial" charset="0"/>
                  <a:ea typeface="+mn-ea"/>
                </a:endParaRPr>
              </a:p>
            </p:txBody>
          </p:sp>
        </p:grpSp>
      </p:grpSp>
    </p:spTree>
    <p:extLst>
      <p:ext uri="{BB962C8B-B14F-4D97-AF65-F5344CB8AC3E}">
        <p14:creationId xmlns:p14="http://schemas.microsoft.com/office/powerpoint/2010/main" val="391304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2" y="1377153"/>
            <a:ext cx="9143988" cy="5480847"/>
          </a:xfrm>
        </p:spPr>
        <p:txBody>
          <a:bodyPr lIns="182880" tIns="91440"/>
          <a:lstStyle/>
          <a:p>
            <a:pPr marL="1586" lvl="1" indent="0">
              <a:buNone/>
            </a:pPr>
            <a:r>
              <a:rPr lang="en-US" dirty="0">
                <a:solidFill>
                  <a:srgbClr val="FF0000"/>
                </a:solidFill>
              </a:rPr>
              <a:t>The reaction between hydrogen and nitrogen to form ammonia is a reversible reaction:</a:t>
            </a:r>
          </a:p>
          <a:p>
            <a:pPr marL="1586" lvl="1" indent="0" algn="ctr">
              <a:spcBef>
                <a:spcPts val="0"/>
              </a:spcBef>
              <a:buNone/>
            </a:pPr>
            <a:r>
              <a:rPr lang="en-US" dirty="0">
                <a:solidFill>
                  <a:srgbClr val="00B050"/>
                </a:solidFill>
              </a:rPr>
              <a:t>3H</a:t>
            </a:r>
            <a:r>
              <a:rPr lang="en-US" baseline="-25000" dirty="0">
                <a:solidFill>
                  <a:srgbClr val="00B050"/>
                </a:solidFill>
              </a:rPr>
              <a:t>2(g) </a:t>
            </a:r>
            <a:r>
              <a:rPr lang="en-US" dirty="0">
                <a:solidFill>
                  <a:srgbClr val="00B050"/>
                </a:solidFill>
              </a:rPr>
              <a:t>+  N</a:t>
            </a:r>
            <a:r>
              <a:rPr lang="en-US" baseline="-25000" dirty="0">
                <a:solidFill>
                  <a:srgbClr val="00B050"/>
                </a:solidFill>
              </a:rPr>
              <a:t>2(g)</a:t>
            </a:r>
            <a:r>
              <a:rPr lang="en-US" dirty="0">
                <a:solidFill>
                  <a:srgbClr val="00B050"/>
                </a:solidFill>
              </a:rPr>
              <a:t>       2NH</a:t>
            </a:r>
            <a:r>
              <a:rPr lang="en-US" baseline="-25000" dirty="0">
                <a:solidFill>
                  <a:srgbClr val="00B050"/>
                </a:solidFill>
              </a:rPr>
              <a:t>3(g) </a:t>
            </a:r>
            <a:endParaRPr lang="en-US" altLang="en-US" dirty="0">
              <a:solidFill>
                <a:srgbClr val="00B050"/>
              </a:solidFill>
            </a:endParaRPr>
          </a:p>
          <a:p>
            <a:pPr marL="1586" lvl="1" indent="0">
              <a:buNone/>
            </a:pPr>
            <a:r>
              <a:rPr lang="en-US" dirty="0"/>
              <a:t>What is the equilibrium constant expression for this system?</a:t>
            </a:r>
          </a:p>
          <a:p>
            <a:pPr marL="1586" lvl="1" indent="0">
              <a:spcBef>
                <a:spcPts val="600"/>
              </a:spcBef>
              <a:buNone/>
              <a:tabLst>
                <a:tab pos="3087688" algn="l"/>
                <a:tab pos="4406900" algn="l"/>
              </a:tabLst>
            </a:pPr>
            <a:r>
              <a:rPr lang="en-US" sz="2800" dirty="0"/>
              <a:t>	K</a:t>
            </a:r>
            <a:r>
              <a:rPr lang="en-US" sz="2800" baseline="-25000" dirty="0"/>
              <a:t>eq</a:t>
            </a:r>
            <a:r>
              <a:rPr lang="en-US" sz="2800" dirty="0"/>
              <a:t> =  </a:t>
            </a:r>
            <a:r>
              <a:rPr lang="en-US" sz="2800" u="sng" dirty="0"/>
              <a:t>[</a:t>
            </a:r>
            <a:r>
              <a:rPr lang="en-US" sz="2800" u="sng" dirty="0">
                <a:solidFill>
                  <a:srgbClr val="00B050"/>
                </a:solidFill>
              </a:rPr>
              <a:t>NH</a:t>
            </a:r>
            <a:r>
              <a:rPr lang="en-US" sz="2800" u="sng" baseline="-25000" dirty="0">
                <a:solidFill>
                  <a:srgbClr val="00B050"/>
                </a:solidFill>
              </a:rPr>
              <a:t>3</a:t>
            </a:r>
            <a:r>
              <a:rPr lang="en-US" sz="2800" u="sng" dirty="0"/>
              <a:t>]</a:t>
            </a:r>
            <a:r>
              <a:rPr lang="en-US" sz="2800" u="sng" baseline="30000" dirty="0"/>
              <a:t>2</a:t>
            </a:r>
            <a:endParaRPr lang="en-US" sz="2800" u="sng" dirty="0"/>
          </a:p>
          <a:p>
            <a:pPr marL="1586" lvl="1" indent="0">
              <a:spcBef>
                <a:spcPts val="0"/>
              </a:spcBef>
              <a:buNone/>
              <a:tabLst>
                <a:tab pos="3883025" algn="l"/>
              </a:tabLst>
            </a:pPr>
            <a:r>
              <a:rPr lang="en-US" sz="2800" dirty="0"/>
              <a:t>	[</a:t>
            </a:r>
            <a:r>
              <a:rPr lang="en-US" sz="2800" dirty="0">
                <a:solidFill>
                  <a:srgbClr val="00B050"/>
                </a:solidFill>
              </a:rPr>
              <a:t>H</a:t>
            </a:r>
            <a:r>
              <a:rPr lang="en-US" sz="2800" baseline="-25000" dirty="0">
                <a:solidFill>
                  <a:srgbClr val="00B050"/>
                </a:solidFill>
              </a:rPr>
              <a:t>2</a:t>
            </a:r>
            <a:r>
              <a:rPr lang="en-US" sz="2800" dirty="0"/>
              <a:t>]</a:t>
            </a:r>
            <a:r>
              <a:rPr lang="en-US" sz="2800" baseline="30000" dirty="0"/>
              <a:t>3</a:t>
            </a:r>
            <a:r>
              <a:rPr lang="en-US" sz="2800" dirty="0"/>
              <a:t>[</a:t>
            </a:r>
            <a:r>
              <a:rPr lang="en-US" sz="2800" dirty="0">
                <a:solidFill>
                  <a:srgbClr val="00B050"/>
                </a:solidFill>
              </a:rPr>
              <a:t>N</a:t>
            </a:r>
            <a:r>
              <a:rPr lang="en-US" sz="2800" baseline="-25000" dirty="0">
                <a:solidFill>
                  <a:srgbClr val="00B050"/>
                </a:solidFill>
              </a:rPr>
              <a:t>2</a:t>
            </a:r>
            <a:r>
              <a:rPr lang="en-US" sz="2800" dirty="0"/>
              <a:t>]</a:t>
            </a:r>
            <a:r>
              <a:rPr lang="en-US" sz="2800" dirty="0">
                <a:solidFill>
                  <a:srgbClr val="31B6FD">
                    <a:lumMod val="75000"/>
                  </a:srgbClr>
                </a:solidFill>
                <a:latin typeface="Calibri"/>
                <a:cs typeface="Calibri"/>
              </a:rPr>
              <a:t>	</a:t>
            </a:r>
            <a:endParaRPr lang="en-US" sz="2800" dirty="0"/>
          </a:p>
        </p:txBody>
      </p:sp>
      <p:sp>
        <p:nvSpPr>
          <p:cNvPr id="2" name="Title 1"/>
          <p:cNvSpPr>
            <a:spLocks noGrp="1"/>
          </p:cNvSpPr>
          <p:nvPr>
            <p:ph type="title"/>
          </p:nvPr>
        </p:nvSpPr>
        <p:spPr>
          <a:xfrm>
            <a:off x="8" y="0"/>
            <a:ext cx="9143992" cy="1371600"/>
          </a:xfrm>
        </p:spPr>
        <p:txBody>
          <a:bodyPr/>
          <a:lstStyle/>
          <a:p>
            <a:r>
              <a:rPr lang="en-US" dirty="0"/>
              <a:t>	Writing an Equilibrium Constant Expression</a:t>
            </a:r>
          </a:p>
        </p:txBody>
      </p:sp>
      <p:pic>
        <p:nvPicPr>
          <p:cNvPr id="5" name="Picture 4" descr="exampl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sp>
        <p:nvSpPr>
          <p:cNvPr id="12" name="Rectangle 11"/>
          <p:cNvSpPr/>
          <p:nvPr/>
        </p:nvSpPr>
        <p:spPr>
          <a:xfrm>
            <a:off x="112148" y="4419600"/>
            <a:ext cx="9031851" cy="1508105"/>
          </a:xfrm>
          <a:prstGeom prst="rect">
            <a:avLst/>
          </a:prstGeom>
        </p:spPr>
        <p:txBody>
          <a:bodyPr wrap="square">
            <a:spAutoFit/>
          </a:bodyPr>
          <a:lstStyle/>
          <a:p>
            <a:r>
              <a:rPr lang="en-US" dirty="0"/>
              <a:t>What is the correct equilibrium constant expression for the equation shown below?</a:t>
            </a:r>
          </a:p>
          <a:p>
            <a:pPr algn="ctr"/>
            <a:r>
              <a:rPr lang="en-US" dirty="0">
                <a:solidFill>
                  <a:srgbClr val="00B050"/>
                </a:solidFill>
              </a:rPr>
              <a:t>2Cl</a:t>
            </a:r>
            <a:r>
              <a:rPr lang="en-US" baseline="-25000" dirty="0">
                <a:solidFill>
                  <a:srgbClr val="00B050"/>
                </a:solidFill>
              </a:rPr>
              <a:t>2(g) </a:t>
            </a:r>
            <a:r>
              <a:rPr lang="en-US" dirty="0">
                <a:solidFill>
                  <a:srgbClr val="00B050"/>
                </a:solidFill>
              </a:rPr>
              <a:t>+  2H</a:t>
            </a:r>
            <a:r>
              <a:rPr lang="en-US" baseline="-25000" dirty="0">
                <a:solidFill>
                  <a:srgbClr val="00B050"/>
                </a:solidFill>
              </a:rPr>
              <a:t>2</a:t>
            </a:r>
            <a:r>
              <a:rPr lang="en-US" dirty="0">
                <a:solidFill>
                  <a:srgbClr val="00B050"/>
                </a:solidFill>
              </a:rPr>
              <a:t>O</a:t>
            </a:r>
            <a:r>
              <a:rPr lang="en-US" baseline="-25000" dirty="0">
                <a:solidFill>
                  <a:srgbClr val="00B050"/>
                </a:solidFill>
              </a:rPr>
              <a:t>(g)</a:t>
            </a:r>
            <a:r>
              <a:rPr lang="en-US" dirty="0">
                <a:solidFill>
                  <a:srgbClr val="00B050"/>
                </a:solidFill>
              </a:rPr>
              <a:t>        4HCl + O</a:t>
            </a:r>
            <a:r>
              <a:rPr lang="en-US" baseline="-25000" dirty="0">
                <a:solidFill>
                  <a:srgbClr val="00B050"/>
                </a:solidFill>
              </a:rPr>
              <a:t>2(g) </a:t>
            </a:r>
            <a:endParaRPr lang="en-US" altLang="en-US" dirty="0">
              <a:solidFill>
                <a:srgbClr val="00B050"/>
              </a:solidFill>
            </a:endParaRPr>
          </a:p>
          <a:p>
            <a:endParaRPr lang="en-US" dirty="0"/>
          </a:p>
        </p:txBody>
      </p:sp>
      <mc:AlternateContent xmlns:mc="http://schemas.openxmlformats.org/markup-compatibility/2006" xmlns:a14="http://schemas.microsoft.com/office/drawing/2010/main">
        <mc:Choice Requires="a14">
          <p:sp>
            <p:nvSpPr>
              <p:cNvPr id="13" name="Object 12"/>
              <p:cNvSpPr txBox="1"/>
              <p:nvPr/>
            </p:nvSpPr>
            <p:spPr bwMode="auto">
              <a:xfrm>
                <a:off x="3241675" y="5773738"/>
                <a:ext cx="2549525" cy="8731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𝐾</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HCl</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4</m:t>
                              </m:r>
                            </m:sup>
                          </m:s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O</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C</m:t>
                          </m:r>
                          <m:sSub>
                            <m:sSubPr>
                              <m:ctrlPr>
                                <a:rPr lang="en-US" i="1">
                                  <a:solidFill>
                                    <a:srgbClr val="000000"/>
                                  </a:solidFill>
                                  <a:latin typeface="Cambria Math" panose="02040503050406030204" pitchFamily="18" charset="0"/>
                                </a:rPr>
                              </m:ctrlPr>
                            </m:sSubPr>
                            <m:e>
                              <m:r>
                                <m:rPr>
                                  <m:nor/>
                                </m:rPr>
                                <a:rPr lang="en-US" i="0">
                                  <a:solidFill>
                                    <a:srgbClr val="000000"/>
                                  </a:solidFill>
                                  <a:latin typeface="Cambria Math" panose="02040503050406030204" pitchFamily="18" charset="0"/>
                                </a:rPr>
                                <m:t>l</m:t>
                              </m:r>
                            </m:e>
                            <m:sub>
                              <m:r>
                                <a:rPr lang="en-US" i="1">
                                  <a:solidFill>
                                    <a:srgbClr val="000000"/>
                                  </a:solidFill>
                                  <a:latin typeface="Cambria Math" panose="02040503050406030204" pitchFamily="18" charset="0"/>
                                </a:rPr>
                                <m:t>2</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H</m:t>
                              </m:r>
                            </m:e>
                            <m:sub>
                              <m:r>
                                <a:rPr lang="en-US" i="0">
                                  <a:solidFill>
                                    <a:srgbClr val="000000"/>
                                  </a:solidFill>
                                  <a:latin typeface="Cambria Math" panose="02040503050406030204" pitchFamily="18" charset="0"/>
                                </a:rPr>
                                <m:t>2</m:t>
                              </m:r>
                            </m:sub>
                          </m:sSub>
                          <m:r>
                            <m:rPr>
                              <m:sty m:val="p"/>
                            </m:rPr>
                            <a:rPr lang="en-US" i="0">
                              <a:solidFill>
                                <a:srgbClr val="000000"/>
                              </a:solidFill>
                              <a:latin typeface="Cambria Math" panose="02040503050406030204" pitchFamily="18" charset="0"/>
                            </a:rPr>
                            <m:t>O</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oMath>
                  </m:oMathPara>
                </a14:m>
                <a:endParaRPr lang="en-US" dirty="0"/>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3241675" y="5773738"/>
                <a:ext cx="2549525" cy="873125"/>
              </a:xfrm>
              <a:prstGeom prst="rect">
                <a:avLst/>
              </a:prstGeom>
              <a:blipFill>
                <a:blip r:embed="rId4"/>
                <a:stretch>
                  <a:fillRect/>
                </a:stretch>
              </a:blipFill>
              <a:ln>
                <a:noFill/>
              </a:ln>
              <a:extLst/>
            </p:spPr>
            <p:txBody>
              <a:bodyPr/>
              <a:lstStyle/>
              <a:p>
                <a:r>
                  <a:rPr lang="en-US">
                    <a:noFill/>
                  </a:rPr>
                  <a:t> </a:t>
                </a:r>
              </a:p>
            </p:txBody>
          </p:sp>
        </mc:Fallback>
      </mc:AlternateContent>
      <p:grpSp>
        <p:nvGrpSpPr>
          <p:cNvPr id="16" name="Group 15"/>
          <p:cNvGrpSpPr/>
          <p:nvPr/>
        </p:nvGrpSpPr>
        <p:grpSpPr>
          <a:xfrm>
            <a:off x="4419600" y="4981574"/>
            <a:ext cx="751347" cy="733426"/>
            <a:chOff x="4677903" y="2009774"/>
            <a:chExt cx="751347" cy="733426"/>
          </a:xfrm>
        </p:grpSpPr>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677903" y="2009774"/>
              <a:ext cx="5524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314575"/>
              <a:ext cx="552450" cy="428625"/>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a:extLst>
              <a:ext uri="{FF2B5EF4-FFF2-40B4-BE49-F238E27FC236}">
                <a16:creationId xmlns:a16="http://schemas.microsoft.com/office/drawing/2014/main" id="{4A226324-C197-4AEA-9027-757AA54BD6F0}"/>
              </a:ext>
            </a:extLst>
          </p:cNvPr>
          <p:cNvPicPr>
            <a:picLocks noChangeAspect="1"/>
          </p:cNvPicPr>
          <p:nvPr/>
        </p:nvPicPr>
        <p:blipFill>
          <a:blip r:embed="rId6"/>
          <a:stretch>
            <a:fillRect/>
          </a:stretch>
        </p:blipFill>
        <p:spPr>
          <a:xfrm>
            <a:off x="344869" y="3425687"/>
            <a:ext cx="1912586" cy="634147"/>
          </a:xfrm>
          <a:prstGeom prst="rect">
            <a:avLst/>
          </a:prstGeom>
        </p:spPr>
      </p:pic>
      <p:pic>
        <p:nvPicPr>
          <p:cNvPr id="22" name="Picture 21">
            <a:extLst>
              <a:ext uri="{FF2B5EF4-FFF2-40B4-BE49-F238E27FC236}">
                <a16:creationId xmlns:a16="http://schemas.microsoft.com/office/drawing/2014/main" id="{915BD5B3-D463-4578-B417-288B3217B7C9}"/>
              </a:ext>
            </a:extLst>
          </p:cNvPr>
          <p:cNvPicPr>
            <a:picLocks noChangeAspect="1"/>
          </p:cNvPicPr>
          <p:nvPr/>
        </p:nvPicPr>
        <p:blipFill>
          <a:blip r:embed="rId6"/>
          <a:stretch>
            <a:fillRect/>
          </a:stretch>
        </p:blipFill>
        <p:spPr>
          <a:xfrm>
            <a:off x="247021" y="5899067"/>
            <a:ext cx="1912586" cy="634147"/>
          </a:xfrm>
          <a:prstGeom prst="rect">
            <a:avLst/>
          </a:prstGeom>
        </p:spPr>
      </p:pic>
      <p:pic>
        <p:nvPicPr>
          <p:cNvPr id="3" name="Picture 2">
            <a:extLst>
              <a:ext uri="{FF2B5EF4-FFF2-40B4-BE49-F238E27FC236}">
                <a16:creationId xmlns:a16="http://schemas.microsoft.com/office/drawing/2014/main" id="{D7B61D6F-D510-46CA-8C91-225B3D470ED9}"/>
              </a:ext>
            </a:extLst>
          </p:cNvPr>
          <p:cNvPicPr>
            <a:picLocks noChangeAspect="1"/>
          </p:cNvPicPr>
          <p:nvPr/>
        </p:nvPicPr>
        <p:blipFill>
          <a:blip r:embed="rId7"/>
          <a:stretch>
            <a:fillRect/>
          </a:stretch>
        </p:blipFill>
        <p:spPr>
          <a:xfrm>
            <a:off x="4735809" y="2240147"/>
            <a:ext cx="472481" cy="266723"/>
          </a:xfrm>
          <a:prstGeom prst="rect">
            <a:avLst/>
          </a:prstGeom>
        </p:spPr>
      </p:pic>
    </p:spTree>
    <p:extLst>
      <p:ext uri="{BB962C8B-B14F-4D97-AF65-F5344CB8AC3E}">
        <p14:creationId xmlns:p14="http://schemas.microsoft.com/office/powerpoint/2010/main" val="28277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Effects on Reaction Rate</a:t>
            </a:r>
          </a:p>
        </p:txBody>
      </p:sp>
      <p:sp>
        <p:nvSpPr>
          <p:cNvPr id="5" name="Text Placeholder 4"/>
          <p:cNvSpPr>
            <a:spLocks noGrp="1"/>
          </p:cNvSpPr>
          <p:nvPr>
            <p:ph type="body" sz="quarter" idx="14"/>
          </p:nvPr>
        </p:nvSpPr>
        <p:spPr>
          <a:xfrm>
            <a:off x="6" y="1377160"/>
            <a:ext cx="4800600" cy="5480840"/>
          </a:xfrm>
        </p:spPr>
        <p:txBody>
          <a:bodyPr lIns="181747" tIns="90872">
            <a:normAutofit fontScale="92500"/>
          </a:bodyPr>
          <a:lstStyle/>
          <a:p>
            <a:r>
              <a:rPr lang="en-US" sz="2100" dirty="0"/>
              <a:t>Magnesium reacts with hydrochloric acid to form hydrogen gas and magnesium chloride according to the following equation:</a:t>
            </a:r>
          </a:p>
          <a:p>
            <a:r>
              <a:rPr lang="en-US" sz="2100" dirty="0"/>
              <a:t>Mg(</a:t>
            </a:r>
            <a:r>
              <a:rPr lang="en-US" sz="2100" i="1" dirty="0"/>
              <a:t>s</a:t>
            </a:r>
            <a:r>
              <a:rPr lang="en-US" sz="2100" dirty="0"/>
              <a:t>) + 2HCl(</a:t>
            </a:r>
            <a:r>
              <a:rPr lang="en-US" sz="2100" i="1" dirty="0"/>
              <a:t>aq</a:t>
            </a:r>
            <a:r>
              <a:rPr lang="en-US" sz="2100" dirty="0"/>
              <a:t>) </a:t>
            </a:r>
            <a:r>
              <a:rPr lang="pt-BR" sz="2100" dirty="0"/>
              <a:t>→ MgCl</a:t>
            </a:r>
            <a:r>
              <a:rPr lang="pt-BR" sz="2100" baseline="-25000" dirty="0"/>
              <a:t>2</a:t>
            </a:r>
            <a:r>
              <a:rPr lang="pt-BR" sz="2100" dirty="0"/>
              <a:t>(</a:t>
            </a:r>
            <a:r>
              <a:rPr lang="pt-BR" sz="2100" i="1" dirty="0"/>
              <a:t>aq</a:t>
            </a:r>
            <a:r>
              <a:rPr lang="pt-BR" sz="2100" dirty="0"/>
              <a:t>) + H</a:t>
            </a:r>
            <a:r>
              <a:rPr lang="pt-BR" sz="2100" baseline="-25000" dirty="0"/>
              <a:t>2</a:t>
            </a:r>
            <a:r>
              <a:rPr lang="pt-BR" sz="2100" dirty="0"/>
              <a:t>(</a:t>
            </a:r>
            <a:r>
              <a:rPr lang="pt-BR" sz="2100" i="1" dirty="0"/>
              <a:t>g</a:t>
            </a:r>
            <a:r>
              <a:rPr lang="pt-BR" sz="2100" dirty="0"/>
              <a:t>)</a:t>
            </a:r>
          </a:p>
          <a:p>
            <a:r>
              <a:rPr lang="pt-BR" sz="2100" dirty="0"/>
              <a:t>Which of the following actions would </a:t>
            </a:r>
            <a:r>
              <a:rPr lang="pt-BR" sz="2100" i="1" dirty="0"/>
              <a:t>increase</a:t>
            </a:r>
            <a:r>
              <a:rPr lang="pt-BR" sz="2100" dirty="0"/>
              <a:t> the rate of reaction? Check all that apply:</a:t>
            </a:r>
          </a:p>
          <a:p>
            <a:r>
              <a:rPr lang="en-US" sz="2100" dirty="0"/>
              <a:t>[  ] use hot hydrochloric acid solution</a:t>
            </a:r>
          </a:p>
          <a:p>
            <a:r>
              <a:rPr lang="en-US" sz="2100" dirty="0"/>
              <a:t>[  ] add water to the solution</a:t>
            </a:r>
          </a:p>
          <a:p>
            <a:pPr marL="344488" indent="-344488"/>
            <a:r>
              <a:rPr lang="en-US" sz="2100" dirty="0"/>
              <a:t>[  ] use magnesium powder instead of a large piece of magnesium</a:t>
            </a:r>
          </a:p>
          <a:p>
            <a:r>
              <a:rPr lang="en-US" sz="2100" dirty="0"/>
              <a:t>[  ] increase the pressure on the system</a:t>
            </a:r>
            <a:endParaRPr lang="en-US" dirty="0">
              <a:solidFill>
                <a:srgbClr val="FF9933"/>
              </a:solidFill>
            </a:endParaRPr>
          </a:p>
          <a:p>
            <a:endParaRPr lang="en-US" dirty="0"/>
          </a:p>
        </p:txBody>
      </p:sp>
      <p:pic>
        <p:nvPicPr>
          <p:cNvPr id="20482" name="Picture 2" descr="File:HCl &amp; magnesium.jpg"/>
          <p:cNvPicPr>
            <a:picLocks noGrp="1" noChangeAspect="1" noChangeArrowheads="1"/>
          </p:cNvPicPr>
          <p:nvPr>
            <p:ph sz="quarter" idx="15"/>
          </p:nvPr>
        </p:nvPicPr>
        <p:blipFill>
          <a:blip r:embed="rId3" cstate="print">
            <a:extLst>
              <a:ext uri="{28A0092B-C50C-407E-A947-70E740481C1C}">
                <a14:useLocalDpi xmlns:a14="http://schemas.microsoft.com/office/drawing/2010/main" val="0"/>
              </a:ext>
            </a:extLst>
          </a:blip>
          <a:srcRect/>
          <a:stretch>
            <a:fillRect/>
          </a:stretch>
        </p:blipFill>
        <p:spPr bwMode="auto">
          <a:xfrm>
            <a:off x="4896710" y="2112368"/>
            <a:ext cx="3937579" cy="3935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uick_check-01.eps"/>
          <p:cNvPicPr/>
          <p:nvPr/>
        </p:nvPicPr>
        <p:blipFill>
          <a:blip r:embed="rId4">
            <a:extLst>
              <a:ext uri="{28A0092B-C50C-407E-A947-70E740481C1C}">
                <a14:useLocalDpi xmlns:a14="http://schemas.microsoft.com/office/drawing/2010/main" val="0"/>
              </a:ext>
            </a:extLst>
          </a:blip>
          <a:stretch>
            <a:fillRect/>
          </a:stretch>
        </p:blipFill>
        <p:spPr>
          <a:xfrm>
            <a:off x="152401" y="152400"/>
            <a:ext cx="905192" cy="737235"/>
          </a:xfrm>
          <a:prstGeom prst="rect">
            <a:avLst/>
          </a:prstGeom>
        </p:spPr>
      </p:pic>
    </p:spTree>
    <p:extLst>
      <p:ext uri="{BB962C8B-B14F-4D97-AF65-F5344CB8AC3E}">
        <p14:creationId xmlns:p14="http://schemas.microsoft.com/office/powerpoint/2010/main" val="304570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Effects on Reaction Rate</a:t>
            </a:r>
          </a:p>
        </p:txBody>
      </p:sp>
      <p:sp>
        <p:nvSpPr>
          <p:cNvPr id="5" name="Text Placeholder 4"/>
          <p:cNvSpPr>
            <a:spLocks noGrp="1"/>
          </p:cNvSpPr>
          <p:nvPr>
            <p:ph type="body" sz="quarter" idx="14"/>
          </p:nvPr>
        </p:nvSpPr>
        <p:spPr>
          <a:xfrm>
            <a:off x="6" y="1377160"/>
            <a:ext cx="4800600" cy="5480840"/>
          </a:xfrm>
        </p:spPr>
        <p:txBody>
          <a:bodyPr lIns="181747" tIns="90872">
            <a:normAutofit fontScale="92500"/>
          </a:bodyPr>
          <a:lstStyle/>
          <a:p>
            <a:r>
              <a:rPr lang="en-US" sz="2100" dirty="0"/>
              <a:t>Magnesium reacts with hydrochloric acid to form hydrogen gas and magnesium chloride according to the following equation:</a:t>
            </a:r>
          </a:p>
          <a:p>
            <a:r>
              <a:rPr lang="en-US" sz="2100" dirty="0"/>
              <a:t>Mg(</a:t>
            </a:r>
            <a:r>
              <a:rPr lang="en-US" sz="2100" i="1" dirty="0"/>
              <a:t>s</a:t>
            </a:r>
            <a:r>
              <a:rPr lang="en-US" sz="2100" dirty="0"/>
              <a:t>) + 2HCl(</a:t>
            </a:r>
            <a:r>
              <a:rPr lang="en-US" sz="2100" i="1" dirty="0"/>
              <a:t>aq</a:t>
            </a:r>
            <a:r>
              <a:rPr lang="en-US" sz="2100" dirty="0"/>
              <a:t>) </a:t>
            </a:r>
            <a:r>
              <a:rPr lang="pt-BR" sz="2100" dirty="0"/>
              <a:t>→ MgCl</a:t>
            </a:r>
            <a:r>
              <a:rPr lang="pt-BR" sz="2100" baseline="-25000" dirty="0"/>
              <a:t>2</a:t>
            </a:r>
            <a:r>
              <a:rPr lang="pt-BR" sz="2100" dirty="0"/>
              <a:t>(</a:t>
            </a:r>
            <a:r>
              <a:rPr lang="pt-BR" sz="2100" i="1" dirty="0"/>
              <a:t>aq</a:t>
            </a:r>
            <a:r>
              <a:rPr lang="pt-BR" sz="2100" dirty="0"/>
              <a:t>) + H</a:t>
            </a:r>
            <a:r>
              <a:rPr lang="pt-BR" sz="2100" baseline="-25000" dirty="0"/>
              <a:t>2</a:t>
            </a:r>
            <a:r>
              <a:rPr lang="pt-BR" sz="2100" dirty="0"/>
              <a:t>(</a:t>
            </a:r>
            <a:r>
              <a:rPr lang="pt-BR" sz="2100" i="1" dirty="0"/>
              <a:t>g</a:t>
            </a:r>
            <a:r>
              <a:rPr lang="pt-BR" sz="2100" dirty="0"/>
              <a:t>)</a:t>
            </a:r>
          </a:p>
          <a:p>
            <a:r>
              <a:rPr lang="pt-BR" sz="2100" dirty="0"/>
              <a:t>Which of the following actions would </a:t>
            </a:r>
            <a:r>
              <a:rPr lang="pt-BR" sz="2100" i="1" dirty="0"/>
              <a:t>increase</a:t>
            </a:r>
            <a:r>
              <a:rPr lang="pt-BR" sz="2100" dirty="0"/>
              <a:t> the rate of reaction? Check all that apply:</a:t>
            </a:r>
          </a:p>
          <a:p>
            <a:r>
              <a:rPr lang="en-US" sz="2100" dirty="0">
                <a:solidFill>
                  <a:srgbClr val="00B050"/>
                </a:solidFill>
              </a:rPr>
              <a:t>[X] use hot hydrochloric acid solution …</a:t>
            </a:r>
          </a:p>
          <a:p>
            <a:r>
              <a:rPr lang="en-US" sz="2100" dirty="0">
                <a:solidFill>
                  <a:srgbClr val="FF0000"/>
                </a:solidFill>
              </a:rPr>
              <a:t>[  ] add water to the solution … </a:t>
            </a:r>
          </a:p>
          <a:p>
            <a:pPr marL="347663" indent="-347663"/>
            <a:r>
              <a:rPr lang="en-US" sz="2100" dirty="0"/>
              <a:t>[X] use magnesium powder instead of a large piece of magnesium … </a:t>
            </a:r>
          </a:p>
          <a:p>
            <a:r>
              <a:rPr lang="en-US" sz="2100" dirty="0">
                <a:solidFill>
                  <a:srgbClr val="FF0000"/>
                </a:solidFill>
              </a:rPr>
              <a:t>[  ] increase the pressure on the system</a:t>
            </a:r>
            <a:endParaRPr lang="en-US" dirty="0">
              <a:solidFill>
                <a:srgbClr val="FF0000"/>
              </a:solidFill>
            </a:endParaRPr>
          </a:p>
          <a:p>
            <a:endParaRPr lang="en-US" dirty="0"/>
          </a:p>
        </p:txBody>
      </p:sp>
      <p:pic>
        <p:nvPicPr>
          <p:cNvPr id="20482" name="Picture 2" descr="File:HCl &amp; magnesium.jpg"/>
          <p:cNvPicPr>
            <a:picLocks noGrp="1" noChangeAspect="1" noChangeArrowheads="1"/>
          </p:cNvPicPr>
          <p:nvPr>
            <p:ph sz="quarter" idx="15"/>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377156"/>
            <a:ext cx="2818591" cy="28167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uick_check-01.eps"/>
          <p:cNvPicPr/>
          <p:nvPr/>
        </p:nvPicPr>
        <p:blipFill>
          <a:blip r:embed="rId4">
            <a:extLst>
              <a:ext uri="{28A0092B-C50C-407E-A947-70E740481C1C}">
                <a14:useLocalDpi xmlns:a14="http://schemas.microsoft.com/office/drawing/2010/main" val="0"/>
              </a:ext>
            </a:extLst>
          </a:blip>
          <a:stretch>
            <a:fillRect/>
          </a:stretch>
        </p:blipFill>
        <p:spPr>
          <a:xfrm>
            <a:off x="152401" y="152400"/>
            <a:ext cx="905192" cy="737235"/>
          </a:xfrm>
          <a:prstGeom prst="rect">
            <a:avLst/>
          </a:prstGeom>
        </p:spPr>
      </p:pic>
      <p:sp>
        <p:nvSpPr>
          <p:cNvPr id="3" name="Rectangle 2">
            <a:extLst>
              <a:ext uri="{FF2B5EF4-FFF2-40B4-BE49-F238E27FC236}">
                <a16:creationId xmlns:a16="http://schemas.microsoft.com/office/drawing/2014/main" id="{74E56907-6657-4CED-B272-A1BE47F3AA06}"/>
              </a:ext>
            </a:extLst>
          </p:cNvPr>
          <p:cNvSpPr/>
          <p:nvPr/>
        </p:nvSpPr>
        <p:spPr>
          <a:xfrm>
            <a:off x="4495799" y="4419600"/>
            <a:ext cx="4418791" cy="2339102"/>
          </a:xfrm>
          <a:prstGeom prst="rect">
            <a:avLst/>
          </a:prstGeom>
        </p:spPr>
        <p:txBody>
          <a:bodyPr wrap="square">
            <a:spAutoFit/>
          </a:bodyPr>
          <a:lstStyle/>
          <a:p>
            <a:pPr>
              <a:spcBef>
                <a:spcPts val="600"/>
              </a:spcBef>
            </a:pPr>
            <a:r>
              <a:rPr lang="en-US" sz="1800" dirty="0">
                <a:solidFill>
                  <a:srgbClr val="00B050"/>
                </a:solidFill>
              </a:rPr>
              <a:t>Increasing temperature &gt; reaction rate</a:t>
            </a:r>
          </a:p>
          <a:p>
            <a:pPr>
              <a:spcBef>
                <a:spcPts val="600"/>
              </a:spcBef>
            </a:pPr>
            <a:r>
              <a:rPr lang="en-US" sz="1800" dirty="0">
                <a:solidFill>
                  <a:srgbClr val="FF0000"/>
                </a:solidFill>
              </a:rPr>
              <a:t>Water is the solvent; therefore, less reactants (lower concentration)</a:t>
            </a:r>
          </a:p>
          <a:p>
            <a:pPr>
              <a:spcBef>
                <a:spcPts val="600"/>
              </a:spcBef>
            </a:pPr>
            <a:r>
              <a:rPr lang="en-US" sz="1800" dirty="0"/>
              <a:t>Increasing surface area &gt; rxn rate</a:t>
            </a:r>
          </a:p>
          <a:p>
            <a:pPr>
              <a:spcBef>
                <a:spcPts val="600"/>
              </a:spcBef>
            </a:pPr>
            <a:endParaRPr lang="en-US" sz="1800" dirty="0"/>
          </a:p>
          <a:p>
            <a:pPr>
              <a:spcBef>
                <a:spcPts val="600"/>
              </a:spcBef>
            </a:pPr>
            <a:r>
              <a:rPr lang="en-US" sz="1800" dirty="0">
                <a:solidFill>
                  <a:srgbClr val="FF0000"/>
                </a:solidFill>
              </a:rPr>
              <a:t>More gas in the products favors the reverse rxn if Pressure is increased.</a:t>
            </a:r>
          </a:p>
        </p:txBody>
      </p:sp>
    </p:spTree>
    <p:extLst>
      <p:ext uri="{BB962C8B-B14F-4D97-AF65-F5344CB8AC3E}">
        <p14:creationId xmlns:p14="http://schemas.microsoft.com/office/powerpoint/2010/main" val="2582842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Explain Why Reaction Rates Change</a:t>
            </a:r>
          </a:p>
        </p:txBody>
      </p:sp>
      <p:sp>
        <p:nvSpPr>
          <p:cNvPr id="4" name="Content Placeholder 3"/>
          <p:cNvSpPr>
            <a:spLocks noGrp="1"/>
          </p:cNvSpPr>
          <p:nvPr>
            <p:ph sz="quarter" idx="15"/>
          </p:nvPr>
        </p:nvSpPr>
        <p:spPr/>
        <p:txBody>
          <a:bodyPr/>
          <a:lstStyle/>
          <a:p>
            <a:r>
              <a:rPr lang="en-US" u="sng" dirty="0"/>
              <a:t>Strategies for changing reaction rates</a:t>
            </a:r>
            <a:endParaRPr lang="en-US" dirty="0"/>
          </a:p>
          <a:p>
            <a:pPr marL="687884" indent="-687884">
              <a:spcBef>
                <a:spcPts val="1800"/>
              </a:spcBef>
            </a:pPr>
            <a:r>
              <a:rPr lang="en-US" dirty="0"/>
              <a:t> ____ 	Refrigerate food to keep it from spoiling</a:t>
            </a:r>
          </a:p>
          <a:p>
            <a:pPr marL="687884" indent="-687884"/>
            <a:r>
              <a:rPr lang="en-US" dirty="0"/>
              <a:t>____ 	Adding extra ingredients to a reaction solution</a:t>
            </a:r>
          </a:p>
          <a:p>
            <a:pPr marL="687884" indent="-687884"/>
            <a:r>
              <a:rPr lang="en-US" dirty="0"/>
              <a:t>____ 	Compressing the air/fuel mixture inside an engine cylinder with a piston</a:t>
            </a:r>
          </a:p>
          <a:p>
            <a:pPr marL="687884" indent="-687884"/>
            <a:r>
              <a:rPr lang="en-US" dirty="0"/>
              <a:t>____ 	Using a pressure cooker to raise the boiling point of water</a:t>
            </a:r>
          </a:p>
          <a:p>
            <a:pPr marL="687884" indent="-687884"/>
            <a:r>
              <a:rPr lang="en-US" dirty="0"/>
              <a:t>____ 	Grinding a metal into a fine powder.</a:t>
            </a:r>
          </a:p>
          <a:p>
            <a:pPr marL="477182" indent="-477182"/>
            <a:endParaRPr lang="en-US" dirty="0">
              <a:solidFill>
                <a:srgbClr val="FF9933"/>
              </a:solidFill>
            </a:endParaRPr>
          </a:p>
        </p:txBody>
      </p:sp>
      <p:sp>
        <p:nvSpPr>
          <p:cNvPr id="5" name="Content Placeholder 4"/>
          <p:cNvSpPr>
            <a:spLocks noGrp="1"/>
          </p:cNvSpPr>
          <p:nvPr>
            <p:ph sz="quarter" idx="16"/>
          </p:nvPr>
        </p:nvSpPr>
        <p:spPr/>
        <p:txBody>
          <a:bodyPr/>
          <a:lstStyle/>
          <a:p>
            <a:r>
              <a:rPr lang="en-US" dirty="0"/>
              <a:t>Match the collision theory explanation to the strategy proposed to change the rate of a chemical reaction.</a:t>
            </a:r>
          </a:p>
          <a:p>
            <a:endParaRPr lang="en-US" dirty="0"/>
          </a:p>
          <a:p>
            <a:r>
              <a:rPr lang="en-US" u="sng" dirty="0"/>
              <a:t>Collision Theory Explanations</a:t>
            </a:r>
          </a:p>
          <a:p>
            <a:pPr marL="454378" lvl="1" indent="-332899">
              <a:buAutoNum type="alphaUcPeriod"/>
            </a:pPr>
            <a:r>
              <a:rPr lang="en-US" dirty="0"/>
              <a:t>Pressure</a:t>
            </a:r>
          </a:p>
          <a:p>
            <a:pPr marL="454378" lvl="1" indent="-332899">
              <a:buFont typeface="Arial Unicode MS" pitchFamily="34" charset="-128"/>
              <a:buAutoNum type="alphaUcPeriod"/>
            </a:pPr>
            <a:r>
              <a:rPr lang="en-US" dirty="0"/>
              <a:t>Concentration</a:t>
            </a:r>
          </a:p>
          <a:p>
            <a:pPr marL="454378" lvl="1" indent="-332899">
              <a:buFont typeface="Arial Unicode MS" pitchFamily="34" charset="-128"/>
              <a:buAutoNum type="alphaUcPeriod"/>
            </a:pPr>
            <a:r>
              <a:rPr lang="en-US" dirty="0"/>
              <a:t>Temperature</a:t>
            </a:r>
          </a:p>
          <a:p>
            <a:pPr marL="454378" lvl="1" indent="-332899">
              <a:buAutoNum type="alphaUcPeriod"/>
            </a:pPr>
            <a:r>
              <a:rPr lang="en-US" dirty="0"/>
              <a:t>Surface Area</a:t>
            </a:r>
          </a:p>
        </p:txBody>
      </p:sp>
      <p:pic>
        <p:nvPicPr>
          <p:cNvPr id="7" name="Picture 6"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41" y="157323"/>
            <a:ext cx="881636" cy="952500"/>
          </a:xfrm>
          <a:prstGeom prst="rect">
            <a:avLst/>
          </a:prstGeom>
        </p:spPr>
      </p:pic>
    </p:spTree>
    <p:extLst>
      <p:ext uri="{BB962C8B-B14F-4D97-AF65-F5344CB8AC3E}">
        <p14:creationId xmlns:p14="http://schemas.microsoft.com/office/powerpoint/2010/main" val="27181296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Explain Why Reaction Rates Change</a:t>
            </a:r>
          </a:p>
        </p:txBody>
      </p:sp>
      <p:sp>
        <p:nvSpPr>
          <p:cNvPr id="4" name="Content Placeholder 3"/>
          <p:cNvSpPr>
            <a:spLocks noGrp="1"/>
          </p:cNvSpPr>
          <p:nvPr>
            <p:ph sz="quarter" idx="15"/>
          </p:nvPr>
        </p:nvSpPr>
        <p:spPr/>
        <p:txBody>
          <a:bodyPr/>
          <a:lstStyle/>
          <a:p>
            <a:r>
              <a:rPr lang="en-US" u="sng" dirty="0"/>
              <a:t>Strategies for changing reaction rates</a:t>
            </a:r>
            <a:endParaRPr lang="en-US" dirty="0"/>
          </a:p>
          <a:p>
            <a:pPr marL="687884" indent="-687884">
              <a:spcBef>
                <a:spcPts val="1800"/>
              </a:spcBef>
            </a:pPr>
            <a:r>
              <a:rPr lang="en-US" b="1" dirty="0">
                <a:solidFill>
                  <a:srgbClr val="FF0000"/>
                </a:solidFill>
              </a:rPr>
              <a:t>C</a:t>
            </a:r>
            <a:r>
              <a:rPr lang="en-US" dirty="0"/>
              <a:t> 	Refrigerate food to keep it from spoiling</a:t>
            </a:r>
          </a:p>
          <a:p>
            <a:pPr marL="687884" indent="-687884"/>
            <a:r>
              <a:rPr lang="en-US" b="1" dirty="0">
                <a:solidFill>
                  <a:srgbClr val="FF0000"/>
                </a:solidFill>
              </a:rPr>
              <a:t>B</a:t>
            </a:r>
            <a:r>
              <a:rPr lang="en-US" dirty="0"/>
              <a:t> 	Adding extra ingredients to a reaction solution</a:t>
            </a:r>
          </a:p>
          <a:p>
            <a:pPr marL="687884" indent="-687884"/>
            <a:r>
              <a:rPr lang="en-US" b="1" dirty="0">
                <a:solidFill>
                  <a:srgbClr val="FF0000"/>
                </a:solidFill>
              </a:rPr>
              <a:t>A</a:t>
            </a:r>
            <a:r>
              <a:rPr lang="en-US" dirty="0"/>
              <a:t>	Compressing the air/fuel mixture inside an engine cylinder with a piston</a:t>
            </a:r>
          </a:p>
          <a:p>
            <a:pPr marL="687884" indent="-687884"/>
            <a:r>
              <a:rPr lang="en-US" b="1" dirty="0">
                <a:solidFill>
                  <a:srgbClr val="FF0000"/>
                </a:solidFill>
              </a:rPr>
              <a:t>A &amp; C</a:t>
            </a:r>
            <a:r>
              <a:rPr lang="en-US" dirty="0"/>
              <a:t>	Using a pressure cooker to raise the boiling point of water</a:t>
            </a:r>
          </a:p>
          <a:p>
            <a:pPr marL="687884" indent="-687884"/>
            <a:r>
              <a:rPr lang="en-US" b="1" dirty="0">
                <a:solidFill>
                  <a:srgbClr val="FF0000"/>
                </a:solidFill>
              </a:rPr>
              <a:t>D</a:t>
            </a:r>
            <a:r>
              <a:rPr lang="en-US" dirty="0"/>
              <a:t> 	Grinding a metal into a fine powder.</a:t>
            </a:r>
          </a:p>
          <a:p>
            <a:pPr marL="477182" indent="-477182"/>
            <a:endParaRPr lang="en-US" dirty="0">
              <a:solidFill>
                <a:srgbClr val="FF9933"/>
              </a:solidFill>
            </a:endParaRPr>
          </a:p>
        </p:txBody>
      </p:sp>
      <p:sp>
        <p:nvSpPr>
          <p:cNvPr id="5" name="Content Placeholder 4"/>
          <p:cNvSpPr>
            <a:spLocks noGrp="1"/>
          </p:cNvSpPr>
          <p:nvPr>
            <p:ph sz="quarter" idx="16"/>
          </p:nvPr>
        </p:nvSpPr>
        <p:spPr/>
        <p:txBody>
          <a:bodyPr/>
          <a:lstStyle/>
          <a:p>
            <a:r>
              <a:rPr lang="en-US" dirty="0"/>
              <a:t>Match the collision theory explanation to the strategy proposed to change the rate of a chemical reaction.</a:t>
            </a:r>
          </a:p>
          <a:p>
            <a:endParaRPr lang="en-US" dirty="0"/>
          </a:p>
          <a:p>
            <a:r>
              <a:rPr lang="en-US" u="sng" dirty="0"/>
              <a:t>Collision Theory Explanations</a:t>
            </a:r>
          </a:p>
          <a:p>
            <a:pPr marL="454378" lvl="1" indent="-332899">
              <a:buAutoNum type="alphaUcPeriod"/>
            </a:pPr>
            <a:r>
              <a:rPr lang="en-US" dirty="0"/>
              <a:t>Pressure</a:t>
            </a:r>
          </a:p>
          <a:p>
            <a:pPr marL="454378" lvl="1" indent="-332899">
              <a:buFont typeface="Arial Unicode MS" pitchFamily="34" charset="-128"/>
              <a:buAutoNum type="alphaUcPeriod"/>
            </a:pPr>
            <a:r>
              <a:rPr lang="en-US" dirty="0"/>
              <a:t>Concentration</a:t>
            </a:r>
          </a:p>
          <a:p>
            <a:pPr marL="454378" lvl="1" indent="-332899">
              <a:buFont typeface="Arial Unicode MS" pitchFamily="34" charset="-128"/>
              <a:buAutoNum type="alphaUcPeriod"/>
            </a:pPr>
            <a:r>
              <a:rPr lang="en-US" dirty="0"/>
              <a:t>Temperature</a:t>
            </a:r>
          </a:p>
          <a:p>
            <a:pPr marL="454378" lvl="1" indent="-332899">
              <a:buAutoNum type="alphaUcPeriod"/>
            </a:pPr>
            <a:r>
              <a:rPr lang="en-US" dirty="0"/>
              <a:t>Surface Area</a:t>
            </a:r>
          </a:p>
        </p:txBody>
      </p:sp>
      <p:pic>
        <p:nvPicPr>
          <p:cNvPr id="7" name="Picture 6" descr="think_about_it-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41" y="157323"/>
            <a:ext cx="881636" cy="952500"/>
          </a:xfrm>
          <a:prstGeom prst="rect">
            <a:avLst/>
          </a:prstGeom>
        </p:spPr>
      </p:pic>
    </p:spTree>
    <p:extLst>
      <p:ext uri="{BB962C8B-B14F-4D97-AF65-F5344CB8AC3E}">
        <p14:creationId xmlns:p14="http://schemas.microsoft.com/office/powerpoint/2010/main" val="13533565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8" y="76200"/>
            <a:ext cx="5181600" cy="533400"/>
          </a:xfrm>
        </p:spPr>
        <p:txBody>
          <a:bodyPr/>
          <a:lstStyle/>
          <a:p>
            <a:pPr algn="ctr"/>
            <a:r>
              <a:rPr lang="en-US" dirty="0"/>
              <a:t>Label each letter on the PE diagram</a:t>
            </a:r>
          </a:p>
        </p:txBody>
      </p:sp>
      <p:pic>
        <p:nvPicPr>
          <p:cNvPr id="5" name="Picture 6" descr="54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32" y="762000"/>
            <a:ext cx="6553201" cy="55444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799" y="4419619"/>
            <a:ext cx="3048001" cy="1153780"/>
          </a:xfrm>
          <a:prstGeom prst="rect">
            <a:avLst/>
          </a:prstGeom>
          <a:solidFill>
            <a:schemeClr val="bg1"/>
          </a:solidFill>
        </p:spPr>
        <p:txBody>
          <a:bodyPr wrap="square" lIns="91061" tIns="45531" rIns="91061" bIns="45531" rtlCol="0">
            <a:spAutoFit/>
          </a:bodyPr>
          <a:lstStyle/>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p:txBody>
      </p:sp>
      <p:sp>
        <p:nvSpPr>
          <p:cNvPr id="7" name="TextBox 6"/>
          <p:cNvSpPr txBox="1"/>
          <p:nvPr/>
        </p:nvSpPr>
        <p:spPr>
          <a:xfrm>
            <a:off x="5029233" y="2057415"/>
            <a:ext cx="1905001" cy="892170"/>
          </a:xfrm>
          <a:prstGeom prst="rect">
            <a:avLst/>
          </a:prstGeom>
          <a:solidFill>
            <a:schemeClr val="bg1"/>
          </a:solidFill>
        </p:spPr>
        <p:txBody>
          <a:bodyPr wrap="square" lIns="91061" tIns="45531" rIns="91061" bIns="45531" rtlCol="0">
            <a:spAutoFit/>
          </a:bodyPr>
          <a:lstStyle/>
          <a:p>
            <a:pPr algn="ctr">
              <a:spcBef>
                <a:spcPts val="0"/>
              </a:spcBef>
              <a:spcAft>
                <a:spcPts val="0"/>
              </a:spcAft>
            </a:pPr>
            <a:endParaRPr lang="en-US" sz="600" dirty="0">
              <a:solidFill>
                <a:srgbClr val="000000"/>
              </a:solidFill>
            </a:endParaRPr>
          </a:p>
          <a:p>
            <a:pPr algn="ctr">
              <a:spcBef>
                <a:spcPts val="0"/>
              </a:spcBef>
              <a:spcAft>
                <a:spcPts val="0"/>
              </a:spcAft>
            </a:pPr>
            <a:r>
              <a:rPr lang="en-US" dirty="0">
                <a:solidFill>
                  <a:srgbClr val="000000"/>
                </a:solidFill>
              </a:rPr>
              <a:t>A</a:t>
            </a:r>
          </a:p>
          <a:p>
            <a:pPr algn="ctr">
              <a:spcBef>
                <a:spcPts val="0"/>
              </a:spcBef>
              <a:spcAft>
                <a:spcPts val="0"/>
              </a:spcAft>
            </a:pPr>
            <a:endParaRPr lang="en-US" dirty="0">
              <a:solidFill>
                <a:srgbClr val="000000"/>
              </a:solidFill>
            </a:endParaRPr>
          </a:p>
        </p:txBody>
      </p:sp>
      <p:sp>
        <p:nvSpPr>
          <p:cNvPr id="8" name="TextBox 7"/>
          <p:cNvSpPr txBox="1"/>
          <p:nvPr/>
        </p:nvSpPr>
        <p:spPr>
          <a:xfrm>
            <a:off x="4953000" y="3135138"/>
            <a:ext cx="1981200" cy="445894"/>
          </a:xfrm>
          <a:prstGeom prst="rect">
            <a:avLst/>
          </a:prstGeom>
          <a:solidFill>
            <a:schemeClr val="bg1"/>
          </a:solidFill>
        </p:spPr>
        <p:txBody>
          <a:bodyPr wrap="square" lIns="91061" tIns="45531" rIns="91061" bIns="45531" rtlCol="0">
            <a:spAutoFit/>
          </a:bodyPr>
          <a:lstStyle/>
          <a:p>
            <a:pPr algn="ctr">
              <a:spcBef>
                <a:spcPts val="0"/>
              </a:spcBef>
              <a:spcAft>
                <a:spcPts val="0"/>
              </a:spcAft>
            </a:pPr>
            <a:r>
              <a:rPr lang="en-US" dirty="0">
                <a:solidFill>
                  <a:srgbClr val="000000"/>
                </a:solidFill>
              </a:rPr>
              <a:t>B</a:t>
            </a:r>
          </a:p>
        </p:txBody>
      </p:sp>
      <p:sp>
        <p:nvSpPr>
          <p:cNvPr id="9" name="TextBox 8"/>
          <p:cNvSpPr txBox="1"/>
          <p:nvPr/>
        </p:nvSpPr>
        <p:spPr>
          <a:xfrm>
            <a:off x="1464038" y="3705080"/>
            <a:ext cx="1202962" cy="445894"/>
          </a:xfrm>
          <a:prstGeom prst="rect">
            <a:avLst/>
          </a:prstGeom>
          <a:solidFill>
            <a:schemeClr val="bg1"/>
          </a:solidFill>
        </p:spPr>
        <p:txBody>
          <a:bodyPr wrap="square" lIns="91061" tIns="45531" rIns="91061" bIns="45531" rtlCol="0">
            <a:spAutoFit/>
          </a:bodyPr>
          <a:lstStyle/>
          <a:p>
            <a:pPr algn="ctr">
              <a:spcBef>
                <a:spcPts val="0"/>
              </a:spcBef>
              <a:spcAft>
                <a:spcPts val="0"/>
              </a:spcAft>
            </a:pPr>
            <a:r>
              <a:rPr lang="en-US" dirty="0">
                <a:solidFill>
                  <a:srgbClr val="000000"/>
                </a:solidFill>
              </a:rPr>
              <a:t>C</a:t>
            </a:r>
          </a:p>
        </p:txBody>
      </p:sp>
      <p:sp>
        <p:nvSpPr>
          <p:cNvPr id="10" name="TextBox 9"/>
          <p:cNvSpPr txBox="1"/>
          <p:nvPr/>
        </p:nvSpPr>
        <p:spPr>
          <a:xfrm>
            <a:off x="5867400" y="5105413"/>
            <a:ext cx="1295400" cy="445894"/>
          </a:xfrm>
          <a:prstGeom prst="rect">
            <a:avLst/>
          </a:prstGeom>
          <a:solidFill>
            <a:schemeClr val="bg1"/>
          </a:solidFill>
        </p:spPr>
        <p:txBody>
          <a:bodyPr wrap="square" lIns="91061" tIns="45531" rIns="91061" bIns="45531" rtlCol="0">
            <a:spAutoFit/>
          </a:bodyPr>
          <a:lstStyle/>
          <a:p>
            <a:pPr algn="ctr">
              <a:spcBef>
                <a:spcPts val="0"/>
              </a:spcBef>
              <a:spcAft>
                <a:spcPts val="0"/>
              </a:spcAft>
            </a:pPr>
            <a:r>
              <a:rPr lang="en-US" dirty="0">
                <a:solidFill>
                  <a:srgbClr val="000000"/>
                </a:solidFill>
              </a:rPr>
              <a:t>D</a:t>
            </a:r>
          </a:p>
        </p:txBody>
      </p:sp>
      <p:cxnSp>
        <p:nvCxnSpPr>
          <p:cNvPr id="12" name="Straight Arrow Connector 11"/>
          <p:cNvCxnSpPr/>
          <p:nvPr/>
        </p:nvCxnSpPr>
        <p:spPr bwMode="auto">
          <a:xfrm>
            <a:off x="3810000" y="3657644"/>
            <a:ext cx="0" cy="129161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064239" y="4049538"/>
            <a:ext cx="1202962" cy="445894"/>
          </a:xfrm>
          <a:prstGeom prst="rect">
            <a:avLst/>
          </a:prstGeom>
          <a:noFill/>
        </p:spPr>
        <p:txBody>
          <a:bodyPr wrap="square" lIns="91061" tIns="45531" rIns="91061" bIns="45531" rtlCol="0">
            <a:spAutoFit/>
          </a:bodyPr>
          <a:lstStyle/>
          <a:p>
            <a:pPr algn="ctr">
              <a:spcBef>
                <a:spcPts val="0"/>
              </a:spcBef>
              <a:spcAft>
                <a:spcPts val="0"/>
              </a:spcAft>
            </a:pPr>
            <a:r>
              <a:rPr lang="en-US" dirty="0">
                <a:solidFill>
                  <a:srgbClr val="000000"/>
                </a:solidFill>
              </a:rPr>
              <a:t>E</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6" y="38"/>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6911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8" y="76200"/>
            <a:ext cx="5181600" cy="533400"/>
          </a:xfrm>
        </p:spPr>
        <p:txBody>
          <a:bodyPr/>
          <a:lstStyle/>
          <a:p>
            <a:pPr algn="ctr"/>
            <a:r>
              <a:rPr lang="en-US" dirty="0"/>
              <a:t>PE diagram with Catalyst</a:t>
            </a:r>
          </a:p>
        </p:txBody>
      </p:sp>
      <p:pic>
        <p:nvPicPr>
          <p:cNvPr id="5" name="Picture 6" descr="54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32" y="762000"/>
            <a:ext cx="6553201" cy="55444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47799" y="4419619"/>
            <a:ext cx="3048001" cy="1153780"/>
          </a:xfrm>
          <a:prstGeom prst="rect">
            <a:avLst/>
          </a:prstGeom>
          <a:solidFill>
            <a:schemeClr val="bg1"/>
          </a:solidFill>
        </p:spPr>
        <p:txBody>
          <a:bodyPr wrap="square" lIns="91061" tIns="45531" rIns="91061" bIns="45531" rtlCol="0">
            <a:spAutoFit/>
          </a:bodyPr>
          <a:lstStyle/>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p:txBody>
      </p:sp>
      <p:cxnSp>
        <p:nvCxnSpPr>
          <p:cNvPr id="12" name="Straight Arrow Connector 11"/>
          <p:cNvCxnSpPr/>
          <p:nvPr/>
        </p:nvCxnSpPr>
        <p:spPr bwMode="auto">
          <a:xfrm>
            <a:off x="3810000" y="3657644"/>
            <a:ext cx="0" cy="129161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2895601" y="4049538"/>
            <a:ext cx="1202962" cy="445894"/>
          </a:xfrm>
          <a:prstGeom prst="rect">
            <a:avLst/>
          </a:prstGeom>
          <a:noFill/>
        </p:spPr>
        <p:txBody>
          <a:bodyPr wrap="square" lIns="91061" tIns="45531" rIns="91061" bIns="45531" rtlCol="0">
            <a:spAutoFit/>
          </a:bodyPr>
          <a:lstStyle/>
          <a:p>
            <a:pPr algn="ctr">
              <a:spcBef>
                <a:spcPts val="0"/>
              </a:spcBef>
              <a:spcAft>
                <a:spcPts val="0"/>
              </a:spcAft>
            </a:pPr>
            <a:r>
              <a:rPr lang="en-US" dirty="0">
                <a:solidFill>
                  <a:srgbClr val="000000"/>
                </a:solidFill>
              </a:rPr>
              <a:t>-∆H</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66" y="38"/>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2EB8221-F6C1-47A1-A46E-34247A9BC907}"/>
              </a:ext>
            </a:extLst>
          </p:cNvPr>
          <p:cNvSpPr txBox="1"/>
          <p:nvPr/>
        </p:nvSpPr>
        <p:spPr>
          <a:xfrm>
            <a:off x="1404077" y="3943691"/>
            <a:ext cx="1202962" cy="399728"/>
          </a:xfrm>
          <a:prstGeom prst="rect">
            <a:avLst/>
          </a:prstGeom>
          <a:noFill/>
        </p:spPr>
        <p:txBody>
          <a:bodyPr wrap="square" lIns="91061" tIns="45531" rIns="91061" bIns="45531" rtlCol="0">
            <a:spAutoFit/>
          </a:bodyPr>
          <a:lstStyle/>
          <a:p>
            <a:pPr algn="ctr">
              <a:spcBef>
                <a:spcPts val="0"/>
              </a:spcBef>
              <a:spcAft>
                <a:spcPts val="0"/>
              </a:spcAft>
            </a:pPr>
            <a:r>
              <a:rPr lang="en-US" sz="2000" dirty="0">
                <a:solidFill>
                  <a:srgbClr val="000000"/>
                </a:solidFill>
              </a:rPr>
              <a:t>PE</a:t>
            </a:r>
          </a:p>
        </p:txBody>
      </p:sp>
      <p:sp>
        <p:nvSpPr>
          <p:cNvPr id="9" name="TextBox 8">
            <a:extLst>
              <a:ext uri="{FF2B5EF4-FFF2-40B4-BE49-F238E27FC236}">
                <a16:creationId xmlns:a16="http://schemas.microsoft.com/office/drawing/2014/main" id="{BA5DA71A-363D-41B0-86F0-F067D3AADBFC}"/>
              </a:ext>
            </a:extLst>
          </p:cNvPr>
          <p:cNvSpPr txBox="1"/>
          <p:nvPr/>
        </p:nvSpPr>
        <p:spPr>
          <a:xfrm>
            <a:off x="6112238" y="5315272"/>
            <a:ext cx="1202962" cy="399728"/>
          </a:xfrm>
          <a:prstGeom prst="rect">
            <a:avLst/>
          </a:prstGeom>
          <a:noFill/>
        </p:spPr>
        <p:txBody>
          <a:bodyPr wrap="square" lIns="91061" tIns="45531" rIns="91061" bIns="45531" rtlCol="0">
            <a:spAutoFit/>
          </a:bodyPr>
          <a:lstStyle/>
          <a:p>
            <a:pPr algn="ctr">
              <a:spcBef>
                <a:spcPts val="0"/>
              </a:spcBef>
              <a:spcAft>
                <a:spcPts val="0"/>
              </a:spcAft>
            </a:pPr>
            <a:r>
              <a:rPr lang="en-US" sz="2000" dirty="0">
                <a:solidFill>
                  <a:srgbClr val="000000"/>
                </a:solidFill>
              </a:rPr>
              <a:t>PE</a:t>
            </a:r>
          </a:p>
        </p:txBody>
      </p:sp>
    </p:spTree>
    <p:extLst>
      <p:ext uri="{BB962C8B-B14F-4D97-AF65-F5344CB8AC3E}">
        <p14:creationId xmlns:p14="http://schemas.microsoft.com/office/powerpoint/2010/main" val="2665913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8" y="76200"/>
            <a:ext cx="5181600" cy="533400"/>
          </a:xfrm>
        </p:spPr>
        <p:txBody>
          <a:bodyPr/>
          <a:lstStyle/>
          <a:p>
            <a:pPr algn="ctr"/>
            <a:r>
              <a:rPr lang="en-US" dirty="0"/>
              <a:t>Equilibrium</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66" y="38"/>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4846" y="1143000"/>
            <a:ext cx="8478153" cy="5401479"/>
          </a:xfrm>
          <a:prstGeom prst="rect">
            <a:avLst/>
          </a:prstGeom>
        </p:spPr>
        <p:txBody>
          <a:bodyPr wrap="square">
            <a:spAutoFit/>
          </a:bodyPr>
          <a:lstStyle/>
          <a:p>
            <a:r>
              <a:rPr lang="en-US" dirty="0">
                <a:sym typeface="Wingdings" pitchFamily="2" charset="2"/>
              </a:rPr>
              <a:t>Describe the following reactions [</a:t>
            </a:r>
            <a:r>
              <a:rPr lang="en-US" dirty="0">
                <a:solidFill>
                  <a:srgbClr val="FF0000"/>
                </a:solidFill>
                <a:sym typeface="Wingdings" pitchFamily="2" charset="2"/>
              </a:rPr>
              <a:t>which reaction is favored? Are reactants or products are in greater concentration? Which arrow is longer?</a:t>
            </a:r>
            <a:r>
              <a:rPr lang="en-US" dirty="0">
                <a:sym typeface="Wingdings" pitchFamily="2" charset="2"/>
              </a:rPr>
              <a:t>] … if the equilibrium constant is: </a:t>
            </a:r>
          </a:p>
          <a:p>
            <a:endParaRPr lang="en-US" dirty="0">
              <a:sym typeface="Wingdings" pitchFamily="2" charset="2"/>
            </a:endParaRPr>
          </a:p>
          <a:p>
            <a:r>
              <a:rPr lang="en-US" dirty="0">
                <a:sym typeface="Wingdings" pitchFamily="2" charset="2"/>
              </a:rPr>
              <a:t>K</a:t>
            </a:r>
            <a:r>
              <a:rPr lang="en-US" baseline="-25000" dirty="0">
                <a:sym typeface="Wingdings" pitchFamily="2" charset="2"/>
              </a:rPr>
              <a:t>eq</a:t>
            </a:r>
            <a:r>
              <a:rPr lang="en-US" dirty="0">
                <a:sym typeface="Wingdings" pitchFamily="2" charset="2"/>
              </a:rPr>
              <a:t>  =  2.4 × 10</a:t>
            </a:r>
            <a:r>
              <a:rPr lang="en-US" baseline="30000" dirty="0">
                <a:sym typeface="Wingdings" pitchFamily="2" charset="2"/>
              </a:rPr>
              <a:t>3</a:t>
            </a:r>
            <a:endParaRPr lang="en-US" dirty="0">
              <a:sym typeface="Wingdings" pitchFamily="2" charset="2"/>
            </a:endParaRPr>
          </a:p>
          <a:p>
            <a:r>
              <a:rPr lang="en-US" dirty="0">
                <a:solidFill>
                  <a:srgbClr val="0070C0"/>
                </a:solidFill>
                <a:sym typeface="Wingdings" pitchFamily="2" charset="2"/>
              </a:rPr>
              <a:t> </a:t>
            </a:r>
          </a:p>
          <a:p>
            <a:endParaRPr lang="en-US" dirty="0">
              <a:solidFill>
                <a:srgbClr val="0070C0"/>
              </a:solidFill>
              <a:sym typeface="Wingdings" pitchFamily="2" charset="2"/>
            </a:endParaRPr>
          </a:p>
          <a:p>
            <a:endParaRPr lang="en-US" dirty="0">
              <a:sym typeface="Wingdings" pitchFamily="2" charset="2"/>
            </a:endParaRPr>
          </a:p>
          <a:p>
            <a:r>
              <a:rPr lang="en-US" dirty="0">
                <a:sym typeface="Wingdings" pitchFamily="2" charset="2"/>
              </a:rPr>
              <a:t>K</a:t>
            </a:r>
            <a:r>
              <a:rPr lang="en-US" baseline="-25000" dirty="0">
                <a:sym typeface="Wingdings" pitchFamily="2" charset="2"/>
              </a:rPr>
              <a:t>eq</a:t>
            </a:r>
            <a:r>
              <a:rPr lang="en-US" dirty="0">
                <a:sym typeface="Wingdings" pitchFamily="2" charset="2"/>
              </a:rPr>
              <a:t>  =  5.85 × 10</a:t>
            </a:r>
            <a:r>
              <a:rPr lang="en-US" baseline="30000" dirty="0">
                <a:sym typeface="Wingdings" pitchFamily="2" charset="2"/>
              </a:rPr>
              <a:t>-3</a:t>
            </a:r>
            <a:endParaRPr lang="en-US" dirty="0">
              <a:sym typeface="Wingdings" pitchFamily="2" charset="2"/>
            </a:endParaRPr>
          </a:p>
          <a:p>
            <a:endParaRPr lang="en-US" dirty="0">
              <a:solidFill>
                <a:srgbClr val="0070C0"/>
              </a:solidFill>
              <a:sym typeface="Wingdings" pitchFamily="2" charset="2"/>
            </a:endParaRPr>
          </a:p>
          <a:p>
            <a:endParaRPr lang="en-US" dirty="0">
              <a:solidFill>
                <a:srgbClr val="0070C0"/>
              </a:solidFill>
              <a:sym typeface="Wingdings" pitchFamily="2" charset="2"/>
            </a:endParaRPr>
          </a:p>
          <a:p>
            <a:endParaRPr lang="en-US" dirty="0">
              <a:solidFill>
                <a:srgbClr val="0070C0"/>
              </a:solidFill>
              <a:sym typeface="Wingdings" pitchFamily="2" charset="2"/>
            </a:endParaRPr>
          </a:p>
          <a:p>
            <a:pPr marL="0" lvl="2"/>
            <a:r>
              <a:rPr lang="en-US" i="1" dirty="0">
                <a:latin typeface="Georgia" pitchFamily="18" charset="0"/>
              </a:rPr>
              <a:t>K</a:t>
            </a:r>
            <a:r>
              <a:rPr lang="en-US" dirty="0"/>
              <a:t> = 1</a:t>
            </a:r>
          </a:p>
          <a:p>
            <a:pPr marL="0" lvl="2"/>
            <a:endParaRPr lang="en-US" dirty="0">
              <a:solidFill>
                <a:srgbClr val="0070C0"/>
              </a:solidFill>
            </a:endParaRPr>
          </a:p>
          <a:p>
            <a:endParaRPr lang="en-US" dirty="0"/>
          </a:p>
        </p:txBody>
      </p:sp>
    </p:spTree>
    <p:extLst>
      <p:ext uri="{BB962C8B-B14F-4D97-AF65-F5344CB8AC3E}">
        <p14:creationId xmlns:p14="http://schemas.microsoft.com/office/powerpoint/2010/main" val="9726023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8" y="76200"/>
            <a:ext cx="5181600" cy="533400"/>
          </a:xfrm>
        </p:spPr>
        <p:txBody>
          <a:bodyPr/>
          <a:lstStyle/>
          <a:p>
            <a:pPr algn="ctr"/>
            <a:r>
              <a:rPr lang="en-US" dirty="0"/>
              <a:t>Equilibrium</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66" y="38"/>
            <a:ext cx="90248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4846" y="1143000"/>
            <a:ext cx="8478153" cy="5401479"/>
          </a:xfrm>
          <a:prstGeom prst="rect">
            <a:avLst/>
          </a:prstGeom>
        </p:spPr>
        <p:txBody>
          <a:bodyPr wrap="square">
            <a:spAutoFit/>
          </a:bodyPr>
          <a:lstStyle/>
          <a:p>
            <a:r>
              <a:rPr lang="en-US" dirty="0">
                <a:sym typeface="Wingdings" pitchFamily="2" charset="2"/>
              </a:rPr>
              <a:t>Describe the following reactions [</a:t>
            </a:r>
            <a:r>
              <a:rPr lang="en-US" dirty="0">
                <a:solidFill>
                  <a:srgbClr val="FF0000"/>
                </a:solidFill>
                <a:sym typeface="Wingdings" pitchFamily="2" charset="2"/>
              </a:rPr>
              <a:t>which reaction is favored? Are reactants or products are in greater concentration? Which arrow is longer?</a:t>
            </a:r>
            <a:r>
              <a:rPr lang="en-US" dirty="0">
                <a:sym typeface="Wingdings" pitchFamily="2" charset="2"/>
              </a:rPr>
              <a:t>] … if the equilibrium constant is </a:t>
            </a:r>
          </a:p>
          <a:p>
            <a:endParaRPr lang="en-US" dirty="0">
              <a:sym typeface="Wingdings" pitchFamily="2" charset="2"/>
            </a:endParaRPr>
          </a:p>
          <a:p>
            <a:r>
              <a:rPr lang="en-US" dirty="0">
                <a:sym typeface="Wingdings" pitchFamily="2" charset="2"/>
              </a:rPr>
              <a:t>K</a:t>
            </a:r>
            <a:r>
              <a:rPr lang="en-US" baseline="-25000" dirty="0">
                <a:sym typeface="Wingdings" pitchFamily="2" charset="2"/>
              </a:rPr>
              <a:t>eq</a:t>
            </a:r>
            <a:r>
              <a:rPr lang="en-US" dirty="0">
                <a:sym typeface="Wingdings" pitchFamily="2" charset="2"/>
              </a:rPr>
              <a:t>  =  2.4 × 10</a:t>
            </a:r>
            <a:r>
              <a:rPr lang="en-US" baseline="30000" dirty="0">
                <a:sym typeface="Wingdings" pitchFamily="2" charset="2"/>
              </a:rPr>
              <a:t>3</a:t>
            </a:r>
            <a:endParaRPr lang="en-US" dirty="0">
              <a:sym typeface="Wingdings" pitchFamily="2" charset="2"/>
            </a:endParaRPr>
          </a:p>
          <a:p>
            <a:r>
              <a:rPr lang="en-US" dirty="0">
                <a:solidFill>
                  <a:srgbClr val="0070C0"/>
                </a:solidFill>
                <a:sym typeface="Wingdings" pitchFamily="2" charset="2"/>
              </a:rPr>
              <a:t>Favors the forward reaction (more products than reactants) … longer arrow to the right</a:t>
            </a:r>
          </a:p>
          <a:p>
            <a:endParaRPr lang="en-US" dirty="0">
              <a:sym typeface="Wingdings" pitchFamily="2" charset="2"/>
            </a:endParaRPr>
          </a:p>
          <a:p>
            <a:r>
              <a:rPr lang="en-US" dirty="0">
                <a:sym typeface="Wingdings" pitchFamily="2" charset="2"/>
              </a:rPr>
              <a:t>K</a:t>
            </a:r>
            <a:r>
              <a:rPr lang="en-US" baseline="-25000" dirty="0">
                <a:sym typeface="Wingdings" pitchFamily="2" charset="2"/>
              </a:rPr>
              <a:t>eq</a:t>
            </a:r>
            <a:r>
              <a:rPr lang="en-US" dirty="0">
                <a:sym typeface="Wingdings" pitchFamily="2" charset="2"/>
              </a:rPr>
              <a:t>  =  5.85 × 10</a:t>
            </a:r>
            <a:r>
              <a:rPr lang="en-US" baseline="30000" dirty="0">
                <a:sym typeface="Wingdings" pitchFamily="2" charset="2"/>
              </a:rPr>
              <a:t>-3</a:t>
            </a:r>
            <a:endParaRPr lang="en-US" dirty="0">
              <a:sym typeface="Wingdings" pitchFamily="2" charset="2"/>
            </a:endParaRPr>
          </a:p>
          <a:p>
            <a:r>
              <a:rPr lang="en-US" dirty="0">
                <a:solidFill>
                  <a:srgbClr val="0070C0"/>
                </a:solidFill>
                <a:sym typeface="Wingdings" pitchFamily="2" charset="2"/>
              </a:rPr>
              <a:t>Favors the reverse reaction (more reactants than products) … longer arrow to the left</a:t>
            </a:r>
          </a:p>
          <a:p>
            <a:endParaRPr lang="en-US" dirty="0">
              <a:solidFill>
                <a:srgbClr val="0070C0"/>
              </a:solidFill>
              <a:sym typeface="Wingdings" pitchFamily="2" charset="2"/>
            </a:endParaRPr>
          </a:p>
          <a:p>
            <a:pPr marL="0" lvl="2"/>
            <a:r>
              <a:rPr lang="en-US" i="1" dirty="0">
                <a:latin typeface="Georgia" pitchFamily="18" charset="0"/>
              </a:rPr>
              <a:t>K</a:t>
            </a:r>
            <a:r>
              <a:rPr lang="en-US" dirty="0"/>
              <a:t> = 1</a:t>
            </a:r>
          </a:p>
          <a:p>
            <a:pPr marL="0" lvl="2"/>
            <a:r>
              <a:rPr lang="en-US" dirty="0">
                <a:solidFill>
                  <a:srgbClr val="0070C0"/>
                </a:solidFill>
              </a:rPr>
              <a:t>Neither reactants nor products favored … arrow are equal length.</a:t>
            </a:r>
            <a:endParaRPr lang="en-US" i="1" dirty="0">
              <a:solidFill>
                <a:srgbClr val="0070C0"/>
              </a:solidFill>
            </a:endParaRPr>
          </a:p>
        </p:txBody>
      </p:sp>
      <p:grpSp>
        <p:nvGrpSpPr>
          <p:cNvPr id="22" name="Group 21"/>
          <p:cNvGrpSpPr/>
          <p:nvPr/>
        </p:nvGrpSpPr>
        <p:grpSpPr>
          <a:xfrm>
            <a:off x="3657600" y="3429000"/>
            <a:ext cx="685800" cy="152400"/>
            <a:chOff x="3657600" y="3429000"/>
            <a:chExt cx="685800" cy="152400"/>
          </a:xfrm>
        </p:grpSpPr>
        <p:cxnSp>
          <p:nvCxnSpPr>
            <p:cNvPr id="16" name="Straight Arrow Connector 15"/>
            <p:cNvCxnSpPr/>
            <p:nvPr/>
          </p:nvCxnSpPr>
          <p:spPr bwMode="auto">
            <a:xfrm>
              <a:off x="3657600" y="3429000"/>
              <a:ext cx="685800" cy="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3657600" y="3581400"/>
              <a:ext cx="342900" cy="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p:cNvGrpSpPr/>
          <p:nvPr/>
        </p:nvGrpSpPr>
        <p:grpSpPr>
          <a:xfrm>
            <a:off x="3721933" y="4876800"/>
            <a:ext cx="886918" cy="152400"/>
            <a:chOff x="3721933" y="4876800"/>
            <a:chExt cx="886918" cy="152400"/>
          </a:xfrm>
        </p:grpSpPr>
        <p:cxnSp>
          <p:nvCxnSpPr>
            <p:cNvPr id="18" name="Straight Arrow Connector 17"/>
            <p:cNvCxnSpPr/>
            <p:nvPr/>
          </p:nvCxnSpPr>
          <p:spPr bwMode="auto">
            <a:xfrm flipH="1">
              <a:off x="3721933" y="4876800"/>
              <a:ext cx="886918" cy="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4332173" y="5029200"/>
              <a:ext cx="276678" cy="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19">
            <a:extLst>
              <a:ext uri="{FF2B5EF4-FFF2-40B4-BE49-F238E27FC236}">
                <a16:creationId xmlns:a16="http://schemas.microsoft.com/office/drawing/2014/main" id="{B652C282-CD8B-48EB-BB44-8771FA2680F5}"/>
              </a:ext>
            </a:extLst>
          </p:cNvPr>
          <p:cNvGrpSpPr/>
          <p:nvPr/>
        </p:nvGrpSpPr>
        <p:grpSpPr>
          <a:xfrm>
            <a:off x="1295400" y="6065237"/>
            <a:ext cx="644448" cy="499120"/>
            <a:chOff x="4165712" y="990624"/>
            <a:chExt cx="644448" cy="499120"/>
          </a:xfrm>
        </p:grpSpPr>
        <p:pic>
          <p:nvPicPr>
            <p:cNvPr id="23" name="Picture 3">
              <a:extLst>
                <a:ext uri="{FF2B5EF4-FFF2-40B4-BE49-F238E27FC236}">
                  <a16:creationId xmlns:a16="http://schemas.microsoft.com/office/drawing/2014/main" id="{EA55C506-4704-4F1F-8C35-3850E05FE3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287"/>
            <a:stretch/>
          </p:blipFill>
          <p:spPr bwMode="auto">
            <a:xfrm>
              <a:off x="4257710" y="990624"/>
              <a:ext cx="552450" cy="4571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B41799CD-8D2E-46C4-A83B-E334673B55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87" b="9417"/>
            <a:stretch/>
          </p:blipFill>
          <p:spPr bwMode="auto">
            <a:xfrm rot="10800000">
              <a:off x="4165712" y="1122001"/>
              <a:ext cx="552450" cy="367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727693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11337</TotalTime>
  <Words>10254</Words>
  <Application>Microsoft Office PowerPoint</Application>
  <PresentationFormat>On-screen Show (4:3)</PresentationFormat>
  <Paragraphs>961</Paragraphs>
  <Slides>98</Slides>
  <Notes>89</Notes>
  <HiddenSlides>0</HiddenSlides>
  <MMClips>0</MMClips>
  <ScaleCrop>false</ScaleCrop>
  <HeadingPairs>
    <vt:vector size="8" baseType="variant">
      <vt:variant>
        <vt:lpstr>Fonts Used</vt:lpstr>
      </vt:variant>
      <vt:variant>
        <vt:i4>12</vt:i4>
      </vt:variant>
      <vt:variant>
        <vt:lpstr>Theme</vt:lpstr>
      </vt:variant>
      <vt:variant>
        <vt:i4>21</vt:i4>
      </vt:variant>
      <vt:variant>
        <vt:lpstr>Embedded OLE Servers</vt:lpstr>
      </vt:variant>
      <vt:variant>
        <vt:i4>1</vt:i4>
      </vt:variant>
      <vt:variant>
        <vt:lpstr>Slide Titles</vt:lpstr>
      </vt:variant>
      <vt:variant>
        <vt:i4>98</vt:i4>
      </vt:variant>
    </vt:vector>
  </HeadingPairs>
  <TitlesOfParts>
    <vt:vector size="132" baseType="lpstr">
      <vt:lpstr>Abadi MT Condensed Extra Bold</vt:lpstr>
      <vt:lpstr>Arial</vt:lpstr>
      <vt:lpstr>Arial Unicode MS</vt:lpstr>
      <vt:lpstr>Arial, Helvetica, sans-serif</vt:lpstr>
      <vt:lpstr>Book Antiqua</vt:lpstr>
      <vt:lpstr>Calibri</vt:lpstr>
      <vt:lpstr>Cambria Math</vt:lpstr>
      <vt:lpstr>Georgia</vt:lpstr>
      <vt:lpstr>Symbol</vt:lpstr>
      <vt:lpstr>Times New Roman</vt:lpstr>
      <vt:lpstr>Wingdings</vt:lpstr>
      <vt:lpstr>ヒラギノ角ゴ Pro W3</vt:lpstr>
      <vt:lpstr>Blank Presentation</vt:lpstr>
      <vt:lpstr>TITLE AND ANCHOR TEMPLATES</vt:lpstr>
      <vt:lpstr>TASK TEMPLATES</vt:lpstr>
      <vt:lpstr>VIDEO TEMPLATES</vt:lpstr>
      <vt:lpstr>1_VIDEO TEMPLATES</vt:lpstr>
      <vt:lpstr>2_VIDEO TEMPLATES</vt:lpstr>
      <vt:lpstr>1_TASK TEMPLATES</vt:lpstr>
      <vt:lpstr>1_Blank Presentation</vt:lpstr>
      <vt:lpstr>2_Blank Presentation</vt:lpstr>
      <vt:lpstr>3_VIDEO TEMPLATES</vt:lpstr>
      <vt:lpstr>2_TASK TEMPLATES</vt:lpstr>
      <vt:lpstr>3_TASK TEMPLATES</vt:lpstr>
      <vt:lpstr>4_TASK TEMPLATES</vt:lpstr>
      <vt:lpstr>3_Blank Presentation</vt:lpstr>
      <vt:lpstr>4_Blank Presentation</vt:lpstr>
      <vt:lpstr>4_VIDEO TEMPLATES</vt:lpstr>
      <vt:lpstr>5_TASK TEMPLATES</vt:lpstr>
      <vt:lpstr>5_Blank Presentation</vt:lpstr>
      <vt:lpstr>5_VIDEO TEMPLATES</vt:lpstr>
      <vt:lpstr>6_VIDEO TEMPLATES</vt:lpstr>
      <vt:lpstr>6_TASK TEMPLATES</vt:lpstr>
      <vt:lpstr>Equation</vt:lpstr>
      <vt:lpstr>Click “Slide Show”</vt:lpstr>
      <vt:lpstr>PowerPoint Presentation</vt:lpstr>
      <vt:lpstr>PowerPoint Presentation</vt:lpstr>
      <vt:lpstr> Identifying Reaction Energy</vt:lpstr>
      <vt:lpstr> Identifying Reaction Energy</vt:lpstr>
      <vt:lpstr> Identifying Reaction Energy</vt:lpstr>
      <vt:lpstr>PowerPoint Presentation</vt:lpstr>
      <vt:lpstr> Spontaneity Versus Reaction Rate</vt:lpstr>
      <vt:lpstr> Lesson Objectives</vt:lpstr>
      <vt:lpstr>Reaction Rate</vt:lpstr>
      <vt:lpstr>Reaction Rates</vt:lpstr>
      <vt:lpstr>Collisions &amp; Reaction Rate</vt:lpstr>
      <vt:lpstr>Collisions &amp; Reaction Rate</vt:lpstr>
      <vt:lpstr>Collisions &amp; Reaction Rate</vt:lpstr>
      <vt:lpstr>Collision Theory</vt:lpstr>
      <vt:lpstr>Collision Theory: Effectiveness</vt:lpstr>
      <vt:lpstr>Real Life Application of Collision Theory - BOXING</vt:lpstr>
      <vt:lpstr>Real Life Application of Collision Theory - BOXING</vt:lpstr>
      <vt:lpstr>Effective Collisions (Energy &amp; Orientation)</vt:lpstr>
      <vt:lpstr>Effective Versus Ineffective Collisions</vt:lpstr>
      <vt:lpstr>Collision Theory</vt:lpstr>
      <vt:lpstr>Collision Theory in Real Life</vt:lpstr>
      <vt:lpstr>Factors Affecting Reaction Rate</vt:lpstr>
      <vt:lpstr>Factors Affecting Reaction Rate</vt:lpstr>
      <vt:lpstr>Effects of Surface Area on Reaction Rate</vt:lpstr>
      <vt:lpstr>Effects of Surface Area on Reaction Rate</vt:lpstr>
      <vt:lpstr>Surface Area Affecting Reaction Rates</vt:lpstr>
      <vt:lpstr>Surface Area and Reaction Rate</vt:lpstr>
      <vt:lpstr>Effect of Concentration on Reaction Rate</vt:lpstr>
      <vt:lpstr>Effect of Concentration on Reaction Rate</vt:lpstr>
      <vt:lpstr>Effect of Concentration on Reaction Rate</vt:lpstr>
      <vt:lpstr>Effect of Concentration on Reaction Rate</vt:lpstr>
      <vt:lpstr> Predict Reaction Rates</vt:lpstr>
      <vt:lpstr> Predict Reaction Rates</vt:lpstr>
      <vt:lpstr>Effect of Pressure on Reaction Rate</vt:lpstr>
      <vt:lpstr>Effect of Pressure on Reaction Rate</vt:lpstr>
      <vt:lpstr>Effect of Pressure on Reaction Rate</vt:lpstr>
      <vt:lpstr>Effect of Pressure on Reaction Rate</vt:lpstr>
      <vt:lpstr>Effect of Pressure on Reaction Rate</vt:lpstr>
      <vt:lpstr>Effect of Temperature on Reaction Rate</vt:lpstr>
      <vt:lpstr>Effect of Temperature on Reaction Rate</vt:lpstr>
      <vt:lpstr> Effect of Temperature on Reaction Rates</vt:lpstr>
      <vt:lpstr> Effect of Temperature on Reaction Rates</vt:lpstr>
      <vt:lpstr> Effect of Temperature on Reaction Rates</vt:lpstr>
      <vt:lpstr> Effect of Temperature on Reaction Rates</vt:lpstr>
      <vt:lpstr>Potential Energy Diagrams</vt:lpstr>
      <vt:lpstr>Potential Energy Diagrams</vt:lpstr>
      <vt:lpstr>Potential Energy Diagrams</vt:lpstr>
      <vt:lpstr>Potential Energy Diagrams</vt:lpstr>
      <vt:lpstr>Potential Energy Diagrams</vt:lpstr>
      <vt:lpstr>Potential Energy Diagrams</vt:lpstr>
      <vt:lpstr>Potential Energy Diagrams</vt:lpstr>
      <vt:lpstr>Potential Energy Diagrams for a reversible reaction</vt:lpstr>
      <vt:lpstr>Potential Energy Diagrams for a reversible reaction</vt:lpstr>
      <vt:lpstr> Calculate ΔHrxn &amp; EA of reversible reaction</vt:lpstr>
      <vt:lpstr> Calculate ΔHrxn &amp; EA of reversible reaction</vt:lpstr>
      <vt:lpstr> Calculate ΔHrxn &amp; EA of reversible reaction</vt:lpstr>
      <vt:lpstr> Calculate ΔHrxn &amp; EA of reversible reaction</vt:lpstr>
      <vt:lpstr>Factors Affecting Reaction Rates</vt:lpstr>
      <vt:lpstr>Factors Affecting Reaction Rates</vt:lpstr>
      <vt:lpstr>Factors Affecting Reaction Rates</vt:lpstr>
      <vt:lpstr>Factors Affecting Reaction Rates</vt:lpstr>
      <vt:lpstr>Factors Affecting Reaction Rates</vt:lpstr>
      <vt:lpstr> Labeling Energy Diagrams</vt:lpstr>
      <vt:lpstr> Labeling Energy Diagrams</vt:lpstr>
      <vt:lpstr>Reaction Mechanisms</vt:lpstr>
      <vt:lpstr>Reaction Mechanisms</vt:lpstr>
      <vt:lpstr>Reaction Mechanisms</vt:lpstr>
      <vt:lpstr>Reaction Mechanisms</vt:lpstr>
      <vt:lpstr>Reaction Mechanisms</vt:lpstr>
      <vt:lpstr>PowerPoint Presentation</vt:lpstr>
      <vt:lpstr>PowerPoint Presentation</vt:lpstr>
      <vt:lpstr>PowerPoint Presentation</vt:lpstr>
      <vt:lpstr>PowerPoint Presentation</vt:lpstr>
      <vt:lpstr>PowerPoint Presentation</vt:lpstr>
      <vt:lpstr>Reversible Reactions</vt:lpstr>
      <vt:lpstr>Reversible Reactions</vt:lpstr>
      <vt:lpstr>PowerPoint Presentation</vt:lpstr>
      <vt:lpstr>PowerPoint Presentation</vt:lpstr>
      <vt:lpstr>PowerPoint Presentation</vt:lpstr>
      <vt:lpstr>Dynamic Equilibrium</vt:lpstr>
      <vt:lpstr>PowerPoint Presentation</vt:lpstr>
      <vt:lpstr>PowerPoint Presentation</vt:lpstr>
      <vt:lpstr>PowerPoint Presentation</vt:lpstr>
      <vt:lpstr>Equilibrium Constants</vt:lpstr>
      <vt:lpstr>Equilibrium Constants</vt:lpstr>
      <vt:lpstr>Equilibrium Constants</vt:lpstr>
      <vt:lpstr>Equilibrium Constants</vt:lpstr>
      <vt:lpstr> Writing an Equilibrium Constant Expression</vt:lpstr>
      <vt:lpstr> Writing an Equilibrium Constant Expression</vt:lpstr>
      <vt:lpstr> Effects on Reaction Rate</vt:lpstr>
      <vt:lpstr> Effects on Reaction Rate</vt:lpstr>
      <vt:lpstr> Explain Why Reaction Rates Change</vt:lpstr>
      <vt:lpstr> Explain Why Reaction Rates Change</vt:lpstr>
      <vt:lpstr>Label each letter on the PE diagram</vt:lpstr>
      <vt:lpstr>PE diagram with Catalyst</vt:lpstr>
      <vt:lpstr>Equilibrium</vt:lpstr>
      <vt:lpstr>Equilibrium</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297</cp:revision>
  <dcterms:created xsi:type="dcterms:W3CDTF">2009-07-10T02:57:27Z</dcterms:created>
  <dcterms:modified xsi:type="dcterms:W3CDTF">2024-03-19T14:45:24Z</dcterms:modified>
</cp:coreProperties>
</file>